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kv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258" r:id="rId2"/>
    <p:sldId id="257" r:id="rId3"/>
    <p:sldId id="307" r:id="rId4"/>
    <p:sldId id="414" r:id="rId5"/>
    <p:sldId id="256" r:id="rId6"/>
    <p:sldId id="300" r:id="rId7"/>
    <p:sldId id="301" r:id="rId8"/>
    <p:sldId id="302" r:id="rId9"/>
    <p:sldId id="303" r:id="rId10"/>
    <p:sldId id="304" r:id="rId11"/>
    <p:sldId id="279" r:id="rId12"/>
    <p:sldId id="357" r:id="rId13"/>
    <p:sldId id="358" r:id="rId14"/>
    <p:sldId id="327" r:id="rId15"/>
    <p:sldId id="434" r:id="rId16"/>
    <p:sldId id="328" r:id="rId17"/>
    <p:sldId id="330" r:id="rId18"/>
    <p:sldId id="331" r:id="rId19"/>
    <p:sldId id="291" r:id="rId20"/>
    <p:sldId id="354" r:id="rId21"/>
    <p:sldId id="287" r:id="rId22"/>
    <p:sldId id="353" r:id="rId23"/>
    <p:sldId id="427" r:id="rId24"/>
    <p:sldId id="408" r:id="rId25"/>
    <p:sldId id="428" r:id="rId26"/>
    <p:sldId id="409" r:id="rId27"/>
    <p:sldId id="435" r:id="rId28"/>
    <p:sldId id="259" r:id="rId29"/>
    <p:sldId id="260" r:id="rId30"/>
    <p:sldId id="355" r:id="rId31"/>
    <p:sldId id="326" r:id="rId32"/>
    <p:sldId id="309" r:id="rId33"/>
    <p:sldId id="265" r:id="rId34"/>
    <p:sldId id="447" r:id="rId35"/>
    <p:sldId id="266" r:id="rId36"/>
    <p:sldId id="448" r:id="rId37"/>
    <p:sldId id="310" r:id="rId38"/>
    <p:sldId id="311" r:id="rId39"/>
    <p:sldId id="314" r:id="rId40"/>
    <p:sldId id="269" r:id="rId41"/>
    <p:sldId id="298" r:id="rId42"/>
    <p:sldId id="317" r:id="rId43"/>
    <p:sldId id="319" r:id="rId44"/>
    <p:sldId id="436" r:id="rId45"/>
    <p:sldId id="333" r:id="rId46"/>
    <p:sldId id="268" r:id="rId47"/>
    <p:sldId id="316" r:id="rId48"/>
    <p:sldId id="312" r:id="rId49"/>
    <p:sldId id="308" r:id="rId50"/>
    <p:sldId id="339" r:id="rId51"/>
    <p:sldId id="437" r:id="rId52"/>
    <p:sldId id="438" r:id="rId53"/>
    <p:sldId id="441" r:id="rId54"/>
    <p:sldId id="439" r:id="rId55"/>
    <p:sldId id="446" r:id="rId56"/>
    <p:sldId id="272" r:id="rId57"/>
    <p:sldId id="261" r:id="rId58"/>
    <p:sldId id="263" r:id="rId59"/>
    <p:sldId id="449" r:id="rId60"/>
    <p:sldId id="429" r:id="rId61"/>
    <p:sldId id="415" r:id="rId62"/>
    <p:sldId id="318" r:id="rId63"/>
    <p:sldId id="442" r:id="rId64"/>
    <p:sldId id="416" r:id="rId65"/>
    <p:sldId id="371" r:id="rId66"/>
    <p:sldId id="370" r:id="rId67"/>
    <p:sldId id="372" r:id="rId68"/>
    <p:sldId id="373" r:id="rId69"/>
    <p:sldId id="374" r:id="rId70"/>
    <p:sldId id="375" r:id="rId71"/>
    <p:sldId id="376" r:id="rId72"/>
    <p:sldId id="423" r:id="rId73"/>
    <p:sldId id="422" r:id="rId74"/>
    <p:sldId id="377" r:id="rId75"/>
    <p:sldId id="417" r:id="rId76"/>
    <p:sldId id="378" r:id="rId77"/>
    <p:sldId id="379" r:id="rId78"/>
    <p:sldId id="380" r:id="rId79"/>
    <p:sldId id="381" r:id="rId80"/>
    <p:sldId id="451" r:id="rId81"/>
    <p:sldId id="452" r:id="rId82"/>
    <p:sldId id="418" r:id="rId83"/>
    <p:sldId id="425" r:id="rId84"/>
    <p:sldId id="391" r:id="rId85"/>
    <p:sldId id="393" r:id="rId86"/>
    <p:sldId id="392" r:id="rId87"/>
    <p:sldId id="426" r:id="rId88"/>
    <p:sldId id="430" r:id="rId89"/>
    <p:sldId id="394" r:id="rId90"/>
    <p:sldId id="396" r:id="rId91"/>
    <p:sldId id="395" r:id="rId92"/>
    <p:sldId id="397" r:id="rId93"/>
    <p:sldId id="398" r:id="rId94"/>
    <p:sldId id="410" r:id="rId95"/>
    <p:sldId id="399" r:id="rId96"/>
    <p:sldId id="400" r:id="rId97"/>
    <p:sldId id="401" r:id="rId98"/>
    <p:sldId id="403" r:id="rId99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6633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83212" autoAdjust="0"/>
  </p:normalViewPr>
  <p:slideViewPr>
    <p:cSldViewPr>
      <p:cViewPr varScale="1">
        <p:scale>
          <a:sx n="88" d="100"/>
          <a:sy n="88" d="100"/>
        </p:scale>
        <p:origin x="120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32D11-8745-403B-9442-C02B1BEC23AA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A465B-A9F3-4C5B-A1B2-B04B5F6771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6696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1096996-549B-42CA-8BDF-29D8862452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E029210-EC17-4276-83AF-99BC0C51357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615FF64-9210-4E77-97EE-448DCF7DADB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4B2D46B4-0CD5-49A8-A286-A9872A1497F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noProof="0"/>
              <a:t>Haga clic para modificar el estilo de texto del patrón</a:t>
            </a:r>
          </a:p>
          <a:p>
            <a:pPr lvl="1"/>
            <a:r>
              <a:rPr lang="es-ES" altLang="es-ES" noProof="0"/>
              <a:t>Segundo nivel</a:t>
            </a:r>
          </a:p>
          <a:p>
            <a:pPr lvl="2"/>
            <a:r>
              <a:rPr lang="es-ES" altLang="es-ES" noProof="0"/>
              <a:t>Tercer nivel</a:t>
            </a:r>
          </a:p>
          <a:p>
            <a:pPr lvl="3"/>
            <a:r>
              <a:rPr lang="es-ES" altLang="es-ES" noProof="0"/>
              <a:t>Cuarto nivel</a:t>
            </a:r>
          </a:p>
          <a:p>
            <a:pPr lvl="4"/>
            <a:r>
              <a:rPr lang="es-ES" altLang="es-ES" noProof="0"/>
              <a:t>Quinto nivel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349E8431-AEA8-4CCC-8996-3113602A270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4D349969-3FC8-4486-9ADB-0D50168A40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DC85A5F-8672-46E2-AA78-BA15E82552B3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es.wikipedia.org/wiki/Newton_(unidad)" TargetMode="External"/><Relationship Id="rId13" Type="http://schemas.openxmlformats.org/officeDocument/2006/relationships/hyperlink" Target="http://es.wikipedia.org/wiki/Segundo" TargetMode="External"/><Relationship Id="rId3" Type="http://schemas.openxmlformats.org/officeDocument/2006/relationships/hyperlink" Target="http://es.wikipedia.org/wiki/F%C3%ADsica" TargetMode="External"/><Relationship Id="rId7" Type="http://schemas.openxmlformats.org/officeDocument/2006/relationships/hyperlink" Target="http://es.wikipedia.org/wiki/Micro_(prefijo)" TargetMode="External"/><Relationship Id="rId12" Type="http://schemas.openxmlformats.org/officeDocument/2006/relationships/hyperlink" Target="http://es.wikipedia.org/wiki/Cent%C3%ADmetro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s.wikipedia.org/wiki/CGS" TargetMode="External"/><Relationship Id="rId11" Type="http://schemas.openxmlformats.org/officeDocument/2006/relationships/hyperlink" Target="http://es.wikipedia.org/wiki/Aceleraci%C3%B3n" TargetMode="External"/><Relationship Id="rId5" Type="http://schemas.openxmlformats.org/officeDocument/2006/relationships/hyperlink" Target="http://es.wikipedia.org/wiki/Fuerza" TargetMode="External"/><Relationship Id="rId15" Type="http://schemas.openxmlformats.org/officeDocument/2006/relationships/hyperlink" Target="http://es.wikipedia.org/wiki/Tensi%C3%B3n_superficial" TargetMode="External"/><Relationship Id="rId10" Type="http://schemas.openxmlformats.org/officeDocument/2006/relationships/hyperlink" Target="http://es.wikipedia.org/wiki/Gramo" TargetMode="External"/><Relationship Id="rId4" Type="http://schemas.openxmlformats.org/officeDocument/2006/relationships/hyperlink" Target="http://es.wikipedia.org/wiki/Unidad_de_medida" TargetMode="External"/><Relationship Id="rId9" Type="http://schemas.openxmlformats.org/officeDocument/2006/relationships/hyperlink" Target="http://es.wikipedia.org/wiki/Masa" TargetMode="External"/><Relationship Id="rId14" Type="http://schemas.openxmlformats.org/officeDocument/2006/relationships/hyperlink" Target="http://es.wikipedia.org/wiki/Gal_(unidad)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1569200/#B26" TargetMode="External"/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30A6B704-41B5-4F9F-8708-902DBFEAB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13B538-7973-4D22-8401-AC945A5DAC2C}" type="slidenum">
              <a:rPr lang="es-ES" altLang="es-ES" sz="1200"/>
              <a:pPr/>
              <a:t>11</a:t>
            </a:fld>
            <a:endParaRPr lang="es-ES" altLang="es-E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08D53D7-1402-4DF6-8D8E-A65637F68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63B52D03-F8A2-4B23-8C00-B4C841F9F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ES" altLang="es-ES"/>
              <a:t>En </a:t>
            </a:r>
            <a:r>
              <a:rPr lang="es-ES" altLang="es-ES">
                <a:hlinkClick r:id="rId3" tooltip="Física"/>
              </a:rPr>
              <a:t>física</a:t>
            </a:r>
            <a:r>
              <a:rPr lang="es-ES" altLang="es-ES"/>
              <a:t>, una </a:t>
            </a:r>
            <a:r>
              <a:rPr lang="es-ES" altLang="es-ES" b="1"/>
              <a:t>dina</a:t>
            </a:r>
            <a:r>
              <a:rPr lang="es-ES" altLang="es-ES"/>
              <a:t> (de símbolo </a:t>
            </a:r>
            <a:r>
              <a:rPr lang="es-ES" altLang="es-ES" b="1"/>
              <a:t>dyn</a:t>
            </a:r>
            <a:r>
              <a:rPr lang="es-ES" altLang="es-ES"/>
              <a:t>) es la </a:t>
            </a:r>
            <a:r>
              <a:rPr lang="es-ES" altLang="es-ES">
                <a:hlinkClick r:id="rId4" tooltip="Unidad de medida"/>
              </a:rPr>
              <a:t>unidad</a:t>
            </a:r>
            <a:r>
              <a:rPr lang="es-ES" altLang="es-ES"/>
              <a:t> de </a:t>
            </a:r>
            <a:r>
              <a:rPr lang="es-ES" altLang="es-ES">
                <a:hlinkClick r:id="rId5" tooltip="Fuerza"/>
              </a:rPr>
              <a:t>fuerza</a:t>
            </a:r>
            <a:r>
              <a:rPr lang="es-ES" altLang="es-ES"/>
              <a:t> en el Sistema </a:t>
            </a:r>
            <a:r>
              <a:rPr lang="es-ES" altLang="es-ES">
                <a:hlinkClick r:id="rId6" tooltip="CGS"/>
              </a:rPr>
              <a:t>CGS</a:t>
            </a:r>
            <a:r>
              <a:rPr lang="es-ES" altLang="es-ES"/>
              <a:t>. Equivale a 10 </a:t>
            </a:r>
            <a:r>
              <a:rPr lang="es-ES" altLang="es-ES">
                <a:hlinkClick r:id="rId7" tooltip="Micro (prefijo)"/>
              </a:rPr>
              <a:t>μ</a:t>
            </a:r>
            <a:r>
              <a:rPr lang="es-ES" altLang="es-ES">
                <a:hlinkClick r:id="rId8" tooltip="Newton (unidad)"/>
              </a:rPr>
              <a:t>N</a:t>
            </a:r>
            <a:r>
              <a:rPr lang="es-ES" altLang="es-ES"/>
              <a:t>, o lo que es lo mismo,la fuerza que, aplicada a una </a:t>
            </a:r>
            <a:r>
              <a:rPr lang="es-ES" altLang="es-ES">
                <a:hlinkClick r:id="rId9" tooltip="Masa"/>
              </a:rPr>
              <a:t>masa</a:t>
            </a:r>
            <a:r>
              <a:rPr lang="es-ES" altLang="es-ES"/>
              <a:t> de un </a:t>
            </a:r>
            <a:r>
              <a:rPr lang="es-ES" altLang="es-ES">
                <a:hlinkClick r:id="rId10" tooltip="Gramo"/>
              </a:rPr>
              <a:t>gramo</a:t>
            </a:r>
            <a:r>
              <a:rPr lang="es-ES" altLang="es-ES"/>
              <a:t>, le comunica una </a:t>
            </a:r>
            <a:r>
              <a:rPr lang="es-ES" altLang="es-ES">
                <a:hlinkClick r:id="rId11" tooltip="Aceleración"/>
              </a:rPr>
              <a:t>aceleración</a:t>
            </a:r>
            <a:r>
              <a:rPr lang="es-ES" altLang="es-ES"/>
              <a:t> de un </a:t>
            </a:r>
            <a:r>
              <a:rPr lang="es-ES" altLang="es-ES">
                <a:hlinkClick r:id="rId12" tooltip="Centímetro"/>
              </a:rPr>
              <a:t>centímetro</a:t>
            </a:r>
            <a:r>
              <a:rPr lang="es-ES" altLang="es-ES"/>
              <a:t> por </a:t>
            </a:r>
            <a:r>
              <a:rPr lang="es-ES" altLang="es-ES">
                <a:hlinkClick r:id="rId13" tooltip="Segundo"/>
              </a:rPr>
              <a:t>segundo</a:t>
            </a:r>
            <a:r>
              <a:rPr lang="es-ES" altLang="es-ES"/>
              <a:t> por segundo o </a:t>
            </a:r>
            <a:r>
              <a:rPr lang="es-ES" altLang="es-ES">
                <a:hlinkClick r:id="rId14" tooltip="Gal (unidad)"/>
              </a:rPr>
              <a:t>gal</a:t>
            </a:r>
            <a:r>
              <a:rPr lang="es-ES" altLang="es-ES"/>
              <a:t>. Es decir:</a:t>
            </a:r>
          </a:p>
          <a:p>
            <a:pPr eaLnBrk="1" hangingPunct="1"/>
            <a:r>
              <a:rPr lang="es-ES" altLang="es-ES"/>
              <a:t>1 dyn = 1 g·cm/s² = 10</a:t>
            </a:r>
            <a:r>
              <a:rPr lang="es-ES" altLang="es-ES" baseline="30000"/>
              <a:t>−5</a:t>
            </a:r>
            <a:r>
              <a:rPr lang="es-ES" altLang="es-ES"/>
              <a:t> kg·m/s² = 10 µN</a:t>
            </a:r>
          </a:p>
          <a:p>
            <a:pPr eaLnBrk="1" hangingPunct="1"/>
            <a:r>
              <a:rPr lang="es-ES" altLang="es-ES"/>
              <a:t>Tradicionalmente, los dina/centímetro se ha usado para medir </a:t>
            </a:r>
            <a:r>
              <a:rPr lang="es-ES" altLang="es-ES">
                <a:hlinkClick r:id="rId15" tooltip="Tensión superficial"/>
              </a:rPr>
              <a:t>tensiones superficiales</a:t>
            </a:r>
            <a:r>
              <a:rPr lang="es-ES" altLang="es-ES"/>
              <a:t>.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C6E4BC7A-F2C9-46AF-97D5-D55F823E5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270819-DBB6-49DE-8826-3B46EF01031D}" type="slidenum">
              <a:rPr lang="es-ES" altLang="es-ES" sz="1200"/>
              <a:pPr/>
              <a:t>42</a:t>
            </a:fld>
            <a:endParaRPr lang="es-ES" altLang="es-ES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513B6C40-C75E-45D8-8551-0AA6FEC170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BC95D9B-3751-44C3-B272-68AD915A62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AE3E379A-6923-4196-B2D5-F8909B583D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22EE9A-B332-417B-B819-E1139912F823}" type="slidenum">
              <a:rPr lang="es-ES" altLang="es-ES" sz="1200"/>
              <a:pPr/>
              <a:t>43</a:t>
            </a:fld>
            <a:endParaRPr lang="es-ES" altLang="es-ES" sz="12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1E8A2D6B-FCF1-4EB0-B26F-8DFDB281FA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7CAE07A8-4B90-4A14-8914-14AD17317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A72D174C-8CEB-49EE-8546-298EDCC427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B32F8B-61F8-415D-9946-2C032A8CD032}" type="slidenum">
              <a:rPr lang="es-ES" altLang="es-ES" sz="1200"/>
              <a:pPr/>
              <a:t>47</a:t>
            </a:fld>
            <a:endParaRPr lang="es-ES" altLang="es-ES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59E8ACC-6DE6-4721-9CA2-B4223B626B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AADACE15-2C53-42F8-BE98-89A3E7E59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28D1AE9A-7A3B-495C-868F-55E7A3CF66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ED0C11-F765-4612-8EE7-155BA67467FC}" type="slidenum">
              <a:rPr lang="es-ES" altLang="es-ES" sz="1200"/>
              <a:pPr/>
              <a:t>48</a:t>
            </a:fld>
            <a:endParaRPr lang="es-ES" altLang="es-ES" sz="12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A9D94BC2-C3A9-40F1-B2FD-3290C56D27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1FC05492-44D7-4C72-9DAF-E580E42282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FFD277E3-AD23-44C2-A4BE-7A82964425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7D609D-ABA8-45CC-AC44-34F78F10C604}" type="slidenum">
              <a:rPr lang="es-ES" altLang="es-ES" sz="1200"/>
              <a:pPr/>
              <a:t>49</a:t>
            </a:fld>
            <a:endParaRPr lang="es-ES" altLang="es-ES" sz="12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9EF7D693-15F8-4755-B42D-239C8AD1F2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F4E7EBBE-291E-4F82-B479-043A62F66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382D8431-C17D-453C-87AD-9D7675336C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09CDD0-D489-40B8-B270-245D8A3AA2C3}" type="slidenum">
              <a:rPr lang="es-ES" altLang="es-ES" sz="1200"/>
              <a:pPr/>
              <a:t>50</a:t>
            </a:fld>
            <a:endParaRPr lang="es-ES" altLang="es-ES" sz="12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E5FBDF9F-1195-4B9F-9EE2-0B8AC603A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5F3DD04B-401F-4F86-A046-01D7CB4FBB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3F37149B-8D89-4E6B-A1DF-EF37FE4B88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9202EA-0933-4FD5-84E9-233DEF31DC4E}" type="slidenum">
              <a:rPr lang="es-ES" altLang="es-ES" sz="1200"/>
              <a:pPr/>
              <a:t>62</a:t>
            </a:fld>
            <a:endParaRPr lang="es-ES" altLang="es-ES" sz="12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1C7EAB73-5688-4C0E-B4D1-2310556CD7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C0522151-F3BA-41E8-9DB9-3825C0871F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F62593-86C8-42B7-8A24-3CEA29EDD518}" type="slidenum">
              <a:rPr lang="es-ES" altLang="es-ES" smtClean="0"/>
              <a:pPr/>
              <a:t>69</a:t>
            </a:fld>
            <a:endParaRPr lang="es-ES" altLang="es-E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" altLang="es-ES" smtClean="0">
                <a:latin typeface="Arial" panose="020B0604020202020204" pitchFamily="34" charset="0"/>
              </a:rPr>
              <a:t>fffff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7790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A7754E-C190-4C1A-8447-A14DC287EDE6}" type="slidenum">
              <a:rPr lang="es-ES" altLang="es-ES" smtClean="0"/>
              <a:pPr/>
              <a:t>70</a:t>
            </a:fld>
            <a:endParaRPr lang="es-ES" altLang="es-E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s-ES" altLang="es-ES" smtClean="0">
                <a:latin typeface="Arial" panose="020B0604020202020204" pitchFamily="34" charset="0"/>
              </a:rPr>
              <a:t>fffff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92308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results indicate that PP1 transfers the signal from </a:t>
            </a:r>
            <a:r>
              <a:rPr lang="en-US" dirty="0" err="1" smtClean="0"/>
              <a:t>phototropins</a:t>
            </a:r>
            <a:r>
              <a:rPr lang="en-US" dirty="0" smtClean="0"/>
              <a:t> to the plasma membrane H</a:t>
            </a:r>
            <a:r>
              <a:rPr lang="en-US" baseline="30000" dirty="0" smtClean="0"/>
              <a:t>+</a:t>
            </a:r>
            <a:r>
              <a:rPr lang="en-US" dirty="0" smtClean="0"/>
              <a:t>-ATPase. To substantiate this finding, we used </a:t>
            </a:r>
            <a:r>
              <a:rPr lang="en-US" dirty="0" err="1" smtClean="0"/>
              <a:t>tautomycin</a:t>
            </a:r>
            <a:r>
              <a:rPr lang="en-US" dirty="0" smtClean="0"/>
              <a:t>, a cell-permeable and preferential inhibitor of PP1, and investigated the effect of </a:t>
            </a:r>
            <a:r>
              <a:rPr lang="en-US" dirty="0" err="1" smtClean="0"/>
              <a:t>tautomycin</a:t>
            </a:r>
            <a:r>
              <a:rPr lang="en-US" dirty="0" smtClean="0"/>
              <a:t> on phosphorylation of both </a:t>
            </a:r>
            <a:r>
              <a:rPr lang="en-US" dirty="0" err="1" smtClean="0"/>
              <a:t>phototropins</a:t>
            </a:r>
            <a:r>
              <a:rPr lang="en-US" dirty="0" smtClean="0"/>
              <a:t> and the plasma membrane H</a:t>
            </a:r>
            <a:r>
              <a:rPr lang="en-US" baseline="30000" dirty="0" smtClean="0"/>
              <a:t>+</a:t>
            </a:r>
            <a:r>
              <a:rPr lang="en-US" dirty="0" smtClean="0"/>
              <a:t>-ATPase in guard cell protoplasts. When guard cell protoplasts were stimulated with a pulse of blue light in the presence of 10 </a:t>
            </a:r>
            <a:r>
              <a:rPr lang="en-US" dirty="0" err="1" smtClean="0"/>
              <a:t>μM</a:t>
            </a:r>
            <a:r>
              <a:rPr lang="en-US" dirty="0" smtClean="0"/>
              <a:t> </a:t>
            </a:r>
            <a:r>
              <a:rPr lang="en-US" dirty="0" err="1" smtClean="0"/>
              <a:t>tautomycin</a:t>
            </a:r>
            <a:r>
              <a:rPr lang="en-US" dirty="0" smtClean="0"/>
              <a:t>, </a:t>
            </a:r>
            <a:r>
              <a:rPr lang="en-US" dirty="0" err="1" smtClean="0"/>
              <a:t>phototropins</a:t>
            </a:r>
            <a:r>
              <a:rPr lang="en-US" dirty="0" smtClean="0"/>
              <a:t> underwent phosphorylation but the plasma membrane H</a:t>
            </a:r>
            <a:r>
              <a:rPr lang="en-US" baseline="30000" dirty="0" smtClean="0"/>
              <a:t>+</a:t>
            </a:r>
            <a:r>
              <a:rPr lang="en-US" dirty="0" smtClean="0"/>
              <a:t>-ATPase did not. Thus, PP1 action appeared to be located between </a:t>
            </a:r>
            <a:r>
              <a:rPr lang="en-US" dirty="0" err="1" smtClean="0"/>
              <a:t>phototropins</a:t>
            </a:r>
            <a:r>
              <a:rPr lang="en-US" dirty="0" smtClean="0"/>
              <a:t> and the H</a:t>
            </a:r>
            <a:r>
              <a:rPr lang="en-US" baseline="30000" dirty="0" smtClean="0"/>
              <a:t>+</a:t>
            </a:r>
            <a:r>
              <a:rPr lang="en-US" dirty="0" smtClean="0"/>
              <a:t>-ATPase in the blue light-signaling cascade. In accord with this result, H</a:t>
            </a:r>
            <a:r>
              <a:rPr lang="en-US" baseline="30000" dirty="0" smtClean="0"/>
              <a:t>+</a:t>
            </a:r>
            <a:r>
              <a:rPr lang="en-US" dirty="0" smtClean="0"/>
              <a:t> pumping in guard cell protoplasts and stomatal opening in epidermal peels in response to blue light were inhibited by </a:t>
            </a:r>
            <a:r>
              <a:rPr lang="en-US" dirty="0" err="1" smtClean="0"/>
              <a:t>tautomycin</a:t>
            </a:r>
            <a:r>
              <a:rPr lang="en-US" dirty="0" smtClean="0"/>
              <a:t> at 10 </a:t>
            </a:r>
            <a:r>
              <a:rPr lang="en-US" dirty="0" err="1" smtClean="0"/>
              <a:t>μM</a:t>
            </a:r>
            <a:r>
              <a:rPr lang="en-US" dirty="0" smtClean="0"/>
              <a:t>. The high concentration of </a:t>
            </a:r>
            <a:r>
              <a:rPr lang="en-US" dirty="0" err="1" smtClean="0"/>
              <a:t>tautomycin</a:t>
            </a:r>
            <a:r>
              <a:rPr lang="en-US" dirty="0" smtClean="0"/>
              <a:t> required for inhibition may be due to low permeability of </a:t>
            </a:r>
            <a:r>
              <a:rPr lang="en-US" dirty="0" err="1" smtClean="0"/>
              <a:t>tautomycin</a:t>
            </a:r>
            <a:r>
              <a:rPr lang="en-US" dirty="0" smtClean="0"/>
              <a:t> across the plasma membrane (</a:t>
            </a:r>
            <a:r>
              <a:rPr lang="en-US" dirty="0" smtClean="0">
                <a:hlinkClick r:id="rId3"/>
              </a:rPr>
              <a:t>26</a:t>
            </a:r>
            <a:r>
              <a:rPr lang="en-US" dirty="0" smtClean="0"/>
              <a:t>). Taken together, the results demonstrated that PP1 transmits the signal from </a:t>
            </a:r>
            <a:r>
              <a:rPr lang="en-US" dirty="0" err="1" smtClean="0"/>
              <a:t>phototropins</a:t>
            </a:r>
            <a:r>
              <a:rPr lang="en-US" dirty="0" smtClean="0"/>
              <a:t> to the plasma membrane H</a:t>
            </a:r>
            <a:r>
              <a:rPr lang="en-US" baseline="30000" dirty="0" smtClean="0"/>
              <a:t>+</a:t>
            </a:r>
            <a:r>
              <a:rPr lang="en-US" dirty="0" smtClean="0"/>
              <a:t>-ATPase in guard cells.</a:t>
            </a:r>
          </a:p>
          <a:p>
            <a:r>
              <a:rPr lang="en-US" dirty="0" err="1" smtClean="0"/>
              <a:t>Phototropins</a:t>
            </a:r>
            <a:r>
              <a:rPr lang="en-US" dirty="0" smtClean="0"/>
              <a:t>, plant blue light receptors, mediate stomatal opening through the activation of the plasma membrane H</a:t>
            </a:r>
            <a:r>
              <a:rPr lang="en-US" baseline="30000" dirty="0" smtClean="0"/>
              <a:t>+</a:t>
            </a:r>
            <a:r>
              <a:rPr lang="en-US" dirty="0" smtClean="0"/>
              <a:t>-ATPase by unknown mechanisms. Here we report that type 1 protein phosphatase (PP1) positively regulates the blue light signaling between </a:t>
            </a:r>
            <a:r>
              <a:rPr lang="en-US" dirty="0" err="1" smtClean="0"/>
              <a:t>phototropins</a:t>
            </a:r>
            <a:r>
              <a:rPr lang="en-US" dirty="0" smtClean="0"/>
              <a:t> and the H</a:t>
            </a:r>
            <a:r>
              <a:rPr lang="en-US" baseline="30000" dirty="0" smtClean="0"/>
              <a:t>+</a:t>
            </a:r>
            <a:r>
              <a:rPr lang="en-US" dirty="0" smtClean="0"/>
              <a:t>-ATPase in guard cells of </a:t>
            </a:r>
            <a:r>
              <a:rPr lang="en-US" i="1" dirty="0" err="1" smtClean="0"/>
              <a:t>Vicia</a:t>
            </a:r>
            <a:r>
              <a:rPr lang="en-US" i="1" dirty="0" smtClean="0"/>
              <a:t> </a:t>
            </a:r>
            <a:r>
              <a:rPr lang="en-US" i="1" dirty="0" err="1" smtClean="0"/>
              <a:t>faba</a:t>
            </a:r>
            <a:r>
              <a:rPr lang="en-US" dirty="0" smtClean="0"/>
              <a:t>. We cloned the four catalytic subunits of PP1 (PP1c) from guard cells and determined the expression of the isoforms in various tissues. Transformation of </a:t>
            </a:r>
            <a:r>
              <a:rPr lang="en-US" i="1" dirty="0" err="1" smtClean="0"/>
              <a:t>Vicia</a:t>
            </a:r>
            <a:r>
              <a:rPr lang="en-US" dirty="0" smtClean="0"/>
              <a:t> guard cells with PP1c isoforms that had lost enzymatic activity by one amino acid mutation, or with human inhibitor-2, a specific inhibitor protein of PP1c, suppressed blue light-induced stomatal opening. Addition of </a:t>
            </a:r>
            <a:r>
              <a:rPr lang="en-US" dirty="0" err="1" smtClean="0"/>
              <a:t>fusicoccin</a:t>
            </a:r>
            <a:r>
              <a:rPr lang="en-US" dirty="0" smtClean="0"/>
              <a:t>, an activator of the plasma membrane H</a:t>
            </a:r>
            <a:r>
              <a:rPr lang="en-US" baseline="30000" dirty="0" smtClean="0"/>
              <a:t>+</a:t>
            </a:r>
            <a:r>
              <a:rPr lang="en-US" dirty="0" smtClean="0"/>
              <a:t>-ATPase, to these transformed guard cells induced normal stomatal opening, suggesting that the transformations did not affect the basic mechanisms for stomatal opening. </a:t>
            </a:r>
            <a:r>
              <a:rPr lang="en-US" dirty="0" err="1" smtClean="0"/>
              <a:t>Tautomycin</a:t>
            </a:r>
            <a:r>
              <a:rPr lang="en-US" dirty="0" smtClean="0"/>
              <a:t>, an inhibitor of PP1, inhibited blue light-induced H</a:t>
            </a:r>
            <a:r>
              <a:rPr lang="en-US" baseline="30000" dirty="0" smtClean="0"/>
              <a:t>+</a:t>
            </a:r>
            <a:r>
              <a:rPr lang="en-US" dirty="0" smtClean="0"/>
              <a:t> pumping, phosphorylation of the plasma membrane H</a:t>
            </a:r>
            <a:r>
              <a:rPr lang="en-US" baseline="30000" dirty="0" smtClean="0"/>
              <a:t>+</a:t>
            </a:r>
            <a:r>
              <a:rPr lang="en-US" dirty="0" smtClean="0"/>
              <a:t>-ATPase in guard cell protoplasts, and stomatal opening. However, </a:t>
            </a:r>
            <a:r>
              <a:rPr lang="en-US" dirty="0" err="1" smtClean="0"/>
              <a:t>tautomycin</a:t>
            </a:r>
            <a:r>
              <a:rPr lang="en-US" dirty="0" smtClean="0"/>
              <a:t> did not inhibit the blue light-dependent phosphorylation of </a:t>
            </a:r>
            <a:r>
              <a:rPr lang="en-US" dirty="0" err="1" smtClean="0"/>
              <a:t>phototropins</a:t>
            </a:r>
            <a:r>
              <a:rPr lang="en-US" dirty="0" smtClean="0"/>
              <a:t>. We conclude that PP1 functions downstream of </a:t>
            </a:r>
            <a:r>
              <a:rPr lang="en-US" dirty="0" err="1" smtClean="0"/>
              <a:t>phototropins</a:t>
            </a:r>
            <a:r>
              <a:rPr lang="en-US" dirty="0" smtClean="0"/>
              <a:t> and upstream of the H</a:t>
            </a:r>
            <a:r>
              <a:rPr lang="en-US" baseline="30000" dirty="0" smtClean="0"/>
              <a:t>+</a:t>
            </a:r>
            <a:r>
              <a:rPr lang="en-US" dirty="0" smtClean="0"/>
              <a:t>-ATPase in the blue light signaling pathway of guard cells.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0EB6A-C64D-426E-AB8F-B687EF835CB9}" type="slidenum">
              <a:rPr lang="en-US" smtClean="0"/>
              <a:t>93</a:t>
            </a:fld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8674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50A46095-EE61-49FA-9F1E-DFA3BE7CFE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6484BD1F-C491-4883-B678-72CA2214D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s-ES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6ACE3971-755C-4464-8F92-5DB5087CC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30F49D-08CC-49AD-9175-6964CF27C832}" type="slidenum">
              <a:rPr lang="es-ES" altLang="es-ES" sz="1200"/>
              <a:pPr/>
              <a:t>16</a:t>
            </a:fld>
            <a:endParaRPr lang="es-ES" altLang="es-ES" sz="1200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CA28AB7-BE1C-4676-8826-B9C1D62D1F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5A8B4F-0EC3-4AB3-9DFE-1FAB2DAB4FFC}" type="slidenum">
              <a:rPr lang="es-ES" altLang="es-ES" sz="1200"/>
              <a:pPr/>
              <a:t>30</a:t>
            </a:fld>
            <a:endParaRPr lang="es-ES" altLang="es-E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0C28C876-752E-43A6-B83A-AFDBC5E968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000969BA-6863-4D33-876A-94C5466FF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08832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CA28AB7-BE1C-4676-8826-B9C1D62D1F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5A8B4F-0EC3-4AB3-9DFE-1FAB2DAB4FFC}" type="slidenum">
              <a:rPr lang="es-ES" altLang="es-ES" sz="1200"/>
              <a:pPr/>
              <a:t>31</a:t>
            </a:fld>
            <a:endParaRPr lang="es-ES" altLang="es-E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0C28C876-752E-43A6-B83A-AFDBC5E968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000969BA-6863-4D33-876A-94C5466FF2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96DA698-BD7B-464C-A851-A512EB406D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1646F6-5653-4205-B20D-CF2D5956DBD9}" type="slidenum">
              <a:rPr lang="es-ES" altLang="es-ES" sz="1200"/>
              <a:pPr/>
              <a:t>32</a:t>
            </a:fld>
            <a:endParaRPr lang="es-ES" altLang="es-E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387CEE88-364F-4054-9C49-A88D47A444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367DA631-2257-4A7E-B776-E58E3CC34A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1226F46A-6FFA-49E6-8F81-0753D1A121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A609D3-73FC-4471-BA99-DA780441D37B}" type="slidenum">
              <a:rPr lang="es-ES" altLang="es-ES" sz="1200"/>
              <a:pPr/>
              <a:t>33</a:t>
            </a:fld>
            <a:endParaRPr lang="es-ES" altLang="es-ES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32529B1-665A-4CAB-BB39-CDC9303FB4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7873C2F2-5619-468F-B75C-C2F6EBFF9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s-ES"/>
              <a:t>Phosphorylation of the putative PM-AQP was thought to activate the water channel composed of PM-AQP. </a:t>
            </a:r>
          </a:p>
          <a:p>
            <a:pPr eaLnBrk="1" hangingPunct="1"/>
            <a:r>
              <a:rPr lang="en-GB" altLang="es-ES"/>
              <a:t>Dephosphorylation of the phosphorylated PM-AQP was also observed during petal closing at 5°C, suggesting the inactivation of the water channel</a:t>
            </a:r>
            <a:r>
              <a:rPr lang="es-ES" altLang="es-ES"/>
              <a:t> </a:t>
            </a:r>
            <a:endParaRPr lang="en-US" altLang="es-ES"/>
          </a:p>
          <a:p>
            <a:pPr eaLnBrk="1" hangingPunct="1"/>
            <a:endParaRPr lang="en-US" altLang="es-ES"/>
          </a:p>
          <a:p>
            <a:pPr eaLnBrk="1" hangingPunct="1"/>
            <a:r>
              <a:rPr lang="es-ES" altLang="es-ES" i="1"/>
              <a:t>Plant Cell Physiol (2004) 45(5): 608-617</a:t>
            </a:r>
            <a:r>
              <a:rPr lang="es-ES" altLang="es-ES"/>
              <a:t> </a:t>
            </a:r>
          </a:p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481F650D-3A1A-4EA6-A26B-B39342DB03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2844FC-80E2-43EF-B404-6947801C64B2}" type="slidenum">
              <a:rPr lang="es-ES" altLang="es-ES" sz="1200"/>
              <a:pPr/>
              <a:t>37</a:t>
            </a:fld>
            <a:endParaRPr lang="es-ES" altLang="es-ES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94A8FF14-C86A-4CF5-881F-5DF42DCEF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C4FA1E0C-59CF-4C8A-9A29-953100BDB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35F7DE1-307C-4DC8-9593-D6FB28D48E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62AA81-F9DB-4CBF-9F66-BE1060185C3E}" type="slidenum">
              <a:rPr lang="es-ES" altLang="es-ES" sz="1200"/>
              <a:pPr/>
              <a:t>38</a:t>
            </a:fld>
            <a:endParaRPr lang="es-ES" altLang="es-ES" sz="12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771A8C5-0A64-43D5-A7ED-5438A8629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CDCEA225-F56F-4FE1-97ED-15394D459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10689261-14A1-4F92-861C-CBD1090F9A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C6B222-E411-4818-85D8-2D08BEB05ACA}" type="slidenum">
              <a:rPr lang="es-ES" altLang="es-ES" sz="1200"/>
              <a:pPr/>
              <a:t>39</a:t>
            </a:fld>
            <a:endParaRPr lang="es-ES" altLang="es-ES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5DAC4A25-1942-42C7-9A7B-8CF227986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E48FABE6-D50C-4FA6-BF07-8BBC1CB2D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85E017-1610-45BC-B0EB-E34DB106A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4F29-67D1-4434-B0F2-3614E9F32B6C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EB6EF5-DA5A-4B3A-9F22-B4D5917DA1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812840-3B76-42FD-8894-DFEC643A0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8DB2E-DB42-4579-A9A9-266C1097B62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136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43FB0C-6893-405B-B432-A1703BA999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2871F-2C94-4162-8ED8-B68BD600192E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50B954-6C2B-4673-B919-8CE09AC40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474000-2560-46D2-929C-DBB63EE3B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C7324-0A69-4B08-89F7-CA09187DC51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9345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286838-0795-41BD-8327-B2BDB605A6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C2742-7D20-41A1-989F-F0F444ECED7B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9B71BA-51D3-4D98-BB16-CC727F6F4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A65061-06A3-464F-A4CA-E98ABE23C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8AEAF-2DDB-4AC1-905C-1BA46AE4697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7268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6FC199-6154-4240-ACAF-2D3EF202C9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3E9A-D200-4C2E-B919-D09485E21DDD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FDC75E-8EB4-4212-B75B-1B7A71377A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AF7F28-F3DC-4230-BA1E-4431BDA98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858BB-1403-4EAC-95BC-54EA3777395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99748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76F551-9610-450A-A33C-DC9F83D1F8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24999-238E-4B4A-ACA4-FA7B627A5D55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533C4-6B67-4EDB-842F-87E66A1CFC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B518C-416D-42D4-A66D-FD6A1E539B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FEE3E-2A69-4D98-B211-B8B5B770991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19391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86A574-7FB7-43C8-AA75-61EB1A234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5C571-3302-4EF9-ABFC-FD457E9DA5B3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83C45-DA4F-4005-82F2-22C5DF330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64DA73-BA3B-41C2-8C56-63A33FF1E4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E9956-A8F3-453B-8631-D16E061AE21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9120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B3717D-9AB9-4DD5-9568-D0D023A34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A6A69-9CB6-4DC5-9039-DAA34A772BB2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E4B948-2718-49F7-93CB-2D6CA0617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7C8037-34AE-4A52-B87E-D2B8783F0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800A8-427F-4BF0-9A38-C0FBA8E4A8F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8158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35E67E-C238-44F9-8709-667573F25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CDE7-E72A-4B1C-8478-DAE8B8D648C6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5FFF5-6279-46D2-9E51-5DC1437EB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A33C3-FE66-44E4-844F-A69657DCD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77F0B-300A-4C27-B2CA-22874979ADF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9911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82B115-DF24-4D34-B537-99DF009D53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AECBF-0709-4BCE-8C24-C609F4BE3F56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E895D7-3AC6-427C-B222-B779BA063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645599-AD70-4297-B18B-7137F9D6CF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0AFD8-5832-499C-AF5C-A8183BFA54E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7085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46379C-D8B2-4891-AA31-BED297697E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8582F-0E38-478D-AE47-A91F4E42313B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72F3B5-93C8-4586-A400-3780A616F0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175B85-6170-463D-97BE-60500085C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8F031-F0CD-42A6-8BA1-55D58750647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71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4B5267-C1C1-47F5-9187-C2C4AE5947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5845E-FA95-49CE-943B-90670DB36CCE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139ECE-D160-4116-B066-83B1A7D103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03386B-06D0-4BD8-A5EC-4B850CD690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127D-F9A3-47DC-AB50-E0EF211D92D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0235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5F473-68F3-4458-A084-F9F12CD70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51A72-257E-4248-B3A2-B0498AD1BC2F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83A39C-8A6C-4B74-A7DF-298766AED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1EA3-8394-462B-903E-643B2D5A1B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B5A7E-72AC-43DE-8431-4286F5B6DA9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032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6A4D2-5404-4453-9AE0-652CE384D9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CEF2F-335E-4411-8B3A-DF37B2A7FCD3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627428-5326-46D8-A2A7-CD1B28B97E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BAD518-78E0-4300-9030-8014D7B76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E8A2B-8C16-4342-9769-3F433AE1FEE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0288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16D9BAD-0D6D-4782-8CCE-97AF004BD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620C5C-4053-4CBE-985A-1B82B13CE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1FF3C7-838F-4666-BE5A-D7136096A8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fld id="{66B55969-37D7-451A-9CFC-3A8F5B891B88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7416850-8CC2-4A52-BFB9-D68D50B052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2ED54DA-8D8B-45DB-973F-86FF0D97C7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299A23E-2F80-4491-BC46-1A14217E3346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slide" Target="slide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2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>
            <a:extLst>
              <a:ext uri="{FF2B5EF4-FFF2-40B4-BE49-F238E27FC236}">
                <a16:creationId xmlns:a16="http://schemas.microsoft.com/office/drawing/2014/main" id="{D57051FD-632A-48F9-B22B-A3B0DD092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286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4099" name="Text Box 7">
            <a:extLst>
              <a:ext uri="{FF2B5EF4-FFF2-40B4-BE49-F238E27FC236}">
                <a16:creationId xmlns:a16="http://schemas.microsoft.com/office/drawing/2014/main" id="{6D828A9D-27E6-40DF-9B9D-20470E029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3394009"/>
            <a:ext cx="24657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0000CC"/>
                </a:solidFill>
              </a:rPr>
              <a:t>Absorción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91680" y="467051"/>
            <a:ext cx="59018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000" b="1" dirty="0" smtClean="0">
                <a:solidFill>
                  <a:srgbClr val="7030A0"/>
                </a:solidFill>
              </a:rPr>
              <a:t>ECONOMÍA</a:t>
            </a:r>
            <a:r>
              <a:rPr lang="es-419" sz="4000" b="1" dirty="0" smtClean="0"/>
              <a:t> DEL AGUA </a:t>
            </a:r>
          </a:p>
          <a:p>
            <a:r>
              <a:rPr lang="es-419" sz="4000" b="1" dirty="0" smtClean="0"/>
              <a:t>EN LAS PLANTAS</a:t>
            </a:r>
            <a:endParaRPr lang="en-US" sz="4000" b="1" dirty="0"/>
          </a:p>
        </p:txBody>
      </p:sp>
      <p:sp>
        <p:nvSpPr>
          <p:cNvPr id="2" name="Rectángulo 1"/>
          <p:cNvSpPr/>
          <p:nvPr/>
        </p:nvSpPr>
        <p:spPr>
          <a:xfrm>
            <a:off x="1115616" y="451013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4000" dirty="0" smtClean="0">
                <a:solidFill>
                  <a:srgbClr val="00B050"/>
                </a:solidFill>
              </a:rPr>
              <a:t>Transporte</a:t>
            </a: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15616" y="56262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4000" dirty="0">
                <a:solidFill>
                  <a:srgbClr val="FF0000"/>
                </a:solidFill>
              </a:rPr>
              <a:t>Pérdida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39552" y="2033118"/>
            <a:ext cx="8441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7030A0"/>
                </a:solidFill>
              </a:rPr>
              <a:t>Economía</a:t>
            </a:r>
            <a:r>
              <a:rPr lang="es-ES" dirty="0" smtClean="0"/>
              <a:t>: Ciencia </a:t>
            </a:r>
            <a:r>
              <a:rPr lang="es-ES" dirty="0"/>
              <a:t>que estudia los sistemas de </a:t>
            </a:r>
            <a:r>
              <a:rPr lang="es-ES" dirty="0">
                <a:solidFill>
                  <a:srgbClr val="0000CC"/>
                </a:solidFill>
              </a:rPr>
              <a:t>producción</a:t>
            </a:r>
            <a:r>
              <a:rPr lang="es-ES" dirty="0"/>
              <a:t>, </a:t>
            </a:r>
            <a:r>
              <a:rPr lang="es-ES" dirty="0">
                <a:solidFill>
                  <a:srgbClr val="00B050"/>
                </a:solidFill>
              </a:rPr>
              <a:t>distribución</a:t>
            </a:r>
            <a:r>
              <a:rPr lang="es-ES" dirty="0"/>
              <a:t> y </a:t>
            </a:r>
            <a:r>
              <a:rPr lang="es-ES" dirty="0">
                <a:solidFill>
                  <a:srgbClr val="FF0000"/>
                </a:solidFill>
              </a:rPr>
              <a:t>consumo</a:t>
            </a:r>
            <a:r>
              <a:rPr lang="es-ES" dirty="0"/>
              <a:t> de los bienes </a:t>
            </a:r>
            <a:r>
              <a:rPr lang="es-ES" dirty="0" smtClean="0"/>
              <a:t>materiales.</a:t>
            </a:r>
            <a:endParaRPr lang="en-US" dirty="0"/>
          </a:p>
        </p:txBody>
      </p:sp>
      <p:sp>
        <p:nvSpPr>
          <p:cNvPr id="6" name="Cerrar llave 5"/>
          <p:cNvSpPr/>
          <p:nvPr/>
        </p:nvSpPr>
        <p:spPr bwMode="auto">
          <a:xfrm>
            <a:off x="3635896" y="3394009"/>
            <a:ext cx="792088" cy="3059327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4515276" y="4553488"/>
            <a:ext cx="4628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dirty="0"/>
              <a:t>d</a:t>
            </a:r>
            <a:r>
              <a:rPr lang="es-419" sz="3200" dirty="0" smtClean="0"/>
              <a:t>e H</a:t>
            </a:r>
            <a:r>
              <a:rPr lang="es-419" sz="3200" baseline="-25000" dirty="0" smtClean="0"/>
              <a:t>2</a:t>
            </a:r>
            <a:r>
              <a:rPr lang="es-419" sz="3200" dirty="0" smtClean="0"/>
              <a:t>O por las plantas</a:t>
            </a:r>
            <a:endParaRPr lang="en-US" sz="320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244FE8-62F0-4884-BFF0-3E83F57F59EE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2" grpId="0"/>
      <p:bldP spid="3" grpId="0"/>
      <p:bldP spid="5" grpId="0"/>
      <p:bldP spid="6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FAB827C2-DECF-444D-A86A-00132290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8913"/>
            <a:ext cx="8208962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>
                <a:solidFill>
                  <a:srgbClr val="0000CC"/>
                </a:solidFill>
              </a:rPr>
              <a:t>Teoría cinética </a:t>
            </a:r>
            <a:r>
              <a:rPr lang="en-US" altLang="es-ES"/>
              <a:t>: átomos, iones y moléculas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/>
              <a:t>están en movimiento constante por encima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/>
              <a:t>cero absoluto</a:t>
            </a:r>
            <a:endParaRPr lang="es-ES" altLang="es-ES"/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C24C81A1-1F12-4C67-B5B7-804C07611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2400300"/>
            <a:ext cx="19256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>
                <a:solidFill>
                  <a:srgbClr val="FF0000"/>
                </a:solidFill>
              </a:rPr>
              <a:t>m.s</a:t>
            </a:r>
            <a:r>
              <a:rPr lang="en-US" altLang="es-ES" baseline="30000" dirty="0">
                <a:solidFill>
                  <a:srgbClr val="FF0000"/>
                </a:solidFill>
              </a:rPr>
              <a:t>-1</a:t>
            </a:r>
            <a:r>
              <a:rPr lang="en-US" altLang="es-ES" dirty="0"/>
              <a:t> = </a:t>
            </a:r>
            <a:endParaRPr lang="es-ES" altLang="es-ES" baseline="30000" dirty="0"/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id="{79D23AC4-E372-4987-A9A5-5339FF444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3" y="2062163"/>
            <a:ext cx="2232025" cy="1314450"/>
          </a:xfrm>
          <a:prstGeom prst="bracketPair">
            <a:avLst>
              <a:gd name="adj" fmla="val 16667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73013AFD-A491-4653-8D4A-16E23B004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204628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/>
              <a:t>8.</a:t>
            </a:r>
            <a:r>
              <a:rPr lang="en-US" altLang="es-ES" i="1"/>
              <a:t>R.T</a:t>
            </a:r>
            <a:endParaRPr lang="es-ES" altLang="es-ES" i="1"/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DB66A88F-C92C-49BC-8F1E-D92140895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9713" y="2708275"/>
            <a:ext cx="12620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ES"/>
          </a:p>
        </p:txBody>
      </p:sp>
      <p:grpSp>
        <p:nvGrpSpPr>
          <p:cNvPr id="14343" name="Group 7">
            <a:extLst>
              <a:ext uri="{FF2B5EF4-FFF2-40B4-BE49-F238E27FC236}">
                <a16:creationId xmlns:a16="http://schemas.microsoft.com/office/drawing/2014/main" id="{55433BA4-2EAC-4CA3-86C3-C38DD4E803B4}"/>
              </a:ext>
            </a:extLst>
          </p:cNvPr>
          <p:cNvGrpSpPr>
            <a:grpSpLocks/>
          </p:cNvGrpSpPr>
          <p:nvPr/>
        </p:nvGrpSpPr>
        <p:grpSpPr bwMode="auto">
          <a:xfrm>
            <a:off x="4225926" y="2514600"/>
            <a:ext cx="977535" cy="914400"/>
            <a:chOff x="3249" y="3211"/>
            <a:chExt cx="457" cy="401"/>
          </a:xfrm>
        </p:grpSpPr>
        <p:sp>
          <p:nvSpPr>
            <p:cNvPr id="14369" name="Text Box 8">
              <a:extLst>
                <a:ext uri="{FF2B5EF4-FFF2-40B4-BE49-F238E27FC236}">
                  <a16:creationId xmlns:a16="http://schemas.microsoft.com/office/drawing/2014/main" id="{D5D9980B-8E94-45FA-9FAE-FA31EC0991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9" y="3211"/>
              <a:ext cx="262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5400">
                  <a:sym typeface="Symbol" panose="05050102010706020507" pitchFamily="18" charset="2"/>
                </a:rPr>
                <a:t></a:t>
              </a:r>
            </a:p>
          </p:txBody>
        </p:sp>
        <p:sp>
          <p:nvSpPr>
            <p:cNvPr id="14370" name="Text Box 9">
              <a:extLst>
                <a:ext uri="{FF2B5EF4-FFF2-40B4-BE49-F238E27FC236}">
                  <a16:creationId xmlns:a16="http://schemas.microsoft.com/office/drawing/2014/main" id="{2252CDAC-033A-454D-BF9A-4EBBCE627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0" y="3329"/>
              <a:ext cx="326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3600" i="1" dirty="0" smtClean="0"/>
                <a:t> M</a:t>
              </a:r>
              <a:endParaRPr lang="es-ES" altLang="es-ES" sz="3600" i="1" dirty="0"/>
            </a:p>
          </p:txBody>
        </p:sp>
      </p:grpSp>
      <p:sp>
        <p:nvSpPr>
          <p:cNvPr id="14344" name="Text Box 10">
            <a:extLst>
              <a:ext uri="{FF2B5EF4-FFF2-40B4-BE49-F238E27FC236}">
                <a16:creationId xmlns:a16="http://schemas.microsoft.com/office/drawing/2014/main" id="{7EFCCF5A-3DE1-4D8B-9E2B-4B1DFD06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413" y="1628775"/>
            <a:ext cx="679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800"/>
              <a:t>1/2</a:t>
            </a:r>
            <a:endParaRPr lang="es-ES" altLang="es-ES" sz="2800"/>
          </a:p>
        </p:txBody>
      </p:sp>
      <p:graphicFrame>
        <p:nvGraphicFramePr>
          <p:cNvPr id="60427" name="Group 11">
            <a:extLst>
              <a:ext uri="{FF2B5EF4-FFF2-40B4-BE49-F238E27FC236}">
                <a16:creationId xmlns:a16="http://schemas.microsoft.com/office/drawing/2014/main" id="{E175E9C0-CA50-485D-838F-1E20D1654EC5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123476275"/>
              </p:ext>
            </p:extLst>
          </p:nvPr>
        </p:nvGraphicFramePr>
        <p:xfrm>
          <a:off x="1763713" y="4076700"/>
          <a:ext cx="5689600" cy="2178052"/>
        </p:xfrm>
        <a:graphic>
          <a:graphicData uri="http://schemas.openxmlformats.org/drawingml/2006/table">
            <a:tbl>
              <a:tblPr/>
              <a:tblGrid>
                <a:gridCol w="1281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45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  <a:r>
                        <a:rPr kumimoji="0" lang="en-US" altLang="es-E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kumimoji="0" lang="en-US" altLang="es-E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(2)</a:t>
                      </a:r>
                      <a:endParaRPr kumimoji="0" lang="es-ES" altLang="es-E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</a:t>
                      </a:r>
                      <a:r>
                        <a:rPr kumimoji="0" lang="en-US" altLang="es-ES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es-E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(32)</a:t>
                      </a:r>
                      <a:endParaRPr kumimoji="0" lang="es-ES" alt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</a:t>
                      </a:r>
                      <a:r>
                        <a:rPr kumimoji="0" lang="en-US" altLang="es-E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es-E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(44)</a:t>
                      </a:r>
                      <a:endParaRPr kumimoji="0" lang="es-ES" altLang="es-E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5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 </a:t>
                      </a:r>
                      <a:r>
                        <a:rPr kumimoji="0" lang="en-US" altLang="es-E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5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 </a:t>
                      </a:r>
                      <a:r>
                        <a:rPr kumimoji="0" lang="en-US" altLang="es-E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2800" b="0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5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 </a:t>
                      </a:r>
                      <a:r>
                        <a:rPr kumimoji="0" lang="en-US" altLang="es-E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28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178962" y="463867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FF0000"/>
                </a:solidFill>
              </a:rPr>
              <a:t>1696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628142" y="4638676"/>
            <a:ext cx="70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rgbClr val="FF0000"/>
                </a:solidFill>
              </a:rPr>
              <a:t>425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170248" y="4647544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FF0000"/>
                </a:solidFill>
              </a:rPr>
              <a:t>362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178961" y="5215881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FF0000"/>
                </a:solidFill>
              </a:rPr>
              <a:t>1787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178960" y="579308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FF0000"/>
                </a:solidFill>
              </a:rPr>
              <a:t>1982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03BCF5-C6C6-4C6C-A9B3-9635CE8C1F91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>
            <a:extLst>
              <a:ext uri="{FF2B5EF4-FFF2-40B4-BE49-F238E27FC236}">
                <a16:creationId xmlns:a16="http://schemas.microsoft.com/office/drawing/2014/main" id="{FE3A6C63-E384-4226-B74E-ADE39BC5D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909" y="1662103"/>
            <a:ext cx="3600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dirty="0">
                <a:sym typeface="Symbol" panose="05050102010706020507" pitchFamily="18" charset="2"/>
              </a:rPr>
              <a:t></a:t>
            </a:r>
            <a:r>
              <a:rPr lang="es-ES" altLang="es-ES" sz="2800" baseline="-25000" dirty="0">
                <a:sym typeface="Symbol" panose="05050102010706020507" pitchFamily="18" charset="2"/>
              </a:rPr>
              <a:t>s</a:t>
            </a:r>
            <a:r>
              <a:rPr lang="es-ES" altLang="es-ES" sz="2800" dirty="0">
                <a:sym typeface="Symbol" panose="05050102010706020507" pitchFamily="18" charset="2"/>
              </a:rPr>
              <a:t> = </a:t>
            </a:r>
            <a:r>
              <a:rPr lang="es-ES" altLang="es-ES" sz="2800" i="1" dirty="0">
                <a:sym typeface="Symbol" panose="05050102010706020507" pitchFamily="18" charset="2"/>
              </a:rPr>
              <a:t>RT</a:t>
            </a:r>
            <a:r>
              <a:rPr lang="es-ES" altLang="es-ES" sz="2800" dirty="0">
                <a:sym typeface="Symbol" panose="05050102010706020507" pitchFamily="18" charset="2"/>
              </a:rPr>
              <a:t> </a:t>
            </a:r>
            <a:r>
              <a:rPr lang="es-ES" altLang="es-ES" sz="2800" dirty="0" err="1">
                <a:sym typeface="Symbol" panose="05050102010706020507" pitchFamily="18" charset="2"/>
              </a:rPr>
              <a:t>ln</a:t>
            </a:r>
            <a:r>
              <a:rPr lang="es-ES" altLang="es-ES" sz="2800" dirty="0">
                <a:sym typeface="Symbol" panose="05050102010706020507" pitchFamily="18" charset="2"/>
              </a:rPr>
              <a:t> </a:t>
            </a:r>
            <a:r>
              <a:rPr lang="es-ES" altLang="es-ES" sz="2800" dirty="0" err="1">
                <a:sym typeface="Symbol" panose="05050102010706020507" pitchFamily="18" charset="2"/>
              </a:rPr>
              <a:t>c</a:t>
            </a:r>
            <a:r>
              <a:rPr lang="es-ES" altLang="es-ES" sz="2800" baseline="-25000" dirty="0" err="1">
                <a:sym typeface="Symbol" panose="05050102010706020507" pitchFamily="18" charset="2"/>
              </a:rPr>
              <a:t>s</a:t>
            </a:r>
            <a:endParaRPr lang="es-ES" altLang="es-ES" sz="2800" baseline="-25000" dirty="0">
              <a:sym typeface="Symbol" panose="05050102010706020507" pitchFamily="18" charset="2"/>
            </a:endParaRP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A71E673A-5536-41F7-82B1-A922AB577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91" y="832518"/>
            <a:ext cx="84978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Potencial</a:t>
            </a:r>
            <a:r>
              <a:rPr lang="en-US" altLang="es-ES" sz="2400" dirty="0"/>
              <a:t> </a:t>
            </a:r>
            <a:r>
              <a:rPr lang="en-US" altLang="es-ES" sz="2400" dirty="0" err="1" smtClean="0"/>
              <a:t>qu</a:t>
            </a:r>
            <a:r>
              <a:rPr lang="en-US" altLang="es-ES" sz="2400" dirty="0" err="1" smtClean="0">
                <a:cs typeface="Arial" panose="020B0604020202020204" pitchFamily="34" charset="0"/>
              </a:rPr>
              <a:t>ímico</a:t>
            </a:r>
            <a:r>
              <a:rPr lang="en-US" altLang="es-ES" sz="2400" dirty="0" smtClean="0">
                <a:cs typeface="Arial" panose="020B0604020202020204" pitchFamily="34" charset="0"/>
              </a:rPr>
              <a:t> de </a:t>
            </a:r>
            <a:r>
              <a:rPr lang="en-US" altLang="es-ES" sz="2400" dirty="0" err="1" smtClean="0">
                <a:cs typeface="Arial" panose="020B0604020202020204" pitchFamily="34" charset="0"/>
              </a:rPr>
              <a:t>una</a:t>
            </a:r>
            <a:r>
              <a:rPr lang="en-US" altLang="es-ES" sz="2400" dirty="0" smtClean="0">
                <a:cs typeface="Arial" panose="020B0604020202020204" pitchFamily="34" charset="0"/>
              </a:rPr>
              <a:t> </a:t>
            </a:r>
            <a:r>
              <a:rPr lang="en-US" altLang="es-ES" sz="2400" dirty="0" err="1" smtClean="0">
                <a:cs typeface="Arial" panose="020B0604020202020204" pitchFamily="34" charset="0"/>
              </a:rPr>
              <a:t>substancia</a:t>
            </a:r>
            <a:r>
              <a:rPr lang="en-US" altLang="es-ES" sz="2400" dirty="0" smtClean="0">
                <a:cs typeface="Arial" panose="020B0604020202020204" pitchFamily="34" charset="0"/>
              </a:rPr>
              <a:t> : </a:t>
            </a:r>
            <a:r>
              <a:rPr lang="en-US" altLang="es-ES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energía</a:t>
            </a:r>
            <a:r>
              <a:rPr lang="en-US" altLang="es-E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s-ES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libre</a:t>
            </a:r>
            <a:r>
              <a:rPr lang="en-US" altLang="es-E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s-ES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por</a:t>
            </a:r>
            <a:r>
              <a:rPr lang="en-US" altLang="es-ES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s-ES" sz="2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mol</a:t>
            </a:r>
            <a:endParaRPr lang="en-US" altLang="es-E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37717D3C-FFEA-4E08-9EA0-E08243DCE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609" y="5637123"/>
            <a:ext cx="3095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dirty="0">
                <a:sym typeface="Symbol" panose="05050102010706020507" pitchFamily="18" charset="2"/>
              </a:rPr>
              <a:t>G =  </a:t>
            </a:r>
            <a:r>
              <a:rPr lang="es-ES" altLang="es-ES" sz="2800" i="1" dirty="0">
                <a:sym typeface="Symbol" panose="05050102010706020507" pitchFamily="18" charset="2"/>
              </a:rPr>
              <a:t>RT</a:t>
            </a:r>
            <a:r>
              <a:rPr lang="es-ES" altLang="es-ES" sz="2800" dirty="0">
                <a:sym typeface="Symbol" panose="05050102010706020507" pitchFamily="18" charset="2"/>
              </a:rPr>
              <a:t> </a:t>
            </a:r>
            <a:r>
              <a:rPr lang="es-ES" altLang="es-ES" sz="2800" dirty="0" err="1">
                <a:sym typeface="Symbol" panose="05050102010706020507" pitchFamily="18" charset="2"/>
              </a:rPr>
              <a:t>ln</a:t>
            </a:r>
            <a:r>
              <a:rPr lang="es-ES" altLang="es-ES" sz="2800" dirty="0">
                <a:sym typeface="Symbol" panose="05050102010706020507" pitchFamily="18" charset="2"/>
              </a:rPr>
              <a:t> c</a:t>
            </a:r>
            <a:r>
              <a:rPr lang="es-ES" altLang="es-ES" sz="2800" baseline="-25000" dirty="0">
                <a:sym typeface="Symbol" panose="05050102010706020507" pitchFamily="18" charset="2"/>
              </a:rPr>
              <a:t>s2</a:t>
            </a:r>
            <a:r>
              <a:rPr lang="es-ES" altLang="es-ES" sz="2800" dirty="0">
                <a:sym typeface="Symbol" panose="05050102010706020507" pitchFamily="18" charset="2"/>
              </a:rPr>
              <a:t>/c</a:t>
            </a:r>
            <a:r>
              <a:rPr lang="es-ES" altLang="es-ES" sz="2800" baseline="-25000" dirty="0">
                <a:sym typeface="Symbol" panose="05050102010706020507" pitchFamily="18" charset="2"/>
              </a:rPr>
              <a:t>s1</a:t>
            </a:r>
          </a:p>
        </p:txBody>
      </p:sp>
      <p:sp>
        <p:nvSpPr>
          <p:cNvPr id="19512" name="Rectangle 56">
            <a:extLst>
              <a:ext uri="{FF2B5EF4-FFF2-40B4-BE49-F238E27FC236}">
                <a16:creationId xmlns:a16="http://schemas.microsoft.com/office/drawing/2014/main" id="{495B73BD-4CA4-4057-8FA2-4F93C8A56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2781300"/>
            <a:ext cx="2520950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grpSp>
        <p:nvGrpSpPr>
          <p:cNvPr id="15368" name="Grupo 3">
            <a:extLst>
              <a:ext uri="{FF2B5EF4-FFF2-40B4-BE49-F238E27FC236}">
                <a16:creationId xmlns:a16="http://schemas.microsoft.com/office/drawing/2014/main" id="{439A5DDF-C475-4A84-B10E-6FE7656C8546}"/>
              </a:ext>
            </a:extLst>
          </p:cNvPr>
          <p:cNvGrpSpPr>
            <a:grpSpLocks/>
          </p:cNvGrpSpPr>
          <p:nvPr/>
        </p:nvGrpSpPr>
        <p:grpSpPr bwMode="auto">
          <a:xfrm>
            <a:off x="5724128" y="3335050"/>
            <a:ext cx="2160588" cy="1366837"/>
            <a:chOff x="6659563" y="3141663"/>
            <a:chExt cx="2160587" cy="1366837"/>
          </a:xfrm>
        </p:grpSpPr>
        <p:sp>
          <p:nvSpPr>
            <p:cNvPr id="15371" name="Rectangle 60">
              <a:extLst>
                <a:ext uri="{FF2B5EF4-FFF2-40B4-BE49-F238E27FC236}">
                  <a16:creationId xmlns:a16="http://schemas.microsoft.com/office/drawing/2014/main" id="{E9B44CF7-C2A8-42DF-81B8-F8139FA8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716338"/>
              <a:ext cx="2160587" cy="792162"/>
            </a:xfrm>
            <a:prstGeom prst="rect">
              <a:avLst/>
            </a:prstGeom>
            <a:solidFill>
              <a:schemeClr val="accent1">
                <a:alpha val="47058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15372" name="Rectangle 55">
              <a:extLst>
                <a:ext uri="{FF2B5EF4-FFF2-40B4-BE49-F238E27FC236}">
                  <a16:creationId xmlns:a16="http://schemas.microsoft.com/office/drawing/2014/main" id="{E3BC6A3C-D4E0-457F-AE49-8EBB2D15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141663"/>
              <a:ext cx="2160587" cy="1366837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15373" name="Line 57">
              <a:extLst>
                <a:ext uri="{FF2B5EF4-FFF2-40B4-BE49-F238E27FC236}">
                  <a16:creationId xmlns:a16="http://schemas.microsoft.com/office/drawing/2014/main" id="{755ECADF-0550-4F25-83A7-3BC817962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0650" y="3284538"/>
              <a:ext cx="0" cy="122396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  <p:sp>
          <p:nvSpPr>
            <p:cNvPr id="15374" name="Text Box 58">
              <a:extLst>
                <a:ext uri="{FF2B5EF4-FFF2-40B4-BE49-F238E27FC236}">
                  <a16:creationId xmlns:a16="http://schemas.microsoft.com/office/drawing/2014/main" id="{E2CDE541-FB79-48A9-87ED-3EA91D9C6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7188" y="3860800"/>
              <a:ext cx="6191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2400">
                  <a:sym typeface="Symbol" panose="05050102010706020507" pitchFamily="18" charset="2"/>
                </a:rPr>
                <a:t>C</a:t>
              </a:r>
              <a:r>
                <a:rPr lang="es-ES" altLang="es-ES" sz="2400" baseline="-25000">
                  <a:sym typeface="Symbol" panose="05050102010706020507" pitchFamily="18" charset="2"/>
                </a:rPr>
                <a:t>s2</a:t>
              </a:r>
            </a:p>
          </p:txBody>
        </p:sp>
        <p:sp>
          <p:nvSpPr>
            <p:cNvPr id="15375" name="Text Box 59">
              <a:extLst>
                <a:ext uri="{FF2B5EF4-FFF2-40B4-BE49-F238E27FC236}">
                  <a16:creationId xmlns:a16="http://schemas.microsoft.com/office/drawing/2014/main" id="{32AF4AB1-A8CF-45BD-914A-379B2185C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7688" y="3860800"/>
              <a:ext cx="6191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2400">
                  <a:sym typeface="Symbol" panose="05050102010706020507" pitchFamily="18" charset="2"/>
                </a:rPr>
                <a:t>C</a:t>
              </a:r>
              <a:r>
                <a:rPr lang="es-ES" altLang="es-ES" sz="2400" baseline="-25000">
                  <a:sym typeface="Symbol" panose="05050102010706020507" pitchFamily="18" charset="2"/>
                </a:rPr>
                <a:t>s1</a:t>
              </a:r>
            </a:p>
          </p:txBody>
        </p:sp>
      </p:grpSp>
      <p:sp>
        <p:nvSpPr>
          <p:cNvPr id="15369" name="Rectángulo 1">
            <a:extLst>
              <a:ext uri="{FF2B5EF4-FFF2-40B4-BE49-F238E27FC236}">
                <a16:creationId xmlns:a16="http://schemas.microsoft.com/office/drawing/2014/main" id="{8274F473-5AD1-4E7B-8DC3-4CC880FFF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61" y="5436181"/>
            <a:ext cx="3190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ym typeface="Symbol" panose="05050102010706020507" pitchFamily="18" charset="2"/>
              </a:rPr>
              <a:t>S</a:t>
            </a:r>
            <a:r>
              <a:rPr lang="es-ES" altLang="es-ES" sz="2000" baseline="-25000" dirty="0">
                <a:sym typeface="Symbol" panose="05050102010706020507" pitchFamily="18" charset="2"/>
              </a:rPr>
              <a:t>1</a:t>
            </a:r>
            <a:r>
              <a:rPr lang="es-ES" altLang="es-ES" sz="2000" dirty="0">
                <a:sym typeface="Symbol" panose="05050102010706020507" pitchFamily="18" charset="2"/>
              </a:rPr>
              <a:t> = sistema de referencia</a:t>
            </a:r>
            <a:endParaRPr lang="es-ES" altLang="es-ES" sz="2000" baseline="-25000" dirty="0">
              <a:sym typeface="Symbol" panose="05050102010706020507" pitchFamily="18" charset="2"/>
            </a:endParaRPr>
          </a:p>
        </p:txBody>
      </p:sp>
      <p:sp>
        <p:nvSpPr>
          <p:cNvPr id="15370" name="Rectángulo 2">
            <a:extLst>
              <a:ext uri="{FF2B5EF4-FFF2-40B4-BE49-F238E27FC236}">
                <a16:creationId xmlns:a16="http://schemas.microsoft.com/office/drawing/2014/main" id="{1D0A9E4F-0578-432D-BF8E-D20022C7D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79" y="5796122"/>
            <a:ext cx="27638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ym typeface="Symbol" panose="05050102010706020507" pitchFamily="18" charset="2"/>
              </a:rPr>
              <a:t>S</a:t>
            </a:r>
            <a:r>
              <a:rPr lang="es-ES" altLang="es-ES" sz="2000" baseline="-25000" dirty="0">
                <a:sym typeface="Symbol" panose="05050102010706020507" pitchFamily="18" charset="2"/>
              </a:rPr>
              <a:t>2</a:t>
            </a:r>
            <a:r>
              <a:rPr lang="es-ES" altLang="es-ES" sz="2000" dirty="0">
                <a:sym typeface="Symbol" panose="05050102010706020507" pitchFamily="18" charset="2"/>
              </a:rPr>
              <a:t> = sistema problema</a:t>
            </a:r>
            <a:endParaRPr lang="es-ES" altLang="es-ES" sz="2000" baseline="-25000" dirty="0">
              <a:sym typeface="Symbol" panose="05050102010706020507" pitchFamily="18" charset="2"/>
            </a:endParaRPr>
          </a:p>
        </p:txBody>
      </p:sp>
      <p:grpSp>
        <p:nvGrpSpPr>
          <p:cNvPr id="16" name="Grupo 3">
            <a:extLst>
              <a:ext uri="{FF2B5EF4-FFF2-40B4-BE49-F238E27FC236}">
                <a16:creationId xmlns:a16="http://schemas.microsoft.com/office/drawing/2014/main" id="{439A5DDF-C475-4A84-B10E-6FE7656C8546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418777"/>
            <a:ext cx="1261984" cy="1285080"/>
            <a:chOff x="6659563" y="3141663"/>
            <a:chExt cx="2160587" cy="1366837"/>
          </a:xfrm>
        </p:grpSpPr>
        <p:sp>
          <p:nvSpPr>
            <p:cNvPr id="17" name="Rectangle 60">
              <a:extLst>
                <a:ext uri="{FF2B5EF4-FFF2-40B4-BE49-F238E27FC236}">
                  <a16:creationId xmlns:a16="http://schemas.microsoft.com/office/drawing/2014/main" id="{E9B44CF7-C2A8-42DF-81B8-F8139FA8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716338"/>
              <a:ext cx="2160587" cy="792162"/>
            </a:xfrm>
            <a:prstGeom prst="rect">
              <a:avLst/>
            </a:prstGeom>
            <a:solidFill>
              <a:schemeClr val="accent1">
                <a:alpha val="47058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18" name="Rectangle 55">
              <a:extLst>
                <a:ext uri="{FF2B5EF4-FFF2-40B4-BE49-F238E27FC236}">
                  <a16:creationId xmlns:a16="http://schemas.microsoft.com/office/drawing/2014/main" id="{E3BC6A3C-D4E0-457F-AE49-8EBB2D15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141663"/>
              <a:ext cx="2160587" cy="1366837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1" name="Text Box 59">
              <a:extLst>
                <a:ext uri="{FF2B5EF4-FFF2-40B4-BE49-F238E27FC236}">
                  <a16:creationId xmlns:a16="http://schemas.microsoft.com/office/drawing/2014/main" id="{32AF4AB1-A8CF-45BD-914A-379B2185C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0293" y="3854904"/>
              <a:ext cx="619126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2400" dirty="0">
                  <a:sym typeface="Symbol" panose="05050102010706020507" pitchFamily="18" charset="2"/>
                </a:rPr>
                <a:t>C</a:t>
              </a:r>
              <a:r>
                <a:rPr lang="es-ES" altLang="es-ES" sz="2400" baseline="-25000" dirty="0">
                  <a:sym typeface="Symbol" panose="05050102010706020507" pitchFamily="18" charset="2"/>
                </a:rPr>
                <a:t>s1</a:t>
              </a:r>
            </a:p>
          </p:txBody>
        </p:sp>
      </p:grpSp>
      <p:grpSp>
        <p:nvGrpSpPr>
          <p:cNvPr id="22" name="Grupo 3">
            <a:extLst>
              <a:ext uri="{FF2B5EF4-FFF2-40B4-BE49-F238E27FC236}">
                <a16:creationId xmlns:a16="http://schemas.microsoft.com/office/drawing/2014/main" id="{439A5DDF-C475-4A84-B10E-6FE7656C8546}"/>
              </a:ext>
            </a:extLst>
          </p:cNvPr>
          <p:cNvGrpSpPr>
            <a:grpSpLocks/>
          </p:cNvGrpSpPr>
          <p:nvPr/>
        </p:nvGrpSpPr>
        <p:grpSpPr bwMode="auto">
          <a:xfrm>
            <a:off x="2624909" y="3417942"/>
            <a:ext cx="1261984" cy="1285080"/>
            <a:chOff x="6659563" y="3141663"/>
            <a:chExt cx="2160587" cy="1366837"/>
          </a:xfrm>
        </p:grpSpPr>
        <p:sp>
          <p:nvSpPr>
            <p:cNvPr id="23" name="Rectangle 60">
              <a:extLst>
                <a:ext uri="{FF2B5EF4-FFF2-40B4-BE49-F238E27FC236}">
                  <a16:creationId xmlns:a16="http://schemas.microsoft.com/office/drawing/2014/main" id="{E9B44CF7-C2A8-42DF-81B8-F8139FA8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716338"/>
              <a:ext cx="2160587" cy="792162"/>
            </a:xfrm>
            <a:prstGeom prst="rect">
              <a:avLst/>
            </a:prstGeom>
            <a:solidFill>
              <a:schemeClr val="accent1">
                <a:alpha val="47058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4" name="Rectangle 55">
              <a:extLst>
                <a:ext uri="{FF2B5EF4-FFF2-40B4-BE49-F238E27FC236}">
                  <a16:creationId xmlns:a16="http://schemas.microsoft.com/office/drawing/2014/main" id="{E3BC6A3C-D4E0-457F-AE49-8EBB2D15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141663"/>
              <a:ext cx="2160587" cy="1366837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5" name="Text Box 59">
              <a:extLst>
                <a:ext uri="{FF2B5EF4-FFF2-40B4-BE49-F238E27FC236}">
                  <a16:creationId xmlns:a16="http://schemas.microsoft.com/office/drawing/2014/main" id="{32AF4AB1-A8CF-45BD-914A-379B2185C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5791" y="3854904"/>
              <a:ext cx="1068133" cy="49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2400" dirty="0" smtClean="0">
                  <a:sym typeface="Symbol" panose="05050102010706020507" pitchFamily="18" charset="2"/>
                </a:rPr>
                <a:t>C</a:t>
              </a:r>
              <a:r>
                <a:rPr lang="es-ES" altLang="es-ES" sz="2400" baseline="-25000" dirty="0" smtClean="0">
                  <a:sym typeface="Symbol" panose="05050102010706020507" pitchFamily="18" charset="2"/>
                </a:rPr>
                <a:t>s2</a:t>
              </a:r>
              <a:endParaRPr lang="es-ES" altLang="es-ES" sz="2400" baseline="-25000" dirty="0">
                <a:sym typeface="Symbol" panose="05050102010706020507" pitchFamily="18" charset="2"/>
              </a:endParaRPr>
            </a:p>
          </p:txBody>
        </p:sp>
      </p:grpSp>
      <p:grpSp>
        <p:nvGrpSpPr>
          <p:cNvPr id="26" name="Grupo 3">
            <a:extLst>
              <a:ext uri="{FF2B5EF4-FFF2-40B4-BE49-F238E27FC236}">
                <a16:creationId xmlns:a16="http://schemas.microsoft.com/office/drawing/2014/main" id="{439A5DDF-C475-4A84-B10E-6FE7656C8546}"/>
              </a:ext>
            </a:extLst>
          </p:cNvPr>
          <p:cNvGrpSpPr>
            <a:grpSpLocks/>
          </p:cNvGrpSpPr>
          <p:nvPr/>
        </p:nvGrpSpPr>
        <p:grpSpPr bwMode="auto">
          <a:xfrm>
            <a:off x="1834856" y="1381358"/>
            <a:ext cx="1261984" cy="1285080"/>
            <a:chOff x="6659563" y="3141663"/>
            <a:chExt cx="2160587" cy="1366837"/>
          </a:xfrm>
        </p:grpSpPr>
        <p:sp>
          <p:nvSpPr>
            <p:cNvPr id="27" name="Rectangle 60">
              <a:extLst>
                <a:ext uri="{FF2B5EF4-FFF2-40B4-BE49-F238E27FC236}">
                  <a16:creationId xmlns:a16="http://schemas.microsoft.com/office/drawing/2014/main" id="{E9B44CF7-C2A8-42DF-81B8-F8139FA8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716338"/>
              <a:ext cx="2160587" cy="792162"/>
            </a:xfrm>
            <a:prstGeom prst="rect">
              <a:avLst/>
            </a:prstGeom>
            <a:solidFill>
              <a:schemeClr val="accent1">
                <a:alpha val="47058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8" name="Rectangle 55">
              <a:extLst>
                <a:ext uri="{FF2B5EF4-FFF2-40B4-BE49-F238E27FC236}">
                  <a16:creationId xmlns:a16="http://schemas.microsoft.com/office/drawing/2014/main" id="{E3BC6A3C-D4E0-457F-AE49-8EBB2D15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141663"/>
              <a:ext cx="2160587" cy="1366837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9" name="Text Box 59">
              <a:extLst>
                <a:ext uri="{FF2B5EF4-FFF2-40B4-BE49-F238E27FC236}">
                  <a16:creationId xmlns:a16="http://schemas.microsoft.com/office/drawing/2014/main" id="{32AF4AB1-A8CF-45BD-914A-379B2185C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3217" y="3854904"/>
              <a:ext cx="873279" cy="49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2400" dirty="0" smtClean="0">
                  <a:sym typeface="Symbol" panose="05050102010706020507" pitchFamily="18" charset="2"/>
                </a:rPr>
                <a:t>C</a:t>
              </a:r>
              <a:r>
                <a:rPr lang="es-ES" altLang="es-ES" sz="2400" baseline="-25000" dirty="0" smtClean="0">
                  <a:sym typeface="Symbol" panose="05050102010706020507" pitchFamily="18" charset="2"/>
                </a:rPr>
                <a:t>s</a:t>
              </a:r>
              <a:endParaRPr lang="es-ES" altLang="es-ES" sz="2400" baseline="-25000" dirty="0">
                <a:sym typeface="Symbol" panose="05050102010706020507" pitchFamily="18" charset="2"/>
              </a:endParaRPr>
            </a:p>
          </p:txBody>
        </p:sp>
      </p:grpSp>
      <p:sp>
        <p:nvSpPr>
          <p:cNvPr id="30" name="Text Box 8">
            <a:extLst>
              <a:ext uri="{FF2B5EF4-FFF2-40B4-BE49-F238E27FC236}">
                <a16:creationId xmlns:a16="http://schemas.microsoft.com/office/drawing/2014/main" id="{37717D3C-FFEA-4E08-9EA0-E08243DCE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869" y="6251154"/>
            <a:ext cx="3095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 dirty="0">
                <a:solidFill>
                  <a:srgbClr val="FF0000"/>
                </a:solidFill>
                <a:sym typeface="Symbol" panose="05050102010706020507" pitchFamily="18" charset="2"/>
              </a:rPr>
              <a:t>G =  </a:t>
            </a:r>
            <a:r>
              <a:rPr lang="es-ES" altLang="es-ES" sz="3600" i="1" dirty="0" smtClean="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  <a:endParaRPr lang="es-ES" altLang="es-ES" sz="3600" baseline="-25000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cxnSp>
        <p:nvCxnSpPr>
          <p:cNvPr id="4" name="Conector recto de flecha 3"/>
          <p:cNvCxnSpPr/>
          <p:nvPr/>
        </p:nvCxnSpPr>
        <p:spPr bwMode="auto">
          <a:xfrm flipV="1">
            <a:off x="6922691" y="2666438"/>
            <a:ext cx="617396" cy="8482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CuadroTexto 4"/>
          <p:cNvSpPr txBox="1"/>
          <p:nvPr/>
        </p:nvSpPr>
        <p:spPr>
          <a:xfrm>
            <a:off x="6960229" y="1484416"/>
            <a:ext cx="2241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Membrana</a:t>
            </a:r>
          </a:p>
          <a:p>
            <a:r>
              <a:rPr lang="es-AR" dirty="0" smtClean="0"/>
              <a:t>Permeabilidad </a:t>
            </a:r>
          </a:p>
          <a:p>
            <a:r>
              <a:rPr lang="es-AR" dirty="0" smtClean="0"/>
              <a:t>selectiva</a:t>
            </a:r>
            <a:endParaRPr lang="en-US" dirty="0"/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21F2730-3633-4B7D-A923-836992237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9" y="253650"/>
            <a:ext cx="90428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dirty="0" err="1" smtClean="0">
                <a:solidFill>
                  <a:srgbClr val="0000CC"/>
                </a:solidFill>
              </a:rPr>
              <a:t>Potencial</a:t>
            </a:r>
            <a:r>
              <a:rPr lang="en-US" altLang="es-ES" dirty="0" smtClean="0">
                <a:solidFill>
                  <a:srgbClr val="0000CC"/>
                </a:solidFill>
              </a:rPr>
              <a:t> </a:t>
            </a:r>
            <a:r>
              <a:rPr lang="en-US" altLang="es-ES" dirty="0" err="1" smtClean="0">
                <a:solidFill>
                  <a:srgbClr val="0000CC"/>
                </a:solidFill>
              </a:rPr>
              <a:t>químico</a:t>
            </a:r>
            <a:r>
              <a:rPr lang="en-US" altLang="es-ES" dirty="0" smtClean="0">
                <a:solidFill>
                  <a:srgbClr val="0000CC"/>
                </a:solidFill>
              </a:rPr>
              <a:t> del </a:t>
            </a:r>
            <a:r>
              <a:rPr lang="en-US" altLang="es-ES" dirty="0" err="1" smtClean="0">
                <a:solidFill>
                  <a:srgbClr val="0000CC"/>
                </a:solidFill>
              </a:rPr>
              <a:t>agua</a:t>
            </a:r>
            <a:r>
              <a:rPr lang="en-US" altLang="es-ES" dirty="0" smtClean="0">
                <a:solidFill>
                  <a:srgbClr val="0000CC"/>
                </a:solidFill>
              </a:rPr>
              <a:t> (entre dos </a:t>
            </a:r>
            <a:r>
              <a:rPr lang="en-US" altLang="es-ES" dirty="0" err="1" smtClean="0">
                <a:solidFill>
                  <a:srgbClr val="0000CC"/>
                </a:solidFill>
              </a:rPr>
              <a:t>sistemas</a:t>
            </a:r>
            <a:r>
              <a:rPr lang="en-US" altLang="es-ES" dirty="0" smtClean="0">
                <a:solidFill>
                  <a:srgbClr val="0000CC"/>
                </a:solidFill>
              </a:rPr>
              <a:t>)</a:t>
            </a:r>
            <a:r>
              <a:rPr lang="en-US" altLang="es-E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endParaRPr lang="en-US" altLang="es-ES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97004" y="395824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E7E4413D-71A0-4EF6-B621-C3D67074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609" y="4984174"/>
            <a:ext cx="30043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ym typeface="Symbol" panose="05050102010706020507" pitchFamily="18" charset="2"/>
              </a:rPr>
              <a:t>G</a:t>
            </a:r>
            <a:r>
              <a:rPr lang="es-ES" altLang="es-ES" sz="3600" baseline="-25000" dirty="0" smtClean="0">
                <a:sym typeface="Symbol" panose="05050102010706020507" pitchFamily="18" charset="2"/>
              </a:rPr>
              <a:t> </a:t>
            </a:r>
            <a:r>
              <a:rPr lang="es-ES" altLang="es-ES" dirty="0">
                <a:sym typeface="Symbol" panose="05050102010706020507" pitchFamily="18" charset="2"/>
              </a:rPr>
              <a:t>= </a:t>
            </a:r>
            <a:r>
              <a:rPr lang="es-ES" altLang="es-ES" dirty="0" smtClean="0">
                <a:sym typeface="Symbol" panose="05050102010706020507" pitchFamily="18" charset="2"/>
              </a:rPr>
              <a:t>µ</a:t>
            </a:r>
            <a:r>
              <a:rPr lang="es-ES" altLang="es-ES" baseline="-25000" dirty="0" smtClean="0">
                <a:sym typeface="Symbol" panose="05050102010706020507" pitchFamily="18" charset="2"/>
              </a:rPr>
              <a:t>Cs2</a:t>
            </a:r>
            <a:r>
              <a:rPr lang="es-ES" altLang="es-ES" dirty="0" smtClean="0">
                <a:sym typeface="Symbol" panose="05050102010706020507" pitchFamily="18" charset="2"/>
              </a:rPr>
              <a:t> - µ</a:t>
            </a:r>
            <a:r>
              <a:rPr lang="es-ES" altLang="es-ES" baseline="-25000" dirty="0" smtClean="0">
                <a:sym typeface="Symbol" panose="05050102010706020507" pitchFamily="18" charset="2"/>
              </a:rPr>
              <a:t>Cs1</a:t>
            </a:r>
            <a:endParaRPr lang="es-ES" altLang="es-ES" baseline="-25000" dirty="0">
              <a:sym typeface="Symbol" panose="05050102010706020507" pitchFamily="18" charset="2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84926" y="202389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1 mol</a:t>
            </a:r>
            <a:endParaRPr lang="en-U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FCCEE-DDC4-4872-A60A-0805C51E6289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1"/>
      <p:bldP spid="19465" grpId="0"/>
      <p:bldP spid="19464" grpId="0"/>
      <p:bldP spid="19512" grpId="0" animBg="1"/>
      <p:bldP spid="15369" grpId="0"/>
      <p:bldP spid="15370" grpId="0"/>
      <p:bldP spid="30" grpId="0"/>
      <p:bldP spid="5" grpId="0"/>
      <p:bldP spid="3" grpId="0"/>
      <p:bldP spid="3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65785" y="620688"/>
            <a:ext cx="87849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/>
              <a:t>Cómo podríamos medir el Potencial Químico del agua en:</a:t>
            </a:r>
          </a:p>
          <a:p>
            <a:endParaRPr lang="es-AR" dirty="0"/>
          </a:p>
          <a:p>
            <a:r>
              <a:rPr lang="es-AR" dirty="0" smtClean="0"/>
              <a:t>			Una célula?</a:t>
            </a:r>
          </a:p>
          <a:p>
            <a:endParaRPr lang="es-AR" dirty="0" smtClean="0"/>
          </a:p>
          <a:p>
            <a:r>
              <a:rPr lang="es-AR" dirty="0" smtClean="0"/>
              <a:t>			Un tejido?</a:t>
            </a:r>
          </a:p>
          <a:p>
            <a:endParaRPr lang="es-AR" dirty="0" smtClean="0"/>
          </a:p>
          <a:p>
            <a:r>
              <a:rPr lang="es-AR" dirty="0" smtClean="0"/>
              <a:t>			Una hoja?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365785" y="4581128"/>
            <a:ext cx="876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En esta instancia surge la necesidad del </a:t>
            </a:r>
            <a:r>
              <a:rPr lang="es-419" dirty="0" smtClean="0">
                <a:solidFill>
                  <a:srgbClr val="FF0000"/>
                </a:solidFill>
              </a:rPr>
              <a:t>Potencial Hídrico</a:t>
            </a:r>
            <a:r>
              <a:rPr lang="es-419" dirty="0" smtClean="0"/>
              <a:t>……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C1A957-D91C-4814-ACF3-84807A5D16D4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5542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949BC1D9-8ED8-47FA-9A6C-92CEBCB6C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43" y="138427"/>
            <a:ext cx="5778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dirty="0" err="1">
                <a:solidFill>
                  <a:srgbClr val="0000CC"/>
                </a:solidFill>
              </a:rPr>
              <a:t>Concepto</a:t>
            </a:r>
            <a:r>
              <a:rPr lang="en-US" altLang="es-ES" dirty="0">
                <a:solidFill>
                  <a:srgbClr val="0000CC"/>
                </a:solidFill>
              </a:rPr>
              <a:t> de </a:t>
            </a:r>
            <a:r>
              <a:rPr lang="en-US" altLang="es-ES" dirty="0" err="1">
                <a:solidFill>
                  <a:srgbClr val="0000CC"/>
                </a:solidFill>
              </a:rPr>
              <a:t>Potencial</a:t>
            </a:r>
            <a:r>
              <a:rPr lang="en-US" altLang="es-ES" dirty="0">
                <a:solidFill>
                  <a:srgbClr val="0000CC"/>
                </a:solidFill>
              </a:rPr>
              <a:t> </a:t>
            </a:r>
            <a:r>
              <a:rPr lang="en-US" altLang="es-ES" dirty="0" err="1">
                <a:solidFill>
                  <a:srgbClr val="0000CC"/>
                </a:solidFill>
              </a:rPr>
              <a:t>H</a:t>
            </a:r>
            <a:r>
              <a:rPr lang="en-US" altLang="es-ES" dirty="0" err="1">
                <a:solidFill>
                  <a:srgbClr val="0000CC"/>
                </a:solidFill>
                <a:cs typeface="Arial" panose="020B0604020202020204" pitchFamily="34" charset="0"/>
              </a:rPr>
              <a:t>ídrico</a:t>
            </a:r>
            <a:r>
              <a:rPr lang="en-US" altLang="es-E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FE3A6C63-E384-4226-B74E-ADE39BC5D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1268760"/>
            <a:ext cx="36004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dirty="0">
                <a:sym typeface="Symbol" panose="05050102010706020507" pitchFamily="18" charset="2"/>
              </a:rPr>
              <a:t></a:t>
            </a:r>
            <a:r>
              <a:rPr lang="es-ES" altLang="es-ES" sz="2800" baseline="-25000" dirty="0">
                <a:sym typeface="Symbol" panose="05050102010706020507" pitchFamily="18" charset="2"/>
              </a:rPr>
              <a:t>s</a:t>
            </a:r>
            <a:r>
              <a:rPr lang="es-ES" altLang="es-ES" sz="2800" dirty="0">
                <a:sym typeface="Symbol" panose="05050102010706020507" pitchFamily="18" charset="2"/>
              </a:rPr>
              <a:t> = </a:t>
            </a:r>
            <a:r>
              <a:rPr lang="es-ES" altLang="es-ES" sz="2800" i="1" dirty="0">
                <a:sym typeface="Symbol" panose="05050102010706020507" pitchFamily="18" charset="2"/>
              </a:rPr>
              <a:t>RT</a:t>
            </a:r>
            <a:r>
              <a:rPr lang="es-ES" altLang="es-ES" sz="2800" dirty="0">
                <a:sym typeface="Symbol" panose="05050102010706020507" pitchFamily="18" charset="2"/>
              </a:rPr>
              <a:t> </a:t>
            </a:r>
            <a:r>
              <a:rPr lang="es-ES" altLang="es-ES" sz="2800" dirty="0" err="1">
                <a:sym typeface="Symbol" panose="05050102010706020507" pitchFamily="18" charset="2"/>
              </a:rPr>
              <a:t>ln</a:t>
            </a:r>
            <a:r>
              <a:rPr lang="es-ES" altLang="es-ES" sz="2800" dirty="0">
                <a:sym typeface="Symbol" panose="05050102010706020507" pitchFamily="18" charset="2"/>
              </a:rPr>
              <a:t> </a:t>
            </a:r>
            <a:r>
              <a:rPr lang="es-ES" altLang="es-ES" sz="2800" dirty="0" err="1">
                <a:sym typeface="Symbol" panose="05050102010706020507" pitchFamily="18" charset="2"/>
              </a:rPr>
              <a:t>c</a:t>
            </a:r>
            <a:r>
              <a:rPr lang="es-ES" altLang="es-ES" sz="2800" baseline="-25000" dirty="0" err="1">
                <a:sym typeface="Symbol" panose="05050102010706020507" pitchFamily="18" charset="2"/>
              </a:rPr>
              <a:t>s</a:t>
            </a:r>
            <a:endParaRPr lang="es-ES" altLang="es-ES" sz="2800" baseline="-25000" dirty="0">
              <a:sym typeface="Symbol" panose="05050102010706020507" pitchFamily="18" charset="2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39A5DDF-C475-4A84-B10E-6FE7656C8546}"/>
              </a:ext>
            </a:extLst>
          </p:cNvPr>
          <p:cNvGrpSpPr>
            <a:grpSpLocks/>
          </p:cNvGrpSpPr>
          <p:nvPr/>
        </p:nvGrpSpPr>
        <p:grpSpPr bwMode="auto">
          <a:xfrm>
            <a:off x="2341787" y="988015"/>
            <a:ext cx="1261984" cy="1285080"/>
            <a:chOff x="6659563" y="3141663"/>
            <a:chExt cx="2160587" cy="1366837"/>
          </a:xfrm>
        </p:grpSpPr>
        <p:sp>
          <p:nvSpPr>
            <p:cNvPr id="5" name="Rectangle 60">
              <a:extLst>
                <a:ext uri="{FF2B5EF4-FFF2-40B4-BE49-F238E27FC236}">
                  <a16:creationId xmlns:a16="http://schemas.microsoft.com/office/drawing/2014/main" id="{E9B44CF7-C2A8-42DF-81B8-F8139FA8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716338"/>
              <a:ext cx="2160587" cy="792162"/>
            </a:xfrm>
            <a:prstGeom prst="rect">
              <a:avLst/>
            </a:prstGeom>
            <a:solidFill>
              <a:schemeClr val="accent1">
                <a:alpha val="47058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6" name="Rectangle 55">
              <a:extLst>
                <a:ext uri="{FF2B5EF4-FFF2-40B4-BE49-F238E27FC236}">
                  <a16:creationId xmlns:a16="http://schemas.microsoft.com/office/drawing/2014/main" id="{E3BC6A3C-D4E0-457F-AE49-8EBB2D157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3141663"/>
              <a:ext cx="2160587" cy="1366837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7" name="Text Box 59">
              <a:extLst>
                <a:ext uri="{FF2B5EF4-FFF2-40B4-BE49-F238E27FC236}">
                  <a16:creationId xmlns:a16="http://schemas.microsoft.com/office/drawing/2014/main" id="{32AF4AB1-A8CF-45BD-914A-379B2185C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0293" y="3854904"/>
              <a:ext cx="619126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2400" dirty="0">
                  <a:sym typeface="Symbol" panose="05050102010706020507" pitchFamily="18" charset="2"/>
                </a:rPr>
                <a:t>C</a:t>
              </a:r>
              <a:r>
                <a:rPr lang="es-ES" altLang="es-ES" sz="2400" baseline="-25000" dirty="0">
                  <a:sym typeface="Symbol" panose="05050102010706020507" pitchFamily="18" charset="2"/>
                </a:rPr>
                <a:t>s1</a:t>
              </a:r>
            </a:p>
          </p:txBody>
        </p:sp>
      </p:grpSp>
      <p:sp>
        <p:nvSpPr>
          <p:cNvPr id="8" name="Text Box 12">
            <a:extLst>
              <a:ext uri="{FF2B5EF4-FFF2-40B4-BE49-F238E27FC236}">
                <a16:creationId xmlns:a16="http://schemas.microsoft.com/office/drawing/2014/main" id="{85339A50-D445-439B-8507-85B3CFFAD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246" y="2636912"/>
            <a:ext cx="80660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dirty="0" smtClean="0">
                <a:sym typeface="Symbol" panose="05050102010706020507" pitchFamily="18" charset="2"/>
              </a:rPr>
              <a:t>µ</a:t>
            </a:r>
            <a:r>
              <a:rPr lang="es-ES" altLang="es-ES" sz="3600" baseline="-25000" dirty="0" smtClean="0">
                <a:sym typeface="Symbol" panose="05050102010706020507" pitchFamily="18" charset="2"/>
              </a:rPr>
              <a:t>w1</a:t>
            </a:r>
            <a:endParaRPr lang="es-ES" altLang="es-ES" sz="3600" baseline="-25000" dirty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99592" y="4509120"/>
            <a:ext cx="6800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V = volumen molar parcial del agua = </a:t>
            </a:r>
            <a:r>
              <a:rPr lang="es-AR" sz="3600" dirty="0" smtClean="0">
                <a:solidFill>
                  <a:srgbClr val="FF0000"/>
                </a:solidFill>
              </a:rPr>
              <a:t>18 cm</a:t>
            </a:r>
            <a:r>
              <a:rPr lang="es-AR" sz="3600" baseline="30000" dirty="0" smtClean="0">
                <a:solidFill>
                  <a:srgbClr val="FF0000"/>
                </a:solidFill>
              </a:rPr>
              <a:t>3</a:t>
            </a:r>
            <a:endParaRPr lang="en-US" sz="3600" baseline="30000" dirty="0">
              <a:solidFill>
                <a:srgbClr val="FF0000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408611" y="2744505"/>
            <a:ext cx="10358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3200" dirty="0">
                <a:sym typeface="Symbol" panose="05050102010706020507" pitchFamily="18" charset="2"/>
              </a:rPr>
              <a:t>/ </a:t>
            </a:r>
            <a:r>
              <a:rPr lang="es-ES" altLang="es-ES" sz="3200" dirty="0">
                <a:solidFill>
                  <a:srgbClr val="FF0000"/>
                </a:solidFill>
                <a:sym typeface="Symbol" panose="05050102010706020507" pitchFamily="18" charset="2"/>
              </a:rPr>
              <a:t>V</a:t>
            </a:r>
            <a:r>
              <a:rPr lang="es-ES" altLang="es-ES" sz="32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w1</a:t>
            </a:r>
            <a:endParaRPr lang="en-US" sz="3200" dirty="0"/>
          </a:p>
        </p:txBody>
      </p:sp>
      <p:sp>
        <p:nvSpPr>
          <p:cNvPr id="31" name="Rectángulo 30"/>
          <p:cNvSpPr/>
          <p:nvPr/>
        </p:nvSpPr>
        <p:spPr>
          <a:xfrm>
            <a:off x="4403974" y="2744505"/>
            <a:ext cx="1257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3600" dirty="0" smtClean="0">
                <a:sym typeface="Symbol" panose="05050102010706020507" pitchFamily="18" charset="2"/>
              </a:rPr>
              <a:t>= </a:t>
            </a:r>
            <a:r>
              <a:rPr lang="es-ES" altLang="es-ES" sz="3600" dirty="0" smtClean="0">
                <a:solidFill>
                  <a:srgbClr val="0000CC"/>
                </a:solidFill>
                <a:sym typeface="Symbol" panose="05050102010706020507" pitchFamily="18" charset="2"/>
              </a:rPr>
              <a:t></a:t>
            </a:r>
            <a:r>
              <a:rPr lang="es-ES" altLang="es-ES" sz="3600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w 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4F6CA5-5731-4A1F-A01A-C9879034A13D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6922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5">
            <a:extLst>
              <a:ext uri="{FF2B5EF4-FFF2-40B4-BE49-F238E27FC236}">
                <a16:creationId xmlns:a16="http://schemas.microsoft.com/office/drawing/2014/main" id="{75B9A9B4-4754-4E63-ACF0-BA179DFBC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1196975"/>
            <a:ext cx="2160588" cy="23034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9142E7F6-73CF-434B-9404-6946B8279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097" y="1216025"/>
            <a:ext cx="4321175" cy="23034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03430" name="Rectangle 6">
            <a:extLst>
              <a:ext uri="{FF2B5EF4-FFF2-40B4-BE49-F238E27FC236}">
                <a16:creationId xmlns:a16="http://schemas.microsoft.com/office/drawing/2014/main" id="{DF1B2393-6F45-4A30-9D25-CA4C6C7B4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72" y="1196975"/>
            <a:ext cx="2160587" cy="23034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7413" name="Text Box 8">
            <a:extLst>
              <a:ext uri="{FF2B5EF4-FFF2-40B4-BE49-F238E27FC236}">
                <a16:creationId xmlns:a16="http://schemas.microsoft.com/office/drawing/2014/main" id="{949BC1D9-8ED8-47FA-9A6C-92CEBCB6C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116" y="227707"/>
            <a:ext cx="5971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dirty="0" err="1" smtClean="0">
                <a:solidFill>
                  <a:srgbClr val="0000CC"/>
                </a:solidFill>
              </a:rPr>
              <a:t>Analizando</a:t>
            </a:r>
            <a:r>
              <a:rPr lang="en-US" altLang="es-ES" dirty="0" smtClean="0">
                <a:solidFill>
                  <a:srgbClr val="0000CC"/>
                </a:solidFill>
              </a:rPr>
              <a:t> el </a:t>
            </a:r>
            <a:r>
              <a:rPr lang="en-US" altLang="es-ES" dirty="0" err="1" smtClean="0">
                <a:solidFill>
                  <a:srgbClr val="0000CC"/>
                </a:solidFill>
              </a:rPr>
              <a:t>Potencial</a:t>
            </a:r>
            <a:r>
              <a:rPr lang="en-US" altLang="es-ES" dirty="0" smtClean="0">
                <a:solidFill>
                  <a:srgbClr val="0000CC"/>
                </a:solidFill>
              </a:rPr>
              <a:t> </a:t>
            </a:r>
            <a:r>
              <a:rPr lang="en-US" altLang="es-ES" dirty="0" err="1">
                <a:solidFill>
                  <a:srgbClr val="0000CC"/>
                </a:solidFill>
              </a:rPr>
              <a:t>H</a:t>
            </a:r>
            <a:r>
              <a:rPr lang="en-US" altLang="es-ES" dirty="0" err="1">
                <a:solidFill>
                  <a:srgbClr val="0000CC"/>
                </a:solidFill>
                <a:cs typeface="Arial" panose="020B0604020202020204" pitchFamily="34" charset="0"/>
              </a:rPr>
              <a:t>ídrico</a:t>
            </a:r>
            <a:r>
              <a:rPr lang="en-US" altLang="es-E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14" name="Text Box 10">
            <a:extLst>
              <a:ext uri="{FF2B5EF4-FFF2-40B4-BE49-F238E27FC236}">
                <a16:creationId xmlns:a16="http://schemas.microsoft.com/office/drawing/2014/main" id="{F2ACDEF9-BCC7-4298-B5D2-C43C1A781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234" y="2151063"/>
            <a:ext cx="754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/>
              <a:t>H</a:t>
            </a:r>
            <a:r>
              <a:rPr lang="es-AR" altLang="es-ES" sz="2400" baseline="-25000"/>
              <a:t>2</a:t>
            </a:r>
            <a:r>
              <a:rPr lang="es-AR" altLang="es-ES" sz="2400"/>
              <a:t>O</a:t>
            </a:r>
            <a:endParaRPr lang="es-ES" altLang="es-ES" sz="2400"/>
          </a:p>
        </p:txBody>
      </p:sp>
      <p:sp>
        <p:nvSpPr>
          <p:cNvPr id="103435" name="Text Box 11">
            <a:extLst>
              <a:ext uri="{FF2B5EF4-FFF2-40B4-BE49-F238E27FC236}">
                <a16:creationId xmlns:a16="http://schemas.microsoft.com/office/drawing/2014/main" id="{0EE6BEF0-EBD8-4411-AC90-5D26977B6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822" y="2295525"/>
            <a:ext cx="754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/>
              <a:t>H</a:t>
            </a:r>
            <a:r>
              <a:rPr lang="es-AR" altLang="es-ES" sz="2400" baseline="-25000"/>
              <a:t>2</a:t>
            </a:r>
            <a:r>
              <a:rPr lang="es-AR" altLang="es-ES" sz="2400"/>
              <a:t>O</a:t>
            </a:r>
            <a:endParaRPr lang="es-ES" altLang="es-ES" sz="2400"/>
          </a:p>
        </p:txBody>
      </p:sp>
      <p:sp>
        <p:nvSpPr>
          <p:cNvPr id="103436" name="Text Box 12">
            <a:extLst>
              <a:ext uri="{FF2B5EF4-FFF2-40B4-BE49-F238E27FC236}">
                <a16:creationId xmlns:a16="http://schemas.microsoft.com/office/drawing/2014/main" id="{85339A50-D445-439B-8507-85B3CFFAD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3877583"/>
            <a:ext cx="80660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000" dirty="0">
                <a:sym typeface="Symbol" panose="05050102010706020507" pitchFamily="18" charset="2"/>
              </a:rPr>
              <a:t></a:t>
            </a:r>
            <a:r>
              <a:rPr lang="es-ES" altLang="es-ES" sz="4000" baseline="-25000" dirty="0">
                <a:sym typeface="Symbol" panose="05050102010706020507" pitchFamily="18" charset="2"/>
              </a:rPr>
              <a:t>w </a:t>
            </a:r>
            <a:r>
              <a:rPr lang="es-ES" altLang="es-ES" sz="3600" dirty="0">
                <a:sym typeface="Symbol" panose="05050102010706020507" pitchFamily="18" charset="2"/>
              </a:rPr>
              <a:t>= µ</a:t>
            </a:r>
            <a:r>
              <a:rPr lang="es-ES" altLang="es-ES" sz="3600" baseline="-25000" dirty="0">
                <a:sym typeface="Symbol" panose="05050102010706020507" pitchFamily="18" charset="2"/>
              </a:rPr>
              <a:t>w2</a:t>
            </a:r>
            <a:r>
              <a:rPr lang="es-ES" altLang="es-ES" sz="3600" dirty="0">
                <a:sym typeface="Symbol" panose="05050102010706020507" pitchFamily="18" charset="2"/>
              </a:rPr>
              <a:t> / </a:t>
            </a:r>
            <a:r>
              <a:rPr lang="es-ES" altLang="es-ES" sz="3600" dirty="0">
                <a:solidFill>
                  <a:srgbClr val="FF0000"/>
                </a:solidFill>
                <a:sym typeface="Symbol" panose="05050102010706020507" pitchFamily="18" charset="2"/>
              </a:rPr>
              <a:t>V</a:t>
            </a:r>
            <a:r>
              <a:rPr lang="es-ES" altLang="es-ES" sz="36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w2</a:t>
            </a:r>
            <a:r>
              <a:rPr lang="es-ES" altLang="es-ES" sz="3600" dirty="0">
                <a:sym typeface="Symbol" panose="05050102010706020507" pitchFamily="18" charset="2"/>
              </a:rPr>
              <a:t>- µ</a:t>
            </a:r>
            <a:r>
              <a:rPr lang="es-ES" altLang="es-ES" sz="3600" baseline="-25000" dirty="0">
                <a:sym typeface="Symbol" panose="05050102010706020507" pitchFamily="18" charset="2"/>
              </a:rPr>
              <a:t>w1</a:t>
            </a:r>
            <a:r>
              <a:rPr lang="es-ES" altLang="es-ES" sz="3600" dirty="0">
                <a:sym typeface="Symbol" panose="05050102010706020507" pitchFamily="18" charset="2"/>
              </a:rPr>
              <a:t>/ </a:t>
            </a:r>
            <a:r>
              <a:rPr lang="es-ES" altLang="es-ES" sz="3600" dirty="0">
                <a:solidFill>
                  <a:srgbClr val="FF0000"/>
                </a:solidFill>
                <a:sym typeface="Symbol" panose="05050102010706020507" pitchFamily="18" charset="2"/>
              </a:rPr>
              <a:t>V</a:t>
            </a:r>
            <a:r>
              <a:rPr lang="es-ES" altLang="es-ES" sz="36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w1</a:t>
            </a:r>
          </a:p>
        </p:txBody>
      </p:sp>
      <p:sp>
        <p:nvSpPr>
          <p:cNvPr id="17417" name="Text Box 13">
            <a:extLst>
              <a:ext uri="{FF2B5EF4-FFF2-40B4-BE49-F238E27FC236}">
                <a16:creationId xmlns:a16="http://schemas.microsoft.com/office/drawing/2014/main" id="{EBC491AE-445E-4377-8A8E-EDCEAEFC8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34" y="12874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/>
              <a:t>1</a:t>
            </a:r>
            <a:endParaRPr lang="es-ES" altLang="es-ES" sz="2400"/>
          </a:p>
        </p:txBody>
      </p:sp>
      <p:sp>
        <p:nvSpPr>
          <p:cNvPr id="17418" name="Text Box 14">
            <a:extLst>
              <a:ext uri="{FF2B5EF4-FFF2-40B4-BE49-F238E27FC236}">
                <a16:creationId xmlns:a16="http://schemas.microsoft.com/office/drawing/2014/main" id="{EA04212E-AA70-4E2F-9411-1FDA51FD3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122" y="1287463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/>
              <a:t>2</a:t>
            </a:r>
            <a:endParaRPr lang="es-ES" altLang="es-ES" sz="2400"/>
          </a:p>
        </p:txBody>
      </p:sp>
      <p:sp>
        <p:nvSpPr>
          <p:cNvPr id="17419" name="Line 7">
            <a:extLst>
              <a:ext uri="{FF2B5EF4-FFF2-40B4-BE49-F238E27FC236}">
                <a16:creationId xmlns:a16="http://schemas.microsoft.com/office/drawing/2014/main" id="{44924D28-8AEE-4CA4-AB2A-F227C023D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8172" y="1196975"/>
            <a:ext cx="0" cy="2305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C0C43A9-E72A-486C-B174-7D5653534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875" y="5260377"/>
            <a:ext cx="318849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6000" dirty="0">
                <a:sym typeface="Symbol" panose="05050102010706020507" pitchFamily="18" charset="2"/>
              </a:rPr>
              <a:t></a:t>
            </a:r>
            <a:r>
              <a:rPr lang="es-ES" altLang="es-ES" sz="6000" baseline="-25000" dirty="0">
                <a:sym typeface="Symbol" panose="05050102010706020507" pitchFamily="18" charset="2"/>
              </a:rPr>
              <a:t>w </a:t>
            </a:r>
            <a:r>
              <a:rPr lang="es-ES" altLang="es-ES" sz="5400" dirty="0">
                <a:sym typeface="Symbol" panose="05050102010706020507" pitchFamily="18" charset="2"/>
              </a:rPr>
              <a:t>= 0</a:t>
            </a:r>
            <a:endParaRPr lang="es-ES" altLang="es-ES" sz="5400" baseline="-25000" dirty="0">
              <a:sym typeface="Symbol" panose="05050102010706020507" pitchFamily="18" charset="2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387" y="1609812"/>
            <a:ext cx="2749529" cy="3698918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4CA77A-5404-4880-AD0D-A67C8B5A3F27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0" grpId="0" animBg="1"/>
      <p:bldP spid="103435" grpId="0"/>
      <p:bldP spid="10343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13812" y="4293096"/>
            <a:ext cx="5270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dirty="0" smtClean="0"/>
              <a:t>El </a:t>
            </a:r>
            <a:r>
              <a:rPr lang="es-ES" altLang="es-ES" sz="3200" dirty="0">
                <a:solidFill>
                  <a:srgbClr val="0000CC"/>
                </a:solidFill>
                <a:sym typeface="Symbol" panose="05050102010706020507" pitchFamily="18" charset="2"/>
              </a:rPr>
              <a:t></a:t>
            </a:r>
            <a:r>
              <a:rPr lang="es-ES" altLang="es-ES" sz="3200" baseline="-25000" dirty="0" smtClean="0">
                <a:solidFill>
                  <a:srgbClr val="0000CC"/>
                </a:solidFill>
                <a:sym typeface="Symbol" panose="05050102010706020507" pitchFamily="18" charset="2"/>
              </a:rPr>
              <a:t>w </a:t>
            </a:r>
            <a:r>
              <a:rPr lang="es-ES" altLang="es-ES" sz="3200" dirty="0" smtClean="0">
                <a:solidFill>
                  <a:srgbClr val="7030A0"/>
                </a:solidFill>
                <a:sym typeface="Symbol" panose="05050102010706020507" pitchFamily="18" charset="2"/>
              </a:rPr>
              <a:t>se mide y expresa en </a:t>
            </a:r>
          </a:p>
          <a:p>
            <a:endParaRPr lang="es-ES" altLang="es-ES" sz="3200" dirty="0">
              <a:solidFill>
                <a:srgbClr val="7030A0"/>
              </a:solidFill>
              <a:sym typeface="Symbol" panose="05050102010706020507" pitchFamily="18" charset="2"/>
            </a:endParaRPr>
          </a:p>
          <a:p>
            <a:r>
              <a:rPr lang="es-ES" altLang="es-ES" sz="3200" dirty="0" smtClean="0">
                <a:solidFill>
                  <a:srgbClr val="7030A0"/>
                </a:solidFill>
                <a:sym typeface="Symbol" panose="05050102010706020507" pitchFamily="18" charset="2"/>
              </a:rPr>
              <a:t>      unidades de presión</a:t>
            </a:r>
            <a:r>
              <a:rPr lang="es-419" sz="3200" dirty="0" smtClean="0">
                <a:solidFill>
                  <a:srgbClr val="7030A0"/>
                </a:solidFill>
              </a:rPr>
              <a:t> </a:t>
            </a:r>
            <a:endParaRPr lang="en-US" sz="3200" dirty="0">
              <a:solidFill>
                <a:srgbClr val="7030A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75835" y="1859489"/>
            <a:ext cx="8136133" cy="962025"/>
            <a:chOff x="568325" y="3198812"/>
            <a:chExt cx="8136133" cy="962025"/>
          </a:xfrm>
        </p:grpSpPr>
        <p:sp>
          <p:nvSpPr>
            <p:cNvPr id="6" name="Text Box 18">
              <a:extLst>
                <a:ext uri="{FF2B5EF4-FFF2-40B4-BE49-F238E27FC236}">
                  <a16:creationId xmlns:a16="http://schemas.microsoft.com/office/drawing/2014/main" id="{2D635EE4-235D-4ED0-836B-F8BF3683B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325" y="3198812"/>
              <a:ext cx="2682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 </a:t>
              </a:r>
              <a:endParaRPr lang="es-ES" altLang="es-ES" sz="2400"/>
            </a:p>
          </p:txBody>
        </p:sp>
        <p:sp>
          <p:nvSpPr>
            <p:cNvPr id="7" name="Text Box 19">
              <a:extLst>
                <a:ext uri="{FF2B5EF4-FFF2-40B4-BE49-F238E27FC236}">
                  <a16:creationId xmlns:a16="http://schemas.microsoft.com/office/drawing/2014/main" id="{E63CB2E8-1EDD-4862-A0BC-6E32488562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655" y="3200400"/>
              <a:ext cx="171874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2400" dirty="0">
                  <a:sym typeface="Symbol" panose="05050102010706020507" pitchFamily="18" charset="2"/>
                </a:rPr>
                <a:t>µ</a:t>
              </a:r>
              <a:r>
                <a:rPr lang="es-ES" altLang="es-ES" sz="2400" baseline="-25000" dirty="0">
                  <a:sym typeface="Symbol" panose="05050102010706020507" pitchFamily="18" charset="2"/>
                </a:rPr>
                <a:t>w</a:t>
              </a:r>
              <a:r>
                <a:rPr lang="es-ES" altLang="es-ES" sz="2400" dirty="0">
                  <a:sym typeface="Symbol" panose="05050102010706020507" pitchFamily="18" charset="2"/>
                </a:rPr>
                <a:t> (J.mol</a:t>
              </a:r>
              <a:r>
                <a:rPr lang="es-ES" altLang="es-ES" sz="2400" baseline="30000" dirty="0">
                  <a:sym typeface="Symbol" panose="05050102010706020507" pitchFamily="18" charset="2"/>
                </a:rPr>
                <a:t>-1</a:t>
              </a:r>
              <a:r>
                <a:rPr lang="es-ES" altLang="es-ES" sz="2400" dirty="0">
                  <a:sym typeface="Symbol" panose="05050102010706020507" pitchFamily="18" charset="2"/>
                </a:rPr>
                <a:t>)</a:t>
              </a:r>
            </a:p>
          </p:txBody>
        </p:sp>
        <p:sp>
          <p:nvSpPr>
            <p:cNvPr id="8" name="Text Box 20">
              <a:extLst>
                <a:ext uri="{FF2B5EF4-FFF2-40B4-BE49-F238E27FC236}">
                  <a16:creationId xmlns:a16="http://schemas.microsoft.com/office/drawing/2014/main" id="{66C53C62-A69E-4115-B67C-F9DC61F6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350" y="3703637"/>
              <a:ext cx="20701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 dirty="0" err="1">
                  <a:solidFill>
                    <a:srgbClr val="FF0000"/>
                  </a:solidFill>
                </a:rPr>
                <a:t>V</a:t>
              </a:r>
              <a:r>
                <a:rPr lang="en-US" altLang="es-ES" sz="2400" baseline="-25000" dirty="0" err="1">
                  <a:solidFill>
                    <a:srgbClr val="FF0000"/>
                  </a:solidFill>
                </a:rPr>
                <a:t>w</a:t>
              </a:r>
              <a:r>
                <a:rPr lang="en-US" altLang="es-ES" sz="2400" baseline="-25000" dirty="0"/>
                <a:t> </a:t>
              </a:r>
              <a:r>
                <a:rPr lang="en-US" altLang="es-ES" sz="2400" dirty="0"/>
                <a:t>(cm</a:t>
              </a:r>
              <a:r>
                <a:rPr lang="en-US" altLang="es-ES" sz="2400" baseline="30000" dirty="0"/>
                <a:t>3</a:t>
              </a:r>
              <a:r>
                <a:rPr lang="en-US" altLang="es-ES" sz="2400" dirty="0"/>
                <a:t>.mol</a:t>
              </a:r>
              <a:r>
                <a:rPr lang="en-US" altLang="es-ES" sz="2400" baseline="30000" dirty="0"/>
                <a:t>-1</a:t>
              </a:r>
              <a:r>
                <a:rPr lang="en-US" altLang="es-ES" sz="2400" dirty="0"/>
                <a:t>)</a:t>
              </a:r>
              <a:endParaRPr lang="es-ES" altLang="es-ES" sz="2400" dirty="0"/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A9F1F5FC-5341-40DD-B502-A2ADD9CB9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0025" y="3487737"/>
              <a:ext cx="3619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=</a:t>
              </a:r>
              <a:endParaRPr lang="es-ES" altLang="es-ES" sz="2400"/>
            </a:p>
          </p:txBody>
        </p:sp>
        <p:sp>
          <p:nvSpPr>
            <p:cNvPr id="10" name="Line 22">
              <a:extLst>
                <a:ext uri="{FF2B5EF4-FFF2-40B4-BE49-F238E27FC236}">
                  <a16:creationId xmlns:a16="http://schemas.microsoft.com/office/drawing/2014/main" id="{B7E5A512-04D1-4EF7-8345-32821231A7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7550" y="3716337"/>
              <a:ext cx="6477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FCCFAFAF-FAAF-4030-A4E0-63E8CCF9F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9313" y="3200400"/>
              <a:ext cx="336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J</a:t>
              </a:r>
              <a:endParaRPr lang="es-ES" altLang="es-ES" sz="2400"/>
            </a:p>
          </p:txBody>
        </p:sp>
        <p:sp>
          <p:nvSpPr>
            <p:cNvPr id="12" name="Text Box 24">
              <a:extLst>
                <a:ext uri="{FF2B5EF4-FFF2-40B4-BE49-F238E27FC236}">
                  <a16:creationId xmlns:a16="http://schemas.microsoft.com/office/drawing/2014/main" id="{45D394F8-D601-4332-A462-235B1139F5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738" y="3703637"/>
              <a:ext cx="703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cm</a:t>
              </a:r>
              <a:r>
                <a:rPr lang="en-US" altLang="es-ES" sz="2400" baseline="30000"/>
                <a:t>3</a:t>
              </a:r>
              <a:endParaRPr lang="es-ES" altLang="es-ES" sz="2400" baseline="30000"/>
            </a:p>
          </p:txBody>
        </p:sp>
        <p:sp>
          <p:nvSpPr>
            <p:cNvPr id="13" name="Text Box 25">
              <a:extLst>
                <a:ext uri="{FF2B5EF4-FFF2-40B4-BE49-F238E27FC236}">
                  <a16:creationId xmlns:a16="http://schemas.microsoft.com/office/drawing/2014/main" id="{0F858BC8-91AE-4AC9-8742-C7820795A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0825" y="3487737"/>
              <a:ext cx="3619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=</a:t>
              </a:r>
              <a:endParaRPr lang="es-ES" altLang="es-ES" sz="2400"/>
            </a:p>
          </p:txBody>
        </p:sp>
        <p:sp>
          <p:nvSpPr>
            <p:cNvPr id="14" name="Line 26">
              <a:extLst>
                <a:ext uri="{FF2B5EF4-FFF2-40B4-BE49-F238E27FC236}">
                  <a16:creationId xmlns:a16="http://schemas.microsoft.com/office/drawing/2014/main" id="{45E3AF50-AFDC-4911-AA74-1ED5AE6B3D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6763" y="3716337"/>
              <a:ext cx="100806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15" name="Text Box 27">
              <a:extLst>
                <a:ext uri="{FF2B5EF4-FFF2-40B4-BE49-F238E27FC236}">
                  <a16:creationId xmlns:a16="http://schemas.microsoft.com/office/drawing/2014/main" id="{EE6AE012-2FC7-4845-A035-4FDA2A9C2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8500" y="3200400"/>
              <a:ext cx="11620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 dirty="0"/>
                <a:t>10</a:t>
              </a:r>
              <a:r>
                <a:rPr lang="en-US" altLang="es-ES" sz="2400" baseline="30000" dirty="0"/>
                <a:t>7</a:t>
              </a:r>
              <a:r>
                <a:rPr lang="en-US" altLang="es-ES" sz="2400" dirty="0"/>
                <a:t> erg</a:t>
              </a:r>
              <a:endParaRPr lang="es-ES" altLang="es-ES" sz="2400" dirty="0"/>
            </a:p>
          </p:txBody>
        </p:sp>
        <p:sp>
          <p:nvSpPr>
            <p:cNvPr id="16" name="Text Box 28">
              <a:extLst>
                <a:ext uri="{FF2B5EF4-FFF2-40B4-BE49-F238E27FC236}">
                  <a16:creationId xmlns:a16="http://schemas.microsoft.com/office/drawing/2014/main" id="{3C44924E-81D0-46A4-8506-DF3F80F9E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8063" y="3703637"/>
              <a:ext cx="703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cm</a:t>
              </a:r>
              <a:r>
                <a:rPr lang="en-US" altLang="es-ES" sz="2400" baseline="30000"/>
                <a:t>3</a:t>
              </a:r>
              <a:endParaRPr lang="es-ES" altLang="es-ES" sz="2400" baseline="30000"/>
            </a:p>
          </p:txBody>
        </p:sp>
        <p:sp>
          <p:nvSpPr>
            <p:cNvPr id="17" name="Text Box 29">
              <a:extLst>
                <a:ext uri="{FF2B5EF4-FFF2-40B4-BE49-F238E27FC236}">
                  <a16:creationId xmlns:a16="http://schemas.microsoft.com/office/drawing/2014/main" id="{2F7D04C4-07F0-40C2-8DAF-31F23E676E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0400" y="3487737"/>
              <a:ext cx="3619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=</a:t>
              </a:r>
              <a:endParaRPr lang="es-ES" altLang="es-ES" sz="2400"/>
            </a:p>
          </p:txBody>
        </p:sp>
        <p:sp>
          <p:nvSpPr>
            <p:cNvPr id="18" name="Line 30">
              <a:extLst>
                <a:ext uri="{FF2B5EF4-FFF2-40B4-BE49-F238E27FC236}">
                  <a16:creationId xmlns:a16="http://schemas.microsoft.com/office/drawing/2014/main" id="{61544313-2282-4BC9-823B-14C057EAD7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57925" y="3703637"/>
              <a:ext cx="1295400" cy="12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19" name="Text Box 31">
              <a:extLst>
                <a:ext uri="{FF2B5EF4-FFF2-40B4-BE49-F238E27FC236}">
                  <a16:creationId xmlns:a16="http://schemas.microsoft.com/office/drawing/2014/main" id="{C8E146BB-7DEB-4BC6-9BE6-ADAC5028D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2350" y="3200400"/>
              <a:ext cx="17033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10</a:t>
              </a:r>
              <a:r>
                <a:rPr lang="en-US" altLang="es-ES" sz="2400" baseline="30000"/>
                <a:t>7</a:t>
              </a:r>
              <a:r>
                <a:rPr lang="en-US" altLang="es-ES" sz="2400"/>
                <a:t> dyn/cm</a:t>
              </a:r>
              <a:endParaRPr lang="es-ES" altLang="es-ES" sz="2400"/>
            </a:p>
          </p:txBody>
        </p:sp>
        <p:sp>
          <p:nvSpPr>
            <p:cNvPr id="20" name="Text Box 32">
              <a:extLst>
                <a:ext uri="{FF2B5EF4-FFF2-40B4-BE49-F238E27FC236}">
                  <a16:creationId xmlns:a16="http://schemas.microsoft.com/office/drawing/2014/main" id="{571D7CDF-9035-4FF6-9C4E-17F5FA6ED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8288" y="3703637"/>
              <a:ext cx="7032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cm</a:t>
              </a:r>
              <a:r>
                <a:rPr lang="en-US" altLang="es-ES" sz="2400" baseline="30000"/>
                <a:t>3</a:t>
              </a:r>
              <a:endParaRPr lang="es-ES" altLang="es-ES" sz="2400" baseline="30000"/>
            </a:p>
          </p:txBody>
        </p:sp>
        <p:sp>
          <p:nvSpPr>
            <p:cNvPr id="21" name="Line 33">
              <a:extLst>
                <a:ext uri="{FF2B5EF4-FFF2-40B4-BE49-F238E27FC236}">
                  <a16:creationId xmlns:a16="http://schemas.microsoft.com/office/drawing/2014/main" id="{44949F5C-9648-4551-AD4A-EEE767004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5813" y="3716337"/>
              <a:ext cx="18002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22" name="Text Box 34">
              <a:extLst>
                <a:ext uri="{FF2B5EF4-FFF2-40B4-BE49-F238E27FC236}">
                  <a16:creationId xmlns:a16="http://schemas.microsoft.com/office/drawing/2014/main" id="{6E88CF5A-782E-4D91-AB6D-F7D1CBEB4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3487737"/>
              <a:ext cx="3619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=</a:t>
              </a:r>
              <a:endParaRPr lang="es-ES" altLang="es-ES" sz="2400"/>
            </a:p>
          </p:txBody>
        </p:sp>
        <p:sp>
          <p:nvSpPr>
            <p:cNvPr id="23" name="Text Box 35">
              <a:extLst>
                <a:ext uri="{FF2B5EF4-FFF2-40B4-BE49-F238E27FC236}">
                  <a16:creationId xmlns:a16="http://schemas.microsoft.com/office/drawing/2014/main" id="{890A93DE-C8CE-4F0A-B452-23879FED6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0494" y="3462337"/>
              <a:ext cx="66396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 b="1" dirty="0">
                  <a:solidFill>
                    <a:srgbClr val="7030A0"/>
                  </a:solidFill>
                </a:rPr>
                <a:t>bar</a:t>
              </a:r>
              <a:endParaRPr lang="es-ES" altLang="es-ES" sz="24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028EEC5-3CD5-4FEA-976E-23DA84FA3F5E}"/>
              </a:ext>
            </a:extLst>
          </p:cNvPr>
          <p:cNvSpPr txBox="1"/>
          <p:nvPr/>
        </p:nvSpPr>
        <p:spPr>
          <a:xfrm flipH="1">
            <a:off x="3041078" y="3155645"/>
            <a:ext cx="358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Bar = 10 Pascal (N/m</a:t>
            </a:r>
            <a:r>
              <a:rPr lang="es-ES" b="1" baseline="30000" dirty="0"/>
              <a:t>2</a:t>
            </a:r>
            <a:r>
              <a:rPr lang="es-ES" b="1" dirty="0"/>
              <a:t>)</a:t>
            </a:r>
            <a:endParaRPr lang="es-ES" b="1" baseline="300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744" y="283263"/>
            <a:ext cx="8285182" cy="1072989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7277C0-A436-49DE-923C-814145F9BC20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760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indefinite" fill="hold" grpId="1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2E00295-98DA-4395-ADF6-FF005F0F8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1341438"/>
            <a:ext cx="2160587" cy="23034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6D5E949-61D1-443F-9EF9-1741DC569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1360488"/>
            <a:ext cx="4321175" cy="23034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04452" name="Rectangle 4">
            <a:extLst>
              <a:ext uri="{FF2B5EF4-FFF2-40B4-BE49-F238E27FC236}">
                <a16:creationId xmlns:a16="http://schemas.microsoft.com/office/drawing/2014/main" id="{F77E1CCA-EB7A-4327-91DE-BEA6708B4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341438"/>
            <a:ext cx="2160588" cy="2303462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EFA1E451-1664-4E2C-8E1F-D314A9383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2295525"/>
            <a:ext cx="754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/>
              <a:t>H</a:t>
            </a:r>
            <a:r>
              <a:rPr lang="es-AR" altLang="es-ES" sz="2400" baseline="-25000"/>
              <a:t>2</a:t>
            </a:r>
            <a:r>
              <a:rPr lang="es-AR" altLang="es-ES" sz="2400"/>
              <a:t>O</a:t>
            </a:r>
            <a:endParaRPr lang="es-ES" altLang="es-ES" sz="2400"/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2DE8788D-1DA1-4A07-BC9B-469DFB8C9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2420938"/>
            <a:ext cx="2066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 dirty="0"/>
              <a:t>H</a:t>
            </a:r>
            <a:r>
              <a:rPr lang="es-AR" altLang="es-ES" sz="2400" baseline="-25000" dirty="0"/>
              <a:t>2</a:t>
            </a:r>
            <a:r>
              <a:rPr lang="es-AR" altLang="es-ES" sz="2400" dirty="0"/>
              <a:t>O + solutos</a:t>
            </a:r>
            <a:endParaRPr lang="es-ES" altLang="es-ES" sz="2400" dirty="0"/>
          </a:p>
        </p:txBody>
      </p:sp>
      <p:sp>
        <p:nvSpPr>
          <p:cNvPr id="104456" name="Text Box 8">
            <a:extLst>
              <a:ext uri="{FF2B5EF4-FFF2-40B4-BE49-F238E27FC236}">
                <a16:creationId xmlns:a16="http://schemas.microsoft.com/office/drawing/2014/main" id="{E7E4413D-71A0-4EF6-B621-C3D67074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242" y="4869160"/>
            <a:ext cx="53895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dirty="0">
                <a:sym typeface="Symbol" panose="05050102010706020507" pitchFamily="18" charset="2"/>
              </a:rPr>
              <a:t></a:t>
            </a:r>
            <a:r>
              <a:rPr lang="es-ES" altLang="es-ES" sz="4000" baseline="-25000" dirty="0">
                <a:sym typeface="Symbol" panose="05050102010706020507" pitchFamily="18" charset="2"/>
              </a:rPr>
              <a:t>w </a:t>
            </a:r>
            <a:r>
              <a:rPr lang="es-ES" altLang="es-ES" sz="3600" dirty="0">
                <a:sym typeface="Symbol" panose="05050102010706020507" pitchFamily="18" charset="2"/>
              </a:rPr>
              <a:t>= </a:t>
            </a:r>
            <a:r>
              <a:rPr lang="es-ES" altLang="es-ES" sz="3600" dirty="0">
                <a:solidFill>
                  <a:srgbClr val="FF6600"/>
                </a:solidFill>
                <a:sym typeface="Symbol" panose="05050102010706020507" pitchFamily="18" charset="2"/>
              </a:rPr>
              <a:t>µ</a:t>
            </a:r>
            <a:r>
              <a:rPr lang="es-ES" altLang="es-ES" sz="3600" baseline="-25000" dirty="0">
                <a:solidFill>
                  <a:srgbClr val="FF6600"/>
                </a:solidFill>
                <a:sym typeface="Symbol" panose="05050102010706020507" pitchFamily="18" charset="2"/>
              </a:rPr>
              <a:t>w2</a:t>
            </a:r>
            <a:r>
              <a:rPr lang="es-ES" altLang="es-ES" sz="3600" dirty="0">
                <a:sym typeface="Symbol" panose="05050102010706020507" pitchFamily="18" charset="2"/>
              </a:rPr>
              <a:t> / V</a:t>
            </a:r>
            <a:r>
              <a:rPr lang="es-ES" altLang="es-ES" sz="3600" baseline="-25000" dirty="0">
                <a:sym typeface="Symbol" panose="05050102010706020507" pitchFamily="18" charset="2"/>
              </a:rPr>
              <a:t>w2</a:t>
            </a:r>
            <a:r>
              <a:rPr lang="es-ES" altLang="es-ES" sz="3600" dirty="0">
                <a:sym typeface="Symbol" panose="05050102010706020507" pitchFamily="18" charset="2"/>
              </a:rPr>
              <a:t> - </a:t>
            </a:r>
            <a:r>
              <a:rPr lang="es-ES" altLang="es-ES" sz="36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µ</a:t>
            </a:r>
            <a:r>
              <a:rPr lang="es-ES" altLang="es-ES" sz="3600" baseline="-25000" dirty="0">
                <a:solidFill>
                  <a:schemeClr val="accent5">
                    <a:lumMod val="50000"/>
                  </a:schemeClr>
                </a:solidFill>
                <a:sym typeface="Symbol" panose="05050102010706020507" pitchFamily="18" charset="2"/>
              </a:rPr>
              <a:t>w1</a:t>
            </a:r>
            <a:r>
              <a:rPr lang="es-ES" altLang="es-ES" sz="3600" baseline="-25000" dirty="0">
                <a:sym typeface="Symbol" panose="05050102010706020507" pitchFamily="18" charset="2"/>
              </a:rPr>
              <a:t> </a:t>
            </a:r>
            <a:r>
              <a:rPr lang="es-ES" altLang="es-ES" sz="3600" dirty="0">
                <a:sym typeface="Symbol" panose="05050102010706020507" pitchFamily="18" charset="2"/>
              </a:rPr>
              <a:t>/ V</a:t>
            </a:r>
            <a:r>
              <a:rPr lang="es-ES" altLang="es-ES" sz="3600" baseline="-25000" dirty="0">
                <a:sym typeface="Symbol" panose="05050102010706020507" pitchFamily="18" charset="2"/>
              </a:rPr>
              <a:t>w1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E57CF935-A638-41B5-86C6-687AFE670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1431925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/>
              <a:t>1</a:t>
            </a:r>
            <a:endParaRPr lang="es-ES" altLang="es-ES" sz="2400"/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CCB31279-6DED-431D-AA58-AE915771F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14319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/>
              <a:t>2</a:t>
            </a:r>
            <a:endParaRPr lang="es-ES" altLang="es-ES" sz="2400"/>
          </a:p>
        </p:txBody>
      </p:sp>
      <p:sp>
        <p:nvSpPr>
          <p:cNvPr id="18443" name="Line 11">
            <a:extLst>
              <a:ext uri="{FF2B5EF4-FFF2-40B4-BE49-F238E27FC236}">
                <a16:creationId xmlns:a16="http://schemas.microsoft.com/office/drawing/2014/main" id="{96E9EAA6-79DC-4777-8BDE-59DF15AD8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1341438"/>
            <a:ext cx="0" cy="23050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F59AB06C-2284-48CE-814E-0B4732525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398" y="5861344"/>
            <a:ext cx="19859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dirty="0">
                <a:sym typeface="Symbol" panose="05050102010706020507" pitchFamily="18" charset="2"/>
              </a:rPr>
              <a:t></a:t>
            </a:r>
            <a:r>
              <a:rPr lang="es-ES" altLang="es-ES" sz="4000" baseline="-25000" dirty="0">
                <a:sym typeface="Symbol" panose="05050102010706020507" pitchFamily="18" charset="2"/>
              </a:rPr>
              <a:t>w </a:t>
            </a:r>
            <a:r>
              <a:rPr lang="es-ES" altLang="es-ES" sz="3600" dirty="0">
                <a:sym typeface="Symbol" panose="05050102010706020507" pitchFamily="18" charset="2"/>
              </a:rPr>
              <a:t>= &lt; 0</a:t>
            </a:r>
            <a:endParaRPr lang="es-ES" altLang="es-ES" sz="3600" baseline="-25000" dirty="0">
              <a:sym typeface="Symbol" panose="05050102010706020507" pitchFamily="18" charset="2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949BC1D9-8ED8-47FA-9A6C-92CEBCB6C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116" y="227707"/>
            <a:ext cx="59715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dirty="0" err="1" smtClean="0">
                <a:solidFill>
                  <a:srgbClr val="0000CC"/>
                </a:solidFill>
              </a:rPr>
              <a:t>Analizando</a:t>
            </a:r>
            <a:r>
              <a:rPr lang="en-US" altLang="es-ES" dirty="0" smtClean="0">
                <a:solidFill>
                  <a:srgbClr val="0000CC"/>
                </a:solidFill>
              </a:rPr>
              <a:t> el </a:t>
            </a:r>
            <a:r>
              <a:rPr lang="en-US" altLang="es-ES" dirty="0" err="1" smtClean="0">
                <a:solidFill>
                  <a:srgbClr val="0000CC"/>
                </a:solidFill>
              </a:rPr>
              <a:t>Potencial</a:t>
            </a:r>
            <a:r>
              <a:rPr lang="en-US" altLang="es-ES" dirty="0" smtClean="0">
                <a:solidFill>
                  <a:srgbClr val="0000CC"/>
                </a:solidFill>
              </a:rPr>
              <a:t> </a:t>
            </a:r>
            <a:r>
              <a:rPr lang="en-US" altLang="es-ES" dirty="0" err="1">
                <a:solidFill>
                  <a:srgbClr val="0000CC"/>
                </a:solidFill>
              </a:rPr>
              <a:t>H</a:t>
            </a:r>
            <a:r>
              <a:rPr lang="en-US" altLang="es-ES" dirty="0" err="1">
                <a:solidFill>
                  <a:srgbClr val="0000CC"/>
                </a:solidFill>
                <a:cs typeface="Arial" panose="020B0604020202020204" pitchFamily="34" charset="0"/>
              </a:rPr>
              <a:t>ídrico</a:t>
            </a:r>
            <a:r>
              <a:rPr lang="en-US" altLang="es-E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546360" y="3777407"/>
            <a:ext cx="20024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18 cm</a:t>
            </a:r>
            <a:r>
              <a:rPr lang="es-419" baseline="30000" dirty="0" smtClean="0"/>
              <a:t>3</a:t>
            </a:r>
          </a:p>
          <a:p>
            <a:r>
              <a:rPr lang="es-419" sz="2000" dirty="0" smtClean="0"/>
              <a:t>1000 </a:t>
            </a:r>
            <a:r>
              <a:rPr lang="es-419" sz="2000" dirty="0" err="1" smtClean="0"/>
              <a:t>mmol</a:t>
            </a:r>
            <a:r>
              <a:rPr lang="es-419" sz="2000" dirty="0" smtClean="0"/>
              <a:t> H</a:t>
            </a:r>
            <a:r>
              <a:rPr lang="es-419" sz="2000" baseline="-25000" dirty="0" smtClean="0"/>
              <a:t>2</a:t>
            </a:r>
            <a:r>
              <a:rPr lang="es-419" sz="2000" dirty="0" smtClean="0"/>
              <a:t>O</a:t>
            </a:r>
            <a:endParaRPr lang="en-US" sz="20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824412" y="3785839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18 cm</a:t>
            </a:r>
            <a:r>
              <a:rPr lang="es-419" baseline="30000" dirty="0" smtClean="0"/>
              <a:t>3</a:t>
            </a:r>
            <a:endParaRPr lang="en-US" baseline="30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4863247" y="4121601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000" dirty="0" err="1" smtClean="0"/>
              <a:t>mmol</a:t>
            </a:r>
            <a:r>
              <a:rPr lang="es-419" sz="2000" dirty="0" smtClean="0"/>
              <a:t> H</a:t>
            </a:r>
            <a:r>
              <a:rPr lang="es-419" sz="2000" baseline="-25000" dirty="0" smtClean="0"/>
              <a:t>2</a:t>
            </a:r>
            <a:r>
              <a:rPr lang="es-419" sz="2000" dirty="0" smtClean="0"/>
              <a:t>O?</a:t>
            </a:r>
            <a:endParaRPr lang="en-U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1334" y="2146140"/>
            <a:ext cx="3596952" cy="755970"/>
          </a:xfrm>
          <a:prstGeom prst="rect">
            <a:avLst/>
          </a:prstGeom>
        </p:spPr>
      </p:pic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272635-E34F-40F3-BBFD-78C735D2A059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nimBg="1"/>
      <p:bldP spid="104455" grpId="0"/>
      <p:bldP spid="104456" grpId="0"/>
      <p:bldP spid="19" grpId="0"/>
      <p:bldP spid="2" grpId="0"/>
      <p:bldP spid="1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0174893A-C247-46D8-AAD6-649339302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32512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674B1F7F-C32D-4531-84AD-45CB8AB46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437112"/>
            <a:ext cx="8928992" cy="440292"/>
          </a:xfrm>
          <a:prstGeom prst="rect">
            <a:avLst/>
          </a:prstGeom>
          <a:noFill/>
          <a:ln w="222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5F4A8-3CBB-403C-BE0A-9DBFABBC11E6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A0125732-6AEA-402C-980D-6B3C86800CDC}"/>
              </a:ext>
            </a:extLst>
          </p:cNvPr>
          <p:cNvGrpSpPr/>
          <p:nvPr/>
        </p:nvGrpSpPr>
        <p:grpSpPr>
          <a:xfrm>
            <a:off x="0" y="836613"/>
            <a:ext cx="8820150" cy="1778000"/>
            <a:chOff x="0" y="836613"/>
            <a:chExt cx="8820150" cy="1778000"/>
          </a:xfrm>
        </p:grpSpPr>
        <p:pic>
          <p:nvPicPr>
            <p:cNvPr id="25604" name="Picture 6">
              <a:extLst>
                <a:ext uri="{FF2B5EF4-FFF2-40B4-BE49-F238E27FC236}">
                  <a16:creationId xmlns:a16="http://schemas.microsoft.com/office/drawing/2014/main" id="{54B8635A-2276-47AA-B0E1-6FBA761D6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6613"/>
              <a:ext cx="8820150" cy="177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F4194B9-5788-4224-AC9E-D141C6DF39FD}"/>
                </a:ext>
              </a:extLst>
            </p:cNvPr>
            <p:cNvSpPr/>
            <p:nvPr/>
          </p:nvSpPr>
          <p:spPr bwMode="auto">
            <a:xfrm>
              <a:off x="21848" y="870343"/>
              <a:ext cx="2893967" cy="3980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D1BD120-FDD1-42C9-9084-10EA4F285AB3}"/>
                </a:ext>
              </a:extLst>
            </p:cNvPr>
            <p:cNvSpPr/>
            <p:nvPr/>
          </p:nvSpPr>
          <p:spPr bwMode="auto">
            <a:xfrm>
              <a:off x="7848228" y="2176352"/>
              <a:ext cx="827460" cy="3165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5602" name="Picture 4">
            <a:extLst>
              <a:ext uri="{FF2B5EF4-FFF2-40B4-BE49-F238E27FC236}">
                <a16:creationId xmlns:a16="http://schemas.microsoft.com/office/drawing/2014/main" id="{FD20CA36-4276-4547-811B-B7802DAB7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96"/>
          <a:stretch/>
        </p:blipFill>
        <p:spPr bwMode="auto">
          <a:xfrm>
            <a:off x="0" y="2852738"/>
            <a:ext cx="9144000" cy="259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5">
            <a:extLst>
              <a:ext uri="{FF2B5EF4-FFF2-40B4-BE49-F238E27FC236}">
                <a16:creationId xmlns:a16="http://schemas.microsoft.com/office/drawing/2014/main" id="{8151E1C5-E693-4D26-813D-8D0C6536E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6632" y="-51891"/>
            <a:ext cx="76327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4400" b="1" dirty="0" smtClean="0">
                <a:solidFill>
                  <a:srgbClr val="FF0000"/>
                </a:solidFill>
              </a:rPr>
              <a:t>Potencial Osmótico</a:t>
            </a:r>
            <a:endParaRPr lang="es-ES" altLang="es-ES" sz="4400" b="1" dirty="0">
              <a:solidFill>
                <a:srgbClr val="FF0000"/>
              </a:solidFill>
            </a:endParaRPr>
          </a:p>
        </p:txBody>
      </p:sp>
      <p:sp>
        <p:nvSpPr>
          <p:cNvPr id="25605" name="Rectangle 7">
            <a:extLst>
              <a:ext uri="{FF2B5EF4-FFF2-40B4-BE49-F238E27FC236}">
                <a16:creationId xmlns:a16="http://schemas.microsoft.com/office/drawing/2014/main" id="{674B1F7F-C32D-4531-84AD-45CB8AB46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1268413"/>
            <a:ext cx="2303463" cy="360362"/>
          </a:xfrm>
          <a:prstGeom prst="rect">
            <a:avLst/>
          </a:prstGeom>
          <a:noFill/>
          <a:ln w="222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8CA14168-3C43-40A0-9198-153216267921}"/>
              </a:ext>
            </a:extLst>
          </p:cNvPr>
          <p:cNvCxnSpPr/>
          <p:nvPr/>
        </p:nvCxnSpPr>
        <p:spPr bwMode="auto">
          <a:xfrm flipV="1">
            <a:off x="179512" y="1605213"/>
            <a:ext cx="3168352" cy="23562"/>
          </a:xfrm>
          <a:prstGeom prst="line">
            <a:avLst/>
          </a:prstGeom>
          <a:ln w="60325">
            <a:solidFill>
              <a:srgbClr val="FF0000"/>
            </a:solidFill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CC3F717-10AE-4208-A213-5071F300751E}"/>
              </a:ext>
            </a:extLst>
          </p:cNvPr>
          <p:cNvSpPr/>
          <p:nvPr/>
        </p:nvSpPr>
        <p:spPr bwMode="auto">
          <a:xfrm>
            <a:off x="21848" y="6055715"/>
            <a:ext cx="2893967" cy="3980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674B1F7F-C32D-4531-84AD-45CB8AB46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56" y="5157192"/>
            <a:ext cx="7646496" cy="288354"/>
          </a:xfrm>
          <a:prstGeom prst="rect">
            <a:avLst/>
          </a:prstGeom>
          <a:noFill/>
          <a:ln w="222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5C1A43-5872-4CDD-A0B1-769F19436708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>
            <a:extLst>
              <a:ext uri="{FF2B5EF4-FFF2-40B4-BE49-F238E27FC236}">
                <a16:creationId xmlns:a16="http://schemas.microsoft.com/office/drawing/2014/main" id="{E95D763E-D782-4266-95D0-D513A3C3E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238125"/>
            <a:ext cx="6026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>
                <a:solidFill>
                  <a:srgbClr val="0000CC"/>
                </a:solidFill>
              </a:rPr>
              <a:t>Concepto de Potencial de Pared</a:t>
            </a:r>
            <a:endParaRPr lang="en-US" altLang="es-ES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E7D40D7B-E177-4D5C-95DE-A02CA58A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1989138"/>
            <a:ext cx="2305050" cy="3240087"/>
          </a:xfrm>
          <a:prstGeom prst="rect">
            <a:avLst/>
          </a:prstGeom>
          <a:noFill/>
          <a:ln w="635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0724" name="Rectangle 6">
            <a:extLst>
              <a:ext uri="{FF2B5EF4-FFF2-40B4-BE49-F238E27FC236}">
                <a16:creationId xmlns:a16="http://schemas.microsoft.com/office/drawing/2014/main" id="{3627DA1B-4D5F-462A-ADA3-1EE0B8DE9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2205038"/>
            <a:ext cx="1873250" cy="2879725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0725" name="Text Box 7">
            <a:extLst>
              <a:ext uri="{FF2B5EF4-FFF2-40B4-BE49-F238E27FC236}">
                <a16:creationId xmlns:a16="http://schemas.microsoft.com/office/drawing/2014/main" id="{FD85D08B-935A-4F5D-A26A-A3D6523DD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173163"/>
            <a:ext cx="1681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000"/>
              <a:t>Pared celular</a:t>
            </a:r>
            <a:endParaRPr lang="es-ES" altLang="es-ES" sz="2000"/>
          </a:p>
        </p:txBody>
      </p:sp>
      <p:sp>
        <p:nvSpPr>
          <p:cNvPr id="30726" name="Text Box 8">
            <a:extLst>
              <a:ext uri="{FF2B5EF4-FFF2-40B4-BE49-F238E27FC236}">
                <a16:creationId xmlns:a16="http://schemas.microsoft.com/office/drawing/2014/main" id="{E2D34D23-0D87-4119-86CE-F8D44DA29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5734050"/>
            <a:ext cx="2709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000">
                <a:solidFill>
                  <a:srgbClr val="FF0000"/>
                </a:solidFill>
              </a:rPr>
              <a:t>Membrana Plasm</a:t>
            </a:r>
            <a:r>
              <a:rPr lang="en-US" altLang="es-ES" sz="2000">
                <a:solidFill>
                  <a:srgbClr val="FF0000"/>
                </a:solidFill>
                <a:cs typeface="Arial" panose="020B0604020202020204" pitchFamily="34" charset="0"/>
              </a:rPr>
              <a:t>ática</a:t>
            </a:r>
          </a:p>
        </p:txBody>
      </p:sp>
      <p:sp>
        <p:nvSpPr>
          <p:cNvPr id="30727" name="Line 9">
            <a:extLst>
              <a:ext uri="{FF2B5EF4-FFF2-40B4-BE49-F238E27FC236}">
                <a16:creationId xmlns:a16="http://schemas.microsoft.com/office/drawing/2014/main" id="{02F8C9BF-0C65-4E1B-8A74-A4FECD7BE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4975" y="1484313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30728" name="Line 10">
            <a:extLst>
              <a:ext uri="{FF2B5EF4-FFF2-40B4-BE49-F238E27FC236}">
                <a16:creationId xmlns:a16="http://schemas.microsoft.com/office/drawing/2014/main" id="{68EF0E2F-2158-4231-849A-78BFFE8613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388" y="5084763"/>
            <a:ext cx="0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30729" name="Text Box 11">
            <a:extLst>
              <a:ext uri="{FF2B5EF4-FFF2-40B4-BE49-F238E27FC236}">
                <a16:creationId xmlns:a16="http://schemas.microsoft.com/office/drawing/2014/main" id="{C8DCE57A-D1CC-464C-9139-293D9ED37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340225"/>
            <a:ext cx="108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ym typeface="Symbol" panose="05050102010706020507" pitchFamily="18" charset="2"/>
              </a:rPr>
              <a:t></a:t>
            </a:r>
            <a:r>
              <a:rPr lang="es-ES" altLang="es-ES" sz="2400" baseline="-25000" dirty="0">
                <a:sym typeface="Symbol" panose="05050102010706020507" pitchFamily="18" charset="2"/>
              </a:rPr>
              <a:t>w</a:t>
            </a:r>
            <a:r>
              <a:rPr lang="es-ES" altLang="es-ES" sz="2400" dirty="0">
                <a:sym typeface="Symbol" panose="05050102010706020507" pitchFamily="18" charset="2"/>
              </a:rPr>
              <a:t> = 0</a:t>
            </a:r>
          </a:p>
        </p:txBody>
      </p:sp>
      <p:sp>
        <p:nvSpPr>
          <p:cNvPr id="30730" name="Text Box 12">
            <a:extLst>
              <a:ext uri="{FF2B5EF4-FFF2-40B4-BE49-F238E27FC236}">
                <a16:creationId xmlns:a16="http://schemas.microsoft.com/office/drawing/2014/main" id="{903E9FB9-5FAE-494F-BDE3-FB2439C44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4340225"/>
            <a:ext cx="108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ym typeface="Symbol" panose="05050102010706020507" pitchFamily="18" charset="2"/>
              </a:rPr>
              <a:t></a:t>
            </a:r>
            <a:r>
              <a:rPr lang="es-ES" altLang="es-ES" sz="2400" baseline="-25000" dirty="0">
                <a:sym typeface="Symbol" panose="05050102010706020507" pitchFamily="18" charset="2"/>
              </a:rPr>
              <a:t>w</a:t>
            </a:r>
            <a:r>
              <a:rPr lang="es-ES" altLang="es-ES" sz="2400" dirty="0">
                <a:sym typeface="Symbol" panose="05050102010706020507" pitchFamily="18" charset="2"/>
              </a:rPr>
              <a:t> &lt; 0</a:t>
            </a:r>
          </a:p>
        </p:txBody>
      </p:sp>
      <p:sp>
        <p:nvSpPr>
          <p:cNvPr id="43021" name="AutoShape 13">
            <a:extLst>
              <a:ext uri="{FF2B5EF4-FFF2-40B4-BE49-F238E27FC236}">
                <a16:creationId xmlns:a16="http://schemas.microsoft.com/office/drawing/2014/main" id="{AA99E04D-812F-4813-A8B2-E3035A43CC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79613" y="2276475"/>
            <a:ext cx="1511300" cy="1008063"/>
          </a:xfrm>
          <a:prstGeom prst="curvedDownArrow">
            <a:avLst>
              <a:gd name="adj1" fmla="val 29984"/>
              <a:gd name="adj2" fmla="val 5996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22" name="Text Box 14">
            <a:extLst>
              <a:ext uri="{FF2B5EF4-FFF2-40B4-BE49-F238E27FC236}">
                <a16:creationId xmlns:a16="http://schemas.microsoft.com/office/drawing/2014/main" id="{965E1E2D-DA2D-4C98-AAC4-96F7A148B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3357563"/>
            <a:ext cx="754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H</a:t>
            </a:r>
            <a:r>
              <a:rPr lang="en-US" altLang="es-ES" sz="2400" baseline="-25000"/>
              <a:t>2</a:t>
            </a:r>
            <a:r>
              <a:rPr lang="en-US" altLang="es-ES" sz="2400"/>
              <a:t>O</a:t>
            </a:r>
            <a:endParaRPr lang="es-ES" altLang="es-ES" sz="2400"/>
          </a:p>
        </p:txBody>
      </p:sp>
      <p:sp>
        <p:nvSpPr>
          <p:cNvPr id="43023" name="Rectangle 15">
            <a:extLst>
              <a:ext uri="{FF2B5EF4-FFF2-40B4-BE49-F238E27FC236}">
                <a16:creationId xmlns:a16="http://schemas.microsoft.com/office/drawing/2014/main" id="{7400ED54-C09D-439E-B869-CB02D6B73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13" y="1951038"/>
            <a:ext cx="2305050" cy="3240087"/>
          </a:xfrm>
          <a:prstGeom prst="rect">
            <a:avLst/>
          </a:prstGeom>
          <a:noFill/>
          <a:ln w="635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24" name="Rectangle 16">
            <a:extLst>
              <a:ext uri="{FF2B5EF4-FFF2-40B4-BE49-F238E27FC236}">
                <a16:creationId xmlns:a16="http://schemas.microsoft.com/office/drawing/2014/main" id="{707B36BA-DAF8-4413-998C-B683BEE6C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825" y="1989138"/>
            <a:ext cx="2232025" cy="3168650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25" name="Text Box 17">
            <a:extLst>
              <a:ext uri="{FF2B5EF4-FFF2-40B4-BE49-F238E27FC236}">
                <a16:creationId xmlns:a16="http://schemas.microsoft.com/office/drawing/2014/main" id="{2AC649DB-C981-4489-BD25-3046D7BDF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50" y="1135063"/>
            <a:ext cx="1681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000"/>
              <a:t>Pared celular</a:t>
            </a:r>
            <a:endParaRPr lang="es-ES" altLang="es-ES" sz="2000"/>
          </a:p>
        </p:txBody>
      </p:sp>
      <p:sp>
        <p:nvSpPr>
          <p:cNvPr id="43026" name="Text Box 18">
            <a:extLst>
              <a:ext uri="{FF2B5EF4-FFF2-40B4-BE49-F238E27FC236}">
                <a16:creationId xmlns:a16="http://schemas.microsoft.com/office/drawing/2014/main" id="{1C2D2CB5-C7D6-40FE-96E0-A3A02FA6B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700" y="5695950"/>
            <a:ext cx="2709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000">
                <a:solidFill>
                  <a:srgbClr val="FF0000"/>
                </a:solidFill>
              </a:rPr>
              <a:t>Membrana Plasm</a:t>
            </a:r>
            <a:r>
              <a:rPr lang="en-US" altLang="es-ES" sz="2000">
                <a:solidFill>
                  <a:srgbClr val="FF0000"/>
                </a:solidFill>
                <a:cs typeface="Arial" panose="020B0604020202020204" pitchFamily="34" charset="0"/>
              </a:rPr>
              <a:t>ática</a:t>
            </a:r>
          </a:p>
        </p:txBody>
      </p:sp>
      <p:sp>
        <p:nvSpPr>
          <p:cNvPr id="43027" name="Line 19">
            <a:extLst>
              <a:ext uri="{FF2B5EF4-FFF2-40B4-BE49-F238E27FC236}">
                <a16:creationId xmlns:a16="http://schemas.microsoft.com/office/drawing/2014/main" id="{A869F249-79FA-4172-9C1F-80C369275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8425" y="1446213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43028" name="Line 20">
            <a:extLst>
              <a:ext uri="{FF2B5EF4-FFF2-40B4-BE49-F238E27FC236}">
                <a16:creationId xmlns:a16="http://schemas.microsoft.com/office/drawing/2014/main" id="{C053CD9E-B2E0-4008-AAFA-5E593CA233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6838" y="5157788"/>
            <a:ext cx="0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43029" name="Text Box 21">
            <a:extLst>
              <a:ext uri="{FF2B5EF4-FFF2-40B4-BE49-F238E27FC236}">
                <a16:creationId xmlns:a16="http://schemas.microsoft.com/office/drawing/2014/main" id="{DBBAA605-D214-4FCA-93C5-7ADE4460E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25" y="4302125"/>
            <a:ext cx="108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>
                <a:sym typeface="Symbol" panose="05050102010706020507" pitchFamily="18" charset="2"/>
              </a:rPr>
              <a:t></a:t>
            </a:r>
            <a:r>
              <a:rPr lang="es-ES" altLang="es-ES" sz="2400" baseline="-25000">
                <a:sym typeface="Symbol" panose="05050102010706020507" pitchFamily="18" charset="2"/>
              </a:rPr>
              <a:t>w</a:t>
            </a:r>
            <a:r>
              <a:rPr lang="es-ES" altLang="es-ES" sz="2400">
                <a:sym typeface="Symbol" panose="05050102010706020507" pitchFamily="18" charset="2"/>
              </a:rPr>
              <a:t> = 0</a:t>
            </a:r>
          </a:p>
        </p:txBody>
      </p:sp>
      <p:sp>
        <p:nvSpPr>
          <p:cNvPr id="43030" name="Text Box 22">
            <a:extLst>
              <a:ext uri="{FF2B5EF4-FFF2-40B4-BE49-F238E27FC236}">
                <a16:creationId xmlns:a16="http://schemas.microsoft.com/office/drawing/2014/main" id="{55B12C19-DA9B-43C0-ABD3-1894D08A6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3" y="4302125"/>
            <a:ext cx="108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ym typeface="Symbol" panose="05050102010706020507" pitchFamily="18" charset="2"/>
              </a:rPr>
              <a:t></a:t>
            </a:r>
            <a:r>
              <a:rPr lang="es-ES" altLang="es-ES" sz="2400" baseline="-25000" dirty="0">
                <a:sym typeface="Symbol" panose="05050102010706020507" pitchFamily="18" charset="2"/>
              </a:rPr>
              <a:t>w</a:t>
            </a:r>
            <a:r>
              <a:rPr lang="es-ES" altLang="es-ES" sz="2400" dirty="0">
                <a:sym typeface="Symbol" panose="05050102010706020507" pitchFamily="18" charset="2"/>
              </a:rPr>
              <a:t> = 0</a:t>
            </a:r>
          </a:p>
        </p:txBody>
      </p:sp>
      <p:sp>
        <p:nvSpPr>
          <p:cNvPr id="43031" name="AutoShape 23">
            <a:extLst>
              <a:ext uri="{FF2B5EF4-FFF2-40B4-BE49-F238E27FC236}">
                <a16:creationId xmlns:a16="http://schemas.microsoft.com/office/drawing/2014/main" id="{D131CB25-0B0D-491A-9BC2-F22D579C87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65938" y="2133600"/>
            <a:ext cx="1162050" cy="681038"/>
          </a:xfrm>
          <a:prstGeom prst="curvedDownArrow">
            <a:avLst>
              <a:gd name="adj1" fmla="val 34126"/>
              <a:gd name="adj2" fmla="val 6825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32" name="Text Box 24">
            <a:extLst>
              <a:ext uri="{FF2B5EF4-FFF2-40B4-BE49-F238E27FC236}">
                <a16:creationId xmlns:a16="http://schemas.microsoft.com/office/drawing/2014/main" id="{2BC94F93-5774-459C-A0B2-E14920699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2924175"/>
            <a:ext cx="754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H</a:t>
            </a:r>
            <a:r>
              <a:rPr lang="en-US" altLang="es-ES" sz="2400" baseline="-25000"/>
              <a:t>2</a:t>
            </a:r>
            <a:r>
              <a:rPr lang="en-US" altLang="es-ES" sz="2400"/>
              <a:t>O</a:t>
            </a:r>
            <a:endParaRPr lang="es-ES" altLang="es-ES" sz="2400"/>
          </a:p>
        </p:txBody>
      </p:sp>
      <p:sp>
        <p:nvSpPr>
          <p:cNvPr id="43033" name="AutoShape 25">
            <a:extLst>
              <a:ext uri="{FF2B5EF4-FFF2-40B4-BE49-F238E27FC236}">
                <a16:creationId xmlns:a16="http://schemas.microsoft.com/office/drawing/2014/main" id="{6454A31A-A35E-4386-8A94-5FBA3EFF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3500438"/>
            <a:ext cx="503237" cy="287337"/>
          </a:xfrm>
          <a:prstGeom prst="leftArrow">
            <a:avLst>
              <a:gd name="adj1" fmla="val 50000"/>
              <a:gd name="adj2" fmla="val 43785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34" name="AutoShape 26">
            <a:extLst>
              <a:ext uri="{FF2B5EF4-FFF2-40B4-BE49-F238E27FC236}">
                <a16:creationId xmlns:a16="http://schemas.microsoft.com/office/drawing/2014/main" id="{998E5359-053D-4A86-847B-B82AF0D43F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16463" y="3500438"/>
            <a:ext cx="503237" cy="287337"/>
          </a:xfrm>
          <a:prstGeom prst="leftArrow">
            <a:avLst>
              <a:gd name="adj1" fmla="val 50000"/>
              <a:gd name="adj2" fmla="val 43785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35" name="AutoShape 27">
            <a:extLst>
              <a:ext uri="{FF2B5EF4-FFF2-40B4-BE49-F238E27FC236}">
                <a16:creationId xmlns:a16="http://schemas.microsoft.com/office/drawing/2014/main" id="{82C08E65-872F-47C5-9428-D2FBFF405F43}"/>
              </a:ext>
            </a:extLst>
          </p:cNvPr>
          <p:cNvSpPr>
            <a:spLocks noChangeArrowheads="1"/>
          </p:cNvSpPr>
          <p:nvPr/>
        </p:nvSpPr>
        <p:spPr bwMode="auto">
          <a:xfrm rot="10398043" flipH="1">
            <a:off x="7010400" y="3357563"/>
            <a:ext cx="1162050" cy="720725"/>
          </a:xfrm>
          <a:prstGeom prst="curvedDownArrow">
            <a:avLst>
              <a:gd name="adj1" fmla="val 32247"/>
              <a:gd name="adj2" fmla="val 6449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36" name="Text Box 28">
            <a:extLst>
              <a:ext uri="{FF2B5EF4-FFF2-40B4-BE49-F238E27FC236}">
                <a16:creationId xmlns:a16="http://schemas.microsoft.com/office/drawing/2014/main" id="{4455F4DC-EE15-449A-9992-8A6B560F0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924175"/>
            <a:ext cx="754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H</a:t>
            </a:r>
            <a:r>
              <a:rPr lang="en-US" altLang="es-ES" sz="2400" baseline="-25000"/>
              <a:t>2</a:t>
            </a:r>
            <a:r>
              <a:rPr lang="en-US" altLang="es-ES" sz="2400"/>
              <a:t>O</a:t>
            </a:r>
            <a:endParaRPr lang="es-ES" altLang="es-ES" sz="2400"/>
          </a:p>
        </p:txBody>
      </p:sp>
      <p:sp>
        <p:nvSpPr>
          <p:cNvPr id="30747" name="Text Box 29">
            <a:extLst>
              <a:ext uri="{FF2B5EF4-FFF2-40B4-BE49-F238E27FC236}">
                <a16:creationId xmlns:a16="http://schemas.microsoft.com/office/drawing/2014/main" id="{D1B56B08-E67F-42A5-8DEB-7CC4A0F0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188913"/>
            <a:ext cx="777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</a:t>
            </a:r>
            <a:r>
              <a:rPr lang="es-ES" altLang="es-ES" sz="4000" baseline="-25000">
                <a:sym typeface="Symbol" panose="05050102010706020507" pitchFamily="18" charset="2"/>
              </a:rPr>
              <a:t>p</a:t>
            </a: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B79C4CBC-21BA-42A9-A70A-B3AF54BFF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159" y="3820467"/>
            <a:ext cx="1098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ym typeface="Symbol" panose="05050102010706020507" pitchFamily="18" charset="2"/>
              </a:rPr>
              <a:t></a:t>
            </a:r>
            <a:r>
              <a:rPr lang="es-ES" altLang="es-ES" sz="2400" baseline="-25000" dirty="0">
                <a:sym typeface="Symbol" panose="05050102010706020507" pitchFamily="18" charset="2"/>
              </a:rPr>
              <a:t>w</a:t>
            </a:r>
            <a:r>
              <a:rPr lang="es-ES" altLang="es-ES" sz="2400" dirty="0">
                <a:sym typeface="Symbol" panose="05050102010706020507" pitchFamily="18" charset="2"/>
              </a:rPr>
              <a:t> = ?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572000" y="2483793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Entra agua indefinidamente?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D8FE1-1A64-4E45-91D4-B0265F894E59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/>
      <p:bldP spid="30730" grpId="0"/>
      <p:bldP spid="43021" grpId="0" animBg="1"/>
      <p:bldP spid="43022" grpId="0"/>
      <p:bldP spid="43023" grpId="0" animBg="1"/>
      <p:bldP spid="43024" grpId="0" animBg="1"/>
      <p:bldP spid="43025" grpId="0"/>
      <p:bldP spid="43026" grpId="0"/>
      <p:bldP spid="43029" grpId="0"/>
      <p:bldP spid="43030" grpId="0"/>
      <p:bldP spid="43030" grpId="1"/>
      <p:bldP spid="43031" grpId="0" animBg="1"/>
      <p:bldP spid="43032" grpId="0"/>
      <p:bldP spid="43033" grpId="0" animBg="1"/>
      <p:bldP spid="43034" grpId="0" animBg="1"/>
      <p:bldP spid="43034" grpId="1" animBg="1"/>
      <p:bldP spid="43035" grpId="0" animBg="1"/>
      <p:bldP spid="43036" grpId="0"/>
      <p:bldP spid="31" grpId="0"/>
      <p:bldP spid="31" grpId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5" descr="sequoia">
            <a:extLst>
              <a:ext uri="{FF2B5EF4-FFF2-40B4-BE49-F238E27FC236}">
                <a16:creationId xmlns:a16="http://schemas.microsoft.com/office/drawing/2014/main" id="{27285697-2ADB-4434-B312-6A0888AA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73025"/>
            <a:ext cx="3821112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E821C91A-2063-4190-8124-385923B5571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044031" y="3077368"/>
            <a:ext cx="6859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000"/>
              <a:t>Sistema Hidrodin</a:t>
            </a:r>
            <a:r>
              <a:rPr lang="en-US" altLang="es-ES" sz="4000">
                <a:cs typeface="Arial" panose="020B0604020202020204" pitchFamily="34" charset="0"/>
              </a:rPr>
              <a:t>ámico</a:t>
            </a: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6EC2DA5D-CC3D-49A2-809E-138DC63B5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050" y="4510088"/>
            <a:ext cx="13636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rgbClr val="996633"/>
                </a:solidFill>
              </a:rPr>
              <a:t>Suelo</a:t>
            </a:r>
            <a:endParaRPr lang="es-ES" altLang="es-ES" sz="3600">
              <a:solidFill>
                <a:srgbClr val="996633"/>
              </a:solidFill>
            </a:endParaRP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975DBD61-A0DD-4F56-B6FA-06F686DFB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2938463"/>
            <a:ext cx="149383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chemeClr val="folHlink"/>
                </a:solidFill>
              </a:rPr>
              <a:t>Planta</a:t>
            </a:r>
            <a:endParaRPr lang="es-ES" altLang="es-ES" sz="3600">
              <a:solidFill>
                <a:schemeClr val="folHlink"/>
              </a:solidFill>
            </a:endParaRP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0FD52BD8-FE04-40BE-97CC-4A4F4ED00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366838"/>
            <a:ext cx="22875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rgbClr val="0000CC"/>
                </a:solidFill>
              </a:rPr>
              <a:t>Atmósfera</a:t>
            </a:r>
            <a:endParaRPr lang="es-ES" altLang="es-ES" sz="3600">
              <a:solidFill>
                <a:srgbClr val="0000CC"/>
              </a:solidFill>
            </a:endParaRPr>
          </a:p>
        </p:txBody>
      </p:sp>
      <p:sp>
        <p:nvSpPr>
          <p:cNvPr id="3081" name="AutoShape 9">
            <a:extLst>
              <a:ext uri="{FF2B5EF4-FFF2-40B4-BE49-F238E27FC236}">
                <a16:creationId xmlns:a16="http://schemas.microsoft.com/office/drawing/2014/main" id="{FDFCC7A6-164A-4A03-A094-150C0BF60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0" y="2168525"/>
            <a:ext cx="576263" cy="36036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082" name="AutoShape 10">
            <a:extLst>
              <a:ext uri="{FF2B5EF4-FFF2-40B4-BE49-F238E27FC236}">
                <a16:creationId xmlns:a16="http://schemas.microsoft.com/office/drawing/2014/main" id="{F22AC03D-8312-446A-A292-105FE9742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0" y="3833813"/>
            <a:ext cx="576263" cy="36036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106" name="AutoShape 34">
            <a:extLst>
              <a:ext uri="{FF2B5EF4-FFF2-40B4-BE49-F238E27FC236}">
                <a16:creationId xmlns:a16="http://schemas.microsoft.com/office/drawing/2014/main" id="{7FFFB39F-BF6F-4947-8ED5-DD0B86CA9787}"/>
              </a:ext>
            </a:extLst>
          </p:cNvPr>
          <p:cNvSpPr>
            <a:spLocks/>
          </p:cNvSpPr>
          <p:nvPr/>
        </p:nvSpPr>
        <p:spPr bwMode="auto">
          <a:xfrm>
            <a:off x="684213" y="1125538"/>
            <a:ext cx="215900" cy="4824412"/>
          </a:xfrm>
          <a:prstGeom prst="leftBrace">
            <a:avLst>
              <a:gd name="adj1" fmla="val 1862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5130" name="CuadroTexto 2">
            <a:extLst>
              <a:ext uri="{FF2B5EF4-FFF2-40B4-BE49-F238E27FC236}">
                <a16:creationId xmlns:a16="http://schemas.microsoft.com/office/drawing/2014/main" id="{6C81DAC0-413F-4DDE-887D-53F6DB734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5158468"/>
            <a:ext cx="17251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2400" dirty="0"/>
              <a:t>1g materia </a:t>
            </a:r>
            <a:endParaRPr lang="es-AR" altLang="es-AR" sz="2400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2400" dirty="0" smtClean="0"/>
              <a:t>seca</a:t>
            </a:r>
            <a:endParaRPr lang="es-AR" altLang="es-AR" sz="2400" dirty="0"/>
          </a:p>
        </p:txBody>
      </p:sp>
      <p:sp>
        <p:nvSpPr>
          <p:cNvPr id="5131" name="Flecha abajo 7">
            <a:extLst>
              <a:ext uri="{FF2B5EF4-FFF2-40B4-BE49-F238E27FC236}">
                <a16:creationId xmlns:a16="http://schemas.microsoft.com/office/drawing/2014/main" id="{02DFF145-8EF0-4B26-8035-CEDC45DCE35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591425" y="963613"/>
            <a:ext cx="215900" cy="4176712"/>
          </a:xfrm>
          <a:prstGeom prst="downArrow">
            <a:avLst>
              <a:gd name="adj1" fmla="val 50000"/>
              <a:gd name="adj2" fmla="val 5006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AR" sz="2400"/>
          </a:p>
        </p:txBody>
      </p:sp>
      <p:sp>
        <p:nvSpPr>
          <p:cNvPr id="5132" name="CuadroTexto 8">
            <a:extLst>
              <a:ext uri="{FF2B5EF4-FFF2-40B4-BE49-F238E27FC236}">
                <a16:creationId xmlns:a16="http://schemas.microsoft.com/office/drawing/2014/main" id="{3746E43E-4A8E-48C4-A850-9FBC458734C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421563" y="2820988"/>
            <a:ext cx="1617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400"/>
              <a:t>500g H</a:t>
            </a:r>
            <a:r>
              <a:rPr lang="es-AR" altLang="es-AR" sz="2400" baseline="-25000"/>
              <a:t>2</a:t>
            </a:r>
            <a:r>
              <a:rPr lang="es-AR" altLang="es-AR" sz="2400"/>
              <a:t>O 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42F8A5-9EB1-4E05-839D-D31D36276484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8" grpId="0"/>
      <p:bldP spid="3079" grpId="0"/>
      <p:bldP spid="3079" grpId="1"/>
      <p:bldP spid="3080" grpId="0"/>
      <p:bldP spid="3081" grpId="0" animBg="1"/>
      <p:bldP spid="3082" grpId="0" animBg="1"/>
      <p:bldP spid="3106" grpId="0" animBg="1"/>
      <p:bldP spid="5130" grpId="0"/>
      <p:bldP spid="5131" grpId="0" animBg="1"/>
      <p:bldP spid="51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5F694A5F-26D9-4A57-9096-C14884BFD1CD}"/>
              </a:ext>
            </a:extLst>
          </p:cNvPr>
          <p:cNvGrpSpPr/>
          <p:nvPr/>
        </p:nvGrpSpPr>
        <p:grpSpPr>
          <a:xfrm>
            <a:off x="217989" y="1846276"/>
            <a:ext cx="8242443" cy="2952328"/>
            <a:chOff x="-358074" y="1846276"/>
            <a:chExt cx="8242443" cy="2952328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83E0B02C-2F95-4DB9-9F43-C640873490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59"/>
            <a:stretch/>
          </p:blipFill>
          <p:spPr bwMode="auto">
            <a:xfrm>
              <a:off x="-358074" y="1846276"/>
              <a:ext cx="3430982" cy="295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DF3C1D6D-4F53-40AA-BC1D-44D59C53F691}"/>
                </a:ext>
              </a:extLst>
            </p:cNvPr>
            <p:cNvGrpSpPr/>
            <p:nvPr/>
          </p:nvGrpSpPr>
          <p:grpSpPr>
            <a:xfrm>
              <a:off x="5220072" y="1846276"/>
              <a:ext cx="2664297" cy="2952328"/>
              <a:chOff x="2627784" y="4798604"/>
              <a:chExt cx="2664297" cy="2952328"/>
            </a:xfrm>
          </p:grpSpPr>
          <p:cxnSp>
            <p:nvCxnSpPr>
              <p:cNvPr id="3" name="Conector recto 2">
                <a:extLst>
                  <a:ext uri="{FF2B5EF4-FFF2-40B4-BE49-F238E27FC236}">
                    <a16:creationId xmlns:a16="http://schemas.microsoft.com/office/drawing/2014/main" id="{8AC4E987-CF2F-4FB7-945D-1BC5C4ED5836}"/>
                  </a:ext>
                </a:extLst>
              </p:cNvPr>
              <p:cNvCxnSpPr/>
              <p:nvPr/>
            </p:nvCxnSpPr>
            <p:spPr bwMode="auto">
              <a:xfrm>
                <a:off x="2627784" y="6021288"/>
                <a:ext cx="720080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2" name="Picture 8">
                <a:extLst>
                  <a:ext uri="{FF2B5EF4-FFF2-40B4-BE49-F238E27FC236}">
                    <a16:creationId xmlns:a16="http://schemas.microsoft.com/office/drawing/2014/main" id="{C2858957-F596-439D-81C4-8D4F9525E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44" r="38686"/>
              <a:stretch/>
            </p:blipFill>
            <p:spPr bwMode="auto">
              <a:xfrm>
                <a:off x="3447751" y="4798604"/>
                <a:ext cx="1844330" cy="2952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5A1E97E7-1527-4B54-9101-A9966B67A4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r="6494"/>
            <a:stretch/>
          </p:blipFill>
          <p:spPr bwMode="auto">
            <a:xfrm>
              <a:off x="3222104" y="1846276"/>
              <a:ext cx="2141984" cy="295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 Box 8">
            <a:extLst>
              <a:ext uri="{FF2B5EF4-FFF2-40B4-BE49-F238E27FC236}">
                <a16:creationId xmlns:a16="http://schemas.microsoft.com/office/drawing/2014/main" id="{949BC1D9-8ED8-47FA-9A6C-92CEBCB6C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12" y="227707"/>
            <a:ext cx="85443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dirty="0" err="1" smtClean="0">
                <a:solidFill>
                  <a:srgbClr val="0000CC"/>
                </a:solidFill>
              </a:rPr>
              <a:t>Potencial</a:t>
            </a:r>
            <a:r>
              <a:rPr lang="en-US" altLang="es-ES" dirty="0" smtClean="0">
                <a:solidFill>
                  <a:srgbClr val="0000CC"/>
                </a:solidFill>
              </a:rPr>
              <a:t> </a:t>
            </a:r>
            <a:r>
              <a:rPr lang="en-US" altLang="es-ES" dirty="0" err="1" smtClean="0">
                <a:solidFill>
                  <a:srgbClr val="0000CC"/>
                </a:solidFill>
              </a:rPr>
              <a:t>H</a:t>
            </a:r>
            <a:r>
              <a:rPr lang="en-US" altLang="es-E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ídrico</a:t>
            </a:r>
            <a:r>
              <a:rPr lang="en-US" altLang="es-E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s-E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célula</a:t>
            </a:r>
            <a:r>
              <a:rPr lang="en-US" altLang="es-ES" dirty="0" smtClean="0">
                <a:solidFill>
                  <a:srgbClr val="0000CC"/>
                </a:solidFill>
                <a:cs typeface="Arial" panose="020B0604020202020204" pitchFamily="34" charset="0"/>
              </a:rPr>
              <a:t> vegetal (</a:t>
            </a:r>
            <a:r>
              <a:rPr lang="en-US" altLang="es-E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simplificado</a:t>
            </a:r>
            <a:r>
              <a:rPr lang="en-US" altLang="es-ES" dirty="0" smtClean="0">
                <a:solidFill>
                  <a:srgbClr val="0000CC"/>
                </a:solidFill>
                <a:cs typeface="Arial" panose="020B0604020202020204" pitchFamily="34" charset="0"/>
              </a:rPr>
              <a:t>) </a:t>
            </a:r>
            <a:endParaRPr lang="en-US" altLang="es-ES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81070A-20B6-4742-BD23-9807C304D8BF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35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D33A1ECA-B832-49D3-9D8F-D5903B235EB2}"/>
              </a:ext>
            </a:extLst>
          </p:cNvPr>
          <p:cNvGrpSpPr/>
          <p:nvPr/>
        </p:nvGrpSpPr>
        <p:grpSpPr>
          <a:xfrm>
            <a:off x="1689516" y="-1"/>
            <a:ext cx="6050836" cy="6804263"/>
            <a:chOff x="1298594" y="-1"/>
            <a:chExt cx="6050836" cy="6804263"/>
          </a:xfrm>
        </p:grpSpPr>
        <p:pic>
          <p:nvPicPr>
            <p:cNvPr id="31747" name="Picture 2">
              <a:extLst>
                <a:ext uri="{FF2B5EF4-FFF2-40B4-BE49-F238E27FC236}">
                  <a16:creationId xmlns:a16="http://schemas.microsoft.com/office/drawing/2014/main" id="{5E1B5CC5-EED6-49B6-A31C-068EC03C7D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57"/>
            <a:stretch/>
          </p:blipFill>
          <p:spPr bwMode="auto">
            <a:xfrm>
              <a:off x="1298594" y="-1"/>
              <a:ext cx="5858328" cy="6804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2D0ECA93-DD38-43CA-8E96-5BC5884E38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3" r="32547" b="87826"/>
            <a:stretch/>
          </p:blipFill>
          <p:spPr bwMode="auto">
            <a:xfrm>
              <a:off x="2699805" y="0"/>
              <a:ext cx="1656184" cy="828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6940ED5-159B-4B00-879F-BDCA37A51F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94" t="10992" b="77366"/>
            <a:stretch/>
          </p:blipFill>
          <p:spPr bwMode="auto">
            <a:xfrm>
              <a:off x="5923398" y="1556792"/>
              <a:ext cx="1426032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Elipse 2">
            <a:extLst>
              <a:ext uri="{FF2B5EF4-FFF2-40B4-BE49-F238E27FC236}">
                <a16:creationId xmlns:a16="http://schemas.microsoft.com/office/drawing/2014/main" id="{D0CCEB28-2651-4336-BD24-CF12F907EA40}"/>
              </a:ext>
            </a:extLst>
          </p:cNvPr>
          <p:cNvSpPr/>
          <p:nvPr/>
        </p:nvSpPr>
        <p:spPr bwMode="auto">
          <a:xfrm>
            <a:off x="3563888" y="3861048"/>
            <a:ext cx="1944216" cy="8283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8C1277DF-D535-4D25-B8CD-7FDA42E8CAC2}"/>
              </a:ext>
            </a:extLst>
          </p:cNvPr>
          <p:cNvSpPr/>
          <p:nvPr/>
        </p:nvSpPr>
        <p:spPr bwMode="auto">
          <a:xfrm>
            <a:off x="2627784" y="4437112"/>
            <a:ext cx="1944216" cy="8283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FE8445C-72B5-48D8-88EF-3C7DC8B19A89}"/>
              </a:ext>
            </a:extLst>
          </p:cNvPr>
          <p:cNvSpPr/>
          <p:nvPr/>
        </p:nvSpPr>
        <p:spPr bwMode="auto">
          <a:xfrm>
            <a:off x="3923928" y="1756380"/>
            <a:ext cx="1944216" cy="8283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749" name="Line 4">
            <a:extLst>
              <a:ext uri="{FF2B5EF4-FFF2-40B4-BE49-F238E27FC236}">
                <a16:creationId xmlns:a16="http://schemas.microsoft.com/office/drawing/2014/main" id="{47297B4D-CCAC-4306-B630-31F975C59F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3451" y="6154737"/>
            <a:ext cx="0" cy="5762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1751" name="Text Box 6">
            <a:extLst>
              <a:ext uri="{FF2B5EF4-FFF2-40B4-BE49-F238E27FC236}">
                <a16:creationId xmlns:a16="http://schemas.microsoft.com/office/drawing/2014/main" id="{D7770AC2-7F3C-4CD5-ABDE-BF0C7464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154737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b="1" dirty="0" err="1"/>
              <a:t>Turgencia</a:t>
            </a:r>
            <a:endParaRPr lang="en-US" altLang="es-ES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b="1" dirty="0" err="1"/>
              <a:t>m</a:t>
            </a:r>
            <a:r>
              <a:rPr lang="en-US" altLang="es-ES" sz="1800" b="1" dirty="0" err="1">
                <a:cs typeface="Arial" panose="020B0604020202020204" pitchFamily="34" charset="0"/>
              </a:rPr>
              <a:t>áxima</a:t>
            </a:r>
            <a:endParaRPr lang="en-US" altLang="es-ES" sz="1800" b="1" dirty="0">
              <a:cs typeface="Arial" panose="020B0604020202020204" pitchFamily="34" charset="0"/>
            </a:endParaRPr>
          </a:p>
        </p:txBody>
      </p:sp>
      <p:sp>
        <p:nvSpPr>
          <p:cNvPr id="31752" name="Text Box 7">
            <a:extLst>
              <a:ext uri="{FF2B5EF4-FFF2-40B4-BE49-F238E27FC236}">
                <a16:creationId xmlns:a16="http://schemas.microsoft.com/office/drawing/2014/main" id="{CFA9A143-3027-47B5-888A-569237DB1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591" y="6162913"/>
            <a:ext cx="144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b="1" dirty="0" err="1"/>
              <a:t>Plasm</a:t>
            </a:r>
            <a:r>
              <a:rPr lang="en-US" altLang="es-ES" sz="1800" b="1" dirty="0" err="1">
                <a:cs typeface="Arial" panose="020B0604020202020204" pitchFamily="34" charset="0"/>
              </a:rPr>
              <a:t>ólisis</a:t>
            </a:r>
            <a:endParaRPr lang="en-US" altLang="es-ES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b="1" dirty="0" err="1"/>
              <a:t>Incipiente</a:t>
            </a:r>
            <a:endParaRPr lang="en-US" altLang="es-ES" sz="1800" b="1" dirty="0">
              <a:cs typeface="Arial" panose="020B0604020202020204" pitchFamily="34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-182620" y="2748589"/>
            <a:ext cx="1940189" cy="3461863"/>
            <a:chOff x="-182620" y="2748589"/>
            <a:chExt cx="1940189" cy="3461863"/>
          </a:xfrm>
        </p:grpSpPr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241101A3-3D3A-45FC-AB22-A3B8EDF24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785" y="3348999"/>
              <a:ext cx="1294054" cy="1969775"/>
            </a:xfrm>
            <a:prstGeom prst="rect">
              <a:avLst/>
            </a:prstGeom>
            <a:noFill/>
            <a:ln w="635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78EA5494-AE2F-4A7D-ADE3-0C80CA5D7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283" y="3372162"/>
              <a:ext cx="1253058" cy="1926346"/>
            </a:xfrm>
            <a:prstGeom prst="rect">
              <a:avLst/>
            </a:prstGeom>
            <a:noFill/>
            <a:ln w="3175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9" name="Text Box 17">
              <a:extLst>
                <a:ext uri="{FF2B5EF4-FFF2-40B4-BE49-F238E27FC236}">
                  <a16:creationId xmlns:a16="http://schemas.microsoft.com/office/drawing/2014/main" id="{EC2AC00C-EF44-49B1-81AB-C6502BEB17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48" y="2748589"/>
              <a:ext cx="139172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600" dirty="0"/>
                <a:t>Pared </a:t>
              </a:r>
              <a:r>
                <a:rPr lang="en-US" altLang="es-ES" sz="1600" dirty="0" err="1"/>
                <a:t>celular</a:t>
              </a:r>
              <a:endParaRPr lang="es-ES" altLang="es-ES" sz="1600" dirty="0"/>
            </a:p>
          </p:txBody>
        </p:sp>
        <p:sp>
          <p:nvSpPr>
            <p:cNvPr id="30" name="Text Box 18">
              <a:extLst>
                <a:ext uri="{FF2B5EF4-FFF2-40B4-BE49-F238E27FC236}">
                  <a16:creationId xmlns:a16="http://schemas.microsoft.com/office/drawing/2014/main" id="{A7A71725-12FD-4953-A9CB-65367D3B7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370" y="5625677"/>
              <a:ext cx="98777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200" dirty="0" err="1">
                  <a:solidFill>
                    <a:srgbClr val="FF0000"/>
                  </a:solidFill>
                </a:rPr>
                <a:t>Membrana</a:t>
              </a:r>
              <a:r>
                <a:rPr lang="en-US" altLang="es-ES" sz="2000" dirty="0">
                  <a:solidFill>
                    <a:srgbClr val="FF0000"/>
                  </a:solidFill>
                </a:rPr>
                <a:t> </a:t>
              </a:r>
              <a:endParaRPr lang="en-US" altLang="es-ES" sz="2000" dirty="0" smtClean="0">
                <a:solidFill>
                  <a:srgbClr val="FF000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200" dirty="0" err="1" smtClean="0">
                  <a:solidFill>
                    <a:srgbClr val="FF0000"/>
                  </a:solidFill>
                </a:rPr>
                <a:t>Plasm</a:t>
              </a:r>
              <a:r>
                <a:rPr lang="en-US" altLang="es-ES" sz="1200" dirty="0" err="1" smtClean="0">
                  <a:solidFill>
                    <a:srgbClr val="FF0000"/>
                  </a:solidFill>
                  <a:cs typeface="Arial" panose="020B0604020202020204" pitchFamily="34" charset="0"/>
                </a:rPr>
                <a:t>ática</a:t>
              </a:r>
              <a:endParaRPr lang="en-US" altLang="es-ES" sz="12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94674999-2DE5-49BB-847F-3584F8810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703" y="3042096"/>
              <a:ext cx="0" cy="2625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510E6055-C033-406F-9402-50166E7262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8812" y="5298508"/>
              <a:ext cx="0" cy="3937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B9145F22-EDDA-4F67-A9E3-587604FCA2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066" y="4771456"/>
              <a:ext cx="611378" cy="277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2400" dirty="0">
                  <a:sym typeface="Symbol" panose="05050102010706020507" pitchFamily="18" charset="2"/>
                </a:rPr>
                <a:t></a:t>
              </a:r>
              <a:r>
                <a:rPr lang="es-ES" altLang="es-ES" sz="2400" baseline="-25000" dirty="0">
                  <a:sym typeface="Symbol" panose="05050102010706020507" pitchFamily="18" charset="2"/>
                </a:rPr>
                <a:t>w</a:t>
              </a:r>
              <a:r>
                <a:rPr lang="es-ES" altLang="es-ES" sz="2400" dirty="0">
                  <a:sym typeface="Symbol" panose="05050102010706020507" pitchFamily="18" charset="2"/>
                </a:rPr>
                <a:t> = 0</a:t>
              </a:r>
            </a:p>
          </p:txBody>
        </p:sp>
        <p:sp>
          <p:nvSpPr>
            <p:cNvPr id="35" name="AutoShape 23">
              <a:extLst>
                <a:ext uri="{FF2B5EF4-FFF2-40B4-BE49-F238E27FC236}">
                  <a16:creationId xmlns:a16="http://schemas.microsoft.com/office/drawing/2014/main" id="{55EEE69A-2574-434E-B8B4-E6360505E9B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24094" y="3459986"/>
              <a:ext cx="652374" cy="414030"/>
            </a:xfrm>
            <a:prstGeom prst="curvedDownArrow">
              <a:avLst>
                <a:gd name="adj1" fmla="val 34126"/>
                <a:gd name="adj2" fmla="val 6825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37" name="AutoShape 25">
              <a:extLst>
                <a:ext uri="{FF2B5EF4-FFF2-40B4-BE49-F238E27FC236}">
                  <a16:creationId xmlns:a16="http://schemas.microsoft.com/office/drawing/2014/main" id="{90BDDA05-5BCE-4205-AAB9-76ED96D26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998" y="4290940"/>
              <a:ext cx="282517" cy="174683"/>
            </a:xfrm>
            <a:prstGeom prst="leftArrow">
              <a:avLst>
                <a:gd name="adj1" fmla="val 50000"/>
                <a:gd name="adj2" fmla="val 43785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38" name="AutoShape 26">
              <a:extLst>
                <a:ext uri="{FF2B5EF4-FFF2-40B4-BE49-F238E27FC236}">
                  <a16:creationId xmlns:a16="http://schemas.microsoft.com/office/drawing/2014/main" id="{4B23E87C-F9E7-40F7-A849-C3B4945942D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182620" y="4290940"/>
              <a:ext cx="282517" cy="174683"/>
            </a:xfrm>
            <a:prstGeom prst="leftArrow">
              <a:avLst>
                <a:gd name="adj1" fmla="val 50000"/>
                <a:gd name="adj2" fmla="val 43785"/>
              </a:avLst>
            </a:prstGeom>
            <a:solidFill>
              <a:schemeClr val="tx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39" name="AutoShape 27">
              <a:extLst>
                <a:ext uri="{FF2B5EF4-FFF2-40B4-BE49-F238E27FC236}">
                  <a16:creationId xmlns:a16="http://schemas.microsoft.com/office/drawing/2014/main" id="{AED6AE84-4120-4AF2-B669-FACF8AFBF4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398043" flipH="1">
              <a:off x="1105195" y="4204080"/>
              <a:ext cx="652374" cy="438157"/>
            </a:xfrm>
            <a:prstGeom prst="curvedDownArrow">
              <a:avLst>
                <a:gd name="adj1" fmla="val 32247"/>
                <a:gd name="adj2" fmla="val 64493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7508524" y="2636912"/>
            <a:ext cx="2164714" cy="3603811"/>
            <a:chOff x="7508524" y="2636912"/>
            <a:chExt cx="2164714" cy="3603811"/>
          </a:xfrm>
        </p:grpSpPr>
        <p:sp>
          <p:nvSpPr>
            <p:cNvPr id="42" name="Rectangle 5">
              <a:extLst>
                <a:ext uri="{FF2B5EF4-FFF2-40B4-BE49-F238E27FC236}">
                  <a16:creationId xmlns:a16="http://schemas.microsoft.com/office/drawing/2014/main" id="{EE695C9B-897C-4537-92C8-2E0816D69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524" y="3317315"/>
              <a:ext cx="1564542" cy="2129894"/>
            </a:xfrm>
            <a:prstGeom prst="rect">
              <a:avLst/>
            </a:prstGeom>
            <a:noFill/>
            <a:ln w="635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750A1C7C-F3DD-4D54-BBB4-1B5A8CC1C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5065" y="3459238"/>
              <a:ext cx="1271460" cy="1893007"/>
            </a:xfrm>
            <a:prstGeom prst="rect">
              <a:avLst/>
            </a:prstGeom>
            <a:noFill/>
            <a:ln w="3175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A85C19E0-9167-4009-9700-1194ECC8D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0536" y="2636912"/>
              <a:ext cx="123944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400" dirty="0"/>
                <a:t>Pared </a:t>
              </a:r>
              <a:r>
                <a:rPr lang="en-US" altLang="es-ES" sz="1400" dirty="0" err="1"/>
                <a:t>celular</a:t>
              </a:r>
              <a:endParaRPr lang="es-ES" altLang="es-ES" sz="1400" dirty="0"/>
            </a:p>
          </p:txBody>
        </p:sp>
        <p:sp>
          <p:nvSpPr>
            <p:cNvPr id="45" name="Text Box 8">
              <a:extLst>
                <a:ext uri="{FF2B5EF4-FFF2-40B4-BE49-F238E27FC236}">
                  <a16:creationId xmlns:a16="http://schemas.microsoft.com/office/drawing/2014/main" id="{19FCB77F-8E27-4C4F-80E1-88C1B9AF1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9996" y="5779058"/>
              <a:ext cx="96051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200" dirty="0" err="1">
                  <a:solidFill>
                    <a:srgbClr val="FF0000"/>
                  </a:solidFill>
                </a:rPr>
                <a:t>Membrana</a:t>
              </a:r>
              <a:r>
                <a:rPr lang="en-US" altLang="es-ES" sz="1200" dirty="0">
                  <a:solidFill>
                    <a:srgbClr val="FF0000"/>
                  </a:solidFill>
                </a:rPr>
                <a:t> </a:t>
              </a:r>
              <a:endParaRPr lang="en-US" altLang="es-ES" sz="1200" dirty="0" smtClean="0">
                <a:solidFill>
                  <a:srgbClr val="FF000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200" dirty="0" err="1" smtClean="0">
                  <a:solidFill>
                    <a:srgbClr val="FF0000"/>
                  </a:solidFill>
                </a:rPr>
                <a:t>Plasm</a:t>
              </a:r>
              <a:r>
                <a:rPr lang="en-US" altLang="es-ES" sz="1200" dirty="0" err="1" smtClean="0">
                  <a:solidFill>
                    <a:srgbClr val="FF0000"/>
                  </a:solidFill>
                  <a:cs typeface="Arial" panose="020B0604020202020204" pitchFamily="34" charset="0"/>
                </a:rPr>
                <a:t>ática</a:t>
              </a:r>
              <a:endParaRPr lang="en-US" altLang="es-ES" sz="12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Line 9">
              <a:extLst>
                <a:ext uri="{FF2B5EF4-FFF2-40B4-BE49-F238E27FC236}">
                  <a16:creationId xmlns:a16="http://schemas.microsoft.com/office/drawing/2014/main" id="{32C572CA-643B-4469-8034-DA11E64C3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90795" y="2985465"/>
              <a:ext cx="0" cy="2838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47" name="Line 10">
              <a:extLst>
                <a:ext uri="{FF2B5EF4-FFF2-40B4-BE49-F238E27FC236}">
                  <a16:creationId xmlns:a16="http://schemas.microsoft.com/office/drawing/2014/main" id="{8B1E9567-DCF3-4332-A5F7-5B7A8C1A5E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89718" y="5352245"/>
              <a:ext cx="0" cy="4257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50" name="AutoShape 13">
              <a:extLst>
                <a:ext uri="{FF2B5EF4-FFF2-40B4-BE49-F238E27FC236}">
                  <a16:creationId xmlns:a16="http://schemas.microsoft.com/office/drawing/2014/main" id="{C459D786-A112-4133-A734-D5619E70AF7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77204" y="3506198"/>
              <a:ext cx="1025788" cy="662657"/>
            </a:xfrm>
            <a:prstGeom prst="curvedDownArrow">
              <a:avLst>
                <a:gd name="adj1" fmla="val 29984"/>
                <a:gd name="adj2" fmla="val 59968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51" name="Text Box 14">
              <a:extLst>
                <a:ext uri="{FF2B5EF4-FFF2-40B4-BE49-F238E27FC236}">
                  <a16:creationId xmlns:a16="http://schemas.microsoft.com/office/drawing/2014/main" id="{96C043A8-EF19-4AFC-9B1D-FFDA604372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1421" y="4216858"/>
              <a:ext cx="511817" cy="300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H</a:t>
              </a:r>
              <a:r>
                <a:rPr lang="en-US" altLang="es-ES" sz="2400" baseline="-25000"/>
                <a:t>2</a:t>
              </a:r>
              <a:r>
                <a:rPr lang="en-US" altLang="es-ES" sz="2400"/>
                <a:t>O</a:t>
              </a:r>
              <a:endParaRPr lang="es-ES" altLang="es-ES" sz="2400"/>
            </a:p>
          </p:txBody>
        </p:sp>
      </p:grpSp>
      <p:cxnSp>
        <p:nvCxnSpPr>
          <p:cNvPr id="4" name="Conector recto 3"/>
          <p:cNvCxnSpPr/>
          <p:nvPr/>
        </p:nvCxnSpPr>
        <p:spPr bwMode="auto">
          <a:xfrm>
            <a:off x="7236296" y="260648"/>
            <a:ext cx="0" cy="604867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Elipse 52">
            <a:extLst>
              <a:ext uri="{FF2B5EF4-FFF2-40B4-BE49-F238E27FC236}">
                <a16:creationId xmlns:a16="http://schemas.microsoft.com/office/drawing/2014/main" id="{0FE8445C-72B5-48D8-88EF-3C7DC8B19A89}"/>
              </a:ext>
            </a:extLst>
          </p:cNvPr>
          <p:cNvSpPr/>
          <p:nvPr/>
        </p:nvSpPr>
        <p:spPr bwMode="auto">
          <a:xfrm rot="16200000">
            <a:off x="702216" y="2717350"/>
            <a:ext cx="2711681" cy="8283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0FE8445C-72B5-48D8-88EF-3C7DC8B19A89}"/>
              </a:ext>
            </a:extLst>
          </p:cNvPr>
          <p:cNvSpPr/>
          <p:nvPr/>
        </p:nvSpPr>
        <p:spPr bwMode="auto">
          <a:xfrm>
            <a:off x="3798489" y="6146525"/>
            <a:ext cx="2711681" cy="82832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0D8185-732F-442B-8380-F1EB7275216D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-0.5033 -0.02292 " pathEditMode="relative" rAng="0" ptsTypes="AA">
                                      <p:cBhvr>
                                        <p:cTn id="53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4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teo de agua, agua por got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2" grpId="0" animBg="1"/>
      <p:bldP spid="22" grpId="1" animBg="1"/>
      <p:bldP spid="23" grpId="0" animBg="1"/>
      <p:bldP spid="23" grpId="1" animBg="1"/>
      <p:bldP spid="31749" grpId="0" animBg="1"/>
      <p:bldP spid="31751" grpId="0"/>
      <p:bldP spid="31752" grpId="0"/>
      <p:bldP spid="53" grpId="0" animBg="1"/>
      <p:bldP spid="53" grpId="1" animBg="1"/>
      <p:bldP spid="54" grpId="0" animBg="1"/>
      <p:bldP spid="5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>
            <a:extLst>
              <a:ext uri="{FF2B5EF4-FFF2-40B4-BE49-F238E27FC236}">
                <a16:creationId xmlns:a16="http://schemas.microsoft.com/office/drawing/2014/main" id="{6044EEDF-BE8C-4FA1-95D7-52AA3724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726" y="3398395"/>
            <a:ext cx="13163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>
                <a:solidFill>
                  <a:srgbClr val="FF0000"/>
                </a:solidFill>
                <a:sym typeface="Symbol" panose="05050102010706020507" pitchFamily="18" charset="2"/>
              </a:rPr>
              <a:t> </a:t>
            </a:r>
            <a:r>
              <a:rPr lang="es-ES" altLang="es-ES" sz="4000" b="1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w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186AD35E-FBD8-4765-AB4D-AF4A2AEAE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574456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1800" dirty="0"/>
              <a:t>-0.1 MPa</a:t>
            </a:r>
            <a:endParaRPr lang="es-ES" altLang="es-ES" sz="1800" dirty="0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4F0D4AAA-8E66-4A04-B1E2-7DCC30849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835" y="3201940"/>
            <a:ext cx="1081087" cy="10810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DD09DAB-CCB2-43C1-95C1-D0EFE6D8700A}"/>
              </a:ext>
            </a:extLst>
          </p:cNvPr>
          <p:cNvGrpSpPr/>
          <p:nvPr/>
        </p:nvGrpSpPr>
        <p:grpSpPr>
          <a:xfrm>
            <a:off x="506021" y="44872"/>
            <a:ext cx="8242443" cy="2952328"/>
            <a:chOff x="-358074" y="1846276"/>
            <a:chExt cx="8242443" cy="2952328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45A179A-64AB-462E-BE04-AE4D9B4EE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59"/>
            <a:stretch/>
          </p:blipFill>
          <p:spPr bwMode="auto">
            <a:xfrm>
              <a:off x="-358074" y="1846276"/>
              <a:ext cx="3430982" cy="295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F7C7A511-6838-4039-8FCC-74E56139F206}"/>
                </a:ext>
              </a:extLst>
            </p:cNvPr>
            <p:cNvGrpSpPr/>
            <p:nvPr/>
          </p:nvGrpSpPr>
          <p:grpSpPr>
            <a:xfrm>
              <a:off x="5220072" y="1846276"/>
              <a:ext cx="2664297" cy="2952328"/>
              <a:chOff x="2627784" y="4798604"/>
              <a:chExt cx="2664297" cy="2952328"/>
            </a:xfrm>
          </p:grpSpPr>
          <p:cxnSp>
            <p:nvCxnSpPr>
              <p:cNvPr id="16" name="Conector recto 15">
                <a:extLst>
                  <a:ext uri="{FF2B5EF4-FFF2-40B4-BE49-F238E27FC236}">
                    <a16:creationId xmlns:a16="http://schemas.microsoft.com/office/drawing/2014/main" id="{6EF36661-CE6A-4F8E-8E36-2654F1E55012}"/>
                  </a:ext>
                </a:extLst>
              </p:cNvPr>
              <p:cNvCxnSpPr/>
              <p:nvPr/>
            </p:nvCxnSpPr>
            <p:spPr bwMode="auto">
              <a:xfrm>
                <a:off x="2627784" y="6021288"/>
                <a:ext cx="720080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7" name="Picture 8">
                <a:extLst>
                  <a:ext uri="{FF2B5EF4-FFF2-40B4-BE49-F238E27FC236}">
                    <a16:creationId xmlns:a16="http://schemas.microsoft.com/office/drawing/2014/main" id="{AA356322-D09F-4545-B7E4-538C4779E3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44" r="38686"/>
              <a:stretch/>
            </p:blipFill>
            <p:spPr bwMode="auto">
              <a:xfrm>
                <a:off x="3447751" y="4798604"/>
                <a:ext cx="1844330" cy="2952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2FF2FA6E-42C8-4ACE-90B7-CBCEEFCEF2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1" r="6494"/>
            <a:stretch/>
          </p:blipFill>
          <p:spPr bwMode="auto">
            <a:xfrm>
              <a:off x="3222104" y="1846276"/>
              <a:ext cx="2141984" cy="295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EE20E14-B1C3-451F-A0FC-EE63912D884D}"/>
              </a:ext>
            </a:extLst>
          </p:cNvPr>
          <p:cNvSpPr txBox="1"/>
          <p:nvPr/>
        </p:nvSpPr>
        <p:spPr>
          <a:xfrm>
            <a:off x="1941752" y="3395290"/>
            <a:ext cx="571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5354916" y="3201940"/>
            <a:ext cx="1251309" cy="1739228"/>
            <a:chOff x="5354916" y="3201940"/>
            <a:chExt cx="1251309" cy="1739228"/>
          </a:xfrm>
        </p:grpSpPr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10D0716A-DA36-4967-9C0D-AF508236A6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4975" y="4574456"/>
              <a:ext cx="11112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/>
                <a:t>-0.2 MPa</a:t>
              </a:r>
              <a:endParaRPr lang="es-ES" altLang="es-ES" sz="1800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0D3817DE-E964-437A-92CB-23B7A7F47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4916" y="3201940"/>
              <a:ext cx="1081088" cy="108108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5608044-58CE-479C-A590-E71BEEF806DE}"/>
                </a:ext>
              </a:extLst>
            </p:cNvPr>
            <p:cNvSpPr txBox="1"/>
            <p:nvPr/>
          </p:nvSpPr>
          <p:spPr>
            <a:xfrm>
              <a:off x="5609827" y="3366913"/>
              <a:ext cx="571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/>
                <a:t>B</a:t>
              </a:r>
            </a:p>
          </p:txBody>
        </p:sp>
      </p:grpSp>
      <p:sp>
        <p:nvSpPr>
          <p:cNvPr id="2" name="Flecha derecha 1"/>
          <p:cNvSpPr/>
          <p:nvPr/>
        </p:nvSpPr>
        <p:spPr bwMode="auto">
          <a:xfrm>
            <a:off x="1716315" y="6165304"/>
            <a:ext cx="4866381" cy="720080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69927" y="6305423"/>
            <a:ext cx="4014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000" dirty="0" smtClean="0"/>
              <a:t>Dirección del movimiento del H</a:t>
            </a:r>
            <a:r>
              <a:rPr lang="es-419" sz="2000" baseline="-25000" dirty="0" smtClean="0"/>
              <a:t>2</a:t>
            </a:r>
            <a:r>
              <a:rPr lang="es-419" sz="2000" dirty="0" smtClean="0"/>
              <a:t>O</a:t>
            </a:r>
            <a:endParaRPr lang="en-US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99592" y="5276330"/>
            <a:ext cx="681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Desde dónde y hacia dónde se moverá el agua?</a:t>
            </a:r>
            <a:endParaRPr lang="en-US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670EAE-2D2E-4450-AABE-916EA4BCD863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2319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indefinite" fill="hold" grpId="1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 animBg="1"/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19672" y="2420888"/>
            <a:ext cx="65453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419" sz="3600" dirty="0" smtClean="0"/>
              <a:t>Procedimiento para cuantificar </a:t>
            </a:r>
          </a:p>
          <a:p>
            <a:pPr algn="ctr"/>
            <a:r>
              <a:rPr lang="es-419" sz="3600" dirty="0" smtClean="0"/>
              <a:t>el Potencial Hídrico</a:t>
            </a:r>
            <a:endParaRPr lang="en-US" sz="360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A544F3-36FA-41AD-A830-FB35BB39D1E0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424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5"/>
          <p:cNvSpPr txBox="1">
            <a:spLocks noChangeArrowheads="1"/>
          </p:cNvSpPr>
          <p:nvPr/>
        </p:nvSpPr>
        <p:spPr bwMode="auto">
          <a:xfrm>
            <a:off x="107504" y="260648"/>
            <a:ext cx="24673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dirty="0" err="1" smtClean="0"/>
              <a:t>Bomba</a:t>
            </a:r>
            <a:r>
              <a:rPr lang="en-US" altLang="es-ES" sz="1800" dirty="0" smtClean="0"/>
              <a:t> </a:t>
            </a:r>
            <a:r>
              <a:rPr lang="en-US" altLang="es-ES" sz="1800" dirty="0"/>
              <a:t>de </a:t>
            </a:r>
            <a:r>
              <a:rPr lang="en-US" altLang="es-ES" sz="1800" dirty="0" err="1"/>
              <a:t>Scholander</a:t>
            </a:r>
            <a:endParaRPr lang="es-ES" altLang="es-ES" sz="1800" dirty="0"/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49442"/>
            <a:ext cx="6858000" cy="6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7" descr="ScreenHunter_03 M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20190" r="9163"/>
          <a:stretch>
            <a:fillRect/>
          </a:stretch>
        </p:blipFill>
        <p:spPr bwMode="auto">
          <a:xfrm>
            <a:off x="0" y="1302011"/>
            <a:ext cx="4809627" cy="33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49" y="1435320"/>
            <a:ext cx="3979504" cy="335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135064-EA2A-4629-BF0B-142D63109F25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949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o medir estrés hídrico en vid con la cámara de Scholander. Arturo Calderon. PhD, UC Dav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559" y="980728"/>
            <a:ext cx="9018441" cy="5069160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344924-72BF-4456-9E58-4CDB3CDC7BED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237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2"/>
          <a:stretch/>
        </p:blipFill>
        <p:spPr bwMode="auto">
          <a:xfrm>
            <a:off x="967214" y="1844824"/>
            <a:ext cx="7323197" cy="398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795873" y="404664"/>
            <a:ext cx="76658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err="1" smtClean="0"/>
              <a:t>Observen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los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siguientes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Potenciales</a:t>
            </a:r>
            <a:r>
              <a:rPr lang="en-US" altLang="es-ES" sz="2400" dirty="0" smtClean="0"/>
              <a:t> </a:t>
            </a:r>
            <a:r>
              <a:rPr lang="en-US" altLang="es-ES" sz="2400" dirty="0" err="1"/>
              <a:t>hídricos</a:t>
            </a:r>
            <a:r>
              <a:rPr lang="en-US" altLang="es-ES" sz="2400" dirty="0"/>
              <a:t> </a:t>
            </a:r>
            <a:r>
              <a:rPr lang="en-US" altLang="es-ES" sz="2400" dirty="0" smtClean="0"/>
              <a:t>(</a:t>
            </a:r>
            <a:r>
              <a:rPr lang="en-US" altLang="es-ES" sz="2400" dirty="0" err="1" smtClean="0"/>
              <a:t>en</a:t>
            </a:r>
            <a:r>
              <a:rPr lang="en-US" altLang="es-ES" sz="2400" dirty="0" smtClean="0"/>
              <a:t> MPa</a:t>
            </a:r>
            <a:r>
              <a:rPr lang="en-US" altLang="es-ES" sz="2400" dirty="0"/>
              <a:t>)</a:t>
            </a:r>
            <a:endParaRPr lang="es-ES" altLang="es-ES" sz="240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7D217C-D4DC-4A04-9BAB-8011863435F1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296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9512" y="476672"/>
            <a:ext cx="6585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Discuta y responda con su/s compañera/o/s la </a:t>
            </a:r>
          </a:p>
          <a:p>
            <a:r>
              <a:rPr lang="es-419" dirty="0" smtClean="0"/>
              <a:t>siguientes preguntitas 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0140" y="1628800"/>
            <a:ext cx="9135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Hemos demostrado anteriormente que el </a:t>
            </a:r>
            <a:r>
              <a:rPr lang="es-ES" altLang="es-ES" dirty="0">
                <a:solidFill>
                  <a:srgbClr val="0000CC"/>
                </a:solidFill>
                <a:sym typeface="Symbol" panose="05050102010706020507" pitchFamily="18" charset="2"/>
              </a:rPr>
              <a:t></a:t>
            </a:r>
            <a:r>
              <a:rPr lang="es-ES" altLang="es-ES" baseline="-25000" dirty="0" smtClean="0">
                <a:solidFill>
                  <a:srgbClr val="0000CC"/>
                </a:solidFill>
                <a:sym typeface="Symbol" panose="05050102010706020507" pitchFamily="18" charset="2"/>
              </a:rPr>
              <a:t>w </a:t>
            </a:r>
            <a:r>
              <a:rPr lang="es-ES" altLang="es-ES" dirty="0" smtClean="0">
                <a:sym typeface="Symbol" panose="05050102010706020507" pitchFamily="18" charset="2"/>
              </a:rPr>
              <a:t>del agua pura es = 0</a:t>
            </a:r>
            <a:r>
              <a:rPr lang="es-419" dirty="0" smtClean="0"/>
              <a:t> 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23528" y="2760603"/>
            <a:ext cx="6816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1) Porqué el </a:t>
            </a:r>
            <a:r>
              <a:rPr lang="es-ES" altLang="es-ES" dirty="0">
                <a:solidFill>
                  <a:srgbClr val="0000CC"/>
                </a:solidFill>
                <a:sym typeface="Symbol" panose="05050102010706020507" pitchFamily="18" charset="2"/>
              </a:rPr>
              <a:t></a:t>
            </a:r>
            <a:r>
              <a:rPr lang="es-ES" altLang="es-ES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w </a:t>
            </a:r>
            <a:r>
              <a:rPr lang="es-ES" altLang="es-ES" dirty="0" smtClean="0">
                <a:sym typeface="Symbol" panose="05050102010706020507" pitchFamily="18" charset="2"/>
              </a:rPr>
              <a:t>de la solución nutritiva es -0,05?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95536" y="4843611"/>
            <a:ext cx="7997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3) Qué se debería hacer para que el </a:t>
            </a:r>
            <a:r>
              <a:rPr lang="es-ES" altLang="es-ES" dirty="0">
                <a:solidFill>
                  <a:srgbClr val="0000CC"/>
                </a:solidFill>
                <a:sym typeface="Symbol" panose="05050102010706020507" pitchFamily="18" charset="2"/>
              </a:rPr>
              <a:t></a:t>
            </a:r>
            <a:r>
              <a:rPr lang="es-ES" altLang="es-ES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w </a:t>
            </a:r>
            <a:r>
              <a:rPr lang="es-ES" altLang="es-ES" dirty="0">
                <a:sym typeface="Symbol" panose="05050102010706020507" pitchFamily="18" charset="2"/>
              </a:rPr>
              <a:t>de la solución </a:t>
            </a:r>
            <a:r>
              <a:rPr lang="es-ES" altLang="es-ES" dirty="0" smtClean="0">
                <a:sym typeface="Symbol" panose="05050102010706020507" pitchFamily="18" charset="2"/>
              </a:rPr>
              <a:t>de</a:t>
            </a:r>
          </a:p>
          <a:p>
            <a:r>
              <a:rPr lang="es-ES" altLang="es-ES" dirty="0">
                <a:sym typeface="Symbol" panose="05050102010706020507" pitchFamily="18" charset="2"/>
              </a:rPr>
              <a:t>s</a:t>
            </a:r>
            <a:r>
              <a:rPr lang="es-ES" altLang="es-ES" dirty="0" smtClean="0">
                <a:sym typeface="Symbol" panose="05050102010706020507" pitchFamily="18" charset="2"/>
              </a:rPr>
              <a:t>acarosa  alcance un valor = -0,05</a:t>
            </a:r>
            <a:r>
              <a:rPr lang="es-ES" altLang="es-ES" dirty="0">
                <a:sym typeface="Symbol" panose="05050102010706020507" pitchFamily="18" charset="2"/>
              </a:rPr>
              <a:t>?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23528" y="3432775"/>
            <a:ext cx="8351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2</a:t>
            </a:r>
            <a:r>
              <a:rPr lang="es-419" dirty="0" smtClean="0"/>
              <a:t>) La diferencia entre el </a:t>
            </a:r>
            <a:r>
              <a:rPr lang="es-ES" altLang="es-ES" dirty="0">
                <a:solidFill>
                  <a:srgbClr val="0000CC"/>
                </a:solidFill>
                <a:sym typeface="Symbol" panose="05050102010706020507" pitchFamily="18" charset="2"/>
              </a:rPr>
              <a:t></a:t>
            </a:r>
            <a:r>
              <a:rPr lang="es-ES" altLang="es-ES" baseline="-25000" dirty="0" smtClean="0">
                <a:solidFill>
                  <a:srgbClr val="0000CC"/>
                </a:solidFill>
                <a:sym typeface="Symbol" panose="05050102010706020507" pitchFamily="18" charset="2"/>
              </a:rPr>
              <a:t>w</a:t>
            </a:r>
            <a:r>
              <a:rPr lang="es-ES" altLang="es-ES" dirty="0" smtClean="0">
                <a:sym typeface="Symbol" panose="05050102010706020507" pitchFamily="18" charset="2"/>
              </a:rPr>
              <a:t> de la</a:t>
            </a:r>
            <a:r>
              <a:rPr lang="es-419" dirty="0" smtClean="0"/>
              <a:t> solución nutritiva y el </a:t>
            </a:r>
          </a:p>
          <a:p>
            <a:r>
              <a:rPr lang="es-419" dirty="0" smtClean="0"/>
              <a:t>agua de mar será, principalmente, porque tienen diferentes </a:t>
            </a:r>
          </a:p>
          <a:p>
            <a:r>
              <a:rPr lang="es-419" dirty="0" smtClean="0"/>
              <a:t>calidades o cantidades de sales</a:t>
            </a:r>
            <a:endParaRPr lang="en-U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A030EE-D816-4D22-B9CD-D3ED333FAD7D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811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hlinkClick r:id="rId2" action="ppaction://hlinksldjump"/>
            <a:extLst>
              <a:ext uri="{FF2B5EF4-FFF2-40B4-BE49-F238E27FC236}">
                <a16:creationId xmlns:a16="http://schemas.microsoft.com/office/drawing/2014/main" id="{87562863-5A30-4572-9D2B-1DDCD9FD9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611688"/>
            <a:ext cx="66929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/>
              <a:t>d) Disponibilidad de H</a:t>
            </a:r>
            <a:r>
              <a:rPr lang="en-US" altLang="es-ES" baseline="-25000"/>
              <a:t>2</a:t>
            </a:r>
            <a:r>
              <a:rPr lang="en-US" altLang="es-ES"/>
              <a:t>O en el suelo</a:t>
            </a:r>
            <a:endParaRPr lang="es-ES" altLang="es-ES"/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8BA5AAA8-01B5-4F6C-8239-179C6E34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8207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0000CC"/>
                </a:solidFill>
              </a:rPr>
              <a:t>2- Absorción de </a:t>
            </a:r>
            <a:r>
              <a:rPr lang="en-US" altLang="es-ES" sz="4000" dirty="0" err="1">
                <a:solidFill>
                  <a:srgbClr val="0000CC"/>
                </a:solidFill>
              </a:rPr>
              <a:t>agua</a:t>
            </a:r>
            <a:r>
              <a:rPr lang="en-US" altLang="es-ES" sz="4000" dirty="0">
                <a:solidFill>
                  <a:srgbClr val="0000CC"/>
                </a:solidFill>
              </a:rPr>
              <a:t> </a:t>
            </a:r>
            <a:r>
              <a:rPr lang="en-US" altLang="es-ES" sz="4000" dirty="0" err="1">
                <a:solidFill>
                  <a:srgbClr val="0000CC"/>
                </a:solidFill>
              </a:rPr>
              <a:t>por</a:t>
            </a:r>
            <a:r>
              <a:rPr lang="en-US" altLang="es-ES" sz="4000" dirty="0">
                <a:solidFill>
                  <a:srgbClr val="0000CC"/>
                </a:solidFill>
              </a:rPr>
              <a:t> las </a:t>
            </a:r>
            <a:r>
              <a:rPr lang="en-US" altLang="es-ES" sz="4000" dirty="0" err="1">
                <a:solidFill>
                  <a:srgbClr val="0000CC"/>
                </a:solidFill>
              </a:rPr>
              <a:t>ra</a:t>
            </a:r>
            <a:r>
              <a:rPr lang="en-US" altLang="es-ES" sz="4000" dirty="0" err="1">
                <a:solidFill>
                  <a:srgbClr val="0000CC"/>
                </a:solidFill>
                <a:cs typeface="Arial" panose="020B0604020202020204" pitchFamily="34" charset="0"/>
              </a:rPr>
              <a:t>íces</a:t>
            </a:r>
            <a:endParaRPr lang="en-US" altLang="es-ES" sz="40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32772" name="Text Box 5">
            <a:hlinkClick r:id="rId3" action="ppaction://hlinksldjump"/>
            <a:extLst>
              <a:ext uri="{FF2B5EF4-FFF2-40B4-BE49-F238E27FC236}">
                <a16:creationId xmlns:a16="http://schemas.microsoft.com/office/drawing/2014/main" id="{7C5CD023-0CAE-4044-B2C3-0F915AE7B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528763"/>
            <a:ext cx="6769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/>
              <a:t>a) Sitios de la raíz donde se absorve</a:t>
            </a:r>
            <a:endParaRPr lang="es-ES" altLang="es-ES"/>
          </a:p>
        </p:txBody>
      </p:sp>
      <p:sp>
        <p:nvSpPr>
          <p:cNvPr id="32773" name="Text Box 7">
            <a:hlinkClick r:id="rId4" action="ppaction://hlinksldjump"/>
            <a:extLst>
              <a:ext uri="{FF2B5EF4-FFF2-40B4-BE49-F238E27FC236}">
                <a16:creationId xmlns:a16="http://schemas.microsoft.com/office/drawing/2014/main" id="{F1641C5D-A98A-4E75-B9A1-85DF6717F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582988"/>
            <a:ext cx="5321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/>
              <a:t>c) </a:t>
            </a:r>
            <a:r>
              <a:rPr lang="en-US" altLang="es-ES" dirty="0" err="1"/>
              <a:t>Mecanismo</a:t>
            </a:r>
            <a:r>
              <a:rPr lang="en-US" altLang="es-ES" dirty="0"/>
              <a:t> de </a:t>
            </a:r>
            <a:r>
              <a:rPr lang="en-US" altLang="es-ES" dirty="0" err="1"/>
              <a:t>absorción</a:t>
            </a:r>
            <a:r>
              <a:rPr lang="en-US" altLang="es-ES" dirty="0"/>
              <a:t> </a:t>
            </a:r>
            <a:r>
              <a:rPr lang="en-US" altLang="es-ES" sz="1800" dirty="0"/>
              <a:t> </a:t>
            </a:r>
            <a:endParaRPr lang="en-US" altLang="es-ES" dirty="0">
              <a:cs typeface="Arial" panose="020B0604020202020204" pitchFamily="34" charset="0"/>
            </a:endParaRPr>
          </a:p>
        </p:txBody>
      </p:sp>
      <p:sp>
        <p:nvSpPr>
          <p:cNvPr id="32774" name="Text Box 8">
            <a:hlinkClick r:id="rId5" action="ppaction://hlinksldjump"/>
            <a:extLst>
              <a:ext uri="{FF2B5EF4-FFF2-40B4-BE49-F238E27FC236}">
                <a16:creationId xmlns:a16="http://schemas.microsoft.com/office/drawing/2014/main" id="{7E58AD13-8C13-4ED8-BD97-D384F9C35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555875"/>
            <a:ext cx="5991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/>
              <a:t>b) Trayectoria del H</a:t>
            </a:r>
            <a:r>
              <a:rPr lang="en-US" altLang="es-ES" baseline="-25000"/>
              <a:t>2</a:t>
            </a:r>
            <a:r>
              <a:rPr lang="en-US" altLang="es-ES"/>
              <a:t>O en la raíz</a:t>
            </a:r>
            <a:endParaRPr lang="es-ES" alt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E21F2A-8878-48EA-AE40-A9682628B34E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4186EED4-9142-47E8-96A6-A87C79830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28613"/>
            <a:ext cx="5146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>
                <a:solidFill>
                  <a:srgbClr val="0000CC"/>
                </a:solidFill>
              </a:rPr>
              <a:t>Toda la </a:t>
            </a:r>
            <a:r>
              <a:rPr lang="en-US" altLang="es-ES" dirty="0" err="1">
                <a:solidFill>
                  <a:srgbClr val="0000CC"/>
                </a:solidFill>
              </a:rPr>
              <a:t>ra</a:t>
            </a:r>
            <a:r>
              <a:rPr lang="en-US" altLang="es-ES" dirty="0" err="1">
                <a:solidFill>
                  <a:srgbClr val="0000CC"/>
                </a:solidFill>
                <a:cs typeface="Arial" panose="020B0604020202020204" pitchFamily="34" charset="0"/>
              </a:rPr>
              <a:t>íz</a:t>
            </a:r>
            <a:r>
              <a:rPr lang="en-US" altLang="es-E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CC"/>
                </a:solidFill>
                <a:cs typeface="Arial" panose="020B0604020202020204" pitchFamily="34" charset="0"/>
              </a:rPr>
              <a:t>absorbe</a:t>
            </a:r>
            <a:r>
              <a:rPr lang="en-US" altLang="es-E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CC"/>
                </a:solidFill>
                <a:cs typeface="Arial" panose="020B0604020202020204" pitchFamily="34" charset="0"/>
              </a:rPr>
              <a:t>agua</a:t>
            </a:r>
            <a:r>
              <a:rPr lang="en-US" altLang="es-ES" dirty="0">
                <a:solidFill>
                  <a:srgbClr val="0000CC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3795" name="Picture 5">
            <a:extLst>
              <a:ext uri="{FF2B5EF4-FFF2-40B4-BE49-F238E27FC236}">
                <a16:creationId xmlns:a16="http://schemas.microsoft.com/office/drawing/2014/main" id="{FF296735-992D-48DC-B494-6F1A74412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4201" r="3326"/>
          <a:stretch>
            <a:fillRect/>
          </a:stretch>
        </p:blipFill>
        <p:spPr bwMode="auto">
          <a:xfrm>
            <a:off x="179388" y="1175803"/>
            <a:ext cx="5544740" cy="396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7">
            <a:extLst>
              <a:ext uri="{FF2B5EF4-FFF2-40B4-BE49-F238E27FC236}">
                <a16:creationId xmlns:a16="http://schemas.microsoft.com/office/drawing/2014/main" id="{09F1BF49-5E65-49A8-B8D4-4952E75B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749" y="0"/>
            <a:ext cx="38877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A69C9E-A403-4117-9F01-6AC914AF3472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2266950" y="1484784"/>
            <a:ext cx="4654550" cy="4852987"/>
            <a:chOff x="2266950" y="1484784"/>
            <a:chExt cx="4654550" cy="4852987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CFE9BBB-DBA3-48AC-8BD5-087D44B91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50" y="1484784"/>
              <a:ext cx="4654550" cy="485298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ángulo 18"/>
            <p:cNvSpPr/>
            <p:nvPr/>
          </p:nvSpPr>
          <p:spPr bwMode="auto">
            <a:xfrm>
              <a:off x="4355976" y="1484784"/>
              <a:ext cx="1296144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3C9B9D8F-737B-4B05-A150-510A7F796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908050"/>
            <a:ext cx="1008063" cy="288925"/>
          </a:xfrm>
          <a:prstGeom prst="rightArrow">
            <a:avLst>
              <a:gd name="adj1" fmla="val 50000"/>
              <a:gd name="adj2" fmla="val 4984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AR" sz="2400"/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74053E53-90B4-4587-8176-966BD476858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627313" y="885825"/>
            <a:ext cx="1008062" cy="287338"/>
          </a:xfrm>
          <a:prstGeom prst="rightArrow">
            <a:avLst>
              <a:gd name="adj1" fmla="val 50000"/>
              <a:gd name="adj2" fmla="val 5012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AR" sz="2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940EA2-0772-4A39-B978-827DA23E6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09851"/>
            <a:ext cx="2635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400" dirty="0"/>
              <a:t>Rango Fisiológico</a:t>
            </a:r>
          </a:p>
        </p:txBody>
      </p:sp>
      <p:sp>
        <p:nvSpPr>
          <p:cNvPr id="6" name="Flecha derecha 5">
            <a:extLst>
              <a:ext uri="{FF2B5EF4-FFF2-40B4-BE49-F238E27FC236}">
                <a16:creationId xmlns:a16="http://schemas.microsoft.com/office/drawing/2014/main" id="{1D1615BC-D8EA-4318-9C53-D542DD968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896938"/>
            <a:ext cx="2016125" cy="276225"/>
          </a:xfrm>
          <a:prstGeom prst="rightArrow">
            <a:avLst>
              <a:gd name="adj1" fmla="val 50000"/>
              <a:gd name="adj2" fmla="val 50011"/>
            </a:avLst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AR" sz="2400"/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9DF77493-5170-40A8-BA18-371037876B4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79388" y="890588"/>
            <a:ext cx="2016125" cy="276225"/>
          </a:xfrm>
          <a:prstGeom prst="rightArrow">
            <a:avLst>
              <a:gd name="adj1" fmla="val 50000"/>
              <a:gd name="adj2" fmla="val 5001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AR" sz="24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C9400B-031D-4BEC-9018-68667B1CB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414338"/>
            <a:ext cx="1692275" cy="461962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400" dirty="0"/>
              <a:t>Deficiencia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536CAA-F528-42FD-BB19-A145B5AD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355600"/>
            <a:ext cx="1193800" cy="460375"/>
          </a:xfrm>
          <a:prstGeom prst="rect">
            <a:avLst/>
          </a:prstGeom>
          <a:solidFill>
            <a:srgbClr val="0000CC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Exceso</a:t>
            </a:r>
          </a:p>
        </p:txBody>
      </p:sp>
      <p:sp>
        <p:nvSpPr>
          <p:cNvPr id="10" name="Elipse 9"/>
          <p:cNvSpPr/>
          <p:nvPr/>
        </p:nvSpPr>
        <p:spPr bwMode="auto">
          <a:xfrm>
            <a:off x="2699792" y="4941168"/>
            <a:ext cx="1511945" cy="792088"/>
          </a:xfrm>
          <a:prstGeom prst="ellips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4499992" y="3068958"/>
            <a:ext cx="2085307" cy="79208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4922882" y="2177690"/>
            <a:ext cx="1737350" cy="89126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2396756" y="3513524"/>
            <a:ext cx="1685968" cy="112340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2483768" y="2557222"/>
            <a:ext cx="1511945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2778790" y="1781647"/>
            <a:ext cx="1353948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2483768" y="4924655"/>
            <a:ext cx="1469806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>
            <a:off x="4355976" y="1412776"/>
            <a:ext cx="1296144" cy="5760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Elipse 21"/>
          <p:cNvSpPr/>
          <p:nvPr/>
        </p:nvSpPr>
        <p:spPr bwMode="auto">
          <a:xfrm>
            <a:off x="4381756" y="3027842"/>
            <a:ext cx="2321778" cy="792088"/>
          </a:xfrm>
          <a:prstGeom prst="ellips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Elipse 22"/>
          <p:cNvSpPr/>
          <p:nvPr/>
        </p:nvSpPr>
        <p:spPr bwMode="auto">
          <a:xfrm>
            <a:off x="2462698" y="3457051"/>
            <a:ext cx="1511945" cy="792088"/>
          </a:xfrm>
          <a:prstGeom prst="ellips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Elipse 23"/>
          <p:cNvSpPr/>
          <p:nvPr/>
        </p:nvSpPr>
        <p:spPr bwMode="auto">
          <a:xfrm>
            <a:off x="2272598" y="2590248"/>
            <a:ext cx="1772957" cy="812781"/>
          </a:xfrm>
          <a:prstGeom prst="ellips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Elipse 24"/>
          <p:cNvSpPr/>
          <p:nvPr/>
        </p:nvSpPr>
        <p:spPr bwMode="auto">
          <a:xfrm>
            <a:off x="4807544" y="2112297"/>
            <a:ext cx="1689152" cy="792088"/>
          </a:xfrm>
          <a:prstGeom prst="ellips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3563888" y="570166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 smtClean="0"/>
              <a:t>Humedad del suelo</a:t>
            </a:r>
            <a:endParaRPr lang="en-US" sz="1600" dirty="0"/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6B0C9-4046-4F01-B72E-2E808C161007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/>
      <p:bldP spid="6" grpId="0" animBg="1"/>
      <p:bldP spid="7" grpId="0" animBg="1"/>
      <p:bldP spid="5" grpId="0" animBg="1"/>
      <p:bldP spid="8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ellCompartments">
            <a:extLst>
              <a:ext uri="{FF2B5EF4-FFF2-40B4-BE49-F238E27FC236}">
                <a16:creationId xmlns:a16="http://schemas.microsoft.com/office/drawing/2014/main" id="{383FF502-E5CB-466F-A540-7A67E768D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b="54200"/>
          <a:stretch/>
        </p:blipFill>
        <p:spPr bwMode="auto">
          <a:xfrm>
            <a:off x="394084" y="272239"/>
            <a:ext cx="8748464" cy="667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DFBAA7-A1EA-46E3-B078-565CCD1967C6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801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ellCompartments">
            <a:extLst>
              <a:ext uri="{FF2B5EF4-FFF2-40B4-BE49-F238E27FC236}">
                <a16:creationId xmlns:a16="http://schemas.microsoft.com/office/drawing/2014/main" id="{383FF502-E5CB-466F-A540-7A67E768D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/>
          <a:stretch/>
        </p:blipFill>
        <p:spPr bwMode="auto">
          <a:xfrm>
            <a:off x="303905" y="368660"/>
            <a:ext cx="853619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C0543-02CB-4463-8279-44E5EF102289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ootLateralTranspt">
            <a:extLst>
              <a:ext uri="{FF2B5EF4-FFF2-40B4-BE49-F238E27FC236}">
                <a16:creationId xmlns:a16="http://schemas.microsoft.com/office/drawing/2014/main" id="{5D4AC8B0-1013-4A67-A7F4-1C50AAE7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475"/>
            <a:ext cx="853440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84B07F98-DD21-4A01-9130-7ECDBB2E5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411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chemeClr val="tx2"/>
                </a:solidFill>
              </a:rPr>
              <a:t>Transporte lateral </a:t>
            </a:r>
            <a:br>
              <a:rPr lang="en-US" altLang="es-ES" sz="3600">
                <a:solidFill>
                  <a:schemeClr val="tx2"/>
                </a:solidFill>
              </a:rPr>
            </a:br>
            <a:r>
              <a:rPr lang="en-US" altLang="es-ES" sz="3600">
                <a:solidFill>
                  <a:schemeClr val="tx2"/>
                </a:solidFill>
              </a:rPr>
              <a:t>del agua en raiz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DFF85-F85B-47DE-965D-4951C7A0B4C9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4BD76AF5-82F7-4C38-8678-78A7FCC4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0"/>
            <a:ext cx="84433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>
                <a:solidFill>
                  <a:srgbClr val="0000CC"/>
                </a:solidFill>
              </a:rPr>
              <a:t>La entrada del H</a:t>
            </a:r>
            <a:r>
              <a:rPr lang="en-US" altLang="es-ES" baseline="-25000" dirty="0">
                <a:solidFill>
                  <a:srgbClr val="0000CC"/>
                </a:solidFill>
              </a:rPr>
              <a:t>2</a:t>
            </a:r>
            <a:r>
              <a:rPr lang="en-US" altLang="es-ES" dirty="0">
                <a:solidFill>
                  <a:srgbClr val="0000CC"/>
                </a:solidFill>
              </a:rPr>
              <a:t>O al </a:t>
            </a:r>
            <a:r>
              <a:rPr lang="en-US" altLang="es-ES" dirty="0" err="1">
                <a:solidFill>
                  <a:srgbClr val="0000CC"/>
                </a:solidFill>
              </a:rPr>
              <a:t>simplasto</a:t>
            </a:r>
            <a:r>
              <a:rPr lang="en-US" altLang="es-ES" dirty="0">
                <a:solidFill>
                  <a:srgbClr val="0000CC"/>
                </a:solidFill>
              </a:rPr>
              <a:t> </a:t>
            </a:r>
            <a:r>
              <a:rPr lang="en-US" altLang="es-ES" dirty="0" err="1" smtClean="0">
                <a:solidFill>
                  <a:srgbClr val="0000CC"/>
                </a:solidFill>
              </a:rPr>
              <a:t>sólo</a:t>
            </a:r>
            <a:r>
              <a:rPr lang="en-US" altLang="es-ES" dirty="0" smtClean="0">
                <a:solidFill>
                  <a:srgbClr val="0000CC"/>
                </a:solidFill>
              </a:rPr>
              <a:t> </a:t>
            </a:r>
            <a:r>
              <a:rPr lang="en-US" altLang="es-ES" dirty="0" err="1">
                <a:solidFill>
                  <a:srgbClr val="0000CC"/>
                </a:solidFill>
              </a:rPr>
              <a:t>ocurre</a:t>
            </a:r>
            <a:r>
              <a:rPr lang="en-US" altLang="es-ES" dirty="0">
                <a:solidFill>
                  <a:srgbClr val="0000CC"/>
                </a:solidFill>
              </a:rPr>
              <a:t>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 err="1">
                <a:solidFill>
                  <a:srgbClr val="0000CC"/>
                </a:solidFill>
              </a:rPr>
              <a:t>trav</a:t>
            </a:r>
            <a:r>
              <a:rPr lang="en-US" altLang="es-ES" dirty="0" err="1">
                <a:solidFill>
                  <a:srgbClr val="0000CC"/>
                </a:solidFill>
                <a:cs typeface="Arial" panose="020B0604020202020204" pitchFamily="34" charset="0"/>
              </a:rPr>
              <a:t>és</a:t>
            </a:r>
            <a:r>
              <a:rPr lang="en-US" altLang="es-ES" dirty="0">
                <a:solidFill>
                  <a:srgbClr val="0000CC"/>
                </a:solidFill>
                <a:cs typeface="Arial" panose="020B0604020202020204" pitchFamily="34" charset="0"/>
              </a:rPr>
              <a:t> de la MP?</a:t>
            </a:r>
            <a:r>
              <a:rPr lang="en-US" altLang="es-ES" dirty="0">
                <a:solidFill>
                  <a:srgbClr val="0000CC"/>
                </a:solidFill>
              </a:rPr>
              <a:t> </a:t>
            </a:r>
            <a:endParaRPr lang="es-ES" altLang="es-ES" dirty="0">
              <a:solidFill>
                <a:srgbClr val="0000CC"/>
              </a:solidFill>
            </a:endParaRPr>
          </a:p>
        </p:txBody>
      </p:sp>
      <p:sp>
        <p:nvSpPr>
          <p:cNvPr id="37893" name="Rectangle 8">
            <a:extLst>
              <a:ext uri="{FF2B5EF4-FFF2-40B4-BE49-F238E27FC236}">
                <a16:creationId xmlns:a16="http://schemas.microsoft.com/office/drawing/2014/main" id="{70592457-ED29-4094-A76B-3440EF367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-1193800"/>
            <a:ext cx="2881313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7894" name="Rectangle 9">
            <a:extLst>
              <a:ext uri="{FF2B5EF4-FFF2-40B4-BE49-F238E27FC236}">
                <a16:creationId xmlns:a16="http://schemas.microsoft.com/office/drawing/2014/main" id="{C46E0618-4A93-4B0B-BB1C-92B7C4621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-1049338"/>
            <a:ext cx="2951163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3"/>
            <a:ext cx="5904656" cy="45761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23732" y="6093296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Plant </a:t>
            </a:r>
            <a:r>
              <a:rPr lang="en-US" dirty="0" smtClean="0"/>
              <a:t>Physiology </a:t>
            </a:r>
            <a:r>
              <a:rPr lang="nl-NL" dirty="0" smtClean="0"/>
              <a:t>April </a:t>
            </a:r>
            <a:r>
              <a:rPr lang="nl-NL" dirty="0"/>
              <a:t>2014, Vol. 164, pp. 1600–1618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A0A603-83E4-4A9D-996D-F288A363EA66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Based on sequence similarity, they fall into ﬁve subfamilies, somehow associated with speciﬁc membrane </a:t>
            </a:r>
            <a:r>
              <a:rPr lang="en-US" dirty="0" smtClean="0"/>
              <a:t>localization.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467544" y="1268760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PIPs :plasma membrane intrinsic proteins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467544" y="21255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TIPs: </a:t>
            </a:r>
            <a:r>
              <a:rPr lang="en-US" dirty="0" err="1" smtClean="0"/>
              <a:t>tonoplast</a:t>
            </a:r>
            <a:r>
              <a:rPr lang="en-US" dirty="0" smtClean="0"/>
              <a:t> intrinsic proteins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395536" y="383906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NIPsNodulin26-like </a:t>
            </a:r>
            <a:r>
              <a:rPr lang="en-US" dirty="0" smtClean="0"/>
              <a:t>intrinsic </a:t>
            </a:r>
            <a:r>
              <a:rPr lang="en-US" dirty="0"/>
              <a:t>proteins </a:t>
            </a:r>
            <a:r>
              <a:rPr lang="en-US" sz="1600" dirty="0" smtClean="0"/>
              <a:t>(initially </a:t>
            </a:r>
            <a:r>
              <a:rPr lang="en-US" sz="1600" dirty="0"/>
              <a:t>identiﬁed in the</a:t>
            </a:r>
          </a:p>
          <a:p>
            <a:r>
              <a:rPr lang="en-US" sz="1600" dirty="0" err="1"/>
              <a:t>symbiosomes</a:t>
            </a:r>
            <a:r>
              <a:rPr lang="en-US" sz="1600" dirty="0"/>
              <a:t> of legumes but also </a:t>
            </a:r>
            <a:r>
              <a:rPr lang="en-US" dirty="0"/>
              <a:t>found in the plasma membrane and endoplasmic reticulum (ER</a:t>
            </a:r>
            <a:r>
              <a:rPr lang="en-US" dirty="0" smtClean="0"/>
              <a:t>).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467544" y="2982296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SIPs: </a:t>
            </a:r>
            <a:r>
              <a:rPr lang="en-US" dirty="0" smtClean="0"/>
              <a:t>small basic </a:t>
            </a:r>
            <a:r>
              <a:rPr lang="en-US" dirty="0"/>
              <a:t>intrinsic proteins </a:t>
            </a:r>
            <a:r>
              <a:rPr lang="en-US" dirty="0" smtClean="0"/>
              <a:t>localized </a:t>
            </a:r>
            <a:r>
              <a:rPr lang="en-US" dirty="0"/>
              <a:t>in the ER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95536" y="5434495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XIPsX</a:t>
            </a:r>
            <a:r>
              <a:rPr lang="en-US" dirty="0"/>
              <a:t> intrinsic proteins () present in the </a:t>
            </a:r>
            <a:r>
              <a:rPr lang="en-US" dirty="0" smtClean="0"/>
              <a:t>plasma membrane</a:t>
            </a:r>
            <a:endParaRPr lang="en-US" dirty="0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90C07-94E1-4503-8458-EE8E03342DE4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3735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id="{61E3600A-50BA-4FD5-AD99-9BC93E488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 err="1">
                <a:solidFill>
                  <a:srgbClr val="0000CC"/>
                </a:solidFill>
              </a:rPr>
              <a:t>Por</a:t>
            </a:r>
            <a:r>
              <a:rPr lang="en-US" altLang="es-ES" dirty="0">
                <a:solidFill>
                  <a:srgbClr val="0000CC"/>
                </a:solidFill>
              </a:rPr>
              <a:t> </a:t>
            </a:r>
            <a:r>
              <a:rPr lang="en-US" altLang="es-ES" dirty="0" err="1">
                <a:solidFill>
                  <a:srgbClr val="0000CC"/>
                </a:solidFill>
              </a:rPr>
              <a:t>qué</a:t>
            </a:r>
            <a:r>
              <a:rPr lang="en-US" altLang="es-ES" dirty="0">
                <a:solidFill>
                  <a:srgbClr val="0000CC"/>
                </a:solidFill>
              </a:rPr>
              <a:t> el H</a:t>
            </a:r>
            <a:r>
              <a:rPr lang="en-US" altLang="es-ES" baseline="-25000" dirty="0">
                <a:solidFill>
                  <a:srgbClr val="0000CC"/>
                </a:solidFill>
              </a:rPr>
              <a:t>2</a:t>
            </a:r>
            <a:r>
              <a:rPr lang="en-US" altLang="es-ES" dirty="0">
                <a:solidFill>
                  <a:srgbClr val="0000CC"/>
                </a:solidFill>
              </a:rPr>
              <a:t>O </a:t>
            </a:r>
            <a:r>
              <a:rPr lang="en-US" altLang="es-ES" dirty="0" err="1">
                <a:solidFill>
                  <a:srgbClr val="0000CC"/>
                </a:solidFill>
              </a:rPr>
              <a:t>entra</a:t>
            </a:r>
            <a:r>
              <a:rPr lang="en-US" altLang="es-ES" dirty="0">
                <a:solidFill>
                  <a:srgbClr val="0000CC"/>
                </a:solidFill>
              </a:rPr>
              <a:t> a la </a:t>
            </a:r>
            <a:r>
              <a:rPr lang="en-US" altLang="es-ES" dirty="0" err="1">
                <a:solidFill>
                  <a:srgbClr val="0000CC"/>
                </a:solidFill>
              </a:rPr>
              <a:t>ra</a:t>
            </a:r>
            <a:r>
              <a:rPr lang="en-US" altLang="es-ES" dirty="0" err="1">
                <a:solidFill>
                  <a:srgbClr val="0000CC"/>
                </a:solidFill>
                <a:cs typeface="Arial" panose="020B0604020202020204" pitchFamily="34" charset="0"/>
              </a:rPr>
              <a:t>íz</a:t>
            </a:r>
            <a:r>
              <a:rPr lang="en-US" altLang="es-ES" dirty="0">
                <a:solidFill>
                  <a:srgbClr val="0000CC"/>
                </a:solidFill>
                <a:cs typeface="Arial" panose="020B0604020202020204" pitchFamily="34" charset="0"/>
              </a:rPr>
              <a:t>? </a:t>
            </a:r>
            <a:endParaRPr lang="en-US" altLang="es-ES" dirty="0">
              <a:solidFill>
                <a:srgbClr val="0000CC"/>
              </a:solidFill>
            </a:endParaRP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38E09B25-C833-4CFA-9824-E65B3DE67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5924550"/>
            <a:ext cx="2760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>
                <a:sym typeface="Symbol" panose="05050102010706020507" pitchFamily="18" charset="2"/>
              </a:rPr>
              <a:t> </a:t>
            </a:r>
            <a:r>
              <a:rPr lang="en-US" altLang="es-ES" sz="2400" dirty="0" err="1"/>
              <a:t>Potencial</a:t>
            </a:r>
            <a:r>
              <a:rPr lang="en-US" altLang="es-ES" sz="2400" dirty="0"/>
              <a:t> </a:t>
            </a:r>
            <a:r>
              <a:rPr lang="en-US" altLang="es-ES" sz="2400" dirty="0" err="1"/>
              <a:t>Hídrico</a:t>
            </a:r>
            <a:endParaRPr lang="es-ES" altLang="es-ES" sz="2400" dirty="0"/>
          </a:p>
        </p:txBody>
      </p:sp>
      <p:grpSp>
        <p:nvGrpSpPr>
          <p:cNvPr id="32788" name="Group 20">
            <a:extLst>
              <a:ext uri="{FF2B5EF4-FFF2-40B4-BE49-F238E27FC236}">
                <a16:creationId xmlns:a16="http://schemas.microsoft.com/office/drawing/2014/main" id="{A25739A1-2DE8-4BEB-A295-7567503B35D1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836613"/>
            <a:ext cx="8580438" cy="822325"/>
            <a:chOff x="158" y="2024"/>
            <a:chExt cx="5405" cy="518"/>
          </a:xfrm>
        </p:grpSpPr>
        <p:sp>
          <p:nvSpPr>
            <p:cNvPr id="44044" name="Text Box 10">
              <a:extLst>
                <a:ext uri="{FF2B5EF4-FFF2-40B4-BE49-F238E27FC236}">
                  <a16:creationId xmlns:a16="http://schemas.microsoft.com/office/drawing/2014/main" id="{EE28AF43-6B4B-4D56-846E-D426B8496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2139"/>
              <a:ext cx="6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Suelo</a:t>
              </a:r>
              <a:endParaRPr lang="es-ES" altLang="es-ES" sz="2400"/>
            </a:p>
          </p:txBody>
        </p:sp>
        <p:sp>
          <p:nvSpPr>
            <p:cNvPr id="44045" name="Text Box 11">
              <a:extLst>
                <a:ext uri="{FF2B5EF4-FFF2-40B4-BE49-F238E27FC236}">
                  <a16:creationId xmlns:a16="http://schemas.microsoft.com/office/drawing/2014/main" id="{563725F0-6FB4-4D16-871F-20387D023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" y="2139"/>
              <a:ext cx="11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Pelo radical</a:t>
              </a:r>
              <a:endParaRPr lang="es-ES" altLang="es-ES" sz="2400"/>
            </a:p>
          </p:txBody>
        </p:sp>
        <p:sp>
          <p:nvSpPr>
            <p:cNvPr id="44046" name="Text Box 12">
              <a:extLst>
                <a:ext uri="{FF2B5EF4-FFF2-40B4-BE49-F238E27FC236}">
                  <a16:creationId xmlns:a16="http://schemas.microsoft.com/office/drawing/2014/main" id="{A956E1E8-3FE5-4B29-BAB3-34E670D24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9" y="2139"/>
              <a:ext cx="68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Cortex</a:t>
              </a:r>
              <a:endParaRPr lang="es-ES" altLang="es-ES" sz="2400"/>
            </a:p>
          </p:txBody>
        </p:sp>
        <p:sp>
          <p:nvSpPr>
            <p:cNvPr id="44047" name="Text Box 13">
              <a:extLst>
                <a:ext uri="{FF2B5EF4-FFF2-40B4-BE49-F238E27FC236}">
                  <a16:creationId xmlns:a16="http://schemas.microsoft.com/office/drawing/2014/main" id="{E8E6AD28-E356-47B4-87AF-19150E364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7" y="2139"/>
              <a:ext cx="6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Estela</a:t>
              </a:r>
              <a:endParaRPr lang="es-ES" altLang="es-ES" sz="2400"/>
            </a:p>
          </p:txBody>
        </p:sp>
        <p:sp>
          <p:nvSpPr>
            <p:cNvPr id="44048" name="Line 14">
              <a:extLst>
                <a:ext uri="{FF2B5EF4-FFF2-40B4-BE49-F238E27FC236}">
                  <a16:creationId xmlns:a16="http://schemas.microsoft.com/office/drawing/2014/main" id="{23DFBD93-E9C3-4DCD-9C4F-E596D1AC07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" y="2283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  <p:sp>
          <p:nvSpPr>
            <p:cNvPr id="44049" name="Line 15">
              <a:extLst>
                <a:ext uri="{FF2B5EF4-FFF2-40B4-BE49-F238E27FC236}">
                  <a16:creationId xmlns:a16="http://schemas.microsoft.com/office/drawing/2014/main" id="{B7B4222A-8C5D-4444-ACD9-2C7B4A42B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2" y="2283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  <p:sp>
          <p:nvSpPr>
            <p:cNvPr id="44050" name="Line 16">
              <a:extLst>
                <a:ext uri="{FF2B5EF4-FFF2-40B4-BE49-F238E27FC236}">
                  <a16:creationId xmlns:a16="http://schemas.microsoft.com/office/drawing/2014/main" id="{4DF9474C-5A2B-41B9-BE7F-7C389589E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0" y="2283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  <p:sp>
          <p:nvSpPr>
            <p:cNvPr id="44051" name="Text Box 17">
              <a:extLst>
                <a:ext uri="{FF2B5EF4-FFF2-40B4-BE49-F238E27FC236}">
                  <a16:creationId xmlns:a16="http://schemas.microsoft.com/office/drawing/2014/main" id="{8A423FC2-2D16-4575-A424-DDDC6298F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3" y="2024"/>
              <a:ext cx="96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Vasos 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400"/>
                <a:t>Xilema</a:t>
              </a:r>
              <a:endParaRPr lang="es-ES" altLang="es-ES" sz="2400"/>
            </a:p>
          </p:txBody>
        </p:sp>
        <p:sp>
          <p:nvSpPr>
            <p:cNvPr id="44052" name="Line 18">
              <a:extLst>
                <a:ext uri="{FF2B5EF4-FFF2-40B4-BE49-F238E27FC236}">
                  <a16:creationId xmlns:a16="http://schemas.microsoft.com/office/drawing/2014/main" id="{E931FC2C-0775-4B3F-9EFF-B0B0F94B22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6" y="2283"/>
              <a:ext cx="22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s-ES"/>
            </a:p>
          </p:txBody>
        </p:sp>
      </p:grpSp>
      <p:pic>
        <p:nvPicPr>
          <p:cNvPr id="32789" name="Picture 21">
            <a:extLst>
              <a:ext uri="{FF2B5EF4-FFF2-40B4-BE49-F238E27FC236}">
                <a16:creationId xmlns:a16="http://schemas.microsoft.com/office/drawing/2014/main" id="{351925C6-0260-4385-9AFD-68AC7504D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916113"/>
            <a:ext cx="5402262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0" name="Text Box 22">
            <a:extLst>
              <a:ext uri="{FF2B5EF4-FFF2-40B4-BE49-F238E27FC236}">
                <a16:creationId xmlns:a16="http://schemas.microsoft.com/office/drawing/2014/main" id="{83F88C94-76E6-49B1-BB21-07314900F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373688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>
                <a:sym typeface="Symbol" panose="05050102010706020507" pitchFamily="18" charset="2"/>
              </a:rPr>
              <a:t>w  0</a:t>
            </a:r>
          </a:p>
        </p:txBody>
      </p:sp>
      <p:sp>
        <p:nvSpPr>
          <p:cNvPr id="32791" name="Text Box 23">
            <a:extLst>
              <a:ext uri="{FF2B5EF4-FFF2-40B4-BE49-F238E27FC236}">
                <a16:creationId xmlns:a16="http://schemas.microsoft.com/office/drawing/2014/main" id="{BF7FD1CF-0D9D-488D-8B15-AC169C8FD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373688"/>
            <a:ext cx="231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>
                <a:sym typeface="Symbol" panose="05050102010706020507" pitchFamily="18" charset="2"/>
              </a:rPr>
              <a:t>w = - 0.5 MPa</a:t>
            </a:r>
          </a:p>
        </p:txBody>
      </p:sp>
      <p:sp>
        <p:nvSpPr>
          <p:cNvPr id="32792" name="Line 24">
            <a:extLst>
              <a:ext uri="{FF2B5EF4-FFF2-40B4-BE49-F238E27FC236}">
                <a16:creationId xmlns:a16="http://schemas.microsoft.com/office/drawing/2014/main" id="{2608C757-22B5-4AE4-B11C-24510D6701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56325" y="3141663"/>
            <a:ext cx="1368425" cy="2303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32793" name="Line 25">
            <a:extLst>
              <a:ext uri="{FF2B5EF4-FFF2-40B4-BE49-F238E27FC236}">
                <a16:creationId xmlns:a16="http://schemas.microsoft.com/office/drawing/2014/main" id="{F9696512-B7AB-416B-B6F0-2989CF100A4B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935038" y="3681412"/>
            <a:ext cx="2592388" cy="792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32794" name="Arc 26">
            <a:extLst>
              <a:ext uri="{FF2B5EF4-FFF2-40B4-BE49-F238E27FC236}">
                <a16:creationId xmlns:a16="http://schemas.microsoft.com/office/drawing/2014/main" id="{C3F08592-B18E-4F6F-838A-71B4B20C33A5}"/>
              </a:ext>
            </a:extLst>
          </p:cNvPr>
          <p:cNvSpPr>
            <a:spLocks/>
          </p:cNvSpPr>
          <p:nvPr/>
        </p:nvSpPr>
        <p:spPr bwMode="auto">
          <a:xfrm rot="7871331">
            <a:off x="2797175" y="3455988"/>
            <a:ext cx="4679950" cy="3816350"/>
          </a:xfrm>
          <a:custGeom>
            <a:avLst/>
            <a:gdLst>
              <a:gd name="T0" fmla="*/ 2147483646 w 21600"/>
              <a:gd name="T1" fmla="*/ 0 h 20682"/>
              <a:gd name="T2" fmla="*/ 2147483646 w 21600"/>
              <a:gd name="T3" fmla="*/ 2147483646 h 20682"/>
              <a:gd name="T4" fmla="*/ 0 w 21600"/>
              <a:gd name="T5" fmla="*/ 2147483646 h 206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682" fill="none" extrusionOk="0">
                <a:moveTo>
                  <a:pt x="6231" y="0"/>
                </a:moveTo>
                <a:cubicBezTo>
                  <a:pt x="15355" y="2749"/>
                  <a:pt x="21600" y="11152"/>
                  <a:pt x="21600" y="20682"/>
                </a:cubicBezTo>
              </a:path>
              <a:path w="21600" h="20682" stroke="0" extrusionOk="0">
                <a:moveTo>
                  <a:pt x="6231" y="0"/>
                </a:moveTo>
                <a:cubicBezTo>
                  <a:pt x="15355" y="2749"/>
                  <a:pt x="21600" y="11152"/>
                  <a:pt x="21600" y="20682"/>
                </a:cubicBezTo>
                <a:lnTo>
                  <a:pt x="0" y="20682"/>
                </a:lnTo>
                <a:lnTo>
                  <a:pt x="6231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prstDash val="sysDot"/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F0FAA5-29A1-444F-A018-381BBE292BE2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90" grpId="0"/>
      <p:bldP spid="3279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87824" y="404664"/>
            <a:ext cx="623119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aseline="-25000" dirty="0" err="1">
                <a:solidFill>
                  <a:srgbClr val="0000CC"/>
                </a:solidFill>
              </a:rPr>
              <a:t>Por</a:t>
            </a:r>
            <a:r>
              <a:rPr lang="en-US" sz="7200" baseline="-25000" dirty="0">
                <a:solidFill>
                  <a:srgbClr val="0000CC"/>
                </a:solidFill>
              </a:rPr>
              <a:t> </a:t>
            </a:r>
            <a:r>
              <a:rPr lang="en-US" sz="7200" baseline="-25000" dirty="0" err="1">
                <a:solidFill>
                  <a:srgbClr val="0000CC"/>
                </a:solidFill>
              </a:rPr>
              <a:t>qué</a:t>
            </a:r>
            <a:r>
              <a:rPr lang="en-US" sz="7200" baseline="-25000" dirty="0">
                <a:solidFill>
                  <a:srgbClr val="0000CC"/>
                </a:solidFill>
              </a:rPr>
              <a:t> no </a:t>
            </a:r>
            <a:r>
              <a:rPr lang="en-US" sz="7200" baseline="-25000" dirty="0" smtClean="0">
                <a:solidFill>
                  <a:srgbClr val="0000CC"/>
                </a:solidFill>
              </a:rPr>
              <a:t>sale de </a:t>
            </a:r>
          </a:p>
          <a:p>
            <a:r>
              <a:rPr lang="en-US" sz="7200" baseline="-25000" dirty="0" smtClean="0">
                <a:solidFill>
                  <a:srgbClr val="0000CC"/>
                </a:solidFill>
              </a:rPr>
              <a:t>la </a:t>
            </a:r>
            <a:r>
              <a:rPr lang="en-US" sz="7200" baseline="-25000" dirty="0" err="1" smtClean="0">
                <a:solidFill>
                  <a:srgbClr val="0000CC"/>
                </a:solidFill>
              </a:rPr>
              <a:t>raíz</a:t>
            </a:r>
            <a:r>
              <a:rPr lang="en-US" sz="7200" baseline="-25000" dirty="0" smtClean="0">
                <a:solidFill>
                  <a:srgbClr val="0000CC"/>
                </a:solidFill>
              </a:rPr>
              <a:t> </a:t>
            </a:r>
            <a:r>
              <a:rPr lang="en-US" sz="7200" baseline="-25000" dirty="0" err="1" smtClean="0">
                <a:solidFill>
                  <a:srgbClr val="0000CC"/>
                </a:solidFill>
              </a:rPr>
              <a:t>hacia</a:t>
            </a:r>
            <a:r>
              <a:rPr lang="en-US" sz="7200" dirty="0" smtClean="0">
                <a:solidFill>
                  <a:srgbClr val="0000CC"/>
                </a:solidFill>
              </a:rPr>
              <a:t> </a:t>
            </a:r>
            <a:r>
              <a:rPr lang="en-US" sz="7200" baseline="-25000" dirty="0">
                <a:solidFill>
                  <a:srgbClr val="0000CC"/>
                </a:solidFill>
              </a:rPr>
              <a:t>el </a:t>
            </a:r>
            <a:r>
              <a:rPr lang="en-US" sz="7200" baseline="-25000" dirty="0" err="1">
                <a:solidFill>
                  <a:srgbClr val="0000CC"/>
                </a:solidFill>
              </a:rPr>
              <a:t>suelo</a:t>
            </a:r>
            <a:r>
              <a:rPr lang="en-US" sz="7200" baseline="-25000" dirty="0" smtClean="0">
                <a:solidFill>
                  <a:srgbClr val="0000CC"/>
                </a:solidFill>
              </a:rPr>
              <a:t>?</a:t>
            </a:r>
            <a:endParaRPr lang="en-US" sz="7200" baseline="-25000" dirty="0">
              <a:solidFill>
                <a:srgbClr val="0000CC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886" r="33930"/>
          <a:stretch/>
        </p:blipFill>
        <p:spPr>
          <a:xfrm>
            <a:off x="0" y="61943"/>
            <a:ext cx="2674707" cy="6810375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367AA6-8320-4E4F-A2BE-97F09C0F4093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022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50A29B5-6BC0-41DB-82C2-B3EA9132DF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76800" y="1447800"/>
            <a:ext cx="3886200" cy="48768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n-US" altLang="es-ES" sz="2400"/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en-GB" altLang="es-ES" sz="2400"/>
              <a:t>Capilaridad</a:t>
            </a:r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en-GB" altLang="es-ES" sz="2400"/>
              <a:t>Presi</a:t>
            </a:r>
            <a:r>
              <a:rPr lang="en-GB" altLang="ja-JP" sz="2400">
                <a:ea typeface="ＭＳ Ｐゴシック" panose="020B0600070205080204" pitchFamily="34" charset="-128"/>
              </a:rPr>
              <a:t>ón radicular</a:t>
            </a:r>
            <a:endParaRPr lang="en-GB" altLang="es-ES" sz="2400"/>
          </a:p>
          <a:p>
            <a:pPr marL="609600" indent="-609600" eaLnBrk="1" hangingPunct="1">
              <a:lnSpc>
                <a:spcPct val="150000"/>
              </a:lnSpc>
              <a:buFontTx/>
              <a:buAutoNum type="arabicPeriod"/>
            </a:pPr>
            <a:r>
              <a:rPr lang="en-GB" altLang="es-ES" sz="2400"/>
              <a:t>Cohesion-Tension</a:t>
            </a:r>
            <a:endParaRPr lang="en-US" altLang="es-ES" sz="2400"/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n-US" altLang="es-ES" sz="2400">
              <a:latin typeface="Times New Roman" panose="02020603050405020304" pitchFamily="18" charset="0"/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EB8C50F-3FF6-41CA-AA95-B413E73FC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86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chemeClr val="tx2"/>
                </a:solidFill>
              </a:rPr>
              <a:t>Mecanismos de transporte por el xilema</a:t>
            </a:r>
          </a:p>
        </p:txBody>
      </p:sp>
      <p:pic>
        <p:nvPicPr>
          <p:cNvPr id="53252" name="Picture 4" descr="Picture1a">
            <a:extLst>
              <a:ext uri="{FF2B5EF4-FFF2-40B4-BE49-F238E27FC236}">
                <a16:creationId xmlns:a16="http://schemas.microsoft.com/office/drawing/2014/main" id="{BB68EE85-941D-471A-A01B-E7D2F8284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886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7D715-7368-4E61-BBF6-900EB41EAD40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8DDFEB6-6289-47A6-99C2-04007E5AB4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81000" y="228600"/>
            <a:ext cx="3581400" cy="609600"/>
          </a:xfrm>
        </p:spPr>
        <p:txBody>
          <a:bodyPr/>
          <a:lstStyle/>
          <a:p>
            <a:pPr eaLnBrk="1" hangingPunct="1"/>
            <a:r>
              <a:rPr lang="en-GB" altLang="es-ES" sz="3600"/>
              <a:t>Capilaridad </a:t>
            </a:r>
          </a:p>
        </p:txBody>
      </p:sp>
      <p:grpSp>
        <p:nvGrpSpPr>
          <p:cNvPr id="70659" name="Group 3">
            <a:extLst>
              <a:ext uri="{FF2B5EF4-FFF2-40B4-BE49-F238E27FC236}">
                <a16:creationId xmlns:a16="http://schemas.microsoft.com/office/drawing/2014/main" id="{C1DA48ED-14B0-470D-AD27-13F5F270A3D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3886200"/>
            <a:ext cx="5033963" cy="1295400"/>
            <a:chOff x="1053" y="2658"/>
            <a:chExt cx="3171" cy="816"/>
          </a:xfrm>
        </p:grpSpPr>
        <p:sp>
          <p:nvSpPr>
            <p:cNvPr id="55320" name="Line 4" descr="Blue tissue paper">
              <a:extLst>
                <a:ext uri="{FF2B5EF4-FFF2-40B4-BE49-F238E27FC236}">
                  <a16:creationId xmlns:a16="http://schemas.microsoft.com/office/drawing/2014/main" id="{1322162D-9320-43BD-BA9D-6E8B31AA8D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3456"/>
              <a:ext cx="31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321" name="Line 5" descr="Blue tissue paper">
              <a:extLst>
                <a:ext uri="{FF2B5EF4-FFF2-40B4-BE49-F238E27FC236}">
                  <a16:creationId xmlns:a16="http://schemas.microsoft.com/office/drawing/2014/main" id="{4CEE5EC3-0EA0-4198-8652-7A74F85CF2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3" y="265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322" name="Line 6" descr="Blue tissue paper">
              <a:extLst>
                <a:ext uri="{FF2B5EF4-FFF2-40B4-BE49-F238E27FC236}">
                  <a16:creationId xmlns:a16="http://schemas.microsoft.com/office/drawing/2014/main" id="{C54903CF-24AE-434F-B2C2-8208E7C8E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265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323" name="Rectangle 7">
              <a:extLst>
                <a:ext uri="{FF2B5EF4-FFF2-40B4-BE49-F238E27FC236}">
                  <a16:creationId xmlns:a16="http://schemas.microsoft.com/office/drawing/2014/main" id="{226B7017-85F2-42C6-B5CC-9AA140C5B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54"/>
              <a:ext cx="3168" cy="38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grpSp>
        <p:nvGrpSpPr>
          <p:cNvPr id="70664" name="Group 8">
            <a:extLst>
              <a:ext uri="{FF2B5EF4-FFF2-40B4-BE49-F238E27FC236}">
                <a16:creationId xmlns:a16="http://schemas.microsoft.com/office/drawing/2014/main" id="{9C97942A-365E-484F-822D-CF3ADF44B02F}"/>
              </a:ext>
            </a:extLst>
          </p:cNvPr>
          <p:cNvGrpSpPr>
            <a:grpSpLocks/>
          </p:cNvGrpSpPr>
          <p:nvPr/>
        </p:nvGrpSpPr>
        <p:grpSpPr bwMode="auto">
          <a:xfrm>
            <a:off x="2092325" y="1828800"/>
            <a:ext cx="485775" cy="2895600"/>
            <a:chOff x="1326" y="1374"/>
            <a:chExt cx="306" cy="1824"/>
          </a:xfrm>
        </p:grpSpPr>
        <p:sp>
          <p:nvSpPr>
            <p:cNvPr id="55318" name="Line 9">
              <a:extLst>
                <a:ext uri="{FF2B5EF4-FFF2-40B4-BE49-F238E27FC236}">
                  <a16:creationId xmlns:a16="http://schemas.microsoft.com/office/drawing/2014/main" id="{D7315887-54F9-4657-A38B-0AB239C6DB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1374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319" name="Line 10">
              <a:extLst>
                <a:ext uri="{FF2B5EF4-FFF2-40B4-BE49-F238E27FC236}">
                  <a16:creationId xmlns:a16="http://schemas.microsoft.com/office/drawing/2014/main" id="{62AF81B7-0561-4A90-82E6-48F6AAD67D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374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0667" name="Group 11">
            <a:extLst>
              <a:ext uri="{FF2B5EF4-FFF2-40B4-BE49-F238E27FC236}">
                <a16:creationId xmlns:a16="http://schemas.microsoft.com/office/drawing/2014/main" id="{1BFB68E6-F413-4A78-B0C6-3D5350A16DFF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828800"/>
            <a:ext cx="246063" cy="2895600"/>
            <a:chOff x="2112" y="1152"/>
            <a:chExt cx="155" cy="1824"/>
          </a:xfrm>
        </p:grpSpPr>
        <p:sp>
          <p:nvSpPr>
            <p:cNvPr id="55316" name="Line 12">
              <a:extLst>
                <a:ext uri="{FF2B5EF4-FFF2-40B4-BE49-F238E27FC236}">
                  <a16:creationId xmlns:a16="http://schemas.microsoft.com/office/drawing/2014/main" id="{7B463657-920F-4CC9-AEDE-4BF61BECD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152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317" name="Line 13">
              <a:extLst>
                <a:ext uri="{FF2B5EF4-FFF2-40B4-BE49-F238E27FC236}">
                  <a16:creationId xmlns:a16="http://schemas.microsoft.com/office/drawing/2014/main" id="{B8ED257D-8144-4258-8ADA-DCCDC19802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7" y="1152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0670" name="Group 14">
            <a:extLst>
              <a:ext uri="{FF2B5EF4-FFF2-40B4-BE49-F238E27FC236}">
                <a16:creationId xmlns:a16="http://schemas.microsoft.com/office/drawing/2014/main" id="{2C47F0AB-F516-4A1D-A557-E3339EA35195}"/>
              </a:ext>
            </a:extLst>
          </p:cNvPr>
          <p:cNvGrpSpPr>
            <a:grpSpLocks/>
          </p:cNvGrpSpPr>
          <p:nvPr/>
        </p:nvGrpSpPr>
        <p:grpSpPr bwMode="auto">
          <a:xfrm>
            <a:off x="4702175" y="1828800"/>
            <a:ext cx="163513" cy="2895600"/>
            <a:chOff x="2962" y="1152"/>
            <a:chExt cx="103" cy="1824"/>
          </a:xfrm>
        </p:grpSpPr>
        <p:sp>
          <p:nvSpPr>
            <p:cNvPr id="55314" name="Line 15">
              <a:extLst>
                <a:ext uri="{FF2B5EF4-FFF2-40B4-BE49-F238E27FC236}">
                  <a16:creationId xmlns:a16="http://schemas.microsoft.com/office/drawing/2014/main" id="{865329D6-1FBD-4C97-B3CC-D3ACB4614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2" y="1152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315" name="Line 16">
              <a:extLst>
                <a:ext uri="{FF2B5EF4-FFF2-40B4-BE49-F238E27FC236}">
                  <a16:creationId xmlns:a16="http://schemas.microsoft.com/office/drawing/2014/main" id="{B9A91762-88A5-4E3D-B094-88FCA3CE32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" y="1152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0673" name="Group 17">
            <a:extLst>
              <a:ext uri="{FF2B5EF4-FFF2-40B4-BE49-F238E27FC236}">
                <a16:creationId xmlns:a16="http://schemas.microsoft.com/office/drawing/2014/main" id="{805DE229-550B-47AB-AC06-734E2DC5C27E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1828800"/>
            <a:ext cx="101600" cy="2895600"/>
            <a:chOff x="3832" y="1152"/>
            <a:chExt cx="64" cy="1824"/>
          </a:xfrm>
        </p:grpSpPr>
        <p:sp>
          <p:nvSpPr>
            <p:cNvPr id="55312" name="Line 18">
              <a:extLst>
                <a:ext uri="{FF2B5EF4-FFF2-40B4-BE49-F238E27FC236}">
                  <a16:creationId xmlns:a16="http://schemas.microsoft.com/office/drawing/2014/main" id="{0F8A444F-F2C8-49DD-A7EB-EFA6E2476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2" y="1152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313" name="Line 19">
              <a:extLst>
                <a:ext uri="{FF2B5EF4-FFF2-40B4-BE49-F238E27FC236}">
                  <a16:creationId xmlns:a16="http://schemas.microsoft.com/office/drawing/2014/main" id="{E56F4A02-ACF3-4E5A-84DD-D5581C402A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6" y="1152"/>
              <a:ext cx="0" cy="1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0676" name="Rectangle 20">
            <a:extLst>
              <a:ext uri="{FF2B5EF4-FFF2-40B4-BE49-F238E27FC236}">
                <a16:creationId xmlns:a16="http://schemas.microsoft.com/office/drawing/2014/main" id="{35103E83-76A8-4A6C-8389-C2D6BA990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788" y="3990975"/>
            <a:ext cx="457200" cy="533400"/>
          </a:xfrm>
          <a:prstGeom prst="rect">
            <a:avLst/>
          </a:prstGeom>
          <a:solidFill>
            <a:srgbClr val="0000FF"/>
          </a:solidFill>
          <a:ln w="9525">
            <a:pattFill prst="pct50">
              <a:fgClr>
                <a:srgbClr val="CCECFF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0677" name="Rectangle 21">
            <a:extLst>
              <a:ext uri="{FF2B5EF4-FFF2-40B4-BE49-F238E27FC236}">
                <a16:creationId xmlns:a16="http://schemas.microsoft.com/office/drawing/2014/main" id="{13967D6E-8695-4082-9EDD-2D255088E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3657600"/>
            <a:ext cx="215900" cy="1066800"/>
          </a:xfrm>
          <a:prstGeom prst="rect">
            <a:avLst/>
          </a:prstGeom>
          <a:solidFill>
            <a:srgbClr val="0000FF"/>
          </a:solidFill>
          <a:ln w="9525">
            <a:pattFill prst="pct50">
              <a:fgClr>
                <a:srgbClr val="CCECFF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0678" name="Rectangle 22">
            <a:extLst>
              <a:ext uri="{FF2B5EF4-FFF2-40B4-BE49-F238E27FC236}">
                <a16:creationId xmlns:a16="http://schemas.microsoft.com/office/drawing/2014/main" id="{C4851A50-20D1-4145-BE7F-5418789B0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228975"/>
            <a:ext cx="123825" cy="1600200"/>
          </a:xfrm>
          <a:prstGeom prst="rect">
            <a:avLst/>
          </a:prstGeom>
          <a:solidFill>
            <a:srgbClr val="0000FF"/>
          </a:solidFill>
          <a:ln w="9525">
            <a:pattFill prst="pct50">
              <a:fgClr>
                <a:srgbClr val="CCECFF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0679" name="Text Box 23">
            <a:extLst>
              <a:ext uri="{FF2B5EF4-FFF2-40B4-BE49-F238E27FC236}">
                <a16:creationId xmlns:a16="http://schemas.microsoft.com/office/drawing/2014/main" id="{D1078DB4-7C5E-4FA4-A191-48B2B3567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"/>
            <a:ext cx="5791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s-ES" sz="2400">
                <a:latin typeface="Comic Sans MS" panose="030F0702030302020204" pitchFamily="66" charset="0"/>
                <a:ea typeface="ＭＳ Ｐゴシック" panose="020B0600070205080204" pitchFamily="34" charset="-128"/>
              </a:rPr>
              <a:t>El agua sube por tubos capilares debido a </a:t>
            </a:r>
            <a:r>
              <a:rPr lang="en-GB" altLang="es-ES" sz="2400" b="1">
                <a:latin typeface="Comic Sans MS" panose="030F0702030302020204" pitchFamily="66" charset="0"/>
                <a:ea typeface="ＭＳ Ｐゴシック" panose="020B0600070205080204" pitchFamily="34" charset="-128"/>
              </a:rPr>
              <a:t>fuerzas adhesivas</a:t>
            </a:r>
            <a:r>
              <a:rPr lang="en-GB" altLang="es-ES" sz="2400">
                <a:latin typeface="Comic Sans MS" panose="030F0702030302020204" pitchFamily="66" charset="0"/>
                <a:ea typeface="ＭＳ Ｐゴシック" panose="020B0600070205080204" pitchFamily="34" charset="-128"/>
              </a:rPr>
              <a:t> del agua con las paredes</a:t>
            </a:r>
          </a:p>
        </p:txBody>
      </p:sp>
      <p:sp>
        <p:nvSpPr>
          <p:cNvPr id="70680" name="Text Box 24">
            <a:extLst>
              <a:ext uri="{FF2B5EF4-FFF2-40B4-BE49-F238E27FC236}">
                <a16:creationId xmlns:a16="http://schemas.microsoft.com/office/drawing/2014/main" id="{2F00B931-E224-4792-B814-05A4D80D9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79653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1.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En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tubos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del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xilema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solo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puede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subir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50 mm </a:t>
            </a:r>
          </a:p>
        </p:txBody>
      </p:sp>
      <p:sp>
        <p:nvSpPr>
          <p:cNvPr id="70681" name="Text Box 25">
            <a:extLst>
              <a:ext uri="{FF2B5EF4-FFF2-40B4-BE49-F238E27FC236}">
                <a16:creationId xmlns:a16="http://schemas.microsoft.com/office/drawing/2014/main" id="{1671B0AF-CD19-41BA-9C79-F90854F18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679653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2. La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tasa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de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movimiento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es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mucho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menor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que la </a:t>
            </a:r>
            <a:r>
              <a:rPr lang="en-GB" altLang="es-ES" sz="2000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observada</a:t>
            </a:r>
            <a:r>
              <a:rPr lang="en-GB" altLang="es-ES" sz="2000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70682" name="Text Box 26">
            <a:extLst>
              <a:ext uri="{FF2B5EF4-FFF2-40B4-BE49-F238E27FC236}">
                <a16:creationId xmlns:a16="http://schemas.microsoft.com/office/drawing/2014/main" id="{003EA98B-1862-49C0-B560-2DC13F0DE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192365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</a:rPr>
              <a:t>Limitaciones</a:t>
            </a:r>
            <a:r>
              <a:rPr lang="en-GB" altLang="es-E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</a:rPr>
              <a:t>: </a:t>
            </a:r>
          </a:p>
        </p:txBody>
      </p:sp>
      <p:sp>
        <p:nvSpPr>
          <p:cNvPr id="70683" name="Rectangle 27">
            <a:extLst>
              <a:ext uri="{FF2B5EF4-FFF2-40B4-BE49-F238E27FC236}">
                <a16:creationId xmlns:a16="http://schemas.microsoft.com/office/drawing/2014/main" id="{6F38212C-891B-4A00-BB25-114F1F29C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14600"/>
            <a:ext cx="76200" cy="2133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63AEE4-3E01-4CED-9A15-3F94B91B476C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70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70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6" grpId="0" animBg="1"/>
      <p:bldP spid="70677" grpId="0" animBg="1"/>
      <p:bldP spid="70678" grpId="0" animBg="1"/>
      <p:bldP spid="70679" grpId="0" autoUpdateAnimBg="0"/>
      <p:bldP spid="70680" grpId="0" autoUpdateAnimBg="0"/>
      <p:bldP spid="70681" grpId="0" autoUpdateAnimBg="0"/>
      <p:bldP spid="70682" grpId="0" autoUpdateAnimBg="0"/>
      <p:bldP spid="7068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57BDB64B-9026-43A6-98E9-29F262022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s-ES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Presi</a:t>
            </a:r>
            <a:r>
              <a:rPr lang="en-GB" altLang="ja-JP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ón radicular</a:t>
            </a:r>
            <a:endParaRPr lang="en-GB" altLang="es-ES" sz="36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9CFBE2B-43C6-408F-A860-101C401E1F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es-ES" sz="2400" dirty="0"/>
              <a:t>El </a:t>
            </a:r>
            <a:r>
              <a:rPr lang="en-GB" altLang="es-ES" sz="2400" dirty="0" err="1"/>
              <a:t>agua</a:t>
            </a:r>
            <a:r>
              <a:rPr lang="en-GB" altLang="es-ES" sz="2400" dirty="0"/>
              <a:t> </a:t>
            </a:r>
            <a:r>
              <a:rPr lang="en-GB" altLang="es-ES" sz="2400" dirty="0" err="1"/>
              <a:t>es</a:t>
            </a:r>
            <a:r>
              <a:rPr lang="en-GB" altLang="es-ES" sz="2400" dirty="0"/>
              <a:t> “</a:t>
            </a:r>
            <a:r>
              <a:rPr lang="en-GB" altLang="es-ES" sz="2400" dirty="0" err="1"/>
              <a:t>empujada</a:t>
            </a:r>
            <a:r>
              <a:rPr lang="en-GB" altLang="es-ES" sz="2400" dirty="0"/>
              <a:t>” </a:t>
            </a:r>
            <a:r>
              <a:rPr lang="en-GB" altLang="es-ES" sz="2400" dirty="0" err="1"/>
              <a:t>por</a:t>
            </a:r>
            <a:r>
              <a:rPr lang="en-GB" altLang="es-ES" sz="2400" dirty="0"/>
              <a:t> el </a:t>
            </a:r>
            <a:r>
              <a:rPr lang="en-GB" altLang="es-ES" sz="2400" dirty="0" err="1"/>
              <a:t>xilema</a:t>
            </a:r>
            <a:endParaRPr lang="en-GB" altLang="es-ES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s-E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s-ES" sz="2400" dirty="0" err="1"/>
              <a:t>Solutos</a:t>
            </a:r>
            <a:r>
              <a:rPr lang="en-GB" altLang="es-ES" sz="2400" dirty="0"/>
              <a:t> (sales </a:t>
            </a:r>
            <a:r>
              <a:rPr lang="en-GB" altLang="es-ES" sz="2400" dirty="0" err="1"/>
              <a:t>minerales</a:t>
            </a:r>
            <a:r>
              <a:rPr lang="en-GB" altLang="es-ES" sz="2400" dirty="0"/>
              <a:t>) son </a:t>
            </a:r>
            <a:r>
              <a:rPr lang="en-GB" altLang="es-ES" sz="2400" dirty="0" err="1"/>
              <a:t>transportados</a:t>
            </a:r>
            <a:r>
              <a:rPr lang="en-GB" altLang="es-ES" sz="2400" dirty="0"/>
              <a:t> al </a:t>
            </a:r>
            <a:r>
              <a:rPr lang="en-GB" altLang="es-ES" sz="2400" dirty="0" err="1"/>
              <a:t>xilema</a:t>
            </a:r>
            <a:r>
              <a:rPr lang="en-GB" altLang="es-ES" sz="2400" dirty="0"/>
              <a:t> a </a:t>
            </a:r>
            <a:r>
              <a:rPr lang="en-GB" altLang="es-ES" sz="2400" dirty="0" err="1"/>
              <a:t>traves</a:t>
            </a:r>
            <a:r>
              <a:rPr lang="en-GB" altLang="es-ES" sz="2400" dirty="0"/>
              <a:t> de la endodermis y </a:t>
            </a:r>
            <a:r>
              <a:rPr lang="en-GB" altLang="es-ES" sz="2400" dirty="0" err="1"/>
              <a:t>ello</a:t>
            </a:r>
            <a:r>
              <a:rPr lang="en-GB" altLang="es-ES" sz="2400" dirty="0"/>
              <a:t> genera </a:t>
            </a:r>
            <a:r>
              <a:rPr lang="en-GB" altLang="es-ES" sz="2400" dirty="0" err="1"/>
              <a:t>osmolaridad</a:t>
            </a:r>
            <a:endParaRPr lang="en-GB" altLang="es-ES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s-E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Baja el </a:t>
            </a:r>
            <a:r>
              <a:rPr lang="en-GB" altLang="es-ES" sz="2400" dirty="0">
                <a:sym typeface="Symbol" panose="05050102010706020507" pitchFamily="18" charset="2"/>
              </a:rPr>
              <a:t> </a:t>
            </a:r>
            <a:r>
              <a:rPr lang="en-GB" altLang="es-ES" sz="2400" dirty="0" err="1">
                <a:sym typeface="Symbol" panose="05050102010706020507" pitchFamily="18" charset="2"/>
              </a:rPr>
              <a:t>en</a:t>
            </a:r>
            <a:r>
              <a:rPr lang="en-GB" altLang="es-ES" sz="2400" dirty="0">
                <a:sym typeface="Symbol" panose="05050102010706020507" pitchFamily="18" charset="2"/>
              </a:rPr>
              <a:t> el </a:t>
            </a:r>
            <a:r>
              <a:rPr lang="en-GB" altLang="es-ES" sz="2400" dirty="0" err="1">
                <a:sym typeface="Symbol" panose="05050102010706020507" pitchFamily="18" charset="2"/>
              </a:rPr>
              <a:t>xilema</a:t>
            </a:r>
            <a:endParaRPr lang="en-GB" altLang="es-ES" sz="24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s-ES" sz="2400" dirty="0"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El 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agua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 se 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mueve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 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hacia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 el 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xilema</a:t>
            </a:r>
            <a:endParaRPr lang="en-GB" altLang="es-ES" sz="2400" dirty="0">
              <a:effectLst>
                <a:outerShdw blurRad="38100" dist="38100" dir="2700000" algn="tl">
                  <a:srgbClr val="C0C0C0"/>
                </a:outerShdw>
              </a:effectLst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altLang="es-ES" sz="2400" dirty="0">
              <a:effectLst>
                <a:outerShdw blurRad="38100" dist="38100" dir="2700000" algn="tl">
                  <a:srgbClr val="C0C0C0"/>
                </a:outerShdw>
              </a:effectLst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Limitaciones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: </a:t>
            </a:r>
            <a:r>
              <a:rPr lang="en-GB" altLang="es-E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necesita</a:t>
            </a:r>
            <a:r>
              <a:rPr lang="en-GB" altLang="es-E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 de </a:t>
            </a:r>
            <a:r>
              <a:rPr lang="en-GB" altLang="es-E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energ</a:t>
            </a:r>
            <a:r>
              <a:rPr lang="en-GB" altLang="ja-JP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ía</a:t>
            </a:r>
            <a:r>
              <a:rPr lang="en-GB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 </a:t>
            </a:r>
            <a:r>
              <a:rPr lang="en-GB" altLang="ja-JP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química</a:t>
            </a:r>
            <a:r>
              <a:rPr lang="en-GB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 y </a:t>
            </a:r>
            <a:r>
              <a:rPr lang="en-GB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no </a:t>
            </a:r>
            <a:r>
              <a:rPr lang="en-GB" altLang="ja-JP" sz="24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puede</a:t>
            </a:r>
            <a:r>
              <a:rPr lang="en-GB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 </a:t>
            </a:r>
            <a:r>
              <a:rPr lang="en-GB" altLang="ja-JP" sz="24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explicar</a:t>
            </a:r>
            <a:r>
              <a:rPr lang="en-GB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 el </a:t>
            </a:r>
            <a:r>
              <a:rPr lang="en-GB" altLang="ja-JP" sz="24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movimiento</a:t>
            </a:r>
            <a:r>
              <a:rPr lang="en-GB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 de </a:t>
            </a:r>
            <a:r>
              <a:rPr lang="en-GB" altLang="ja-JP" sz="24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agua</a:t>
            </a:r>
            <a:r>
              <a:rPr lang="en-GB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 </a:t>
            </a:r>
            <a:r>
              <a:rPr lang="en-GB" altLang="ja-JP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en</a:t>
            </a:r>
            <a:r>
              <a:rPr lang="en-GB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 </a:t>
            </a:r>
            <a:r>
              <a:rPr lang="en-GB" altLang="ja-JP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  <a:sym typeface="Symbol" panose="05050102010706020507" pitchFamily="18" charset="2"/>
              </a:rPr>
              <a:t>árboles</a:t>
            </a:r>
            <a:endParaRPr lang="en-GB" altLang="es-ES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s-ES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altLang="es-ES" sz="240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D5237F-F270-43ED-AE0D-BA43C1C9F5EC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echa derecha 5">
            <a:extLst>
              <a:ext uri="{FF2B5EF4-FFF2-40B4-BE49-F238E27FC236}">
                <a16:creationId xmlns:a16="http://schemas.microsoft.com/office/drawing/2014/main" id="{1D1615BC-D8EA-4318-9C53-D542DD968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896938"/>
            <a:ext cx="2016125" cy="276225"/>
          </a:xfrm>
          <a:prstGeom prst="rightArrow">
            <a:avLst>
              <a:gd name="adj1" fmla="val 50000"/>
              <a:gd name="adj2" fmla="val 50011"/>
            </a:avLst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AR" sz="2400"/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9DF77493-5170-40A8-BA18-371037876B4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79388" y="890588"/>
            <a:ext cx="2016125" cy="276225"/>
          </a:xfrm>
          <a:prstGeom prst="rightArrow">
            <a:avLst>
              <a:gd name="adj1" fmla="val 50000"/>
              <a:gd name="adj2" fmla="val 5001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AR" sz="240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C9400B-031D-4BEC-9018-68667B1CB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261744"/>
            <a:ext cx="933269" cy="276999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200" dirty="0"/>
              <a:t>Deficiencia</a:t>
            </a:r>
            <a:endParaRPr lang="es-AR" altLang="es-AR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4536CAA-F528-42FD-BB19-A145B5AD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7427" y="1261879"/>
            <a:ext cx="688009" cy="276999"/>
          </a:xfrm>
          <a:prstGeom prst="rect">
            <a:avLst/>
          </a:prstGeom>
          <a:solidFill>
            <a:srgbClr val="0000CC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Exceso</a:t>
            </a:r>
          </a:p>
        </p:txBody>
      </p:sp>
      <p:sp>
        <p:nvSpPr>
          <p:cNvPr id="10" name="Rectángulo 9"/>
          <p:cNvSpPr/>
          <p:nvPr/>
        </p:nvSpPr>
        <p:spPr bwMode="auto">
          <a:xfrm>
            <a:off x="4355976" y="1412776"/>
            <a:ext cx="1296144" cy="5760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28506" y="333993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Estrés Hídrico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649196" y="346557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Estrés Hídrico</a:t>
            </a:r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0"/>
          <a:stretch/>
        </p:blipFill>
        <p:spPr>
          <a:xfrm>
            <a:off x="4521473" y="1949131"/>
            <a:ext cx="4278243" cy="283310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06" y="1935122"/>
            <a:ext cx="4235178" cy="2285966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293833-D140-4AE6-A2E0-DC1E984CEC3A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7793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8" name="Rectangle 2">
            <a:extLst>
              <a:ext uri="{FF2B5EF4-FFF2-40B4-BE49-F238E27FC236}">
                <a16:creationId xmlns:a16="http://schemas.microsoft.com/office/drawing/2014/main" id="{7668F876-73B5-48CE-B266-708B3F70D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148138"/>
            <a:ext cx="1223963" cy="1512887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8169" name="Rectangle 4">
            <a:extLst>
              <a:ext uri="{FF2B5EF4-FFF2-40B4-BE49-F238E27FC236}">
                <a16:creationId xmlns:a16="http://schemas.microsoft.com/office/drawing/2014/main" id="{B50CBDB3-DC1C-4C73-A698-1BE4B7A36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932238"/>
            <a:ext cx="1512888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8131" name="Oval 6">
            <a:extLst>
              <a:ext uri="{FF2B5EF4-FFF2-40B4-BE49-F238E27FC236}">
                <a16:creationId xmlns:a16="http://schemas.microsoft.com/office/drawing/2014/main" id="{5F823625-B327-459E-9B6A-A651E3A29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3932238"/>
            <a:ext cx="574675" cy="865187"/>
          </a:xfrm>
          <a:prstGeom prst="ellipse">
            <a:avLst/>
          </a:prstGeom>
          <a:solidFill>
            <a:srgbClr val="FF6600"/>
          </a:solidFill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8132" name="Rectangle 7">
            <a:extLst>
              <a:ext uri="{FF2B5EF4-FFF2-40B4-BE49-F238E27FC236}">
                <a16:creationId xmlns:a16="http://schemas.microsoft.com/office/drawing/2014/main" id="{6BDDB8A6-027B-4BEE-96B4-B1459CFBC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868863"/>
            <a:ext cx="1223962" cy="792162"/>
          </a:xfrm>
          <a:prstGeom prst="rect">
            <a:avLst/>
          </a:prstGeom>
          <a:solidFill>
            <a:schemeClr val="accent1">
              <a:alpha val="56862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D27A0E89-607C-49E8-8D54-5CE1A8BF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908050"/>
            <a:ext cx="107950" cy="3024188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EE2B6939-D824-419A-B930-5C0DFE83C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3" y="2997200"/>
            <a:ext cx="71437" cy="1008063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grpSp>
        <p:nvGrpSpPr>
          <p:cNvPr id="29709" name="Group 13">
            <a:extLst>
              <a:ext uri="{FF2B5EF4-FFF2-40B4-BE49-F238E27FC236}">
                <a16:creationId xmlns:a16="http://schemas.microsoft.com/office/drawing/2014/main" id="{777D4624-F11D-4A29-8F20-227461467A8C}"/>
              </a:ext>
            </a:extLst>
          </p:cNvPr>
          <p:cNvGrpSpPr>
            <a:grpSpLocks/>
          </p:cNvGrpSpPr>
          <p:nvPr/>
        </p:nvGrpSpPr>
        <p:grpSpPr bwMode="auto">
          <a:xfrm>
            <a:off x="3203575" y="3932238"/>
            <a:ext cx="1512888" cy="1728787"/>
            <a:chOff x="249" y="2795"/>
            <a:chExt cx="953" cy="1089"/>
          </a:xfrm>
        </p:grpSpPr>
        <p:sp>
          <p:nvSpPr>
            <p:cNvPr id="48166" name="Rectangle 14">
              <a:extLst>
                <a:ext uri="{FF2B5EF4-FFF2-40B4-BE49-F238E27FC236}">
                  <a16:creationId xmlns:a16="http://schemas.microsoft.com/office/drawing/2014/main" id="{57EBE056-5A7C-49B6-893E-682BB0815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2931"/>
              <a:ext cx="771" cy="953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48167" name="Rectangle 15">
              <a:extLst>
                <a:ext uri="{FF2B5EF4-FFF2-40B4-BE49-F238E27FC236}">
                  <a16:creationId xmlns:a16="http://schemas.microsoft.com/office/drawing/2014/main" id="{8370739F-E1E5-4F49-8F5C-A3BFF98BB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2795"/>
              <a:ext cx="953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sp>
        <p:nvSpPr>
          <p:cNvPr id="29712" name="Oval 16">
            <a:extLst>
              <a:ext uri="{FF2B5EF4-FFF2-40B4-BE49-F238E27FC236}">
                <a16:creationId xmlns:a16="http://schemas.microsoft.com/office/drawing/2014/main" id="{E86C6C2F-719C-4419-8A2D-CBAEE85F2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4651375"/>
            <a:ext cx="574675" cy="865188"/>
          </a:xfrm>
          <a:prstGeom prst="ellipse">
            <a:avLst/>
          </a:prstGeom>
          <a:solidFill>
            <a:srgbClr val="FF66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13" name="Rectangle 17">
            <a:extLst>
              <a:ext uri="{FF2B5EF4-FFF2-40B4-BE49-F238E27FC236}">
                <a16:creationId xmlns:a16="http://schemas.microsoft.com/office/drawing/2014/main" id="{83C183A2-965A-4A5C-B42B-96B1D5587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868863"/>
            <a:ext cx="1223962" cy="792162"/>
          </a:xfrm>
          <a:prstGeom prst="rect">
            <a:avLst/>
          </a:prstGeom>
          <a:solidFill>
            <a:schemeClr val="accent1">
              <a:alpha val="43921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14" name="Rectangle 18">
            <a:extLst>
              <a:ext uri="{FF2B5EF4-FFF2-40B4-BE49-F238E27FC236}">
                <a16:creationId xmlns:a16="http://schemas.microsoft.com/office/drawing/2014/main" id="{7E56AB2B-0E2C-451F-972D-482543AA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627188"/>
            <a:ext cx="107950" cy="3024187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15" name="Rectangle 19">
            <a:extLst>
              <a:ext uri="{FF2B5EF4-FFF2-40B4-BE49-F238E27FC236}">
                <a16:creationId xmlns:a16="http://schemas.microsoft.com/office/drawing/2014/main" id="{B3F25961-F8ED-4486-ABCD-373C64623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763" y="3716338"/>
            <a:ext cx="71437" cy="100806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grpSp>
        <p:nvGrpSpPr>
          <p:cNvPr id="29723" name="Group 27">
            <a:extLst>
              <a:ext uri="{FF2B5EF4-FFF2-40B4-BE49-F238E27FC236}">
                <a16:creationId xmlns:a16="http://schemas.microsoft.com/office/drawing/2014/main" id="{94BF23E8-63EB-47AB-BD69-07F9A1F679EE}"/>
              </a:ext>
            </a:extLst>
          </p:cNvPr>
          <p:cNvGrpSpPr>
            <a:grpSpLocks/>
          </p:cNvGrpSpPr>
          <p:nvPr/>
        </p:nvGrpSpPr>
        <p:grpSpPr bwMode="auto">
          <a:xfrm>
            <a:off x="4932363" y="3933825"/>
            <a:ext cx="1512887" cy="1728788"/>
            <a:chOff x="249" y="2795"/>
            <a:chExt cx="953" cy="1089"/>
          </a:xfrm>
        </p:grpSpPr>
        <p:sp>
          <p:nvSpPr>
            <p:cNvPr id="48164" name="Rectangle 28">
              <a:extLst>
                <a:ext uri="{FF2B5EF4-FFF2-40B4-BE49-F238E27FC236}">
                  <a16:creationId xmlns:a16="http://schemas.microsoft.com/office/drawing/2014/main" id="{3A2747F4-7E55-40E3-A3D2-C98608052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2931"/>
              <a:ext cx="771" cy="953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48165" name="Rectangle 29">
              <a:extLst>
                <a:ext uri="{FF2B5EF4-FFF2-40B4-BE49-F238E27FC236}">
                  <a16:creationId xmlns:a16="http://schemas.microsoft.com/office/drawing/2014/main" id="{4AEC9A0F-EA39-43DF-9243-E09B4F2A9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2795"/>
              <a:ext cx="953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sp>
        <p:nvSpPr>
          <p:cNvPr id="29726" name="Oval 30">
            <a:extLst>
              <a:ext uri="{FF2B5EF4-FFF2-40B4-BE49-F238E27FC236}">
                <a16:creationId xmlns:a16="http://schemas.microsoft.com/office/drawing/2014/main" id="{D892FEC0-15FA-4A88-9157-8B5EC1491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4652963"/>
            <a:ext cx="574675" cy="865187"/>
          </a:xfrm>
          <a:prstGeom prst="ellipse">
            <a:avLst/>
          </a:prstGeom>
          <a:solidFill>
            <a:srgbClr val="FF66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27" name="Rectangle 31">
            <a:extLst>
              <a:ext uri="{FF2B5EF4-FFF2-40B4-BE49-F238E27FC236}">
                <a16:creationId xmlns:a16="http://schemas.microsoft.com/office/drawing/2014/main" id="{130EAE62-1A92-4CF5-B7F5-D6C046B77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870450"/>
            <a:ext cx="1223963" cy="792163"/>
          </a:xfrm>
          <a:prstGeom prst="rect">
            <a:avLst/>
          </a:prstGeom>
          <a:solidFill>
            <a:schemeClr val="accent1">
              <a:alpha val="43921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28" name="Rectangle 32">
            <a:extLst>
              <a:ext uri="{FF2B5EF4-FFF2-40B4-BE49-F238E27FC236}">
                <a16:creationId xmlns:a16="http://schemas.microsoft.com/office/drawing/2014/main" id="{99309B02-B652-4A0B-8898-7EED9DE4F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088" y="1628775"/>
            <a:ext cx="107950" cy="3024188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29" name="Rectangle 33">
            <a:extLst>
              <a:ext uri="{FF2B5EF4-FFF2-40B4-BE49-F238E27FC236}">
                <a16:creationId xmlns:a16="http://schemas.microsoft.com/office/drawing/2014/main" id="{D8BDDAA3-37DF-4B8F-BCD4-AF1CDC4E8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550" y="1773238"/>
            <a:ext cx="69850" cy="295275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grpSp>
        <p:nvGrpSpPr>
          <p:cNvPr id="29730" name="Group 34">
            <a:extLst>
              <a:ext uri="{FF2B5EF4-FFF2-40B4-BE49-F238E27FC236}">
                <a16:creationId xmlns:a16="http://schemas.microsoft.com/office/drawing/2014/main" id="{73B98A50-A371-4FEF-BA28-15626BE2E572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3932238"/>
            <a:ext cx="1512888" cy="1728787"/>
            <a:chOff x="249" y="2795"/>
            <a:chExt cx="953" cy="1089"/>
          </a:xfrm>
        </p:grpSpPr>
        <p:sp>
          <p:nvSpPr>
            <p:cNvPr id="48162" name="Rectangle 35">
              <a:extLst>
                <a:ext uri="{FF2B5EF4-FFF2-40B4-BE49-F238E27FC236}">
                  <a16:creationId xmlns:a16="http://schemas.microsoft.com/office/drawing/2014/main" id="{00F1C8F5-9AA5-4EE3-AD5F-D3AE440A6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2931"/>
              <a:ext cx="771" cy="953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48163" name="Rectangle 36">
              <a:extLst>
                <a:ext uri="{FF2B5EF4-FFF2-40B4-BE49-F238E27FC236}">
                  <a16:creationId xmlns:a16="http://schemas.microsoft.com/office/drawing/2014/main" id="{C5058FB3-4AC9-421A-8C49-2269084E8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2795"/>
              <a:ext cx="953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sp>
        <p:nvSpPr>
          <p:cNvPr id="29733" name="Oval 37">
            <a:extLst>
              <a:ext uri="{FF2B5EF4-FFF2-40B4-BE49-F238E27FC236}">
                <a16:creationId xmlns:a16="http://schemas.microsoft.com/office/drawing/2014/main" id="{87432CA5-9B92-4B17-ACE6-F2CB16601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4651375"/>
            <a:ext cx="574675" cy="865188"/>
          </a:xfrm>
          <a:prstGeom prst="ellipse">
            <a:avLst/>
          </a:prstGeom>
          <a:solidFill>
            <a:srgbClr val="FF6600"/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34" name="Rectangle 38">
            <a:extLst>
              <a:ext uri="{FF2B5EF4-FFF2-40B4-BE49-F238E27FC236}">
                <a16:creationId xmlns:a16="http://schemas.microsoft.com/office/drawing/2014/main" id="{294D8221-BA94-4F05-BFE7-B3B9FC29B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4868863"/>
            <a:ext cx="1223962" cy="792162"/>
          </a:xfrm>
          <a:prstGeom prst="rect">
            <a:avLst/>
          </a:prstGeom>
          <a:solidFill>
            <a:schemeClr val="accent1">
              <a:alpha val="43921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35" name="Rectangle 39">
            <a:extLst>
              <a:ext uri="{FF2B5EF4-FFF2-40B4-BE49-F238E27FC236}">
                <a16:creationId xmlns:a16="http://schemas.microsoft.com/office/drawing/2014/main" id="{A0BD784A-6F98-4A4D-9BC6-4116A8FAB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1627188"/>
            <a:ext cx="107950" cy="3024187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36" name="Rectangle 40">
            <a:extLst>
              <a:ext uri="{FF2B5EF4-FFF2-40B4-BE49-F238E27FC236}">
                <a16:creationId xmlns:a16="http://schemas.microsoft.com/office/drawing/2014/main" id="{25B504FF-4E84-4E22-AE2F-CBC746646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3" y="1627188"/>
            <a:ext cx="69850" cy="309721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9739" name="Line 43">
            <a:extLst>
              <a:ext uri="{FF2B5EF4-FFF2-40B4-BE49-F238E27FC236}">
                <a16:creationId xmlns:a16="http://schemas.microsoft.com/office/drawing/2014/main" id="{76E4B05C-DB57-48CA-9E4D-6B80B166FB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0425" y="2636838"/>
            <a:ext cx="0" cy="7191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9741" name="AutoShape 45">
            <a:extLst>
              <a:ext uri="{FF2B5EF4-FFF2-40B4-BE49-F238E27FC236}">
                <a16:creationId xmlns:a16="http://schemas.microsoft.com/office/drawing/2014/main" id="{16948F02-BE84-40E3-8A81-0328E6F1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1270000"/>
            <a:ext cx="288925" cy="863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lnTo>
                  <a:pt x="15662" y="14285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48152" name="Text Box 46">
            <a:extLst>
              <a:ext uri="{FF2B5EF4-FFF2-40B4-BE49-F238E27FC236}">
                <a16:creationId xmlns:a16="http://schemas.microsoft.com/office/drawing/2014/main" id="{F15181E2-6C17-4F28-95B7-D33A1516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8" y="75727"/>
            <a:ext cx="90877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dirty="0" err="1" smtClean="0">
                <a:solidFill>
                  <a:srgbClr val="0000CC"/>
                </a:solidFill>
              </a:rPr>
              <a:t>Simulación</a:t>
            </a:r>
            <a:r>
              <a:rPr lang="en-US" altLang="es-ES" dirty="0" smtClean="0">
                <a:solidFill>
                  <a:srgbClr val="0000CC"/>
                </a:solidFill>
              </a:rPr>
              <a:t> </a:t>
            </a:r>
            <a:r>
              <a:rPr lang="en-US" altLang="es-ES" dirty="0" err="1" smtClean="0">
                <a:solidFill>
                  <a:srgbClr val="0000CC"/>
                </a:solidFill>
              </a:rPr>
              <a:t>en</a:t>
            </a:r>
            <a:r>
              <a:rPr lang="en-US" altLang="es-ES" dirty="0" smtClean="0">
                <a:solidFill>
                  <a:srgbClr val="0000CC"/>
                </a:solidFill>
              </a:rPr>
              <a:t> </a:t>
            </a:r>
            <a:r>
              <a:rPr lang="en-US" altLang="es-ES" dirty="0" err="1" smtClean="0">
                <a:solidFill>
                  <a:srgbClr val="0000CC"/>
                </a:solidFill>
              </a:rPr>
              <a:t>laboratorio</a:t>
            </a:r>
            <a:r>
              <a:rPr lang="en-US" altLang="es-ES" dirty="0" smtClean="0">
                <a:solidFill>
                  <a:srgbClr val="0000CC"/>
                </a:solidFill>
              </a:rPr>
              <a:t> de </a:t>
            </a:r>
            <a:r>
              <a:rPr lang="en-US" altLang="es-ES" dirty="0" smtClean="0">
                <a:solidFill>
                  <a:srgbClr val="0000CC"/>
                </a:solidFill>
                <a:cs typeface="Arial" panose="020B0604020202020204" pitchFamily="34" charset="0"/>
              </a:rPr>
              <a:t>la </a:t>
            </a:r>
            <a:r>
              <a:rPr lang="en-US" altLang="es-ES" dirty="0" err="1">
                <a:solidFill>
                  <a:srgbClr val="0000CC"/>
                </a:solidFill>
                <a:cs typeface="Arial" panose="020B0604020202020204" pitchFamily="34" charset="0"/>
              </a:rPr>
              <a:t>presión</a:t>
            </a:r>
            <a:r>
              <a:rPr lang="en-US" altLang="es-ES" dirty="0">
                <a:solidFill>
                  <a:srgbClr val="0000CC"/>
                </a:solidFill>
                <a:cs typeface="Arial" panose="020B0604020202020204" pitchFamily="34" charset="0"/>
              </a:rPr>
              <a:t> de </a:t>
            </a:r>
            <a:r>
              <a:rPr lang="en-US" altLang="es-E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raíz</a:t>
            </a:r>
            <a:r>
              <a:rPr lang="en-US" altLang="es-E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endParaRPr lang="en-US" altLang="es-ES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29743" name="Text Box 47">
            <a:extLst>
              <a:ext uri="{FF2B5EF4-FFF2-40B4-BE49-F238E27FC236}">
                <a16:creationId xmlns:a16="http://schemas.microsoft.com/office/drawing/2014/main" id="{BB25E188-8355-42CE-A129-8F72BB531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872" y="876726"/>
            <a:ext cx="24128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err="1" smtClean="0"/>
              <a:t>Capilar</a:t>
            </a:r>
            <a:r>
              <a:rPr lang="en-US" altLang="es-ES" sz="2400" dirty="0" smtClean="0"/>
              <a:t> de </a:t>
            </a:r>
            <a:r>
              <a:rPr lang="en-US" altLang="es-ES" sz="2400" dirty="0" err="1" smtClean="0"/>
              <a:t>vidrio</a:t>
            </a:r>
            <a:endParaRPr lang="en-US" altLang="es-ES" sz="24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1800" dirty="0" smtClean="0"/>
              <a:t>(</a:t>
            </a:r>
            <a:r>
              <a:rPr lang="en-US" altLang="es-ES" sz="1800" dirty="0" err="1" smtClean="0"/>
              <a:t>Vasos</a:t>
            </a:r>
            <a:r>
              <a:rPr lang="en-US" altLang="es-ES" sz="1800" dirty="0" smtClean="0"/>
              <a:t> del </a:t>
            </a:r>
            <a:r>
              <a:rPr lang="en-US" altLang="es-ES" sz="1800" dirty="0" err="1" smtClean="0"/>
              <a:t>Xilema</a:t>
            </a:r>
            <a:r>
              <a:rPr lang="en-US" altLang="es-ES" sz="1800" dirty="0" smtClean="0"/>
              <a:t>)</a:t>
            </a:r>
            <a:endParaRPr lang="es-ES" altLang="es-ES" sz="1800" dirty="0"/>
          </a:p>
        </p:txBody>
      </p:sp>
      <p:sp>
        <p:nvSpPr>
          <p:cNvPr id="29744" name="Line 48">
            <a:extLst>
              <a:ext uri="{FF2B5EF4-FFF2-40B4-BE49-F238E27FC236}">
                <a16:creationId xmlns:a16="http://schemas.microsoft.com/office/drawing/2014/main" id="{19FD7927-D622-4180-AA53-EDFEBB4686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6013" y="1268413"/>
            <a:ext cx="503237" cy="217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29745" name="Text Box 49">
            <a:extLst>
              <a:ext uri="{FF2B5EF4-FFF2-40B4-BE49-F238E27FC236}">
                <a16:creationId xmlns:a16="http://schemas.microsoft.com/office/drawing/2014/main" id="{DD77B95A-7CC2-4716-A4D9-F99410A9C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572" y="2706688"/>
            <a:ext cx="234601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000" dirty="0" err="1" smtClean="0">
                <a:solidFill>
                  <a:srgbClr val="FF6600"/>
                </a:solidFill>
              </a:rPr>
              <a:t>Solución</a:t>
            </a:r>
            <a:r>
              <a:rPr lang="en-US" altLang="es-ES" sz="2000" dirty="0" smtClean="0">
                <a:solidFill>
                  <a:srgbClr val="FF6600"/>
                </a:solidFill>
              </a:rPr>
              <a:t> de </a:t>
            </a:r>
            <a:r>
              <a:rPr lang="en-US" altLang="es-ES" sz="2000" dirty="0" err="1" smtClean="0">
                <a:solidFill>
                  <a:srgbClr val="FF6600"/>
                </a:solidFill>
              </a:rPr>
              <a:t>sacarosa</a:t>
            </a:r>
            <a:r>
              <a:rPr lang="en-US" altLang="es-ES" sz="2000" dirty="0" smtClean="0">
                <a:solidFill>
                  <a:srgbClr val="FF66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1600" dirty="0">
                <a:solidFill>
                  <a:srgbClr val="FF6600"/>
                </a:solidFill>
              </a:rPr>
              <a:t>(</a:t>
            </a:r>
            <a:r>
              <a:rPr lang="en-US" altLang="es-ES" sz="1600" dirty="0" err="1" smtClean="0">
                <a:solidFill>
                  <a:srgbClr val="FF6600"/>
                </a:solidFill>
              </a:rPr>
              <a:t>Savia</a:t>
            </a:r>
            <a:r>
              <a:rPr lang="en-US" altLang="es-ES" sz="1600" dirty="0" smtClean="0">
                <a:solidFill>
                  <a:srgbClr val="FF6600"/>
                </a:solidFill>
              </a:rPr>
              <a:t> </a:t>
            </a:r>
            <a:r>
              <a:rPr lang="en-US" altLang="es-ES" sz="1600" dirty="0" err="1" smtClean="0">
                <a:solidFill>
                  <a:srgbClr val="FF6600"/>
                </a:solidFill>
              </a:rPr>
              <a:t>Xilem</a:t>
            </a:r>
            <a:r>
              <a:rPr lang="en-US" altLang="es-ES" sz="1600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ática</a:t>
            </a:r>
            <a:r>
              <a:rPr lang="en-US" altLang="es-ES" sz="1600" dirty="0" smtClean="0">
                <a:solidFill>
                  <a:srgbClr val="FF6600"/>
                </a:solidFill>
                <a:cs typeface="Arial" panose="020B0604020202020204" pitchFamily="34" charset="0"/>
              </a:rPr>
              <a:t>)</a:t>
            </a:r>
            <a:endParaRPr lang="en-US" altLang="es-ES" sz="1600" dirty="0">
              <a:solidFill>
                <a:srgbClr val="FF66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>
                <a:solidFill>
                  <a:srgbClr val="FF6600"/>
                </a:solidFill>
                <a:sym typeface="Symbol" panose="05050102010706020507" pitchFamily="18" charset="2"/>
              </a:rPr>
              <a:t></a:t>
            </a:r>
            <a:r>
              <a:rPr lang="en-US" altLang="es-ES" sz="2400" baseline="-25000" dirty="0">
                <a:solidFill>
                  <a:srgbClr val="FF6600"/>
                </a:solidFill>
                <a:sym typeface="Symbol" panose="05050102010706020507" pitchFamily="18" charset="2"/>
              </a:rPr>
              <a:t>w</a:t>
            </a:r>
            <a:r>
              <a:rPr lang="en-US" altLang="es-ES" sz="2400" dirty="0">
                <a:solidFill>
                  <a:srgbClr val="FF6600"/>
                </a:solidFill>
                <a:sym typeface="Symbol" panose="05050102010706020507" pitchFamily="18" charset="2"/>
              </a:rPr>
              <a:t>  0</a:t>
            </a:r>
          </a:p>
        </p:txBody>
      </p:sp>
      <p:sp>
        <p:nvSpPr>
          <p:cNvPr id="29746" name="Line 50">
            <a:extLst>
              <a:ext uri="{FF2B5EF4-FFF2-40B4-BE49-F238E27FC236}">
                <a16:creationId xmlns:a16="http://schemas.microsoft.com/office/drawing/2014/main" id="{E5DD27CF-F00A-4B39-A5BA-0B428F7B5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5217" y="3611007"/>
            <a:ext cx="731045" cy="60856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"/>
          </a:p>
        </p:txBody>
      </p:sp>
      <p:sp>
        <p:nvSpPr>
          <p:cNvPr id="29747" name="Text Box 51">
            <a:extLst>
              <a:ext uri="{FF2B5EF4-FFF2-40B4-BE49-F238E27FC236}">
                <a16:creationId xmlns:a16="http://schemas.microsoft.com/office/drawing/2014/main" id="{2012B62C-9115-44FA-B71E-2666AFB71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5851525"/>
            <a:ext cx="2017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Suelo </a:t>
            </a:r>
            <a:r>
              <a:rPr lang="en-US" altLang="es-ES" sz="2400">
                <a:sym typeface="Symbol" panose="05050102010706020507" pitchFamily="18" charset="2"/>
              </a:rPr>
              <a:t></a:t>
            </a:r>
            <a:r>
              <a:rPr lang="en-US" altLang="es-ES" sz="2400" baseline="-25000">
                <a:sym typeface="Symbol" panose="05050102010706020507" pitchFamily="18" charset="2"/>
              </a:rPr>
              <a:t>w</a:t>
            </a:r>
            <a:r>
              <a:rPr lang="en-US" altLang="es-ES" sz="2400">
                <a:sym typeface="Symbol" panose="05050102010706020507" pitchFamily="18" charset="2"/>
              </a:rPr>
              <a:t>  0</a:t>
            </a:r>
          </a:p>
        </p:txBody>
      </p:sp>
      <p:sp>
        <p:nvSpPr>
          <p:cNvPr id="29748" name="Line 52">
            <a:extLst>
              <a:ext uri="{FF2B5EF4-FFF2-40B4-BE49-F238E27FC236}">
                <a16:creationId xmlns:a16="http://schemas.microsoft.com/office/drawing/2014/main" id="{CA272B45-DDFB-4F84-B68C-2E0BF3776A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86269" y="5634831"/>
            <a:ext cx="504825" cy="433388"/>
          </a:xfrm>
          <a:prstGeom prst="line">
            <a:avLst/>
          </a:prstGeom>
          <a:noFill/>
          <a:ln w="25400">
            <a:solidFill>
              <a:schemeClr val="accent1">
                <a:lumMod val="9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29749" name="Text Box 53">
            <a:extLst>
              <a:ext uri="{FF2B5EF4-FFF2-40B4-BE49-F238E27FC236}">
                <a16:creationId xmlns:a16="http://schemas.microsoft.com/office/drawing/2014/main" id="{0B82756A-79B3-408C-8BF6-E73D6B082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5654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Presi</a:t>
            </a:r>
            <a:r>
              <a:rPr lang="en-US" altLang="es-ES" sz="2400">
                <a:cs typeface="Arial" panose="020B0604020202020204" pitchFamily="34" charset="0"/>
              </a:rPr>
              <a:t>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cs typeface="Arial" panose="020B0604020202020204" pitchFamily="34" charset="0"/>
              </a:rPr>
              <a:t>De raíz</a:t>
            </a:r>
          </a:p>
        </p:txBody>
      </p:sp>
      <p:sp>
        <p:nvSpPr>
          <p:cNvPr id="29750" name="Text Box 54">
            <a:extLst>
              <a:ext uri="{FF2B5EF4-FFF2-40B4-BE49-F238E27FC236}">
                <a16:creationId xmlns:a16="http://schemas.microsoft.com/office/drawing/2014/main" id="{9580F70C-61AA-4EF5-AB7D-380562CD7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800" y="1125538"/>
            <a:ext cx="1184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Gutac.</a:t>
            </a:r>
            <a:endParaRPr lang="en-US" altLang="es-ES" sz="240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cs typeface="Arial" panose="020B0604020202020204" pitchFamily="34" charset="0"/>
              </a:rPr>
              <a:t>(pasiv.)</a:t>
            </a:r>
          </a:p>
        </p:txBody>
      </p:sp>
      <p:sp>
        <p:nvSpPr>
          <p:cNvPr id="48161" name="Text Box 55">
            <a:hlinkClick r:id="rId2" action="ppaction://hlinksldjump"/>
            <a:extLst>
              <a:ext uri="{FF2B5EF4-FFF2-40B4-BE49-F238E27FC236}">
                <a16:creationId xmlns:a16="http://schemas.microsoft.com/office/drawing/2014/main" id="{5BFA7ED5-16AC-4CB6-BA22-406646B11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738" y="6400800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Regreso</a:t>
            </a:r>
            <a:endParaRPr lang="es-ES" altLang="es-ES" sz="2400"/>
          </a:p>
        </p:txBody>
      </p:sp>
      <p:cxnSp>
        <p:nvCxnSpPr>
          <p:cNvPr id="3" name="Conector recto de flecha 2"/>
          <p:cNvCxnSpPr/>
          <p:nvPr/>
        </p:nvCxnSpPr>
        <p:spPr bwMode="auto">
          <a:xfrm flipH="1">
            <a:off x="1178485" y="2529681"/>
            <a:ext cx="388378" cy="14398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CuadroTexto 5"/>
          <p:cNvSpPr txBox="1"/>
          <p:nvPr/>
        </p:nvSpPr>
        <p:spPr>
          <a:xfrm>
            <a:off x="1499412" y="1621175"/>
            <a:ext cx="203934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000" dirty="0" smtClean="0">
                <a:solidFill>
                  <a:srgbClr val="FF0000"/>
                </a:solidFill>
              </a:rPr>
              <a:t>Bolsa de </a:t>
            </a:r>
            <a:r>
              <a:rPr lang="es-419" sz="2000" dirty="0" err="1" smtClean="0">
                <a:solidFill>
                  <a:srgbClr val="FF0000"/>
                </a:solidFill>
              </a:rPr>
              <a:t>díalisis</a:t>
            </a:r>
            <a:endParaRPr lang="es-419" sz="2000" dirty="0" smtClean="0">
              <a:solidFill>
                <a:srgbClr val="FF0000"/>
              </a:solidFill>
            </a:endParaRPr>
          </a:p>
          <a:p>
            <a:r>
              <a:rPr lang="es-419" sz="1600" dirty="0" smtClean="0">
                <a:solidFill>
                  <a:srgbClr val="FF0000"/>
                </a:solidFill>
              </a:rPr>
              <a:t>Simula membrana y</a:t>
            </a:r>
          </a:p>
          <a:p>
            <a:r>
              <a:rPr lang="es-419" sz="1600" dirty="0" smtClean="0">
                <a:solidFill>
                  <a:srgbClr val="FF0000"/>
                </a:solidFill>
              </a:rPr>
              <a:t>Pared celular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91E68F-8CD1-44C1-BE22-7E85D259BDB9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1" dur="10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9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1000"/>
                                        <p:tgtEl>
                                          <p:spTgt spid="2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2" grpId="0" animBg="1"/>
      <p:bldP spid="29713" grpId="0" animBg="1"/>
      <p:bldP spid="29714" grpId="0" animBg="1"/>
      <p:bldP spid="29715" grpId="0" animBg="1"/>
      <p:bldP spid="29726" grpId="0" animBg="1"/>
      <p:bldP spid="29727" grpId="0" animBg="1"/>
      <p:bldP spid="29728" grpId="0" animBg="1"/>
      <p:bldP spid="29729" grpId="0" animBg="1"/>
      <p:bldP spid="29733" grpId="0" animBg="1"/>
      <p:bldP spid="29734" grpId="0" animBg="1"/>
      <p:bldP spid="29735" grpId="0" animBg="1"/>
      <p:bldP spid="29736" grpId="0" animBg="1"/>
      <p:bldP spid="29743" grpId="0"/>
      <p:bldP spid="29745" grpId="0"/>
      <p:bldP spid="29747" grpId="0"/>
      <p:bldP spid="29749" grpId="0"/>
      <p:bldP spid="29750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>
            <a:extLst>
              <a:ext uri="{FF2B5EF4-FFF2-40B4-BE49-F238E27FC236}">
                <a16:creationId xmlns:a16="http://schemas.microsoft.com/office/drawing/2014/main" id="{3B7B7C3D-064C-45B6-8ED5-87EF058DB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819275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solidFill>
                  <a:srgbClr val="0000CC"/>
                </a:solidFill>
              </a:rPr>
              <a:t>Presi</a:t>
            </a:r>
            <a:r>
              <a:rPr lang="en-US" altLang="es-ES" sz="2400">
                <a:solidFill>
                  <a:srgbClr val="0000CC"/>
                </a:solidFill>
                <a:cs typeface="Arial" panose="020B0604020202020204" pitchFamily="34" charset="0"/>
              </a:rPr>
              <a:t>ón de raíz</a:t>
            </a:r>
          </a:p>
        </p:txBody>
      </p:sp>
      <p:sp>
        <p:nvSpPr>
          <p:cNvPr id="47107" name="Text Box 4">
            <a:extLst>
              <a:ext uri="{FF2B5EF4-FFF2-40B4-BE49-F238E27FC236}">
                <a16:creationId xmlns:a16="http://schemas.microsoft.com/office/drawing/2014/main" id="{F5521F04-A6EA-472E-9483-1A99726F1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868863"/>
            <a:ext cx="2082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Acumulaci</a:t>
            </a:r>
            <a:r>
              <a:rPr lang="en-US" altLang="es-ES" sz="2400">
                <a:cs typeface="Arial" panose="020B0604020202020204" pitchFamily="34" charset="0"/>
              </a:rPr>
              <a:t>ón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cs typeface="Arial" panose="020B0604020202020204" pitchFamily="34" charset="0"/>
              </a:rPr>
              <a:t>de solutos 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cs typeface="Arial" panose="020B0604020202020204" pitchFamily="34" charset="0"/>
              </a:rPr>
              <a:t>sistema rígido</a:t>
            </a:r>
          </a:p>
        </p:txBody>
      </p:sp>
      <p:sp>
        <p:nvSpPr>
          <p:cNvPr id="47108" name="Text Box 10">
            <a:extLst>
              <a:ext uri="{FF2B5EF4-FFF2-40B4-BE49-F238E27FC236}">
                <a16:creationId xmlns:a16="http://schemas.microsoft.com/office/drawing/2014/main" id="{4B15B33F-56C1-4FE6-8259-DE111F086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3429000"/>
            <a:ext cx="2611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Presi</a:t>
            </a:r>
            <a:r>
              <a:rPr lang="en-US" altLang="es-ES" sz="2400">
                <a:cs typeface="Arial" panose="020B0604020202020204" pitchFamily="34" charset="0"/>
              </a:rPr>
              <a:t>ón hidráulica</a:t>
            </a:r>
          </a:p>
        </p:txBody>
      </p:sp>
      <p:sp>
        <p:nvSpPr>
          <p:cNvPr id="47109" name="Line 11">
            <a:extLst>
              <a:ext uri="{FF2B5EF4-FFF2-40B4-BE49-F238E27FC236}">
                <a16:creationId xmlns:a16="http://schemas.microsoft.com/office/drawing/2014/main" id="{FD7D0258-DD3B-439F-90A3-45B711A381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9475" y="3862388"/>
            <a:ext cx="792163" cy="9350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47110" name="Text Box 14">
            <a:extLst>
              <a:ext uri="{FF2B5EF4-FFF2-40B4-BE49-F238E27FC236}">
                <a16:creationId xmlns:a16="http://schemas.microsoft.com/office/drawing/2014/main" id="{6CDD76A7-6B77-4910-A832-695F29CB4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800" y="6400800"/>
            <a:ext cx="96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Sigue</a:t>
            </a:r>
            <a:endParaRPr lang="es-ES" altLang="es-ES" sz="2400"/>
          </a:p>
        </p:txBody>
      </p:sp>
      <p:sp>
        <p:nvSpPr>
          <p:cNvPr id="47111" name="Text Box 17">
            <a:extLst>
              <a:ext uri="{FF2B5EF4-FFF2-40B4-BE49-F238E27FC236}">
                <a16:creationId xmlns:a16="http://schemas.microsoft.com/office/drawing/2014/main" id="{38061B23-6216-4E72-837C-B56515FF0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2205038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b="1"/>
              <a:t>Flujo en masa</a:t>
            </a:r>
            <a:endParaRPr lang="es-ES" altLang="es-ES" sz="1800" b="1"/>
          </a:p>
        </p:txBody>
      </p:sp>
      <p:pic>
        <p:nvPicPr>
          <p:cNvPr id="47112" name="Picture 18">
            <a:extLst>
              <a:ext uri="{FF2B5EF4-FFF2-40B4-BE49-F238E27FC236}">
                <a16:creationId xmlns:a16="http://schemas.microsoft.com/office/drawing/2014/main" id="{1627EE36-0FB6-4B76-B8FE-542445B5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97200"/>
            <a:ext cx="252095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3" name="Picture 19">
            <a:extLst>
              <a:ext uri="{FF2B5EF4-FFF2-40B4-BE49-F238E27FC236}">
                <a16:creationId xmlns:a16="http://schemas.microsoft.com/office/drawing/2014/main" id="{3DCF1622-FD68-4486-952F-1D0CF91C6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2" t="2754" r="41650"/>
          <a:stretch>
            <a:fillRect/>
          </a:stretch>
        </p:blipFill>
        <p:spPr bwMode="auto">
          <a:xfrm>
            <a:off x="107950" y="0"/>
            <a:ext cx="1368425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4" name="Line 20">
            <a:extLst>
              <a:ext uri="{FF2B5EF4-FFF2-40B4-BE49-F238E27FC236}">
                <a16:creationId xmlns:a16="http://schemas.microsoft.com/office/drawing/2014/main" id="{BB50CD6C-209C-4532-8B19-5F1BA081EC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438" y="2492375"/>
            <a:ext cx="792162" cy="9350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pic>
        <p:nvPicPr>
          <p:cNvPr id="47115" name="Picture 21">
            <a:extLst>
              <a:ext uri="{FF2B5EF4-FFF2-40B4-BE49-F238E27FC236}">
                <a16:creationId xmlns:a16="http://schemas.microsoft.com/office/drawing/2014/main" id="{92F72913-75E7-4D18-939C-4F074F5D4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260350"/>
            <a:ext cx="23812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6" name="Text Box 22">
            <a:extLst>
              <a:ext uri="{FF2B5EF4-FFF2-40B4-BE49-F238E27FC236}">
                <a16:creationId xmlns:a16="http://schemas.microsoft.com/office/drawing/2014/main" id="{0638D788-7BA4-44E1-BC5E-E205BE78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620713"/>
            <a:ext cx="148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Gutaci</a:t>
            </a:r>
            <a:r>
              <a:rPr lang="en-US" altLang="es-ES" sz="2400">
                <a:cs typeface="Arial" panose="020B0604020202020204" pitchFamily="34" charset="0"/>
              </a:rPr>
              <a:t>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cs typeface="Arial" panose="020B0604020202020204" pitchFamily="34" charset="0"/>
              </a:rPr>
              <a:t>pasiva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8375C3-AFC6-401E-AA72-0F8C77E7BB40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A8CB481-AC0B-4160-97E2-22B293048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pPr eaLnBrk="1" hangingPunct="1"/>
            <a:r>
              <a:rPr lang="en-GB" altLang="es-ES" sz="3600" b="1" dirty="0" err="1" smtClean="0"/>
              <a:t>Modelo</a:t>
            </a:r>
            <a:r>
              <a:rPr lang="en-GB" altLang="ja-JP" sz="3600" b="1" dirty="0" smtClean="0">
                <a:ea typeface="ＭＳ Ｐゴシック" panose="020B0600070205080204" pitchFamily="34" charset="-128"/>
              </a:rPr>
              <a:t> </a:t>
            </a:r>
            <a:r>
              <a:rPr lang="en-GB" altLang="ja-JP" sz="3600" b="1" dirty="0">
                <a:ea typeface="ＭＳ Ｐゴシック" panose="020B0600070205080204" pitchFamily="34" charset="-128"/>
              </a:rPr>
              <a:t>de </a:t>
            </a:r>
            <a:r>
              <a:rPr lang="en-GB" altLang="ja-JP" sz="3600" b="1" dirty="0" err="1">
                <a:ea typeface="ＭＳ Ｐゴシック" panose="020B0600070205080204" pitchFamily="34" charset="-128"/>
              </a:rPr>
              <a:t>cohesión-tensión</a:t>
            </a:r>
            <a:endParaRPr lang="en-GB" altLang="es-ES" sz="3600" b="1" dirty="0"/>
          </a:p>
        </p:txBody>
      </p:sp>
      <p:grpSp>
        <p:nvGrpSpPr>
          <p:cNvPr id="82947" name="Group 3">
            <a:extLst>
              <a:ext uri="{FF2B5EF4-FFF2-40B4-BE49-F238E27FC236}">
                <a16:creationId xmlns:a16="http://schemas.microsoft.com/office/drawing/2014/main" id="{95E709AE-758B-416F-8B52-39517C8E69D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751013"/>
            <a:ext cx="5156200" cy="3810000"/>
            <a:chOff x="960" y="432"/>
            <a:chExt cx="4160" cy="3024"/>
          </a:xfrm>
        </p:grpSpPr>
        <p:sp>
          <p:nvSpPr>
            <p:cNvPr id="61460" name="Rectangle 4">
              <a:extLst>
                <a:ext uri="{FF2B5EF4-FFF2-40B4-BE49-F238E27FC236}">
                  <a16:creationId xmlns:a16="http://schemas.microsoft.com/office/drawing/2014/main" id="{955D30A5-7F24-420F-B48E-091156FC3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672"/>
              <a:ext cx="48" cy="16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61461" name="Line 5">
              <a:extLst>
                <a:ext uri="{FF2B5EF4-FFF2-40B4-BE49-F238E27FC236}">
                  <a16:creationId xmlns:a16="http://schemas.microsoft.com/office/drawing/2014/main" id="{B477B244-ED8A-48C1-8132-A9AD7CD6EB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2352"/>
              <a:ext cx="2496" cy="0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1462" name="Rectangle 6">
              <a:extLst>
                <a:ext uri="{FF2B5EF4-FFF2-40B4-BE49-F238E27FC236}">
                  <a16:creationId xmlns:a16="http://schemas.microsoft.com/office/drawing/2014/main" id="{49CF5000-1F34-47B7-82E8-11F6F9242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4" y="672"/>
              <a:ext cx="48" cy="16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61463" name="Rectangle 7">
              <a:extLst>
                <a:ext uri="{FF2B5EF4-FFF2-40B4-BE49-F238E27FC236}">
                  <a16:creationId xmlns:a16="http://schemas.microsoft.com/office/drawing/2014/main" id="{95905FE5-84B1-4323-95AD-66270E2CF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9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61464" name="Rectangle 8">
              <a:extLst>
                <a:ext uri="{FF2B5EF4-FFF2-40B4-BE49-F238E27FC236}">
                  <a16:creationId xmlns:a16="http://schemas.microsoft.com/office/drawing/2014/main" id="{CC80C776-FD61-4294-A203-6DF547A65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4" y="2448"/>
              <a:ext cx="48" cy="9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grpSp>
          <p:nvGrpSpPr>
            <p:cNvPr id="61465" name="Group 9">
              <a:extLst>
                <a:ext uri="{FF2B5EF4-FFF2-40B4-BE49-F238E27FC236}">
                  <a16:creationId xmlns:a16="http://schemas.microsoft.com/office/drawing/2014/main" id="{43287253-254B-424D-B470-8278B2C036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880"/>
              <a:ext cx="528" cy="336"/>
              <a:chOff x="2400" y="2880"/>
              <a:chExt cx="528" cy="336"/>
            </a:xfrm>
          </p:grpSpPr>
          <p:sp>
            <p:nvSpPr>
              <p:cNvPr id="61500" name="AutoShape 10">
                <a:extLst>
                  <a:ext uri="{FF2B5EF4-FFF2-40B4-BE49-F238E27FC236}">
                    <a16:creationId xmlns:a16="http://schemas.microsoft.com/office/drawing/2014/main" id="{320A04C9-C154-4394-B424-1F08E322F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2880"/>
                <a:ext cx="528" cy="336"/>
              </a:xfrm>
              <a:prstGeom prst="roundRect">
                <a:avLst>
                  <a:gd name="adj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61501" name="AutoShape 11" descr="Blue tissue paper">
                <a:extLst>
                  <a:ext uri="{FF2B5EF4-FFF2-40B4-BE49-F238E27FC236}">
                    <a16:creationId xmlns:a16="http://schemas.microsoft.com/office/drawing/2014/main" id="{83206FEC-3AA2-4165-8E3A-7A9CADEF7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2" y="2928"/>
                <a:ext cx="384" cy="240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</p:grpSp>
        <p:grpSp>
          <p:nvGrpSpPr>
            <p:cNvPr id="61466" name="Group 12">
              <a:extLst>
                <a:ext uri="{FF2B5EF4-FFF2-40B4-BE49-F238E27FC236}">
                  <a16:creationId xmlns:a16="http://schemas.microsoft.com/office/drawing/2014/main" id="{FCBF2773-081F-41AE-ADF1-FB3D2DF79D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880"/>
              <a:ext cx="384" cy="336"/>
              <a:chOff x="3408" y="2880"/>
              <a:chExt cx="384" cy="336"/>
            </a:xfrm>
          </p:grpSpPr>
          <p:grpSp>
            <p:nvGrpSpPr>
              <p:cNvPr id="61495" name="Group 13">
                <a:extLst>
                  <a:ext uri="{FF2B5EF4-FFF2-40B4-BE49-F238E27FC236}">
                    <a16:creationId xmlns:a16="http://schemas.microsoft.com/office/drawing/2014/main" id="{729E581D-AB74-4747-B87F-55E1185411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8" y="2880"/>
                <a:ext cx="384" cy="336"/>
                <a:chOff x="2400" y="2880"/>
                <a:chExt cx="528" cy="336"/>
              </a:xfrm>
            </p:grpSpPr>
            <p:sp>
              <p:nvSpPr>
                <p:cNvPr id="61498" name="AutoShape 14">
                  <a:extLst>
                    <a:ext uri="{FF2B5EF4-FFF2-40B4-BE49-F238E27FC236}">
                      <a16:creationId xmlns:a16="http://schemas.microsoft.com/office/drawing/2014/main" id="{40D28BC8-8D7F-4F10-AC6F-13FC15323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2880"/>
                  <a:ext cx="528" cy="336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s-ES" altLang="es-ES" sz="2400"/>
                </a:p>
              </p:txBody>
            </p:sp>
            <p:sp>
              <p:nvSpPr>
                <p:cNvPr id="61499" name="AutoShape 15" descr="Blue tissue paper">
                  <a:extLst>
                    <a:ext uri="{FF2B5EF4-FFF2-40B4-BE49-F238E27FC236}">
                      <a16:creationId xmlns:a16="http://schemas.microsoft.com/office/drawing/2014/main" id="{01586719-42B8-48D6-8474-B021320942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2" y="2928"/>
                  <a:ext cx="384" cy="240"/>
                </a:xfrm>
                <a:prstGeom prst="roundRect">
                  <a:avLst>
                    <a:gd name="adj" fmla="val 16667"/>
                  </a:avLst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s-ES" altLang="es-ES" sz="2400"/>
                </a:p>
              </p:txBody>
            </p:sp>
          </p:grpSp>
          <p:sp>
            <p:nvSpPr>
              <p:cNvPr id="61496" name="Line 16">
                <a:extLst>
                  <a:ext uri="{FF2B5EF4-FFF2-40B4-BE49-F238E27FC236}">
                    <a16:creationId xmlns:a16="http://schemas.microsoft.com/office/drawing/2014/main" id="{ED06030B-F065-4425-B317-21B3E1AFC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2880"/>
                <a:ext cx="0" cy="48"/>
              </a:xfrm>
              <a:prstGeom prst="line">
                <a:avLst/>
              </a:prstGeom>
              <a:noFill/>
              <a:ln w="762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97" name="Line 17">
                <a:extLst>
                  <a:ext uri="{FF2B5EF4-FFF2-40B4-BE49-F238E27FC236}">
                    <a16:creationId xmlns:a16="http://schemas.microsoft.com/office/drawing/2014/main" id="{E1E4065D-D348-44C0-8A72-DB65EB541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3168"/>
                <a:ext cx="0" cy="48"/>
              </a:xfrm>
              <a:prstGeom prst="line">
                <a:avLst/>
              </a:prstGeom>
              <a:noFill/>
              <a:ln w="762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61467" name="Group 18">
              <a:extLst>
                <a:ext uri="{FF2B5EF4-FFF2-40B4-BE49-F238E27FC236}">
                  <a16:creationId xmlns:a16="http://schemas.microsoft.com/office/drawing/2014/main" id="{E7D5CEBE-36F3-4016-96CA-A866A083AF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0" y="2784"/>
              <a:ext cx="590" cy="550"/>
              <a:chOff x="4493" y="3502"/>
              <a:chExt cx="753" cy="600"/>
            </a:xfrm>
          </p:grpSpPr>
          <p:sp>
            <p:nvSpPr>
              <p:cNvPr id="61493" name="Freeform 19">
                <a:extLst>
                  <a:ext uri="{FF2B5EF4-FFF2-40B4-BE49-F238E27FC236}">
                    <a16:creationId xmlns:a16="http://schemas.microsoft.com/office/drawing/2014/main" id="{B41BFE9F-D8FC-479B-AEDE-733E260F7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3" y="3502"/>
                <a:ext cx="753" cy="600"/>
              </a:xfrm>
              <a:custGeom>
                <a:avLst/>
                <a:gdLst>
                  <a:gd name="T0" fmla="*/ 387 w 753"/>
                  <a:gd name="T1" fmla="*/ 10 h 600"/>
                  <a:gd name="T2" fmla="*/ 51 w 753"/>
                  <a:gd name="T3" fmla="*/ 82 h 600"/>
                  <a:gd name="T4" fmla="*/ 3 w 753"/>
                  <a:gd name="T5" fmla="*/ 178 h 600"/>
                  <a:gd name="T6" fmla="*/ 11 w 753"/>
                  <a:gd name="T7" fmla="*/ 402 h 600"/>
                  <a:gd name="T8" fmla="*/ 59 w 753"/>
                  <a:gd name="T9" fmla="*/ 482 h 600"/>
                  <a:gd name="T10" fmla="*/ 67 w 753"/>
                  <a:gd name="T11" fmla="*/ 514 h 600"/>
                  <a:gd name="T12" fmla="*/ 171 w 753"/>
                  <a:gd name="T13" fmla="*/ 554 h 600"/>
                  <a:gd name="T14" fmla="*/ 443 w 753"/>
                  <a:gd name="T15" fmla="*/ 570 h 600"/>
                  <a:gd name="T16" fmla="*/ 571 w 753"/>
                  <a:gd name="T17" fmla="*/ 514 h 600"/>
                  <a:gd name="T18" fmla="*/ 619 w 753"/>
                  <a:gd name="T19" fmla="*/ 498 h 600"/>
                  <a:gd name="T20" fmla="*/ 651 w 753"/>
                  <a:gd name="T21" fmla="*/ 426 h 600"/>
                  <a:gd name="T22" fmla="*/ 699 w 753"/>
                  <a:gd name="T23" fmla="*/ 394 h 600"/>
                  <a:gd name="T24" fmla="*/ 723 w 753"/>
                  <a:gd name="T25" fmla="*/ 378 h 600"/>
                  <a:gd name="T26" fmla="*/ 659 w 753"/>
                  <a:gd name="T27" fmla="*/ 114 h 600"/>
                  <a:gd name="T28" fmla="*/ 467 w 753"/>
                  <a:gd name="T29" fmla="*/ 26 h 600"/>
                  <a:gd name="T30" fmla="*/ 387 w 753"/>
                  <a:gd name="T31" fmla="*/ 10 h 6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53" h="600">
                    <a:moveTo>
                      <a:pt x="387" y="10"/>
                    </a:moveTo>
                    <a:cubicBezTo>
                      <a:pt x="206" y="17"/>
                      <a:pt x="174" y="0"/>
                      <a:pt x="51" y="82"/>
                    </a:cubicBezTo>
                    <a:cubicBezTo>
                      <a:pt x="32" y="111"/>
                      <a:pt x="14" y="145"/>
                      <a:pt x="3" y="178"/>
                    </a:cubicBezTo>
                    <a:cubicBezTo>
                      <a:pt x="6" y="253"/>
                      <a:pt x="0" y="328"/>
                      <a:pt x="11" y="402"/>
                    </a:cubicBezTo>
                    <a:cubicBezTo>
                      <a:pt x="16" y="433"/>
                      <a:pt x="48" y="453"/>
                      <a:pt x="59" y="482"/>
                    </a:cubicBezTo>
                    <a:cubicBezTo>
                      <a:pt x="63" y="492"/>
                      <a:pt x="60" y="506"/>
                      <a:pt x="67" y="514"/>
                    </a:cubicBezTo>
                    <a:cubicBezTo>
                      <a:pt x="88" y="539"/>
                      <a:pt x="144" y="549"/>
                      <a:pt x="171" y="554"/>
                    </a:cubicBezTo>
                    <a:cubicBezTo>
                      <a:pt x="240" y="600"/>
                      <a:pt x="373" y="573"/>
                      <a:pt x="443" y="570"/>
                    </a:cubicBezTo>
                    <a:cubicBezTo>
                      <a:pt x="492" y="558"/>
                      <a:pt x="527" y="534"/>
                      <a:pt x="571" y="514"/>
                    </a:cubicBezTo>
                    <a:cubicBezTo>
                      <a:pt x="586" y="507"/>
                      <a:pt x="619" y="498"/>
                      <a:pt x="619" y="498"/>
                    </a:cubicBezTo>
                    <a:cubicBezTo>
                      <a:pt x="625" y="480"/>
                      <a:pt x="633" y="442"/>
                      <a:pt x="651" y="426"/>
                    </a:cubicBezTo>
                    <a:cubicBezTo>
                      <a:pt x="665" y="413"/>
                      <a:pt x="683" y="405"/>
                      <a:pt x="699" y="394"/>
                    </a:cubicBezTo>
                    <a:cubicBezTo>
                      <a:pt x="707" y="389"/>
                      <a:pt x="723" y="378"/>
                      <a:pt x="723" y="378"/>
                    </a:cubicBezTo>
                    <a:cubicBezTo>
                      <a:pt x="753" y="289"/>
                      <a:pt x="741" y="169"/>
                      <a:pt x="659" y="114"/>
                    </a:cubicBezTo>
                    <a:cubicBezTo>
                      <a:pt x="631" y="31"/>
                      <a:pt x="543" y="32"/>
                      <a:pt x="467" y="26"/>
                    </a:cubicBezTo>
                    <a:cubicBezTo>
                      <a:pt x="462" y="25"/>
                      <a:pt x="346" y="10"/>
                      <a:pt x="387" y="10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94" name="Freeform 20" descr="Blue tissue paper">
                <a:extLst>
                  <a:ext uri="{FF2B5EF4-FFF2-40B4-BE49-F238E27FC236}">
                    <a16:creationId xmlns:a16="http://schemas.microsoft.com/office/drawing/2014/main" id="{67D4606D-836A-453F-B112-20CD6018C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4" y="3576"/>
                <a:ext cx="690" cy="448"/>
              </a:xfrm>
              <a:custGeom>
                <a:avLst/>
                <a:gdLst>
                  <a:gd name="T0" fmla="*/ 546 w 690"/>
                  <a:gd name="T1" fmla="*/ 32 h 448"/>
                  <a:gd name="T2" fmla="*/ 294 w 690"/>
                  <a:gd name="T3" fmla="*/ 0 h 448"/>
                  <a:gd name="T4" fmla="*/ 65 w 690"/>
                  <a:gd name="T5" fmla="*/ 32 h 448"/>
                  <a:gd name="T6" fmla="*/ 41 w 690"/>
                  <a:gd name="T7" fmla="*/ 104 h 448"/>
                  <a:gd name="T8" fmla="*/ 26 w 690"/>
                  <a:gd name="T9" fmla="*/ 152 h 448"/>
                  <a:gd name="T10" fmla="*/ 97 w 690"/>
                  <a:gd name="T11" fmla="*/ 384 h 448"/>
                  <a:gd name="T12" fmla="*/ 183 w 690"/>
                  <a:gd name="T13" fmla="*/ 424 h 448"/>
                  <a:gd name="T14" fmla="*/ 317 w 690"/>
                  <a:gd name="T15" fmla="*/ 448 h 448"/>
                  <a:gd name="T16" fmla="*/ 538 w 690"/>
                  <a:gd name="T17" fmla="*/ 400 h 448"/>
                  <a:gd name="T18" fmla="*/ 554 w 690"/>
                  <a:gd name="T19" fmla="*/ 416 h 448"/>
                  <a:gd name="T20" fmla="*/ 610 w 690"/>
                  <a:gd name="T21" fmla="*/ 368 h 448"/>
                  <a:gd name="T22" fmla="*/ 633 w 690"/>
                  <a:gd name="T23" fmla="*/ 328 h 448"/>
                  <a:gd name="T24" fmla="*/ 680 w 690"/>
                  <a:gd name="T25" fmla="*/ 312 h 448"/>
                  <a:gd name="T26" fmla="*/ 688 w 690"/>
                  <a:gd name="T27" fmla="*/ 288 h 448"/>
                  <a:gd name="T28" fmla="*/ 680 w 690"/>
                  <a:gd name="T29" fmla="*/ 144 h 448"/>
                  <a:gd name="T30" fmla="*/ 546 w 690"/>
                  <a:gd name="T31" fmla="*/ 32 h 44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90" h="448">
                    <a:moveTo>
                      <a:pt x="546" y="32"/>
                    </a:moveTo>
                    <a:cubicBezTo>
                      <a:pt x="460" y="25"/>
                      <a:pt x="380" y="8"/>
                      <a:pt x="294" y="0"/>
                    </a:cubicBezTo>
                    <a:cubicBezTo>
                      <a:pt x="196" y="5"/>
                      <a:pt x="147" y="4"/>
                      <a:pt x="65" y="32"/>
                    </a:cubicBezTo>
                    <a:cubicBezTo>
                      <a:pt x="64" y="35"/>
                      <a:pt x="41" y="103"/>
                      <a:pt x="41" y="104"/>
                    </a:cubicBezTo>
                    <a:cubicBezTo>
                      <a:pt x="36" y="120"/>
                      <a:pt x="26" y="152"/>
                      <a:pt x="26" y="152"/>
                    </a:cubicBezTo>
                    <a:cubicBezTo>
                      <a:pt x="30" y="243"/>
                      <a:pt x="0" y="351"/>
                      <a:pt x="97" y="384"/>
                    </a:cubicBezTo>
                    <a:cubicBezTo>
                      <a:pt x="110" y="426"/>
                      <a:pt x="140" y="419"/>
                      <a:pt x="183" y="424"/>
                    </a:cubicBezTo>
                    <a:cubicBezTo>
                      <a:pt x="231" y="430"/>
                      <a:pt x="273" y="433"/>
                      <a:pt x="317" y="448"/>
                    </a:cubicBezTo>
                    <a:cubicBezTo>
                      <a:pt x="391" y="445"/>
                      <a:pt x="465" y="410"/>
                      <a:pt x="538" y="400"/>
                    </a:cubicBezTo>
                    <a:cubicBezTo>
                      <a:pt x="548" y="399"/>
                      <a:pt x="546" y="422"/>
                      <a:pt x="554" y="416"/>
                    </a:cubicBezTo>
                    <a:cubicBezTo>
                      <a:pt x="562" y="409"/>
                      <a:pt x="608" y="368"/>
                      <a:pt x="610" y="368"/>
                    </a:cubicBezTo>
                    <a:cubicBezTo>
                      <a:pt x="618" y="345"/>
                      <a:pt x="617" y="347"/>
                      <a:pt x="633" y="328"/>
                    </a:cubicBezTo>
                    <a:cubicBezTo>
                      <a:pt x="644" y="315"/>
                      <a:pt x="680" y="312"/>
                      <a:pt x="680" y="312"/>
                    </a:cubicBezTo>
                    <a:cubicBezTo>
                      <a:pt x="683" y="304"/>
                      <a:pt x="688" y="296"/>
                      <a:pt x="688" y="288"/>
                    </a:cubicBezTo>
                    <a:cubicBezTo>
                      <a:pt x="688" y="240"/>
                      <a:pt x="690" y="191"/>
                      <a:pt x="680" y="144"/>
                    </a:cubicBezTo>
                    <a:cubicBezTo>
                      <a:pt x="665" y="72"/>
                      <a:pt x="587" y="73"/>
                      <a:pt x="546" y="32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61468" name="Group 21">
              <a:extLst>
                <a:ext uri="{FF2B5EF4-FFF2-40B4-BE49-F238E27FC236}">
                  <a16:creationId xmlns:a16="http://schemas.microsoft.com/office/drawing/2014/main" id="{4CA8BD9D-4488-4826-9F63-8966DF33508D}"/>
                </a:ext>
              </a:extLst>
            </p:cNvPr>
            <p:cNvGrpSpPr>
              <a:grpSpLocks/>
            </p:cNvGrpSpPr>
            <p:nvPr/>
          </p:nvGrpSpPr>
          <p:grpSpPr bwMode="auto">
            <a:xfrm rot="3499169">
              <a:off x="3896" y="2832"/>
              <a:ext cx="590" cy="550"/>
              <a:chOff x="4493" y="3502"/>
              <a:chExt cx="753" cy="600"/>
            </a:xfrm>
          </p:grpSpPr>
          <p:sp>
            <p:nvSpPr>
              <p:cNvPr id="61491" name="Freeform 22">
                <a:extLst>
                  <a:ext uri="{FF2B5EF4-FFF2-40B4-BE49-F238E27FC236}">
                    <a16:creationId xmlns:a16="http://schemas.microsoft.com/office/drawing/2014/main" id="{4C123107-AF13-48AC-80AC-0CC4061FA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3" y="3502"/>
                <a:ext cx="753" cy="600"/>
              </a:xfrm>
              <a:custGeom>
                <a:avLst/>
                <a:gdLst>
                  <a:gd name="T0" fmla="*/ 387 w 753"/>
                  <a:gd name="T1" fmla="*/ 10 h 600"/>
                  <a:gd name="T2" fmla="*/ 51 w 753"/>
                  <a:gd name="T3" fmla="*/ 82 h 600"/>
                  <a:gd name="T4" fmla="*/ 3 w 753"/>
                  <a:gd name="T5" fmla="*/ 178 h 600"/>
                  <a:gd name="T6" fmla="*/ 11 w 753"/>
                  <a:gd name="T7" fmla="*/ 402 h 600"/>
                  <a:gd name="T8" fmla="*/ 59 w 753"/>
                  <a:gd name="T9" fmla="*/ 482 h 600"/>
                  <a:gd name="T10" fmla="*/ 67 w 753"/>
                  <a:gd name="T11" fmla="*/ 514 h 600"/>
                  <a:gd name="T12" fmla="*/ 171 w 753"/>
                  <a:gd name="T13" fmla="*/ 554 h 600"/>
                  <a:gd name="T14" fmla="*/ 443 w 753"/>
                  <a:gd name="T15" fmla="*/ 570 h 600"/>
                  <a:gd name="T16" fmla="*/ 571 w 753"/>
                  <a:gd name="T17" fmla="*/ 514 h 600"/>
                  <a:gd name="T18" fmla="*/ 619 w 753"/>
                  <a:gd name="T19" fmla="*/ 498 h 600"/>
                  <a:gd name="T20" fmla="*/ 651 w 753"/>
                  <a:gd name="T21" fmla="*/ 426 h 600"/>
                  <a:gd name="T22" fmla="*/ 699 w 753"/>
                  <a:gd name="T23" fmla="*/ 394 h 600"/>
                  <a:gd name="T24" fmla="*/ 723 w 753"/>
                  <a:gd name="T25" fmla="*/ 378 h 600"/>
                  <a:gd name="T26" fmla="*/ 659 w 753"/>
                  <a:gd name="T27" fmla="*/ 114 h 600"/>
                  <a:gd name="T28" fmla="*/ 467 w 753"/>
                  <a:gd name="T29" fmla="*/ 26 h 600"/>
                  <a:gd name="T30" fmla="*/ 387 w 753"/>
                  <a:gd name="T31" fmla="*/ 10 h 6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53" h="600">
                    <a:moveTo>
                      <a:pt x="387" y="10"/>
                    </a:moveTo>
                    <a:cubicBezTo>
                      <a:pt x="206" y="17"/>
                      <a:pt x="174" y="0"/>
                      <a:pt x="51" y="82"/>
                    </a:cubicBezTo>
                    <a:cubicBezTo>
                      <a:pt x="32" y="111"/>
                      <a:pt x="14" y="145"/>
                      <a:pt x="3" y="178"/>
                    </a:cubicBezTo>
                    <a:cubicBezTo>
                      <a:pt x="6" y="253"/>
                      <a:pt x="0" y="328"/>
                      <a:pt x="11" y="402"/>
                    </a:cubicBezTo>
                    <a:cubicBezTo>
                      <a:pt x="16" y="433"/>
                      <a:pt x="48" y="453"/>
                      <a:pt x="59" y="482"/>
                    </a:cubicBezTo>
                    <a:cubicBezTo>
                      <a:pt x="63" y="492"/>
                      <a:pt x="60" y="506"/>
                      <a:pt x="67" y="514"/>
                    </a:cubicBezTo>
                    <a:cubicBezTo>
                      <a:pt x="88" y="539"/>
                      <a:pt x="144" y="549"/>
                      <a:pt x="171" y="554"/>
                    </a:cubicBezTo>
                    <a:cubicBezTo>
                      <a:pt x="240" y="600"/>
                      <a:pt x="373" y="573"/>
                      <a:pt x="443" y="570"/>
                    </a:cubicBezTo>
                    <a:cubicBezTo>
                      <a:pt x="492" y="558"/>
                      <a:pt x="527" y="534"/>
                      <a:pt x="571" y="514"/>
                    </a:cubicBezTo>
                    <a:cubicBezTo>
                      <a:pt x="586" y="507"/>
                      <a:pt x="619" y="498"/>
                      <a:pt x="619" y="498"/>
                    </a:cubicBezTo>
                    <a:cubicBezTo>
                      <a:pt x="625" y="480"/>
                      <a:pt x="633" y="442"/>
                      <a:pt x="651" y="426"/>
                    </a:cubicBezTo>
                    <a:cubicBezTo>
                      <a:pt x="665" y="413"/>
                      <a:pt x="683" y="405"/>
                      <a:pt x="699" y="394"/>
                    </a:cubicBezTo>
                    <a:cubicBezTo>
                      <a:pt x="707" y="389"/>
                      <a:pt x="723" y="378"/>
                      <a:pt x="723" y="378"/>
                    </a:cubicBezTo>
                    <a:cubicBezTo>
                      <a:pt x="753" y="289"/>
                      <a:pt x="741" y="169"/>
                      <a:pt x="659" y="114"/>
                    </a:cubicBezTo>
                    <a:cubicBezTo>
                      <a:pt x="631" y="31"/>
                      <a:pt x="543" y="32"/>
                      <a:pt x="467" y="26"/>
                    </a:cubicBezTo>
                    <a:cubicBezTo>
                      <a:pt x="462" y="25"/>
                      <a:pt x="346" y="10"/>
                      <a:pt x="387" y="10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92" name="Freeform 23" descr="Blue tissue paper">
                <a:extLst>
                  <a:ext uri="{FF2B5EF4-FFF2-40B4-BE49-F238E27FC236}">
                    <a16:creationId xmlns:a16="http://schemas.microsoft.com/office/drawing/2014/main" id="{22BE86A3-E733-4CA3-9CA4-6442F339C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4" y="3576"/>
                <a:ext cx="690" cy="448"/>
              </a:xfrm>
              <a:custGeom>
                <a:avLst/>
                <a:gdLst>
                  <a:gd name="T0" fmla="*/ 546 w 690"/>
                  <a:gd name="T1" fmla="*/ 32 h 448"/>
                  <a:gd name="T2" fmla="*/ 294 w 690"/>
                  <a:gd name="T3" fmla="*/ 0 h 448"/>
                  <a:gd name="T4" fmla="*/ 65 w 690"/>
                  <a:gd name="T5" fmla="*/ 32 h 448"/>
                  <a:gd name="T6" fmla="*/ 41 w 690"/>
                  <a:gd name="T7" fmla="*/ 104 h 448"/>
                  <a:gd name="T8" fmla="*/ 26 w 690"/>
                  <a:gd name="T9" fmla="*/ 152 h 448"/>
                  <a:gd name="T10" fmla="*/ 97 w 690"/>
                  <a:gd name="T11" fmla="*/ 384 h 448"/>
                  <a:gd name="T12" fmla="*/ 183 w 690"/>
                  <a:gd name="T13" fmla="*/ 424 h 448"/>
                  <a:gd name="T14" fmla="*/ 317 w 690"/>
                  <a:gd name="T15" fmla="*/ 448 h 448"/>
                  <a:gd name="T16" fmla="*/ 538 w 690"/>
                  <a:gd name="T17" fmla="*/ 400 h 448"/>
                  <a:gd name="T18" fmla="*/ 554 w 690"/>
                  <a:gd name="T19" fmla="*/ 416 h 448"/>
                  <a:gd name="T20" fmla="*/ 610 w 690"/>
                  <a:gd name="T21" fmla="*/ 368 h 448"/>
                  <a:gd name="T22" fmla="*/ 633 w 690"/>
                  <a:gd name="T23" fmla="*/ 328 h 448"/>
                  <a:gd name="T24" fmla="*/ 680 w 690"/>
                  <a:gd name="T25" fmla="*/ 312 h 448"/>
                  <a:gd name="T26" fmla="*/ 688 w 690"/>
                  <a:gd name="T27" fmla="*/ 288 h 448"/>
                  <a:gd name="T28" fmla="*/ 680 w 690"/>
                  <a:gd name="T29" fmla="*/ 144 h 448"/>
                  <a:gd name="T30" fmla="*/ 546 w 690"/>
                  <a:gd name="T31" fmla="*/ 32 h 44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90" h="448">
                    <a:moveTo>
                      <a:pt x="546" y="32"/>
                    </a:moveTo>
                    <a:cubicBezTo>
                      <a:pt x="460" y="25"/>
                      <a:pt x="380" y="8"/>
                      <a:pt x="294" y="0"/>
                    </a:cubicBezTo>
                    <a:cubicBezTo>
                      <a:pt x="196" y="5"/>
                      <a:pt x="147" y="4"/>
                      <a:pt x="65" y="32"/>
                    </a:cubicBezTo>
                    <a:cubicBezTo>
                      <a:pt x="64" y="35"/>
                      <a:pt x="41" y="103"/>
                      <a:pt x="41" y="104"/>
                    </a:cubicBezTo>
                    <a:cubicBezTo>
                      <a:pt x="36" y="120"/>
                      <a:pt x="26" y="152"/>
                      <a:pt x="26" y="152"/>
                    </a:cubicBezTo>
                    <a:cubicBezTo>
                      <a:pt x="30" y="243"/>
                      <a:pt x="0" y="351"/>
                      <a:pt x="97" y="384"/>
                    </a:cubicBezTo>
                    <a:cubicBezTo>
                      <a:pt x="110" y="426"/>
                      <a:pt x="140" y="419"/>
                      <a:pt x="183" y="424"/>
                    </a:cubicBezTo>
                    <a:cubicBezTo>
                      <a:pt x="231" y="430"/>
                      <a:pt x="273" y="433"/>
                      <a:pt x="317" y="448"/>
                    </a:cubicBezTo>
                    <a:cubicBezTo>
                      <a:pt x="391" y="445"/>
                      <a:pt x="465" y="410"/>
                      <a:pt x="538" y="400"/>
                    </a:cubicBezTo>
                    <a:cubicBezTo>
                      <a:pt x="548" y="399"/>
                      <a:pt x="546" y="422"/>
                      <a:pt x="554" y="416"/>
                    </a:cubicBezTo>
                    <a:cubicBezTo>
                      <a:pt x="562" y="409"/>
                      <a:pt x="608" y="368"/>
                      <a:pt x="610" y="368"/>
                    </a:cubicBezTo>
                    <a:cubicBezTo>
                      <a:pt x="618" y="345"/>
                      <a:pt x="617" y="347"/>
                      <a:pt x="633" y="328"/>
                    </a:cubicBezTo>
                    <a:cubicBezTo>
                      <a:pt x="644" y="315"/>
                      <a:pt x="680" y="312"/>
                      <a:pt x="680" y="312"/>
                    </a:cubicBezTo>
                    <a:cubicBezTo>
                      <a:pt x="683" y="304"/>
                      <a:pt x="688" y="296"/>
                      <a:pt x="688" y="288"/>
                    </a:cubicBezTo>
                    <a:cubicBezTo>
                      <a:pt x="688" y="240"/>
                      <a:pt x="690" y="191"/>
                      <a:pt x="680" y="144"/>
                    </a:cubicBezTo>
                    <a:cubicBezTo>
                      <a:pt x="665" y="72"/>
                      <a:pt x="587" y="73"/>
                      <a:pt x="546" y="32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61469" name="Group 24">
              <a:extLst>
                <a:ext uri="{FF2B5EF4-FFF2-40B4-BE49-F238E27FC236}">
                  <a16:creationId xmlns:a16="http://schemas.microsoft.com/office/drawing/2014/main" id="{B42C7D7B-4AAB-44EE-839C-A7AF1E9750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8" y="2688"/>
              <a:ext cx="672" cy="768"/>
              <a:chOff x="2960" y="960"/>
              <a:chExt cx="1648" cy="1632"/>
            </a:xfrm>
          </p:grpSpPr>
          <p:sp>
            <p:nvSpPr>
              <p:cNvPr id="61489" name="Freeform 25">
                <a:extLst>
                  <a:ext uri="{FF2B5EF4-FFF2-40B4-BE49-F238E27FC236}">
                    <a16:creationId xmlns:a16="http://schemas.microsoft.com/office/drawing/2014/main" id="{285EBEA1-6AE0-44B6-9B45-B1246BC7B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6" y="960"/>
                <a:ext cx="1632" cy="1632"/>
              </a:xfrm>
              <a:custGeom>
                <a:avLst/>
                <a:gdLst>
                  <a:gd name="T0" fmla="*/ 124 w 1632"/>
                  <a:gd name="T1" fmla="*/ 157 h 1632"/>
                  <a:gd name="T2" fmla="*/ 778 w 1632"/>
                  <a:gd name="T3" fmla="*/ 165 h 1632"/>
                  <a:gd name="T4" fmla="*/ 855 w 1632"/>
                  <a:gd name="T5" fmla="*/ 338 h 1632"/>
                  <a:gd name="T6" fmla="*/ 881 w 1632"/>
                  <a:gd name="T7" fmla="*/ 609 h 1632"/>
                  <a:gd name="T8" fmla="*/ 894 w 1632"/>
                  <a:gd name="T9" fmla="*/ 748 h 1632"/>
                  <a:gd name="T10" fmla="*/ 933 w 1632"/>
                  <a:gd name="T11" fmla="*/ 781 h 1632"/>
                  <a:gd name="T12" fmla="*/ 1483 w 1632"/>
                  <a:gd name="T13" fmla="*/ 773 h 1632"/>
                  <a:gd name="T14" fmla="*/ 1619 w 1632"/>
                  <a:gd name="T15" fmla="*/ 806 h 1632"/>
                  <a:gd name="T16" fmla="*/ 1632 w 1632"/>
                  <a:gd name="T17" fmla="*/ 904 h 1632"/>
                  <a:gd name="T18" fmla="*/ 1544 w 1632"/>
                  <a:gd name="T19" fmla="*/ 992 h 1632"/>
                  <a:gd name="T20" fmla="*/ 1302 w 1632"/>
                  <a:gd name="T21" fmla="*/ 1011 h 1632"/>
                  <a:gd name="T22" fmla="*/ 920 w 1632"/>
                  <a:gd name="T23" fmla="*/ 1019 h 1632"/>
                  <a:gd name="T24" fmla="*/ 868 w 1632"/>
                  <a:gd name="T25" fmla="*/ 1110 h 1632"/>
                  <a:gd name="T26" fmla="*/ 629 w 1632"/>
                  <a:gd name="T27" fmla="*/ 1586 h 1632"/>
                  <a:gd name="T28" fmla="*/ 273 w 1632"/>
                  <a:gd name="T29" fmla="*/ 1594 h 1632"/>
                  <a:gd name="T30" fmla="*/ 85 w 1632"/>
                  <a:gd name="T31" fmla="*/ 1578 h 1632"/>
                  <a:gd name="T32" fmla="*/ 59 w 1632"/>
                  <a:gd name="T33" fmla="*/ 1504 h 1632"/>
                  <a:gd name="T34" fmla="*/ 53 w 1632"/>
                  <a:gd name="T35" fmla="*/ 1479 h 1632"/>
                  <a:gd name="T36" fmla="*/ 85 w 1632"/>
                  <a:gd name="T37" fmla="*/ 1216 h 1632"/>
                  <a:gd name="T38" fmla="*/ 91 w 1632"/>
                  <a:gd name="T39" fmla="*/ 625 h 1632"/>
                  <a:gd name="T40" fmla="*/ 124 w 1632"/>
                  <a:gd name="T41" fmla="*/ 157 h 163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32" h="1632">
                    <a:moveTo>
                      <a:pt x="124" y="157"/>
                    </a:moveTo>
                    <a:cubicBezTo>
                      <a:pt x="309" y="0"/>
                      <a:pt x="566" y="112"/>
                      <a:pt x="778" y="165"/>
                    </a:cubicBezTo>
                    <a:cubicBezTo>
                      <a:pt x="824" y="205"/>
                      <a:pt x="842" y="271"/>
                      <a:pt x="855" y="338"/>
                    </a:cubicBezTo>
                    <a:cubicBezTo>
                      <a:pt x="858" y="428"/>
                      <a:pt x="840" y="531"/>
                      <a:pt x="881" y="609"/>
                    </a:cubicBezTo>
                    <a:cubicBezTo>
                      <a:pt x="884" y="656"/>
                      <a:pt x="868" y="715"/>
                      <a:pt x="894" y="748"/>
                    </a:cubicBezTo>
                    <a:cubicBezTo>
                      <a:pt x="905" y="763"/>
                      <a:pt x="933" y="781"/>
                      <a:pt x="933" y="781"/>
                    </a:cubicBezTo>
                    <a:cubicBezTo>
                      <a:pt x="1117" y="778"/>
                      <a:pt x="1299" y="773"/>
                      <a:pt x="1483" y="773"/>
                    </a:cubicBezTo>
                    <a:cubicBezTo>
                      <a:pt x="1546" y="773"/>
                      <a:pt x="1575" y="768"/>
                      <a:pt x="1619" y="806"/>
                    </a:cubicBezTo>
                    <a:cubicBezTo>
                      <a:pt x="1622" y="839"/>
                      <a:pt x="1632" y="871"/>
                      <a:pt x="1632" y="904"/>
                    </a:cubicBezTo>
                    <a:cubicBezTo>
                      <a:pt x="1625" y="938"/>
                      <a:pt x="1599" y="974"/>
                      <a:pt x="1544" y="992"/>
                    </a:cubicBezTo>
                    <a:cubicBezTo>
                      <a:pt x="1489" y="1010"/>
                      <a:pt x="1406" y="1006"/>
                      <a:pt x="1302" y="1011"/>
                    </a:cubicBezTo>
                    <a:cubicBezTo>
                      <a:pt x="1175" y="1014"/>
                      <a:pt x="1047" y="1016"/>
                      <a:pt x="920" y="1019"/>
                    </a:cubicBezTo>
                    <a:cubicBezTo>
                      <a:pt x="901" y="1054"/>
                      <a:pt x="880" y="1067"/>
                      <a:pt x="868" y="1110"/>
                    </a:cubicBezTo>
                    <a:cubicBezTo>
                      <a:pt x="861" y="1632"/>
                      <a:pt x="973" y="1577"/>
                      <a:pt x="629" y="1586"/>
                    </a:cubicBezTo>
                    <a:cubicBezTo>
                      <a:pt x="510" y="1589"/>
                      <a:pt x="392" y="1591"/>
                      <a:pt x="273" y="1594"/>
                    </a:cubicBezTo>
                    <a:cubicBezTo>
                      <a:pt x="210" y="1590"/>
                      <a:pt x="145" y="1603"/>
                      <a:pt x="85" y="1578"/>
                    </a:cubicBezTo>
                    <a:cubicBezTo>
                      <a:pt x="65" y="1569"/>
                      <a:pt x="66" y="1529"/>
                      <a:pt x="59" y="1504"/>
                    </a:cubicBezTo>
                    <a:cubicBezTo>
                      <a:pt x="57" y="1495"/>
                      <a:pt x="53" y="1479"/>
                      <a:pt x="53" y="1479"/>
                    </a:cubicBezTo>
                    <a:cubicBezTo>
                      <a:pt x="57" y="1386"/>
                      <a:pt x="67" y="1306"/>
                      <a:pt x="85" y="1216"/>
                    </a:cubicBezTo>
                    <a:cubicBezTo>
                      <a:pt x="87" y="1019"/>
                      <a:pt x="89" y="822"/>
                      <a:pt x="91" y="625"/>
                    </a:cubicBezTo>
                    <a:cubicBezTo>
                      <a:pt x="93" y="468"/>
                      <a:pt x="0" y="157"/>
                      <a:pt x="124" y="157"/>
                    </a:cubicBez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90" name="Freeform 26" descr="Blue tissue paper">
                <a:extLst>
                  <a:ext uri="{FF2B5EF4-FFF2-40B4-BE49-F238E27FC236}">
                    <a16:creationId xmlns:a16="http://schemas.microsoft.com/office/drawing/2014/main" id="{1EC959B8-8BF7-462E-AA77-4E15BDD8C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1125"/>
                <a:ext cx="1622" cy="1395"/>
              </a:xfrm>
              <a:custGeom>
                <a:avLst/>
                <a:gdLst>
                  <a:gd name="T0" fmla="*/ 267 w 1681"/>
                  <a:gd name="T1" fmla="*/ 28 h 1459"/>
                  <a:gd name="T2" fmla="*/ 499 w 1681"/>
                  <a:gd name="T3" fmla="*/ 28 h 1459"/>
                  <a:gd name="T4" fmla="*/ 603 w 1681"/>
                  <a:gd name="T5" fmla="*/ 46 h 1459"/>
                  <a:gd name="T6" fmla="*/ 654 w 1681"/>
                  <a:gd name="T7" fmla="*/ 198 h 1459"/>
                  <a:gd name="T8" fmla="*/ 686 w 1681"/>
                  <a:gd name="T9" fmla="*/ 259 h 1459"/>
                  <a:gd name="T10" fmla="*/ 701 w 1681"/>
                  <a:gd name="T11" fmla="*/ 295 h 1459"/>
                  <a:gd name="T12" fmla="*/ 704 w 1681"/>
                  <a:gd name="T13" fmla="*/ 388 h 1459"/>
                  <a:gd name="T14" fmla="*/ 712 w 1681"/>
                  <a:gd name="T15" fmla="*/ 444 h 1459"/>
                  <a:gd name="T16" fmla="*/ 855 w 1681"/>
                  <a:gd name="T17" fmla="*/ 522 h 1459"/>
                  <a:gd name="T18" fmla="*/ 1249 w 1681"/>
                  <a:gd name="T19" fmla="*/ 529 h 1459"/>
                  <a:gd name="T20" fmla="*/ 1325 w 1681"/>
                  <a:gd name="T21" fmla="*/ 529 h 1459"/>
                  <a:gd name="T22" fmla="*/ 1275 w 1681"/>
                  <a:gd name="T23" fmla="*/ 619 h 1459"/>
                  <a:gd name="T24" fmla="*/ 764 w 1681"/>
                  <a:gd name="T25" fmla="*/ 626 h 1459"/>
                  <a:gd name="T26" fmla="*/ 730 w 1681"/>
                  <a:gd name="T27" fmla="*/ 687 h 1459"/>
                  <a:gd name="T28" fmla="*/ 712 w 1681"/>
                  <a:gd name="T29" fmla="*/ 699 h 1459"/>
                  <a:gd name="T30" fmla="*/ 675 w 1681"/>
                  <a:gd name="T31" fmla="*/ 1066 h 1459"/>
                  <a:gd name="T32" fmla="*/ 634 w 1681"/>
                  <a:gd name="T33" fmla="*/ 1115 h 1459"/>
                  <a:gd name="T34" fmla="*/ 183 w 1681"/>
                  <a:gd name="T35" fmla="*/ 1108 h 1459"/>
                  <a:gd name="T36" fmla="*/ 145 w 1681"/>
                  <a:gd name="T37" fmla="*/ 1084 h 1459"/>
                  <a:gd name="T38" fmla="*/ 164 w 1681"/>
                  <a:gd name="T39" fmla="*/ 608 h 1459"/>
                  <a:gd name="T40" fmla="*/ 267 w 1681"/>
                  <a:gd name="T41" fmla="*/ 28 h 14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81" h="1459">
                    <a:moveTo>
                      <a:pt x="331" y="35"/>
                    </a:moveTo>
                    <a:cubicBezTo>
                      <a:pt x="437" y="0"/>
                      <a:pt x="361" y="22"/>
                      <a:pt x="619" y="35"/>
                    </a:cubicBezTo>
                    <a:cubicBezTo>
                      <a:pt x="662" y="37"/>
                      <a:pt x="747" y="59"/>
                      <a:pt x="747" y="59"/>
                    </a:cubicBezTo>
                    <a:cubicBezTo>
                      <a:pt x="819" y="107"/>
                      <a:pt x="746" y="194"/>
                      <a:pt x="811" y="259"/>
                    </a:cubicBezTo>
                    <a:cubicBezTo>
                      <a:pt x="821" y="289"/>
                      <a:pt x="839" y="311"/>
                      <a:pt x="851" y="339"/>
                    </a:cubicBezTo>
                    <a:cubicBezTo>
                      <a:pt x="858" y="354"/>
                      <a:pt x="867" y="387"/>
                      <a:pt x="867" y="387"/>
                    </a:cubicBezTo>
                    <a:cubicBezTo>
                      <a:pt x="870" y="427"/>
                      <a:pt x="872" y="467"/>
                      <a:pt x="875" y="507"/>
                    </a:cubicBezTo>
                    <a:cubicBezTo>
                      <a:pt x="877" y="531"/>
                      <a:pt x="879" y="555"/>
                      <a:pt x="883" y="579"/>
                    </a:cubicBezTo>
                    <a:cubicBezTo>
                      <a:pt x="902" y="699"/>
                      <a:pt x="949" y="675"/>
                      <a:pt x="1059" y="683"/>
                    </a:cubicBezTo>
                    <a:cubicBezTo>
                      <a:pt x="1203" y="719"/>
                      <a:pt x="1407" y="695"/>
                      <a:pt x="1547" y="691"/>
                    </a:cubicBezTo>
                    <a:cubicBezTo>
                      <a:pt x="1564" y="688"/>
                      <a:pt x="1631" y="670"/>
                      <a:pt x="1643" y="691"/>
                    </a:cubicBezTo>
                    <a:cubicBezTo>
                      <a:pt x="1681" y="760"/>
                      <a:pt x="1622" y="797"/>
                      <a:pt x="1579" y="811"/>
                    </a:cubicBezTo>
                    <a:cubicBezTo>
                      <a:pt x="1379" y="878"/>
                      <a:pt x="1158" y="816"/>
                      <a:pt x="947" y="819"/>
                    </a:cubicBezTo>
                    <a:cubicBezTo>
                      <a:pt x="892" y="837"/>
                      <a:pt x="933" y="866"/>
                      <a:pt x="907" y="899"/>
                    </a:cubicBezTo>
                    <a:cubicBezTo>
                      <a:pt x="901" y="907"/>
                      <a:pt x="891" y="910"/>
                      <a:pt x="883" y="915"/>
                    </a:cubicBezTo>
                    <a:cubicBezTo>
                      <a:pt x="786" y="1060"/>
                      <a:pt x="921" y="1266"/>
                      <a:pt x="835" y="1395"/>
                    </a:cubicBezTo>
                    <a:cubicBezTo>
                      <a:pt x="826" y="1431"/>
                      <a:pt x="823" y="1447"/>
                      <a:pt x="787" y="1459"/>
                    </a:cubicBezTo>
                    <a:cubicBezTo>
                      <a:pt x="600" y="1456"/>
                      <a:pt x="414" y="1456"/>
                      <a:pt x="227" y="1451"/>
                    </a:cubicBezTo>
                    <a:cubicBezTo>
                      <a:pt x="182" y="1450"/>
                      <a:pt x="190" y="1451"/>
                      <a:pt x="179" y="1419"/>
                    </a:cubicBezTo>
                    <a:cubicBezTo>
                      <a:pt x="184" y="1191"/>
                      <a:pt x="194" y="1013"/>
                      <a:pt x="203" y="795"/>
                    </a:cubicBezTo>
                    <a:cubicBezTo>
                      <a:pt x="205" y="594"/>
                      <a:pt x="0" y="35"/>
                      <a:pt x="331" y="35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61470" name="Group 27">
              <a:extLst>
                <a:ext uri="{FF2B5EF4-FFF2-40B4-BE49-F238E27FC236}">
                  <a16:creationId xmlns:a16="http://schemas.microsoft.com/office/drawing/2014/main" id="{89C34A1D-0A17-4901-A5E6-D70E25E6F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9" y="432"/>
              <a:ext cx="2125" cy="815"/>
              <a:chOff x="2507" y="432"/>
              <a:chExt cx="2125" cy="815"/>
            </a:xfrm>
          </p:grpSpPr>
          <p:sp>
            <p:nvSpPr>
              <p:cNvPr id="61471" name="Freeform 28">
                <a:extLst>
                  <a:ext uri="{FF2B5EF4-FFF2-40B4-BE49-F238E27FC236}">
                    <a16:creationId xmlns:a16="http://schemas.microsoft.com/office/drawing/2014/main" id="{FFB86B56-0F53-46B9-91DA-EB8ABE269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432"/>
                <a:ext cx="469" cy="425"/>
              </a:xfrm>
              <a:custGeom>
                <a:avLst/>
                <a:gdLst>
                  <a:gd name="T0" fmla="*/ 22 w 753"/>
                  <a:gd name="T1" fmla="*/ 1 h 600"/>
                  <a:gd name="T2" fmla="*/ 2 w 753"/>
                  <a:gd name="T3" fmla="*/ 11 h 600"/>
                  <a:gd name="T4" fmla="*/ 1 w 753"/>
                  <a:gd name="T5" fmla="*/ 23 h 600"/>
                  <a:gd name="T6" fmla="*/ 1 w 753"/>
                  <a:gd name="T7" fmla="*/ 51 h 600"/>
                  <a:gd name="T8" fmla="*/ 4 w 753"/>
                  <a:gd name="T9" fmla="*/ 61 h 600"/>
                  <a:gd name="T10" fmla="*/ 4 w 753"/>
                  <a:gd name="T11" fmla="*/ 65 h 600"/>
                  <a:gd name="T12" fmla="*/ 10 w 753"/>
                  <a:gd name="T13" fmla="*/ 70 h 600"/>
                  <a:gd name="T14" fmla="*/ 26 w 753"/>
                  <a:gd name="T15" fmla="*/ 72 h 600"/>
                  <a:gd name="T16" fmla="*/ 34 w 753"/>
                  <a:gd name="T17" fmla="*/ 65 h 600"/>
                  <a:gd name="T18" fmla="*/ 36 w 753"/>
                  <a:gd name="T19" fmla="*/ 63 h 600"/>
                  <a:gd name="T20" fmla="*/ 38 w 753"/>
                  <a:gd name="T21" fmla="*/ 55 h 600"/>
                  <a:gd name="T22" fmla="*/ 40 w 753"/>
                  <a:gd name="T23" fmla="*/ 50 h 600"/>
                  <a:gd name="T24" fmla="*/ 42 w 753"/>
                  <a:gd name="T25" fmla="*/ 48 h 600"/>
                  <a:gd name="T26" fmla="*/ 39 w 753"/>
                  <a:gd name="T27" fmla="*/ 14 h 600"/>
                  <a:gd name="T28" fmla="*/ 27 w 753"/>
                  <a:gd name="T29" fmla="*/ 3 h 600"/>
                  <a:gd name="T30" fmla="*/ 22 w 753"/>
                  <a:gd name="T31" fmla="*/ 1 h 6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53" h="600">
                    <a:moveTo>
                      <a:pt x="387" y="10"/>
                    </a:moveTo>
                    <a:cubicBezTo>
                      <a:pt x="206" y="17"/>
                      <a:pt x="174" y="0"/>
                      <a:pt x="51" y="82"/>
                    </a:cubicBezTo>
                    <a:cubicBezTo>
                      <a:pt x="32" y="111"/>
                      <a:pt x="14" y="145"/>
                      <a:pt x="3" y="178"/>
                    </a:cubicBezTo>
                    <a:cubicBezTo>
                      <a:pt x="6" y="253"/>
                      <a:pt x="0" y="328"/>
                      <a:pt x="11" y="402"/>
                    </a:cubicBezTo>
                    <a:cubicBezTo>
                      <a:pt x="16" y="433"/>
                      <a:pt x="48" y="453"/>
                      <a:pt x="59" y="482"/>
                    </a:cubicBezTo>
                    <a:cubicBezTo>
                      <a:pt x="63" y="492"/>
                      <a:pt x="60" y="506"/>
                      <a:pt x="67" y="514"/>
                    </a:cubicBezTo>
                    <a:cubicBezTo>
                      <a:pt x="88" y="539"/>
                      <a:pt x="144" y="549"/>
                      <a:pt x="171" y="554"/>
                    </a:cubicBezTo>
                    <a:cubicBezTo>
                      <a:pt x="240" y="600"/>
                      <a:pt x="373" y="573"/>
                      <a:pt x="443" y="570"/>
                    </a:cubicBezTo>
                    <a:cubicBezTo>
                      <a:pt x="492" y="558"/>
                      <a:pt x="527" y="534"/>
                      <a:pt x="571" y="514"/>
                    </a:cubicBezTo>
                    <a:cubicBezTo>
                      <a:pt x="586" y="507"/>
                      <a:pt x="619" y="498"/>
                      <a:pt x="619" y="498"/>
                    </a:cubicBezTo>
                    <a:cubicBezTo>
                      <a:pt x="625" y="480"/>
                      <a:pt x="633" y="442"/>
                      <a:pt x="651" y="426"/>
                    </a:cubicBezTo>
                    <a:cubicBezTo>
                      <a:pt x="665" y="413"/>
                      <a:pt x="683" y="405"/>
                      <a:pt x="699" y="394"/>
                    </a:cubicBezTo>
                    <a:cubicBezTo>
                      <a:pt x="707" y="389"/>
                      <a:pt x="723" y="378"/>
                      <a:pt x="723" y="378"/>
                    </a:cubicBezTo>
                    <a:cubicBezTo>
                      <a:pt x="753" y="289"/>
                      <a:pt x="741" y="169"/>
                      <a:pt x="659" y="114"/>
                    </a:cubicBezTo>
                    <a:cubicBezTo>
                      <a:pt x="631" y="31"/>
                      <a:pt x="543" y="32"/>
                      <a:pt x="467" y="26"/>
                    </a:cubicBezTo>
                    <a:cubicBezTo>
                      <a:pt x="462" y="25"/>
                      <a:pt x="346" y="10"/>
                      <a:pt x="387" y="10"/>
                    </a:cubicBezTo>
                    <a:close/>
                  </a:path>
                </a:pathLst>
              </a:cu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72" name="Freeform 29">
                <a:extLst>
                  <a:ext uri="{FF2B5EF4-FFF2-40B4-BE49-F238E27FC236}">
                    <a16:creationId xmlns:a16="http://schemas.microsoft.com/office/drawing/2014/main" id="{54975B39-9897-4F43-BD63-E45EBCA1D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662"/>
                <a:ext cx="343" cy="340"/>
              </a:xfrm>
              <a:custGeom>
                <a:avLst/>
                <a:gdLst>
                  <a:gd name="T0" fmla="*/ 6 w 640"/>
                  <a:gd name="T1" fmla="*/ 1 h 545"/>
                  <a:gd name="T2" fmla="*/ 2 w 640"/>
                  <a:gd name="T3" fmla="*/ 2 h 545"/>
                  <a:gd name="T4" fmla="*/ 1 w 640"/>
                  <a:gd name="T5" fmla="*/ 9 h 545"/>
                  <a:gd name="T6" fmla="*/ 1 w 640"/>
                  <a:gd name="T7" fmla="*/ 24 h 545"/>
                  <a:gd name="T8" fmla="*/ 3 w 640"/>
                  <a:gd name="T9" fmla="*/ 27 h 545"/>
                  <a:gd name="T10" fmla="*/ 5 w 640"/>
                  <a:gd name="T11" fmla="*/ 28 h 545"/>
                  <a:gd name="T12" fmla="*/ 5 w 640"/>
                  <a:gd name="T13" fmla="*/ 29 h 545"/>
                  <a:gd name="T14" fmla="*/ 14 w 640"/>
                  <a:gd name="T15" fmla="*/ 26 h 545"/>
                  <a:gd name="T16" fmla="*/ 15 w 640"/>
                  <a:gd name="T17" fmla="*/ 19 h 545"/>
                  <a:gd name="T18" fmla="*/ 15 w 640"/>
                  <a:gd name="T19" fmla="*/ 7 h 545"/>
                  <a:gd name="T20" fmla="*/ 14 w 640"/>
                  <a:gd name="T21" fmla="*/ 6 h 545"/>
                  <a:gd name="T22" fmla="*/ 11 w 640"/>
                  <a:gd name="T23" fmla="*/ 1 h 545"/>
                  <a:gd name="T24" fmla="*/ 11 w 640"/>
                  <a:gd name="T25" fmla="*/ 1 h 545"/>
                  <a:gd name="T26" fmla="*/ 6 w 640"/>
                  <a:gd name="T27" fmla="*/ 1 h 5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0" h="545">
                    <a:moveTo>
                      <a:pt x="240" y="10"/>
                    </a:moveTo>
                    <a:cubicBezTo>
                      <a:pt x="182" y="15"/>
                      <a:pt x="134" y="16"/>
                      <a:pt x="80" y="34"/>
                    </a:cubicBezTo>
                    <a:cubicBezTo>
                      <a:pt x="39" y="75"/>
                      <a:pt x="21" y="108"/>
                      <a:pt x="8" y="162"/>
                    </a:cubicBezTo>
                    <a:cubicBezTo>
                      <a:pt x="11" y="242"/>
                      <a:pt x="0" y="324"/>
                      <a:pt x="16" y="402"/>
                    </a:cubicBezTo>
                    <a:cubicBezTo>
                      <a:pt x="23" y="438"/>
                      <a:pt x="109" y="452"/>
                      <a:pt x="136" y="458"/>
                    </a:cubicBezTo>
                    <a:cubicBezTo>
                      <a:pt x="158" y="463"/>
                      <a:pt x="179" y="469"/>
                      <a:pt x="200" y="474"/>
                    </a:cubicBezTo>
                    <a:cubicBezTo>
                      <a:pt x="211" y="477"/>
                      <a:pt x="232" y="482"/>
                      <a:pt x="232" y="482"/>
                    </a:cubicBezTo>
                    <a:cubicBezTo>
                      <a:pt x="300" y="480"/>
                      <a:pt x="542" y="545"/>
                      <a:pt x="616" y="434"/>
                    </a:cubicBezTo>
                    <a:cubicBezTo>
                      <a:pt x="624" y="396"/>
                      <a:pt x="634" y="361"/>
                      <a:pt x="640" y="322"/>
                    </a:cubicBezTo>
                    <a:cubicBezTo>
                      <a:pt x="637" y="258"/>
                      <a:pt x="637" y="194"/>
                      <a:pt x="632" y="130"/>
                    </a:cubicBezTo>
                    <a:cubicBezTo>
                      <a:pt x="631" y="122"/>
                      <a:pt x="630" y="112"/>
                      <a:pt x="624" y="106"/>
                    </a:cubicBezTo>
                    <a:cubicBezTo>
                      <a:pt x="586" y="68"/>
                      <a:pt x="527" y="42"/>
                      <a:pt x="480" y="18"/>
                    </a:cubicBezTo>
                    <a:cubicBezTo>
                      <a:pt x="471" y="14"/>
                      <a:pt x="466" y="2"/>
                      <a:pt x="456" y="2"/>
                    </a:cubicBezTo>
                    <a:cubicBezTo>
                      <a:pt x="384" y="0"/>
                      <a:pt x="312" y="7"/>
                      <a:pt x="240" y="10"/>
                    </a:cubicBezTo>
                    <a:close/>
                  </a:path>
                </a:pathLst>
              </a:cu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73" name="Freeform 30" descr="Blue tissue paper">
                <a:extLst>
                  <a:ext uri="{FF2B5EF4-FFF2-40B4-BE49-F238E27FC236}">
                    <a16:creationId xmlns:a16="http://schemas.microsoft.com/office/drawing/2014/main" id="{DFD0120E-7785-4D71-9872-95A070BEE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6" y="693"/>
                <a:ext cx="302" cy="260"/>
              </a:xfrm>
              <a:custGeom>
                <a:avLst/>
                <a:gdLst>
                  <a:gd name="T0" fmla="*/ 5 w 563"/>
                  <a:gd name="T1" fmla="*/ 0 h 416"/>
                  <a:gd name="T2" fmla="*/ 10 w 563"/>
                  <a:gd name="T3" fmla="*/ 1 h 416"/>
                  <a:gd name="T4" fmla="*/ 11 w 563"/>
                  <a:gd name="T5" fmla="*/ 3 h 416"/>
                  <a:gd name="T6" fmla="*/ 12 w 563"/>
                  <a:gd name="T7" fmla="*/ 4 h 416"/>
                  <a:gd name="T8" fmla="*/ 13 w 563"/>
                  <a:gd name="T9" fmla="*/ 5 h 416"/>
                  <a:gd name="T10" fmla="*/ 13 w 563"/>
                  <a:gd name="T11" fmla="*/ 8 h 416"/>
                  <a:gd name="T12" fmla="*/ 13 w 563"/>
                  <a:gd name="T13" fmla="*/ 21 h 416"/>
                  <a:gd name="T14" fmla="*/ 12 w 563"/>
                  <a:gd name="T15" fmla="*/ 21 h 416"/>
                  <a:gd name="T16" fmla="*/ 9 w 563"/>
                  <a:gd name="T17" fmla="*/ 25 h 416"/>
                  <a:gd name="T18" fmla="*/ 5 w 563"/>
                  <a:gd name="T19" fmla="*/ 24 h 416"/>
                  <a:gd name="T20" fmla="*/ 2 w 563"/>
                  <a:gd name="T21" fmla="*/ 21 h 416"/>
                  <a:gd name="T22" fmla="*/ 1 w 563"/>
                  <a:gd name="T23" fmla="*/ 18 h 416"/>
                  <a:gd name="T24" fmla="*/ 2 w 563"/>
                  <a:gd name="T25" fmla="*/ 5 h 416"/>
                  <a:gd name="T26" fmla="*/ 3 w 563"/>
                  <a:gd name="T27" fmla="*/ 2 h 416"/>
                  <a:gd name="T28" fmla="*/ 5 w 563"/>
                  <a:gd name="T29" fmla="*/ 0 h 4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3" h="416">
                    <a:moveTo>
                      <a:pt x="228" y="0"/>
                    </a:moveTo>
                    <a:cubicBezTo>
                      <a:pt x="297" y="3"/>
                      <a:pt x="367" y="3"/>
                      <a:pt x="436" y="8"/>
                    </a:cubicBezTo>
                    <a:cubicBezTo>
                      <a:pt x="482" y="11"/>
                      <a:pt x="441" y="18"/>
                      <a:pt x="476" y="40"/>
                    </a:cubicBezTo>
                    <a:cubicBezTo>
                      <a:pt x="490" y="49"/>
                      <a:pt x="524" y="56"/>
                      <a:pt x="524" y="56"/>
                    </a:cubicBezTo>
                    <a:cubicBezTo>
                      <a:pt x="529" y="64"/>
                      <a:pt x="536" y="71"/>
                      <a:pt x="540" y="80"/>
                    </a:cubicBezTo>
                    <a:cubicBezTo>
                      <a:pt x="547" y="95"/>
                      <a:pt x="556" y="128"/>
                      <a:pt x="556" y="128"/>
                    </a:cubicBezTo>
                    <a:cubicBezTo>
                      <a:pt x="553" y="203"/>
                      <a:pt x="563" y="279"/>
                      <a:pt x="548" y="352"/>
                    </a:cubicBezTo>
                    <a:cubicBezTo>
                      <a:pt x="545" y="365"/>
                      <a:pt x="521" y="356"/>
                      <a:pt x="508" y="360"/>
                    </a:cubicBezTo>
                    <a:cubicBezTo>
                      <a:pt x="460" y="373"/>
                      <a:pt x="397" y="388"/>
                      <a:pt x="356" y="416"/>
                    </a:cubicBezTo>
                    <a:cubicBezTo>
                      <a:pt x="311" y="413"/>
                      <a:pt x="265" y="413"/>
                      <a:pt x="220" y="408"/>
                    </a:cubicBezTo>
                    <a:cubicBezTo>
                      <a:pt x="172" y="403"/>
                      <a:pt x="137" y="359"/>
                      <a:pt x="92" y="344"/>
                    </a:cubicBezTo>
                    <a:cubicBezTo>
                      <a:pt x="55" y="289"/>
                      <a:pt x="78" y="302"/>
                      <a:pt x="36" y="288"/>
                    </a:cubicBezTo>
                    <a:cubicBezTo>
                      <a:pt x="9" y="207"/>
                      <a:pt x="0" y="111"/>
                      <a:pt x="92" y="80"/>
                    </a:cubicBezTo>
                    <a:cubicBezTo>
                      <a:pt x="101" y="53"/>
                      <a:pt x="107" y="29"/>
                      <a:pt x="140" y="24"/>
                    </a:cubicBezTo>
                    <a:cubicBezTo>
                      <a:pt x="233" y="11"/>
                      <a:pt x="228" y="46"/>
                      <a:pt x="228" y="0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74" name="Freeform 31">
                <a:extLst>
                  <a:ext uri="{FF2B5EF4-FFF2-40B4-BE49-F238E27FC236}">
                    <a16:creationId xmlns:a16="http://schemas.microsoft.com/office/drawing/2014/main" id="{0C246666-A873-45B0-8FA7-28125ED6C47C}"/>
                  </a:ext>
                </a:extLst>
              </p:cNvPr>
              <p:cNvSpPr>
                <a:spLocks/>
              </p:cNvSpPr>
              <p:nvPr/>
            </p:nvSpPr>
            <p:spPr bwMode="auto">
              <a:xfrm rot="5320976">
                <a:off x="3283" y="721"/>
                <a:ext cx="333" cy="349"/>
              </a:xfrm>
              <a:custGeom>
                <a:avLst/>
                <a:gdLst>
                  <a:gd name="T0" fmla="*/ 5 w 640"/>
                  <a:gd name="T1" fmla="*/ 1 h 545"/>
                  <a:gd name="T2" fmla="*/ 2 w 640"/>
                  <a:gd name="T3" fmla="*/ 3 h 545"/>
                  <a:gd name="T4" fmla="*/ 1 w 640"/>
                  <a:gd name="T5" fmla="*/ 12 h 545"/>
                  <a:gd name="T6" fmla="*/ 1 w 640"/>
                  <a:gd name="T7" fmla="*/ 28 h 545"/>
                  <a:gd name="T8" fmla="*/ 3 w 640"/>
                  <a:gd name="T9" fmla="*/ 31 h 545"/>
                  <a:gd name="T10" fmla="*/ 4 w 640"/>
                  <a:gd name="T11" fmla="*/ 33 h 545"/>
                  <a:gd name="T12" fmla="*/ 5 w 640"/>
                  <a:gd name="T13" fmla="*/ 33 h 545"/>
                  <a:gd name="T14" fmla="*/ 12 w 640"/>
                  <a:gd name="T15" fmla="*/ 30 h 545"/>
                  <a:gd name="T16" fmla="*/ 12 w 640"/>
                  <a:gd name="T17" fmla="*/ 22 h 545"/>
                  <a:gd name="T18" fmla="*/ 12 w 640"/>
                  <a:gd name="T19" fmla="*/ 9 h 545"/>
                  <a:gd name="T20" fmla="*/ 12 w 640"/>
                  <a:gd name="T21" fmla="*/ 8 h 545"/>
                  <a:gd name="T22" fmla="*/ 9 w 640"/>
                  <a:gd name="T23" fmla="*/ 1 h 545"/>
                  <a:gd name="T24" fmla="*/ 9 w 640"/>
                  <a:gd name="T25" fmla="*/ 1 h 545"/>
                  <a:gd name="T26" fmla="*/ 5 w 640"/>
                  <a:gd name="T27" fmla="*/ 1 h 5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0" h="545">
                    <a:moveTo>
                      <a:pt x="240" y="10"/>
                    </a:moveTo>
                    <a:cubicBezTo>
                      <a:pt x="182" y="15"/>
                      <a:pt x="134" y="16"/>
                      <a:pt x="80" y="34"/>
                    </a:cubicBezTo>
                    <a:cubicBezTo>
                      <a:pt x="39" y="75"/>
                      <a:pt x="21" y="108"/>
                      <a:pt x="8" y="162"/>
                    </a:cubicBezTo>
                    <a:cubicBezTo>
                      <a:pt x="11" y="242"/>
                      <a:pt x="0" y="324"/>
                      <a:pt x="16" y="402"/>
                    </a:cubicBezTo>
                    <a:cubicBezTo>
                      <a:pt x="23" y="438"/>
                      <a:pt x="109" y="452"/>
                      <a:pt x="136" y="458"/>
                    </a:cubicBezTo>
                    <a:cubicBezTo>
                      <a:pt x="158" y="463"/>
                      <a:pt x="179" y="469"/>
                      <a:pt x="200" y="474"/>
                    </a:cubicBezTo>
                    <a:cubicBezTo>
                      <a:pt x="211" y="477"/>
                      <a:pt x="232" y="482"/>
                      <a:pt x="232" y="482"/>
                    </a:cubicBezTo>
                    <a:cubicBezTo>
                      <a:pt x="300" y="480"/>
                      <a:pt x="542" y="545"/>
                      <a:pt x="616" y="434"/>
                    </a:cubicBezTo>
                    <a:cubicBezTo>
                      <a:pt x="624" y="396"/>
                      <a:pt x="634" y="361"/>
                      <a:pt x="640" y="322"/>
                    </a:cubicBezTo>
                    <a:cubicBezTo>
                      <a:pt x="637" y="258"/>
                      <a:pt x="637" y="194"/>
                      <a:pt x="632" y="130"/>
                    </a:cubicBezTo>
                    <a:cubicBezTo>
                      <a:pt x="631" y="122"/>
                      <a:pt x="630" y="112"/>
                      <a:pt x="624" y="106"/>
                    </a:cubicBezTo>
                    <a:cubicBezTo>
                      <a:pt x="586" y="68"/>
                      <a:pt x="527" y="42"/>
                      <a:pt x="480" y="18"/>
                    </a:cubicBezTo>
                    <a:cubicBezTo>
                      <a:pt x="471" y="14"/>
                      <a:pt x="466" y="2"/>
                      <a:pt x="456" y="2"/>
                    </a:cubicBezTo>
                    <a:cubicBezTo>
                      <a:pt x="384" y="0"/>
                      <a:pt x="312" y="7"/>
                      <a:pt x="240" y="10"/>
                    </a:cubicBezTo>
                    <a:close/>
                  </a:path>
                </a:pathLst>
              </a:cu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75" name="Freeform 32" descr="Blue tissue paper">
                <a:extLst>
                  <a:ext uri="{FF2B5EF4-FFF2-40B4-BE49-F238E27FC236}">
                    <a16:creationId xmlns:a16="http://schemas.microsoft.com/office/drawing/2014/main" id="{6192FC57-C65E-4200-AEDA-27012DC0506D}"/>
                  </a:ext>
                </a:extLst>
              </p:cNvPr>
              <p:cNvSpPr>
                <a:spLocks/>
              </p:cNvSpPr>
              <p:nvPr/>
            </p:nvSpPr>
            <p:spPr bwMode="auto">
              <a:xfrm rot="5320976">
                <a:off x="3312" y="761"/>
                <a:ext cx="293" cy="266"/>
              </a:xfrm>
              <a:custGeom>
                <a:avLst/>
                <a:gdLst>
                  <a:gd name="T0" fmla="*/ 5 w 563"/>
                  <a:gd name="T1" fmla="*/ 0 h 416"/>
                  <a:gd name="T2" fmla="*/ 9 w 563"/>
                  <a:gd name="T3" fmla="*/ 1 h 416"/>
                  <a:gd name="T4" fmla="*/ 9 w 563"/>
                  <a:gd name="T5" fmla="*/ 3 h 416"/>
                  <a:gd name="T6" fmla="*/ 10 w 563"/>
                  <a:gd name="T7" fmla="*/ 4 h 416"/>
                  <a:gd name="T8" fmla="*/ 11 w 563"/>
                  <a:gd name="T9" fmla="*/ 5 h 416"/>
                  <a:gd name="T10" fmla="*/ 11 w 563"/>
                  <a:gd name="T11" fmla="*/ 8 h 416"/>
                  <a:gd name="T12" fmla="*/ 11 w 563"/>
                  <a:gd name="T13" fmla="*/ 24 h 416"/>
                  <a:gd name="T14" fmla="*/ 10 w 563"/>
                  <a:gd name="T15" fmla="*/ 24 h 416"/>
                  <a:gd name="T16" fmla="*/ 7 w 563"/>
                  <a:gd name="T17" fmla="*/ 29 h 416"/>
                  <a:gd name="T18" fmla="*/ 4 w 563"/>
                  <a:gd name="T19" fmla="*/ 27 h 416"/>
                  <a:gd name="T20" fmla="*/ 2 w 563"/>
                  <a:gd name="T21" fmla="*/ 24 h 416"/>
                  <a:gd name="T22" fmla="*/ 1 w 563"/>
                  <a:gd name="T23" fmla="*/ 20 h 416"/>
                  <a:gd name="T24" fmla="*/ 2 w 563"/>
                  <a:gd name="T25" fmla="*/ 5 h 416"/>
                  <a:gd name="T26" fmla="*/ 3 w 563"/>
                  <a:gd name="T27" fmla="*/ 2 h 416"/>
                  <a:gd name="T28" fmla="*/ 5 w 563"/>
                  <a:gd name="T29" fmla="*/ 0 h 4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3" h="416">
                    <a:moveTo>
                      <a:pt x="228" y="0"/>
                    </a:moveTo>
                    <a:cubicBezTo>
                      <a:pt x="297" y="3"/>
                      <a:pt x="367" y="3"/>
                      <a:pt x="436" y="8"/>
                    </a:cubicBezTo>
                    <a:cubicBezTo>
                      <a:pt x="482" y="11"/>
                      <a:pt x="441" y="18"/>
                      <a:pt x="476" y="40"/>
                    </a:cubicBezTo>
                    <a:cubicBezTo>
                      <a:pt x="490" y="49"/>
                      <a:pt x="524" y="56"/>
                      <a:pt x="524" y="56"/>
                    </a:cubicBezTo>
                    <a:cubicBezTo>
                      <a:pt x="529" y="64"/>
                      <a:pt x="536" y="71"/>
                      <a:pt x="540" y="80"/>
                    </a:cubicBezTo>
                    <a:cubicBezTo>
                      <a:pt x="547" y="95"/>
                      <a:pt x="556" y="128"/>
                      <a:pt x="556" y="128"/>
                    </a:cubicBezTo>
                    <a:cubicBezTo>
                      <a:pt x="553" y="203"/>
                      <a:pt x="563" y="279"/>
                      <a:pt x="548" y="352"/>
                    </a:cubicBezTo>
                    <a:cubicBezTo>
                      <a:pt x="545" y="365"/>
                      <a:pt x="521" y="356"/>
                      <a:pt x="508" y="360"/>
                    </a:cubicBezTo>
                    <a:cubicBezTo>
                      <a:pt x="460" y="373"/>
                      <a:pt x="397" y="388"/>
                      <a:pt x="356" y="416"/>
                    </a:cubicBezTo>
                    <a:cubicBezTo>
                      <a:pt x="311" y="413"/>
                      <a:pt x="265" y="413"/>
                      <a:pt x="220" y="408"/>
                    </a:cubicBezTo>
                    <a:cubicBezTo>
                      <a:pt x="172" y="403"/>
                      <a:pt x="137" y="359"/>
                      <a:pt x="92" y="344"/>
                    </a:cubicBezTo>
                    <a:cubicBezTo>
                      <a:pt x="55" y="289"/>
                      <a:pt x="78" y="302"/>
                      <a:pt x="36" y="288"/>
                    </a:cubicBezTo>
                    <a:cubicBezTo>
                      <a:pt x="9" y="207"/>
                      <a:pt x="0" y="111"/>
                      <a:pt x="92" y="80"/>
                    </a:cubicBezTo>
                    <a:cubicBezTo>
                      <a:pt x="101" y="53"/>
                      <a:pt x="107" y="29"/>
                      <a:pt x="140" y="24"/>
                    </a:cubicBezTo>
                    <a:cubicBezTo>
                      <a:pt x="233" y="11"/>
                      <a:pt x="228" y="46"/>
                      <a:pt x="228" y="0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76" name="Freeform 33">
                <a:extLst>
                  <a:ext uri="{FF2B5EF4-FFF2-40B4-BE49-F238E27FC236}">
                    <a16:creationId xmlns:a16="http://schemas.microsoft.com/office/drawing/2014/main" id="{DEAC9D35-99CF-44AA-B07F-74BBBD736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662"/>
                <a:ext cx="469" cy="425"/>
              </a:xfrm>
              <a:custGeom>
                <a:avLst/>
                <a:gdLst>
                  <a:gd name="T0" fmla="*/ 22 w 753"/>
                  <a:gd name="T1" fmla="*/ 1 h 600"/>
                  <a:gd name="T2" fmla="*/ 2 w 753"/>
                  <a:gd name="T3" fmla="*/ 11 h 600"/>
                  <a:gd name="T4" fmla="*/ 1 w 753"/>
                  <a:gd name="T5" fmla="*/ 23 h 600"/>
                  <a:gd name="T6" fmla="*/ 1 w 753"/>
                  <a:gd name="T7" fmla="*/ 51 h 600"/>
                  <a:gd name="T8" fmla="*/ 4 w 753"/>
                  <a:gd name="T9" fmla="*/ 61 h 600"/>
                  <a:gd name="T10" fmla="*/ 4 w 753"/>
                  <a:gd name="T11" fmla="*/ 65 h 600"/>
                  <a:gd name="T12" fmla="*/ 10 w 753"/>
                  <a:gd name="T13" fmla="*/ 70 h 600"/>
                  <a:gd name="T14" fmla="*/ 26 w 753"/>
                  <a:gd name="T15" fmla="*/ 72 h 600"/>
                  <a:gd name="T16" fmla="*/ 34 w 753"/>
                  <a:gd name="T17" fmla="*/ 65 h 600"/>
                  <a:gd name="T18" fmla="*/ 36 w 753"/>
                  <a:gd name="T19" fmla="*/ 63 h 600"/>
                  <a:gd name="T20" fmla="*/ 38 w 753"/>
                  <a:gd name="T21" fmla="*/ 55 h 600"/>
                  <a:gd name="T22" fmla="*/ 40 w 753"/>
                  <a:gd name="T23" fmla="*/ 50 h 600"/>
                  <a:gd name="T24" fmla="*/ 42 w 753"/>
                  <a:gd name="T25" fmla="*/ 48 h 600"/>
                  <a:gd name="T26" fmla="*/ 39 w 753"/>
                  <a:gd name="T27" fmla="*/ 14 h 600"/>
                  <a:gd name="T28" fmla="*/ 27 w 753"/>
                  <a:gd name="T29" fmla="*/ 3 h 600"/>
                  <a:gd name="T30" fmla="*/ 22 w 753"/>
                  <a:gd name="T31" fmla="*/ 1 h 6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753" h="600">
                    <a:moveTo>
                      <a:pt x="387" y="10"/>
                    </a:moveTo>
                    <a:cubicBezTo>
                      <a:pt x="206" y="17"/>
                      <a:pt x="174" y="0"/>
                      <a:pt x="51" y="82"/>
                    </a:cubicBezTo>
                    <a:cubicBezTo>
                      <a:pt x="32" y="111"/>
                      <a:pt x="14" y="145"/>
                      <a:pt x="3" y="178"/>
                    </a:cubicBezTo>
                    <a:cubicBezTo>
                      <a:pt x="6" y="253"/>
                      <a:pt x="0" y="328"/>
                      <a:pt x="11" y="402"/>
                    </a:cubicBezTo>
                    <a:cubicBezTo>
                      <a:pt x="16" y="433"/>
                      <a:pt x="48" y="453"/>
                      <a:pt x="59" y="482"/>
                    </a:cubicBezTo>
                    <a:cubicBezTo>
                      <a:pt x="63" y="492"/>
                      <a:pt x="60" y="506"/>
                      <a:pt x="67" y="514"/>
                    </a:cubicBezTo>
                    <a:cubicBezTo>
                      <a:pt x="88" y="539"/>
                      <a:pt x="144" y="549"/>
                      <a:pt x="171" y="554"/>
                    </a:cubicBezTo>
                    <a:cubicBezTo>
                      <a:pt x="240" y="600"/>
                      <a:pt x="373" y="573"/>
                      <a:pt x="443" y="570"/>
                    </a:cubicBezTo>
                    <a:cubicBezTo>
                      <a:pt x="492" y="558"/>
                      <a:pt x="527" y="534"/>
                      <a:pt x="571" y="514"/>
                    </a:cubicBezTo>
                    <a:cubicBezTo>
                      <a:pt x="586" y="507"/>
                      <a:pt x="619" y="498"/>
                      <a:pt x="619" y="498"/>
                    </a:cubicBezTo>
                    <a:cubicBezTo>
                      <a:pt x="625" y="480"/>
                      <a:pt x="633" y="442"/>
                      <a:pt x="651" y="426"/>
                    </a:cubicBezTo>
                    <a:cubicBezTo>
                      <a:pt x="665" y="413"/>
                      <a:pt x="683" y="405"/>
                      <a:pt x="699" y="394"/>
                    </a:cubicBezTo>
                    <a:cubicBezTo>
                      <a:pt x="707" y="389"/>
                      <a:pt x="723" y="378"/>
                      <a:pt x="723" y="378"/>
                    </a:cubicBezTo>
                    <a:cubicBezTo>
                      <a:pt x="753" y="289"/>
                      <a:pt x="741" y="169"/>
                      <a:pt x="659" y="114"/>
                    </a:cubicBezTo>
                    <a:cubicBezTo>
                      <a:pt x="631" y="31"/>
                      <a:pt x="543" y="32"/>
                      <a:pt x="467" y="26"/>
                    </a:cubicBezTo>
                    <a:cubicBezTo>
                      <a:pt x="462" y="25"/>
                      <a:pt x="346" y="10"/>
                      <a:pt x="387" y="10"/>
                    </a:cubicBezTo>
                    <a:close/>
                  </a:path>
                </a:pathLst>
              </a:cu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77" name="Freeform 34" descr="Blue tissue paper">
                <a:extLst>
                  <a:ext uri="{FF2B5EF4-FFF2-40B4-BE49-F238E27FC236}">
                    <a16:creationId xmlns:a16="http://schemas.microsoft.com/office/drawing/2014/main" id="{12ED9FF9-BF84-4237-BFD1-3A94B46D4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1" y="714"/>
                <a:ext cx="429" cy="318"/>
              </a:xfrm>
              <a:custGeom>
                <a:avLst/>
                <a:gdLst>
                  <a:gd name="T0" fmla="*/ 31 w 690"/>
                  <a:gd name="T1" fmla="*/ 4 h 448"/>
                  <a:gd name="T2" fmla="*/ 17 w 690"/>
                  <a:gd name="T3" fmla="*/ 0 h 448"/>
                  <a:gd name="T4" fmla="*/ 4 w 690"/>
                  <a:gd name="T5" fmla="*/ 4 h 448"/>
                  <a:gd name="T6" fmla="*/ 2 w 690"/>
                  <a:gd name="T7" fmla="*/ 13 h 448"/>
                  <a:gd name="T8" fmla="*/ 1 w 690"/>
                  <a:gd name="T9" fmla="*/ 20 h 448"/>
                  <a:gd name="T10" fmla="*/ 6 w 690"/>
                  <a:gd name="T11" fmla="*/ 50 h 448"/>
                  <a:gd name="T12" fmla="*/ 11 w 690"/>
                  <a:gd name="T13" fmla="*/ 55 h 448"/>
                  <a:gd name="T14" fmla="*/ 18 w 690"/>
                  <a:gd name="T15" fmla="*/ 57 h 448"/>
                  <a:gd name="T16" fmla="*/ 31 w 690"/>
                  <a:gd name="T17" fmla="*/ 51 h 448"/>
                  <a:gd name="T18" fmla="*/ 32 w 690"/>
                  <a:gd name="T19" fmla="*/ 53 h 448"/>
                  <a:gd name="T20" fmla="*/ 35 w 690"/>
                  <a:gd name="T21" fmla="*/ 47 h 448"/>
                  <a:gd name="T22" fmla="*/ 37 w 690"/>
                  <a:gd name="T23" fmla="*/ 42 h 448"/>
                  <a:gd name="T24" fmla="*/ 39 w 690"/>
                  <a:gd name="T25" fmla="*/ 40 h 448"/>
                  <a:gd name="T26" fmla="*/ 40 w 690"/>
                  <a:gd name="T27" fmla="*/ 37 h 448"/>
                  <a:gd name="T28" fmla="*/ 39 w 690"/>
                  <a:gd name="T29" fmla="*/ 18 h 448"/>
                  <a:gd name="T30" fmla="*/ 31 w 690"/>
                  <a:gd name="T31" fmla="*/ 4 h 44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90" h="448">
                    <a:moveTo>
                      <a:pt x="546" y="32"/>
                    </a:moveTo>
                    <a:cubicBezTo>
                      <a:pt x="460" y="25"/>
                      <a:pt x="380" y="8"/>
                      <a:pt x="294" y="0"/>
                    </a:cubicBezTo>
                    <a:cubicBezTo>
                      <a:pt x="196" y="5"/>
                      <a:pt x="147" y="4"/>
                      <a:pt x="65" y="32"/>
                    </a:cubicBezTo>
                    <a:cubicBezTo>
                      <a:pt x="64" y="35"/>
                      <a:pt x="41" y="103"/>
                      <a:pt x="41" y="104"/>
                    </a:cubicBezTo>
                    <a:cubicBezTo>
                      <a:pt x="36" y="120"/>
                      <a:pt x="26" y="152"/>
                      <a:pt x="26" y="152"/>
                    </a:cubicBezTo>
                    <a:cubicBezTo>
                      <a:pt x="30" y="243"/>
                      <a:pt x="0" y="351"/>
                      <a:pt x="97" y="384"/>
                    </a:cubicBezTo>
                    <a:cubicBezTo>
                      <a:pt x="110" y="426"/>
                      <a:pt x="140" y="419"/>
                      <a:pt x="183" y="424"/>
                    </a:cubicBezTo>
                    <a:cubicBezTo>
                      <a:pt x="231" y="430"/>
                      <a:pt x="273" y="433"/>
                      <a:pt x="317" y="448"/>
                    </a:cubicBezTo>
                    <a:cubicBezTo>
                      <a:pt x="391" y="445"/>
                      <a:pt x="465" y="410"/>
                      <a:pt x="538" y="400"/>
                    </a:cubicBezTo>
                    <a:cubicBezTo>
                      <a:pt x="548" y="399"/>
                      <a:pt x="546" y="422"/>
                      <a:pt x="554" y="416"/>
                    </a:cubicBezTo>
                    <a:cubicBezTo>
                      <a:pt x="562" y="409"/>
                      <a:pt x="608" y="368"/>
                      <a:pt x="610" y="368"/>
                    </a:cubicBezTo>
                    <a:cubicBezTo>
                      <a:pt x="618" y="345"/>
                      <a:pt x="617" y="347"/>
                      <a:pt x="633" y="328"/>
                    </a:cubicBezTo>
                    <a:cubicBezTo>
                      <a:pt x="644" y="315"/>
                      <a:pt x="680" y="312"/>
                      <a:pt x="680" y="312"/>
                    </a:cubicBezTo>
                    <a:cubicBezTo>
                      <a:pt x="683" y="304"/>
                      <a:pt x="688" y="296"/>
                      <a:pt x="688" y="288"/>
                    </a:cubicBezTo>
                    <a:cubicBezTo>
                      <a:pt x="688" y="240"/>
                      <a:pt x="690" y="191"/>
                      <a:pt x="680" y="144"/>
                    </a:cubicBezTo>
                    <a:cubicBezTo>
                      <a:pt x="665" y="72"/>
                      <a:pt x="587" y="73"/>
                      <a:pt x="546" y="32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78" name="Freeform 35" descr="Blue tissue paper">
                <a:extLst>
                  <a:ext uri="{FF2B5EF4-FFF2-40B4-BE49-F238E27FC236}">
                    <a16:creationId xmlns:a16="http://schemas.microsoft.com/office/drawing/2014/main" id="{E8DEA41C-8623-42F8-8B4C-078C01E4C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484"/>
                <a:ext cx="429" cy="318"/>
              </a:xfrm>
              <a:custGeom>
                <a:avLst/>
                <a:gdLst>
                  <a:gd name="T0" fmla="*/ 31 w 690"/>
                  <a:gd name="T1" fmla="*/ 4 h 448"/>
                  <a:gd name="T2" fmla="*/ 17 w 690"/>
                  <a:gd name="T3" fmla="*/ 0 h 448"/>
                  <a:gd name="T4" fmla="*/ 4 w 690"/>
                  <a:gd name="T5" fmla="*/ 4 h 448"/>
                  <a:gd name="T6" fmla="*/ 2 w 690"/>
                  <a:gd name="T7" fmla="*/ 13 h 448"/>
                  <a:gd name="T8" fmla="*/ 1 w 690"/>
                  <a:gd name="T9" fmla="*/ 20 h 448"/>
                  <a:gd name="T10" fmla="*/ 6 w 690"/>
                  <a:gd name="T11" fmla="*/ 50 h 448"/>
                  <a:gd name="T12" fmla="*/ 11 w 690"/>
                  <a:gd name="T13" fmla="*/ 55 h 448"/>
                  <a:gd name="T14" fmla="*/ 18 w 690"/>
                  <a:gd name="T15" fmla="*/ 57 h 448"/>
                  <a:gd name="T16" fmla="*/ 31 w 690"/>
                  <a:gd name="T17" fmla="*/ 51 h 448"/>
                  <a:gd name="T18" fmla="*/ 32 w 690"/>
                  <a:gd name="T19" fmla="*/ 53 h 448"/>
                  <a:gd name="T20" fmla="*/ 35 w 690"/>
                  <a:gd name="T21" fmla="*/ 47 h 448"/>
                  <a:gd name="T22" fmla="*/ 37 w 690"/>
                  <a:gd name="T23" fmla="*/ 42 h 448"/>
                  <a:gd name="T24" fmla="*/ 39 w 690"/>
                  <a:gd name="T25" fmla="*/ 40 h 448"/>
                  <a:gd name="T26" fmla="*/ 40 w 690"/>
                  <a:gd name="T27" fmla="*/ 37 h 448"/>
                  <a:gd name="T28" fmla="*/ 39 w 690"/>
                  <a:gd name="T29" fmla="*/ 18 h 448"/>
                  <a:gd name="T30" fmla="*/ 31 w 690"/>
                  <a:gd name="T31" fmla="*/ 4 h 44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90" h="448">
                    <a:moveTo>
                      <a:pt x="546" y="32"/>
                    </a:moveTo>
                    <a:cubicBezTo>
                      <a:pt x="460" y="25"/>
                      <a:pt x="380" y="8"/>
                      <a:pt x="294" y="0"/>
                    </a:cubicBezTo>
                    <a:cubicBezTo>
                      <a:pt x="196" y="5"/>
                      <a:pt x="147" y="4"/>
                      <a:pt x="65" y="32"/>
                    </a:cubicBezTo>
                    <a:cubicBezTo>
                      <a:pt x="64" y="35"/>
                      <a:pt x="41" y="103"/>
                      <a:pt x="41" y="104"/>
                    </a:cubicBezTo>
                    <a:cubicBezTo>
                      <a:pt x="36" y="120"/>
                      <a:pt x="26" y="152"/>
                      <a:pt x="26" y="152"/>
                    </a:cubicBezTo>
                    <a:cubicBezTo>
                      <a:pt x="30" y="243"/>
                      <a:pt x="0" y="351"/>
                      <a:pt x="97" y="384"/>
                    </a:cubicBezTo>
                    <a:cubicBezTo>
                      <a:pt x="110" y="426"/>
                      <a:pt x="140" y="419"/>
                      <a:pt x="183" y="424"/>
                    </a:cubicBezTo>
                    <a:cubicBezTo>
                      <a:pt x="231" y="430"/>
                      <a:pt x="273" y="433"/>
                      <a:pt x="317" y="448"/>
                    </a:cubicBezTo>
                    <a:cubicBezTo>
                      <a:pt x="391" y="445"/>
                      <a:pt x="465" y="410"/>
                      <a:pt x="538" y="400"/>
                    </a:cubicBezTo>
                    <a:cubicBezTo>
                      <a:pt x="548" y="399"/>
                      <a:pt x="546" y="422"/>
                      <a:pt x="554" y="416"/>
                    </a:cubicBezTo>
                    <a:cubicBezTo>
                      <a:pt x="562" y="409"/>
                      <a:pt x="608" y="368"/>
                      <a:pt x="610" y="368"/>
                    </a:cubicBezTo>
                    <a:cubicBezTo>
                      <a:pt x="618" y="345"/>
                      <a:pt x="617" y="347"/>
                      <a:pt x="633" y="328"/>
                    </a:cubicBezTo>
                    <a:cubicBezTo>
                      <a:pt x="644" y="315"/>
                      <a:pt x="680" y="312"/>
                      <a:pt x="680" y="312"/>
                    </a:cubicBezTo>
                    <a:cubicBezTo>
                      <a:pt x="683" y="304"/>
                      <a:pt x="688" y="296"/>
                      <a:pt x="688" y="288"/>
                    </a:cubicBezTo>
                    <a:cubicBezTo>
                      <a:pt x="688" y="240"/>
                      <a:pt x="690" y="191"/>
                      <a:pt x="680" y="144"/>
                    </a:cubicBezTo>
                    <a:cubicBezTo>
                      <a:pt x="665" y="72"/>
                      <a:pt x="587" y="73"/>
                      <a:pt x="546" y="32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79" name="Freeform 36">
                <a:extLst>
                  <a:ext uri="{FF2B5EF4-FFF2-40B4-BE49-F238E27FC236}">
                    <a16:creationId xmlns:a16="http://schemas.microsoft.com/office/drawing/2014/main" id="{F4858CB3-789D-4E0D-93B3-547017D53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7" y="908"/>
                <a:ext cx="343" cy="339"/>
              </a:xfrm>
              <a:custGeom>
                <a:avLst/>
                <a:gdLst>
                  <a:gd name="T0" fmla="*/ 6 w 640"/>
                  <a:gd name="T1" fmla="*/ 1 h 545"/>
                  <a:gd name="T2" fmla="*/ 2 w 640"/>
                  <a:gd name="T3" fmla="*/ 2 h 545"/>
                  <a:gd name="T4" fmla="*/ 1 w 640"/>
                  <a:gd name="T5" fmla="*/ 9 h 545"/>
                  <a:gd name="T6" fmla="*/ 1 w 640"/>
                  <a:gd name="T7" fmla="*/ 23 h 545"/>
                  <a:gd name="T8" fmla="*/ 3 w 640"/>
                  <a:gd name="T9" fmla="*/ 26 h 545"/>
                  <a:gd name="T10" fmla="*/ 5 w 640"/>
                  <a:gd name="T11" fmla="*/ 27 h 545"/>
                  <a:gd name="T12" fmla="*/ 5 w 640"/>
                  <a:gd name="T13" fmla="*/ 28 h 545"/>
                  <a:gd name="T14" fmla="*/ 14 w 640"/>
                  <a:gd name="T15" fmla="*/ 25 h 545"/>
                  <a:gd name="T16" fmla="*/ 15 w 640"/>
                  <a:gd name="T17" fmla="*/ 19 h 545"/>
                  <a:gd name="T18" fmla="*/ 15 w 640"/>
                  <a:gd name="T19" fmla="*/ 7 h 545"/>
                  <a:gd name="T20" fmla="*/ 14 w 640"/>
                  <a:gd name="T21" fmla="*/ 6 h 545"/>
                  <a:gd name="T22" fmla="*/ 11 w 640"/>
                  <a:gd name="T23" fmla="*/ 1 h 545"/>
                  <a:gd name="T24" fmla="*/ 11 w 640"/>
                  <a:gd name="T25" fmla="*/ 1 h 545"/>
                  <a:gd name="T26" fmla="*/ 6 w 640"/>
                  <a:gd name="T27" fmla="*/ 1 h 5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0" h="545">
                    <a:moveTo>
                      <a:pt x="240" y="10"/>
                    </a:moveTo>
                    <a:cubicBezTo>
                      <a:pt x="182" y="15"/>
                      <a:pt x="134" y="16"/>
                      <a:pt x="80" y="34"/>
                    </a:cubicBezTo>
                    <a:cubicBezTo>
                      <a:pt x="39" y="75"/>
                      <a:pt x="21" y="108"/>
                      <a:pt x="8" y="162"/>
                    </a:cubicBezTo>
                    <a:cubicBezTo>
                      <a:pt x="11" y="242"/>
                      <a:pt x="0" y="324"/>
                      <a:pt x="16" y="402"/>
                    </a:cubicBezTo>
                    <a:cubicBezTo>
                      <a:pt x="23" y="438"/>
                      <a:pt x="109" y="452"/>
                      <a:pt x="136" y="458"/>
                    </a:cubicBezTo>
                    <a:cubicBezTo>
                      <a:pt x="158" y="463"/>
                      <a:pt x="179" y="469"/>
                      <a:pt x="200" y="474"/>
                    </a:cubicBezTo>
                    <a:cubicBezTo>
                      <a:pt x="211" y="477"/>
                      <a:pt x="232" y="482"/>
                      <a:pt x="232" y="482"/>
                    </a:cubicBezTo>
                    <a:cubicBezTo>
                      <a:pt x="300" y="480"/>
                      <a:pt x="542" y="545"/>
                      <a:pt x="616" y="434"/>
                    </a:cubicBezTo>
                    <a:cubicBezTo>
                      <a:pt x="624" y="396"/>
                      <a:pt x="634" y="361"/>
                      <a:pt x="640" y="322"/>
                    </a:cubicBezTo>
                    <a:cubicBezTo>
                      <a:pt x="637" y="258"/>
                      <a:pt x="637" y="194"/>
                      <a:pt x="632" y="130"/>
                    </a:cubicBezTo>
                    <a:cubicBezTo>
                      <a:pt x="631" y="122"/>
                      <a:pt x="630" y="112"/>
                      <a:pt x="624" y="106"/>
                    </a:cubicBezTo>
                    <a:cubicBezTo>
                      <a:pt x="586" y="68"/>
                      <a:pt x="527" y="42"/>
                      <a:pt x="480" y="18"/>
                    </a:cubicBezTo>
                    <a:cubicBezTo>
                      <a:pt x="471" y="14"/>
                      <a:pt x="466" y="2"/>
                      <a:pt x="456" y="2"/>
                    </a:cubicBezTo>
                    <a:cubicBezTo>
                      <a:pt x="384" y="0"/>
                      <a:pt x="312" y="7"/>
                      <a:pt x="240" y="10"/>
                    </a:cubicBezTo>
                    <a:close/>
                  </a:path>
                </a:pathLst>
              </a:cu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80" name="Freeform 37" descr="Blue tissue paper">
                <a:extLst>
                  <a:ext uri="{FF2B5EF4-FFF2-40B4-BE49-F238E27FC236}">
                    <a16:creationId xmlns:a16="http://schemas.microsoft.com/office/drawing/2014/main" id="{84B0C7AA-6A76-45D2-96EE-A5682AC2A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939"/>
                <a:ext cx="302" cy="259"/>
              </a:xfrm>
              <a:custGeom>
                <a:avLst/>
                <a:gdLst>
                  <a:gd name="T0" fmla="*/ 5 w 563"/>
                  <a:gd name="T1" fmla="*/ 0 h 416"/>
                  <a:gd name="T2" fmla="*/ 10 w 563"/>
                  <a:gd name="T3" fmla="*/ 1 h 416"/>
                  <a:gd name="T4" fmla="*/ 11 w 563"/>
                  <a:gd name="T5" fmla="*/ 2 h 416"/>
                  <a:gd name="T6" fmla="*/ 12 w 563"/>
                  <a:gd name="T7" fmla="*/ 4 h 416"/>
                  <a:gd name="T8" fmla="*/ 13 w 563"/>
                  <a:gd name="T9" fmla="*/ 4 h 416"/>
                  <a:gd name="T10" fmla="*/ 13 w 563"/>
                  <a:gd name="T11" fmla="*/ 7 h 416"/>
                  <a:gd name="T12" fmla="*/ 13 w 563"/>
                  <a:gd name="T13" fmla="*/ 21 h 416"/>
                  <a:gd name="T14" fmla="*/ 12 w 563"/>
                  <a:gd name="T15" fmla="*/ 21 h 416"/>
                  <a:gd name="T16" fmla="*/ 9 w 563"/>
                  <a:gd name="T17" fmla="*/ 24 h 416"/>
                  <a:gd name="T18" fmla="*/ 5 w 563"/>
                  <a:gd name="T19" fmla="*/ 24 h 416"/>
                  <a:gd name="T20" fmla="*/ 2 w 563"/>
                  <a:gd name="T21" fmla="*/ 20 h 416"/>
                  <a:gd name="T22" fmla="*/ 1 w 563"/>
                  <a:gd name="T23" fmla="*/ 17 h 416"/>
                  <a:gd name="T24" fmla="*/ 2 w 563"/>
                  <a:gd name="T25" fmla="*/ 4 h 416"/>
                  <a:gd name="T26" fmla="*/ 3 w 563"/>
                  <a:gd name="T27" fmla="*/ 1 h 416"/>
                  <a:gd name="T28" fmla="*/ 5 w 563"/>
                  <a:gd name="T29" fmla="*/ 0 h 4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3" h="416">
                    <a:moveTo>
                      <a:pt x="228" y="0"/>
                    </a:moveTo>
                    <a:cubicBezTo>
                      <a:pt x="297" y="3"/>
                      <a:pt x="367" y="3"/>
                      <a:pt x="436" y="8"/>
                    </a:cubicBezTo>
                    <a:cubicBezTo>
                      <a:pt x="482" y="11"/>
                      <a:pt x="441" y="18"/>
                      <a:pt x="476" y="40"/>
                    </a:cubicBezTo>
                    <a:cubicBezTo>
                      <a:pt x="490" y="49"/>
                      <a:pt x="524" y="56"/>
                      <a:pt x="524" y="56"/>
                    </a:cubicBezTo>
                    <a:cubicBezTo>
                      <a:pt x="529" y="64"/>
                      <a:pt x="536" y="71"/>
                      <a:pt x="540" y="80"/>
                    </a:cubicBezTo>
                    <a:cubicBezTo>
                      <a:pt x="547" y="95"/>
                      <a:pt x="556" y="128"/>
                      <a:pt x="556" y="128"/>
                    </a:cubicBezTo>
                    <a:cubicBezTo>
                      <a:pt x="553" y="203"/>
                      <a:pt x="563" y="279"/>
                      <a:pt x="548" y="352"/>
                    </a:cubicBezTo>
                    <a:cubicBezTo>
                      <a:pt x="545" y="365"/>
                      <a:pt x="521" y="356"/>
                      <a:pt x="508" y="360"/>
                    </a:cubicBezTo>
                    <a:cubicBezTo>
                      <a:pt x="460" y="373"/>
                      <a:pt x="397" y="388"/>
                      <a:pt x="356" y="416"/>
                    </a:cubicBezTo>
                    <a:cubicBezTo>
                      <a:pt x="311" y="413"/>
                      <a:pt x="265" y="413"/>
                      <a:pt x="220" y="408"/>
                    </a:cubicBezTo>
                    <a:cubicBezTo>
                      <a:pt x="172" y="403"/>
                      <a:pt x="137" y="359"/>
                      <a:pt x="92" y="344"/>
                    </a:cubicBezTo>
                    <a:cubicBezTo>
                      <a:pt x="55" y="289"/>
                      <a:pt x="78" y="302"/>
                      <a:pt x="36" y="288"/>
                    </a:cubicBezTo>
                    <a:cubicBezTo>
                      <a:pt x="9" y="207"/>
                      <a:pt x="0" y="111"/>
                      <a:pt x="92" y="80"/>
                    </a:cubicBezTo>
                    <a:cubicBezTo>
                      <a:pt x="101" y="53"/>
                      <a:pt x="107" y="29"/>
                      <a:pt x="140" y="24"/>
                    </a:cubicBezTo>
                    <a:cubicBezTo>
                      <a:pt x="233" y="11"/>
                      <a:pt x="228" y="46"/>
                      <a:pt x="228" y="0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81" name="Freeform 38">
                <a:extLst>
                  <a:ext uri="{FF2B5EF4-FFF2-40B4-BE49-F238E27FC236}">
                    <a16:creationId xmlns:a16="http://schemas.microsoft.com/office/drawing/2014/main" id="{15895B91-5FE7-4180-9EC2-741705393B6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051255">
                <a:off x="4340" y="724"/>
                <a:ext cx="175" cy="407"/>
              </a:xfrm>
              <a:custGeom>
                <a:avLst/>
                <a:gdLst>
                  <a:gd name="T0" fmla="*/ 1 w 379"/>
                  <a:gd name="T1" fmla="*/ 1 h 600"/>
                  <a:gd name="T2" fmla="*/ 2 w 379"/>
                  <a:gd name="T3" fmla="*/ 3 h 600"/>
                  <a:gd name="T4" fmla="*/ 3 w 379"/>
                  <a:gd name="T5" fmla="*/ 11 h 600"/>
                  <a:gd name="T6" fmla="*/ 3 w 379"/>
                  <a:gd name="T7" fmla="*/ 13 h 600"/>
                  <a:gd name="T8" fmla="*/ 2 w 379"/>
                  <a:gd name="T9" fmla="*/ 58 h 600"/>
                  <a:gd name="T10" fmla="*/ 0 w 379"/>
                  <a:gd name="T11" fmla="*/ 55 h 600"/>
                  <a:gd name="T12" fmla="*/ 0 w 379"/>
                  <a:gd name="T13" fmla="*/ 43 h 600"/>
                  <a:gd name="T14" fmla="*/ 0 w 379"/>
                  <a:gd name="T15" fmla="*/ 7 h 600"/>
                  <a:gd name="T16" fmla="*/ 1 w 379"/>
                  <a:gd name="T17" fmla="*/ 1 h 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9" h="600">
                    <a:moveTo>
                      <a:pt x="96" y="16"/>
                    </a:moveTo>
                    <a:cubicBezTo>
                      <a:pt x="141" y="19"/>
                      <a:pt x="197" y="5"/>
                      <a:pt x="232" y="40"/>
                    </a:cubicBezTo>
                    <a:cubicBezTo>
                      <a:pt x="251" y="59"/>
                      <a:pt x="256" y="88"/>
                      <a:pt x="264" y="112"/>
                    </a:cubicBezTo>
                    <a:cubicBezTo>
                      <a:pt x="267" y="120"/>
                      <a:pt x="272" y="136"/>
                      <a:pt x="272" y="136"/>
                    </a:cubicBezTo>
                    <a:cubicBezTo>
                      <a:pt x="290" y="282"/>
                      <a:pt x="379" y="546"/>
                      <a:pt x="216" y="600"/>
                    </a:cubicBezTo>
                    <a:cubicBezTo>
                      <a:pt x="143" y="593"/>
                      <a:pt x="125" y="596"/>
                      <a:pt x="72" y="560"/>
                    </a:cubicBezTo>
                    <a:cubicBezTo>
                      <a:pt x="57" y="515"/>
                      <a:pt x="16" y="487"/>
                      <a:pt x="0" y="440"/>
                    </a:cubicBezTo>
                    <a:cubicBezTo>
                      <a:pt x="3" y="317"/>
                      <a:pt x="1" y="194"/>
                      <a:pt x="8" y="72"/>
                    </a:cubicBezTo>
                    <a:cubicBezTo>
                      <a:pt x="11" y="16"/>
                      <a:pt x="49" y="0"/>
                      <a:pt x="96" y="16"/>
                    </a:cubicBezTo>
                    <a:close/>
                  </a:path>
                </a:pathLst>
              </a:cu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82" name="Freeform 39" descr="Blue tissue paper">
                <a:extLst>
                  <a:ext uri="{FF2B5EF4-FFF2-40B4-BE49-F238E27FC236}">
                    <a16:creationId xmlns:a16="http://schemas.microsoft.com/office/drawing/2014/main" id="{0FFB4F12-4063-4D81-8F55-61BAAD3540FA}"/>
                  </a:ext>
                </a:extLst>
              </p:cNvPr>
              <p:cNvSpPr>
                <a:spLocks/>
              </p:cNvSpPr>
              <p:nvPr/>
            </p:nvSpPr>
            <p:spPr bwMode="auto">
              <a:xfrm rot="-5051255">
                <a:off x="4369" y="769"/>
                <a:ext cx="129" cy="360"/>
              </a:xfrm>
              <a:custGeom>
                <a:avLst/>
                <a:gdLst>
                  <a:gd name="T0" fmla="*/ 0 w 280"/>
                  <a:gd name="T1" fmla="*/ 0 h 532"/>
                  <a:gd name="T2" fmla="*/ 2 w 280"/>
                  <a:gd name="T3" fmla="*/ 2 h 532"/>
                  <a:gd name="T4" fmla="*/ 2 w 280"/>
                  <a:gd name="T5" fmla="*/ 10 h 532"/>
                  <a:gd name="T6" fmla="*/ 3 w 280"/>
                  <a:gd name="T7" fmla="*/ 32 h 532"/>
                  <a:gd name="T8" fmla="*/ 2 w 280"/>
                  <a:gd name="T9" fmla="*/ 45 h 532"/>
                  <a:gd name="T10" fmla="*/ 2 w 280"/>
                  <a:gd name="T11" fmla="*/ 49 h 532"/>
                  <a:gd name="T12" fmla="*/ 1 w 280"/>
                  <a:gd name="T13" fmla="*/ 50 h 532"/>
                  <a:gd name="T14" fmla="*/ 1 w 280"/>
                  <a:gd name="T15" fmla="*/ 47 h 532"/>
                  <a:gd name="T16" fmla="*/ 0 w 280"/>
                  <a:gd name="T17" fmla="*/ 43 h 532"/>
                  <a:gd name="T18" fmla="*/ 0 w 280"/>
                  <a:gd name="T19" fmla="*/ 35 h 532"/>
                  <a:gd name="T20" fmla="*/ 0 w 280"/>
                  <a:gd name="T21" fmla="*/ 30 h 532"/>
                  <a:gd name="T22" fmla="*/ 0 w 280"/>
                  <a:gd name="T23" fmla="*/ 17 h 532"/>
                  <a:gd name="T24" fmla="*/ 0 w 280"/>
                  <a:gd name="T25" fmla="*/ 14 h 532"/>
                  <a:gd name="T26" fmla="*/ 0 w 280"/>
                  <a:gd name="T27" fmla="*/ 0 h 5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0" h="532">
                    <a:moveTo>
                      <a:pt x="68" y="0"/>
                    </a:moveTo>
                    <a:cubicBezTo>
                      <a:pt x="144" y="25"/>
                      <a:pt x="99" y="14"/>
                      <a:pt x="204" y="24"/>
                    </a:cubicBezTo>
                    <a:cubicBezTo>
                      <a:pt x="212" y="54"/>
                      <a:pt x="226" y="75"/>
                      <a:pt x="236" y="104"/>
                    </a:cubicBezTo>
                    <a:cubicBezTo>
                      <a:pt x="244" y="183"/>
                      <a:pt x="257" y="259"/>
                      <a:pt x="276" y="336"/>
                    </a:cubicBezTo>
                    <a:cubicBezTo>
                      <a:pt x="273" y="389"/>
                      <a:pt x="280" y="427"/>
                      <a:pt x="252" y="472"/>
                    </a:cubicBezTo>
                    <a:cubicBezTo>
                      <a:pt x="235" y="499"/>
                      <a:pt x="204" y="499"/>
                      <a:pt x="172" y="504"/>
                    </a:cubicBezTo>
                    <a:cubicBezTo>
                      <a:pt x="155" y="507"/>
                      <a:pt x="124" y="520"/>
                      <a:pt x="124" y="520"/>
                    </a:cubicBezTo>
                    <a:cubicBezTo>
                      <a:pt x="78" y="451"/>
                      <a:pt x="139" y="532"/>
                      <a:pt x="84" y="488"/>
                    </a:cubicBezTo>
                    <a:cubicBezTo>
                      <a:pt x="32" y="447"/>
                      <a:pt x="104" y="476"/>
                      <a:pt x="44" y="456"/>
                    </a:cubicBezTo>
                    <a:cubicBezTo>
                      <a:pt x="0" y="325"/>
                      <a:pt x="52" y="489"/>
                      <a:pt x="20" y="360"/>
                    </a:cubicBezTo>
                    <a:cubicBezTo>
                      <a:pt x="16" y="344"/>
                      <a:pt x="28" y="312"/>
                      <a:pt x="28" y="312"/>
                    </a:cubicBezTo>
                    <a:cubicBezTo>
                      <a:pt x="31" y="267"/>
                      <a:pt x="5" y="221"/>
                      <a:pt x="12" y="176"/>
                    </a:cubicBezTo>
                    <a:cubicBezTo>
                      <a:pt x="13" y="166"/>
                      <a:pt x="52" y="168"/>
                      <a:pt x="36" y="144"/>
                    </a:cubicBezTo>
                    <a:cubicBezTo>
                      <a:pt x="49" y="80"/>
                      <a:pt x="22" y="46"/>
                      <a:pt x="68" y="0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83" name="Freeform 40">
                <a:extLst>
                  <a:ext uri="{FF2B5EF4-FFF2-40B4-BE49-F238E27FC236}">
                    <a16:creationId xmlns:a16="http://schemas.microsoft.com/office/drawing/2014/main" id="{838989AD-CBF2-4059-92A3-369A04B9CA0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076915">
                <a:off x="4341" y="501"/>
                <a:ext cx="176" cy="407"/>
              </a:xfrm>
              <a:custGeom>
                <a:avLst/>
                <a:gdLst>
                  <a:gd name="T0" fmla="*/ 1 w 379"/>
                  <a:gd name="T1" fmla="*/ 1 h 600"/>
                  <a:gd name="T2" fmla="*/ 2 w 379"/>
                  <a:gd name="T3" fmla="*/ 3 h 600"/>
                  <a:gd name="T4" fmla="*/ 3 w 379"/>
                  <a:gd name="T5" fmla="*/ 11 h 600"/>
                  <a:gd name="T6" fmla="*/ 3 w 379"/>
                  <a:gd name="T7" fmla="*/ 13 h 600"/>
                  <a:gd name="T8" fmla="*/ 2 w 379"/>
                  <a:gd name="T9" fmla="*/ 58 h 600"/>
                  <a:gd name="T10" fmla="*/ 0 w 379"/>
                  <a:gd name="T11" fmla="*/ 55 h 600"/>
                  <a:gd name="T12" fmla="*/ 0 w 379"/>
                  <a:gd name="T13" fmla="*/ 43 h 600"/>
                  <a:gd name="T14" fmla="*/ 0 w 379"/>
                  <a:gd name="T15" fmla="*/ 7 h 600"/>
                  <a:gd name="T16" fmla="*/ 1 w 379"/>
                  <a:gd name="T17" fmla="*/ 1 h 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9" h="600">
                    <a:moveTo>
                      <a:pt x="96" y="16"/>
                    </a:moveTo>
                    <a:cubicBezTo>
                      <a:pt x="141" y="19"/>
                      <a:pt x="197" y="5"/>
                      <a:pt x="232" y="40"/>
                    </a:cubicBezTo>
                    <a:cubicBezTo>
                      <a:pt x="251" y="59"/>
                      <a:pt x="256" y="88"/>
                      <a:pt x="264" y="112"/>
                    </a:cubicBezTo>
                    <a:cubicBezTo>
                      <a:pt x="267" y="120"/>
                      <a:pt x="272" y="136"/>
                      <a:pt x="272" y="136"/>
                    </a:cubicBezTo>
                    <a:cubicBezTo>
                      <a:pt x="290" y="282"/>
                      <a:pt x="379" y="546"/>
                      <a:pt x="216" y="600"/>
                    </a:cubicBezTo>
                    <a:cubicBezTo>
                      <a:pt x="143" y="593"/>
                      <a:pt x="125" y="596"/>
                      <a:pt x="72" y="560"/>
                    </a:cubicBezTo>
                    <a:cubicBezTo>
                      <a:pt x="57" y="515"/>
                      <a:pt x="16" y="487"/>
                      <a:pt x="0" y="440"/>
                    </a:cubicBezTo>
                    <a:cubicBezTo>
                      <a:pt x="3" y="317"/>
                      <a:pt x="1" y="194"/>
                      <a:pt x="8" y="72"/>
                    </a:cubicBezTo>
                    <a:cubicBezTo>
                      <a:pt x="11" y="16"/>
                      <a:pt x="49" y="0"/>
                      <a:pt x="96" y="16"/>
                    </a:cubicBezTo>
                    <a:close/>
                  </a:path>
                </a:pathLst>
              </a:cu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84" name="Freeform 41" descr="Blue tissue paper">
                <a:extLst>
                  <a:ext uri="{FF2B5EF4-FFF2-40B4-BE49-F238E27FC236}">
                    <a16:creationId xmlns:a16="http://schemas.microsoft.com/office/drawing/2014/main" id="{A565EB9A-BECA-4289-8E5A-C0CE7B4D993A}"/>
                  </a:ext>
                </a:extLst>
              </p:cNvPr>
              <p:cNvSpPr>
                <a:spLocks/>
              </p:cNvSpPr>
              <p:nvPr/>
            </p:nvSpPr>
            <p:spPr bwMode="auto">
              <a:xfrm rot="-5076915">
                <a:off x="4379" y="546"/>
                <a:ext cx="130" cy="360"/>
              </a:xfrm>
              <a:custGeom>
                <a:avLst/>
                <a:gdLst>
                  <a:gd name="T0" fmla="*/ 0 w 280"/>
                  <a:gd name="T1" fmla="*/ 0 h 532"/>
                  <a:gd name="T2" fmla="*/ 2 w 280"/>
                  <a:gd name="T3" fmla="*/ 2 h 532"/>
                  <a:gd name="T4" fmla="*/ 2 w 280"/>
                  <a:gd name="T5" fmla="*/ 10 h 532"/>
                  <a:gd name="T6" fmla="*/ 3 w 280"/>
                  <a:gd name="T7" fmla="*/ 32 h 532"/>
                  <a:gd name="T8" fmla="*/ 3 w 280"/>
                  <a:gd name="T9" fmla="*/ 45 h 532"/>
                  <a:gd name="T10" fmla="*/ 2 w 280"/>
                  <a:gd name="T11" fmla="*/ 49 h 532"/>
                  <a:gd name="T12" fmla="*/ 1 w 280"/>
                  <a:gd name="T13" fmla="*/ 50 h 532"/>
                  <a:gd name="T14" fmla="*/ 1 w 280"/>
                  <a:gd name="T15" fmla="*/ 47 h 532"/>
                  <a:gd name="T16" fmla="*/ 0 w 280"/>
                  <a:gd name="T17" fmla="*/ 43 h 532"/>
                  <a:gd name="T18" fmla="*/ 0 w 280"/>
                  <a:gd name="T19" fmla="*/ 35 h 532"/>
                  <a:gd name="T20" fmla="*/ 0 w 280"/>
                  <a:gd name="T21" fmla="*/ 30 h 532"/>
                  <a:gd name="T22" fmla="*/ 0 w 280"/>
                  <a:gd name="T23" fmla="*/ 17 h 532"/>
                  <a:gd name="T24" fmla="*/ 0 w 280"/>
                  <a:gd name="T25" fmla="*/ 14 h 532"/>
                  <a:gd name="T26" fmla="*/ 0 w 280"/>
                  <a:gd name="T27" fmla="*/ 0 h 5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0" h="532">
                    <a:moveTo>
                      <a:pt x="68" y="0"/>
                    </a:moveTo>
                    <a:cubicBezTo>
                      <a:pt x="144" y="25"/>
                      <a:pt x="99" y="14"/>
                      <a:pt x="204" y="24"/>
                    </a:cubicBezTo>
                    <a:cubicBezTo>
                      <a:pt x="212" y="54"/>
                      <a:pt x="226" y="75"/>
                      <a:pt x="236" y="104"/>
                    </a:cubicBezTo>
                    <a:cubicBezTo>
                      <a:pt x="244" y="183"/>
                      <a:pt x="257" y="259"/>
                      <a:pt x="276" y="336"/>
                    </a:cubicBezTo>
                    <a:cubicBezTo>
                      <a:pt x="273" y="389"/>
                      <a:pt x="280" y="427"/>
                      <a:pt x="252" y="472"/>
                    </a:cubicBezTo>
                    <a:cubicBezTo>
                      <a:pt x="235" y="499"/>
                      <a:pt x="204" y="499"/>
                      <a:pt x="172" y="504"/>
                    </a:cubicBezTo>
                    <a:cubicBezTo>
                      <a:pt x="155" y="507"/>
                      <a:pt x="124" y="520"/>
                      <a:pt x="124" y="520"/>
                    </a:cubicBezTo>
                    <a:cubicBezTo>
                      <a:pt x="78" y="451"/>
                      <a:pt x="139" y="532"/>
                      <a:pt x="84" y="488"/>
                    </a:cubicBezTo>
                    <a:cubicBezTo>
                      <a:pt x="32" y="447"/>
                      <a:pt x="104" y="476"/>
                      <a:pt x="44" y="456"/>
                    </a:cubicBezTo>
                    <a:cubicBezTo>
                      <a:pt x="0" y="325"/>
                      <a:pt x="52" y="489"/>
                      <a:pt x="20" y="360"/>
                    </a:cubicBezTo>
                    <a:cubicBezTo>
                      <a:pt x="16" y="344"/>
                      <a:pt x="28" y="312"/>
                      <a:pt x="28" y="312"/>
                    </a:cubicBezTo>
                    <a:cubicBezTo>
                      <a:pt x="31" y="267"/>
                      <a:pt x="5" y="221"/>
                      <a:pt x="12" y="176"/>
                    </a:cubicBezTo>
                    <a:cubicBezTo>
                      <a:pt x="13" y="166"/>
                      <a:pt x="52" y="168"/>
                      <a:pt x="36" y="144"/>
                    </a:cubicBezTo>
                    <a:cubicBezTo>
                      <a:pt x="49" y="80"/>
                      <a:pt x="22" y="46"/>
                      <a:pt x="68" y="0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85" name="Freeform 42">
                <a:extLst>
                  <a:ext uri="{FF2B5EF4-FFF2-40B4-BE49-F238E27FC236}">
                    <a16:creationId xmlns:a16="http://schemas.microsoft.com/office/drawing/2014/main" id="{90358668-D377-42DB-8FCE-2A0DBB073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" y="877"/>
                <a:ext cx="343" cy="339"/>
              </a:xfrm>
              <a:custGeom>
                <a:avLst/>
                <a:gdLst>
                  <a:gd name="T0" fmla="*/ 6 w 640"/>
                  <a:gd name="T1" fmla="*/ 1 h 545"/>
                  <a:gd name="T2" fmla="*/ 2 w 640"/>
                  <a:gd name="T3" fmla="*/ 2 h 545"/>
                  <a:gd name="T4" fmla="*/ 1 w 640"/>
                  <a:gd name="T5" fmla="*/ 9 h 545"/>
                  <a:gd name="T6" fmla="*/ 1 w 640"/>
                  <a:gd name="T7" fmla="*/ 23 h 545"/>
                  <a:gd name="T8" fmla="*/ 3 w 640"/>
                  <a:gd name="T9" fmla="*/ 26 h 545"/>
                  <a:gd name="T10" fmla="*/ 5 w 640"/>
                  <a:gd name="T11" fmla="*/ 27 h 545"/>
                  <a:gd name="T12" fmla="*/ 5 w 640"/>
                  <a:gd name="T13" fmla="*/ 28 h 545"/>
                  <a:gd name="T14" fmla="*/ 14 w 640"/>
                  <a:gd name="T15" fmla="*/ 25 h 545"/>
                  <a:gd name="T16" fmla="*/ 15 w 640"/>
                  <a:gd name="T17" fmla="*/ 19 h 545"/>
                  <a:gd name="T18" fmla="*/ 15 w 640"/>
                  <a:gd name="T19" fmla="*/ 7 h 545"/>
                  <a:gd name="T20" fmla="*/ 14 w 640"/>
                  <a:gd name="T21" fmla="*/ 6 h 545"/>
                  <a:gd name="T22" fmla="*/ 11 w 640"/>
                  <a:gd name="T23" fmla="*/ 1 h 545"/>
                  <a:gd name="T24" fmla="*/ 11 w 640"/>
                  <a:gd name="T25" fmla="*/ 1 h 545"/>
                  <a:gd name="T26" fmla="*/ 6 w 640"/>
                  <a:gd name="T27" fmla="*/ 1 h 5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0" h="545">
                    <a:moveTo>
                      <a:pt x="240" y="10"/>
                    </a:moveTo>
                    <a:cubicBezTo>
                      <a:pt x="182" y="15"/>
                      <a:pt x="134" y="16"/>
                      <a:pt x="80" y="34"/>
                    </a:cubicBezTo>
                    <a:cubicBezTo>
                      <a:pt x="39" y="75"/>
                      <a:pt x="21" y="108"/>
                      <a:pt x="8" y="162"/>
                    </a:cubicBezTo>
                    <a:cubicBezTo>
                      <a:pt x="11" y="242"/>
                      <a:pt x="0" y="324"/>
                      <a:pt x="16" y="402"/>
                    </a:cubicBezTo>
                    <a:cubicBezTo>
                      <a:pt x="23" y="438"/>
                      <a:pt x="109" y="452"/>
                      <a:pt x="136" y="458"/>
                    </a:cubicBezTo>
                    <a:cubicBezTo>
                      <a:pt x="158" y="463"/>
                      <a:pt x="179" y="469"/>
                      <a:pt x="200" y="474"/>
                    </a:cubicBezTo>
                    <a:cubicBezTo>
                      <a:pt x="211" y="477"/>
                      <a:pt x="232" y="482"/>
                      <a:pt x="232" y="482"/>
                    </a:cubicBezTo>
                    <a:cubicBezTo>
                      <a:pt x="300" y="480"/>
                      <a:pt x="542" y="545"/>
                      <a:pt x="616" y="434"/>
                    </a:cubicBezTo>
                    <a:cubicBezTo>
                      <a:pt x="624" y="396"/>
                      <a:pt x="634" y="361"/>
                      <a:pt x="640" y="322"/>
                    </a:cubicBezTo>
                    <a:cubicBezTo>
                      <a:pt x="637" y="258"/>
                      <a:pt x="637" y="194"/>
                      <a:pt x="632" y="130"/>
                    </a:cubicBezTo>
                    <a:cubicBezTo>
                      <a:pt x="631" y="122"/>
                      <a:pt x="630" y="112"/>
                      <a:pt x="624" y="106"/>
                    </a:cubicBezTo>
                    <a:cubicBezTo>
                      <a:pt x="586" y="68"/>
                      <a:pt x="527" y="42"/>
                      <a:pt x="480" y="18"/>
                    </a:cubicBezTo>
                    <a:cubicBezTo>
                      <a:pt x="471" y="14"/>
                      <a:pt x="466" y="2"/>
                      <a:pt x="456" y="2"/>
                    </a:cubicBezTo>
                    <a:cubicBezTo>
                      <a:pt x="384" y="0"/>
                      <a:pt x="312" y="7"/>
                      <a:pt x="240" y="10"/>
                    </a:cubicBezTo>
                    <a:close/>
                  </a:path>
                </a:pathLst>
              </a:cu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86" name="Freeform 43" descr="Blue tissue paper">
                <a:extLst>
                  <a:ext uri="{FF2B5EF4-FFF2-40B4-BE49-F238E27FC236}">
                    <a16:creationId xmlns:a16="http://schemas.microsoft.com/office/drawing/2014/main" id="{4E390703-9ED3-47C4-A6D8-7B1B8C634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908"/>
                <a:ext cx="302" cy="259"/>
              </a:xfrm>
              <a:custGeom>
                <a:avLst/>
                <a:gdLst>
                  <a:gd name="T0" fmla="*/ 5 w 563"/>
                  <a:gd name="T1" fmla="*/ 0 h 416"/>
                  <a:gd name="T2" fmla="*/ 10 w 563"/>
                  <a:gd name="T3" fmla="*/ 1 h 416"/>
                  <a:gd name="T4" fmla="*/ 11 w 563"/>
                  <a:gd name="T5" fmla="*/ 2 h 416"/>
                  <a:gd name="T6" fmla="*/ 12 w 563"/>
                  <a:gd name="T7" fmla="*/ 4 h 416"/>
                  <a:gd name="T8" fmla="*/ 13 w 563"/>
                  <a:gd name="T9" fmla="*/ 4 h 416"/>
                  <a:gd name="T10" fmla="*/ 13 w 563"/>
                  <a:gd name="T11" fmla="*/ 7 h 416"/>
                  <a:gd name="T12" fmla="*/ 13 w 563"/>
                  <a:gd name="T13" fmla="*/ 21 h 416"/>
                  <a:gd name="T14" fmla="*/ 12 w 563"/>
                  <a:gd name="T15" fmla="*/ 21 h 416"/>
                  <a:gd name="T16" fmla="*/ 9 w 563"/>
                  <a:gd name="T17" fmla="*/ 24 h 416"/>
                  <a:gd name="T18" fmla="*/ 5 w 563"/>
                  <a:gd name="T19" fmla="*/ 24 h 416"/>
                  <a:gd name="T20" fmla="*/ 2 w 563"/>
                  <a:gd name="T21" fmla="*/ 20 h 416"/>
                  <a:gd name="T22" fmla="*/ 1 w 563"/>
                  <a:gd name="T23" fmla="*/ 17 h 416"/>
                  <a:gd name="T24" fmla="*/ 2 w 563"/>
                  <a:gd name="T25" fmla="*/ 4 h 416"/>
                  <a:gd name="T26" fmla="*/ 3 w 563"/>
                  <a:gd name="T27" fmla="*/ 1 h 416"/>
                  <a:gd name="T28" fmla="*/ 5 w 563"/>
                  <a:gd name="T29" fmla="*/ 0 h 4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3" h="416">
                    <a:moveTo>
                      <a:pt x="228" y="0"/>
                    </a:moveTo>
                    <a:cubicBezTo>
                      <a:pt x="297" y="3"/>
                      <a:pt x="367" y="3"/>
                      <a:pt x="436" y="8"/>
                    </a:cubicBezTo>
                    <a:cubicBezTo>
                      <a:pt x="482" y="11"/>
                      <a:pt x="441" y="18"/>
                      <a:pt x="476" y="40"/>
                    </a:cubicBezTo>
                    <a:cubicBezTo>
                      <a:pt x="490" y="49"/>
                      <a:pt x="524" y="56"/>
                      <a:pt x="524" y="56"/>
                    </a:cubicBezTo>
                    <a:cubicBezTo>
                      <a:pt x="529" y="64"/>
                      <a:pt x="536" y="71"/>
                      <a:pt x="540" y="80"/>
                    </a:cubicBezTo>
                    <a:cubicBezTo>
                      <a:pt x="547" y="95"/>
                      <a:pt x="556" y="128"/>
                      <a:pt x="556" y="128"/>
                    </a:cubicBezTo>
                    <a:cubicBezTo>
                      <a:pt x="553" y="203"/>
                      <a:pt x="563" y="279"/>
                      <a:pt x="548" y="352"/>
                    </a:cubicBezTo>
                    <a:cubicBezTo>
                      <a:pt x="545" y="365"/>
                      <a:pt x="521" y="356"/>
                      <a:pt x="508" y="360"/>
                    </a:cubicBezTo>
                    <a:cubicBezTo>
                      <a:pt x="460" y="373"/>
                      <a:pt x="397" y="388"/>
                      <a:pt x="356" y="416"/>
                    </a:cubicBezTo>
                    <a:cubicBezTo>
                      <a:pt x="311" y="413"/>
                      <a:pt x="265" y="413"/>
                      <a:pt x="220" y="408"/>
                    </a:cubicBezTo>
                    <a:cubicBezTo>
                      <a:pt x="172" y="403"/>
                      <a:pt x="137" y="359"/>
                      <a:pt x="92" y="344"/>
                    </a:cubicBezTo>
                    <a:cubicBezTo>
                      <a:pt x="55" y="289"/>
                      <a:pt x="78" y="302"/>
                      <a:pt x="36" y="288"/>
                    </a:cubicBezTo>
                    <a:cubicBezTo>
                      <a:pt x="9" y="207"/>
                      <a:pt x="0" y="111"/>
                      <a:pt x="92" y="80"/>
                    </a:cubicBezTo>
                    <a:cubicBezTo>
                      <a:pt x="101" y="53"/>
                      <a:pt x="107" y="29"/>
                      <a:pt x="140" y="24"/>
                    </a:cubicBezTo>
                    <a:cubicBezTo>
                      <a:pt x="233" y="11"/>
                      <a:pt x="228" y="46"/>
                      <a:pt x="228" y="0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87" name="Freeform 44">
                <a:extLst>
                  <a:ext uri="{FF2B5EF4-FFF2-40B4-BE49-F238E27FC236}">
                    <a16:creationId xmlns:a16="http://schemas.microsoft.com/office/drawing/2014/main" id="{0484898F-AC36-4418-8CC1-56CF610A2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480"/>
                <a:ext cx="343" cy="339"/>
              </a:xfrm>
              <a:custGeom>
                <a:avLst/>
                <a:gdLst>
                  <a:gd name="T0" fmla="*/ 6 w 640"/>
                  <a:gd name="T1" fmla="*/ 1 h 545"/>
                  <a:gd name="T2" fmla="*/ 2 w 640"/>
                  <a:gd name="T3" fmla="*/ 2 h 545"/>
                  <a:gd name="T4" fmla="*/ 1 w 640"/>
                  <a:gd name="T5" fmla="*/ 9 h 545"/>
                  <a:gd name="T6" fmla="*/ 1 w 640"/>
                  <a:gd name="T7" fmla="*/ 23 h 545"/>
                  <a:gd name="T8" fmla="*/ 3 w 640"/>
                  <a:gd name="T9" fmla="*/ 26 h 545"/>
                  <a:gd name="T10" fmla="*/ 5 w 640"/>
                  <a:gd name="T11" fmla="*/ 27 h 545"/>
                  <a:gd name="T12" fmla="*/ 5 w 640"/>
                  <a:gd name="T13" fmla="*/ 28 h 545"/>
                  <a:gd name="T14" fmla="*/ 14 w 640"/>
                  <a:gd name="T15" fmla="*/ 25 h 545"/>
                  <a:gd name="T16" fmla="*/ 15 w 640"/>
                  <a:gd name="T17" fmla="*/ 19 h 545"/>
                  <a:gd name="T18" fmla="*/ 15 w 640"/>
                  <a:gd name="T19" fmla="*/ 7 h 545"/>
                  <a:gd name="T20" fmla="*/ 14 w 640"/>
                  <a:gd name="T21" fmla="*/ 6 h 545"/>
                  <a:gd name="T22" fmla="*/ 11 w 640"/>
                  <a:gd name="T23" fmla="*/ 1 h 545"/>
                  <a:gd name="T24" fmla="*/ 11 w 640"/>
                  <a:gd name="T25" fmla="*/ 1 h 545"/>
                  <a:gd name="T26" fmla="*/ 6 w 640"/>
                  <a:gd name="T27" fmla="*/ 1 h 5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0" h="545">
                    <a:moveTo>
                      <a:pt x="240" y="10"/>
                    </a:moveTo>
                    <a:cubicBezTo>
                      <a:pt x="182" y="15"/>
                      <a:pt x="134" y="16"/>
                      <a:pt x="80" y="34"/>
                    </a:cubicBezTo>
                    <a:cubicBezTo>
                      <a:pt x="39" y="75"/>
                      <a:pt x="21" y="108"/>
                      <a:pt x="8" y="162"/>
                    </a:cubicBezTo>
                    <a:cubicBezTo>
                      <a:pt x="11" y="242"/>
                      <a:pt x="0" y="324"/>
                      <a:pt x="16" y="402"/>
                    </a:cubicBezTo>
                    <a:cubicBezTo>
                      <a:pt x="23" y="438"/>
                      <a:pt x="109" y="452"/>
                      <a:pt x="136" y="458"/>
                    </a:cubicBezTo>
                    <a:cubicBezTo>
                      <a:pt x="158" y="463"/>
                      <a:pt x="179" y="469"/>
                      <a:pt x="200" y="474"/>
                    </a:cubicBezTo>
                    <a:cubicBezTo>
                      <a:pt x="211" y="477"/>
                      <a:pt x="232" y="482"/>
                      <a:pt x="232" y="482"/>
                    </a:cubicBezTo>
                    <a:cubicBezTo>
                      <a:pt x="300" y="480"/>
                      <a:pt x="542" y="545"/>
                      <a:pt x="616" y="434"/>
                    </a:cubicBezTo>
                    <a:cubicBezTo>
                      <a:pt x="624" y="396"/>
                      <a:pt x="634" y="361"/>
                      <a:pt x="640" y="322"/>
                    </a:cubicBezTo>
                    <a:cubicBezTo>
                      <a:pt x="637" y="258"/>
                      <a:pt x="637" y="194"/>
                      <a:pt x="632" y="130"/>
                    </a:cubicBezTo>
                    <a:cubicBezTo>
                      <a:pt x="631" y="122"/>
                      <a:pt x="630" y="112"/>
                      <a:pt x="624" y="106"/>
                    </a:cubicBezTo>
                    <a:cubicBezTo>
                      <a:pt x="586" y="68"/>
                      <a:pt x="527" y="42"/>
                      <a:pt x="480" y="18"/>
                    </a:cubicBezTo>
                    <a:cubicBezTo>
                      <a:pt x="471" y="14"/>
                      <a:pt x="466" y="2"/>
                      <a:pt x="456" y="2"/>
                    </a:cubicBezTo>
                    <a:cubicBezTo>
                      <a:pt x="384" y="0"/>
                      <a:pt x="312" y="7"/>
                      <a:pt x="240" y="10"/>
                    </a:cubicBezTo>
                    <a:close/>
                  </a:path>
                </a:pathLst>
              </a:custGeom>
              <a:solidFill>
                <a:srgbClr val="99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88" name="Freeform 45" descr="Blue tissue paper">
                <a:extLst>
                  <a:ext uri="{FF2B5EF4-FFF2-40B4-BE49-F238E27FC236}">
                    <a16:creationId xmlns:a16="http://schemas.microsoft.com/office/drawing/2014/main" id="{995307DD-F3B5-4FCA-B009-AF07120E5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7" y="500"/>
                <a:ext cx="302" cy="259"/>
              </a:xfrm>
              <a:custGeom>
                <a:avLst/>
                <a:gdLst>
                  <a:gd name="T0" fmla="*/ 5 w 563"/>
                  <a:gd name="T1" fmla="*/ 0 h 416"/>
                  <a:gd name="T2" fmla="*/ 10 w 563"/>
                  <a:gd name="T3" fmla="*/ 1 h 416"/>
                  <a:gd name="T4" fmla="*/ 11 w 563"/>
                  <a:gd name="T5" fmla="*/ 2 h 416"/>
                  <a:gd name="T6" fmla="*/ 12 w 563"/>
                  <a:gd name="T7" fmla="*/ 4 h 416"/>
                  <a:gd name="T8" fmla="*/ 13 w 563"/>
                  <a:gd name="T9" fmla="*/ 4 h 416"/>
                  <a:gd name="T10" fmla="*/ 13 w 563"/>
                  <a:gd name="T11" fmla="*/ 7 h 416"/>
                  <a:gd name="T12" fmla="*/ 13 w 563"/>
                  <a:gd name="T13" fmla="*/ 21 h 416"/>
                  <a:gd name="T14" fmla="*/ 12 w 563"/>
                  <a:gd name="T15" fmla="*/ 21 h 416"/>
                  <a:gd name="T16" fmla="*/ 9 w 563"/>
                  <a:gd name="T17" fmla="*/ 24 h 416"/>
                  <a:gd name="T18" fmla="*/ 5 w 563"/>
                  <a:gd name="T19" fmla="*/ 24 h 416"/>
                  <a:gd name="T20" fmla="*/ 2 w 563"/>
                  <a:gd name="T21" fmla="*/ 20 h 416"/>
                  <a:gd name="T22" fmla="*/ 1 w 563"/>
                  <a:gd name="T23" fmla="*/ 17 h 416"/>
                  <a:gd name="T24" fmla="*/ 2 w 563"/>
                  <a:gd name="T25" fmla="*/ 4 h 416"/>
                  <a:gd name="T26" fmla="*/ 3 w 563"/>
                  <a:gd name="T27" fmla="*/ 1 h 416"/>
                  <a:gd name="T28" fmla="*/ 5 w 563"/>
                  <a:gd name="T29" fmla="*/ 0 h 4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3" h="416">
                    <a:moveTo>
                      <a:pt x="228" y="0"/>
                    </a:moveTo>
                    <a:cubicBezTo>
                      <a:pt x="297" y="3"/>
                      <a:pt x="367" y="3"/>
                      <a:pt x="436" y="8"/>
                    </a:cubicBezTo>
                    <a:cubicBezTo>
                      <a:pt x="482" y="11"/>
                      <a:pt x="441" y="18"/>
                      <a:pt x="476" y="40"/>
                    </a:cubicBezTo>
                    <a:cubicBezTo>
                      <a:pt x="490" y="49"/>
                      <a:pt x="524" y="56"/>
                      <a:pt x="524" y="56"/>
                    </a:cubicBezTo>
                    <a:cubicBezTo>
                      <a:pt x="529" y="64"/>
                      <a:pt x="536" y="71"/>
                      <a:pt x="540" y="80"/>
                    </a:cubicBezTo>
                    <a:cubicBezTo>
                      <a:pt x="547" y="95"/>
                      <a:pt x="556" y="128"/>
                      <a:pt x="556" y="128"/>
                    </a:cubicBezTo>
                    <a:cubicBezTo>
                      <a:pt x="553" y="203"/>
                      <a:pt x="563" y="279"/>
                      <a:pt x="548" y="352"/>
                    </a:cubicBezTo>
                    <a:cubicBezTo>
                      <a:pt x="545" y="365"/>
                      <a:pt x="521" y="356"/>
                      <a:pt x="508" y="360"/>
                    </a:cubicBezTo>
                    <a:cubicBezTo>
                      <a:pt x="460" y="373"/>
                      <a:pt x="397" y="388"/>
                      <a:pt x="356" y="416"/>
                    </a:cubicBezTo>
                    <a:cubicBezTo>
                      <a:pt x="311" y="413"/>
                      <a:pt x="265" y="413"/>
                      <a:pt x="220" y="408"/>
                    </a:cubicBezTo>
                    <a:cubicBezTo>
                      <a:pt x="172" y="403"/>
                      <a:pt x="137" y="359"/>
                      <a:pt x="92" y="344"/>
                    </a:cubicBezTo>
                    <a:cubicBezTo>
                      <a:pt x="55" y="289"/>
                      <a:pt x="78" y="302"/>
                      <a:pt x="36" y="288"/>
                    </a:cubicBezTo>
                    <a:cubicBezTo>
                      <a:pt x="9" y="207"/>
                      <a:pt x="0" y="111"/>
                      <a:pt x="92" y="80"/>
                    </a:cubicBezTo>
                    <a:cubicBezTo>
                      <a:pt x="101" y="53"/>
                      <a:pt x="107" y="29"/>
                      <a:pt x="140" y="24"/>
                    </a:cubicBezTo>
                    <a:cubicBezTo>
                      <a:pt x="233" y="11"/>
                      <a:pt x="228" y="46"/>
                      <a:pt x="228" y="0"/>
                    </a:cubicBez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82990" name="Group 46">
            <a:extLst>
              <a:ext uri="{FF2B5EF4-FFF2-40B4-BE49-F238E27FC236}">
                <a16:creationId xmlns:a16="http://schemas.microsoft.com/office/drawing/2014/main" id="{9198C9F6-F6B3-4B9F-8CA8-90275897BFB6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1751013"/>
            <a:ext cx="1905000" cy="914400"/>
            <a:chOff x="2544" y="720"/>
            <a:chExt cx="1200" cy="576"/>
          </a:xfrm>
        </p:grpSpPr>
        <p:sp>
          <p:nvSpPr>
            <p:cNvPr id="61457" name="AutoShape 47">
              <a:extLst>
                <a:ext uri="{FF2B5EF4-FFF2-40B4-BE49-F238E27FC236}">
                  <a16:creationId xmlns:a16="http://schemas.microsoft.com/office/drawing/2014/main" id="{0A3DE317-48CB-4236-AC0E-0E8D003A3A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48570">
              <a:off x="3024" y="720"/>
              <a:ext cx="672" cy="144"/>
            </a:xfrm>
            <a:prstGeom prst="notchedRightArrow">
              <a:avLst>
                <a:gd name="adj1" fmla="val 50000"/>
                <a:gd name="adj2" fmla="val 1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61458" name="AutoShape 48">
              <a:extLst>
                <a:ext uri="{FF2B5EF4-FFF2-40B4-BE49-F238E27FC236}">
                  <a16:creationId xmlns:a16="http://schemas.microsoft.com/office/drawing/2014/main" id="{164C7302-54C4-4519-87A6-6EEE767E5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960"/>
              <a:ext cx="672" cy="144"/>
            </a:xfrm>
            <a:prstGeom prst="notchedRightArrow">
              <a:avLst>
                <a:gd name="adj1" fmla="val 50000"/>
                <a:gd name="adj2" fmla="val 1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61459" name="AutoShape 49">
              <a:extLst>
                <a:ext uri="{FF2B5EF4-FFF2-40B4-BE49-F238E27FC236}">
                  <a16:creationId xmlns:a16="http://schemas.microsoft.com/office/drawing/2014/main" id="{5767E248-CE6F-4739-A6E1-F8A38AAFCD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73391">
              <a:off x="3072" y="1152"/>
              <a:ext cx="672" cy="144"/>
            </a:xfrm>
            <a:prstGeom prst="notchedRightArrow">
              <a:avLst>
                <a:gd name="adj1" fmla="val 50000"/>
                <a:gd name="adj2" fmla="val 1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sp>
        <p:nvSpPr>
          <p:cNvPr id="82994" name="Freeform 50">
            <a:extLst>
              <a:ext uri="{FF2B5EF4-FFF2-40B4-BE49-F238E27FC236}">
                <a16:creationId xmlns:a16="http://schemas.microsoft.com/office/drawing/2014/main" id="{D46BC38D-BBDD-4664-97E4-6B54B4BF9268}"/>
              </a:ext>
            </a:extLst>
          </p:cNvPr>
          <p:cNvSpPr>
            <a:spLocks/>
          </p:cNvSpPr>
          <p:nvPr/>
        </p:nvSpPr>
        <p:spPr bwMode="auto">
          <a:xfrm>
            <a:off x="2178050" y="2159000"/>
            <a:ext cx="1708150" cy="204788"/>
          </a:xfrm>
          <a:custGeom>
            <a:avLst/>
            <a:gdLst>
              <a:gd name="T0" fmla="*/ 0 w 1076"/>
              <a:gd name="T1" fmla="*/ 2147483646 h 129"/>
              <a:gd name="T2" fmla="*/ 2147483646 w 1076"/>
              <a:gd name="T3" fmla="*/ 2147483646 h 129"/>
              <a:gd name="T4" fmla="*/ 2147483646 w 1076"/>
              <a:gd name="T5" fmla="*/ 2147483646 h 129"/>
              <a:gd name="T6" fmla="*/ 2147483646 w 1076"/>
              <a:gd name="T7" fmla="*/ 2147483646 h 1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76" h="129">
                <a:moveTo>
                  <a:pt x="0" y="62"/>
                </a:moveTo>
                <a:cubicBezTo>
                  <a:pt x="64" y="18"/>
                  <a:pt x="35" y="31"/>
                  <a:pt x="85" y="14"/>
                </a:cubicBezTo>
                <a:cubicBezTo>
                  <a:pt x="281" y="19"/>
                  <a:pt x="410" y="0"/>
                  <a:pt x="576" y="52"/>
                </a:cubicBezTo>
                <a:cubicBezTo>
                  <a:pt x="689" y="129"/>
                  <a:pt x="930" y="81"/>
                  <a:pt x="1076" y="81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995" name="AutoShape 51">
            <a:extLst>
              <a:ext uri="{FF2B5EF4-FFF2-40B4-BE49-F238E27FC236}">
                <a16:creationId xmlns:a16="http://schemas.microsoft.com/office/drawing/2014/main" id="{4D3BBDA6-B374-4582-9E05-2DA13034A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2013"/>
            <a:ext cx="228600" cy="2819400"/>
          </a:xfrm>
          <a:prstGeom prst="upArrow">
            <a:avLst>
              <a:gd name="adj1" fmla="val 50000"/>
              <a:gd name="adj2" fmla="val 308333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82996" name="Freeform 52">
            <a:extLst>
              <a:ext uri="{FF2B5EF4-FFF2-40B4-BE49-F238E27FC236}">
                <a16:creationId xmlns:a16="http://schemas.microsoft.com/office/drawing/2014/main" id="{8EDAD1C9-427C-4E3F-A150-2105F3AD45DF}"/>
              </a:ext>
            </a:extLst>
          </p:cNvPr>
          <p:cNvSpPr>
            <a:spLocks/>
          </p:cNvSpPr>
          <p:nvPr/>
        </p:nvSpPr>
        <p:spPr bwMode="auto">
          <a:xfrm>
            <a:off x="2133600" y="4951413"/>
            <a:ext cx="3581400" cy="304800"/>
          </a:xfrm>
          <a:custGeom>
            <a:avLst/>
            <a:gdLst>
              <a:gd name="T0" fmla="*/ 0 w 2163"/>
              <a:gd name="T1" fmla="*/ 2147483646 h 196"/>
              <a:gd name="T2" fmla="*/ 2147483646 w 2163"/>
              <a:gd name="T3" fmla="*/ 2147483646 h 196"/>
              <a:gd name="T4" fmla="*/ 2147483646 w 2163"/>
              <a:gd name="T5" fmla="*/ 2147483646 h 196"/>
              <a:gd name="T6" fmla="*/ 2147483646 w 2163"/>
              <a:gd name="T7" fmla="*/ 0 h 1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3" h="196">
                <a:moveTo>
                  <a:pt x="0" y="76"/>
                </a:moveTo>
                <a:cubicBezTo>
                  <a:pt x="135" y="9"/>
                  <a:pt x="293" y="82"/>
                  <a:pt x="435" y="38"/>
                </a:cubicBezTo>
                <a:cubicBezTo>
                  <a:pt x="804" y="42"/>
                  <a:pt x="1091" y="20"/>
                  <a:pt x="1426" y="66"/>
                </a:cubicBezTo>
                <a:cubicBezTo>
                  <a:pt x="1453" y="66"/>
                  <a:pt x="2060" y="196"/>
                  <a:pt x="2163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997" name="Freeform 53">
            <a:extLst>
              <a:ext uri="{FF2B5EF4-FFF2-40B4-BE49-F238E27FC236}">
                <a16:creationId xmlns:a16="http://schemas.microsoft.com/office/drawing/2014/main" id="{746FB82B-90D7-48F2-96B7-C7987460EA98}"/>
              </a:ext>
            </a:extLst>
          </p:cNvPr>
          <p:cNvSpPr>
            <a:spLocks/>
          </p:cNvSpPr>
          <p:nvPr/>
        </p:nvSpPr>
        <p:spPr bwMode="auto">
          <a:xfrm>
            <a:off x="2132013" y="4670425"/>
            <a:ext cx="3417887" cy="320675"/>
          </a:xfrm>
          <a:custGeom>
            <a:avLst/>
            <a:gdLst>
              <a:gd name="T0" fmla="*/ 2147483646 w 2153"/>
              <a:gd name="T1" fmla="*/ 2147483646 h 202"/>
              <a:gd name="T2" fmla="*/ 2147483646 w 2153"/>
              <a:gd name="T3" fmla="*/ 2147483646 h 202"/>
              <a:gd name="T4" fmla="*/ 2147483646 w 2153"/>
              <a:gd name="T5" fmla="*/ 2147483646 h 202"/>
              <a:gd name="T6" fmla="*/ 2147483646 w 2153"/>
              <a:gd name="T7" fmla="*/ 2147483646 h 202"/>
              <a:gd name="T8" fmla="*/ 2147483646 w 2153"/>
              <a:gd name="T9" fmla="*/ 2147483646 h 202"/>
              <a:gd name="T10" fmla="*/ 2147483646 w 2153"/>
              <a:gd name="T11" fmla="*/ 0 h 202"/>
              <a:gd name="T12" fmla="*/ 2147483646 w 2153"/>
              <a:gd name="T13" fmla="*/ 2147483646 h 202"/>
              <a:gd name="T14" fmla="*/ 2147483646 w 2153"/>
              <a:gd name="T15" fmla="*/ 2147483646 h 202"/>
              <a:gd name="T16" fmla="*/ 2147483646 w 2153"/>
              <a:gd name="T17" fmla="*/ 2147483646 h 202"/>
              <a:gd name="T18" fmla="*/ 2147483646 w 2153"/>
              <a:gd name="T19" fmla="*/ 2147483646 h 202"/>
              <a:gd name="T20" fmla="*/ 2147483646 w 2153"/>
              <a:gd name="T21" fmla="*/ 2147483646 h 202"/>
              <a:gd name="T22" fmla="*/ 2147483646 w 2153"/>
              <a:gd name="T23" fmla="*/ 2147483646 h 202"/>
              <a:gd name="T24" fmla="*/ 2147483646 w 2153"/>
              <a:gd name="T25" fmla="*/ 2147483646 h 202"/>
              <a:gd name="T26" fmla="*/ 2147483646 w 2153"/>
              <a:gd name="T27" fmla="*/ 2147483646 h 202"/>
              <a:gd name="T28" fmla="*/ 2147483646 w 2153"/>
              <a:gd name="T29" fmla="*/ 2147483646 h 202"/>
              <a:gd name="T30" fmla="*/ 2147483646 w 2153"/>
              <a:gd name="T31" fmla="*/ 2147483646 h 202"/>
              <a:gd name="T32" fmla="*/ 2147483646 w 2153"/>
              <a:gd name="T33" fmla="*/ 2147483646 h 202"/>
              <a:gd name="T34" fmla="*/ 2147483646 w 2153"/>
              <a:gd name="T35" fmla="*/ 2147483646 h 202"/>
              <a:gd name="T36" fmla="*/ 0 w 2153"/>
              <a:gd name="T37" fmla="*/ 2147483646 h 2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3" h="202">
                <a:moveTo>
                  <a:pt x="2153" y="94"/>
                </a:moveTo>
                <a:cubicBezTo>
                  <a:pt x="2131" y="91"/>
                  <a:pt x="2022" y="122"/>
                  <a:pt x="2002" y="113"/>
                </a:cubicBezTo>
                <a:cubicBezTo>
                  <a:pt x="1992" y="108"/>
                  <a:pt x="1992" y="92"/>
                  <a:pt x="1983" y="85"/>
                </a:cubicBezTo>
                <a:cubicBezTo>
                  <a:pt x="1975" y="79"/>
                  <a:pt x="1964" y="78"/>
                  <a:pt x="1955" y="75"/>
                </a:cubicBezTo>
                <a:cubicBezTo>
                  <a:pt x="1950" y="62"/>
                  <a:pt x="1940" y="27"/>
                  <a:pt x="1927" y="19"/>
                </a:cubicBezTo>
                <a:cubicBezTo>
                  <a:pt x="1910" y="8"/>
                  <a:pt x="1870" y="0"/>
                  <a:pt x="1870" y="0"/>
                </a:cubicBezTo>
                <a:cubicBezTo>
                  <a:pt x="1764" y="8"/>
                  <a:pt x="1675" y="30"/>
                  <a:pt x="1568" y="38"/>
                </a:cubicBezTo>
                <a:cubicBezTo>
                  <a:pt x="1558" y="41"/>
                  <a:pt x="1549" y="45"/>
                  <a:pt x="1539" y="47"/>
                </a:cubicBezTo>
                <a:cubicBezTo>
                  <a:pt x="1508" y="52"/>
                  <a:pt x="1476" y="50"/>
                  <a:pt x="1445" y="57"/>
                </a:cubicBezTo>
                <a:cubicBezTo>
                  <a:pt x="1418" y="63"/>
                  <a:pt x="1368" y="99"/>
                  <a:pt x="1332" y="104"/>
                </a:cubicBezTo>
                <a:cubicBezTo>
                  <a:pt x="1301" y="109"/>
                  <a:pt x="1269" y="110"/>
                  <a:pt x="1237" y="113"/>
                </a:cubicBezTo>
                <a:cubicBezTo>
                  <a:pt x="1159" y="106"/>
                  <a:pt x="1133" y="47"/>
                  <a:pt x="1048" y="38"/>
                </a:cubicBezTo>
                <a:cubicBezTo>
                  <a:pt x="973" y="32"/>
                  <a:pt x="880" y="69"/>
                  <a:pt x="822" y="94"/>
                </a:cubicBezTo>
                <a:cubicBezTo>
                  <a:pt x="764" y="119"/>
                  <a:pt x="767" y="183"/>
                  <a:pt x="699" y="189"/>
                </a:cubicBezTo>
                <a:cubicBezTo>
                  <a:pt x="592" y="186"/>
                  <a:pt x="523" y="141"/>
                  <a:pt x="416" y="132"/>
                </a:cubicBezTo>
                <a:cubicBezTo>
                  <a:pt x="388" y="130"/>
                  <a:pt x="350" y="142"/>
                  <a:pt x="321" y="132"/>
                </a:cubicBezTo>
                <a:cubicBezTo>
                  <a:pt x="255" y="135"/>
                  <a:pt x="189" y="135"/>
                  <a:pt x="123" y="142"/>
                </a:cubicBezTo>
                <a:cubicBezTo>
                  <a:pt x="103" y="144"/>
                  <a:pt x="66" y="160"/>
                  <a:pt x="66" y="160"/>
                </a:cubicBezTo>
                <a:cubicBezTo>
                  <a:pt x="38" y="202"/>
                  <a:pt x="59" y="189"/>
                  <a:pt x="0" y="189"/>
                </a:cubicBezTo>
              </a:path>
            </a:pathLst>
          </a:custGeom>
          <a:noFill/>
          <a:ln w="57150" cap="flat" cmpd="sng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2998" name="Text Box 54">
            <a:extLst>
              <a:ext uri="{FF2B5EF4-FFF2-40B4-BE49-F238E27FC236}">
                <a16:creationId xmlns:a16="http://schemas.microsoft.com/office/drawing/2014/main" id="{74E0A4D6-3E85-4225-865D-35B6699C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55763"/>
            <a:ext cx="3429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E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</a:rPr>
              <a:t>El agua difunde hasta la c</a:t>
            </a:r>
            <a:r>
              <a:rPr lang="en-GB" altLang="ja-JP" sz="18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á</a:t>
            </a:r>
            <a:r>
              <a:rPr lang="en-GB" altLang="ja-JP" sz="1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</a:rPr>
              <a:t>mara estom</a:t>
            </a:r>
            <a:r>
              <a:rPr lang="en-GB" altLang="ja-JP" sz="18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á</a:t>
            </a:r>
            <a:r>
              <a:rPr lang="en-GB" altLang="ja-JP" sz="1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</a:rPr>
              <a:t>tica y se evapora</a:t>
            </a:r>
            <a:endParaRPr lang="en-GB" altLang="es-ES" sz="1800" b="1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82999" name="Text Box 55">
            <a:extLst>
              <a:ext uri="{FF2B5EF4-FFF2-40B4-BE49-F238E27FC236}">
                <a16:creationId xmlns:a16="http://schemas.microsoft.com/office/drawing/2014/main" id="{6B6E7781-9B72-478E-8CE9-D3E4C5C61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217613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s-ES" sz="2000">
                <a:latin typeface="Comic Sans MS" panose="030F0702030302020204" pitchFamily="66" charset="0"/>
                <a:ea typeface="ＭＳ Ｐゴシック" panose="020B0600070205080204" pitchFamily="34" charset="-128"/>
              </a:rPr>
              <a:t>Transpiraci</a:t>
            </a:r>
            <a:r>
              <a:rPr lang="en-GB" altLang="ja-JP" sz="2000">
                <a:ea typeface="ＭＳ Ｐゴシック" panose="020B0600070205080204" pitchFamily="34" charset="-128"/>
              </a:rPr>
              <a:t>ó</a:t>
            </a:r>
            <a:r>
              <a:rPr lang="en-GB" altLang="es-ES" sz="2000">
                <a:latin typeface="Comic Sans MS" panose="030F0702030302020204" pitchFamily="66" charset="0"/>
                <a:ea typeface="ＭＳ Ｐゴシック" panose="020B0600070205080204" pitchFamily="34" charset="-128"/>
              </a:rPr>
              <a:t>n</a:t>
            </a:r>
          </a:p>
        </p:txBody>
      </p:sp>
      <p:sp>
        <p:nvSpPr>
          <p:cNvPr id="83000" name="Text Box 56">
            <a:extLst>
              <a:ext uri="{FF2B5EF4-FFF2-40B4-BE49-F238E27FC236}">
                <a16:creationId xmlns:a16="http://schemas.microsoft.com/office/drawing/2014/main" id="{A5155C39-1213-4704-B54C-B1384A76A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894013"/>
            <a:ext cx="3352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ES" sz="1800" b="1">
                <a:latin typeface="Comic Sans MS" panose="030F0702030302020204" pitchFamily="66" charset="0"/>
                <a:ea typeface="ＭＳ Ｐゴシック" panose="020B0600070205080204" pitchFamily="34" charset="-128"/>
              </a:rPr>
              <a:t>Las hojas tienen un </a:t>
            </a:r>
            <a:r>
              <a:rPr lang="en-GB" altLang="es-ES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 </a:t>
            </a:r>
            <a:r>
              <a:rPr lang="en-GB" altLang="es-E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bajo</a:t>
            </a:r>
            <a:endParaRPr lang="en-GB" altLang="es-ES" sz="1800" b="1">
              <a:latin typeface="Comic Sans MS" panose="030F0702030302020204" pitchFamily="66" charset="0"/>
              <a:ea typeface="ＭＳ Ｐゴシック" panose="020B0600070205080204" pitchFamily="34" charset="-128"/>
              <a:sym typeface="Symbol" panose="05050102010706020507" pitchFamily="18" charset="2"/>
            </a:endParaRPr>
          </a:p>
        </p:txBody>
      </p:sp>
      <p:sp>
        <p:nvSpPr>
          <p:cNvPr id="83001" name="Text Box 57">
            <a:extLst>
              <a:ext uri="{FF2B5EF4-FFF2-40B4-BE49-F238E27FC236}">
                <a16:creationId xmlns:a16="http://schemas.microsoft.com/office/drawing/2014/main" id="{A805F401-A7A4-4CB4-AA07-9AB8E64E4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351213"/>
            <a:ext cx="525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E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El agua se mueve en un gradiente de</a:t>
            </a:r>
            <a:r>
              <a:rPr lang="en-GB" altLang="es-ES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  </a:t>
            </a:r>
            <a:endParaRPr lang="en-GB" altLang="es-ES" sz="1800" b="1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83002" name="Text Box 58">
            <a:extLst>
              <a:ext uri="{FF2B5EF4-FFF2-40B4-BE49-F238E27FC236}">
                <a16:creationId xmlns:a16="http://schemas.microsoft.com/office/drawing/2014/main" id="{75E73025-E2B6-4AF2-8C4A-35D364EA4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3273425"/>
            <a:ext cx="2133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s-ES" sz="1800" b="1">
                <a:latin typeface="Comic Sans MS" panose="030F0702030302020204" pitchFamily="66" charset="0"/>
                <a:ea typeface="ＭＳ Ｐゴシック" panose="020B0600070205080204" pitchFamily="34" charset="-128"/>
              </a:rPr>
              <a:t>El agua es “tirada” por el xilema</a:t>
            </a:r>
          </a:p>
        </p:txBody>
      </p:sp>
      <p:sp>
        <p:nvSpPr>
          <p:cNvPr id="83003" name="Text Box 59">
            <a:extLst>
              <a:ext uri="{FF2B5EF4-FFF2-40B4-BE49-F238E27FC236}">
                <a16:creationId xmlns:a16="http://schemas.microsoft.com/office/drawing/2014/main" id="{66BF716C-9C32-40C3-9BD2-EAE04983B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6213"/>
            <a:ext cx="206347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s-ES" sz="1800" b="1" dirty="0" err="1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Tensi</a:t>
            </a:r>
            <a:r>
              <a:rPr lang="en-GB" altLang="ja-JP" sz="1800" b="1" dirty="0" err="1" smtClean="0">
                <a:ea typeface="ＭＳ Ｐゴシック" panose="020B0600070205080204" pitchFamily="34" charset="-128"/>
              </a:rPr>
              <a:t>ó</a:t>
            </a:r>
            <a:r>
              <a:rPr lang="en-GB" altLang="ja-JP" sz="1800" b="1" dirty="0" err="1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n</a:t>
            </a:r>
            <a:r>
              <a:rPr lang="en-GB" altLang="ja-JP" sz="1800" b="1" dirty="0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ja-JP" sz="1800" b="1" dirty="0" err="1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negativa</a:t>
            </a:r>
            <a:r>
              <a:rPr lang="en-GB" altLang="ja-JP" sz="1800" b="1" dirty="0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ja-JP" sz="1800" b="1" dirty="0" err="1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en</a:t>
            </a:r>
            <a:r>
              <a:rPr lang="en-GB" altLang="ja-JP" sz="1800" b="1" dirty="0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ja-JP" sz="1800" b="1" dirty="0" err="1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xilema</a:t>
            </a:r>
            <a:endParaRPr lang="en-GB" altLang="es-ES" sz="1800" b="1" dirty="0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83004" name="Text Box 60">
            <a:extLst>
              <a:ext uri="{FF2B5EF4-FFF2-40B4-BE49-F238E27FC236}">
                <a16:creationId xmlns:a16="http://schemas.microsoft.com/office/drawing/2014/main" id="{9942ACF6-0CCD-4B41-ABA1-875A71256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66" y="4291013"/>
            <a:ext cx="139107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s-ES" sz="1800" b="1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Las </a:t>
            </a:r>
            <a:r>
              <a:rPr lang="en-GB" altLang="es-ES" sz="1800" b="1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fuerzas</a:t>
            </a:r>
            <a:r>
              <a:rPr lang="en-GB" altLang="es-ES" sz="1800" b="1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es-ES" sz="1800" b="1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cohesivas</a:t>
            </a:r>
            <a:r>
              <a:rPr lang="en-GB" altLang="es-ES" sz="1800" b="1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es-ES" sz="1800" b="1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impiden</a:t>
            </a:r>
            <a:r>
              <a:rPr lang="en-GB" altLang="es-ES" sz="1800" b="1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la </a:t>
            </a:r>
            <a:r>
              <a:rPr lang="en-GB" altLang="es-ES" sz="1800" b="1" dirty="0" err="1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ruptura</a:t>
            </a:r>
            <a:r>
              <a:rPr lang="en-GB" altLang="es-ES" sz="1800" b="1" dirty="0" smtClean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es-ES" sz="1800" b="1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de la </a:t>
            </a:r>
            <a:r>
              <a:rPr lang="en-GB" altLang="es-ES" sz="1800" b="1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columna</a:t>
            </a:r>
            <a:r>
              <a:rPr lang="en-GB" altLang="es-ES" sz="1800" b="1" dirty="0">
                <a:latin typeface="Comic Sans MS" panose="030F0702030302020204" pitchFamily="66" charset="0"/>
                <a:ea typeface="ＭＳ Ｐゴシック" panose="020B0600070205080204" pitchFamily="34" charset="-128"/>
              </a:rPr>
              <a:t> de </a:t>
            </a:r>
            <a:r>
              <a:rPr lang="en-GB" altLang="es-ES" sz="1800" b="1" dirty="0" err="1">
                <a:latin typeface="Comic Sans MS" panose="030F0702030302020204" pitchFamily="66" charset="0"/>
                <a:ea typeface="ＭＳ Ｐゴシック" panose="020B0600070205080204" pitchFamily="34" charset="-128"/>
              </a:rPr>
              <a:t>agua</a:t>
            </a:r>
            <a:endParaRPr lang="en-GB" altLang="es-ES" sz="1800" b="1" dirty="0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83005" name="Text Box 61">
            <a:extLst>
              <a:ext uri="{FF2B5EF4-FFF2-40B4-BE49-F238E27FC236}">
                <a16:creationId xmlns:a16="http://schemas.microsoft.com/office/drawing/2014/main" id="{9C8A465C-27CA-4760-BAFD-4B3993CAC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570413"/>
            <a:ext cx="3276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altLang="es-ES" sz="1800" b="1">
                <a:latin typeface="Comic Sans MS" panose="030F0702030302020204" pitchFamily="66" charset="0"/>
                <a:ea typeface="ＭＳ Ｐゴシック" panose="020B0600070205080204" pitchFamily="34" charset="-128"/>
              </a:rPr>
              <a:t>El agua se mueve desde el suelo por la raiz de acuerdo a un gradiente de </a:t>
            </a:r>
            <a:r>
              <a:rPr lang="en-GB" altLang="es-ES" sz="1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ＭＳ Ｐゴシック" panose="020B0600070205080204" pitchFamily="34" charset="-128"/>
                <a:sym typeface="Symbol" panose="05050102010706020507" pitchFamily="18" charset="2"/>
              </a:rPr>
              <a:t></a:t>
            </a:r>
            <a:endParaRPr lang="en-GB" altLang="es-ES" sz="1800" b="1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2" name="Elipse 1"/>
          <p:cNvSpPr/>
          <p:nvPr/>
        </p:nvSpPr>
        <p:spPr bwMode="auto">
          <a:xfrm>
            <a:off x="-684584" y="2894013"/>
            <a:ext cx="2586360" cy="154309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6B2F89-4317-4A29-A966-8B581102FBA4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8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83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8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8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8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8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8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95" grpId="0" animBg="1"/>
      <p:bldP spid="82998" grpId="0" autoUpdateAnimBg="0"/>
      <p:bldP spid="82999" grpId="0" autoUpdateAnimBg="0"/>
      <p:bldP spid="83000" grpId="0" autoUpdateAnimBg="0"/>
      <p:bldP spid="83001" grpId="0" autoUpdateAnimBg="0"/>
      <p:bldP spid="83002" grpId="0" autoUpdateAnimBg="0"/>
      <p:bldP spid="83003" grpId="0" autoUpdateAnimBg="0"/>
      <p:bldP spid="83004" grpId="0" autoUpdateAnimBg="0"/>
      <p:bldP spid="83005" grpId="0" autoUpdateAnimBg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p04100">
            <a:extLst>
              <a:ext uri="{FF2B5EF4-FFF2-40B4-BE49-F238E27FC236}">
                <a16:creationId xmlns:a16="http://schemas.microsoft.com/office/drawing/2014/main" id="{E22E8BD3-C1A9-4588-B320-1E618E9903D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5" b="2751"/>
          <a:stretch>
            <a:fillRect/>
          </a:stretch>
        </p:blipFill>
        <p:spPr bwMode="auto">
          <a:xfrm>
            <a:off x="1043608" y="131556"/>
            <a:ext cx="7200800" cy="675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A06E50-DE47-48DC-A9D2-7AB41D596CA7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14">
            <a:extLst>
              <a:ext uri="{FF2B5EF4-FFF2-40B4-BE49-F238E27FC236}">
                <a16:creationId xmlns:a16="http://schemas.microsoft.com/office/drawing/2014/main" id="{8CCB0919-6CEB-4907-B656-A5BC543F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64" y="5043487"/>
            <a:ext cx="38512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3" name="Oval 13">
            <a:extLst>
              <a:ext uri="{FF2B5EF4-FFF2-40B4-BE49-F238E27FC236}">
                <a16:creationId xmlns:a16="http://schemas.microsoft.com/office/drawing/2014/main" id="{2B6FF263-A243-47A1-8B9C-FCEAD95CE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429000"/>
            <a:ext cx="2089150" cy="2016125"/>
          </a:xfrm>
          <a:prstGeom prst="ellipse">
            <a:avLst/>
          </a:prstGeom>
          <a:noFill/>
          <a:ln w="25400" cap="rnd">
            <a:solidFill>
              <a:srgbClr val="993366"/>
            </a:solidFill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8856" name="Text Box 16">
            <a:extLst>
              <a:ext uri="{FF2B5EF4-FFF2-40B4-BE49-F238E27FC236}">
                <a16:creationId xmlns:a16="http://schemas.microsoft.com/office/drawing/2014/main" id="{BEBBE7CC-1846-4DA9-86B6-4E47DA658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2011363"/>
            <a:ext cx="138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Part</a:t>
            </a:r>
            <a:r>
              <a:rPr lang="en-US" altLang="es-ES" sz="2400" dirty="0" err="1">
                <a:cs typeface="Arial" panose="020B0604020202020204" pitchFamily="34" charset="0"/>
              </a:rPr>
              <a:t>ícula</a:t>
            </a:r>
            <a:endParaRPr lang="en-US" altLang="es-ES" sz="2400" dirty="0">
              <a:cs typeface="Arial" panose="020B0604020202020204" pitchFamily="34" charset="0"/>
            </a:endParaRPr>
          </a:p>
        </p:txBody>
      </p:sp>
      <p:sp>
        <p:nvSpPr>
          <p:cNvPr id="78857" name="Text Box 17">
            <a:extLst>
              <a:ext uri="{FF2B5EF4-FFF2-40B4-BE49-F238E27FC236}">
                <a16:creationId xmlns:a16="http://schemas.microsoft.com/office/drawing/2014/main" id="{BD1EA356-5367-4553-9719-6337B9D80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2011363"/>
            <a:ext cx="138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Part</a:t>
            </a:r>
            <a:r>
              <a:rPr lang="en-US" altLang="es-ES" sz="2400">
                <a:cs typeface="Arial" panose="020B0604020202020204" pitchFamily="34" charset="0"/>
              </a:rPr>
              <a:t>ícula</a:t>
            </a:r>
          </a:p>
        </p:txBody>
      </p:sp>
      <p:pic>
        <p:nvPicPr>
          <p:cNvPr id="78858" name="Picture 18">
            <a:extLst>
              <a:ext uri="{FF2B5EF4-FFF2-40B4-BE49-F238E27FC236}">
                <a16:creationId xmlns:a16="http://schemas.microsoft.com/office/drawing/2014/main" id="{C94D9EEC-5327-41E6-814A-D39A49ECF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r="14294" b="14870"/>
          <a:stretch>
            <a:fillRect/>
          </a:stretch>
        </p:blipFill>
        <p:spPr bwMode="auto">
          <a:xfrm>
            <a:off x="6546140" y="4891766"/>
            <a:ext cx="1873250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9" name="Picture 21">
            <a:extLst>
              <a:ext uri="{FF2B5EF4-FFF2-40B4-BE49-F238E27FC236}">
                <a16:creationId xmlns:a16="http://schemas.microsoft.com/office/drawing/2014/main" id="{01ED63B5-F83C-470C-B88A-FFB509E7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2322513"/>
            <a:ext cx="4572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62" name="Group 22">
            <a:extLst>
              <a:ext uri="{FF2B5EF4-FFF2-40B4-BE49-F238E27FC236}">
                <a16:creationId xmlns:a16="http://schemas.microsoft.com/office/drawing/2014/main" id="{26FED4D5-703F-48CB-AF24-155739F1F28D}"/>
              </a:ext>
            </a:extLst>
          </p:cNvPr>
          <p:cNvGrpSpPr>
            <a:grpSpLocks/>
          </p:cNvGrpSpPr>
          <p:nvPr/>
        </p:nvGrpSpPr>
        <p:grpSpPr bwMode="auto">
          <a:xfrm>
            <a:off x="6258803" y="6044291"/>
            <a:ext cx="2519362" cy="503237"/>
            <a:chOff x="4195" y="3702"/>
            <a:chExt cx="1338" cy="257"/>
          </a:xfrm>
        </p:grpSpPr>
        <p:pic>
          <p:nvPicPr>
            <p:cNvPr id="78864" name="Picture 23">
              <a:extLst>
                <a:ext uri="{FF2B5EF4-FFF2-40B4-BE49-F238E27FC236}">
                  <a16:creationId xmlns:a16="http://schemas.microsoft.com/office/drawing/2014/main" id="{9BBA4FB1-7234-4D8C-AA45-084EC9F7C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7" r="6168" b="-12346"/>
            <a:stretch>
              <a:fillRect/>
            </a:stretch>
          </p:blipFill>
          <p:spPr bwMode="auto">
            <a:xfrm>
              <a:off x="4513" y="3748"/>
              <a:ext cx="102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865" name="Text Box 24">
              <a:extLst>
                <a:ext uri="{FF2B5EF4-FFF2-40B4-BE49-F238E27FC236}">
                  <a16:creationId xmlns:a16="http://schemas.microsoft.com/office/drawing/2014/main" id="{279A4C61-C5AD-44A8-9664-37A3AEE46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3702"/>
              <a:ext cx="375" cy="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 b="1" i="1"/>
                <a:t>T</a:t>
              </a:r>
              <a:r>
                <a:rPr lang="en-US" altLang="es-ES" sz="1800"/>
                <a:t> =</a:t>
              </a:r>
              <a:endParaRPr lang="es-ES" altLang="es-ES" sz="1800" b="1" i="1"/>
            </a:p>
          </p:txBody>
        </p:sp>
      </p:grpSp>
      <p:sp>
        <p:nvSpPr>
          <p:cNvPr id="35852" name="Oval 12">
            <a:extLst>
              <a:ext uri="{FF2B5EF4-FFF2-40B4-BE49-F238E27FC236}">
                <a16:creationId xmlns:a16="http://schemas.microsoft.com/office/drawing/2014/main" id="{4D29EFED-EE3C-4D4B-B778-00455674D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350" y="3284538"/>
            <a:ext cx="1225550" cy="1223962"/>
          </a:xfrm>
          <a:prstGeom prst="ellips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5851" name="Oval 11">
            <a:extLst>
              <a:ext uri="{FF2B5EF4-FFF2-40B4-BE49-F238E27FC236}">
                <a16:creationId xmlns:a16="http://schemas.microsoft.com/office/drawing/2014/main" id="{D7EA6E28-0446-46F5-A60D-5B99C539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2997200"/>
            <a:ext cx="574675" cy="57626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5860" name="Picture 20">
            <a:extLst>
              <a:ext uri="{FF2B5EF4-FFF2-40B4-BE49-F238E27FC236}">
                <a16:creationId xmlns:a16="http://schemas.microsoft.com/office/drawing/2014/main" id="{93539AD7-B420-47A0-B158-6165CDAB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11" y="2341563"/>
            <a:ext cx="8572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0" y="-37483"/>
            <a:ext cx="9158997" cy="4258646"/>
            <a:chOff x="0" y="-37483"/>
            <a:chExt cx="9158997" cy="4258646"/>
          </a:xfrm>
        </p:grpSpPr>
        <p:sp>
          <p:nvSpPr>
            <p:cNvPr id="78852" name="Oval 7">
              <a:extLst>
                <a:ext uri="{FF2B5EF4-FFF2-40B4-BE49-F238E27FC236}">
                  <a16:creationId xmlns:a16="http://schemas.microsoft.com/office/drawing/2014/main" id="{751DF1FB-6A2E-4025-BBF2-A12F4EFBD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5" y="188913"/>
              <a:ext cx="3959225" cy="3960812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800"/>
            </a:p>
          </p:txBody>
        </p:sp>
        <p:sp>
          <p:nvSpPr>
            <p:cNvPr id="78853" name="Oval 9">
              <a:extLst>
                <a:ext uri="{FF2B5EF4-FFF2-40B4-BE49-F238E27FC236}">
                  <a16:creationId xmlns:a16="http://schemas.microsoft.com/office/drawing/2014/main" id="{46102682-9F53-4EE0-8433-B24F48B10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638" y="260350"/>
              <a:ext cx="3959225" cy="3960813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4" name="Rectángulo 3"/>
            <p:cNvSpPr/>
            <p:nvPr/>
          </p:nvSpPr>
          <p:spPr bwMode="auto">
            <a:xfrm>
              <a:off x="0" y="0"/>
              <a:ext cx="3921125" cy="3094038"/>
            </a:xfrm>
            <a:prstGeom prst="rect">
              <a:avLst/>
            </a:prstGeom>
            <a:solidFill>
              <a:srgbClr val="99663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ángulo 19"/>
            <p:cNvSpPr/>
            <p:nvPr/>
          </p:nvSpPr>
          <p:spPr bwMode="auto">
            <a:xfrm>
              <a:off x="3081337" y="-18711"/>
              <a:ext cx="3921125" cy="2098675"/>
            </a:xfrm>
            <a:prstGeom prst="rect">
              <a:avLst/>
            </a:prstGeom>
            <a:solidFill>
              <a:srgbClr val="99663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ángulo 20"/>
            <p:cNvSpPr/>
            <p:nvPr/>
          </p:nvSpPr>
          <p:spPr bwMode="auto">
            <a:xfrm>
              <a:off x="5237872" y="-37483"/>
              <a:ext cx="3921125" cy="3094038"/>
            </a:xfrm>
            <a:prstGeom prst="rect">
              <a:avLst/>
            </a:prstGeom>
            <a:solidFill>
              <a:srgbClr val="996633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859" name="Picture 19">
            <a:extLst>
              <a:ext uri="{FF2B5EF4-FFF2-40B4-BE49-F238E27FC236}">
                <a16:creationId xmlns:a16="http://schemas.microsoft.com/office/drawing/2014/main" id="{8C7339DD-6161-4AD8-AF80-EB89C8C1C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91" y="2328069"/>
            <a:ext cx="11239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959499" y="1065436"/>
            <a:ext cx="5238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err="1" smtClean="0"/>
              <a:t>Microrugosidades</a:t>
            </a:r>
            <a:r>
              <a:rPr lang="es-419" dirty="0" smtClean="0"/>
              <a:t> de la pared celular</a:t>
            </a:r>
            <a:endParaRPr lang="en-U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A68D6F-1181-49F4-B578-BC292AD6CCB7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9062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5852" grpId="0" animBg="1"/>
      <p:bldP spid="3585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>
            <a:extLst>
              <a:ext uri="{FF2B5EF4-FFF2-40B4-BE49-F238E27FC236}">
                <a16:creationId xmlns:a16="http://schemas.microsoft.com/office/drawing/2014/main" id="{BF8E513D-D5A2-44FE-9B53-81DE62575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2"/>
          <a:stretch/>
        </p:blipFill>
        <p:spPr bwMode="auto">
          <a:xfrm>
            <a:off x="0" y="20379"/>
            <a:ext cx="9144000" cy="309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F8E513D-D5A2-44FE-9B53-81DE62575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32309" r="55604" b="51418"/>
          <a:stretch/>
        </p:blipFill>
        <p:spPr bwMode="auto">
          <a:xfrm>
            <a:off x="3977932" y="2276872"/>
            <a:ext cx="124214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F8E513D-D5A2-44FE-9B53-81DE62575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32309" r="55604" b="51418"/>
          <a:stretch/>
        </p:blipFill>
        <p:spPr bwMode="auto">
          <a:xfrm>
            <a:off x="5724128" y="2578209"/>
            <a:ext cx="124214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E513D-D5A2-44FE-9B53-81DE62575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32309" r="55604" b="51418"/>
          <a:stretch/>
        </p:blipFill>
        <p:spPr bwMode="auto">
          <a:xfrm>
            <a:off x="7740352" y="2276872"/>
            <a:ext cx="783704" cy="26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F8E513D-D5A2-44FE-9B53-81DE62575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32309" r="55604" b="51418"/>
          <a:stretch/>
        </p:blipFill>
        <p:spPr bwMode="auto">
          <a:xfrm>
            <a:off x="7663282" y="2850851"/>
            <a:ext cx="783704" cy="26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0" y="3286696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sz="1800" dirty="0" smtClean="0"/>
              <a:t>Tomando como referencia los valores mostrados en la tabla anterior, discuta con su compañera/o y asigne los valores faltantes a cada uno de los parámetros completando la tabla mas abajo.</a:t>
            </a:r>
            <a:endParaRPr lang="en-US" sz="1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372744" y="245890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378571" y="213130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033780" y="276723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067738" y="245890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997340" y="272308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003060" y="216174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384618"/>
              </p:ext>
            </p:extLst>
          </p:nvPr>
        </p:nvGraphicFramePr>
        <p:xfrm>
          <a:off x="227819" y="5011830"/>
          <a:ext cx="8736668" cy="1646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125">
                  <a:extLst>
                    <a:ext uri="{9D8B030D-6E8A-4147-A177-3AD203B41FA5}">
                      <a16:colId xmlns:a16="http://schemas.microsoft.com/office/drawing/2014/main" val="112561314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16325892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795669762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3695391316"/>
                    </a:ext>
                  </a:extLst>
                </a:gridCol>
              </a:tblGrid>
              <a:tr h="548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980008"/>
                  </a:ext>
                </a:extLst>
              </a:tr>
              <a:tr h="5487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9299"/>
                  </a:ext>
                </a:extLst>
              </a:tr>
              <a:tr h="5487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05382"/>
                  </a:ext>
                </a:extLst>
              </a:tr>
            </a:tbl>
          </a:graphicData>
        </a:graphic>
      </p:graphicFrame>
      <p:pic>
        <p:nvPicPr>
          <p:cNvPr id="15" name="Picture 4">
            <a:extLst>
              <a:ext uri="{FF2B5EF4-FFF2-40B4-BE49-F238E27FC236}">
                <a16:creationId xmlns:a16="http://schemas.microsoft.com/office/drawing/2014/main" id="{BF8E513D-D5A2-44FE-9B53-81DE62575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8" b="38974"/>
          <a:stretch/>
        </p:blipFill>
        <p:spPr bwMode="auto">
          <a:xfrm>
            <a:off x="27001" y="4293096"/>
            <a:ext cx="9144000" cy="72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Marcador de fech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0D143-86F7-43D3-8E89-1C8E0693A064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>
            <a:extLst>
              <a:ext uri="{FF2B5EF4-FFF2-40B4-BE49-F238E27FC236}">
                <a16:creationId xmlns:a16="http://schemas.microsoft.com/office/drawing/2014/main" id="{33BCD106-065F-49BA-A52E-FABC3CBEE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3675"/>
            <a:ext cx="88439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 err="1">
                <a:solidFill>
                  <a:srgbClr val="0000CC"/>
                </a:solidFill>
              </a:rPr>
              <a:t>Porqué</a:t>
            </a:r>
            <a:r>
              <a:rPr lang="en-US" altLang="es-ES" dirty="0">
                <a:solidFill>
                  <a:srgbClr val="0000CC"/>
                </a:solidFill>
              </a:rPr>
              <a:t> se produce el </a:t>
            </a:r>
            <a:r>
              <a:rPr lang="en-US" altLang="es-ES" dirty="0" err="1">
                <a:solidFill>
                  <a:srgbClr val="0000CC"/>
                </a:solidFill>
              </a:rPr>
              <a:t>ascenso</a:t>
            </a:r>
            <a:r>
              <a:rPr lang="en-US" altLang="es-ES" dirty="0">
                <a:solidFill>
                  <a:srgbClr val="0000CC"/>
                </a:solidFill>
              </a:rPr>
              <a:t> de la </a:t>
            </a:r>
            <a:r>
              <a:rPr lang="en-US" altLang="es-ES" dirty="0" err="1">
                <a:solidFill>
                  <a:srgbClr val="0000CC"/>
                </a:solidFill>
              </a:rPr>
              <a:t>savia</a:t>
            </a:r>
            <a:r>
              <a:rPr lang="en-US" altLang="es-ES" dirty="0">
                <a:solidFill>
                  <a:srgbClr val="0000CC"/>
                </a:solidFill>
              </a:rPr>
              <a:t> </a:t>
            </a:r>
            <a:r>
              <a:rPr lang="en-US" altLang="es-ES" dirty="0" err="1">
                <a:solidFill>
                  <a:srgbClr val="0000CC"/>
                </a:solidFill>
              </a:rPr>
              <a:t>por</a:t>
            </a:r>
            <a:r>
              <a:rPr lang="en-US" altLang="es-ES" dirty="0">
                <a:solidFill>
                  <a:srgbClr val="0000CC"/>
                </a:solidFill>
              </a:rPr>
              <a:t> 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 err="1">
                <a:solidFill>
                  <a:srgbClr val="0000CC"/>
                </a:solidFill>
              </a:rPr>
              <a:t>xilema</a:t>
            </a:r>
            <a:r>
              <a:rPr lang="en-US" altLang="es-ES" dirty="0">
                <a:solidFill>
                  <a:srgbClr val="0000CC"/>
                </a:solidFill>
              </a:rPr>
              <a:t>?</a:t>
            </a:r>
            <a:endParaRPr lang="es-ES" altLang="es-ES" dirty="0">
              <a:solidFill>
                <a:srgbClr val="0000CC"/>
              </a:solidFill>
            </a:endParaRPr>
          </a:p>
        </p:txBody>
      </p:sp>
      <p:sp>
        <p:nvSpPr>
          <p:cNvPr id="63491" name="Text Box 26">
            <a:extLst>
              <a:ext uri="{FF2B5EF4-FFF2-40B4-BE49-F238E27FC236}">
                <a16:creationId xmlns:a16="http://schemas.microsoft.com/office/drawing/2014/main" id="{9BF137AA-9228-460A-BD02-ED185AEB6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1603375"/>
            <a:ext cx="203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solidFill>
                  <a:srgbClr val="0000CC"/>
                </a:solidFill>
              </a:rPr>
              <a:t>Transpiraci</a:t>
            </a:r>
            <a:r>
              <a:rPr lang="en-US" altLang="es-ES" sz="2400">
                <a:solidFill>
                  <a:srgbClr val="0000CC"/>
                </a:solidFill>
                <a:cs typeface="Arial" panose="020B0604020202020204" pitchFamily="34" charset="0"/>
              </a:rPr>
              <a:t>ón</a:t>
            </a:r>
          </a:p>
        </p:txBody>
      </p:sp>
      <p:sp>
        <p:nvSpPr>
          <p:cNvPr id="63492" name="Text Box 27">
            <a:extLst>
              <a:ext uri="{FF2B5EF4-FFF2-40B4-BE49-F238E27FC236}">
                <a16:creationId xmlns:a16="http://schemas.microsoft.com/office/drawing/2014/main" id="{07C654C1-69A3-4F03-9D8C-2ACE221D1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589588"/>
            <a:ext cx="29067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H</a:t>
            </a:r>
            <a:r>
              <a:rPr lang="en-US" altLang="es-ES" sz="2400" baseline="-25000"/>
              <a:t>2</a:t>
            </a:r>
            <a:r>
              <a:rPr lang="en-US" altLang="es-ES" sz="2400"/>
              <a:t>O es translocada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a la parte a</a:t>
            </a:r>
            <a:r>
              <a:rPr lang="en-US" altLang="es-ES" sz="2400">
                <a:cs typeface="Arial" panose="020B0604020202020204" pitchFamily="34" charset="0"/>
              </a:rPr>
              <a:t>é</a:t>
            </a:r>
            <a:r>
              <a:rPr lang="en-US" altLang="es-ES" sz="2400"/>
              <a:t>rea</a:t>
            </a:r>
            <a:endParaRPr lang="en-US" altLang="es-ES" sz="2400">
              <a:cs typeface="Arial" panose="020B0604020202020204" pitchFamily="34" charset="0"/>
            </a:endParaRPr>
          </a:p>
        </p:txBody>
      </p:sp>
      <p:sp>
        <p:nvSpPr>
          <p:cNvPr id="63493" name="Line 28">
            <a:extLst>
              <a:ext uri="{FF2B5EF4-FFF2-40B4-BE49-F238E27FC236}">
                <a16:creationId xmlns:a16="http://schemas.microsoft.com/office/drawing/2014/main" id="{5AD8835C-AAAD-4B2B-8C4B-A9E41F0AEF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4560888"/>
            <a:ext cx="1273175" cy="110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63494" name="Line 29">
            <a:extLst>
              <a:ext uri="{FF2B5EF4-FFF2-40B4-BE49-F238E27FC236}">
                <a16:creationId xmlns:a16="http://schemas.microsoft.com/office/drawing/2014/main" id="{12CDEBA2-CA57-483D-B59B-CB84BD5AEC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6325" y="2205038"/>
            <a:ext cx="12239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pic>
        <p:nvPicPr>
          <p:cNvPr id="63496" name="Picture 43">
            <a:extLst>
              <a:ext uri="{FF2B5EF4-FFF2-40B4-BE49-F238E27FC236}">
                <a16:creationId xmlns:a16="http://schemas.microsoft.com/office/drawing/2014/main" id="{701FCFC3-42CB-48BD-BBA9-AF2AB2AF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420938"/>
            <a:ext cx="2681287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7" name="Text Box 44">
            <a:extLst>
              <a:ext uri="{FF2B5EF4-FFF2-40B4-BE49-F238E27FC236}">
                <a16:creationId xmlns:a16="http://schemas.microsoft.com/office/drawing/2014/main" id="{29E57F0F-76AF-4A7F-A77A-2D2E5BF7D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1976438"/>
            <a:ext cx="290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/>
              <a:t>Tensi</a:t>
            </a:r>
            <a:r>
              <a:rPr lang="en-US" altLang="es-ES" sz="1800">
                <a:cs typeface="Arial" panose="020B0604020202020204" pitchFamily="34" charset="0"/>
              </a:rPr>
              <a:t>ón (presión</a:t>
            </a:r>
            <a:r>
              <a:rPr lang="en-US" altLang="es-ES" sz="2400"/>
              <a:t> </a:t>
            </a:r>
            <a:r>
              <a:rPr lang="en-US" altLang="es-ES" sz="1800">
                <a:cs typeface="Arial" panose="020B0604020202020204" pitchFamily="34" charset="0"/>
              </a:rPr>
              <a:t>negativa)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57BB60-32B7-4998-9204-34FA92A352F1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FEE2EA2C-1C2A-4444-9E3B-5F7B5CAD6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153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s-ES" sz="3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Modelo</a:t>
            </a:r>
            <a:r>
              <a:rPr lang="en-GB" altLang="es-E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GB" altLang="es-E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Cohesi</a:t>
            </a:r>
            <a:r>
              <a:rPr lang="en-GB" altLang="ja-JP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ó</a:t>
            </a:r>
            <a:r>
              <a:rPr lang="en-GB" altLang="es-E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GB" altLang="es-E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GB" altLang="es-E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Tensi</a:t>
            </a:r>
            <a:r>
              <a:rPr lang="en-GB" altLang="ja-JP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ó</a:t>
            </a:r>
            <a:r>
              <a:rPr lang="en-GB" altLang="es-E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endParaRPr lang="en-GB" altLang="es-E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AEB60F9-7116-45CF-9F88-0122F3FEB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3434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El 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agua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es “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tirada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” por el 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xilema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E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GB" altLang="es-E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por</a:t>
            </a:r>
            <a:r>
              <a:rPr lang="en-GB" altLang="es-E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la 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GB" altLang="ja-JP" sz="24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érdida</a:t>
            </a:r>
            <a:r>
              <a:rPr lang="en-GB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de </a:t>
            </a:r>
            <a:r>
              <a:rPr lang="en-GB" altLang="ja-JP" sz="24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agua</a:t>
            </a:r>
            <a:r>
              <a:rPr lang="en-GB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por</a:t>
            </a:r>
            <a:r>
              <a:rPr lang="en-GB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transpiración</a:t>
            </a:r>
            <a:r>
              <a:rPr lang="en-GB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)</a:t>
            </a:r>
            <a:r>
              <a:rPr lang="en-GB" altLang="es-E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altLang="es-ES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GB" altLang="es-ES" sz="2400" b="1" dirty="0">
                <a:solidFill>
                  <a:srgbClr val="FF0000"/>
                </a:solidFill>
              </a:rPr>
              <a:t>El sol </a:t>
            </a:r>
            <a:r>
              <a:rPr lang="en-GB" altLang="es-ES" sz="2400" b="1" dirty="0" err="1">
                <a:solidFill>
                  <a:srgbClr val="FF0000"/>
                </a:solidFill>
              </a:rPr>
              <a:t>provee</a:t>
            </a:r>
            <a:r>
              <a:rPr lang="en-GB" altLang="es-ES" sz="2400" b="1" dirty="0">
                <a:solidFill>
                  <a:srgbClr val="FF0000"/>
                </a:solidFill>
              </a:rPr>
              <a:t> la </a:t>
            </a:r>
            <a:r>
              <a:rPr lang="en-GB" altLang="es-ES" sz="2400" b="1" dirty="0" err="1">
                <a:solidFill>
                  <a:srgbClr val="FF0000"/>
                </a:solidFill>
              </a:rPr>
              <a:t>energ</a:t>
            </a:r>
            <a:r>
              <a:rPr lang="en-GB" altLang="ja-JP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ía</a:t>
            </a:r>
            <a:r>
              <a:rPr lang="en-GB" altLang="ja-JP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del </a:t>
            </a:r>
            <a:r>
              <a:rPr lang="en-GB" altLang="ja-JP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movimiento</a:t>
            </a:r>
            <a:r>
              <a:rPr lang="en-GB" altLang="ja-JP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ja-JP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ya</a:t>
            </a:r>
            <a:r>
              <a:rPr lang="en-GB" altLang="ja-JP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que produce la </a:t>
            </a:r>
            <a:r>
              <a:rPr lang="en-GB" altLang="ja-JP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evaporación</a:t>
            </a:r>
            <a:endParaRPr lang="en-GB" altLang="es-E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GB" altLang="es-ES" sz="2400" dirty="0"/>
              <a:t>El </a:t>
            </a:r>
            <a:r>
              <a:rPr lang="en-GB" altLang="es-ES" sz="2400" dirty="0" err="1"/>
              <a:t>agua</a:t>
            </a:r>
            <a:r>
              <a:rPr lang="en-GB" altLang="es-ES" sz="2400" dirty="0"/>
              <a:t> se </a:t>
            </a:r>
            <a:r>
              <a:rPr lang="en-GB" altLang="es-ES" sz="2400" dirty="0" err="1"/>
              <a:t>mueve</a:t>
            </a:r>
            <a:r>
              <a:rPr lang="en-GB" altLang="es-ES" sz="2400" dirty="0"/>
              <a:t> por el </a:t>
            </a:r>
            <a:r>
              <a:rPr lang="en-GB" altLang="es-ES" sz="2400" dirty="0" err="1"/>
              <a:t>xilema</a:t>
            </a:r>
            <a:r>
              <a:rPr lang="en-GB" altLang="es-ES" sz="2400" dirty="0"/>
              <a:t> </a:t>
            </a:r>
            <a:r>
              <a:rPr lang="en-GB" altLang="es-ES" sz="2400" dirty="0" err="1"/>
              <a:t>debido</a:t>
            </a:r>
            <a:r>
              <a:rPr lang="en-GB" altLang="es-ES" sz="2400" dirty="0"/>
              <a:t> a la </a:t>
            </a:r>
            <a:r>
              <a:rPr lang="en-GB" altLang="es-ES" sz="2400" dirty="0" err="1" smtClean="0"/>
              <a:t>tensión</a:t>
            </a:r>
            <a:r>
              <a:rPr lang="en-GB" altLang="es-ES" sz="2400" dirty="0" smtClean="0"/>
              <a:t> </a:t>
            </a:r>
            <a:r>
              <a:rPr lang="en-GB" altLang="es-ES" sz="2400" dirty="0" err="1"/>
              <a:t>generada</a:t>
            </a:r>
            <a:r>
              <a:rPr lang="en-GB" altLang="es-ES" sz="2400" dirty="0"/>
              <a:t> por la </a:t>
            </a:r>
            <a:r>
              <a:rPr lang="en-GB" altLang="es-ES" sz="2400" dirty="0" err="1"/>
              <a:t>transpiraci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ón</a:t>
            </a:r>
            <a:r>
              <a:rPr lang="en-GB" altLang="ja-JP" sz="2400" dirty="0">
                <a:ea typeface="ＭＳ Ｐゴシック" panose="020B0600070205080204" pitchFamily="34" charset="-128"/>
              </a:rPr>
              <a:t>.</a:t>
            </a:r>
            <a:endParaRPr lang="en-GB" altLang="es-ES" sz="2400" dirty="0"/>
          </a:p>
          <a:p>
            <a:pPr eaLnBrk="1" hangingPunct="1">
              <a:lnSpc>
                <a:spcPct val="110000"/>
              </a:lnSpc>
              <a:defRPr/>
            </a:pPr>
            <a:r>
              <a:rPr lang="en-GB" altLang="es-ES" sz="2400" dirty="0"/>
              <a:t>La </a:t>
            </a:r>
            <a:r>
              <a:rPr lang="en-GB" altLang="es-ES" sz="2400" dirty="0" err="1"/>
              <a:t>columna</a:t>
            </a:r>
            <a:r>
              <a:rPr lang="en-GB" altLang="es-ES" sz="2400" dirty="0"/>
              <a:t> de </a:t>
            </a:r>
            <a:r>
              <a:rPr lang="en-GB" altLang="es-ES" sz="2400" dirty="0" err="1"/>
              <a:t>agua</a:t>
            </a:r>
            <a:r>
              <a:rPr lang="en-GB" altLang="es-ES" sz="2400" dirty="0"/>
              <a:t> no se </a:t>
            </a:r>
            <a:r>
              <a:rPr lang="en-GB" altLang="es-ES" sz="2400" dirty="0" err="1"/>
              <a:t>corta</a:t>
            </a:r>
            <a:r>
              <a:rPr lang="en-GB" altLang="es-ES" sz="2400" dirty="0"/>
              <a:t> </a:t>
            </a:r>
            <a:r>
              <a:rPr lang="en-GB" altLang="es-ES" sz="2400" dirty="0" err="1"/>
              <a:t>debido</a:t>
            </a:r>
            <a:r>
              <a:rPr lang="en-GB" altLang="es-ES" sz="2400" dirty="0"/>
              <a:t> a </a:t>
            </a:r>
            <a:r>
              <a:rPr lang="en-GB" altLang="es-ES" sz="2400" dirty="0" smtClean="0"/>
              <a:t>la </a:t>
            </a:r>
            <a:r>
              <a:rPr lang="en-GB" altLang="es-ES" sz="2400" dirty="0" err="1" smtClean="0"/>
              <a:t>cohesión</a:t>
            </a:r>
            <a:r>
              <a:rPr lang="en-GB" altLang="es-ES" sz="2400" dirty="0" smtClean="0"/>
              <a:t> entre </a:t>
            </a:r>
            <a:r>
              <a:rPr lang="en-GB" altLang="es-ES" sz="2400" dirty="0" err="1" smtClean="0"/>
              <a:t>mol</a:t>
            </a:r>
            <a:r>
              <a:rPr lang="en-GB" altLang="ja-JP" sz="2400" dirty="0" err="1" smtClean="0">
                <a:ea typeface="ＭＳ Ｐゴシック" panose="020B0600070205080204" pitchFamily="34" charset="-128"/>
              </a:rPr>
              <a:t>éculas</a:t>
            </a:r>
            <a:r>
              <a:rPr lang="en-GB" altLang="ja-JP" sz="2400" dirty="0" smtClean="0">
                <a:ea typeface="ＭＳ Ｐゴシック" panose="020B0600070205080204" pitchFamily="34" charset="-128"/>
              </a:rPr>
              <a:t> </a:t>
            </a:r>
            <a:r>
              <a:rPr lang="en-GB" altLang="ja-JP" sz="2400" dirty="0">
                <a:ea typeface="ＭＳ Ｐゴシック" panose="020B0600070205080204" pitchFamily="34" charset="-128"/>
              </a:rPr>
              <a:t>de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agua</a:t>
            </a:r>
            <a:r>
              <a:rPr lang="en-GB" altLang="ja-JP" sz="2400" dirty="0">
                <a:ea typeface="ＭＳ Ｐゴシック" panose="020B0600070205080204" pitchFamily="34" charset="-128"/>
              </a:rPr>
              <a:t>.</a:t>
            </a:r>
            <a:endParaRPr lang="en-GB" altLang="es-ES" sz="2400" dirty="0"/>
          </a:p>
        </p:txBody>
      </p:sp>
      <p:grpSp>
        <p:nvGrpSpPr>
          <p:cNvPr id="80900" name="Group 4">
            <a:extLst>
              <a:ext uri="{FF2B5EF4-FFF2-40B4-BE49-F238E27FC236}">
                <a16:creationId xmlns:a16="http://schemas.microsoft.com/office/drawing/2014/main" id="{242AFD53-80C4-4E79-B3B4-50C85B4C594D}"/>
              </a:ext>
            </a:extLst>
          </p:cNvPr>
          <p:cNvGrpSpPr>
            <a:grpSpLocks/>
          </p:cNvGrpSpPr>
          <p:nvPr/>
        </p:nvGrpSpPr>
        <p:grpSpPr bwMode="auto">
          <a:xfrm>
            <a:off x="2024063" y="5310188"/>
            <a:ext cx="1309687" cy="1133475"/>
            <a:chOff x="570" y="3333"/>
            <a:chExt cx="825" cy="714"/>
          </a:xfrm>
        </p:grpSpPr>
        <p:grpSp>
          <p:nvGrpSpPr>
            <p:cNvPr id="64526" name="Group 5">
              <a:extLst>
                <a:ext uri="{FF2B5EF4-FFF2-40B4-BE49-F238E27FC236}">
                  <a16:creationId xmlns:a16="http://schemas.microsoft.com/office/drawing/2014/main" id="{D8CEBAF8-8CFE-4683-A679-8FFFF4F7F3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3504"/>
              <a:ext cx="480" cy="384"/>
              <a:chOff x="528" y="3120"/>
              <a:chExt cx="672" cy="528"/>
            </a:xfrm>
          </p:grpSpPr>
          <p:sp>
            <p:nvSpPr>
              <p:cNvPr id="64530" name="Oval 6">
                <a:extLst>
                  <a:ext uri="{FF2B5EF4-FFF2-40B4-BE49-F238E27FC236}">
                    <a16:creationId xmlns:a16="http://schemas.microsoft.com/office/drawing/2014/main" id="{423F8B83-6292-45C6-BF13-DB381E385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456"/>
                <a:ext cx="192" cy="192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64531" name="Oval 7">
                <a:extLst>
                  <a:ext uri="{FF2B5EF4-FFF2-40B4-BE49-F238E27FC236}">
                    <a16:creationId xmlns:a16="http://schemas.microsoft.com/office/drawing/2014/main" id="{3DA03680-CC29-4263-A543-C125692FB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3120"/>
                <a:ext cx="528" cy="52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64532" name="Oval 8">
                <a:extLst>
                  <a:ext uri="{FF2B5EF4-FFF2-40B4-BE49-F238E27FC236}">
                    <a16:creationId xmlns:a16="http://schemas.microsoft.com/office/drawing/2014/main" id="{E1C2EFA4-5A19-4984-AD69-E52276BE4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120"/>
                <a:ext cx="192" cy="192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</p:grpSp>
        <p:sp>
          <p:nvSpPr>
            <p:cNvPr id="64527" name="Text Box 9">
              <a:extLst>
                <a:ext uri="{FF2B5EF4-FFF2-40B4-BE49-F238E27FC236}">
                  <a16:creationId xmlns:a16="http://schemas.microsoft.com/office/drawing/2014/main" id="{C5F0F35D-5C2A-4B4C-8F1F-81A2FEEB0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333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s-ES" sz="2400" b="1">
                  <a:latin typeface="Comic Sans MS" panose="030F0702030302020204" pitchFamily="66" charset="0"/>
                  <a:ea typeface="ＭＳ Ｐゴシック" panose="020B0600070205080204" pitchFamily="34" charset="-128"/>
                </a:rPr>
                <a:t>+</a:t>
              </a:r>
            </a:p>
          </p:txBody>
        </p:sp>
        <p:sp>
          <p:nvSpPr>
            <p:cNvPr id="64528" name="Text Box 10">
              <a:extLst>
                <a:ext uri="{FF2B5EF4-FFF2-40B4-BE49-F238E27FC236}">
                  <a16:creationId xmlns:a16="http://schemas.microsoft.com/office/drawing/2014/main" id="{930C8758-CECB-4998-A7EB-BEA1AC913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7" y="3759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s-ES" sz="2400" b="1">
                  <a:latin typeface="Comic Sans MS" panose="030F0702030302020204" pitchFamily="66" charset="0"/>
                  <a:ea typeface="ＭＳ Ｐゴシック" panose="020B0600070205080204" pitchFamily="34" charset="-128"/>
                </a:rPr>
                <a:t>+</a:t>
              </a:r>
            </a:p>
          </p:txBody>
        </p:sp>
        <p:sp>
          <p:nvSpPr>
            <p:cNvPr id="64529" name="Text Box 11">
              <a:extLst>
                <a:ext uri="{FF2B5EF4-FFF2-40B4-BE49-F238E27FC236}">
                  <a16:creationId xmlns:a16="http://schemas.microsoft.com/office/drawing/2014/main" id="{DAABA88F-8DCE-4C29-A8F2-89E9D6A40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" y="3456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s-ES" sz="2400" b="1">
                  <a:latin typeface="Comic Sans MS" panose="030F0702030302020204" pitchFamily="66" charset="0"/>
                  <a:ea typeface="ＭＳ Ｐゴシック" panose="020B0600070205080204" pitchFamily="34" charset="-128"/>
                </a:rPr>
                <a:t>-</a:t>
              </a:r>
            </a:p>
          </p:txBody>
        </p:sp>
      </p:grpSp>
      <p:grpSp>
        <p:nvGrpSpPr>
          <p:cNvPr id="80908" name="Group 12">
            <a:extLst>
              <a:ext uri="{FF2B5EF4-FFF2-40B4-BE49-F238E27FC236}">
                <a16:creationId xmlns:a16="http://schemas.microsoft.com/office/drawing/2014/main" id="{61A7F7BE-BB3D-4718-9186-912818FE75A7}"/>
              </a:ext>
            </a:extLst>
          </p:cNvPr>
          <p:cNvGrpSpPr>
            <a:grpSpLocks/>
          </p:cNvGrpSpPr>
          <p:nvPr/>
        </p:nvGrpSpPr>
        <p:grpSpPr bwMode="auto">
          <a:xfrm>
            <a:off x="3414713" y="5343525"/>
            <a:ext cx="1309687" cy="1133475"/>
            <a:chOff x="570" y="3333"/>
            <a:chExt cx="825" cy="714"/>
          </a:xfrm>
        </p:grpSpPr>
        <p:grpSp>
          <p:nvGrpSpPr>
            <p:cNvPr id="64519" name="Group 13">
              <a:extLst>
                <a:ext uri="{FF2B5EF4-FFF2-40B4-BE49-F238E27FC236}">
                  <a16:creationId xmlns:a16="http://schemas.microsoft.com/office/drawing/2014/main" id="{3CF41A1E-8932-496B-9BA0-5FA22F70D0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3504"/>
              <a:ext cx="480" cy="384"/>
              <a:chOff x="528" y="3120"/>
              <a:chExt cx="672" cy="528"/>
            </a:xfrm>
          </p:grpSpPr>
          <p:sp>
            <p:nvSpPr>
              <p:cNvPr id="64523" name="Oval 14">
                <a:extLst>
                  <a:ext uri="{FF2B5EF4-FFF2-40B4-BE49-F238E27FC236}">
                    <a16:creationId xmlns:a16="http://schemas.microsoft.com/office/drawing/2014/main" id="{7CC7640B-2101-4596-878F-099125B86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456"/>
                <a:ext cx="192" cy="192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64524" name="Oval 15">
                <a:extLst>
                  <a:ext uri="{FF2B5EF4-FFF2-40B4-BE49-F238E27FC236}">
                    <a16:creationId xmlns:a16="http://schemas.microsoft.com/office/drawing/2014/main" id="{5E3F8C5E-9EF5-46B6-AB99-D15D51C58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3120"/>
                <a:ext cx="528" cy="52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64525" name="Oval 16">
                <a:extLst>
                  <a:ext uri="{FF2B5EF4-FFF2-40B4-BE49-F238E27FC236}">
                    <a16:creationId xmlns:a16="http://schemas.microsoft.com/office/drawing/2014/main" id="{D701F687-4F0E-45F1-802C-1E525DF83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120"/>
                <a:ext cx="192" cy="192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</p:grpSp>
        <p:sp>
          <p:nvSpPr>
            <p:cNvPr id="64520" name="Text Box 17">
              <a:extLst>
                <a:ext uri="{FF2B5EF4-FFF2-40B4-BE49-F238E27FC236}">
                  <a16:creationId xmlns:a16="http://schemas.microsoft.com/office/drawing/2014/main" id="{4A7831A9-E9C1-489D-97C9-E6FB8E7FD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333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s-ES" sz="2400" b="1">
                  <a:latin typeface="Comic Sans MS" panose="030F0702030302020204" pitchFamily="66" charset="0"/>
                  <a:ea typeface="ＭＳ Ｐゴシック" panose="020B0600070205080204" pitchFamily="34" charset="-128"/>
                </a:rPr>
                <a:t>+</a:t>
              </a:r>
            </a:p>
          </p:txBody>
        </p:sp>
        <p:sp>
          <p:nvSpPr>
            <p:cNvPr id="64521" name="Text Box 18">
              <a:extLst>
                <a:ext uri="{FF2B5EF4-FFF2-40B4-BE49-F238E27FC236}">
                  <a16:creationId xmlns:a16="http://schemas.microsoft.com/office/drawing/2014/main" id="{7E6D4B6E-B805-47BF-B2BC-F551A86DB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7" y="3759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s-ES" sz="2400" b="1">
                  <a:latin typeface="Comic Sans MS" panose="030F0702030302020204" pitchFamily="66" charset="0"/>
                  <a:ea typeface="ＭＳ Ｐゴシック" panose="020B0600070205080204" pitchFamily="34" charset="-128"/>
                </a:rPr>
                <a:t>+</a:t>
              </a:r>
            </a:p>
          </p:txBody>
        </p:sp>
        <p:sp>
          <p:nvSpPr>
            <p:cNvPr id="64522" name="Text Box 19">
              <a:extLst>
                <a:ext uri="{FF2B5EF4-FFF2-40B4-BE49-F238E27FC236}">
                  <a16:creationId xmlns:a16="http://schemas.microsoft.com/office/drawing/2014/main" id="{E306B326-69E9-487C-A613-EF8D8A2194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" y="3456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es-ES" sz="2400" b="1" dirty="0">
                  <a:latin typeface="Comic Sans MS" panose="030F0702030302020204" pitchFamily="66" charset="0"/>
                  <a:ea typeface="ＭＳ Ｐゴシック" panose="020B0600070205080204" pitchFamily="34" charset="-128"/>
                </a:rPr>
                <a:t>-</a:t>
              </a:r>
            </a:p>
          </p:txBody>
        </p:sp>
      </p:grpSp>
      <p:sp>
        <p:nvSpPr>
          <p:cNvPr id="80916" name="Line 20">
            <a:extLst>
              <a:ext uri="{FF2B5EF4-FFF2-40B4-BE49-F238E27FC236}">
                <a16:creationId xmlns:a16="http://schemas.microsoft.com/office/drawing/2014/main" id="{B52CAC95-556A-470B-A5B8-F0C95FA04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0388" y="588645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77B2C6-00D1-45D0-A122-00DAC9C9BB80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p04070">
            <a:extLst>
              <a:ext uri="{FF2B5EF4-FFF2-40B4-BE49-F238E27FC236}">
                <a16:creationId xmlns:a16="http://schemas.microsoft.com/office/drawing/2014/main" id="{1C465738-0206-48A8-8F7F-C39E995A7827}"/>
              </a:ext>
            </a:extLst>
          </p:cNvPr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295400"/>
            <a:ext cx="5181600" cy="5562600"/>
          </a:xfrm>
          <a:noFill/>
        </p:spPr>
      </p:pic>
      <p:sp>
        <p:nvSpPr>
          <p:cNvPr id="67587" name="Rectangle 3">
            <a:extLst>
              <a:ext uri="{FF2B5EF4-FFF2-40B4-BE49-F238E27FC236}">
                <a16:creationId xmlns:a16="http://schemas.microsoft.com/office/drawing/2014/main" id="{62C7B11B-ECA4-413A-BFAB-40421B136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chemeClr val="tx2"/>
                </a:solidFill>
              </a:rPr>
              <a:t>Fen</a:t>
            </a:r>
            <a:r>
              <a:rPr lang="en-US" altLang="ja-JP" sz="3600">
                <a:solidFill>
                  <a:schemeClr val="tx2"/>
                </a:solidFill>
                <a:ea typeface="ＭＳ Ｐゴシック" panose="020B0600070205080204" pitchFamily="34" charset="-128"/>
              </a:rPr>
              <a:t>ó</a:t>
            </a:r>
            <a:r>
              <a:rPr lang="en-US" altLang="es-ES" sz="3600">
                <a:solidFill>
                  <a:schemeClr val="tx2"/>
                </a:solidFill>
              </a:rPr>
              <a:t>meno de Cavitaci</a:t>
            </a:r>
            <a:r>
              <a:rPr lang="en-US" altLang="ja-JP" sz="3600">
                <a:solidFill>
                  <a:schemeClr val="tx2"/>
                </a:solidFill>
                <a:ea typeface="ＭＳ Ｐゴシック" panose="020B0600070205080204" pitchFamily="34" charset="-128"/>
              </a:rPr>
              <a:t>ón</a:t>
            </a:r>
            <a:endParaRPr lang="en-US" altLang="es-ES" sz="3600">
              <a:solidFill>
                <a:schemeClr val="tx2"/>
              </a:solidFill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21182C-E382-46CF-86C5-7E308BDC5705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ohesionAdhesXylem">
            <a:extLst>
              <a:ext uri="{FF2B5EF4-FFF2-40B4-BE49-F238E27FC236}">
                <a16:creationId xmlns:a16="http://schemas.microsoft.com/office/drawing/2014/main" id="{3B533A86-EF66-47A6-8B07-0A5B16FB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0"/>
            <a:ext cx="5988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>
            <a:extLst>
              <a:ext uri="{FF2B5EF4-FFF2-40B4-BE49-F238E27FC236}">
                <a16:creationId xmlns:a16="http://schemas.microsoft.com/office/drawing/2014/main" id="{02763955-52A3-42BD-9BCF-EB444DD2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65625"/>
            <a:ext cx="252095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>
            <a:extLst>
              <a:ext uri="{FF2B5EF4-FFF2-40B4-BE49-F238E27FC236}">
                <a16:creationId xmlns:a16="http://schemas.microsoft.com/office/drawing/2014/main" id="{9E129C98-0CD1-41CB-84AE-1C74F6AED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620713"/>
            <a:ext cx="2681287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3707904" y="2276872"/>
            <a:ext cx="864096" cy="20887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B994A0-A742-43CE-A63E-C6A232247B7F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680A6803-6F31-4B49-9F75-46442837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17" y="549275"/>
            <a:ext cx="65742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0000CC"/>
                </a:solidFill>
              </a:rPr>
              <a:t>1- </a:t>
            </a:r>
            <a:r>
              <a:rPr lang="en-US" altLang="es-ES" sz="4000" dirty="0" err="1" smtClean="0">
                <a:solidFill>
                  <a:srgbClr val="0000CC"/>
                </a:solidFill>
              </a:rPr>
              <a:t>Conceptos</a:t>
            </a:r>
            <a:r>
              <a:rPr lang="en-US" altLang="es-ES" sz="4000" dirty="0" smtClean="0">
                <a:solidFill>
                  <a:srgbClr val="0000CC"/>
                </a:solidFill>
              </a:rPr>
              <a:t> </a:t>
            </a:r>
            <a:r>
              <a:rPr lang="en-US" altLang="es-ES" sz="4000" dirty="0" err="1" smtClean="0">
                <a:solidFill>
                  <a:srgbClr val="0000CC"/>
                </a:solidFill>
              </a:rPr>
              <a:t>preliminares</a:t>
            </a:r>
            <a:r>
              <a:rPr lang="en-US" altLang="es-ES" sz="4000" dirty="0" smtClean="0">
                <a:solidFill>
                  <a:srgbClr val="0000CC"/>
                </a:solidFill>
              </a:rPr>
              <a:t>  </a:t>
            </a:r>
            <a:endParaRPr lang="es-ES" altLang="es-ES" sz="4000" dirty="0">
              <a:solidFill>
                <a:srgbClr val="0000CC"/>
              </a:solidFill>
            </a:endParaRPr>
          </a:p>
        </p:txBody>
      </p:sp>
      <p:sp>
        <p:nvSpPr>
          <p:cNvPr id="9219" name="Text Box 14">
            <a:extLst>
              <a:ext uri="{FF2B5EF4-FFF2-40B4-BE49-F238E27FC236}">
                <a16:creationId xmlns:a16="http://schemas.microsoft.com/office/drawing/2014/main" id="{781A0F59-A059-4AC8-9427-3C02B01AF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4113" y="3860800"/>
            <a:ext cx="15605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/>
              <a:t>Clase II</a:t>
            </a:r>
            <a:endParaRPr lang="es-ES" altLang="es-ES"/>
          </a:p>
        </p:txBody>
      </p:sp>
      <p:sp>
        <p:nvSpPr>
          <p:cNvPr id="9220" name="Text Box 15">
            <a:extLst>
              <a:ext uri="{FF2B5EF4-FFF2-40B4-BE49-F238E27FC236}">
                <a16:creationId xmlns:a16="http://schemas.microsoft.com/office/drawing/2014/main" id="{1DE9F4FE-8B1C-4624-B57C-7719B84C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675" y="4868863"/>
            <a:ext cx="1673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/>
              <a:t>Clase III</a:t>
            </a:r>
            <a:endParaRPr lang="es-ES" altLang="es-ES"/>
          </a:p>
        </p:txBody>
      </p:sp>
      <p:sp>
        <p:nvSpPr>
          <p:cNvPr id="9221" name="Text Box 16">
            <a:extLst>
              <a:ext uri="{FF2B5EF4-FFF2-40B4-BE49-F238E27FC236}">
                <a16:creationId xmlns:a16="http://schemas.microsoft.com/office/drawing/2014/main" id="{593D049F-582C-4497-BE4E-3889EF0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313" y="5734050"/>
            <a:ext cx="1719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/>
              <a:t>Clase IV</a:t>
            </a:r>
            <a:endParaRPr lang="es-ES" altLang="es-ES"/>
          </a:p>
        </p:txBody>
      </p:sp>
      <p:sp>
        <p:nvSpPr>
          <p:cNvPr id="9222" name="Text Box 1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A8FE722-4766-4DB7-BA84-50244B760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557338"/>
            <a:ext cx="4897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Estructura y Propiedades del H</a:t>
            </a:r>
            <a:r>
              <a:rPr lang="en-US" altLang="es-ES" sz="2400" baseline="-25000"/>
              <a:t>2</a:t>
            </a:r>
            <a:r>
              <a:rPr lang="en-US" altLang="es-ES" sz="2400"/>
              <a:t>0</a:t>
            </a:r>
            <a:endParaRPr lang="es-ES" altLang="es-ES" sz="2400"/>
          </a:p>
        </p:txBody>
      </p:sp>
      <p:sp>
        <p:nvSpPr>
          <p:cNvPr id="9223" name="Text Box 18">
            <a:hlinkClick r:id="rId3" action="ppaction://hlinksldjump"/>
            <a:extLst>
              <a:ext uri="{FF2B5EF4-FFF2-40B4-BE49-F238E27FC236}">
                <a16:creationId xmlns:a16="http://schemas.microsoft.com/office/drawing/2014/main" id="{20C73CDE-2D39-4BF5-836B-029F38F43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208213"/>
            <a:ext cx="4167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Potencial Químico y Difusi</a:t>
            </a:r>
            <a:r>
              <a:rPr lang="en-US" altLang="es-ES" sz="2400">
                <a:cs typeface="Arial" panose="020B0604020202020204" pitchFamily="34" charset="0"/>
              </a:rPr>
              <a:t>ón </a:t>
            </a:r>
          </a:p>
        </p:txBody>
      </p:sp>
      <p:sp>
        <p:nvSpPr>
          <p:cNvPr id="9224" name="Text Box 20">
            <a:hlinkClick r:id="rId4" action="ppaction://hlinksldjump"/>
            <a:extLst>
              <a:ext uri="{FF2B5EF4-FFF2-40B4-BE49-F238E27FC236}">
                <a16:creationId xmlns:a16="http://schemas.microsoft.com/office/drawing/2014/main" id="{2235DE0B-04D1-45C9-8611-78225BB45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59088"/>
            <a:ext cx="8586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cs typeface="Arial" panose="020B0604020202020204" pitchFamily="34" charset="0"/>
              </a:rPr>
              <a:t>Potencial </a:t>
            </a:r>
            <a:r>
              <a:rPr lang="en-US" altLang="es-ES" sz="2400"/>
              <a:t>Hídrico, Osm</a:t>
            </a:r>
            <a:r>
              <a:rPr lang="en-US" altLang="es-ES" sz="2400">
                <a:cs typeface="Arial" panose="020B0604020202020204" pitchFamily="34" charset="0"/>
              </a:rPr>
              <a:t>ótico y de Pared </a:t>
            </a:r>
          </a:p>
        </p:txBody>
      </p:sp>
      <p:sp>
        <p:nvSpPr>
          <p:cNvPr id="9225" name="Text Box 21">
            <a:hlinkClick r:id="rId5" action="ppaction://hlinksldjump"/>
            <a:extLst>
              <a:ext uri="{FF2B5EF4-FFF2-40B4-BE49-F238E27FC236}">
                <a16:creationId xmlns:a16="http://schemas.microsoft.com/office/drawing/2014/main" id="{6A2DBBBA-489E-45C0-999D-C97790E1E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70" y="3528920"/>
            <a:ext cx="599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dirty="0"/>
              <a:t> </a:t>
            </a:r>
            <a:r>
              <a:rPr lang="en-US" altLang="es-ES" sz="2400" dirty="0" err="1"/>
              <a:t>Diagrama</a:t>
            </a:r>
            <a:r>
              <a:rPr lang="en-US" altLang="es-ES" sz="2400" dirty="0"/>
              <a:t> de </a:t>
            </a:r>
            <a:r>
              <a:rPr lang="en-US" altLang="es-ES" sz="2400" dirty="0" err="1"/>
              <a:t>Hoefler</a:t>
            </a:r>
            <a:r>
              <a:rPr lang="en-US" altLang="es-ES" sz="2400" dirty="0"/>
              <a:t> - </a:t>
            </a:r>
            <a:r>
              <a:rPr lang="en-US" altLang="es-ES" sz="2400" dirty="0">
                <a:sym typeface="Symbol" panose="05050102010706020507" pitchFamily="18" charset="2"/>
              </a:rPr>
              <a:t> </a:t>
            </a:r>
            <a:r>
              <a:rPr lang="en-US" altLang="es-ES" sz="2400" dirty="0" err="1"/>
              <a:t>Potencial</a:t>
            </a:r>
            <a:r>
              <a:rPr lang="en-US" altLang="es-ES" sz="2400" dirty="0"/>
              <a:t> </a:t>
            </a:r>
            <a:r>
              <a:rPr lang="en-US" altLang="es-ES" sz="2400" dirty="0" err="1"/>
              <a:t>Hídrico</a:t>
            </a:r>
            <a:r>
              <a:rPr lang="en-US" altLang="es-ES" sz="2400" dirty="0"/>
              <a:t> </a:t>
            </a:r>
            <a:endParaRPr lang="es-ES" altLang="es-ES" sz="240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7C3467-C915-4C4E-AF82-EC8893A11B62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708EACA2-8653-4DC9-8487-B0BA7F19F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905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s-ES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Factores que afectan la transpiraci</a:t>
            </a:r>
            <a:r>
              <a:rPr lang="en-GB" altLang="ja-JP" sz="3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ón</a:t>
            </a:r>
            <a:endParaRPr lang="en-GB" altLang="es-ES" sz="36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805701F0-5B61-4423-8510-9DC7C688E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4343400" cy="5029200"/>
          </a:xfrm>
        </p:spPr>
        <p:txBody>
          <a:bodyPr/>
          <a:lstStyle/>
          <a:p>
            <a:pPr marL="457200" indent="-457200" eaLnBrk="1" hangingPunct="1">
              <a:lnSpc>
                <a:spcPct val="140000"/>
              </a:lnSpc>
              <a:buFontTx/>
              <a:buNone/>
              <a:defRPr/>
            </a:pPr>
            <a:r>
              <a:rPr lang="en-GB" alt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Ambientales</a:t>
            </a:r>
            <a:r>
              <a:rPr lang="en-GB" altLang="es-E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GB" altLang="es-E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1" hangingPunct="1">
              <a:lnSpc>
                <a:spcPct val="140000"/>
              </a:lnSpc>
              <a:buFontTx/>
              <a:buAutoNum type="arabicPeriod"/>
              <a:defRPr/>
            </a:pP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Humedad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relativa</a:t>
            </a:r>
            <a:r>
              <a:rPr lang="en-GB" altLang="es-ES" sz="2400" dirty="0">
                <a:sym typeface="Symbol" panose="05050102010706020507" pitchFamily="18" charset="2"/>
              </a:rPr>
              <a:t>	</a:t>
            </a:r>
          </a:p>
          <a:p>
            <a:pPr marL="457200" indent="-457200" eaLnBrk="1" hangingPunct="1">
              <a:lnSpc>
                <a:spcPct val="140000"/>
              </a:lnSpc>
              <a:buFontTx/>
              <a:buAutoNum type="arabicPeriod"/>
              <a:defRPr/>
            </a:pP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Movimiento</a:t>
            </a:r>
            <a:r>
              <a:rPr lang="en-GB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 del </a:t>
            </a:r>
            <a:r>
              <a:rPr lang="en-GB" altLang="es-ES" sz="2400" dirty="0" err="1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aire</a:t>
            </a:r>
            <a:endParaRPr lang="en-GB" altLang="es-ES" sz="2400" dirty="0"/>
          </a:p>
          <a:p>
            <a:pPr marL="457200" indent="-457200" eaLnBrk="1" hangingPunct="1">
              <a:lnSpc>
                <a:spcPct val="140000"/>
              </a:lnSpc>
              <a:buFontTx/>
              <a:buAutoNum type="arabicPeriod"/>
              <a:defRPr/>
            </a:pPr>
            <a:r>
              <a:rPr lang="en-GB" altLang="es-E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Temperatura</a:t>
            </a:r>
            <a:endParaRPr lang="en-GB" altLang="es-E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1" hangingPunct="1">
              <a:lnSpc>
                <a:spcPct val="140000"/>
              </a:lnSpc>
              <a:buFontTx/>
              <a:buAutoNum type="arabicPeriod"/>
              <a:defRPr/>
            </a:pPr>
            <a:r>
              <a:rPr lang="en-GB" altLang="es-ES" sz="2400" dirty="0" err="1" smtClean="0">
                <a:sym typeface="Symbol" panose="05050102010706020507" pitchFamily="18" charset="2"/>
              </a:rPr>
              <a:t>Intensidad</a:t>
            </a:r>
            <a:r>
              <a:rPr lang="en-GB" altLang="es-ES" sz="2400" dirty="0" smtClean="0">
                <a:sym typeface="Symbol" panose="05050102010706020507" pitchFamily="18" charset="2"/>
              </a:rPr>
              <a:t> </a:t>
            </a:r>
            <a:r>
              <a:rPr lang="en-GB" altLang="es-ES" sz="2400" dirty="0">
                <a:sym typeface="Symbol" panose="05050102010706020507" pitchFamily="18" charset="2"/>
              </a:rPr>
              <a:t>de luz</a:t>
            </a:r>
            <a:endParaRPr lang="en-GB" altLang="es-E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eaLnBrk="1" hangingPunct="1">
              <a:lnSpc>
                <a:spcPct val="140000"/>
              </a:lnSpc>
              <a:buFontTx/>
              <a:buNone/>
              <a:defRPr/>
            </a:pPr>
            <a:r>
              <a:rPr lang="en-GB" altLang="es-ES" sz="2400" dirty="0"/>
              <a:t>5</a:t>
            </a:r>
            <a:r>
              <a:rPr lang="en-GB" altLang="es-ES" sz="2400" dirty="0" smtClean="0"/>
              <a:t>.  </a:t>
            </a:r>
            <a:r>
              <a:rPr lang="en-GB" altLang="es-ES" sz="2400" dirty="0" err="1"/>
              <a:t>Disponibilidad</a:t>
            </a:r>
            <a:r>
              <a:rPr lang="en-GB" altLang="es-ES" sz="2400" dirty="0"/>
              <a:t> de </a:t>
            </a:r>
            <a:r>
              <a:rPr lang="en-GB" altLang="es-ES" sz="2400" dirty="0" err="1" smtClean="0"/>
              <a:t>agua</a:t>
            </a:r>
            <a:endParaRPr lang="en-GB" altLang="es-ES" sz="2400" dirty="0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1B477B78-E4AF-4544-953C-376B21BBC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4343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GB" altLang="es-E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Intr</a:t>
            </a:r>
            <a:r>
              <a:rPr lang="en-GB" altLang="ja-JP" sz="24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í</a:t>
            </a:r>
            <a:r>
              <a:rPr lang="en-GB" altLang="es-E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nsecos: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GB" altLang="es-E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GB" altLang="es-ES" sz="2400"/>
              <a:t>1. Superficie de la hoja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GB" altLang="es-ES" sz="2400"/>
              <a:t>	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GB" altLang="es-ES" sz="2400"/>
              <a:t>2. Grosor de la cut</a:t>
            </a:r>
            <a:r>
              <a:rPr lang="en-GB" altLang="ja-JP" sz="2400">
                <a:ea typeface="ＭＳ Ｐゴシック" panose="020B0600070205080204" pitchFamily="34" charset="-128"/>
              </a:rPr>
              <a:t>ícula</a:t>
            </a:r>
            <a:r>
              <a:rPr lang="en-GB" altLang="es-ES" sz="2400"/>
              <a:t>					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GB" altLang="es-ES" sz="2400"/>
              <a:t>3. Densidad estom</a:t>
            </a:r>
            <a:r>
              <a:rPr lang="en-GB" altLang="ja-JP" sz="2400">
                <a:ea typeface="ＭＳ Ｐゴシック" panose="020B0600070205080204" pitchFamily="34" charset="-128"/>
              </a:rPr>
              <a:t>ática</a:t>
            </a:r>
            <a:r>
              <a:rPr lang="en-GB" altLang="es-ES" sz="2400"/>
              <a:t>			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GB" altLang="es-ES" sz="2400"/>
              <a:t>4. Apertura estomatica 				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en-GB" altLang="es-ES" sz="2400"/>
              <a:t>5. Posici</a:t>
            </a:r>
            <a:r>
              <a:rPr lang="en-GB" altLang="ja-JP" sz="2400">
                <a:ea typeface="ＭＳ Ｐゴシック" panose="020B0600070205080204" pitchFamily="34" charset="-128"/>
              </a:rPr>
              <a:t>ón de los estomas</a:t>
            </a:r>
            <a:endParaRPr lang="en-GB" altLang="es-ES" sz="2400"/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GB" altLang="es-ES" sz="2400">
              <a:sym typeface="Symbol" panose="05050102010706020507" pitchFamily="18" charset="2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35088" y="621536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https://passel2.unl.edu/view/lesson/d08b772bc7e4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AC2D5-1C1B-4C48-82C9-6A4ED3FC5956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2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21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21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21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1218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218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1218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  <p:bldP spid="121860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71800" y="86545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Humedad relativa</a:t>
            </a:r>
            <a:endParaRPr lang="en-US" dirty="0"/>
          </a:p>
        </p:txBody>
      </p:sp>
      <p:pic>
        <p:nvPicPr>
          <p:cNvPr id="1026" name="Picture 2" descr="▷ Cuál es la humedad relativa ideal en casa y cómo conseguirla Blog de la  Fisioterapia Respirato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32" y="4581128"/>
            <a:ext cx="5592076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63701"/>
            <a:ext cx="4261495" cy="28355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908720"/>
            <a:ext cx="4712155" cy="3413053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2298E8-51EF-4B28-B47D-39DDB2FF086B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1859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097508" cy="5773067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23B7FD-3A24-464A-B99F-51BF6C665BC9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504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8092289" cy="4464496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9F817E-549E-489A-96D1-8184435CF685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88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0648"/>
            <a:ext cx="7571269" cy="475252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72670" y="5301208"/>
            <a:ext cx="7888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Cuál será una de las causas por la cual conforme </a:t>
            </a:r>
          </a:p>
          <a:p>
            <a:r>
              <a:rPr lang="es-419" dirty="0" smtClean="0"/>
              <a:t>incrementa la temperatura aumenta también la apertura </a:t>
            </a:r>
          </a:p>
          <a:p>
            <a:r>
              <a:rPr lang="es-419" dirty="0" smtClean="0"/>
              <a:t>estomática? 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1391C-856C-4CA2-BA1C-22CE36376FC3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951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55576" y="1268760"/>
            <a:ext cx="78374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dirty="0" smtClean="0"/>
              <a:t>Cómo podría relacionar la interacción entre los factores </a:t>
            </a:r>
          </a:p>
          <a:p>
            <a:pPr algn="ctr"/>
            <a:endParaRPr lang="es-419" dirty="0"/>
          </a:p>
          <a:p>
            <a:pPr algn="ctr"/>
            <a:r>
              <a:rPr lang="es-419" dirty="0"/>
              <a:t>i</a:t>
            </a:r>
            <a:r>
              <a:rPr lang="es-419" dirty="0" smtClean="0"/>
              <a:t>ntensidad de luz y temperatura </a:t>
            </a:r>
          </a:p>
          <a:p>
            <a:pPr algn="ctr"/>
            <a:endParaRPr lang="es-419" dirty="0"/>
          </a:p>
          <a:p>
            <a:pPr algn="ctr"/>
            <a:r>
              <a:rPr lang="es-419" dirty="0"/>
              <a:t>e</a:t>
            </a:r>
            <a:r>
              <a:rPr lang="es-419" dirty="0" smtClean="0"/>
              <a:t>n la regulación de la apertura estomática???</a:t>
            </a:r>
            <a:endParaRPr lang="en-U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454E69-E6AE-4926-8281-B0544883755F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827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5CC48798-90B5-4399-BE35-B07BD23A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r="2515" b="1898"/>
          <a:stretch>
            <a:fillRect/>
          </a:stretch>
        </p:blipFill>
        <p:spPr bwMode="auto">
          <a:xfrm>
            <a:off x="1042988" y="1268760"/>
            <a:ext cx="6769100" cy="511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83568" y="116632"/>
            <a:ext cx="7941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000" dirty="0" smtClean="0"/>
              <a:t>Disponibilidad de H20 en el suelo </a:t>
            </a:r>
            <a:endParaRPr lang="en-US" sz="400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F7E07F-77F8-457B-93AB-186ECBE89EF3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6">
            <a:extLst>
              <a:ext uri="{FF2B5EF4-FFF2-40B4-BE49-F238E27FC236}">
                <a16:creationId xmlns:a16="http://schemas.microsoft.com/office/drawing/2014/main" id="{1AEB5F67-731B-4258-A021-EBD450047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73929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Line 17">
            <a:extLst>
              <a:ext uri="{FF2B5EF4-FFF2-40B4-BE49-F238E27FC236}">
                <a16:creationId xmlns:a16="http://schemas.microsoft.com/office/drawing/2014/main" id="{A987FA1B-66E5-49DC-995A-86D0B9909F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9113" y="5589588"/>
            <a:ext cx="144462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7828" name="Line 18">
            <a:extLst>
              <a:ext uri="{FF2B5EF4-FFF2-40B4-BE49-F238E27FC236}">
                <a16:creationId xmlns:a16="http://schemas.microsoft.com/office/drawing/2014/main" id="{62683939-53BD-49C4-85D8-95F71D1EC0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5589588"/>
            <a:ext cx="144463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7829" name="Text Box 19">
            <a:extLst>
              <a:ext uri="{FF2B5EF4-FFF2-40B4-BE49-F238E27FC236}">
                <a16:creationId xmlns:a16="http://schemas.microsoft.com/office/drawing/2014/main" id="{DABF2166-CB1B-4250-B562-D9AE01AF8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461125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000">
                <a:solidFill>
                  <a:srgbClr val="FF0000"/>
                </a:solidFill>
              </a:rPr>
              <a:t>CC</a:t>
            </a:r>
            <a:endParaRPr lang="es-ES" altLang="es-ES" sz="2000">
              <a:solidFill>
                <a:srgbClr val="FF0000"/>
              </a:solidFill>
            </a:endParaRPr>
          </a:p>
        </p:txBody>
      </p:sp>
      <p:sp>
        <p:nvSpPr>
          <p:cNvPr id="77830" name="Text Box 20">
            <a:extLst>
              <a:ext uri="{FF2B5EF4-FFF2-40B4-BE49-F238E27FC236}">
                <a16:creationId xmlns:a16="http://schemas.microsoft.com/office/drawing/2014/main" id="{A83C738C-286E-45D8-BC11-9823A70E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260350"/>
            <a:ext cx="7354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La disponibilidad de H</a:t>
            </a:r>
            <a:r>
              <a:rPr lang="en-US" altLang="es-ES" sz="2400" baseline="-25000"/>
              <a:t>2</a:t>
            </a:r>
            <a:r>
              <a:rPr lang="en-US" altLang="es-ES" sz="2400"/>
              <a:t>0 capilar var</a:t>
            </a:r>
            <a:r>
              <a:rPr lang="en-US" altLang="es-ES" sz="2400">
                <a:cs typeface="Arial" panose="020B0604020202020204" pitchFamily="34" charset="0"/>
              </a:rPr>
              <a:t>ía  segun el suelo</a:t>
            </a:r>
          </a:p>
        </p:txBody>
      </p:sp>
      <p:sp>
        <p:nvSpPr>
          <p:cNvPr id="37909" name="AutoShape 21">
            <a:extLst>
              <a:ext uri="{FF2B5EF4-FFF2-40B4-BE49-F238E27FC236}">
                <a16:creationId xmlns:a16="http://schemas.microsoft.com/office/drawing/2014/main" id="{59288B06-FAB0-4567-89BE-5A05DCA821D5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4139406" y="3285332"/>
            <a:ext cx="576263" cy="3168650"/>
          </a:xfrm>
          <a:prstGeom prst="rightBrace">
            <a:avLst>
              <a:gd name="adj1" fmla="val 45822"/>
              <a:gd name="adj2" fmla="val 52778"/>
            </a:avLst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7832" name="Text Box 22">
            <a:extLst>
              <a:ext uri="{FF2B5EF4-FFF2-40B4-BE49-F238E27FC236}">
                <a16:creationId xmlns:a16="http://schemas.microsoft.com/office/drawing/2014/main" id="{D491A34E-BF54-41BF-9FE1-ACE78D967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6461125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000">
                <a:solidFill>
                  <a:srgbClr val="FF0000"/>
                </a:solidFill>
              </a:rPr>
              <a:t>CC</a:t>
            </a:r>
            <a:endParaRPr lang="es-ES" altLang="es-ES" sz="2000">
              <a:solidFill>
                <a:srgbClr val="FF0000"/>
              </a:solidFill>
            </a:endParaRPr>
          </a:p>
        </p:txBody>
      </p:sp>
      <p:sp>
        <p:nvSpPr>
          <p:cNvPr id="37911" name="Line 23">
            <a:extLst>
              <a:ext uri="{FF2B5EF4-FFF2-40B4-BE49-F238E27FC236}">
                <a16:creationId xmlns:a16="http://schemas.microsoft.com/office/drawing/2014/main" id="{D1ADD4B0-C036-45F8-86AB-9260ECF779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3213" y="2565400"/>
            <a:ext cx="0" cy="19431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37912" name="Line 24">
            <a:extLst>
              <a:ext uri="{FF2B5EF4-FFF2-40B4-BE49-F238E27FC236}">
                <a16:creationId xmlns:a16="http://schemas.microsoft.com/office/drawing/2014/main" id="{B0E391F4-2EAA-47F6-A17C-2EEE0A46E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863" y="4652963"/>
            <a:ext cx="0" cy="935037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37913" name="Text Box 25">
            <a:extLst>
              <a:ext uri="{FF2B5EF4-FFF2-40B4-BE49-F238E27FC236}">
                <a16:creationId xmlns:a16="http://schemas.microsoft.com/office/drawing/2014/main" id="{19505FB8-5225-481E-ADDB-440603EE4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644900"/>
            <a:ext cx="101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Arcilla</a:t>
            </a:r>
            <a:endParaRPr lang="es-ES" altLang="es-ES" sz="2400"/>
          </a:p>
        </p:txBody>
      </p:sp>
      <p:sp>
        <p:nvSpPr>
          <p:cNvPr id="37914" name="Line 26">
            <a:extLst>
              <a:ext uri="{FF2B5EF4-FFF2-40B4-BE49-F238E27FC236}">
                <a16:creationId xmlns:a16="http://schemas.microsoft.com/office/drawing/2014/main" id="{90B9A196-8826-4B36-9DA3-F25C285171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3933825"/>
            <a:ext cx="12954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37915" name="Line 27">
            <a:extLst>
              <a:ext uri="{FF2B5EF4-FFF2-40B4-BE49-F238E27FC236}">
                <a16:creationId xmlns:a16="http://schemas.microsoft.com/office/drawing/2014/main" id="{B6D6E83A-1519-4E77-B097-2116C383C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3" y="2565400"/>
            <a:ext cx="0" cy="26638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37916" name="Line 28">
            <a:extLst>
              <a:ext uri="{FF2B5EF4-FFF2-40B4-BE49-F238E27FC236}">
                <a16:creationId xmlns:a16="http://schemas.microsoft.com/office/drawing/2014/main" id="{9723C3FC-3560-4410-8DDF-5381AF8FC9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5229225"/>
            <a:ext cx="0" cy="35877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37917" name="AutoShape 29">
            <a:extLst>
              <a:ext uri="{FF2B5EF4-FFF2-40B4-BE49-F238E27FC236}">
                <a16:creationId xmlns:a16="http://schemas.microsoft.com/office/drawing/2014/main" id="{6BD1F458-2F7E-47C8-A6C6-7A9A2E47ABF6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2555081" y="4869657"/>
            <a:ext cx="288925" cy="1008062"/>
          </a:xfrm>
          <a:prstGeom prst="rightBrace">
            <a:avLst>
              <a:gd name="adj1" fmla="val 29075"/>
              <a:gd name="adj2" fmla="val 52778"/>
            </a:avLst>
          </a:prstGeom>
          <a:noFill/>
          <a:ln w="158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7918" name="Text Box 30">
            <a:extLst>
              <a:ext uri="{FF2B5EF4-FFF2-40B4-BE49-F238E27FC236}">
                <a16:creationId xmlns:a16="http://schemas.microsoft.com/office/drawing/2014/main" id="{EB2D6054-DD6D-4D20-8F05-FA8E43C9C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5" y="3068638"/>
            <a:ext cx="998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/>
              <a:t>Arena</a:t>
            </a:r>
            <a:endParaRPr lang="es-ES" altLang="es-ES" sz="2400"/>
          </a:p>
        </p:txBody>
      </p:sp>
      <p:sp>
        <p:nvSpPr>
          <p:cNvPr id="37919" name="Line 31">
            <a:extLst>
              <a:ext uri="{FF2B5EF4-FFF2-40B4-BE49-F238E27FC236}">
                <a16:creationId xmlns:a16="http://schemas.microsoft.com/office/drawing/2014/main" id="{443B8C3E-005E-463E-ADEE-D94644CBD2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7100" y="3357563"/>
            <a:ext cx="12954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7842" name="Rectangle 33">
            <a:extLst>
              <a:ext uri="{FF2B5EF4-FFF2-40B4-BE49-F238E27FC236}">
                <a16:creationId xmlns:a16="http://schemas.microsoft.com/office/drawing/2014/main" id="{0696C061-5B22-465E-9DC7-124065422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628775"/>
            <a:ext cx="2447925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7843" name="Text Box 32">
            <a:extLst>
              <a:ext uri="{FF2B5EF4-FFF2-40B4-BE49-F238E27FC236}">
                <a16:creationId xmlns:a16="http://schemas.microsoft.com/office/drawing/2014/main" id="{ECEC3BAF-D204-439C-A3DC-079D80E6E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1773238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solidFill>
                  <a:srgbClr val="FF0000"/>
                </a:solidFill>
              </a:rPr>
              <a:t>PMP</a:t>
            </a:r>
            <a:endParaRPr lang="es-ES" altLang="es-ES" sz="2400">
              <a:solidFill>
                <a:srgbClr val="FF0000"/>
              </a:solidFill>
            </a:endParaRPr>
          </a:p>
        </p:txBody>
      </p:sp>
      <p:pic>
        <p:nvPicPr>
          <p:cNvPr id="77844" name="Picture 7">
            <a:extLst>
              <a:ext uri="{FF2B5EF4-FFF2-40B4-BE49-F238E27FC236}">
                <a16:creationId xmlns:a16="http://schemas.microsoft.com/office/drawing/2014/main" id="{0B10A5EE-65B8-45F6-A14A-AC949F51C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r="12918"/>
          <a:stretch>
            <a:fillRect/>
          </a:stretch>
        </p:blipFill>
        <p:spPr bwMode="auto">
          <a:xfrm>
            <a:off x="4535488" y="908050"/>
            <a:ext cx="4608512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F93256-E62B-4C11-AB8D-56BDB824C05C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9" grpId="0" animBg="1"/>
      <p:bldP spid="37913" grpId="0"/>
      <p:bldP spid="37917" grpId="0" animBg="1"/>
      <p:bldP spid="379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14">
            <a:extLst>
              <a:ext uri="{FF2B5EF4-FFF2-40B4-BE49-F238E27FC236}">
                <a16:creationId xmlns:a16="http://schemas.microsoft.com/office/drawing/2014/main" id="{8CCB0919-6CEB-4907-B656-A5BC543F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24400"/>
            <a:ext cx="38512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2" name="Oval 7">
            <a:extLst>
              <a:ext uri="{FF2B5EF4-FFF2-40B4-BE49-F238E27FC236}">
                <a16:creationId xmlns:a16="http://schemas.microsoft.com/office/drawing/2014/main" id="{751DF1FB-6A2E-4025-BBF2-A12F4EFBD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8913"/>
            <a:ext cx="3959225" cy="3960812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35853" name="Oval 13">
            <a:extLst>
              <a:ext uri="{FF2B5EF4-FFF2-40B4-BE49-F238E27FC236}">
                <a16:creationId xmlns:a16="http://schemas.microsoft.com/office/drawing/2014/main" id="{2B6FF263-A243-47A1-8B9C-FCEAD95CE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429000"/>
            <a:ext cx="2089150" cy="2016125"/>
          </a:xfrm>
          <a:prstGeom prst="ellipse">
            <a:avLst/>
          </a:prstGeom>
          <a:solidFill>
            <a:srgbClr val="FFFF00"/>
          </a:solidFill>
          <a:ln w="25400" cap="rnd">
            <a:solidFill>
              <a:srgbClr val="993366"/>
            </a:solidFill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8853" name="Oval 9">
            <a:extLst>
              <a:ext uri="{FF2B5EF4-FFF2-40B4-BE49-F238E27FC236}">
                <a16:creationId xmlns:a16="http://schemas.microsoft.com/office/drawing/2014/main" id="{46102682-9F53-4EE0-8433-B24F48B10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60350"/>
            <a:ext cx="3959225" cy="3960813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8856" name="Text Box 16">
            <a:extLst>
              <a:ext uri="{FF2B5EF4-FFF2-40B4-BE49-F238E27FC236}">
                <a16:creationId xmlns:a16="http://schemas.microsoft.com/office/drawing/2014/main" id="{BEBBE7CC-1846-4DA9-86B6-4E47DA658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2011363"/>
            <a:ext cx="14847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err="1" smtClean="0"/>
              <a:t>Part</a:t>
            </a:r>
            <a:r>
              <a:rPr lang="en-US" altLang="es-ES" sz="2400" dirty="0" err="1" smtClean="0">
                <a:cs typeface="Arial" panose="020B0604020202020204" pitchFamily="34" charset="0"/>
              </a:rPr>
              <a:t>ícula</a:t>
            </a:r>
            <a:r>
              <a:rPr lang="en-US" altLang="es-ES" sz="2400" dirty="0" smtClean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smtClean="0">
                <a:cs typeface="Arial" panose="020B0604020202020204" pitchFamily="34" charset="0"/>
              </a:rPr>
              <a:t>del </a:t>
            </a:r>
            <a:r>
              <a:rPr lang="en-US" altLang="es-ES" sz="2400" dirty="0" err="1" smtClean="0">
                <a:cs typeface="Arial" panose="020B0604020202020204" pitchFamily="34" charset="0"/>
              </a:rPr>
              <a:t>suelo</a:t>
            </a:r>
            <a:endParaRPr lang="en-US" altLang="es-ES" sz="2400" dirty="0">
              <a:cs typeface="Arial" panose="020B0604020202020204" pitchFamily="34" charset="0"/>
            </a:endParaRPr>
          </a:p>
        </p:txBody>
      </p:sp>
      <p:sp>
        <p:nvSpPr>
          <p:cNvPr id="78857" name="Text Box 17">
            <a:extLst>
              <a:ext uri="{FF2B5EF4-FFF2-40B4-BE49-F238E27FC236}">
                <a16:creationId xmlns:a16="http://schemas.microsoft.com/office/drawing/2014/main" id="{BD1EA356-5367-4553-9719-6337B9D80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2011363"/>
            <a:ext cx="14189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err="1" smtClean="0"/>
              <a:t>Part</a:t>
            </a:r>
            <a:r>
              <a:rPr lang="en-US" altLang="es-ES" sz="2400" dirty="0" err="1" smtClean="0">
                <a:cs typeface="Arial" panose="020B0604020202020204" pitchFamily="34" charset="0"/>
              </a:rPr>
              <a:t>ícula</a:t>
            </a:r>
            <a:endParaRPr lang="en-US" altLang="es-ES" sz="24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419" altLang="es-ES" sz="2400" dirty="0">
                <a:cs typeface="Arial" panose="020B0604020202020204" pitchFamily="34" charset="0"/>
              </a:rPr>
              <a:t>d</a:t>
            </a:r>
            <a:r>
              <a:rPr lang="es-419" altLang="es-ES" sz="2400" dirty="0" smtClean="0">
                <a:cs typeface="Arial" panose="020B0604020202020204" pitchFamily="34" charset="0"/>
              </a:rPr>
              <a:t>el suelo</a:t>
            </a:r>
            <a:endParaRPr lang="en-US" altLang="es-ES" sz="2400" dirty="0">
              <a:cs typeface="Arial" panose="020B0604020202020204" pitchFamily="34" charset="0"/>
            </a:endParaRPr>
          </a:p>
        </p:txBody>
      </p:sp>
      <p:pic>
        <p:nvPicPr>
          <p:cNvPr id="78858" name="Picture 18">
            <a:extLst>
              <a:ext uri="{FF2B5EF4-FFF2-40B4-BE49-F238E27FC236}">
                <a16:creationId xmlns:a16="http://schemas.microsoft.com/office/drawing/2014/main" id="{C94D9EEC-5327-41E6-814A-D39A49ECF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r="14294" b="14870"/>
          <a:stretch>
            <a:fillRect/>
          </a:stretch>
        </p:blipFill>
        <p:spPr bwMode="auto">
          <a:xfrm>
            <a:off x="755650" y="4868863"/>
            <a:ext cx="1873250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9" name="Picture 21">
            <a:extLst>
              <a:ext uri="{FF2B5EF4-FFF2-40B4-BE49-F238E27FC236}">
                <a16:creationId xmlns:a16="http://schemas.microsoft.com/office/drawing/2014/main" id="{01ED63B5-F83C-470C-B88A-FFB509E7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2322513"/>
            <a:ext cx="4572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62" name="Group 22">
            <a:extLst>
              <a:ext uri="{FF2B5EF4-FFF2-40B4-BE49-F238E27FC236}">
                <a16:creationId xmlns:a16="http://schemas.microsoft.com/office/drawing/2014/main" id="{26FED4D5-703F-48CB-AF24-155739F1F28D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6021388"/>
            <a:ext cx="2519362" cy="503237"/>
            <a:chOff x="4195" y="3702"/>
            <a:chExt cx="1338" cy="257"/>
          </a:xfrm>
        </p:grpSpPr>
        <p:pic>
          <p:nvPicPr>
            <p:cNvPr id="78864" name="Picture 23">
              <a:extLst>
                <a:ext uri="{FF2B5EF4-FFF2-40B4-BE49-F238E27FC236}">
                  <a16:creationId xmlns:a16="http://schemas.microsoft.com/office/drawing/2014/main" id="{9BBA4FB1-7234-4D8C-AA45-084EC9F7C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7" r="6168" b="-12346"/>
            <a:stretch>
              <a:fillRect/>
            </a:stretch>
          </p:blipFill>
          <p:spPr bwMode="auto">
            <a:xfrm>
              <a:off x="4513" y="3748"/>
              <a:ext cx="102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865" name="Text Box 24">
              <a:extLst>
                <a:ext uri="{FF2B5EF4-FFF2-40B4-BE49-F238E27FC236}">
                  <a16:creationId xmlns:a16="http://schemas.microsoft.com/office/drawing/2014/main" id="{279A4C61-C5AD-44A8-9664-37A3AEE46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5" y="3702"/>
              <a:ext cx="375" cy="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1800" b="1" i="1"/>
                <a:t>T</a:t>
              </a:r>
              <a:r>
                <a:rPr lang="en-US" altLang="es-ES" sz="1800"/>
                <a:t> =</a:t>
              </a:r>
              <a:endParaRPr lang="es-ES" altLang="es-ES" sz="1800" b="1" i="1"/>
            </a:p>
          </p:txBody>
        </p:sp>
      </p:grpSp>
      <p:sp>
        <p:nvSpPr>
          <p:cNvPr id="35852" name="Oval 12">
            <a:extLst>
              <a:ext uri="{FF2B5EF4-FFF2-40B4-BE49-F238E27FC236}">
                <a16:creationId xmlns:a16="http://schemas.microsoft.com/office/drawing/2014/main" id="{4D29EFED-EE3C-4D4B-B778-00455674D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350" y="3284538"/>
            <a:ext cx="1225550" cy="1223962"/>
          </a:xfrm>
          <a:prstGeom prst="ellipse">
            <a:avLst/>
          </a:prstGeom>
          <a:solidFill>
            <a:srgbClr val="FFC000"/>
          </a:solidFill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5851" name="Oval 11">
            <a:extLst>
              <a:ext uri="{FF2B5EF4-FFF2-40B4-BE49-F238E27FC236}">
                <a16:creationId xmlns:a16="http://schemas.microsoft.com/office/drawing/2014/main" id="{D7EA6E28-0446-46F5-A60D-5B99C539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2997200"/>
            <a:ext cx="574675" cy="576263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5860" name="Picture 20">
            <a:extLst>
              <a:ext uri="{FF2B5EF4-FFF2-40B4-BE49-F238E27FC236}">
                <a16:creationId xmlns:a16="http://schemas.microsoft.com/office/drawing/2014/main" id="{93539AD7-B420-47A0-B158-6165CDAB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11" y="2341563"/>
            <a:ext cx="8572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19">
            <a:extLst>
              <a:ext uri="{FF2B5EF4-FFF2-40B4-BE49-F238E27FC236}">
                <a16:creationId xmlns:a16="http://schemas.microsoft.com/office/drawing/2014/main" id="{8C7339DD-6161-4AD8-AF80-EB89C8C1C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2341563"/>
            <a:ext cx="11239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5F8CAF-9DC8-4B53-B295-2EE0A45C394D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5852" grpId="0" animBg="1"/>
      <p:bldP spid="3585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5704" y="1114075"/>
            <a:ext cx="4748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000" dirty="0" smtClean="0"/>
              <a:t>Punto de marchitez </a:t>
            </a:r>
            <a:endParaRPr lang="en-US" sz="4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508103" y="3014450"/>
            <a:ext cx="168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temporario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5508104" y="3585402"/>
            <a:ext cx="1863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permanente</a:t>
            </a:r>
            <a:endParaRPr lang="en-US" dirty="0"/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751DF1FB-6A2E-4025-BBF2-A12F4EFBD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21458"/>
            <a:ext cx="4032770" cy="4248471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25" name="Oval 9">
            <a:extLst>
              <a:ext uri="{FF2B5EF4-FFF2-40B4-BE49-F238E27FC236}">
                <a16:creationId xmlns:a16="http://schemas.microsoft.com/office/drawing/2014/main" id="{46102682-9F53-4EE0-8433-B24F48B10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646" y="2492896"/>
            <a:ext cx="4032770" cy="4248472"/>
          </a:xfrm>
          <a:prstGeom prst="ellipse">
            <a:avLst/>
          </a:prstGeom>
          <a:solidFill>
            <a:srgbClr val="9966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BEBBE7CC-1846-4DA9-86B6-4E47DA658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699" y="4471215"/>
            <a:ext cx="15122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err="1" smtClean="0"/>
              <a:t>Part</a:t>
            </a:r>
            <a:r>
              <a:rPr lang="en-US" altLang="es-ES" sz="2400" dirty="0" err="1" smtClean="0">
                <a:cs typeface="Arial" panose="020B0604020202020204" pitchFamily="34" charset="0"/>
              </a:rPr>
              <a:t>ícula</a:t>
            </a:r>
            <a:r>
              <a:rPr lang="en-US" altLang="es-ES" sz="2400" dirty="0" smtClean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smtClean="0">
                <a:cs typeface="Arial" panose="020B0604020202020204" pitchFamily="34" charset="0"/>
              </a:rPr>
              <a:t>del </a:t>
            </a:r>
            <a:r>
              <a:rPr lang="en-US" altLang="es-ES" sz="2400" dirty="0" err="1" smtClean="0">
                <a:cs typeface="Arial" panose="020B0604020202020204" pitchFamily="34" charset="0"/>
              </a:rPr>
              <a:t>suelo</a:t>
            </a:r>
            <a:endParaRPr lang="en-US" altLang="es-ES" sz="2400" dirty="0">
              <a:cs typeface="Arial" panose="020B0604020202020204" pitchFamily="34" charset="0"/>
            </a:endParaRP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BD1EA356-5367-4553-9719-6337B9D80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4471215"/>
            <a:ext cx="14453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 err="1" smtClean="0"/>
              <a:t>Part</a:t>
            </a:r>
            <a:r>
              <a:rPr lang="en-US" altLang="es-ES" sz="2400" dirty="0" err="1" smtClean="0">
                <a:cs typeface="Arial" panose="020B0604020202020204" pitchFamily="34" charset="0"/>
              </a:rPr>
              <a:t>ícula</a:t>
            </a:r>
            <a:endParaRPr lang="en-US" altLang="es-ES" sz="24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419" altLang="es-ES" sz="2400" dirty="0">
                <a:cs typeface="Arial" panose="020B0604020202020204" pitchFamily="34" charset="0"/>
              </a:rPr>
              <a:t>d</a:t>
            </a:r>
            <a:r>
              <a:rPr lang="es-419" altLang="es-ES" sz="2400" dirty="0" smtClean="0">
                <a:cs typeface="Arial" panose="020B0604020202020204" pitchFamily="34" charset="0"/>
              </a:rPr>
              <a:t>el suelo</a:t>
            </a:r>
            <a:endParaRPr lang="en-US" altLang="es-ES" sz="2400" dirty="0">
              <a:cs typeface="Arial" panose="020B0604020202020204" pitchFamily="34" charset="0"/>
            </a:endParaRPr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01ED63B5-F83C-470C-B88A-FFB509E7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46" y="4804955"/>
            <a:ext cx="490405" cy="82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>
            <a:extLst>
              <a:ext uri="{FF2B5EF4-FFF2-40B4-BE49-F238E27FC236}">
                <a16:creationId xmlns:a16="http://schemas.microsoft.com/office/drawing/2014/main" id="{93539AD7-B420-47A0-B158-6165CDAB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88" y="4581865"/>
            <a:ext cx="1212717" cy="152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9">
            <a:extLst>
              <a:ext uri="{FF2B5EF4-FFF2-40B4-BE49-F238E27FC236}">
                <a16:creationId xmlns:a16="http://schemas.microsoft.com/office/drawing/2014/main" id="{8C7339DD-6161-4AD8-AF80-EB89C8C1C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78" y="4123480"/>
            <a:ext cx="2139852" cy="235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224954" y="153958"/>
            <a:ext cx="5860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000" dirty="0"/>
              <a:t>Capacidad de </a:t>
            </a:r>
            <a:r>
              <a:rPr lang="es-419" sz="4000" dirty="0" smtClean="0"/>
              <a:t>campo (A)</a:t>
            </a:r>
            <a:endParaRPr lang="en-US" sz="40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5283151" y="1061026"/>
            <a:ext cx="3579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000" dirty="0" smtClean="0"/>
              <a:t>Temporario (B)</a:t>
            </a:r>
            <a:endParaRPr lang="en-US" sz="40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5283151" y="1692636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000" dirty="0" smtClean="0"/>
              <a:t>Permanente (C)</a:t>
            </a:r>
            <a:endParaRPr lang="en-US" sz="4000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06" y="2034846"/>
            <a:ext cx="3853006" cy="1859441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A398DA-999F-4781-93B4-4582F4192734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76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C9D26A9-0A09-4541-AF5E-29297089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4176712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3" name="Group 3">
            <a:extLst>
              <a:ext uri="{FF2B5EF4-FFF2-40B4-BE49-F238E27FC236}">
                <a16:creationId xmlns:a16="http://schemas.microsoft.com/office/drawing/2014/main" id="{08CCEFD5-BE17-4B44-8D19-FFD1ACF3911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852738"/>
            <a:ext cx="7777163" cy="4005262"/>
            <a:chOff x="158" y="2115"/>
            <a:chExt cx="3085" cy="1905"/>
          </a:xfrm>
        </p:grpSpPr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A3204DE1-5954-4AED-899D-4069830F7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2" b="45357"/>
            <a:stretch>
              <a:fillRect/>
            </a:stretch>
          </p:blipFill>
          <p:spPr bwMode="auto">
            <a:xfrm>
              <a:off x="158" y="2115"/>
              <a:ext cx="2949" cy="1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45" name="Rectangle 5">
              <a:extLst>
                <a:ext uri="{FF2B5EF4-FFF2-40B4-BE49-F238E27FC236}">
                  <a16:creationId xmlns:a16="http://schemas.microsoft.com/office/drawing/2014/main" id="{BB9635A9-A93D-4CF5-9A30-21BA9C2F8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3657"/>
              <a:ext cx="1951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CDDDD1-A418-4D3C-A819-185F0F4FB2C7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talación de un tensiómetro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340768"/>
            <a:ext cx="8583235" cy="482453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7584" y="548680"/>
            <a:ext cx="722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Cómo determinamos el Potencial hídrico del suelo?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21F8D7-8023-4769-B6E1-94288E478D1F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68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043608" y="332656"/>
            <a:ext cx="6768752" cy="6336704"/>
            <a:chOff x="2266950" y="1484784"/>
            <a:chExt cx="4654550" cy="48529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FE9BBB-DBA3-48AC-8BD5-087D44B91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50" y="1484784"/>
              <a:ext cx="4654550" cy="485298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ángulo 3"/>
            <p:cNvSpPr/>
            <p:nvPr/>
          </p:nvSpPr>
          <p:spPr bwMode="auto">
            <a:xfrm>
              <a:off x="4355976" y="1484784"/>
              <a:ext cx="1296144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" name="Elipse 4"/>
          <p:cNvSpPr/>
          <p:nvPr/>
        </p:nvSpPr>
        <p:spPr bwMode="auto">
          <a:xfrm>
            <a:off x="1475656" y="2924944"/>
            <a:ext cx="1944216" cy="15841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E722B-F0F1-4414-AA80-F954E10D6FEB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407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ieveTubePressFlow">
            <a:extLst>
              <a:ext uri="{FF2B5EF4-FFF2-40B4-BE49-F238E27FC236}">
                <a16:creationId xmlns:a16="http://schemas.microsoft.com/office/drawing/2014/main" id="{D67E2FC7-B0C9-4D40-89B1-519E9AA3F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0"/>
            <a:ext cx="539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>
            <a:extLst>
              <a:ext uri="{FF2B5EF4-FFF2-40B4-BE49-F238E27FC236}">
                <a16:creationId xmlns:a16="http://schemas.microsoft.com/office/drawing/2014/main" id="{1E91083B-473A-4B2F-915F-5F5B0FDDA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71800"/>
            <a:ext cx="373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s-ES" sz="3600" b="1">
                <a:solidFill>
                  <a:schemeClr val="tx2"/>
                </a:solidFill>
              </a:rPr>
              <a:t>Movimiento lateral de agua entre xilema y floema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81496C-8D24-4BE1-A694-B88AF1FF6E09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36398" y="4561561"/>
            <a:ext cx="1503938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419" dirty="0" smtClean="0"/>
              <a:t>Descarga</a:t>
            </a:r>
          </a:p>
          <a:p>
            <a:pPr algn="ctr"/>
            <a:r>
              <a:rPr lang="es-419" dirty="0" smtClean="0"/>
              <a:t>del</a:t>
            </a:r>
          </a:p>
          <a:p>
            <a:pPr algn="ctr"/>
            <a:r>
              <a:rPr lang="es-419" dirty="0" smtClean="0"/>
              <a:t>floema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858696" y="4587267"/>
            <a:ext cx="1075937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419" dirty="0" smtClean="0"/>
              <a:t>Carga</a:t>
            </a:r>
          </a:p>
          <a:p>
            <a:pPr algn="ctr"/>
            <a:r>
              <a:rPr lang="es-419" dirty="0" smtClean="0"/>
              <a:t>del</a:t>
            </a:r>
          </a:p>
          <a:p>
            <a:pPr algn="ctr"/>
            <a:r>
              <a:rPr lang="es-419" dirty="0" smtClean="0"/>
              <a:t>xilema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5133568" y="828423"/>
            <a:ext cx="1109598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419" dirty="0" smtClean="0"/>
              <a:t>Carga</a:t>
            </a:r>
          </a:p>
          <a:p>
            <a:pPr algn="ctr"/>
            <a:r>
              <a:rPr lang="es-419" dirty="0" smtClean="0"/>
              <a:t>del</a:t>
            </a:r>
          </a:p>
          <a:p>
            <a:pPr algn="ctr"/>
            <a:r>
              <a:rPr lang="es-419" dirty="0" smtClean="0"/>
              <a:t>floema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644696" y="836712"/>
            <a:ext cx="1503938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419" dirty="0" smtClean="0"/>
              <a:t>Descarga</a:t>
            </a:r>
          </a:p>
          <a:p>
            <a:pPr algn="ctr"/>
            <a:r>
              <a:rPr lang="es-419" dirty="0" smtClean="0"/>
              <a:t>del</a:t>
            </a:r>
          </a:p>
          <a:p>
            <a:pPr algn="ctr"/>
            <a:r>
              <a:rPr lang="es-419" dirty="0" smtClean="0"/>
              <a:t>xilema</a:t>
            </a:r>
            <a:endParaRPr lang="en-US" dirty="0"/>
          </a:p>
        </p:txBody>
      </p:sp>
      <p:cxnSp>
        <p:nvCxnSpPr>
          <p:cNvPr id="7" name="Conector recto de flecha 6"/>
          <p:cNvCxnSpPr/>
          <p:nvPr/>
        </p:nvCxnSpPr>
        <p:spPr bwMode="auto">
          <a:xfrm>
            <a:off x="2372888" y="1340768"/>
            <a:ext cx="25202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uadroTexto 7"/>
          <p:cNvSpPr txBox="1"/>
          <p:nvPr/>
        </p:nvSpPr>
        <p:spPr>
          <a:xfrm>
            <a:off x="2516904" y="836712"/>
            <a:ext cx="1963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0070C0"/>
                </a:solidFill>
              </a:rPr>
              <a:t>Difusión </a:t>
            </a:r>
            <a:r>
              <a:rPr lang="el-GR" dirty="0" smtClean="0">
                <a:solidFill>
                  <a:srgbClr val="0070C0"/>
                </a:solidFill>
              </a:rPr>
              <a:t>Δψ</a:t>
            </a:r>
            <a:r>
              <a:rPr lang="es-419" dirty="0" smtClean="0">
                <a:solidFill>
                  <a:srgbClr val="0070C0"/>
                </a:solidFill>
              </a:rPr>
              <a:t>h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0" name="Conector recto de flecha 9"/>
          <p:cNvCxnSpPr/>
          <p:nvPr/>
        </p:nvCxnSpPr>
        <p:spPr bwMode="auto">
          <a:xfrm>
            <a:off x="5613248" y="2492896"/>
            <a:ext cx="0" cy="1800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uadroTexto 10"/>
          <p:cNvSpPr txBox="1"/>
          <p:nvPr/>
        </p:nvSpPr>
        <p:spPr>
          <a:xfrm>
            <a:off x="4553502" y="3064324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0070C0"/>
                </a:solidFill>
              </a:rPr>
              <a:t>Flujo en masa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3" name="Conector recto de flecha 12"/>
          <p:cNvCxnSpPr/>
          <p:nvPr/>
        </p:nvCxnSpPr>
        <p:spPr bwMode="auto">
          <a:xfrm flipH="1">
            <a:off x="2228872" y="5161725"/>
            <a:ext cx="2376264" cy="257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CuadroTexto 14"/>
          <p:cNvSpPr txBox="1"/>
          <p:nvPr/>
        </p:nvSpPr>
        <p:spPr>
          <a:xfrm>
            <a:off x="2515027" y="4622739"/>
            <a:ext cx="1963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0070C0"/>
                </a:solidFill>
              </a:rPr>
              <a:t>Difusión </a:t>
            </a:r>
            <a:r>
              <a:rPr lang="el-GR" dirty="0" smtClean="0">
                <a:solidFill>
                  <a:srgbClr val="0070C0"/>
                </a:solidFill>
              </a:rPr>
              <a:t>Δψ</a:t>
            </a:r>
            <a:r>
              <a:rPr lang="es-419" dirty="0" smtClean="0">
                <a:solidFill>
                  <a:srgbClr val="0070C0"/>
                </a:solidFill>
              </a:rPr>
              <a:t>h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7" name="Conector recto de flecha 16"/>
          <p:cNvCxnSpPr/>
          <p:nvPr/>
        </p:nvCxnSpPr>
        <p:spPr bwMode="auto">
          <a:xfrm flipV="1">
            <a:off x="1396665" y="2348880"/>
            <a:ext cx="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uadroTexto 17"/>
          <p:cNvSpPr txBox="1"/>
          <p:nvPr/>
        </p:nvSpPr>
        <p:spPr>
          <a:xfrm>
            <a:off x="395536" y="3064323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0070C0"/>
                </a:solidFill>
              </a:rPr>
              <a:t>Flujo en masa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9" name="Cerrar llave 18"/>
          <p:cNvSpPr/>
          <p:nvPr/>
        </p:nvSpPr>
        <p:spPr bwMode="auto">
          <a:xfrm>
            <a:off x="6728478" y="176736"/>
            <a:ext cx="576064" cy="2520280"/>
          </a:xfrm>
          <a:prstGeom prst="rightBrac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7521562" y="849098"/>
            <a:ext cx="1324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Fuente</a:t>
            </a:r>
          </a:p>
          <a:p>
            <a:r>
              <a:rPr lang="es-419" dirty="0"/>
              <a:t>p</a:t>
            </a:r>
            <a:r>
              <a:rPr lang="es-419" dirty="0" smtClean="0"/>
              <a:t>rovee </a:t>
            </a:r>
          </a:p>
          <a:p>
            <a:r>
              <a:rPr lang="es-419" dirty="0" smtClean="0"/>
              <a:t>C</a:t>
            </a:r>
            <a:r>
              <a:rPr lang="es-419" baseline="-25000" dirty="0" smtClean="0"/>
              <a:t>6</a:t>
            </a:r>
            <a:r>
              <a:rPr lang="es-419" dirty="0" smtClean="0"/>
              <a:t>H</a:t>
            </a:r>
            <a:r>
              <a:rPr lang="es-419" baseline="-25000" dirty="0" smtClean="0"/>
              <a:t>12</a:t>
            </a:r>
            <a:r>
              <a:rPr lang="es-419" dirty="0" smtClean="0"/>
              <a:t>O</a:t>
            </a:r>
            <a:r>
              <a:rPr lang="es-419" baseline="-25000" dirty="0" smtClean="0"/>
              <a:t>6</a:t>
            </a:r>
            <a:endParaRPr lang="en-US" baseline="-25000" dirty="0"/>
          </a:p>
        </p:txBody>
      </p:sp>
      <p:sp>
        <p:nvSpPr>
          <p:cNvPr id="21" name="Cerrar llave 20"/>
          <p:cNvSpPr/>
          <p:nvPr/>
        </p:nvSpPr>
        <p:spPr bwMode="auto">
          <a:xfrm>
            <a:off x="6740725" y="3789040"/>
            <a:ext cx="576064" cy="2520280"/>
          </a:xfrm>
          <a:prstGeom prst="rightBrac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adroTexto 21"/>
          <p:cNvSpPr txBox="1"/>
          <p:nvPr/>
        </p:nvSpPr>
        <p:spPr>
          <a:xfrm>
            <a:off x="7521562" y="4754788"/>
            <a:ext cx="1519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Destino</a:t>
            </a:r>
          </a:p>
          <a:p>
            <a:r>
              <a:rPr lang="es-419" dirty="0" smtClean="0"/>
              <a:t>consume </a:t>
            </a:r>
            <a:endParaRPr lang="es-419" dirty="0"/>
          </a:p>
          <a:p>
            <a:r>
              <a:rPr lang="es-419" dirty="0"/>
              <a:t>C</a:t>
            </a:r>
            <a:r>
              <a:rPr lang="es-419" baseline="-25000" dirty="0"/>
              <a:t>6</a:t>
            </a:r>
            <a:r>
              <a:rPr lang="es-419" dirty="0"/>
              <a:t>H</a:t>
            </a:r>
            <a:r>
              <a:rPr lang="es-419" baseline="-25000" dirty="0"/>
              <a:t>12</a:t>
            </a:r>
            <a:r>
              <a:rPr lang="es-419" dirty="0"/>
              <a:t>O</a:t>
            </a:r>
            <a:r>
              <a:rPr lang="es-419" baseline="-25000" dirty="0"/>
              <a:t>6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3113686" y="3064323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0070C0"/>
                </a:solidFill>
              </a:rPr>
              <a:t>H</a:t>
            </a:r>
            <a:r>
              <a:rPr lang="es-419" baseline="-25000" dirty="0" smtClean="0">
                <a:solidFill>
                  <a:srgbClr val="0070C0"/>
                </a:solidFill>
              </a:rPr>
              <a:t>2</a:t>
            </a:r>
            <a:r>
              <a:rPr lang="es-419" dirty="0" smtClean="0">
                <a:solidFill>
                  <a:srgbClr val="0070C0"/>
                </a:solidFill>
              </a:rPr>
              <a:t>O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66626-7D2C-43C6-9F96-81BC0423813E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025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043608" y="332656"/>
            <a:ext cx="6768752" cy="6336704"/>
            <a:chOff x="2266950" y="1484784"/>
            <a:chExt cx="4654550" cy="48529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FE9BBB-DBA3-48AC-8BD5-087D44B91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50" y="1484784"/>
              <a:ext cx="4654550" cy="485298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ángulo 3"/>
            <p:cNvSpPr/>
            <p:nvPr/>
          </p:nvSpPr>
          <p:spPr bwMode="auto">
            <a:xfrm>
              <a:off x="4355976" y="1484784"/>
              <a:ext cx="1296144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" name="Elipse 4"/>
          <p:cNvSpPr/>
          <p:nvPr/>
        </p:nvSpPr>
        <p:spPr bwMode="auto">
          <a:xfrm>
            <a:off x="1763688" y="404664"/>
            <a:ext cx="1944216" cy="15841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1D2964-6F8F-425F-A65D-9D0E59A7C45D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126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0"/>
            <a:ext cx="744855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29B0D-43CF-4A97-979C-142140B9E782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85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F3C6CB-4489-470C-A740-C03674ABE516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78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611560" y="2348880"/>
            <a:ext cx="775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3366FF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 err="1"/>
              <a:t>Cual</a:t>
            </a:r>
            <a:r>
              <a:rPr lang="en-US" altLang="es-ES" sz="3600" dirty="0"/>
              <a:t> </a:t>
            </a:r>
            <a:r>
              <a:rPr lang="en-US" altLang="es-ES" sz="3600" dirty="0" err="1"/>
              <a:t>es</a:t>
            </a:r>
            <a:r>
              <a:rPr lang="en-US" altLang="es-ES" sz="3600" dirty="0"/>
              <a:t> la </a:t>
            </a:r>
            <a:r>
              <a:rPr lang="en-US" altLang="es-ES" sz="3600" dirty="0" err="1"/>
              <a:t>mecánica</a:t>
            </a:r>
            <a:r>
              <a:rPr lang="en-US" altLang="es-ES" sz="3600" dirty="0"/>
              <a:t> del </a:t>
            </a:r>
            <a:r>
              <a:rPr lang="en-US" altLang="es-ES" sz="3600" dirty="0" err="1"/>
              <a:t>crecimiento</a:t>
            </a:r>
            <a:r>
              <a:rPr lang="en-US" altLang="es-ES" sz="3600" dirty="0"/>
              <a:t>?</a:t>
            </a:r>
            <a:endParaRPr lang="es-ES" altLang="es-ES" sz="360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920DC5-ABA0-443A-ACE6-E4898DE37ED7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704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257175" y="1865313"/>
            <a:ext cx="1503363" cy="1474787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407150" y="1363663"/>
            <a:ext cx="2624138" cy="2573337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3373438" y="1885950"/>
            <a:ext cx="1503362" cy="1474788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9" name="Arc 5"/>
          <p:cNvSpPr>
            <a:spLocks/>
          </p:cNvSpPr>
          <p:nvPr/>
        </p:nvSpPr>
        <p:spPr bwMode="auto">
          <a:xfrm rot="-7292682">
            <a:off x="3435351" y="3017837"/>
            <a:ext cx="430212" cy="811213"/>
          </a:xfrm>
          <a:custGeom>
            <a:avLst/>
            <a:gdLst>
              <a:gd name="T0" fmla="*/ 0 w 21600"/>
              <a:gd name="T1" fmla="*/ 0 h 21600"/>
              <a:gd name="T2" fmla="*/ 856862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Arc 7"/>
          <p:cNvSpPr>
            <a:spLocks/>
          </p:cNvSpPr>
          <p:nvPr/>
        </p:nvSpPr>
        <p:spPr bwMode="auto">
          <a:xfrm rot="3006870">
            <a:off x="4400551" y="1462087"/>
            <a:ext cx="430212" cy="811213"/>
          </a:xfrm>
          <a:custGeom>
            <a:avLst/>
            <a:gdLst>
              <a:gd name="T0" fmla="*/ 0 w 21600"/>
              <a:gd name="T1" fmla="*/ 0 h 21600"/>
              <a:gd name="T2" fmla="*/ 856862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Arc 8"/>
          <p:cNvSpPr>
            <a:spLocks/>
          </p:cNvSpPr>
          <p:nvPr/>
        </p:nvSpPr>
        <p:spPr bwMode="auto">
          <a:xfrm rot="-1825554">
            <a:off x="3136900" y="1703388"/>
            <a:ext cx="430213" cy="811212"/>
          </a:xfrm>
          <a:custGeom>
            <a:avLst/>
            <a:gdLst>
              <a:gd name="T0" fmla="*/ 0 w 21600"/>
              <a:gd name="T1" fmla="*/ 0 h 21600"/>
              <a:gd name="T2" fmla="*/ 8568668 w 21600"/>
              <a:gd name="T3" fmla="*/ 30465968 h 21600"/>
              <a:gd name="T4" fmla="*/ 0 w 21600"/>
              <a:gd name="T5" fmla="*/ 3046596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452813" y="3644900"/>
            <a:ext cx="611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368550" y="1657350"/>
            <a:ext cx="61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4194175" y="1214438"/>
            <a:ext cx="611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21516" name="Arc 12"/>
          <p:cNvSpPr>
            <a:spLocks/>
          </p:cNvSpPr>
          <p:nvPr/>
        </p:nvSpPr>
        <p:spPr bwMode="auto">
          <a:xfrm rot="9996442">
            <a:off x="4611688" y="2751138"/>
            <a:ext cx="430212" cy="811212"/>
          </a:xfrm>
          <a:custGeom>
            <a:avLst/>
            <a:gdLst>
              <a:gd name="T0" fmla="*/ 0 w 21600"/>
              <a:gd name="T1" fmla="*/ 0 h 21600"/>
              <a:gd name="T2" fmla="*/ 8568628 w 21600"/>
              <a:gd name="T3" fmla="*/ 30465968 h 21600"/>
              <a:gd name="T4" fmla="*/ 0 w 21600"/>
              <a:gd name="T5" fmla="*/ 3046596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5102225" y="3319463"/>
            <a:ext cx="611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2093913" y="2601913"/>
            <a:ext cx="8858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>
            <a:off x="5153025" y="2652713"/>
            <a:ext cx="8858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1501775" y="5616575"/>
            <a:ext cx="60292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b="1" dirty="0" smtClean="0"/>
              <a:t>Por qué </a:t>
            </a:r>
            <a:r>
              <a:rPr lang="es-ES" altLang="es-ES" sz="2400" b="1" dirty="0"/>
              <a:t>se produce la entrada de agua?</a:t>
            </a:r>
          </a:p>
        </p:txBody>
      </p:sp>
      <p:sp>
        <p:nvSpPr>
          <p:cNvPr id="19472" name="Text Box 19"/>
          <p:cNvSpPr txBox="1">
            <a:spLocks noChangeArrowheads="1"/>
          </p:cNvSpPr>
          <p:nvPr/>
        </p:nvSpPr>
        <p:spPr bwMode="auto">
          <a:xfrm>
            <a:off x="1255713" y="-50800"/>
            <a:ext cx="63801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800" b="1" i="1"/>
              <a:t>Cómo crecen las células vegetales ?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501775" y="4962260"/>
            <a:ext cx="2513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Ahora pensamos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F0E09D-5D4C-482C-804D-0D1692613571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405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2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8" grpId="0" animBg="1"/>
      <p:bldP spid="21510" grpId="0" animBg="1"/>
      <p:bldP spid="21513" grpId="0"/>
      <p:bldP spid="21514" grpId="0"/>
      <p:bldP spid="21515" grpId="0"/>
      <p:bldP spid="21519" grpId="0"/>
      <p:bldP spid="21522" grpId="0"/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8"/>
          <p:cNvSpPr txBox="1">
            <a:spLocks noChangeArrowheads="1"/>
          </p:cNvSpPr>
          <p:nvPr/>
        </p:nvSpPr>
        <p:spPr bwMode="auto">
          <a:xfrm>
            <a:off x="290513" y="74613"/>
            <a:ext cx="88233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/>
              <a:t>Habrá una disminución del Potencial Osmótico?</a:t>
            </a:r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2276475" y="1952625"/>
            <a:ext cx="1503363" cy="1474788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>
            <a:off x="4749800" y="1944688"/>
            <a:ext cx="1503363" cy="1474787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55" name="Arc 11"/>
          <p:cNvSpPr>
            <a:spLocks/>
          </p:cNvSpPr>
          <p:nvPr/>
        </p:nvSpPr>
        <p:spPr bwMode="auto">
          <a:xfrm rot="-7292682">
            <a:off x="4797425" y="3076575"/>
            <a:ext cx="430213" cy="811213"/>
          </a:xfrm>
          <a:custGeom>
            <a:avLst/>
            <a:gdLst>
              <a:gd name="T0" fmla="*/ 0 w 21600"/>
              <a:gd name="T1" fmla="*/ 0 h 21600"/>
              <a:gd name="T2" fmla="*/ 856866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Arc 12"/>
          <p:cNvSpPr>
            <a:spLocks/>
          </p:cNvSpPr>
          <p:nvPr/>
        </p:nvSpPr>
        <p:spPr bwMode="auto">
          <a:xfrm rot="3006870">
            <a:off x="5762625" y="1520825"/>
            <a:ext cx="430213" cy="811213"/>
          </a:xfrm>
          <a:custGeom>
            <a:avLst/>
            <a:gdLst>
              <a:gd name="T0" fmla="*/ 0 w 21600"/>
              <a:gd name="T1" fmla="*/ 0 h 21600"/>
              <a:gd name="T2" fmla="*/ 856866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Arc 13"/>
          <p:cNvSpPr>
            <a:spLocks/>
          </p:cNvSpPr>
          <p:nvPr/>
        </p:nvSpPr>
        <p:spPr bwMode="auto">
          <a:xfrm rot="-1825554">
            <a:off x="4498975" y="1762125"/>
            <a:ext cx="430213" cy="811213"/>
          </a:xfrm>
          <a:custGeom>
            <a:avLst/>
            <a:gdLst>
              <a:gd name="T0" fmla="*/ 0 w 21600"/>
              <a:gd name="T1" fmla="*/ 0 h 21600"/>
              <a:gd name="T2" fmla="*/ 856866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4814888" y="3703638"/>
            <a:ext cx="611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3730625" y="1716088"/>
            <a:ext cx="611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5556250" y="1273175"/>
            <a:ext cx="61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31761" name="Arc 17"/>
          <p:cNvSpPr>
            <a:spLocks/>
          </p:cNvSpPr>
          <p:nvPr/>
        </p:nvSpPr>
        <p:spPr bwMode="auto">
          <a:xfrm rot="9996442">
            <a:off x="5973763" y="2809875"/>
            <a:ext cx="430212" cy="811213"/>
          </a:xfrm>
          <a:custGeom>
            <a:avLst/>
            <a:gdLst>
              <a:gd name="T0" fmla="*/ 0 w 21600"/>
              <a:gd name="T1" fmla="*/ 0 h 21600"/>
              <a:gd name="T2" fmla="*/ 856862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6464300" y="3378200"/>
            <a:ext cx="61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 flipV="1">
            <a:off x="1677988" y="2733675"/>
            <a:ext cx="473075" cy="1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21"/>
          <p:cNvSpPr>
            <a:spLocks noChangeShapeType="1"/>
          </p:cNvSpPr>
          <p:nvPr/>
        </p:nvSpPr>
        <p:spPr bwMode="auto">
          <a:xfrm>
            <a:off x="2652713" y="2400300"/>
            <a:ext cx="0" cy="590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2738438" y="2459038"/>
            <a:ext cx="61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s-ES" sz="2400" b="1">
                <a:cs typeface="Arial" panose="020B0604020202020204" pitchFamily="34" charset="0"/>
              </a:rPr>
              <a:t>Ψ</a:t>
            </a:r>
            <a:r>
              <a:rPr lang="es-ES" altLang="es-ES" sz="2400" b="1">
                <a:cs typeface="Arial" panose="020B0604020202020204" pitchFamily="34" charset="0"/>
              </a:rPr>
              <a:t>o</a:t>
            </a:r>
            <a:endParaRPr lang="el-GR" altLang="es-ES" sz="2400" b="1">
              <a:cs typeface="Arial" panose="020B0604020202020204" pitchFamily="34" charset="0"/>
            </a:endParaRPr>
          </a:p>
        </p:txBody>
      </p:sp>
      <p:sp>
        <p:nvSpPr>
          <p:cNvPr id="31767" name="Oval 23"/>
          <p:cNvSpPr>
            <a:spLocks noChangeArrowheads="1"/>
          </p:cNvSpPr>
          <p:nvPr/>
        </p:nvSpPr>
        <p:spPr bwMode="auto">
          <a:xfrm>
            <a:off x="85725" y="2005013"/>
            <a:ext cx="1503363" cy="1474787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69" name="Line 25"/>
          <p:cNvSpPr>
            <a:spLocks noChangeShapeType="1"/>
          </p:cNvSpPr>
          <p:nvPr/>
        </p:nvSpPr>
        <p:spPr bwMode="auto">
          <a:xfrm flipV="1">
            <a:off x="4057650" y="2665413"/>
            <a:ext cx="473075" cy="1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Line 26"/>
          <p:cNvSpPr>
            <a:spLocks noChangeShapeType="1"/>
          </p:cNvSpPr>
          <p:nvPr/>
        </p:nvSpPr>
        <p:spPr bwMode="auto">
          <a:xfrm flipV="1">
            <a:off x="6583363" y="2667000"/>
            <a:ext cx="473075" cy="1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7351713" y="1952625"/>
            <a:ext cx="1503362" cy="1474788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75" name="Text Box 31"/>
          <p:cNvSpPr txBox="1">
            <a:spLocks noChangeArrowheads="1"/>
          </p:cNvSpPr>
          <p:nvPr/>
        </p:nvSpPr>
        <p:spPr bwMode="auto">
          <a:xfrm>
            <a:off x="0" y="4160838"/>
            <a:ext cx="1387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h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0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2190750" y="4160838"/>
            <a:ext cx="1860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h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-0.5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31777" name="Text Box 33"/>
          <p:cNvSpPr txBox="1">
            <a:spLocks noChangeArrowheads="1"/>
          </p:cNvSpPr>
          <p:nvPr/>
        </p:nvSpPr>
        <p:spPr bwMode="auto">
          <a:xfrm>
            <a:off x="7237413" y="4160838"/>
            <a:ext cx="1387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h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0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31778" name="Text Box 34"/>
          <p:cNvSpPr txBox="1">
            <a:spLocks noChangeArrowheads="1"/>
          </p:cNvSpPr>
          <p:nvPr/>
        </p:nvSpPr>
        <p:spPr bwMode="auto">
          <a:xfrm>
            <a:off x="0" y="4987925"/>
            <a:ext cx="1614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o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-1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31779" name="Text Box 35"/>
          <p:cNvSpPr txBox="1">
            <a:spLocks noChangeArrowheads="1"/>
          </p:cNvSpPr>
          <p:nvPr/>
        </p:nvSpPr>
        <p:spPr bwMode="auto">
          <a:xfrm>
            <a:off x="0" y="5819775"/>
            <a:ext cx="1614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p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1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2249488" y="4987925"/>
            <a:ext cx="2263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o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-</a:t>
            </a:r>
            <a:r>
              <a:rPr lang="es-ES" altLang="es-ES">
                <a:solidFill>
                  <a:srgbClr val="FF6600"/>
                </a:solidFill>
                <a:sym typeface="Symbol" panose="05050102010706020507" pitchFamily="18" charset="2"/>
              </a:rPr>
              <a:t>1.5</a:t>
            </a:r>
            <a:endParaRPr lang="es-ES" altLang="es-ES" baseline="-25000">
              <a:solidFill>
                <a:srgbClr val="FF6600"/>
              </a:solidFill>
              <a:sym typeface="Symbol" panose="05050102010706020507" pitchFamily="18" charset="2"/>
            </a:endParaRPr>
          </a:p>
        </p:txBody>
      </p:sp>
      <p:sp>
        <p:nvSpPr>
          <p:cNvPr id="31781" name="Text Box 37"/>
          <p:cNvSpPr txBox="1">
            <a:spLocks noChangeArrowheads="1"/>
          </p:cNvSpPr>
          <p:nvPr/>
        </p:nvSpPr>
        <p:spPr bwMode="auto">
          <a:xfrm>
            <a:off x="2249488" y="5819775"/>
            <a:ext cx="16144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p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1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31782" name="Text Box 38"/>
          <p:cNvSpPr txBox="1">
            <a:spLocks noChangeArrowheads="1"/>
          </p:cNvSpPr>
          <p:nvPr/>
        </p:nvSpPr>
        <p:spPr bwMode="auto">
          <a:xfrm>
            <a:off x="7237413" y="4987925"/>
            <a:ext cx="2263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o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-1.5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31783" name="Text Box 39"/>
          <p:cNvSpPr txBox="1">
            <a:spLocks noChangeArrowheads="1"/>
          </p:cNvSpPr>
          <p:nvPr/>
        </p:nvSpPr>
        <p:spPr bwMode="auto">
          <a:xfrm>
            <a:off x="7237413" y="5819775"/>
            <a:ext cx="2720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p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1.5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309FDE-795B-4B21-81D5-56016B3908BE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050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  <p:bldP spid="31754" grpId="0" animBg="1"/>
      <p:bldP spid="31758" grpId="0"/>
      <p:bldP spid="31759" grpId="0"/>
      <p:bldP spid="31760" grpId="0"/>
      <p:bldP spid="31762" grpId="0"/>
      <p:bldP spid="31766" grpId="0"/>
      <p:bldP spid="31767" grpId="0" animBg="1"/>
      <p:bldP spid="31771" grpId="0" animBg="1"/>
      <p:bldP spid="31775" grpId="0"/>
      <p:bldP spid="31776" grpId="0"/>
      <p:bldP spid="31777" grpId="0"/>
      <p:bldP spid="31778" grpId="0"/>
      <p:bldP spid="31779" grpId="0"/>
      <p:bldP spid="31780" grpId="0"/>
      <p:bldP spid="31781" grpId="0"/>
      <p:bldP spid="31782" grpId="0"/>
      <p:bldP spid="317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DA9F800-8EDD-4129-855D-9CCD782AC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19325"/>
            <a:ext cx="4319588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A839AE9C-39AC-4E00-BC42-37B65069C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4013"/>
            <a:ext cx="56292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/>
              <a:t>Van der Waals 4.2 kJ/mol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/>
              <a:t>Enlace covalente 128 - 828 kJ/mol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/>
              <a:t>Enlace iónico 582 – 1004 kJ/mol</a:t>
            </a:r>
            <a:endParaRPr lang="es-ES" altLang="es-ES" sz="2800"/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B2F3DBD9-4AAB-45A1-A87A-DCC1B8EF1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49300"/>
            <a:ext cx="5214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>
                <a:solidFill>
                  <a:srgbClr val="0000CC"/>
                </a:solidFill>
              </a:rPr>
              <a:t>Puente hidrógeno 8 – 42 kJ/mol</a:t>
            </a:r>
            <a:endParaRPr lang="es-ES" altLang="es-ES" sz="2800">
              <a:solidFill>
                <a:srgbClr val="0000CC"/>
              </a:solidFill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9C2A5D-804C-4F56-AD77-8472479E4935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90513" y="74613"/>
            <a:ext cx="8755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/>
              <a:t>Habrá una disminución del Potencial de Pared?</a:t>
            </a:r>
          </a:p>
        </p:txBody>
      </p:sp>
      <p:sp>
        <p:nvSpPr>
          <p:cNvPr id="41987" name="Oval 3"/>
          <p:cNvSpPr>
            <a:spLocks noChangeArrowheads="1"/>
          </p:cNvSpPr>
          <p:nvPr/>
        </p:nvSpPr>
        <p:spPr bwMode="auto">
          <a:xfrm>
            <a:off x="2276475" y="1952625"/>
            <a:ext cx="1503363" cy="1474788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4749800" y="1944688"/>
            <a:ext cx="1503363" cy="147478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9" name="Arc 5"/>
          <p:cNvSpPr>
            <a:spLocks/>
          </p:cNvSpPr>
          <p:nvPr/>
        </p:nvSpPr>
        <p:spPr bwMode="auto">
          <a:xfrm rot="-7292682">
            <a:off x="4797425" y="3076575"/>
            <a:ext cx="430213" cy="811213"/>
          </a:xfrm>
          <a:custGeom>
            <a:avLst/>
            <a:gdLst>
              <a:gd name="T0" fmla="*/ 0 w 21600"/>
              <a:gd name="T1" fmla="*/ 0 h 21600"/>
              <a:gd name="T2" fmla="*/ 856866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Arc 6"/>
          <p:cNvSpPr>
            <a:spLocks/>
          </p:cNvSpPr>
          <p:nvPr/>
        </p:nvSpPr>
        <p:spPr bwMode="auto">
          <a:xfrm rot="3006870">
            <a:off x="5762625" y="1520825"/>
            <a:ext cx="430213" cy="811213"/>
          </a:xfrm>
          <a:custGeom>
            <a:avLst/>
            <a:gdLst>
              <a:gd name="T0" fmla="*/ 0 w 21600"/>
              <a:gd name="T1" fmla="*/ 0 h 21600"/>
              <a:gd name="T2" fmla="*/ 856866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Arc 7"/>
          <p:cNvSpPr>
            <a:spLocks/>
          </p:cNvSpPr>
          <p:nvPr/>
        </p:nvSpPr>
        <p:spPr bwMode="auto">
          <a:xfrm rot="-1825554">
            <a:off x="4498975" y="1762125"/>
            <a:ext cx="430213" cy="811213"/>
          </a:xfrm>
          <a:custGeom>
            <a:avLst/>
            <a:gdLst>
              <a:gd name="T0" fmla="*/ 0 w 21600"/>
              <a:gd name="T1" fmla="*/ 0 h 21600"/>
              <a:gd name="T2" fmla="*/ 856866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814888" y="3703638"/>
            <a:ext cx="611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730625" y="1716088"/>
            <a:ext cx="611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5556250" y="1273175"/>
            <a:ext cx="61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41995" name="Arc 11"/>
          <p:cNvSpPr>
            <a:spLocks/>
          </p:cNvSpPr>
          <p:nvPr/>
        </p:nvSpPr>
        <p:spPr bwMode="auto">
          <a:xfrm rot="9996442">
            <a:off x="5973763" y="2809875"/>
            <a:ext cx="430212" cy="811213"/>
          </a:xfrm>
          <a:custGeom>
            <a:avLst/>
            <a:gdLst>
              <a:gd name="T0" fmla="*/ 0 w 21600"/>
              <a:gd name="T1" fmla="*/ 0 h 21600"/>
              <a:gd name="T2" fmla="*/ 8568628 w 21600"/>
              <a:gd name="T3" fmla="*/ 30466043 h 21600"/>
              <a:gd name="T4" fmla="*/ 0 w 21600"/>
              <a:gd name="T5" fmla="*/ 30466043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5400">
            <a:solidFill>
              <a:srgbClr val="3366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6464300" y="3378200"/>
            <a:ext cx="611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H</a:t>
            </a:r>
            <a:r>
              <a:rPr lang="es-ES" altLang="es-ES" sz="1800" b="1" baseline="-25000">
                <a:solidFill>
                  <a:srgbClr val="0000FF"/>
                </a:solidFill>
              </a:rPr>
              <a:t>2</a:t>
            </a:r>
            <a:r>
              <a:rPr lang="es-ES" altLang="es-ES" sz="1800" b="1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V="1">
            <a:off x="1677988" y="2733675"/>
            <a:ext cx="473075" cy="1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2652713" y="2400300"/>
            <a:ext cx="0" cy="590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2738438" y="2459038"/>
            <a:ext cx="61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s-ES" sz="2400" b="1">
                <a:cs typeface="Arial" panose="020B0604020202020204" pitchFamily="34" charset="0"/>
              </a:rPr>
              <a:t>Ψ</a:t>
            </a:r>
            <a:r>
              <a:rPr lang="es-ES" altLang="es-ES" sz="2400" b="1">
                <a:cs typeface="Arial" panose="020B0604020202020204" pitchFamily="34" charset="0"/>
              </a:rPr>
              <a:t>p</a:t>
            </a:r>
            <a:endParaRPr lang="el-GR" altLang="es-ES" sz="2400" b="1">
              <a:cs typeface="Arial" panose="020B0604020202020204" pitchFamily="34" charset="0"/>
            </a:endParaRPr>
          </a:p>
        </p:txBody>
      </p:sp>
      <p:sp>
        <p:nvSpPr>
          <p:cNvPr id="42000" name="Oval 16"/>
          <p:cNvSpPr>
            <a:spLocks noChangeArrowheads="1"/>
          </p:cNvSpPr>
          <p:nvPr/>
        </p:nvSpPr>
        <p:spPr bwMode="auto">
          <a:xfrm>
            <a:off x="85725" y="2005013"/>
            <a:ext cx="1503363" cy="1474787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flipV="1">
            <a:off x="4057650" y="2665413"/>
            <a:ext cx="473075" cy="15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6411913" y="2667000"/>
            <a:ext cx="473075" cy="1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Oval 19"/>
          <p:cNvSpPr>
            <a:spLocks noChangeArrowheads="1"/>
          </p:cNvSpPr>
          <p:nvPr/>
        </p:nvSpPr>
        <p:spPr bwMode="auto">
          <a:xfrm>
            <a:off x="6937375" y="1439863"/>
            <a:ext cx="2206625" cy="2301875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0" y="4160838"/>
            <a:ext cx="1387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h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0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2190750" y="4160838"/>
            <a:ext cx="1860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h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-0.5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7237413" y="4160838"/>
            <a:ext cx="1387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h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0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0" y="4987925"/>
            <a:ext cx="1614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o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-1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0" y="5819775"/>
            <a:ext cx="16144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p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1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2249488" y="4987925"/>
            <a:ext cx="2263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o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-1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2249488" y="5819775"/>
            <a:ext cx="242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p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olidFill>
                  <a:srgbClr val="FF6600"/>
                </a:solidFill>
                <a:sym typeface="Symbol" panose="05050102010706020507" pitchFamily="18" charset="2"/>
              </a:rPr>
              <a:t>0.5</a:t>
            </a:r>
            <a:endParaRPr lang="es-ES" altLang="es-ES" baseline="-25000">
              <a:solidFill>
                <a:srgbClr val="FF6600"/>
              </a:solidFill>
              <a:sym typeface="Symbol" panose="05050102010706020507" pitchFamily="18" charset="2"/>
            </a:endParaRPr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7237413" y="4987925"/>
            <a:ext cx="2263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o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-0.5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7237413" y="5819775"/>
            <a:ext cx="2720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sym typeface="Symbol" panose="05050102010706020507" pitchFamily="18" charset="2"/>
              </a:rPr>
              <a:t></a:t>
            </a:r>
            <a:r>
              <a:rPr lang="es-ES" altLang="es-ES" sz="4000" baseline="-25000">
                <a:sym typeface="Symbol" panose="05050102010706020507" pitchFamily="18" charset="2"/>
              </a:rPr>
              <a:t>p</a:t>
            </a:r>
            <a:r>
              <a:rPr lang="es-ES" altLang="es-ES" sz="4000">
                <a:sym typeface="Symbol" panose="05050102010706020507" pitchFamily="18" charset="2"/>
              </a:rPr>
              <a:t>= </a:t>
            </a:r>
            <a:r>
              <a:rPr lang="es-ES" altLang="es-ES">
                <a:sym typeface="Symbol" panose="05050102010706020507" pitchFamily="18" charset="2"/>
              </a:rPr>
              <a:t>0.5</a:t>
            </a:r>
            <a:endParaRPr lang="es-ES" altLang="es-ES" baseline="-25000">
              <a:sym typeface="Symbol" panose="05050102010706020507" pitchFamily="18" charset="2"/>
            </a:endParaRPr>
          </a:p>
        </p:txBody>
      </p:sp>
      <p:sp>
        <p:nvSpPr>
          <p:cNvPr id="22557" name="Text Box 2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802563" y="785813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b="1"/>
              <a:t>R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17DFA-0546-45BF-BB7C-6BDDE28A3E16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4435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8" grpId="0" animBg="1"/>
      <p:bldP spid="41992" grpId="0"/>
      <p:bldP spid="41993" grpId="0"/>
      <p:bldP spid="41994" grpId="0"/>
      <p:bldP spid="41996" grpId="0"/>
      <p:bldP spid="41999" grpId="0"/>
      <p:bldP spid="42000" grpId="0" animBg="1"/>
      <p:bldP spid="42003" grpId="0" animBg="1"/>
      <p:bldP spid="42004" grpId="0"/>
      <p:bldP spid="42005" grpId="0"/>
      <p:bldP spid="42006" grpId="0"/>
      <p:bldP spid="42007" grpId="0"/>
      <p:bldP spid="42008" grpId="0"/>
      <p:bldP spid="42009" grpId="0"/>
      <p:bldP spid="42010" grpId="0"/>
      <p:bldP spid="42011" grpId="0"/>
      <p:bldP spid="420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4"/>
          <p:cNvSpPr txBox="1">
            <a:spLocks noChangeArrowheads="1"/>
          </p:cNvSpPr>
          <p:nvPr/>
        </p:nvSpPr>
        <p:spPr bwMode="auto">
          <a:xfrm>
            <a:off x="344488" y="225425"/>
            <a:ext cx="8674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/>
              <a:t>Por qué disminuye el potencial de pared?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1470025" y="1071563"/>
            <a:ext cx="56800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800">
                <a:solidFill>
                  <a:srgbClr val="FF6600"/>
                </a:solidFill>
              </a:rPr>
              <a:t>Relajación de Pared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1560513" y="2913063"/>
            <a:ext cx="3121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000" dirty="0"/>
              <a:t>- </a:t>
            </a:r>
            <a:r>
              <a:rPr lang="es-ES" altLang="es-ES" sz="4000" dirty="0" err="1"/>
              <a:t>Expansinas</a:t>
            </a:r>
            <a:endParaRPr lang="es-ES" altLang="es-ES" sz="4000" dirty="0"/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1557338" y="3695313"/>
            <a:ext cx="68976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000" dirty="0"/>
              <a:t>- XET: </a:t>
            </a:r>
            <a:r>
              <a:rPr lang="es-ES" altLang="es-ES" sz="2800" dirty="0" err="1"/>
              <a:t>xiloglucanoendotransglicosidasa</a:t>
            </a:r>
            <a:endParaRPr lang="es-ES" altLang="es-ES" sz="2800" dirty="0"/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1499507" y="6014392"/>
            <a:ext cx="26516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/>
              <a:t>- </a:t>
            </a:r>
            <a:r>
              <a:rPr lang="es-ES" altLang="es-ES" sz="2400" dirty="0" err="1" smtClean="0">
                <a:solidFill>
                  <a:schemeClr val="accent3">
                    <a:lumMod val="65000"/>
                  </a:schemeClr>
                </a:solidFill>
              </a:rPr>
              <a:t>Endoglucanasas</a:t>
            </a:r>
            <a:endParaRPr lang="es-ES" altLang="es-ES" sz="2400" dirty="0"/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1524000" y="5190718"/>
            <a:ext cx="42899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dirty="0"/>
              <a:t>- </a:t>
            </a:r>
            <a:r>
              <a:rPr lang="es-ES" altLang="es-ES" sz="2400" dirty="0">
                <a:solidFill>
                  <a:schemeClr val="accent3">
                    <a:lumMod val="65000"/>
                  </a:schemeClr>
                </a:solidFill>
              </a:rPr>
              <a:t>Radicales libres del oxígeno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557338" y="2111375"/>
            <a:ext cx="563403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000" dirty="0"/>
              <a:t>- pH ácido: H</a:t>
            </a:r>
            <a:r>
              <a:rPr lang="es-ES" altLang="es-ES" sz="4000" baseline="30000" dirty="0"/>
              <a:t>+</a:t>
            </a:r>
            <a:r>
              <a:rPr lang="es-ES" altLang="es-ES" sz="4000" dirty="0"/>
              <a:t> </a:t>
            </a:r>
            <a:r>
              <a:rPr lang="es-ES" altLang="es-ES" sz="4000" dirty="0" err="1"/>
              <a:t>ATPasas</a:t>
            </a:r>
            <a:endParaRPr lang="es-ES" altLang="es-ES" sz="400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D5836D-80D3-40AA-95E3-4CAB3008A2CB}" type="datetime12">
              <a:rPr lang="en-US" altLang="es-ES" smtClean="0"/>
              <a:t>9:27 AM</a:t>
            </a:fld>
            <a:endParaRPr lang="es-ES" altLang="es-ES"/>
          </a:p>
        </p:txBody>
      </p:sp>
      <p:sp>
        <p:nvSpPr>
          <p:cNvPr id="3" name="CuadroTexto 2"/>
          <p:cNvSpPr txBox="1"/>
          <p:nvPr/>
        </p:nvSpPr>
        <p:spPr>
          <a:xfrm>
            <a:off x="1531802" y="4516438"/>
            <a:ext cx="5391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- </a:t>
            </a:r>
            <a:r>
              <a:rPr lang="es-419" sz="4000" dirty="0" err="1"/>
              <a:t>Pectin</a:t>
            </a:r>
            <a:r>
              <a:rPr lang="es-419" sz="4000" dirty="0"/>
              <a:t> </a:t>
            </a:r>
            <a:r>
              <a:rPr lang="es-419" sz="4000" dirty="0" err="1"/>
              <a:t>metil</a:t>
            </a:r>
            <a:r>
              <a:rPr lang="es-419" sz="4000" dirty="0"/>
              <a:t> </a:t>
            </a:r>
            <a:r>
              <a:rPr lang="es-419" sz="4000" dirty="0" err="1"/>
              <a:t>esterasas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750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5" grpId="0"/>
      <p:bldP spid="40976" grpId="0"/>
      <p:bldP spid="40977" grpId="0"/>
      <p:bldP spid="40978" grpId="0"/>
      <p:bldP spid="40979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3846" y="134630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231F20"/>
                </a:solidFill>
                <a:latin typeface="Comic Sans MS" panose="030F0702030302020204" pitchFamily="66" charset="0"/>
              </a:rPr>
              <a:t>Acid growth theory</a:t>
            </a:r>
          </a:p>
          <a:p>
            <a:endParaRPr lang="en-US" sz="2000" dirty="0" smtClean="0">
              <a:solidFill>
                <a:srgbClr val="231F20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The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localised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acidification of the cell wall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 is one mechanism</a:t>
            </a:r>
          </a:p>
          <a:p>
            <a:r>
              <a:rPr lang="en-US" sz="2000" dirty="0">
                <a:solidFill>
                  <a:srgbClr val="231F20"/>
                </a:solidFill>
                <a:latin typeface="+mn-lt"/>
              </a:rPr>
              <a:t>proposed to mediate auxin-induced wall loosening. </a:t>
            </a:r>
            <a:endParaRPr lang="en-US" sz="2000" dirty="0" smtClean="0">
              <a:solidFill>
                <a:srgbClr val="231F20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The so-called acid 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growth occurs when plant cells enlarge rapidly due to </a:t>
            </a:r>
            <a:r>
              <a:rPr lang="en-US" sz="2000" dirty="0" smtClean="0">
                <a:solidFill>
                  <a:srgbClr val="231F20"/>
                </a:solidFill>
                <a:latin typeface="+mn-lt"/>
              </a:rPr>
              <a:t>an increased </a:t>
            </a:r>
            <a:r>
              <a:rPr lang="en-US" sz="2000" dirty="0">
                <a:solidFill>
                  <a:srgbClr val="231F20"/>
                </a:solidFill>
                <a:latin typeface="+mn-lt"/>
              </a:rPr>
              <a:t>extensibility of the cell wall caused </a:t>
            </a:r>
            <a:r>
              <a:rPr lang="en-US" sz="2000" dirty="0">
                <a:solidFill>
                  <a:srgbClr val="00B050"/>
                </a:solidFill>
                <a:latin typeface="+mn-lt"/>
              </a:rPr>
              <a:t>by a pH change </a:t>
            </a:r>
            <a:r>
              <a:rPr lang="en-US" sz="2000" dirty="0" smtClean="0">
                <a:solidFill>
                  <a:srgbClr val="00B050"/>
                </a:solidFill>
                <a:latin typeface="+mn-lt"/>
              </a:rPr>
              <a:t>that </a:t>
            </a:r>
            <a:r>
              <a:rPr lang="en-US" sz="2000" dirty="0">
                <a:solidFill>
                  <a:srgbClr val="00B050"/>
                </a:solidFill>
                <a:latin typeface="+mn-lt"/>
              </a:rPr>
              <a:t>activates the </a:t>
            </a:r>
            <a:r>
              <a:rPr lang="en-US" sz="2000" dirty="0" err="1">
                <a:solidFill>
                  <a:srgbClr val="00B050"/>
                </a:solidFill>
                <a:latin typeface="+mn-lt"/>
              </a:rPr>
              <a:t>expansin</a:t>
            </a:r>
            <a:r>
              <a:rPr lang="en-US" sz="2000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+mn-lt"/>
              </a:rPr>
              <a:t>proteins.</a:t>
            </a:r>
          </a:p>
          <a:p>
            <a:endParaRPr lang="en-US" sz="2000" dirty="0">
              <a:latin typeface="+mn-l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0" y="2636912"/>
            <a:ext cx="8907166" cy="4048711"/>
            <a:chOff x="0" y="2636912"/>
            <a:chExt cx="8907166" cy="404871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36912"/>
              <a:ext cx="8907166" cy="4048711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2915816" y="3974867"/>
              <a:ext cx="30777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s-419" sz="1600" b="1" dirty="0" smtClean="0"/>
                <a:t>PM</a:t>
              </a:r>
              <a:endParaRPr lang="en-US" sz="1600" b="1" dirty="0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2673088" y="3749806"/>
              <a:ext cx="3414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s-419" sz="1600" b="1" dirty="0" smtClean="0"/>
                <a:t>CW</a:t>
              </a:r>
              <a:endParaRPr lang="en-US" sz="2000" b="1" dirty="0"/>
            </a:p>
          </p:txBody>
        </p:sp>
      </p:grpSp>
      <p:sp>
        <p:nvSpPr>
          <p:cNvPr id="7" name="Elipse 6"/>
          <p:cNvSpPr/>
          <p:nvPr/>
        </p:nvSpPr>
        <p:spPr bwMode="auto">
          <a:xfrm>
            <a:off x="3491880" y="2996952"/>
            <a:ext cx="2736304" cy="15841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505BEE-1A92-4F2A-AA48-F4C581A35079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2404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2" y="188640"/>
            <a:ext cx="91440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-55877" y="1532629"/>
            <a:ext cx="212372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4984683" y="2006842"/>
            <a:ext cx="212372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3755232" y="5337212"/>
            <a:ext cx="212372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5545545" y="3419999"/>
            <a:ext cx="212372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-205208" y="3879763"/>
            <a:ext cx="212372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1918520" y="3536495"/>
            <a:ext cx="212372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-324544" y="5085184"/>
            <a:ext cx="212372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DB43D2-5233-4687-A8D3-483317E5657E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1412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11138" y="-46038"/>
            <a:ext cx="63963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800" dirty="0"/>
              <a:t>Que actividad tienen las </a:t>
            </a:r>
            <a:r>
              <a:rPr lang="es-ES" altLang="es-ES" dirty="0" err="1">
                <a:solidFill>
                  <a:srgbClr val="FF0000"/>
                </a:solidFill>
              </a:rPr>
              <a:t>expansinas</a:t>
            </a:r>
            <a:r>
              <a:rPr lang="es-ES" altLang="es-ES" sz="2800" dirty="0"/>
              <a:t>?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C23E1D-7896-4917-ADC8-65E05172A083}" type="datetime12">
              <a:rPr lang="en-US" altLang="es-ES" smtClean="0"/>
              <a:t>9:46 AM</a:t>
            </a:fld>
            <a:endParaRPr lang="es-ES" alt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68" y="1981200"/>
            <a:ext cx="71437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7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1520" y="277578"/>
            <a:ext cx="9073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Expansins</a:t>
            </a:r>
            <a:r>
              <a:rPr lang="en-US" sz="2000" dirty="0"/>
              <a:t> were originally identified as cell </a:t>
            </a:r>
            <a:r>
              <a:rPr lang="en-US" sz="2000" dirty="0" smtClean="0"/>
              <a:t>wall‐loosening proteins</a:t>
            </a:r>
            <a:endParaRPr lang="en-US" sz="2000" dirty="0"/>
          </a:p>
        </p:txBody>
      </p:sp>
      <p:sp>
        <p:nvSpPr>
          <p:cNvPr id="4" name="Rectángulo 3"/>
          <p:cNvSpPr/>
          <p:nvPr/>
        </p:nvSpPr>
        <p:spPr>
          <a:xfrm>
            <a:off x="251520" y="931367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Expansins</a:t>
            </a:r>
            <a:r>
              <a:rPr lang="en-US" sz="2000" dirty="0"/>
              <a:t> are encoded by a superfamily of genes comprised of subfamilies that evolved from a common ancestor</a:t>
            </a:r>
            <a:r>
              <a:rPr lang="en-US" dirty="0"/>
              <a:t>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51520" y="1861754"/>
            <a:ext cx="9036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Several </a:t>
            </a:r>
            <a:r>
              <a:rPr lang="en-US" sz="2000" dirty="0" err="1"/>
              <a:t>expansin</a:t>
            </a:r>
            <a:r>
              <a:rPr lang="en-US" sz="2000" dirty="0"/>
              <a:t>‐like genes have also been identified in non‐plant organisms </a:t>
            </a:r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2000" dirty="0"/>
              <a:t>e.g. a </a:t>
            </a:r>
            <a:r>
              <a:rPr lang="en-US" sz="2000" dirty="0">
                <a:solidFill>
                  <a:srgbClr val="7030A0"/>
                </a:solidFill>
              </a:rPr>
              <a:t>slime mold, fungi, nematodes, and a mollusk</a:t>
            </a:r>
            <a:r>
              <a:rPr lang="en-US" sz="2000" dirty="0"/>
              <a:t>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51520" y="270892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Studies using transgenic plants provided evidence for a broad range of biological roles of </a:t>
            </a:r>
            <a:r>
              <a:rPr lang="en-US" sz="2000" dirty="0" err="1"/>
              <a:t>expansins</a:t>
            </a:r>
            <a:r>
              <a:rPr lang="en-US" sz="2000" dirty="0"/>
              <a:t> in diverse aspects of plant growth and development,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51520" y="393305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cell wall extension, </a:t>
            </a:r>
            <a:endParaRPr lang="en-US" dirty="0" smtClean="0"/>
          </a:p>
          <a:p>
            <a:r>
              <a:rPr lang="en-US" dirty="0" smtClean="0"/>
              <a:t>fruit </a:t>
            </a:r>
            <a:r>
              <a:rPr lang="en-US" dirty="0"/>
              <a:t>softening, </a:t>
            </a:r>
            <a:endParaRPr lang="en-US" dirty="0" smtClean="0"/>
          </a:p>
          <a:p>
            <a:r>
              <a:rPr lang="en-US" dirty="0" smtClean="0"/>
              <a:t>abscission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floral </a:t>
            </a:r>
            <a:r>
              <a:rPr lang="en-US" dirty="0"/>
              <a:t>organ development, symbiosis, </a:t>
            </a:r>
            <a:endParaRPr lang="en-US" dirty="0" smtClean="0"/>
          </a:p>
          <a:p>
            <a:r>
              <a:rPr lang="en-US" dirty="0" smtClean="0"/>
              <a:t>response </a:t>
            </a:r>
            <a:r>
              <a:rPr lang="en-US" dirty="0"/>
              <a:t>to environmental stresses.</a:t>
            </a:r>
          </a:p>
        </p:txBody>
      </p:sp>
      <p:sp>
        <p:nvSpPr>
          <p:cNvPr id="8" name="Cerrar llave 7"/>
          <p:cNvSpPr/>
          <p:nvPr/>
        </p:nvSpPr>
        <p:spPr bwMode="auto">
          <a:xfrm>
            <a:off x="5148064" y="3863863"/>
            <a:ext cx="576064" cy="2661481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878362" y="4779104"/>
            <a:ext cx="3265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Qué tienen en común </a:t>
            </a:r>
          </a:p>
          <a:p>
            <a:r>
              <a:rPr lang="es-419" dirty="0" smtClean="0"/>
              <a:t>todos estos procesos?</a:t>
            </a:r>
            <a:endParaRPr lang="en-US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31FD3-883B-4ECC-8213-FB80E64E9DF5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377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197037" y="170471"/>
            <a:ext cx="6965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3600" dirty="0" err="1">
                <a:solidFill>
                  <a:srgbClr val="FF0000"/>
                </a:solidFill>
              </a:rPr>
              <a:t>Xiloglucano</a:t>
            </a:r>
            <a:r>
              <a:rPr lang="es-ES" altLang="es-ES" sz="3600" dirty="0">
                <a:solidFill>
                  <a:srgbClr val="FF0000"/>
                </a:solidFill>
              </a:rPr>
              <a:t> </a:t>
            </a:r>
            <a:r>
              <a:rPr lang="es-ES" altLang="es-ES" sz="3600" dirty="0" err="1">
                <a:solidFill>
                  <a:srgbClr val="FF0000"/>
                </a:solidFill>
              </a:rPr>
              <a:t>endotransglicosidasa</a:t>
            </a:r>
            <a:endParaRPr lang="es-ES" altLang="es-ES" sz="3600" dirty="0">
              <a:solidFill>
                <a:srgbClr val="FF0000"/>
              </a:solidFill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1331640" y="5949280"/>
            <a:ext cx="6137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/>
              <a:t>Cataliza una reacción de “injerto”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4784725" y="44783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2" name="Rectángulo 1"/>
          <p:cNvSpPr/>
          <p:nvPr/>
        </p:nvSpPr>
        <p:spPr>
          <a:xfrm>
            <a:off x="539552" y="126868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Xyloglucan </a:t>
            </a:r>
            <a:r>
              <a:rPr lang="en-US" dirty="0" err="1"/>
              <a:t>endotransglycosylase</a:t>
            </a:r>
            <a:r>
              <a:rPr lang="en-US" dirty="0"/>
              <a:t> (XET) </a:t>
            </a:r>
            <a:r>
              <a:rPr lang="en-US" dirty="0" err="1"/>
              <a:t>catalyses</a:t>
            </a:r>
            <a:r>
              <a:rPr lang="en-US" dirty="0"/>
              <a:t> the breaking and re-joining of xyloglucan molecules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39552" y="2405650"/>
            <a:ext cx="8194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 may be involved in plant growth, functioning either to anchor newly synthesized xyloglucan polymers into the cell wall or to reversibly loosen the cellulose-xyloglucan network permitting turgor-driven cell expansion.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65421" y="4285081"/>
            <a:ext cx="7766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NimbusRomNo9L"/>
              </a:rPr>
              <a:t>The enzyme purified </a:t>
            </a:r>
            <a:r>
              <a:rPr lang="en-US" dirty="0" smtClean="0">
                <a:solidFill>
                  <a:srgbClr val="000000"/>
                </a:solidFill>
                <a:latin typeface="NimbusRomNo9L"/>
              </a:rPr>
              <a:t>from </a:t>
            </a:r>
            <a:r>
              <a:rPr lang="en-US" i="1" dirty="0" err="1" smtClean="0">
                <a:solidFill>
                  <a:srgbClr val="000000"/>
                </a:solidFill>
                <a:latin typeface="NimbusRomNo9L"/>
              </a:rPr>
              <a:t>Vigna</a:t>
            </a:r>
            <a:r>
              <a:rPr lang="en-US" i="1" dirty="0" smtClean="0">
                <a:solidFill>
                  <a:srgbClr val="000000"/>
                </a:solidFill>
                <a:latin typeface="NimbusRomNo9L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NimbusRomNo9L"/>
              </a:rPr>
              <a:t>epicotyls is reported</a:t>
            </a:r>
          </a:p>
          <a:p>
            <a:r>
              <a:rPr lang="en-US" dirty="0">
                <a:solidFill>
                  <a:srgbClr val="000000"/>
                </a:solidFill>
                <a:latin typeface="NimbusRomNo9L"/>
              </a:rPr>
              <a:t>to behave only as a </a:t>
            </a:r>
            <a:r>
              <a:rPr lang="en-US" dirty="0" err="1">
                <a:solidFill>
                  <a:srgbClr val="000000"/>
                </a:solidFill>
                <a:latin typeface="NimbusRomNo9L"/>
              </a:rPr>
              <a:t>transglycosylase</a:t>
            </a:r>
            <a:r>
              <a:rPr lang="en-US" dirty="0">
                <a:solidFill>
                  <a:srgbClr val="000000"/>
                </a:solidFill>
                <a:latin typeface="NimbusRomNo9L"/>
              </a:rPr>
              <a:t>, </a:t>
            </a:r>
            <a:r>
              <a:rPr lang="en-US" dirty="0">
                <a:solidFill>
                  <a:srgbClr val="7030A0"/>
                </a:solidFill>
                <a:latin typeface="NimbusRomNo9L"/>
              </a:rPr>
              <a:t>exhibiting no </a:t>
            </a:r>
            <a:r>
              <a:rPr lang="en-US" dirty="0" smtClean="0">
                <a:solidFill>
                  <a:srgbClr val="7030A0"/>
                </a:solidFill>
                <a:latin typeface="NimbusRomNo9L"/>
              </a:rPr>
              <a:t>hydro­lytic </a:t>
            </a:r>
            <a:r>
              <a:rPr lang="en-US" dirty="0">
                <a:solidFill>
                  <a:srgbClr val="7030A0"/>
                </a:solidFill>
                <a:latin typeface="NimbusRomNo9L"/>
              </a:rPr>
              <a:t>activity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9B8401-BF81-42A9-A7FC-EE8A396C52D7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8231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4"/>
          <a:stretch>
            <a:fillRect/>
          </a:stretch>
        </p:blipFill>
        <p:spPr bwMode="auto">
          <a:xfrm>
            <a:off x="1695450" y="0"/>
            <a:ext cx="4978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11D3F3-4877-4F46-BAA9-AB437A3E5BEC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5310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1"/>
          <a:stretch>
            <a:fillRect/>
          </a:stretch>
        </p:blipFill>
        <p:spPr bwMode="auto">
          <a:xfrm>
            <a:off x="1295400" y="0"/>
            <a:ext cx="6845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22300" y="1658938"/>
            <a:ext cx="409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/>
              <a:t>1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839788" y="5176838"/>
            <a:ext cx="409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/>
              <a:t>2</a:t>
            </a: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1728788" y="1800225"/>
            <a:ext cx="0" cy="514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1720850" y="5110163"/>
            <a:ext cx="0" cy="514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1711325" y="5648325"/>
            <a:ext cx="0" cy="384175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021366-7190-4CC8-921D-BA59A469D263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161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622300" y="1658938"/>
            <a:ext cx="409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/>
              <a:t>2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839788" y="5176838"/>
            <a:ext cx="409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/>
              <a:t>3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2" b="30988"/>
          <a:stretch>
            <a:fillRect/>
          </a:stretch>
        </p:blipFill>
        <p:spPr bwMode="auto">
          <a:xfrm>
            <a:off x="1227138" y="-42863"/>
            <a:ext cx="68453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1646238" y="1185863"/>
            <a:ext cx="0" cy="514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1636713" y="1724025"/>
            <a:ext cx="0" cy="384175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1654175" y="4524375"/>
            <a:ext cx="0" cy="514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1644650" y="5062538"/>
            <a:ext cx="0" cy="384175"/>
          </a:xfrm>
          <a:prstGeom prst="line">
            <a:avLst/>
          </a:prstGeom>
          <a:noFill/>
          <a:ln w="25400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36713" y="5472113"/>
            <a:ext cx="0" cy="663575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FE4AB-32BF-4534-AA4B-F376F7AAF7AE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911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8C8793BE-A300-4993-AAE2-EE1CEDFB4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596900"/>
            <a:ext cx="89646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/>
              <a:t>Propiedades </a:t>
            </a:r>
            <a:r>
              <a:rPr lang="es-ES" altLang="es-ES" sz="2400" dirty="0" err="1" smtClean="0"/>
              <a:t>fìsico</a:t>
            </a:r>
            <a:r>
              <a:rPr lang="es-ES" altLang="es-ES" sz="2400" dirty="0" smtClean="0"/>
              <a:t>-químicas </a:t>
            </a:r>
            <a:r>
              <a:rPr lang="es-ES" altLang="es-ES" sz="2400" dirty="0"/>
              <a:t>del agua </a:t>
            </a:r>
            <a:endParaRPr lang="es-ES" altLang="es-ES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 smtClean="0"/>
              <a:t>(</a:t>
            </a:r>
            <a:r>
              <a:rPr lang="es-ES" altLang="es-ES" sz="2000" dirty="0"/>
              <a:t>derivadas </a:t>
            </a:r>
            <a:r>
              <a:rPr lang="es-ES" altLang="es-ES" sz="2000" dirty="0" smtClean="0"/>
              <a:t>o emergentes por la presencia del </a:t>
            </a:r>
            <a:r>
              <a:rPr lang="es-ES" altLang="es-ES" sz="2000" dirty="0"/>
              <a:t>puente </a:t>
            </a:r>
            <a:r>
              <a:rPr lang="es-ES" altLang="es-ES" sz="2000" dirty="0" smtClean="0"/>
              <a:t>hidrógeno)</a:t>
            </a:r>
            <a:endParaRPr lang="es-ES" altLang="es-ES" sz="2000" dirty="0"/>
          </a:p>
        </p:txBody>
      </p:sp>
      <p:sp>
        <p:nvSpPr>
          <p:cNvPr id="12292" name="Line 4">
            <a:extLst>
              <a:ext uri="{FF2B5EF4-FFF2-40B4-BE49-F238E27FC236}">
                <a16:creationId xmlns:a16="http://schemas.microsoft.com/office/drawing/2014/main" id="{4489508B-41BF-4543-92B4-60CED6D02F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4788" y="5139084"/>
            <a:ext cx="688816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E9B74476-2FE1-460E-B8B4-C90C59474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3" y="5485159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solidFill>
                  <a:srgbClr val="FF0000"/>
                </a:solidFill>
              </a:rPr>
              <a:t>Peso molecular</a:t>
            </a: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A09CC429-1603-41E8-ADE1-89B7966DE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775" y="5418484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+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70F738D0-A99D-4772-B997-77D9C9C69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5420072"/>
            <a:ext cx="287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/>
              <a:t>-</a:t>
            </a:r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1297F09B-08A1-4E63-982C-46BCC2C99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2318995"/>
            <a:ext cx="150554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/>
              <a:t>Metano  </a:t>
            </a:r>
            <a:r>
              <a:rPr lang="es-ES" altLang="es-ES" sz="1800" dirty="0" smtClean="0"/>
              <a:t>  </a:t>
            </a:r>
            <a:r>
              <a:rPr lang="es-ES" altLang="es-ES" sz="1800" dirty="0" smtClean="0">
                <a:solidFill>
                  <a:srgbClr val="FF0000"/>
                </a:solidFill>
              </a:rPr>
              <a:t>16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 smtClean="0"/>
              <a:t>Etano       </a:t>
            </a:r>
            <a:r>
              <a:rPr lang="es-ES" altLang="es-ES" sz="1800" dirty="0" smtClean="0">
                <a:solidFill>
                  <a:srgbClr val="FF0000"/>
                </a:solidFill>
              </a:rPr>
              <a:t>30</a:t>
            </a:r>
            <a:endParaRPr lang="es-ES" altLang="es-E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 smtClean="0"/>
              <a:t>Propano   </a:t>
            </a:r>
            <a:r>
              <a:rPr lang="es-ES" altLang="es-ES" sz="1800" dirty="0" smtClean="0">
                <a:solidFill>
                  <a:srgbClr val="FF0000"/>
                </a:solidFill>
              </a:rPr>
              <a:t>44</a:t>
            </a:r>
            <a:endParaRPr lang="es-ES" altLang="es-ES" sz="1800" dirty="0">
              <a:solidFill>
                <a:srgbClr val="FF0000"/>
              </a:solidFill>
            </a:endParaRP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25D40885-580C-47F8-A66A-F8C9C5BE2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363714"/>
            <a:ext cx="163378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/>
              <a:t>Hexano   </a:t>
            </a:r>
            <a:r>
              <a:rPr lang="es-ES" altLang="es-ES" sz="1800" dirty="0" smtClean="0"/>
              <a:t>  </a:t>
            </a:r>
            <a:r>
              <a:rPr lang="es-ES" altLang="es-ES" sz="1800" dirty="0" smtClean="0">
                <a:solidFill>
                  <a:srgbClr val="FF0000"/>
                </a:solidFill>
              </a:rPr>
              <a:t>86</a:t>
            </a:r>
            <a:endParaRPr lang="es-ES" altLang="es-E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 smtClean="0"/>
              <a:t>Heptano   </a:t>
            </a:r>
            <a:r>
              <a:rPr lang="es-ES" altLang="es-ES" sz="1800" dirty="0" smtClean="0">
                <a:solidFill>
                  <a:srgbClr val="FF0000"/>
                </a:solidFill>
              </a:rPr>
              <a:t>100</a:t>
            </a:r>
            <a:endParaRPr lang="es-ES" altLang="es-ES" sz="1800" dirty="0">
              <a:solidFill>
                <a:srgbClr val="FF0000"/>
              </a:solidFill>
            </a:endParaRP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310B60A5-BC51-43E2-A229-CB722C0F1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5978" y="3846106"/>
            <a:ext cx="21339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 err="1"/>
              <a:t>Nonadecano</a:t>
            </a:r>
            <a:r>
              <a:rPr lang="es-ES" altLang="es-ES" sz="1800" dirty="0"/>
              <a:t> </a:t>
            </a:r>
            <a:r>
              <a:rPr lang="es-ES" altLang="es-ES" sz="1800" dirty="0" smtClean="0"/>
              <a:t>   </a:t>
            </a:r>
            <a:r>
              <a:rPr lang="es-ES" altLang="es-ES" sz="1800" dirty="0" smtClean="0">
                <a:solidFill>
                  <a:srgbClr val="FF0000"/>
                </a:solidFill>
              </a:rPr>
              <a:t>268</a:t>
            </a:r>
            <a:endParaRPr lang="es-ES" altLang="es-ES" sz="1800" dirty="0">
              <a:solidFill>
                <a:srgbClr val="FF0000"/>
              </a:solidFill>
            </a:endParaRPr>
          </a:p>
        </p:txBody>
      </p:sp>
      <p:sp>
        <p:nvSpPr>
          <p:cNvPr id="12300" name="CuadroTexto 1">
            <a:extLst>
              <a:ext uri="{FF2B5EF4-FFF2-40B4-BE49-F238E27FC236}">
                <a16:creationId xmlns:a16="http://schemas.microsoft.com/office/drawing/2014/main" id="{9993614C-7E29-421E-B480-6B4D199A9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13" y="4507259"/>
            <a:ext cx="1006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400"/>
              <a:t>gases</a:t>
            </a:r>
          </a:p>
        </p:txBody>
      </p:sp>
      <p:sp>
        <p:nvSpPr>
          <p:cNvPr id="12301" name="CuadroTexto 2">
            <a:extLst>
              <a:ext uri="{FF2B5EF4-FFF2-40B4-BE49-F238E27FC236}">
                <a16:creationId xmlns:a16="http://schemas.microsoft.com/office/drawing/2014/main" id="{8D717DF9-3EFD-4688-B54D-0646E80E9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0638" y="4505672"/>
            <a:ext cx="1247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400"/>
              <a:t>líquidos</a:t>
            </a:r>
          </a:p>
        </p:txBody>
      </p:sp>
      <p:sp>
        <p:nvSpPr>
          <p:cNvPr id="12302" name="CuadroTexto 3">
            <a:extLst>
              <a:ext uri="{FF2B5EF4-FFF2-40B4-BE49-F238E27FC236}">
                <a16:creationId xmlns:a16="http://schemas.microsoft.com/office/drawing/2014/main" id="{EE892A31-DEC4-4BEE-BE80-21A091724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486622"/>
            <a:ext cx="1144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400"/>
              <a:t>sólidos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706390" y="2815530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H2O     </a:t>
            </a:r>
            <a:r>
              <a:rPr lang="en-US" dirty="0" smtClean="0">
                <a:solidFill>
                  <a:srgbClr val="FF0000"/>
                </a:solidFill>
              </a:rPr>
              <a:t>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32E917-0374-4E95-8414-C0484A0EC5BE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6743" y="116498"/>
            <a:ext cx="576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PECTIN METIL ESTERASA (</a:t>
            </a:r>
            <a:r>
              <a:rPr lang="es-419" dirty="0" err="1" smtClean="0"/>
              <a:t>demetilación</a:t>
            </a:r>
            <a:r>
              <a:rPr lang="es-419" dirty="0" smtClean="0"/>
              <a:t> </a:t>
            </a:r>
            <a:r>
              <a:rPr lang="es-419" dirty="0" smtClean="0"/>
              <a:t>de </a:t>
            </a:r>
            <a:r>
              <a:rPr lang="es-419" dirty="0" smtClean="0"/>
              <a:t>pectinas)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11563" b="31837"/>
          <a:stretch/>
        </p:blipFill>
        <p:spPr>
          <a:xfrm>
            <a:off x="1402077" y="1271451"/>
            <a:ext cx="5810151" cy="1288868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 bwMode="auto">
          <a:xfrm>
            <a:off x="4540227" y="970207"/>
            <a:ext cx="2682240" cy="18913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2560319"/>
            <a:ext cx="8864599" cy="4029275"/>
            <a:chOff x="444137" y="3608101"/>
            <a:chExt cx="7931028" cy="2981493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-743" r="41004"/>
            <a:stretch/>
          </p:blipFill>
          <p:spPr>
            <a:xfrm>
              <a:off x="444137" y="3885617"/>
              <a:ext cx="4750163" cy="2580534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3" name="Conector recto de flecha 12"/>
            <p:cNvCxnSpPr/>
            <p:nvPr/>
          </p:nvCxnSpPr>
          <p:spPr bwMode="auto">
            <a:xfrm flipH="1">
              <a:off x="2364401" y="3608101"/>
              <a:ext cx="2340675" cy="73215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" name="Grupo 2"/>
            <p:cNvGrpSpPr/>
            <p:nvPr/>
          </p:nvGrpSpPr>
          <p:grpSpPr>
            <a:xfrm>
              <a:off x="5076924" y="4009060"/>
              <a:ext cx="3298241" cy="2580534"/>
              <a:chOff x="-1450876" y="2739060"/>
              <a:chExt cx="3298241" cy="2580534"/>
            </a:xfrm>
          </p:grpSpPr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3"/>
              <a:srcRect r="58521"/>
              <a:stretch/>
            </p:blipFill>
            <p:spPr>
              <a:xfrm>
                <a:off x="-1450876" y="2739060"/>
                <a:ext cx="3298241" cy="258053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3"/>
              <a:srcRect l="33365" t="62034" r="62694" b="32389"/>
              <a:stretch/>
            </p:blipFill>
            <p:spPr>
              <a:xfrm>
                <a:off x="952499" y="3400456"/>
                <a:ext cx="313267" cy="14393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3"/>
              <a:srcRect l="33632" t="62171" r="62587" b="32087"/>
              <a:stretch/>
            </p:blipFill>
            <p:spPr>
              <a:xfrm>
                <a:off x="-427568" y="3070256"/>
                <a:ext cx="300568" cy="14816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" name="Rectángulo 3"/>
            <p:cNvSpPr/>
            <p:nvPr/>
          </p:nvSpPr>
          <p:spPr bwMode="auto">
            <a:xfrm>
              <a:off x="4025900" y="5299327"/>
              <a:ext cx="987001" cy="1290267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3931818" y="4486631"/>
            <a:ext cx="9621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419" sz="2800" b="1" dirty="0" smtClean="0">
                <a:solidFill>
                  <a:srgbClr val="FF0000"/>
                </a:solidFill>
              </a:rPr>
              <a:t>PME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9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34482"/>
            <a:ext cx="8935259" cy="539196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15816" y="5661248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PG, </a:t>
            </a:r>
            <a:r>
              <a:rPr lang="en-US" sz="1800" dirty="0" err="1"/>
              <a:t>polygalacturonase</a:t>
            </a:r>
            <a:r>
              <a:rPr lang="en-US" sz="1800" dirty="0"/>
              <a:t>; </a:t>
            </a:r>
            <a:endParaRPr lang="en-US" sz="1800" dirty="0"/>
          </a:p>
          <a:p>
            <a:r>
              <a:rPr lang="en-US" sz="1800" dirty="0"/>
              <a:t>PL</a:t>
            </a:r>
            <a:r>
              <a:rPr lang="en-US" sz="1800" dirty="0"/>
              <a:t>, pectate </a:t>
            </a:r>
            <a:r>
              <a:rPr lang="en-US" sz="1800" dirty="0" err="1"/>
              <a:t>lyase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5462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4914900" cy="68103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79391" y="1352550"/>
            <a:ext cx="6591300" cy="41052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700808"/>
            <a:ext cx="1733550" cy="295275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7073E9-B158-4ACF-9EB2-BD8A83D5F350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403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043608" y="332656"/>
            <a:ext cx="6768752" cy="6336704"/>
            <a:chOff x="2266950" y="1484784"/>
            <a:chExt cx="4654550" cy="48529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FE9BBB-DBA3-48AC-8BD5-087D44B91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50" y="1484784"/>
              <a:ext cx="4654550" cy="485298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ángulo 3"/>
            <p:cNvSpPr/>
            <p:nvPr/>
          </p:nvSpPr>
          <p:spPr bwMode="auto">
            <a:xfrm>
              <a:off x="4355976" y="1484784"/>
              <a:ext cx="1296144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" name="Elipse 4"/>
          <p:cNvSpPr/>
          <p:nvPr/>
        </p:nvSpPr>
        <p:spPr bwMode="auto">
          <a:xfrm>
            <a:off x="4462560" y="2060848"/>
            <a:ext cx="2845743" cy="165618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E97072-C6E5-4552-99CB-5C97A667F56F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82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r="3046"/>
          <a:stretch/>
        </p:blipFill>
        <p:spPr>
          <a:xfrm>
            <a:off x="484094" y="857250"/>
            <a:ext cx="8221532" cy="5194550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F4A93-0190-43A8-981A-F6EBD28603D3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240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ChangeArrowheads="1"/>
          </p:cNvSpPr>
          <p:nvPr/>
        </p:nvSpPr>
        <p:spPr bwMode="auto">
          <a:xfrm>
            <a:off x="3761185" y="2943225"/>
            <a:ext cx="1337072" cy="2187179"/>
          </a:xfrm>
          <a:prstGeom prst="rect">
            <a:avLst/>
          </a:prstGeom>
          <a:noFill/>
          <a:ln w="412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350"/>
          </a:p>
        </p:txBody>
      </p:sp>
      <p:sp>
        <p:nvSpPr>
          <p:cNvPr id="80899" name="Rectangle 7"/>
          <p:cNvSpPr>
            <a:spLocks noChangeArrowheads="1"/>
          </p:cNvSpPr>
          <p:nvPr/>
        </p:nvSpPr>
        <p:spPr bwMode="auto">
          <a:xfrm>
            <a:off x="5099447" y="2943225"/>
            <a:ext cx="1781175" cy="2187179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350"/>
          </a:p>
        </p:txBody>
      </p:sp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3909737" y="5222130"/>
            <a:ext cx="10695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800" dirty="0" err="1"/>
              <a:t>O</a:t>
            </a:r>
            <a:r>
              <a:rPr lang="en-US" altLang="es-ES" sz="1800" dirty="0" err="1" smtClean="0"/>
              <a:t>clusiva</a:t>
            </a:r>
            <a:endParaRPr lang="es-ES" altLang="es-ES" sz="1800" dirty="0"/>
          </a:p>
        </p:txBody>
      </p:sp>
      <p:sp>
        <p:nvSpPr>
          <p:cNvPr id="80902" name="Text Box 49"/>
          <p:cNvSpPr txBox="1">
            <a:spLocks noChangeArrowheads="1"/>
          </p:cNvSpPr>
          <p:nvPr/>
        </p:nvSpPr>
        <p:spPr bwMode="auto">
          <a:xfrm>
            <a:off x="672086" y="885727"/>
            <a:ext cx="818685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700" dirty="0" err="1"/>
              <a:t>Aproximación</a:t>
            </a:r>
            <a:r>
              <a:rPr lang="en-US" altLang="es-ES" sz="2700" dirty="0"/>
              <a:t> </a:t>
            </a:r>
            <a:r>
              <a:rPr lang="en-US" altLang="es-ES" sz="2700" dirty="0" err="1"/>
              <a:t>simplificada</a:t>
            </a:r>
            <a:r>
              <a:rPr lang="en-US" altLang="es-ES" sz="2700" dirty="0"/>
              <a:t> de la </a:t>
            </a:r>
            <a:r>
              <a:rPr lang="en-US" altLang="es-ES" sz="2700" dirty="0" err="1"/>
              <a:t>apertura</a:t>
            </a:r>
            <a:r>
              <a:rPr lang="en-US" altLang="es-ES" sz="2700" dirty="0"/>
              <a:t> </a:t>
            </a:r>
            <a:r>
              <a:rPr lang="en-US" altLang="es-ES" sz="2700" dirty="0" err="1"/>
              <a:t>estomática</a:t>
            </a:r>
            <a:endParaRPr lang="es-ES" altLang="es-ES" sz="2700" dirty="0"/>
          </a:p>
        </p:txBody>
      </p:sp>
      <p:sp>
        <p:nvSpPr>
          <p:cNvPr id="35908" name="Text Box 68"/>
          <p:cNvSpPr txBox="1">
            <a:spLocks noChangeArrowheads="1"/>
          </p:cNvSpPr>
          <p:nvPr/>
        </p:nvSpPr>
        <p:spPr bwMode="auto">
          <a:xfrm>
            <a:off x="5745956" y="3105150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FF0000"/>
                </a:solidFill>
              </a:rPr>
              <a:t>K</a:t>
            </a:r>
            <a:r>
              <a:rPr lang="en-US" altLang="es-ES" sz="1350" baseline="30000">
                <a:solidFill>
                  <a:srgbClr val="FF0000"/>
                </a:solidFill>
              </a:rPr>
              <a:t>+</a:t>
            </a:r>
            <a:endParaRPr lang="es-ES" altLang="es-ES" sz="1350" baseline="30000">
              <a:solidFill>
                <a:srgbClr val="FF0000"/>
              </a:solidFill>
            </a:endParaRPr>
          </a:p>
        </p:txBody>
      </p:sp>
      <p:sp>
        <p:nvSpPr>
          <p:cNvPr id="35909" name="Text Box 69"/>
          <p:cNvSpPr txBox="1">
            <a:spLocks noChangeArrowheads="1"/>
          </p:cNvSpPr>
          <p:nvPr/>
        </p:nvSpPr>
        <p:spPr bwMode="auto">
          <a:xfrm>
            <a:off x="5867400" y="3226594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FF0000"/>
                </a:solidFill>
              </a:rPr>
              <a:t>K</a:t>
            </a:r>
            <a:r>
              <a:rPr lang="en-US" altLang="es-ES" sz="1350" baseline="30000">
                <a:solidFill>
                  <a:srgbClr val="FF0000"/>
                </a:solidFill>
              </a:rPr>
              <a:t>+</a:t>
            </a:r>
            <a:endParaRPr lang="es-ES" altLang="es-ES" sz="1350" baseline="30000">
              <a:solidFill>
                <a:srgbClr val="FF0000"/>
              </a:solidFill>
            </a:endParaRPr>
          </a:p>
        </p:txBody>
      </p:sp>
      <p:sp>
        <p:nvSpPr>
          <p:cNvPr id="35910" name="Text Box 70"/>
          <p:cNvSpPr txBox="1">
            <a:spLocks noChangeArrowheads="1"/>
          </p:cNvSpPr>
          <p:nvPr/>
        </p:nvSpPr>
        <p:spPr bwMode="auto">
          <a:xfrm>
            <a:off x="5988844" y="3348037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FF0000"/>
                </a:solidFill>
              </a:rPr>
              <a:t>K</a:t>
            </a:r>
            <a:r>
              <a:rPr lang="en-US" altLang="es-ES" sz="1350" baseline="30000">
                <a:solidFill>
                  <a:srgbClr val="FF0000"/>
                </a:solidFill>
              </a:rPr>
              <a:t>+</a:t>
            </a:r>
            <a:endParaRPr lang="es-ES" altLang="es-ES" sz="1350" baseline="30000">
              <a:solidFill>
                <a:srgbClr val="FF0000"/>
              </a:solidFill>
            </a:endParaRPr>
          </a:p>
        </p:txBody>
      </p:sp>
      <p:sp>
        <p:nvSpPr>
          <p:cNvPr id="35911" name="Text Box 71"/>
          <p:cNvSpPr txBox="1">
            <a:spLocks noChangeArrowheads="1"/>
          </p:cNvSpPr>
          <p:nvPr/>
        </p:nvSpPr>
        <p:spPr bwMode="auto">
          <a:xfrm>
            <a:off x="6110288" y="3469481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FF0000"/>
                </a:solidFill>
              </a:rPr>
              <a:t>K</a:t>
            </a:r>
            <a:r>
              <a:rPr lang="en-US" altLang="es-ES" sz="1350" baseline="30000">
                <a:solidFill>
                  <a:srgbClr val="FF0000"/>
                </a:solidFill>
              </a:rPr>
              <a:t>+</a:t>
            </a:r>
            <a:endParaRPr lang="es-ES" altLang="es-ES" sz="1350" baseline="30000">
              <a:solidFill>
                <a:srgbClr val="FF0000"/>
              </a:solidFill>
            </a:endParaRPr>
          </a:p>
        </p:txBody>
      </p:sp>
      <p:sp>
        <p:nvSpPr>
          <p:cNvPr id="35912" name="Text Box 72"/>
          <p:cNvSpPr txBox="1">
            <a:spLocks noChangeArrowheads="1"/>
          </p:cNvSpPr>
          <p:nvPr/>
        </p:nvSpPr>
        <p:spPr bwMode="auto">
          <a:xfrm>
            <a:off x="6231731" y="3590925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 dirty="0">
                <a:solidFill>
                  <a:srgbClr val="FF0000"/>
                </a:solidFill>
              </a:rPr>
              <a:t>K</a:t>
            </a:r>
            <a:r>
              <a:rPr lang="en-US" altLang="es-ES" sz="1350" baseline="30000" dirty="0">
                <a:solidFill>
                  <a:srgbClr val="FF0000"/>
                </a:solidFill>
              </a:rPr>
              <a:t>+</a:t>
            </a:r>
            <a:endParaRPr lang="es-ES" altLang="es-ES" sz="1350" baseline="30000" dirty="0">
              <a:solidFill>
                <a:srgbClr val="FF0000"/>
              </a:solidFill>
            </a:endParaRPr>
          </a:p>
        </p:txBody>
      </p:sp>
      <p:sp>
        <p:nvSpPr>
          <p:cNvPr id="35915" name="Text Box 75"/>
          <p:cNvSpPr txBox="1">
            <a:spLocks noChangeArrowheads="1"/>
          </p:cNvSpPr>
          <p:nvPr/>
        </p:nvSpPr>
        <p:spPr bwMode="auto">
          <a:xfrm>
            <a:off x="5663804" y="3509962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00B050"/>
                </a:solidFill>
              </a:rPr>
              <a:t>Cl</a:t>
            </a:r>
            <a:r>
              <a:rPr lang="en-US" altLang="es-ES" sz="1350" baseline="30000">
                <a:solidFill>
                  <a:srgbClr val="00B050"/>
                </a:solidFill>
              </a:rPr>
              <a:t>-</a:t>
            </a:r>
            <a:endParaRPr lang="es-ES" altLang="es-ES" sz="1350" baseline="30000">
              <a:solidFill>
                <a:srgbClr val="00B050"/>
              </a:solidFill>
            </a:endParaRPr>
          </a:p>
        </p:txBody>
      </p:sp>
      <p:sp>
        <p:nvSpPr>
          <p:cNvPr id="35916" name="Text Box 76"/>
          <p:cNvSpPr txBox="1">
            <a:spLocks noChangeArrowheads="1"/>
          </p:cNvSpPr>
          <p:nvPr/>
        </p:nvSpPr>
        <p:spPr bwMode="auto">
          <a:xfrm>
            <a:off x="5785248" y="3631406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00B050"/>
                </a:solidFill>
              </a:rPr>
              <a:t>Cl</a:t>
            </a:r>
            <a:r>
              <a:rPr lang="en-US" altLang="es-ES" sz="1350" baseline="30000">
                <a:solidFill>
                  <a:srgbClr val="00B050"/>
                </a:solidFill>
              </a:rPr>
              <a:t>-</a:t>
            </a:r>
            <a:endParaRPr lang="es-ES" altLang="es-ES" sz="1350" baseline="30000">
              <a:solidFill>
                <a:srgbClr val="00B050"/>
              </a:solidFill>
            </a:endParaRPr>
          </a:p>
        </p:txBody>
      </p:sp>
      <p:sp>
        <p:nvSpPr>
          <p:cNvPr id="35917" name="Text Box 77"/>
          <p:cNvSpPr txBox="1">
            <a:spLocks noChangeArrowheads="1"/>
          </p:cNvSpPr>
          <p:nvPr/>
        </p:nvSpPr>
        <p:spPr bwMode="auto">
          <a:xfrm>
            <a:off x="5906692" y="3752850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00B050"/>
                </a:solidFill>
              </a:rPr>
              <a:t>Cl</a:t>
            </a:r>
            <a:r>
              <a:rPr lang="en-US" altLang="es-ES" sz="1350" baseline="30000">
                <a:solidFill>
                  <a:srgbClr val="00B050"/>
                </a:solidFill>
              </a:rPr>
              <a:t>-</a:t>
            </a:r>
            <a:endParaRPr lang="es-ES" altLang="es-ES" sz="1350" baseline="30000">
              <a:solidFill>
                <a:srgbClr val="00B050"/>
              </a:solidFill>
            </a:endParaRPr>
          </a:p>
        </p:txBody>
      </p:sp>
      <p:sp>
        <p:nvSpPr>
          <p:cNvPr id="35918" name="Text Box 78"/>
          <p:cNvSpPr txBox="1">
            <a:spLocks noChangeArrowheads="1"/>
          </p:cNvSpPr>
          <p:nvPr/>
        </p:nvSpPr>
        <p:spPr bwMode="auto">
          <a:xfrm>
            <a:off x="6028136" y="3874294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00B050"/>
                </a:solidFill>
              </a:rPr>
              <a:t>Cl</a:t>
            </a:r>
            <a:r>
              <a:rPr lang="en-US" altLang="es-ES" sz="1350" baseline="30000">
                <a:solidFill>
                  <a:srgbClr val="00B050"/>
                </a:solidFill>
              </a:rPr>
              <a:t>-</a:t>
            </a:r>
            <a:endParaRPr lang="es-ES" altLang="es-ES" sz="1350" baseline="30000">
              <a:solidFill>
                <a:srgbClr val="00B050"/>
              </a:solidFill>
            </a:endParaRPr>
          </a:p>
        </p:txBody>
      </p:sp>
      <p:sp>
        <p:nvSpPr>
          <p:cNvPr id="35919" name="Text Box 79"/>
          <p:cNvSpPr txBox="1">
            <a:spLocks noChangeArrowheads="1"/>
          </p:cNvSpPr>
          <p:nvPr/>
        </p:nvSpPr>
        <p:spPr bwMode="auto">
          <a:xfrm>
            <a:off x="6149579" y="3995737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00B050"/>
                </a:solidFill>
              </a:rPr>
              <a:t>Cl</a:t>
            </a:r>
            <a:r>
              <a:rPr lang="en-US" altLang="es-ES" sz="1350" baseline="30000">
                <a:solidFill>
                  <a:srgbClr val="00B050"/>
                </a:solidFill>
              </a:rPr>
              <a:t>-</a:t>
            </a:r>
            <a:endParaRPr lang="es-ES" altLang="es-ES" sz="1350" baseline="30000">
              <a:solidFill>
                <a:srgbClr val="00B050"/>
              </a:solidFill>
            </a:endParaRPr>
          </a:p>
        </p:txBody>
      </p:sp>
      <p:sp>
        <p:nvSpPr>
          <p:cNvPr id="35922" name="Text Box 82"/>
          <p:cNvSpPr txBox="1">
            <a:spLocks noChangeArrowheads="1"/>
          </p:cNvSpPr>
          <p:nvPr/>
        </p:nvSpPr>
        <p:spPr bwMode="auto">
          <a:xfrm>
            <a:off x="5542360" y="5235134"/>
            <a:ext cx="12538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600" dirty="0" err="1" smtClean="0"/>
              <a:t>Subsidiaria</a:t>
            </a:r>
            <a:r>
              <a:rPr lang="en-US" altLang="es-ES" sz="1600" dirty="0" smtClean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419" altLang="es-ES" sz="1600" dirty="0" smtClean="0"/>
              <a:t>0 CW</a:t>
            </a:r>
            <a:endParaRPr lang="es-ES" altLang="es-ES" sz="1350" dirty="0"/>
          </a:p>
        </p:txBody>
      </p:sp>
      <p:sp>
        <p:nvSpPr>
          <p:cNvPr id="35923" name="Text Box 83"/>
          <p:cNvSpPr txBox="1">
            <a:spLocks noChangeArrowheads="1"/>
          </p:cNvSpPr>
          <p:nvPr/>
        </p:nvSpPr>
        <p:spPr bwMode="auto">
          <a:xfrm>
            <a:off x="5542360" y="3995737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24" name="Text Box 84"/>
          <p:cNvSpPr txBox="1">
            <a:spLocks noChangeArrowheads="1"/>
          </p:cNvSpPr>
          <p:nvPr/>
        </p:nvSpPr>
        <p:spPr bwMode="auto">
          <a:xfrm>
            <a:off x="5663804" y="4185047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25" name="Text Box 85"/>
          <p:cNvSpPr txBox="1">
            <a:spLocks noChangeArrowheads="1"/>
          </p:cNvSpPr>
          <p:nvPr/>
        </p:nvSpPr>
        <p:spPr bwMode="auto">
          <a:xfrm>
            <a:off x="5785248" y="4360069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26" name="Text Box 86"/>
          <p:cNvSpPr txBox="1">
            <a:spLocks noChangeArrowheads="1"/>
          </p:cNvSpPr>
          <p:nvPr/>
        </p:nvSpPr>
        <p:spPr bwMode="auto">
          <a:xfrm>
            <a:off x="5906691" y="4549378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27" name="Text Box 87"/>
          <p:cNvSpPr txBox="1">
            <a:spLocks noChangeArrowheads="1"/>
          </p:cNvSpPr>
          <p:nvPr/>
        </p:nvSpPr>
        <p:spPr bwMode="auto">
          <a:xfrm>
            <a:off x="6028135" y="4711304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28" name="Text Box 88"/>
          <p:cNvSpPr txBox="1">
            <a:spLocks noChangeArrowheads="1"/>
          </p:cNvSpPr>
          <p:nvPr/>
        </p:nvSpPr>
        <p:spPr bwMode="auto">
          <a:xfrm>
            <a:off x="3942161" y="4711304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 dirty="0">
                <a:solidFill>
                  <a:srgbClr val="FF0000"/>
                </a:solidFill>
              </a:rPr>
              <a:t>K</a:t>
            </a:r>
            <a:r>
              <a:rPr lang="en-US" altLang="es-ES" sz="1350" baseline="30000" dirty="0">
                <a:solidFill>
                  <a:srgbClr val="FF0000"/>
                </a:solidFill>
              </a:rPr>
              <a:t>+</a:t>
            </a:r>
            <a:endParaRPr lang="es-ES" altLang="es-ES" sz="1350" baseline="30000" dirty="0">
              <a:solidFill>
                <a:srgbClr val="FF0000"/>
              </a:solidFill>
            </a:endParaRPr>
          </a:p>
        </p:txBody>
      </p:sp>
      <p:sp>
        <p:nvSpPr>
          <p:cNvPr id="35929" name="Text Box 89"/>
          <p:cNvSpPr txBox="1">
            <a:spLocks noChangeArrowheads="1"/>
          </p:cNvSpPr>
          <p:nvPr/>
        </p:nvSpPr>
        <p:spPr bwMode="auto">
          <a:xfrm>
            <a:off x="4225529" y="4698206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 dirty="0">
                <a:solidFill>
                  <a:srgbClr val="00B050"/>
                </a:solidFill>
              </a:rPr>
              <a:t>Cl</a:t>
            </a:r>
            <a:r>
              <a:rPr lang="en-US" altLang="es-ES" sz="1350" baseline="30000" dirty="0">
                <a:solidFill>
                  <a:srgbClr val="00B050"/>
                </a:solidFill>
              </a:rPr>
              <a:t>-</a:t>
            </a:r>
            <a:endParaRPr lang="es-ES" altLang="es-ES" sz="1350" baseline="30000" dirty="0">
              <a:solidFill>
                <a:srgbClr val="00B050"/>
              </a:solidFill>
            </a:endParaRPr>
          </a:p>
        </p:txBody>
      </p:sp>
      <p:sp>
        <p:nvSpPr>
          <p:cNvPr id="35930" name="Text Box 90"/>
          <p:cNvSpPr txBox="1">
            <a:spLocks noChangeArrowheads="1"/>
          </p:cNvSpPr>
          <p:nvPr/>
        </p:nvSpPr>
        <p:spPr bwMode="auto">
          <a:xfrm>
            <a:off x="4511279" y="4711304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31" name="Text Box 91"/>
          <p:cNvSpPr txBox="1">
            <a:spLocks noChangeArrowheads="1"/>
          </p:cNvSpPr>
          <p:nvPr/>
        </p:nvSpPr>
        <p:spPr bwMode="auto">
          <a:xfrm>
            <a:off x="4105276" y="3064669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FF0000"/>
                </a:solidFill>
              </a:rPr>
              <a:t>K</a:t>
            </a:r>
            <a:r>
              <a:rPr lang="en-US" altLang="es-ES" sz="1350" baseline="30000">
                <a:solidFill>
                  <a:srgbClr val="FF0000"/>
                </a:solidFill>
              </a:rPr>
              <a:t>+</a:t>
            </a:r>
            <a:endParaRPr lang="es-ES" altLang="es-ES" sz="1350" baseline="30000">
              <a:solidFill>
                <a:srgbClr val="FF0000"/>
              </a:solidFill>
            </a:endParaRPr>
          </a:p>
        </p:txBody>
      </p:sp>
      <p:sp>
        <p:nvSpPr>
          <p:cNvPr id="35932" name="Text Box 92"/>
          <p:cNvSpPr txBox="1">
            <a:spLocks noChangeArrowheads="1"/>
          </p:cNvSpPr>
          <p:nvPr/>
        </p:nvSpPr>
        <p:spPr bwMode="auto">
          <a:xfrm>
            <a:off x="4226720" y="3186112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FF0000"/>
                </a:solidFill>
              </a:rPr>
              <a:t>K</a:t>
            </a:r>
            <a:r>
              <a:rPr lang="en-US" altLang="es-ES" sz="1350" baseline="30000">
                <a:solidFill>
                  <a:srgbClr val="FF0000"/>
                </a:solidFill>
              </a:rPr>
              <a:t>+</a:t>
            </a:r>
            <a:endParaRPr lang="es-ES" altLang="es-ES" sz="1350" baseline="30000">
              <a:solidFill>
                <a:srgbClr val="FF0000"/>
              </a:solidFill>
            </a:endParaRPr>
          </a:p>
        </p:txBody>
      </p:sp>
      <p:sp>
        <p:nvSpPr>
          <p:cNvPr id="35933" name="Text Box 93"/>
          <p:cNvSpPr txBox="1">
            <a:spLocks noChangeArrowheads="1"/>
          </p:cNvSpPr>
          <p:nvPr/>
        </p:nvSpPr>
        <p:spPr bwMode="auto">
          <a:xfrm>
            <a:off x="4348163" y="3307556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FF0000"/>
                </a:solidFill>
              </a:rPr>
              <a:t>K</a:t>
            </a:r>
            <a:r>
              <a:rPr lang="en-US" altLang="es-ES" sz="1350" baseline="30000">
                <a:solidFill>
                  <a:srgbClr val="FF0000"/>
                </a:solidFill>
              </a:rPr>
              <a:t>+</a:t>
            </a:r>
            <a:endParaRPr lang="es-ES" altLang="es-ES" sz="1350" baseline="30000">
              <a:solidFill>
                <a:srgbClr val="FF0000"/>
              </a:solidFill>
            </a:endParaRPr>
          </a:p>
        </p:txBody>
      </p:sp>
      <p:sp>
        <p:nvSpPr>
          <p:cNvPr id="35934" name="Text Box 94"/>
          <p:cNvSpPr txBox="1">
            <a:spLocks noChangeArrowheads="1"/>
          </p:cNvSpPr>
          <p:nvPr/>
        </p:nvSpPr>
        <p:spPr bwMode="auto">
          <a:xfrm>
            <a:off x="4469607" y="3429000"/>
            <a:ext cx="36740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FF0000"/>
                </a:solidFill>
              </a:rPr>
              <a:t>K</a:t>
            </a:r>
            <a:r>
              <a:rPr lang="en-US" altLang="es-ES" sz="1350" baseline="30000">
                <a:solidFill>
                  <a:srgbClr val="FF0000"/>
                </a:solidFill>
              </a:rPr>
              <a:t>+</a:t>
            </a:r>
            <a:endParaRPr lang="es-ES" altLang="es-ES" sz="1350" baseline="30000">
              <a:solidFill>
                <a:srgbClr val="FF0000"/>
              </a:solidFill>
            </a:endParaRPr>
          </a:p>
        </p:txBody>
      </p:sp>
      <p:sp>
        <p:nvSpPr>
          <p:cNvPr id="35935" name="Text Box 95"/>
          <p:cNvSpPr txBox="1">
            <a:spLocks noChangeArrowheads="1"/>
          </p:cNvSpPr>
          <p:nvPr/>
        </p:nvSpPr>
        <p:spPr bwMode="auto">
          <a:xfrm>
            <a:off x="4023123" y="3470672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00B050"/>
                </a:solidFill>
              </a:rPr>
              <a:t>Cl</a:t>
            </a:r>
            <a:r>
              <a:rPr lang="en-US" altLang="es-ES" sz="1350" baseline="30000">
                <a:solidFill>
                  <a:srgbClr val="00B050"/>
                </a:solidFill>
              </a:rPr>
              <a:t>-</a:t>
            </a:r>
            <a:endParaRPr lang="es-ES" altLang="es-ES" sz="1350" baseline="30000">
              <a:solidFill>
                <a:srgbClr val="00B050"/>
              </a:solidFill>
            </a:endParaRPr>
          </a:p>
        </p:txBody>
      </p:sp>
      <p:sp>
        <p:nvSpPr>
          <p:cNvPr id="35936" name="Text Box 96"/>
          <p:cNvSpPr txBox="1">
            <a:spLocks noChangeArrowheads="1"/>
          </p:cNvSpPr>
          <p:nvPr/>
        </p:nvSpPr>
        <p:spPr bwMode="auto">
          <a:xfrm>
            <a:off x="4144567" y="3592116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00B050"/>
                </a:solidFill>
              </a:rPr>
              <a:t>Cl</a:t>
            </a:r>
            <a:r>
              <a:rPr lang="en-US" altLang="es-ES" sz="1350" baseline="30000">
                <a:solidFill>
                  <a:srgbClr val="00B050"/>
                </a:solidFill>
              </a:rPr>
              <a:t>-</a:t>
            </a:r>
            <a:endParaRPr lang="es-ES" altLang="es-ES" sz="1350" baseline="30000">
              <a:solidFill>
                <a:srgbClr val="00B050"/>
              </a:solidFill>
            </a:endParaRPr>
          </a:p>
        </p:txBody>
      </p:sp>
      <p:sp>
        <p:nvSpPr>
          <p:cNvPr id="35937" name="Text Box 97"/>
          <p:cNvSpPr txBox="1">
            <a:spLocks noChangeArrowheads="1"/>
          </p:cNvSpPr>
          <p:nvPr/>
        </p:nvSpPr>
        <p:spPr bwMode="auto">
          <a:xfrm>
            <a:off x="4266011" y="3713560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00B050"/>
                </a:solidFill>
              </a:rPr>
              <a:t>Cl</a:t>
            </a:r>
            <a:r>
              <a:rPr lang="en-US" altLang="es-ES" sz="1350" baseline="30000">
                <a:solidFill>
                  <a:srgbClr val="00B050"/>
                </a:solidFill>
              </a:rPr>
              <a:t>-</a:t>
            </a:r>
            <a:endParaRPr lang="es-ES" altLang="es-ES" sz="1350" baseline="30000">
              <a:solidFill>
                <a:srgbClr val="00B050"/>
              </a:solidFill>
            </a:endParaRPr>
          </a:p>
        </p:txBody>
      </p:sp>
      <p:sp>
        <p:nvSpPr>
          <p:cNvPr id="35938" name="Text Box 98"/>
          <p:cNvSpPr txBox="1">
            <a:spLocks noChangeArrowheads="1"/>
          </p:cNvSpPr>
          <p:nvPr/>
        </p:nvSpPr>
        <p:spPr bwMode="auto">
          <a:xfrm>
            <a:off x="4427936" y="3835003"/>
            <a:ext cx="38664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>
                <a:solidFill>
                  <a:srgbClr val="00B050"/>
                </a:solidFill>
              </a:rPr>
              <a:t>Cl</a:t>
            </a:r>
            <a:r>
              <a:rPr lang="en-US" altLang="es-ES" sz="1350" baseline="30000">
                <a:solidFill>
                  <a:srgbClr val="00B050"/>
                </a:solidFill>
              </a:rPr>
              <a:t>-</a:t>
            </a:r>
            <a:endParaRPr lang="es-ES" altLang="es-ES" sz="1350" baseline="30000">
              <a:solidFill>
                <a:srgbClr val="00B050"/>
              </a:solidFill>
            </a:endParaRPr>
          </a:p>
        </p:txBody>
      </p:sp>
      <p:sp>
        <p:nvSpPr>
          <p:cNvPr id="35939" name="AutoShape 99"/>
          <p:cNvSpPr>
            <a:spLocks noChangeArrowheads="1"/>
          </p:cNvSpPr>
          <p:nvPr/>
        </p:nvSpPr>
        <p:spPr bwMode="auto">
          <a:xfrm>
            <a:off x="4814888" y="4199335"/>
            <a:ext cx="485775" cy="403622"/>
          </a:xfrm>
          <a:prstGeom prst="leftArrow">
            <a:avLst>
              <a:gd name="adj1" fmla="val 50000"/>
              <a:gd name="adj2" fmla="val 300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350"/>
          </a:p>
        </p:txBody>
      </p:sp>
      <p:sp>
        <p:nvSpPr>
          <p:cNvPr id="35940" name="Text Box 100"/>
          <p:cNvSpPr txBox="1">
            <a:spLocks noChangeArrowheads="1"/>
          </p:cNvSpPr>
          <p:nvPr/>
        </p:nvSpPr>
        <p:spPr bwMode="auto">
          <a:xfrm>
            <a:off x="3924301" y="3915966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41" name="Text Box 101"/>
          <p:cNvSpPr txBox="1">
            <a:spLocks noChangeArrowheads="1"/>
          </p:cNvSpPr>
          <p:nvPr/>
        </p:nvSpPr>
        <p:spPr bwMode="auto">
          <a:xfrm>
            <a:off x="4045745" y="4104085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42" name="Text Box 102"/>
          <p:cNvSpPr txBox="1">
            <a:spLocks noChangeArrowheads="1"/>
          </p:cNvSpPr>
          <p:nvPr/>
        </p:nvSpPr>
        <p:spPr bwMode="auto">
          <a:xfrm>
            <a:off x="4167189" y="4280297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43" name="Text Box 103"/>
          <p:cNvSpPr txBox="1">
            <a:spLocks noChangeArrowheads="1"/>
          </p:cNvSpPr>
          <p:nvPr/>
        </p:nvSpPr>
        <p:spPr bwMode="auto">
          <a:xfrm>
            <a:off x="4288632" y="4481512"/>
            <a:ext cx="50847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H</a:t>
            </a:r>
            <a:r>
              <a:rPr lang="en-US" altLang="es-ES" sz="1350" baseline="-25000"/>
              <a:t>2</a:t>
            </a:r>
            <a:r>
              <a:rPr lang="en-US" altLang="es-ES" sz="1350"/>
              <a:t>O</a:t>
            </a:r>
            <a:endParaRPr lang="es-ES" altLang="es-ES" sz="1350"/>
          </a:p>
        </p:txBody>
      </p:sp>
      <p:sp>
        <p:nvSpPr>
          <p:cNvPr id="35944" name="AutoShape 104"/>
          <p:cNvSpPr>
            <a:spLocks noChangeArrowheads="1"/>
          </p:cNvSpPr>
          <p:nvPr/>
        </p:nvSpPr>
        <p:spPr bwMode="auto">
          <a:xfrm>
            <a:off x="4814888" y="3267075"/>
            <a:ext cx="485775" cy="404813"/>
          </a:xfrm>
          <a:prstGeom prst="lef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350"/>
          </a:p>
        </p:txBody>
      </p:sp>
      <p:sp>
        <p:nvSpPr>
          <p:cNvPr id="35946" name="Rectangle 106"/>
          <p:cNvSpPr>
            <a:spLocks noChangeArrowheads="1"/>
          </p:cNvSpPr>
          <p:nvPr/>
        </p:nvSpPr>
        <p:spPr bwMode="auto">
          <a:xfrm>
            <a:off x="3315891" y="2943226"/>
            <a:ext cx="446484" cy="445294"/>
          </a:xfrm>
          <a:prstGeom prst="rect">
            <a:avLst/>
          </a:prstGeom>
          <a:noFill/>
          <a:ln w="412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350"/>
          </a:p>
        </p:txBody>
      </p:sp>
      <p:sp>
        <p:nvSpPr>
          <p:cNvPr id="35947" name="Rectangle 107"/>
          <p:cNvSpPr>
            <a:spLocks noChangeArrowheads="1"/>
          </p:cNvSpPr>
          <p:nvPr/>
        </p:nvSpPr>
        <p:spPr bwMode="auto">
          <a:xfrm>
            <a:off x="3315891" y="4685111"/>
            <a:ext cx="446484" cy="445294"/>
          </a:xfrm>
          <a:prstGeom prst="rect">
            <a:avLst/>
          </a:prstGeom>
          <a:noFill/>
          <a:ln w="412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350"/>
          </a:p>
        </p:txBody>
      </p:sp>
      <p:sp>
        <p:nvSpPr>
          <p:cNvPr id="35948" name="Text Box 108"/>
          <p:cNvSpPr txBox="1">
            <a:spLocks noChangeArrowheads="1"/>
          </p:cNvSpPr>
          <p:nvPr/>
        </p:nvSpPr>
        <p:spPr bwMode="auto">
          <a:xfrm rot="16200000">
            <a:off x="2554994" y="3758492"/>
            <a:ext cx="117532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Apertura del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1350"/>
              <a:t>ostíolo</a:t>
            </a:r>
            <a:endParaRPr lang="es-ES" altLang="es-ES" sz="135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4615" t="25654" r="13496" b="24440"/>
          <a:stretch/>
        </p:blipFill>
        <p:spPr>
          <a:xfrm>
            <a:off x="7130062" y="2716263"/>
            <a:ext cx="1800200" cy="2592288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21784" r="58452" b="21380"/>
          <a:stretch/>
        </p:blipFill>
        <p:spPr>
          <a:xfrm>
            <a:off x="26472" y="2387437"/>
            <a:ext cx="2664296" cy="29523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5560" y="5896660"/>
            <a:ext cx="874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La célula oclusiva varía su volumen conforme a cambios de su</a:t>
            </a:r>
          </a:p>
          <a:p>
            <a:r>
              <a:rPr lang="es-419" dirty="0" smtClean="0"/>
              <a:t>Potencial Hídrico. 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E2DB22-3026-45FA-96D0-995AB8F19497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061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9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9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9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5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5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35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35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35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35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35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5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5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5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5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5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5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5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5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5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5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5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5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000"/>
                                        <p:tgtEl>
                                          <p:spTgt spid="35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000"/>
                                        <p:tgtEl>
                                          <p:spTgt spid="35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35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000"/>
                                        <p:tgtEl>
                                          <p:spTgt spid="35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5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5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5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5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5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5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5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5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5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5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5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5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3" dur="1000"/>
                                        <p:tgtEl>
                                          <p:spTgt spid="3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2" grpId="0"/>
      <p:bldP spid="35872" grpId="1"/>
      <p:bldP spid="35908" grpId="0"/>
      <p:bldP spid="35908" grpId="1"/>
      <p:bldP spid="35909" grpId="0"/>
      <p:bldP spid="35909" grpId="1"/>
      <p:bldP spid="35910" grpId="0"/>
      <p:bldP spid="35910" grpId="1"/>
      <p:bldP spid="35911" grpId="0"/>
      <p:bldP spid="35911" grpId="1"/>
      <p:bldP spid="35912" grpId="0"/>
      <p:bldP spid="35915" grpId="0"/>
      <p:bldP spid="35915" grpId="1"/>
      <p:bldP spid="35916" grpId="0"/>
      <p:bldP spid="35916" grpId="1"/>
      <p:bldP spid="35917" grpId="0"/>
      <p:bldP spid="35918" grpId="0"/>
      <p:bldP spid="35919" grpId="0"/>
      <p:bldP spid="35922" grpId="0"/>
      <p:bldP spid="35922" grpId="1"/>
      <p:bldP spid="35923" grpId="0"/>
      <p:bldP spid="35923" grpId="1"/>
      <p:bldP spid="35924" grpId="0"/>
      <p:bldP spid="35924" grpId="1"/>
      <p:bldP spid="35925" grpId="0"/>
      <p:bldP spid="35925" grpId="1"/>
      <p:bldP spid="35926" grpId="0"/>
      <p:bldP spid="35926" grpId="1"/>
      <p:bldP spid="35927" grpId="0"/>
      <p:bldP spid="35928" grpId="0"/>
      <p:bldP spid="35929" grpId="0"/>
      <p:bldP spid="35930" grpId="0"/>
      <p:bldP spid="35931" grpId="0"/>
      <p:bldP spid="35932" grpId="0"/>
      <p:bldP spid="35933" grpId="0"/>
      <p:bldP spid="35934" grpId="0"/>
      <p:bldP spid="35935" grpId="0"/>
      <p:bldP spid="35936" grpId="0"/>
      <p:bldP spid="35937" grpId="0"/>
      <p:bldP spid="35938" grpId="0"/>
      <p:bldP spid="35939" grpId="0" animBg="1"/>
      <p:bldP spid="35940" grpId="0"/>
      <p:bldP spid="35941" grpId="0"/>
      <p:bldP spid="35942" grpId="0"/>
      <p:bldP spid="35943" grpId="0"/>
      <p:bldP spid="35944" grpId="0" animBg="1"/>
      <p:bldP spid="35946" grpId="0" animBg="1"/>
      <p:bldP spid="35947" grpId="0" animBg="1"/>
      <p:bldP spid="35948" grpId="0"/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54" y="857250"/>
            <a:ext cx="9141292" cy="5143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29717" y="188640"/>
            <a:ext cx="892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Analizar las variaciones del contenido de iones en cada espacio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65BE95-C28F-4AA6-B43C-0251E059FDF7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5470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836016" cy="54654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7305" y="6021288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Pero qué mecanismos subyacen a estas regulaciones?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573016"/>
            <a:ext cx="3314050" cy="1648991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 bwMode="auto">
          <a:xfrm>
            <a:off x="4211960" y="3212976"/>
            <a:ext cx="1152128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722FC2-8FCE-4ED3-8B25-7D2F8FABDB5D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06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0"/>
            <a:ext cx="5760640" cy="547848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7544" y="5661248"/>
            <a:ext cx="82365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000" dirty="0" smtClean="0"/>
              <a:t>En Fisiología Vegetal </a:t>
            </a:r>
            <a:r>
              <a:rPr lang="es-419" sz="2000" b="1" dirty="0" smtClean="0">
                <a:solidFill>
                  <a:srgbClr val="FF0000"/>
                </a:solidFill>
              </a:rPr>
              <a:t>SIEMPRE</a:t>
            </a:r>
            <a:r>
              <a:rPr lang="es-419" sz="2000" dirty="0" smtClean="0"/>
              <a:t> que nos referimos a regulaciones</a:t>
            </a:r>
          </a:p>
          <a:p>
            <a:r>
              <a:rPr lang="es-419" sz="2000" dirty="0"/>
              <a:t>d</a:t>
            </a:r>
            <a:r>
              <a:rPr lang="es-419" sz="2000" dirty="0" smtClean="0"/>
              <a:t>e procesos en las plantas </a:t>
            </a:r>
            <a:r>
              <a:rPr lang="es-419" sz="2000" b="1" dirty="0" smtClean="0">
                <a:solidFill>
                  <a:srgbClr val="FF0000"/>
                </a:solidFill>
              </a:rPr>
              <a:t>DEBEMOS CONSIDERAR</a:t>
            </a:r>
            <a:r>
              <a:rPr lang="es-419" sz="2000" dirty="0" smtClean="0"/>
              <a:t> </a:t>
            </a:r>
            <a:r>
              <a:rPr lang="es-419" sz="2000" dirty="0" smtClean="0">
                <a:solidFill>
                  <a:srgbClr val="00B050"/>
                </a:solidFill>
              </a:rPr>
              <a:t>cantidades y/o </a:t>
            </a:r>
          </a:p>
          <a:p>
            <a:r>
              <a:rPr lang="es-419" sz="2000" dirty="0">
                <a:solidFill>
                  <a:srgbClr val="00B050"/>
                </a:solidFill>
              </a:rPr>
              <a:t>c</a:t>
            </a:r>
            <a:r>
              <a:rPr lang="es-419" sz="2000" dirty="0" smtClean="0">
                <a:solidFill>
                  <a:srgbClr val="00B050"/>
                </a:solidFill>
              </a:rPr>
              <a:t>oncentraciones</a:t>
            </a:r>
            <a:r>
              <a:rPr lang="es-419" sz="2000" dirty="0" smtClean="0"/>
              <a:t> del factor X regulador del proceso bajo consideración</a:t>
            </a:r>
            <a:endParaRPr lang="en-US" sz="2000" dirty="0"/>
          </a:p>
        </p:txBody>
      </p:sp>
      <p:sp>
        <p:nvSpPr>
          <p:cNvPr id="5" name="Cerrar llave 4"/>
          <p:cNvSpPr/>
          <p:nvPr/>
        </p:nvSpPr>
        <p:spPr bwMode="auto">
          <a:xfrm>
            <a:off x="6948264" y="188640"/>
            <a:ext cx="576064" cy="1224136"/>
          </a:xfrm>
          <a:prstGeom prst="rightBrace">
            <a:avLst>
              <a:gd name="adj1" fmla="val 8333"/>
              <a:gd name="adj2" fmla="val 46566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7553899" y="569875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CO</a:t>
            </a:r>
            <a:r>
              <a:rPr lang="es-419" baseline="-25000" dirty="0" smtClean="0"/>
              <a:t>2</a:t>
            </a:r>
            <a:endParaRPr lang="en-US" baseline="-25000" dirty="0"/>
          </a:p>
        </p:txBody>
      </p:sp>
      <p:sp>
        <p:nvSpPr>
          <p:cNvPr id="4" name="Rectángulo 3"/>
          <p:cNvSpPr/>
          <p:nvPr/>
        </p:nvSpPr>
        <p:spPr bwMode="auto">
          <a:xfrm>
            <a:off x="4499992" y="3284984"/>
            <a:ext cx="360040" cy="136815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 bwMode="auto">
          <a:xfrm>
            <a:off x="2664659" y="2662318"/>
            <a:ext cx="360040" cy="199081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 bwMode="auto">
          <a:xfrm rot="16200000">
            <a:off x="5675421" y="-605554"/>
            <a:ext cx="360040" cy="199081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28567A-EE15-478E-979D-F119E13B025C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0229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83229"/>
            <a:ext cx="4824536" cy="663373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907704" y="4944420"/>
            <a:ext cx="1028700" cy="10144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1907704" y="2492896"/>
            <a:ext cx="935831" cy="97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/>
          <p:cNvSpPr txBox="1"/>
          <p:nvPr/>
        </p:nvSpPr>
        <p:spPr>
          <a:xfrm>
            <a:off x="64529" y="5119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La apertura estomática es regulada por luz?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5292080" y="1196752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dirty="0" smtClean="0"/>
              <a:t>Es claro que la curva de apertura </a:t>
            </a:r>
          </a:p>
          <a:p>
            <a:r>
              <a:rPr lang="es-419" sz="1800" dirty="0" smtClean="0"/>
              <a:t>Estomática repite la curva de </a:t>
            </a:r>
            <a:r>
              <a:rPr lang="es-419" sz="1800" dirty="0" err="1" smtClean="0"/>
              <a:t>ra</a:t>
            </a:r>
            <a:r>
              <a:rPr lang="es-419" sz="1800" dirty="0" smtClean="0"/>
              <a:t>-</a:t>
            </a:r>
          </a:p>
          <a:p>
            <a:r>
              <a:rPr lang="es-419" sz="1800" dirty="0" err="1"/>
              <a:t>d</a:t>
            </a:r>
            <a:r>
              <a:rPr lang="es-419" sz="1800" dirty="0" err="1" smtClean="0"/>
              <a:t>iación</a:t>
            </a:r>
            <a:r>
              <a:rPr lang="es-419" sz="1800" dirty="0" smtClean="0"/>
              <a:t> lumínica</a:t>
            </a:r>
            <a:endParaRPr lang="en-US" sz="1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194296" y="3092265"/>
            <a:ext cx="3744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000" dirty="0" smtClean="0"/>
              <a:t>Pero que pasa con el hombrito </a:t>
            </a:r>
          </a:p>
          <a:p>
            <a:r>
              <a:rPr lang="es-419" sz="2000" dirty="0" smtClean="0"/>
              <a:t>de la apertura que vemos al </a:t>
            </a:r>
          </a:p>
          <a:p>
            <a:r>
              <a:rPr lang="es-419" sz="2000" dirty="0" smtClean="0"/>
              <a:t>amanecer?</a:t>
            </a:r>
            <a:endParaRPr lang="en-US" sz="200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4EEF1-9CD2-41BA-9CC1-27E70FEFCAAA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0046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38B6AE7D-D9AB-4967-AC9E-C87B19C25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39763"/>
            <a:ext cx="83599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3333FF"/>
                </a:solidFill>
              </a:rPr>
              <a:t>Elevado calor específico </a:t>
            </a:r>
            <a:r>
              <a:rPr lang="es-ES" altLang="es-ES" sz="2000" dirty="0"/>
              <a:t>(libre vibración de los átomos de H y O)</a:t>
            </a:r>
            <a:endParaRPr lang="es-ES" altLang="es-ES" sz="2400" dirty="0"/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AF8F5389-C357-4492-85B7-729256AEB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065338"/>
            <a:ext cx="9107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3333FF"/>
                </a:solidFill>
              </a:rPr>
              <a:t>Elevado calor latente de fusión y vaporización </a:t>
            </a:r>
            <a:r>
              <a:rPr lang="es-ES" altLang="es-ES" sz="2000" dirty="0"/>
              <a:t>(puente </a:t>
            </a:r>
            <a:r>
              <a:rPr lang="es-ES" altLang="es-ES" sz="2000" dirty="0" err="1"/>
              <a:t>hidróg</a:t>
            </a:r>
            <a:r>
              <a:rPr lang="es-ES" altLang="es-ES" sz="2000" dirty="0"/>
              <a:t>.)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8531169D-5E72-455A-BE5D-3E793EB11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490913"/>
            <a:ext cx="7978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3333FF"/>
                </a:solidFill>
              </a:rPr>
              <a:t>Baja viscosidad </a:t>
            </a:r>
            <a:r>
              <a:rPr lang="es-ES" altLang="es-ES" sz="2000" dirty="0"/>
              <a:t>(puente de </a:t>
            </a:r>
            <a:r>
              <a:rPr lang="es-ES" altLang="es-ES" sz="2000" dirty="0" err="1"/>
              <a:t>hidróg</a:t>
            </a:r>
            <a:r>
              <a:rPr lang="es-ES" altLang="es-ES" sz="2000" dirty="0"/>
              <a:t>. compartido entre moléculas)</a:t>
            </a:r>
            <a:endParaRPr lang="es-ES" altLang="es-ES" sz="2400" dirty="0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AB6D3B7F-0C40-422E-92DF-E7BA3AFFD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4916488"/>
            <a:ext cx="7093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3333FF"/>
                </a:solidFill>
              </a:rPr>
              <a:t>Solvente  </a:t>
            </a:r>
            <a:r>
              <a:rPr lang="es-ES" altLang="es-ES" sz="2000" dirty="0"/>
              <a:t>(elevada constante dieléctrica, naturaleza polar)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F388CF-A1E9-4FB5-9799-9CEAECB8B70F}" type="datetime12">
              <a:rPr lang="en-US" altLang="es-ES" smtClean="0"/>
              <a:t>9:27 AM</a:t>
            </a:fld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803" r="10853" b="38420"/>
          <a:stretch/>
        </p:blipFill>
        <p:spPr>
          <a:xfrm>
            <a:off x="2084964" y="1327178"/>
            <a:ext cx="4511533" cy="4267778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2922509" y="1555108"/>
            <a:ext cx="3468579" cy="1685109"/>
            <a:chOff x="6983755" y="766354"/>
            <a:chExt cx="4624772" cy="224681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50494" t="30002" r="13728" b="48794"/>
            <a:stretch/>
          </p:blipFill>
          <p:spPr>
            <a:xfrm>
              <a:off x="8752115" y="766354"/>
              <a:ext cx="2856412" cy="1959429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l="53447" t="30002" r="18738" b="48794"/>
            <a:stretch/>
          </p:blipFill>
          <p:spPr>
            <a:xfrm>
              <a:off x="6983755" y="766354"/>
              <a:ext cx="2220686" cy="1959429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/>
            <a:srcRect l="51826" t="30002" r="33012" b="59726"/>
            <a:stretch/>
          </p:blipFill>
          <p:spPr>
            <a:xfrm>
              <a:off x="7904252" y="2063931"/>
              <a:ext cx="1210492" cy="949235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1043608" y="260648"/>
            <a:ext cx="6898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La calidad de luz modula la apertura estomática?</a:t>
            </a:r>
            <a:endParaRPr lang="en-US" dirty="0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AE821D-A946-49BF-A52A-696F54C42720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099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33020"/>
          <a:stretch/>
        </p:blipFill>
        <p:spPr>
          <a:xfrm>
            <a:off x="179512" y="548680"/>
            <a:ext cx="8753431" cy="5544616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B5E377-BD62-486C-9E0C-C6B34A33CC07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5199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23421" b="34956"/>
          <a:stretch/>
        </p:blipFill>
        <p:spPr>
          <a:xfrm>
            <a:off x="-294535" y="914920"/>
            <a:ext cx="5386597" cy="50858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76" y="1218883"/>
            <a:ext cx="3898059" cy="4477904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5034149" y="2831891"/>
            <a:ext cx="1407632" cy="7944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5942099" y="4978555"/>
            <a:ext cx="765056" cy="3250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5007523" y="4986580"/>
            <a:ext cx="765056" cy="3250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542932" y="6028074"/>
            <a:ext cx="454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800" dirty="0" smtClean="0"/>
              <a:t>Vanadato es un inhibidor de la PM </a:t>
            </a:r>
            <a:r>
              <a:rPr lang="es-419" sz="1800" dirty="0" err="1" smtClean="0"/>
              <a:t>ATPase</a:t>
            </a:r>
            <a:endParaRPr lang="en-US" sz="1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79512" y="103564"/>
            <a:ext cx="8659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Cuál es la conexión entre la luz azul y la apertura estomática?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1187624" y="3626358"/>
            <a:ext cx="3528392" cy="66673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1254F-C0D9-495E-94BF-E8E0EC9F065A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181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" grpId="0"/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11" y="107892"/>
            <a:ext cx="5118897" cy="675010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644008" y="26064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1 min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5392931" y="105273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 min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C3DF78-8E8D-4938-B6B8-0E446D02A520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9001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648"/>
            <a:ext cx="7344816" cy="6429578"/>
          </a:xfrm>
          <a:prstGeom prst="rect">
            <a:avLst/>
          </a:prstGeom>
        </p:spPr>
      </p:pic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2E766E-89B3-48EC-8073-FCAA9E9A2252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49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236" r="6562" b="12032"/>
          <a:stretch/>
        </p:blipFill>
        <p:spPr>
          <a:xfrm>
            <a:off x="-41693" y="-99393"/>
            <a:ext cx="4829717" cy="62534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1131" t="19708" r="29670" b="77943"/>
          <a:stretch/>
        </p:blipFill>
        <p:spPr>
          <a:xfrm rot="5400000">
            <a:off x="2403281" y="2932543"/>
            <a:ext cx="250467" cy="14312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845094" y="6396335"/>
            <a:ext cx="5268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The Plant Cell, Vol. 27: 64–70,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2015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5098722" y="390126"/>
            <a:ext cx="40296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Figure 1. The Interaction of ROS, ABA, and </a:t>
            </a:r>
            <a:r>
              <a:rPr lang="en-US" sz="1400" b="1" dirty="0" smtClean="0"/>
              <a:t>Ca2+ in </a:t>
            </a:r>
            <a:r>
              <a:rPr lang="en-US" sz="1400" b="1" dirty="0"/>
              <a:t>Stomatal Responses.</a:t>
            </a:r>
          </a:p>
          <a:p>
            <a:endParaRPr lang="en-US" sz="1400" dirty="0" smtClean="0"/>
          </a:p>
          <a:p>
            <a:r>
              <a:rPr lang="en-US" sz="1400" dirty="0" smtClean="0"/>
              <a:t>ABA </a:t>
            </a:r>
            <a:r>
              <a:rPr lang="en-US" sz="1400" dirty="0"/>
              <a:t>is shown to enter guard cells via ABA transporters. 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ABA </a:t>
            </a:r>
            <a:r>
              <a:rPr lang="en-US" sz="1400" dirty="0"/>
              <a:t>can also </a:t>
            </a:r>
            <a:r>
              <a:rPr lang="en-US" sz="1400" dirty="0" smtClean="0"/>
              <a:t>be synthesized </a:t>
            </a:r>
            <a:r>
              <a:rPr lang="en-US" sz="1400" dirty="0"/>
              <a:t>in guard cells in response to signals such as elevated ROS.</a:t>
            </a:r>
          </a:p>
          <a:p>
            <a:r>
              <a:rPr lang="en-US" sz="1400" dirty="0" smtClean="0"/>
              <a:t> </a:t>
            </a:r>
          </a:p>
          <a:p>
            <a:r>
              <a:rPr lang="en-US" sz="1400" dirty="0" smtClean="0"/>
              <a:t>ABA </a:t>
            </a:r>
            <a:r>
              <a:rPr lang="en-US" sz="1400" dirty="0"/>
              <a:t>can cause the </a:t>
            </a:r>
            <a:r>
              <a:rPr lang="en-US" sz="1400" dirty="0" smtClean="0"/>
              <a:t>accumulation of </a:t>
            </a:r>
            <a:r>
              <a:rPr lang="en-US" sz="1400" dirty="0"/>
              <a:t>ROS via interaction with the PYR/PYL </a:t>
            </a:r>
            <a:r>
              <a:rPr lang="en-US" sz="1400" dirty="0" smtClean="0"/>
              <a:t>receptor </a:t>
            </a:r>
            <a:r>
              <a:rPr lang="en-US" sz="1400" dirty="0"/>
              <a:t>and the </a:t>
            </a:r>
            <a:r>
              <a:rPr lang="en-US" sz="1400" dirty="0" smtClean="0"/>
              <a:t>inhibition of </a:t>
            </a:r>
            <a:r>
              <a:rPr lang="en-US" sz="1400" dirty="0"/>
              <a:t>PP2C that will result in activation of OST1 </a:t>
            </a:r>
            <a:r>
              <a:rPr lang="en-US" sz="1400" dirty="0" smtClean="0"/>
              <a:t>and </a:t>
            </a:r>
            <a:r>
              <a:rPr lang="en-US" sz="1400" dirty="0"/>
              <a:t>phosphorylation </a:t>
            </a:r>
            <a:r>
              <a:rPr lang="en-US" sz="1400" dirty="0" smtClean="0"/>
              <a:t>and activation </a:t>
            </a:r>
            <a:r>
              <a:rPr lang="en-US" sz="1400" dirty="0"/>
              <a:t>of NADPH oxidase (RBOH). 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ROS </a:t>
            </a:r>
            <a:r>
              <a:rPr lang="en-US" sz="1400" dirty="0"/>
              <a:t>generated by RBOH or </a:t>
            </a:r>
            <a:r>
              <a:rPr lang="en-US" sz="1400" dirty="0" smtClean="0"/>
              <a:t>arriving at </a:t>
            </a:r>
            <a:r>
              <a:rPr lang="en-US" sz="1400" dirty="0"/>
              <a:t>the guard cell with the </a:t>
            </a:r>
            <a:r>
              <a:rPr lang="en-US" sz="1400" dirty="0">
                <a:solidFill>
                  <a:srgbClr val="FF0000"/>
                </a:solidFill>
              </a:rPr>
              <a:t>ROS wave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can </a:t>
            </a:r>
            <a:r>
              <a:rPr lang="en-US" sz="1400" dirty="0"/>
              <a:t>enter guard cells from </a:t>
            </a:r>
            <a:r>
              <a:rPr lang="en-US" sz="1400" dirty="0" smtClean="0"/>
              <a:t>the </a:t>
            </a:r>
            <a:r>
              <a:rPr lang="en-US" sz="1400" dirty="0" err="1" smtClean="0"/>
              <a:t>apoplast</a:t>
            </a:r>
            <a:r>
              <a:rPr lang="en-US" sz="1400" dirty="0" smtClean="0"/>
              <a:t> </a:t>
            </a:r>
            <a:r>
              <a:rPr lang="en-US" sz="1400" dirty="0"/>
              <a:t>via </a:t>
            </a:r>
            <a:r>
              <a:rPr lang="en-US" sz="1400" dirty="0" err="1"/>
              <a:t>aquaporins</a:t>
            </a:r>
            <a:r>
              <a:rPr lang="en-US" sz="1400" dirty="0"/>
              <a:t> and result in the </a:t>
            </a:r>
            <a:r>
              <a:rPr lang="en-US" sz="1400" dirty="0" smtClean="0"/>
              <a:t>opening </a:t>
            </a:r>
            <a:r>
              <a:rPr lang="en-US" sz="1400" dirty="0"/>
              <a:t>of ROS-regulated </a:t>
            </a:r>
            <a:r>
              <a:rPr lang="en-US" sz="1400" dirty="0" smtClean="0"/>
              <a:t>Ca channels </a:t>
            </a:r>
            <a:r>
              <a:rPr lang="en-US" sz="1400" dirty="0"/>
              <a:t>that in turn will cause the further </a:t>
            </a:r>
            <a:r>
              <a:rPr lang="en-US" sz="1400" dirty="0" smtClean="0"/>
              <a:t>activation </a:t>
            </a:r>
            <a:r>
              <a:rPr lang="en-US" sz="1400" dirty="0"/>
              <a:t>of RBOH proteins </a:t>
            </a:r>
            <a:r>
              <a:rPr lang="en-US" sz="1400" dirty="0" smtClean="0"/>
              <a:t>by CIPK26</a:t>
            </a:r>
            <a:r>
              <a:rPr lang="en-US" sz="1400" dirty="0"/>
              <a:t>.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ROS </a:t>
            </a:r>
            <a:r>
              <a:rPr lang="en-US" sz="1400" dirty="0"/>
              <a:t>can also directly inhibit PP2C, </a:t>
            </a:r>
            <a:r>
              <a:rPr lang="en-US" sz="1400" dirty="0" smtClean="0"/>
              <a:t>preventing </a:t>
            </a:r>
            <a:r>
              <a:rPr lang="en-US" sz="1400" dirty="0"/>
              <a:t>the inhibition </a:t>
            </a:r>
            <a:r>
              <a:rPr lang="en-US" sz="1400" dirty="0" smtClean="0"/>
              <a:t>of OST1 </a:t>
            </a:r>
            <a:r>
              <a:rPr lang="en-US" sz="1400" dirty="0"/>
              <a:t>and resulting in further biosynthesis of </a:t>
            </a:r>
            <a:r>
              <a:rPr lang="en-US" sz="1400" dirty="0" smtClean="0"/>
              <a:t>ROS</a:t>
            </a:r>
            <a:r>
              <a:rPr lang="en-US" sz="1400" dirty="0"/>
              <a:t>, or accumulate due </a:t>
            </a:r>
            <a:r>
              <a:rPr lang="en-US" sz="1400" dirty="0" smtClean="0"/>
              <a:t>to enhanced </a:t>
            </a:r>
            <a:r>
              <a:rPr lang="en-US" sz="1400" dirty="0"/>
              <a:t>photorespiration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F92009-6787-4DEF-9239-0F771CF68DD1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0383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1763688" y="553321"/>
            <a:ext cx="57502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 err="1"/>
              <a:t>Movimientos</a:t>
            </a:r>
            <a:r>
              <a:rPr lang="en-US" altLang="es-ES" sz="3600" dirty="0"/>
              <a:t> de las </a:t>
            </a:r>
            <a:r>
              <a:rPr lang="en-US" altLang="es-ES" sz="3600" dirty="0" err="1" smtClean="0"/>
              <a:t>plantas</a:t>
            </a:r>
            <a:endParaRPr lang="es-ES" altLang="es-ES" sz="3600" dirty="0">
              <a:solidFill>
                <a:srgbClr val="FF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43608" y="2058959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Nastias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043608" y="3932869"/>
            <a:ext cx="1611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Tropismos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2987824" y="2058958"/>
            <a:ext cx="3182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dirty="0" err="1" smtClean="0">
                <a:solidFill>
                  <a:srgbClr val="FF0000"/>
                </a:solidFill>
              </a:rPr>
              <a:t>Cambios</a:t>
            </a:r>
            <a:r>
              <a:rPr lang="en-US" altLang="es-ES" dirty="0" smtClean="0">
                <a:solidFill>
                  <a:srgbClr val="FF0000"/>
                </a:solidFill>
              </a:rPr>
              <a:t> </a:t>
            </a:r>
            <a:r>
              <a:rPr lang="en-US" altLang="es-ES" dirty="0">
                <a:solidFill>
                  <a:srgbClr val="FF0000"/>
                </a:solidFill>
              </a:rPr>
              <a:t>de </a:t>
            </a:r>
            <a:r>
              <a:rPr lang="en-US" altLang="es-ES" dirty="0" err="1">
                <a:solidFill>
                  <a:srgbClr val="FF0000"/>
                </a:solidFill>
              </a:rPr>
              <a:t>turgencia</a:t>
            </a:r>
            <a:endParaRPr lang="es-ES" altLang="es-ES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87824" y="3932869"/>
            <a:ext cx="477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Cambios patrones de crecimiento</a:t>
            </a:r>
            <a:endParaRPr lang="en-US" dirty="0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9950C1-C68B-4F75-83FE-7B56DC1E6FB3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29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mosa_Pudica_-_The_Sensitive_Pl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700808"/>
            <a:ext cx="6577928" cy="493344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6501" y="404664"/>
            <a:ext cx="804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Rol del </a:t>
            </a:r>
            <a:r>
              <a:rPr lang="es-419" dirty="0"/>
              <a:t>P</a:t>
            </a:r>
            <a:r>
              <a:rPr lang="es-419" dirty="0" smtClean="0"/>
              <a:t>otencial Hídrico en el movimiento de las plantas 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E264BB-9564-49C0-B350-EAB189E83530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8355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2" t="2" r="43879" b="14310"/>
          <a:stretch/>
        </p:blipFill>
        <p:spPr bwMode="auto">
          <a:xfrm>
            <a:off x="0" y="1556792"/>
            <a:ext cx="5164612" cy="460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8" t="2" b="13731"/>
          <a:stretch/>
        </p:blipFill>
        <p:spPr bwMode="auto">
          <a:xfrm>
            <a:off x="4788024" y="1928979"/>
            <a:ext cx="3825968" cy="452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316842" y="1050388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Grupo 4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611560" y="260648"/>
            <a:ext cx="804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Rol del </a:t>
            </a:r>
            <a:r>
              <a:rPr lang="es-419" dirty="0"/>
              <a:t>P</a:t>
            </a:r>
            <a:r>
              <a:rPr lang="es-419" dirty="0" smtClean="0"/>
              <a:t>otencial Hídrico en el movimiento de las plantas </a:t>
            </a:r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9D47D7-7AC0-406D-A691-473F625EEC71}" type="datetime12">
              <a:rPr lang="en-US" altLang="es-ES" smtClean="0"/>
              <a:t>9:27 AM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7960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7097</TotalTime>
  <Words>2924</Words>
  <Application>Microsoft Office PowerPoint</Application>
  <PresentationFormat>Presentación en pantalla (4:3)</PresentationFormat>
  <Paragraphs>664</Paragraphs>
  <Slides>98</Slides>
  <Notes>19</Notes>
  <HiddenSlides>0</HiddenSlides>
  <MMClips>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98</vt:i4>
      </vt:variant>
    </vt:vector>
  </HeadingPairs>
  <TitlesOfParts>
    <vt:vector size="105" baseType="lpstr">
      <vt:lpstr>ＭＳ Ｐゴシック</vt:lpstr>
      <vt:lpstr>Arial</vt:lpstr>
      <vt:lpstr>Comic Sans MS</vt:lpstr>
      <vt:lpstr>NimbusRomNo9L</vt:lpstr>
      <vt:lpstr>Symbol</vt:lpstr>
      <vt:lpstr>Times New Roman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Capilaridad </vt:lpstr>
      <vt:lpstr>Presión radicular</vt:lpstr>
      <vt:lpstr>Presentación de PowerPoint</vt:lpstr>
      <vt:lpstr>Presentación de PowerPoint</vt:lpstr>
      <vt:lpstr>Modelo de cohesión-tensión</vt:lpstr>
      <vt:lpstr>Presentación de PowerPoint</vt:lpstr>
      <vt:lpstr>Presentación de PowerPoint</vt:lpstr>
      <vt:lpstr>Presentación de PowerPoint</vt:lpstr>
      <vt:lpstr>Presentación de PowerPoint</vt:lpstr>
      <vt:lpstr>Modelo de Cohesión - Tensión</vt:lpstr>
      <vt:lpstr>Presentación de PowerPoint</vt:lpstr>
      <vt:lpstr>Presentación de PowerPoint</vt:lpstr>
      <vt:lpstr>Factores que afectan la transpiración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Claudio</dc:creator>
  <cp:lastModifiedBy>Claudio</cp:lastModifiedBy>
  <cp:revision>447</cp:revision>
  <dcterms:created xsi:type="dcterms:W3CDTF">2010-12-10T15:23:41Z</dcterms:created>
  <dcterms:modified xsi:type="dcterms:W3CDTF">2025-03-25T12:48:45Z</dcterms:modified>
</cp:coreProperties>
</file>