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71"/>
  </p:notesMasterIdLst>
  <p:sldIdLst>
    <p:sldId id="258" r:id="rId3"/>
    <p:sldId id="344" r:id="rId4"/>
    <p:sldId id="260" r:id="rId5"/>
    <p:sldId id="358" r:id="rId6"/>
    <p:sldId id="345" r:id="rId7"/>
    <p:sldId id="346" r:id="rId8"/>
    <p:sldId id="347" r:id="rId9"/>
    <p:sldId id="348" r:id="rId10"/>
    <p:sldId id="349" r:id="rId11"/>
    <p:sldId id="341" r:id="rId12"/>
    <p:sldId id="259" r:id="rId13"/>
    <p:sldId id="262" r:id="rId14"/>
    <p:sldId id="299" r:id="rId15"/>
    <p:sldId id="363" r:id="rId16"/>
    <p:sldId id="364" r:id="rId17"/>
    <p:sldId id="265" r:id="rId18"/>
    <p:sldId id="360" r:id="rId19"/>
    <p:sldId id="361" r:id="rId20"/>
    <p:sldId id="266" r:id="rId21"/>
    <p:sldId id="298" r:id="rId22"/>
    <p:sldId id="270" r:id="rId23"/>
    <p:sldId id="290" r:id="rId24"/>
    <p:sldId id="303" r:id="rId25"/>
    <p:sldId id="351" r:id="rId26"/>
    <p:sldId id="350" r:id="rId27"/>
    <p:sldId id="352" r:id="rId28"/>
    <p:sldId id="269" r:id="rId29"/>
    <p:sldId id="268" r:id="rId30"/>
    <p:sldId id="271" r:id="rId31"/>
    <p:sldId id="342" r:id="rId32"/>
    <p:sldId id="289" r:id="rId33"/>
    <p:sldId id="306" r:id="rId34"/>
    <p:sldId id="304" r:id="rId35"/>
    <p:sldId id="353" r:id="rId36"/>
    <p:sldId id="307" r:id="rId37"/>
    <p:sldId id="365" r:id="rId38"/>
    <p:sldId id="272" r:id="rId39"/>
    <p:sldId id="308" r:id="rId40"/>
    <p:sldId id="273" r:id="rId41"/>
    <p:sldId id="274" r:id="rId42"/>
    <p:sldId id="288" r:id="rId43"/>
    <p:sldId id="338" r:id="rId44"/>
    <p:sldId id="275" r:id="rId45"/>
    <p:sldId id="359" r:id="rId46"/>
    <p:sldId id="267" r:id="rId47"/>
    <p:sldId id="336" r:id="rId48"/>
    <p:sldId id="331" r:id="rId49"/>
    <p:sldId id="370" r:id="rId50"/>
    <p:sldId id="354" r:id="rId51"/>
    <p:sldId id="276" r:id="rId52"/>
    <p:sldId id="373" r:id="rId53"/>
    <p:sldId id="337" r:id="rId54"/>
    <p:sldId id="374" r:id="rId55"/>
    <p:sldId id="375" r:id="rId56"/>
    <p:sldId id="376" r:id="rId57"/>
    <p:sldId id="285" r:id="rId58"/>
    <p:sldId id="332" r:id="rId59"/>
    <p:sldId id="377" r:id="rId60"/>
    <p:sldId id="372" r:id="rId61"/>
    <p:sldId id="357" r:id="rId62"/>
    <p:sldId id="356" r:id="rId63"/>
    <p:sldId id="371" r:id="rId64"/>
    <p:sldId id="333" r:id="rId65"/>
    <p:sldId id="280" r:id="rId66"/>
    <p:sldId id="335" r:id="rId67"/>
    <p:sldId id="296" r:id="rId68"/>
    <p:sldId id="282" r:id="rId69"/>
    <p:sldId id="283" r:id="rId70"/>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E456F32-CE14-4CA2-B8D8-C3FA5CAB82E1}" type="datetimeFigureOut">
              <a:rPr lang="es-ES"/>
              <a:pPr>
                <a:defRPr/>
              </a:pPr>
              <a:t>26/04/2022</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B066F59E-56F7-4004-AB8E-48B00FC68F84}" type="slidenum">
              <a:rPr lang="es-ES"/>
              <a:pPr>
                <a:defRPr/>
              </a:pPr>
              <a:t>‹Nº›</a:t>
            </a:fld>
            <a:endParaRPr lang="es-ES"/>
          </a:p>
        </p:txBody>
      </p:sp>
    </p:spTree>
    <p:extLst>
      <p:ext uri="{BB962C8B-B14F-4D97-AF65-F5344CB8AC3E}">
        <p14:creationId xmlns:p14="http://schemas.microsoft.com/office/powerpoint/2010/main" val="27335417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link.springer.com.ezproxy.lib.gla.ac.uk/search?dc.title=Arabidopsis+thaliana&amp;facet-content-type=ReferenceWorkEntry&amp;sortOrder=relevanc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link.springer.com.ezproxy.lib.gla.ac.uk/search?dc.title=LATS&amp;facet-content-type=ReferenceWorkEntry&amp;sortOrder=relevanc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Schematic representation of the membrane transporters involved in the root uptake of the four major sources of nitrogen in </a:t>
            </a:r>
            <a:r>
              <a:rPr lang="en-GB" altLang="en-US" smtClean="0">
                <a:hlinkClick r:id="rId3"/>
              </a:rPr>
              <a:t>Arabidopsis thaliana</a:t>
            </a:r>
            <a:r>
              <a:rPr lang="en-GB" altLang="en-US" smtClean="0"/>
              <a:t> plants. Proteins are grouped according to their substrate and to their affinity for the substrate (HATS High Affinity transporters and </a:t>
            </a:r>
            <a:r>
              <a:rPr lang="en-GB" altLang="en-US" smtClean="0">
                <a:hlinkClick r:id="rId4"/>
              </a:rPr>
              <a:t>LATS</a:t>
            </a:r>
            <a:r>
              <a:rPr lang="en-GB" altLang="en-US" smtClean="0"/>
              <a:t> Low affinity transporters). Transporters highlighted with big letters are those that play a major role in nutrient uptake. Question marks represent unconfirmed results. Several amino acid and peptide transporters have been identified in heterologous system but there in planta function have not yet been characterised. NRT1-1 is both a </a:t>
            </a:r>
            <a:r>
              <a:rPr lang="en-GB" altLang="en-US" smtClean="0">
                <a:hlinkClick r:id="rId4"/>
              </a:rPr>
              <a:t>LATS</a:t>
            </a:r>
            <a:r>
              <a:rPr lang="en-GB" altLang="en-US" smtClean="0"/>
              <a:t> and HATS depending on phosphorylation of the threonine 101 residue. NAR2.1 is a protein of unknown function that is mandatory to ensure nitrate transport by NRT2 transporters</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00401B-13CA-4805-93C2-BA7CBE90C6F1}" type="slidenum">
              <a:rPr kumimoji="0" lang="en-GB"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94200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DE7A7E-B6D8-43CD-A99F-205A514211B6}" type="slidenum">
              <a:rPr lang="es-ES" altLang="es-MX" smtClean="0"/>
              <a:pPr>
                <a:spcBef>
                  <a:spcPct val="0"/>
                </a:spcBef>
              </a:pPr>
              <a:t>15</a:t>
            </a:fld>
            <a:endParaRPr lang="es-ES" altLang="es-MX"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MX" smtClean="0"/>
          </a:p>
        </p:txBody>
      </p:sp>
    </p:spTree>
    <p:extLst>
      <p:ext uri="{BB962C8B-B14F-4D97-AF65-F5344CB8AC3E}">
        <p14:creationId xmlns:p14="http://schemas.microsoft.com/office/powerpoint/2010/main" val="470815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B7F7C96-18DE-43B2-B2B1-F9818C30A925}" type="slidenum">
              <a:rPr lang="es-ES"/>
              <a:pPr>
                <a:defRPr/>
              </a:pPr>
              <a:t>‹Nº›</a:t>
            </a:fld>
            <a:endParaRPr lang="es-ES"/>
          </a:p>
        </p:txBody>
      </p:sp>
    </p:spTree>
    <p:extLst>
      <p:ext uri="{BB962C8B-B14F-4D97-AF65-F5344CB8AC3E}">
        <p14:creationId xmlns:p14="http://schemas.microsoft.com/office/powerpoint/2010/main" val="2672774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295701C-AA3B-4C1D-9706-916BF58BE191}" type="slidenum">
              <a:rPr lang="es-ES"/>
              <a:pPr>
                <a:defRPr/>
              </a:pPr>
              <a:t>‹Nº›</a:t>
            </a:fld>
            <a:endParaRPr lang="es-ES"/>
          </a:p>
        </p:txBody>
      </p:sp>
    </p:spTree>
    <p:extLst>
      <p:ext uri="{BB962C8B-B14F-4D97-AF65-F5344CB8AC3E}">
        <p14:creationId xmlns:p14="http://schemas.microsoft.com/office/powerpoint/2010/main" val="445061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C3B7FC0-B995-417E-9EC6-9376AD467836}" type="slidenum">
              <a:rPr lang="es-ES"/>
              <a:pPr>
                <a:defRPr/>
              </a:pPr>
              <a:t>‹Nº›</a:t>
            </a:fld>
            <a:endParaRPr lang="es-ES"/>
          </a:p>
        </p:txBody>
      </p:sp>
    </p:spTree>
    <p:extLst>
      <p:ext uri="{BB962C8B-B14F-4D97-AF65-F5344CB8AC3E}">
        <p14:creationId xmlns:p14="http://schemas.microsoft.com/office/powerpoint/2010/main" val="352607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B2765633-7005-4628-8A9E-2347A90E560F}" type="slidenum">
              <a:rPr lang="es-ES"/>
              <a:pPr>
                <a:defRPr/>
              </a:pPr>
              <a:t>‹Nº›</a:t>
            </a:fld>
            <a:endParaRPr lang="es-ES"/>
          </a:p>
        </p:txBody>
      </p:sp>
    </p:spTree>
    <p:extLst>
      <p:ext uri="{BB962C8B-B14F-4D97-AF65-F5344CB8AC3E}">
        <p14:creationId xmlns:p14="http://schemas.microsoft.com/office/powerpoint/2010/main" val="246586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215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nchor="ctr"/>
          <a:lstStyle/>
          <a:p>
            <a:r>
              <a:rPr lang="en-US" smtClean="0"/>
              <a:t>Click to edit Master title style</a:t>
            </a:r>
            <a:endParaRPr lang="en-GB"/>
          </a:p>
        </p:txBody>
      </p:sp>
    </p:spTree>
    <p:extLst>
      <p:ext uri="{BB962C8B-B14F-4D97-AF65-F5344CB8AC3E}">
        <p14:creationId xmlns:p14="http://schemas.microsoft.com/office/powerpoint/2010/main" val="3731332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2497541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smtClean="0"/>
              <a:t>Click to edit Master title style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25650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smtClean="0"/>
              <a:t>Click to edit Master title style</a:t>
            </a:r>
            <a:endParaRPr lang="en-GB"/>
          </a:p>
        </p:txBody>
      </p:sp>
    </p:spTree>
    <p:extLst>
      <p:ext uri="{BB962C8B-B14F-4D97-AF65-F5344CB8AC3E}">
        <p14:creationId xmlns:p14="http://schemas.microsoft.com/office/powerpoint/2010/main" val="232670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9F3EF78-A9F9-47DF-A48F-BB89422097E6}" type="slidenum">
              <a:rPr lang="es-ES"/>
              <a:pPr>
                <a:defRPr/>
              </a:pPr>
              <a:t>‹Nº›</a:t>
            </a:fld>
            <a:endParaRPr lang="es-ES"/>
          </a:p>
        </p:txBody>
      </p:sp>
    </p:spTree>
    <p:extLst>
      <p:ext uri="{BB962C8B-B14F-4D97-AF65-F5344CB8AC3E}">
        <p14:creationId xmlns:p14="http://schemas.microsoft.com/office/powerpoint/2010/main" val="392941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32C07FF-72C8-4F9C-962E-652B762DE31E}" type="slidenum">
              <a:rPr lang="es-ES"/>
              <a:pPr>
                <a:defRPr/>
              </a:pPr>
              <a:t>‹Nº›</a:t>
            </a:fld>
            <a:endParaRPr lang="es-ES"/>
          </a:p>
        </p:txBody>
      </p:sp>
    </p:spTree>
    <p:extLst>
      <p:ext uri="{BB962C8B-B14F-4D97-AF65-F5344CB8AC3E}">
        <p14:creationId xmlns:p14="http://schemas.microsoft.com/office/powerpoint/2010/main" val="13009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8B95479-1A66-4E8B-83C5-E030EEC2E48E}" type="slidenum">
              <a:rPr lang="es-ES"/>
              <a:pPr>
                <a:defRPr/>
              </a:pPr>
              <a:t>‹Nº›</a:t>
            </a:fld>
            <a:endParaRPr lang="es-ES"/>
          </a:p>
        </p:txBody>
      </p:sp>
    </p:spTree>
    <p:extLst>
      <p:ext uri="{BB962C8B-B14F-4D97-AF65-F5344CB8AC3E}">
        <p14:creationId xmlns:p14="http://schemas.microsoft.com/office/powerpoint/2010/main" val="74661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B3751C29-A1B0-4CD1-BF1E-7B7EF9305A3C}" type="slidenum">
              <a:rPr lang="es-ES"/>
              <a:pPr>
                <a:defRPr/>
              </a:pPr>
              <a:t>‹Nº›</a:t>
            </a:fld>
            <a:endParaRPr lang="es-ES"/>
          </a:p>
        </p:txBody>
      </p:sp>
    </p:spTree>
    <p:extLst>
      <p:ext uri="{BB962C8B-B14F-4D97-AF65-F5344CB8AC3E}">
        <p14:creationId xmlns:p14="http://schemas.microsoft.com/office/powerpoint/2010/main" val="336813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36E52D94-EA23-43D1-AD29-441B672B9A7D}" type="slidenum">
              <a:rPr lang="es-ES"/>
              <a:pPr>
                <a:defRPr/>
              </a:pPr>
              <a:t>‹Nº›</a:t>
            </a:fld>
            <a:endParaRPr lang="es-ES"/>
          </a:p>
        </p:txBody>
      </p:sp>
    </p:spTree>
    <p:extLst>
      <p:ext uri="{BB962C8B-B14F-4D97-AF65-F5344CB8AC3E}">
        <p14:creationId xmlns:p14="http://schemas.microsoft.com/office/powerpoint/2010/main" val="321819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A7D4C639-E2D4-4637-ADC6-DDA30C047F80}" type="slidenum">
              <a:rPr lang="es-ES"/>
              <a:pPr>
                <a:defRPr/>
              </a:pPr>
              <a:t>‹Nº›</a:t>
            </a:fld>
            <a:endParaRPr lang="es-ES"/>
          </a:p>
        </p:txBody>
      </p:sp>
    </p:spTree>
    <p:extLst>
      <p:ext uri="{BB962C8B-B14F-4D97-AF65-F5344CB8AC3E}">
        <p14:creationId xmlns:p14="http://schemas.microsoft.com/office/powerpoint/2010/main" val="273620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915D7CC-4A60-4867-8052-FD29FC28228E}" type="slidenum">
              <a:rPr lang="es-ES"/>
              <a:pPr>
                <a:defRPr/>
              </a:pPr>
              <a:t>‹Nº›</a:t>
            </a:fld>
            <a:endParaRPr lang="es-ES"/>
          </a:p>
        </p:txBody>
      </p:sp>
    </p:spTree>
    <p:extLst>
      <p:ext uri="{BB962C8B-B14F-4D97-AF65-F5344CB8AC3E}">
        <p14:creationId xmlns:p14="http://schemas.microsoft.com/office/powerpoint/2010/main" val="3843296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F99409A-B4BA-4123-A4C8-274169C6E669}" type="slidenum">
              <a:rPr lang="es-ES"/>
              <a:pPr>
                <a:defRPr/>
              </a:pPr>
              <a:t>‹Nº›</a:t>
            </a:fld>
            <a:endParaRPr lang="es-ES"/>
          </a:p>
        </p:txBody>
      </p:sp>
    </p:spTree>
    <p:extLst>
      <p:ext uri="{BB962C8B-B14F-4D97-AF65-F5344CB8AC3E}">
        <p14:creationId xmlns:p14="http://schemas.microsoft.com/office/powerpoint/2010/main" val="185362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506CB1B-2547-4AF9-B10D-3D9E6D17FEE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aching_bottom.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021388"/>
            <a:ext cx="9144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Placeholder 1"/>
          <p:cNvSpPr txBox="1">
            <a:spLocks/>
          </p:cNvSpPr>
          <p:nvPr userDrawn="1"/>
        </p:nvSpPr>
        <p:spPr bwMode="auto">
          <a:xfrm>
            <a:off x="6477000" y="6477000"/>
            <a:ext cx="2600325" cy="304800"/>
          </a:xfrm>
          <a:prstGeom prst="rect">
            <a:avLst/>
          </a:prstGeom>
          <a:solidFill>
            <a:srgbClr val="F7EDD4"/>
          </a:solidFill>
          <a:ln w="9525">
            <a:noFill/>
            <a:miter lim="800000"/>
            <a:headEnd/>
            <a:tailEnd/>
          </a:ln>
        </p:spPr>
        <p:txBody>
          <a:bodyPr anchor="ctr"/>
          <a:lstStyle/>
          <a:p>
            <a:pPr algn="r" eaLnBrk="0" hangingPunct="0">
              <a:defRPr/>
            </a:pPr>
            <a:r>
              <a:rPr lang="en-US" sz="850" dirty="0">
                <a:latin typeface="+mj-lt"/>
                <a:ea typeface="+mj-ea"/>
                <a:cs typeface="+mj-cs"/>
              </a:rPr>
              <a:t>©  2014 American Society of Plant Biologists</a:t>
            </a:r>
          </a:p>
        </p:txBody>
      </p:sp>
    </p:spTree>
    <p:extLst>
      <p:ext uri="{BB962C8B-B14F-4D97-AF65-F5344CB8AC3E}">
        <p14:creationId xmlns:p14="http://schemas.microsoft.com/office/powerpoint/2010/main" val="13554441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lantcell.org/content/18/11/3252.abstract" TargetMode="External"/><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jxb.oxfordjournals.org/content/65/14/3813.abstract" TargetMode="External"/><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1.png"/><Relationship Id="rId1" Type="http://schemas.openxmlformats.org/officeDocument/2006/relationships/slideLayout" Target="../slideLayouts/slideLayout16.xml"/><Relationship Id="rId4" Type="http://schemas.openxmlformats.org/officeDocument/2006/relationships/hyperlink" Target="http://www.annualreviews.org/doi/abs/10.1146/annurev-arplant-042811-105532"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annualreviews.org/doi/pdf/10.1146/annurev.environ.032108.105046" TargetMode="Externa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hyperlink" Target="http://aob.oxfordjournals.org/content/112/6/957.short" TargetMode="External"/><Relationship Id="rId2" Type="http://schemas.openxmlformats.org/officeDocument/2006/relationships/hyperlink" Target="http://www.cell.com/trends/plant-science/abstract/S1360-1385(13)00191-X" TargetMode="Externa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link.springer.com/article/10.1007/s11104-013-1645-9"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6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6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jpeg"/></Relationships>
</file>

<file path=ppt/slides/_rels/slide6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direct.com/science/article/pii/009286749390399B" TargetMode="External"/><Relationship Id="rId2" Type="http://schemas.openxmlformats.org/officeDocument/2006/relationships/hyperlink" Target="http://www.sciencedirect.com/science/article/pii/0027510773900766" TargetMode="Externa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jxb.oxfordjournals.org/content/65/7/1865" TargetMode="External"/><Relationship Id="rId2" Type="http://schemas.openxmlformats.org/officeDocument/2006/relationships/hyperlink" Target="http://dx.doi.org/10.1016/j.tplants.2012.04.006" TargetMode="Externa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1403648" y="1317"/>
            <a:ext cx="653255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5400" dirty="0" err="1" smtClean="0"/>
              <a:t>Asimilación</a:t>
            </a:r>
            <a:r>
              <a:rPr lang="en-US" altLang="es-ES" sz="5400" dirty="0" smtClean="0"/>
              <a:t> de </a:t>
            </a:r>
          </a:p>
          <a:p>
            <a:pPr algn="ctr" eaLnBrk="1" hangingPunct="1">
              <a:spcBef>
                <a:spcPct val="0"/>
              </a:spcBef>
              <a:buFontTx/>
              <a:buNone/>
            </a:pPr>
            <a:r>
              <a:rPr lang="en-US" altLang="es-ES" sz="5400" dirty="0" err="1" smtClean="0"/>
              <a:t>Nutrientes</a:t>
            </a:r>
            <a:r>
              <a:rPr lang="en-US" altLang="es-ES" sz="5400" dirty="0" smtClean="0"/>
              <a:t> </a:t>
            </a:r>
            <a:r>
              <a:rPr lang="en-US" altLang="es-ES" sz="5400" dirty="0" err="1"/>
              <a:t>Minerales</a:t>
            </a:r>
            <a:endParaRPr lang="es-ES" altLang="es-ES" sz="5400" dirty="0"/>
          </a:p>
        </p:txBody>
      </p:sp>
      <p:pic>
        <p:nvPicPr>
          <p:cNvPr id="2" name="Imagen 1"/>
          <p:cNvPicPr>
            <a:picLocks noChangeAspect="1"/>
          </p:cNvPicPr>
          <p:nvPr/>
        </p:nvPicPr>
        <p:blipFill>
          <a:blip r:embed="rId2"/>
          <a:stretch>
            <a:fillRect/>
          </a:stretch>
        </p:blipFill>
        <p:spPr>
          <a:xfrm>
            <a:off x="2267744" y="1783143"/>
            <a:ext cx="4608975" cy="48162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2520950" y="379413"/>
            <a:ext cx="3765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s-AR" altLang="es-ES" sz="3600" dirty="0" err="1"/>
              <a:t>Nitrate</a:t>
            </a:r>
            <a:r>
              <a:rPr lang="es-AR" altLang="es-ES" sz="3600" dirty="0"/>
              <a:t> responses</a:t>
            </a:r>
          </a:p>
        </p:txBody>
      </p:sp>
      <p:sp>
        <p:nvSpPr>
          <p:cNvPr id="7171" name="Text Box 6"/>
          <p:cNvSpPr txBox="1">
            <a:spLocks noChangeArrowheads="1"/>
          </p:cNvSpPr>
          <p:nvPr/>
        </p:nvSpPr>
        <p:spPr bwMode="auto">
          <a:xfrm>
            <a:off x="288440" y="2992348"/>
            <a:ext cx="20510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s-AR" altLang="es-ES" sz="2400" dirty="0"/>
              <a:t>NRT </a:t>
            </a:r>
            <a:r>
              <a:rPr lang="es-AR" altLang="es-ES" sz="2400" dirty="0" smtClean="0"/>
              <a:t>1.1</a:t>
            </a:r>
          </a:p>
          <a:p>
            <a:pPr algn="l" eaLnBrk="1" hangingPunct="1"/>
            <a:endParaRPr lang="es-AR" altLang="es-ES" sz="2400" dirty="0" smtClean="0"/>
          </a:p>
          <a:p>
            <a:pPr algn="l" eaLnBrk="1" hangingPunct="1"/>
            <a:r>
              <a:rPr lang="es-AR" altLang="es-ES" sz="2400" dirty="0" smtClean="0"/>
              <a:t>NRT </a:t>
            </a:r>
            <a:r>
              <a:rPr lang="es-AR" altLang="es-ES" sz="2400" dirty="0"/>
              <a:t>2.1</a:t>
            </a:r>
          </a:p>
          <a:p>
            <a:pPr algn="l" eaLnBrk="1" hangingPunct="1"/>
            <a:endParaRPr lang="es-AR" altLang="es-ES" sz="2400" dirty="0" smtClean="0"/>
          </a:p>
          <a:p>
            <a:pPr algn="l" eaLnBrk="1" hangingPunct="1"/>
            <a:r>
              <a:rPr lang="es-AR" altLang="es-ES" sz="2400" dirty="0" smtClean="0"/>
              <a:t>NIA  </a:t>
            </a:r>
            <a:r>
              <a:rPr lang="es-AR" altLang="es-ES" sz="2400" dirty="0" err="1"/>
              <a:t>NiR</a:t>
            </a:r>
            <a:endParaRPr lang="es-ES" altLang="es-ES" sz="2400" dirty="0"/>
          </a:p>
        </p:txBody>
      </p:sp>
      <p:sp>
        <p:nvSpPr>
          <p:cNvPr id="7175" name="Text Box 10"/>
          <p:cNvSpPr txBox="1">
            <a:spLocks noChangeArrowheads="1"/>
          </p:cNvSpPr>
          <p:nvPr/>
        </p:nvSpPr>
        <p:spPr bwMode="auto">
          <a:xfrm>
            <a:off x="754632" y="1490663"/>
            <a:ext cx="309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s-ES" sz="2400" dirty="0"/>
              <a:t>Short term responses</a:t>
            </a:r>
            <a:endParaRPr lang="es-ES" altLang="es-ES" sz="2400" dirty="0"/>
          </a:p>
        </p:txBody>
      </p:sp>
      <p:sp>
        <p:nvSpPr>
          <p:cNvPr id="7176" name="Text Box 11"/>
          <p:cNvSpPr txBox="1">
            <a:spLocks noChangeArrowheads="1"/>
          </p:cNvSpPr>
          <p:nvPr/>
        </p:nvSpPr>
        <p:spPr bwMode="auto">
          <a:xfrm>
            <a:off x="323528" y="2236005"/>
            <a:ext cx="12458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s-ES" sz="2400" dirty="0"/>
              <a:t>Primary</a:t>
            </a:r>
            <a:endParaRPr lang="es-ES" altLang="es-ES" sz="2400" dirty="0"/>
          </a:p>
        </p:txBody>
      </p:sp>
      <p:sp>
        <p:nvSpPr>
          <p:cNvPr id="7177" name="Text Box 12"/>
          <p:cNvSpPr txBox="1">
            <a:spLocks noChangeArrowheads="1"/>
          </p:cNvSpPr>
          <p:nvPr/>
        </p:nvSpPr>
        <p:spPr bwMode="auto">
          <a:xfrm>
            <a:off x="2745899" y="2205982"/>
            <a:ext cx="16578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s-ES" sz="2400" dirty="0"/>
              <a:t>Secondary</a:t>
            </a:r>
            <a:endParaRPr lang="es-ES" altLang="es-ES" sz="2400" dirty="0"/>
          </a:p>
        </p:txBody>
      </p:sp>
      <p:sp>
        <p:nvSpPr>
          <p:cNvPr id="7178" name="Text Box 13"/>
          <p:cNvSpPr txBox="1">
            <a:spLocks noChangeArrowheads="1"/>
          </p:cNvSpPr>
          <p:nvPr/>
        </p:nvSpPr>
        <p:spPr bwMode="auto">
          <a:xfrm>
            <a:off x="2615878" y="2830513"/>
            <a:ext cx="24112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s-ES" sz="2400" dirty="0" err="1"/>
              <a:t>Reprogramation</a:t>
            </a:r>
            <a:endParaRPr lang="en-US" altLang="es-ES" sz="2400" dirty="0"/>
          </a:p>
          <a:p>
            <a:pPr algn="l" eaLnBrk="1" hangingPunct="1"/>
            <a:r>
              <a:rPr lang="en-US" altLang="es-ES" sz="2400" dirty="0"/>
              <a:t>carbon </a:t>
            </a:r>
            <a:r>
              <a:rPr lang="en-US" altLang="es-ES" sz="2400" dirty="0" err="1"/>
              <a:t>assimilat</a:t>
            </a:r>
            <a:endParaRPr lang="es-ES" altLang="es-ES" sz="2400" dirty="0"/>
          </a:p>
        </p:txBody>
      </p:sp>
      <p:sp>
        <p:nvSpPr>
          <p:cNvPr id="7179" name="Text Box 14"/>
          <p:cNvSpPr txBox="1">
            <a:spLocks noChangeArrowheads="1"/>
          </p:cNvSpPr>
          <p:nvPr/>
        </p:nvSpPr>
        <p:spPr bwMode="auto">
          <a:xfrm>
            <a:off x="2615878" y="3903146"/>
            <a:ext cx="24288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s-ES" sz="2400" dirty="0"/>
              <a:t>Redistribution of</a:t>
            </a:r>
          </a:p>
          <a:p>
            <a:pPr algn="l" eaLnBrk="1" hangingPunct="1"/>
            <a:r>
              <a:rPr lang="en-US" altLang="es-ES" sz="2400" dirty="0"/>
              <a:t>chemical energy</a:t>
            </a:r>
            <a:endParaRPr lang="es-ES" altLang="es-ES" sz="2400" dirty="0"/>
          </a:p>
        </p:txBody>
      </p:sp>
      <p:sp>
        <p:nvSpPr>
          <p:cNvPr id="7180" name="Text Box 15"/>
          <p:cNvSpPr txBox="1">
            <a:spLocks noChangeArrowheads="1"/>
          </p:cNvSpPr>
          <p:nvPr/>
        </p:nvSpPr>
        <p:spPr bwMode="auto">
          <a:xfrm>
            <a:off x="5388957" y="1468438"/>
            <a:ext cx="3049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s-ES" sz="2400" dirty="0"/>
              <a:t>Long term responses</a:t>
            </a:r>
            <a:endParaRPr lang="es-ES" altLang="es-ES" sz="2400" dirty="0"/>
          </a:p>
        </p:txBody>
      </p:sp>
      <p:sp>
        <p:nvSpPr>
          <p:cNvPr id="7181" name="Text Box 16"/>
          <p:cNvSpPr txBox="1">
            <a:spLocks noChangeArrowheads="1"/>
          </p:cNvSpPr>
          <p:nvPr/>
        </p:nvSpPr>
        <p:spPr bwMode="auto">
          <a:xfrm>
            <a:off x="5597525" y="2780928"/>
            <a:ext cx="34547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s-ES" sz="2400" dirty="0"/>
              <a:t>Changes in root growth </a:t>
            </a:r>
            <a:endParaRPr lang="en-US" altLang="es-ES" sz="2400" dirty="0" smtClean="0"/>
          </a:p>
          <a:p>
            <a:pPr algn="l" eaLnBrk="1" hangingPunct="1"/>
            <a:r>
              <a:rPr lang="en-US" altLang="es-ES" sz="2400" dirty="0"/>
              <a:t>a</a:t>
            </a:r>
            <a:r>
              <a:rPr lang="en-US" altLang="es-ES" sz="2400" dirty="0" smtClean="0"/>
              <a:t>nd architecture </a:t>
            </a:r>
            <a:endParaRPr lang="es-ES" altLang="es-ES" sz="2400" dirty="0"/>
          </a:p>
        </p:txBody>
      </p:sp>
      <p:sp>
        <p:nvSpPr>
          <p:cNvPr id="7182" name="Text Box 17"/>
          <p:cNvSpPr txBox="1">
            <a:spLocks noChangeArrowheads="1"/>
          </p:cNvSpPr>
          <p:nvPr/>
        </p:nvSpPr>
        <p:spPr bwMode="auto">
          <a:xfrm>
            <a:off x="5597525" y="3759423"/>
            <a:ext cx="26997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s-ES" sz="2400" dirty="0"/>
              <a:t>Root to shoot ratio</a:t>
            </a:r>
            <a:endParaRPr lang="es-ES" altLang="es-ES" sz="2400" dirty="0"/>
          </a:p>
        </p:txBody>
      </p:sp>
      <p:sp>
        <p:nvSpPr>
          <p:cNvPr id="7183" name="Text Box 18"/>
          <p:cNvSpPr txBox="1">
            <a:spLocks noChangeArrowheads="1"/>
          </p:cNvSpPr>
          <p:nvPr/>
        </p:nvSpPr>
        <p:spPr bwMode="auto">
          <a:xfrm>
            <a:off x="5597525" y="4335487"/>
            <a:ext cx="26324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s-ES" sz="2400" dirty="0"/>
              <a:t>Germination rates</a:t>
            </a:r>
            <a:endParaRPr lang="es-ES" altLang="es-ES" sz="2400" dirty="0"/>
          </a:p>
        </p:txBody>
      </p:sp>
    </p:spTree>
    <p:extLst>
      <p:ext uri="{BB962C8B-B14F-4D97-AF65-F5344CB8AC3E}">
        <p14:creationId xmlns:p14="http://schemas.microsoft.com/office/powerpoint/2010/main" val="58196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8860" y="1311672"/>
            <a:ext cx="143192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302147"/>
            <a:ext cx="144145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Line 5"/>
          <p:cNvSpPr>
            <a:spLocks noChangeShapeType="1"/>
          </p:cNvSpPr>
          <p:nvPr/>
        </p:nvSpPr>
        <p:spPr bwMode="auto">
          <a:xfrm>
            <a:off x="3132435" y="1702197"/>
            <a:ext cx="4318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246" name="Text Box 8"/>
          <p:cNvSpPr txBox="1">
            <a:spLocks noChangeArrowheads="1"/>
          </p:cNvSpPr>
          <p:nvPr/>
        </p:nvSpPr>
        <p:spPr bwMode="auto">
          <a:xfrm>
            <a:off x="173335" y="2463470"/>
            <a:ext cx="8775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dirty="0"/>
              <a:t>La </a:t>
            </a:r>
            <a:r>
              <a:rPr lang="en-US" altLang="es-ES" dirty="0" err="1"/>
              <a:t>acumulación</a:t>
            </a:r>
            <a:r>
              <a:rPr lang="en-US" altLang="es-ES" dirty="0"/>
              <a:t> de </a:t>
            </a:r>
            <a:r>
              <a:rPr lang="en-US" altLang="es-ES" dirty="0" err="1"/>
              <a:t>nitratos</a:t>
            </a:r>
            <a:r>
              <a:rPr lang="en-US" altLang="es-ES" dirty="0"/>
              <a:t>, </a:t>
            </a:r>
            <a:r>
              <a:rPr lang="en-US" altLang="es-ES" dirty="0" err="1"/>
              <a:t>nitritos</a:t>
            </a:r>
            <a:r>
              <a:rPr lang="en-US" altLang="es-ES" dirty="0"/>
              <a:t> y </a:t>
            </a:r>
            <a:r>
              <a:rPr lang="en-US" altLang="es-ES" dirty="0" err="1"/>
              <a:t>amonio</a:t>
            </a:r>
            <a:r>
              <a:rPr lang="en-US" altLang="es-ES" dirty="0"/>
              <a:t> </a:t>
            </a:r>
          </a:p>
          <a:p>
            <a:pPr algn="ctr" eaLnBrk="1" hangingPunct="1">
              <a:spcBef>
                <a:spcPct val="0"/>
              </a:spcBef>
              <a:buFontTx/>
              <a:buNone/>
            </a:pPr>
            <a:r>
              <a:rPr lang="en-US" altLang="es-ES" dirty="0" err="1"/>
              <a:t>pueden</a:t>
            </a:r>
            <a:r>
              <a:rPr lang="en-US" altLang="es-ES" dirty="0"/>
              <a:t> </a:t>
            </a:r>
            <a:r>
              <a:rPr lang="en-US" altLang="es-ES" dirty="0" err="1"/>
              <a:t>resultar</a:t>
            </a:r>
            <a:r>
              <a:rPr lang="en-US" altLang="es-ES" dirty="0"/>
              <a:t> </a:t>
            </a:r>
            <a:r>
              <a:rPr lang="en-US" altLang="es-ES" dirty="0" err="1"/>
              <a:t>tóxicos</a:t>
            </a:r>
            <a:r>
              <a:rPr lang="en-US" altLang="es-ES" dirty="0"/>
              <a:t> para </a:t>
            </a:r>
            <a:r>
              <a:rPr lang="en-US" altLang="es-ES" dirty="0" err="1"/>
              <a:t>plantas</a:t>
            </a:r>
            <a:r>
              <a:rPr lang="en-US" altLang="es-ES" dirty="0"/>
              <a:t> y </a:t>
            </a:r>
            <a:r>
              <a:rPr lang="en-US" altLang="es-ES" dirty="0" err="1"/>
              <a:t>animales</a:t>
            </a:r>
            <a:endParaRPr lang="es-ES" altLang="es-ES" dirty="0"/>
          </a:p>
        </p:txBody>
      </p:sp>
      <p:pic>
        <p:nvPicPr>
          <p:cNvPr id="1024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7273" y="1341835"/>
            <a:ext cx="1647825"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8" name="Line 10"/>
          <p:cNvSpPr>
            <a:spLocks noChangeShapeType="1"/>
          </p:cNvSpPr>
          <p:nvPr/>
        </p:nvSpPr>
        <p:spPr bwMode="auto">
          <a:xfrm>
            <a:off x="5580360" y="1702197"/>
            <a:ext cx="4318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250" name="Text Box 12"/>
          <p:cNvSpPr txBox="1">
            <a:spLocks noChangeArrowheads="1"/>
          </p:cNvSpPr>
          <p:nvPr/>
        </p:nvSpPr>
        <p:spPr bwMode="auto">
          <a:xfrm>
            <a:off x="2106623" y="309901"/>
            <a:ext cx="41767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s-ES" dirty="0" err="1"/>
              <a:t>Reducción</a:t>
            </a:r>
            <a:r>
              <a:rPr lang="en-US" altLang="es-ES" dirty="0"/>
              <a:t> de </a:t>
            </a:r>
            <a:r>
              <a:rPr lang="en-US" altLang="es-ES" dirty="0" err="1"/>
              <a:t>Nitratos</a:t>
            </a:r>
            <a:endParaRPr lang="es-ES" altLang="es-ES" dirty="0"/>
          </a:p>
        </p:txBody>
      </p:sp>
      <p:sp>
        <p:nvSpPr>
          <p:cNvPr id="10254" name="Text Box 16"/>
          <p:cNvSpPr txBox="1">
            <a:spLocks noChangeArrowheads="1"/>
          </p:cNvSpPr>
          <p:nvPr/>
        </p:nvSpPr>
        <p:spPr bwMode="auto">
          <a:xfrm>
            <a:off x="2651514" y="4157341"/>
            <a:ext cx="3594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800" dirty="0" err="1"/>
              <a:t>Metahemoglobinemia</a:t>
            </a:r>
            <a:endParaRPr lang="es-ES" altLang="es-ES" sz="2800" dirty="0"/>
          </a:p>
        </p:txBody>
      </p:sp>
      <p:sp>
        <p:nvSpPr>
          <p:cNvPr id="10255" name="Text Box 17"/>
          <p:cNvSpPr txBox="1">
            <a:spLocks noChangeArrowheads="1"/>
          </p:cNvSpPr>
          <p:nvPr/>
        </p:nvSpPr>
        <p:spPr bwMode="auto">
          <a:xfrm>
            <a:off x="2724355" y="5003827"/>
            <a:ext cx="2263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800" dirty="0" err="1"/>
              <a:t>Nitrosaminas</a:t>
            </a:r>
            <a:endParaRPr lang="es-ES" altLang="es-ES" sz="2800" dirty="0"/>
          </a:p>
        </p:txBody>
      </p:sp>
      <p:sp>
        <p:nvSpPr>
          <p:cNvPr id="17" name="Text Box 17"/>
          <p:cNvSpPr txBox="1">
            <a:spLocks noChangeArrowheads="1"/>
          </p:cNvSpPr>
          <p:nvPr/>
        </p:nvSpPr>
        <p:spPr bwMode="auto">
          <a:xfrm>
            <a:off x="2724355" y="5891497"/>
            <a:ext cx="356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800" dirty="0" err="1" smtClean="0"/>
              <a:t>Agente</a:t>
            </a:r>
            <a:r>
              <a:rPr lang="en-US" altLang="es-ES" sz="2800" dirty="0" smtClean="0"/>
              <a:t> </a:t>
            </a:r>
            <a:r>
              <a:rPr lang="en-US" altLang="es-ES" sz="2800" dirty="0" err="1" smtClean="0"/>
              <a:t>desacoplante</a:t>
            </a:r>
            <a:endParaRPr lang="es-ES" altLang="es-ES" sz="2800" dirty="0"/>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38" y="5727657"/>
            <a:ext cx="143192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84239"/>
            <a:ext cx="144145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684" y="5007659"/>
            <a:ext cx="1647825"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03" t="1607" r="2999" b="52696"/>
          <a:stretch/>
        </p:blipFill>
        <p:spPr bwMode="auto">
          <a:xfrm>
            <a:off x="226026" y="18493"/>
            <a:ext cx="8594446" cy="550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ext Box 3"/>
          <p:cNvSpPr txBox="1">
            <a:spLocks noChangeArrowheads="1"/>
          </p:cNvSpPr>
          <p:nvPr/>
        </p:nvSpPr>
        <p:spPr bwMode="auto">
          <a:xfrm>
            <a:off x="109538" y="6092825"/>
            <a:ext cx="9034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400" dirty="0"/>
              <a:t>La </a:t>
            </a:r>
            <a:r>
              <a:rPr lang="en-US" altLang="es-ES" sz="2400" dirty="0" err="1"/>
              <a:t>Reducción</a:t>
            </a:r>
            <a:r>
              <a:rPr lang="en-US" altLang="es-ES" sz="2400" dirty="0"/>
              <a:t> de </a:t>
            </a:r>
            <a:r>
              <a:rPr lang="en-US" altLang="es-ES" sz="2400" dirty="0" err="1" smtClean="0"/>
              <a:t>Nitrato</a:t>
            </a:r>
            <a:r>
              <a:rPr lang="en-US" altLang="es-ES" sz="2400" dirty="0" smtClean="0"/>
              <a:t> </a:t>
            </a:r>
            <a:r>
              <a:rPr lang="en-US" altLang="es-ES" sz="2400" dirty="0" err="1"/>
              <a:t>es</a:t>
            </a:r>
            <a:r>
              <a:rPr lang="en-US" altLang="es-ES" sz="2400" dirty="0"/>
              <a:t> un </a:t>
            </a:r>
            <a:r>
              <a:rPr lang="en-US" altLang="es-ES" sz="2400" dirty="0" err="1"/>
              <a:t>proceso</a:t>
            </a:r>
            <a:r>
              <a:rPr lang="en-US" altLang="es-ES" sz="2400" dirty="0"/>
              <a:t> </a:t>
            </a:r>
            <a:r>
              <a:rPr lang="en-US" altLang="es-ES" sz="2400" dirty="0" err="1"/>
              <a:t>estrictamente</a:t>
            </a:r>
            <a:r>
              <a:rPr lang="en-US" altLang="es-ES" sz="2400" dirty="0"/>
              <a:t> </a:t>
            </a:r>
            <a:r>
              <a:rPr lang="en-US" altLang="es-ES" sz="2400" dirty="0" err="1"/>
              <a:t>controlado</a:t>
            </a:r>
            <a:endParaRPr lang="es-ES" altLang="es-E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1000" fill="hold"/>
                                        <p:tgtEl>
                                          <p:spTgt spid="34819"/>
                                        </p:tgtEl>
                                        <p:attrNameLst>
                                          <p:attrName>ppt_x</p:attrName>
                                        </p:attrNameLst>
                                      </p:cBhvr>
                                      <p:tavLst>
                                        <p:tav tm="0">
                                          <p:val>
                                            <p:strVal val="#ppt_x"/>
                                          </p:val>
                                        </p:tav>
                                        <p:tav tm="100000">
                                          <p:val>
                                            <p:strVal val="#ppt_x"/>
                                          </p:val>
                                        </p:tav>
                                      </p:tavLst>
                                    </p:anim>
                                    <p:anim calcmode="lin" valueType="num">
                                      <p:cBhvr additive="base">
                                        <p:cTn id="8" dur="1000" fill="hold"/>
                                        <p:tgtEl>
                                          <p:spTgt spid="348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1403648" y="188640"/>
            <a:ext cx="6153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800" dirty="0"/>
              <a:t>Primer </a:t>
            </a:r>
            <a:r>
              <a:rPr lang="en-US" altLang="es-ES" sz="2800" dirty="0" err="1"/>
              <a:t>paso</a:t>
            </a:r>
            <a:r>
              <a:rPr lang="en-US" altLang="es-ES" sz="2800" dirty="0"/>
              <a:t>: NITR</a:t>
            </a:r>
            <a:r>
              <a:rPr lang="en-US" altLang="es-ES" sz="2800" dirty="0">
                <a:solidFill>
                  <a:srgbClr val="FF0000"/>
                </a:solidFill>
              </a:rPr>
              <a:t>A</a:t>
            </a:r>
            <a:r>
              <a:rPr lang="en-US" altLang="es-ES" sz="2800" dirty="0"/>
              <a:t>TO REDUCTASA</a:t>
            </a:r>
            <a:endParaRPr lang="es-ES" altLang="es-ES" sz="2800" dirty="0"/>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46" y="908720"/>
            <a:ext cx="7881953" cy="2756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descr="C:\Users\mary\Desktop\Untitled-1.jpg"/>
          <p:cNvPicPr>
            <a:picLocks noChangeAspect="1" noChangeArrowheads="1"/>
          </p:cNvPicPr>
          <p:nvPr/>
        </p:nvPicPr>
        <p:blipFill>
          <a:blip r:embed="rId3">
            <a:extLst>
              <a:ext uri="{28A0092B-C50C-407E-A947-70E740481C1C}">
                <a14:useLocalDpi xmlns:a14="http://schemas.microsoft.com/office/drawing/2010/main" val="0"/>
              </a:ext>
            </a:extLst>
          </a:blip>
          <a:srcRect b="20453"/>
          <a:stretch>
            <a:fillRect/>
          </a:stretch>
        </p:blipFill>
        <p:spPr bwMode="auto">
          <a:xfrm>
            <a:off x="0" y="3573016"/>
            <a:ext cx="5302533" cy="275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2257"/>
            <a:ext cx="3744912"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3"/>
          <a:stretch>
            <a:fillRect/>
          </a:stretch>
        </p:blipFill>
        <p:spPr>
          <a:xfrm>
            <a:off x="3635896" y="1307836"/>
            <a:ext cx="5291750" cy="5040560"/>
          </a:xfrm>
          <a:prstGeom prst="rect">
            <a:avLst/>
          </a:prstGeom>
        </p:spPr>
      </p:pic>
      <p:grpSp>
        <p:nvGrpSpPr>
          <p:cNvPr id="6" name="Group 6"/>
          <p:cNvGrpSpPr>
            <a:grpSpLocks/>
          </p:cNvGrpSpPr>
          <p:nvPr/>
        </p:nvGrpSpPr>
        <p:grpSpPr bwMode="auto">
          <a:xfrm>
            <a:off x="-227013" y="116632"/>
            <a:ext cx="9371013" cy="669925"/>
            <a:chOff x="243" y="1557"/>
            <a:chExt cx="5903" cy="422"/>
          </a:xfrm>
        </p:grpSpPr>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b="48599"/>
            <a:stretch>
              <a:fillRect/>
            </a:stretch>
          </p:blipFill>
          <p:spPr bwMode="auto">
            <a:xfrm>
              <a:off x="243" y="1557"/>
              <a:ext cx="3590"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l="15154" t="49696" r="15349" b="11693"/>
            <a:stretch>
              <a:fillRect/>
            </a:stretch>
          </p:blipFill>
          <p:spPr bwMode="auto">
            <a:xfrm>
              <a:off x="3651" y="1661"/>
              <a:ext cx="2495"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86091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990600" y="228600"/>
            <a:ext cx="762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AR" altLang="es-MX" sz="2400">
                <a:latin typeface="Arial Unicode MS" pitchFamily="34" charset="-128"/>
              </a:rPr>
              <a:t>Lanzadera (permeasa) de triosas fosfato: trasporte de esqueletos carbonados, equivalentes de reducción y ATP   </a:t>
            </a:r>
            <a:endParaRPr lang="es-ES" altLang="es-MX" sz="2400">
              <a:latin typeface="Arial Unicode MS" pitchFamily="34" charset="-128"/>
            </a:endParaRPr>
          </a:p>
        </p:txBody>
      </p:sp>
      <p:pic>
        <p:nvPicPr>
          <p:cNvPr id="72707" name="Picture 4" descr="fig13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196975"/>
            <a:ext cx="838835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617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26" t="8169" r="4326" b="7404"/>
          <a:stretch/>
        </p:blipFill>
        <p:spPr bwMode="auto">
          <a:xfrm>
            <a:off x="0" y="1052736"/>
            <a:ext cx="916127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Text Box 3"/>
          <p:cNvSpPr txBox="1">
            <a:spLocks noChangeArrowheads="1"/>
          </p:cNvSpPr>
          <p:nvPr/>
        </p:nvSpPr>
        <p:spPr bwMode="auto">
          <a:xfrm>
            <a:off x="395288" y="404813"/>
            <a:ext cx="4365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800" dirty="0" err="1"/>
              <a:t>Regulación</a:t>
            </a:r>
            <a:r>
              <a:rPr lang="en-US" altLang="es-ES" sz="2800" dirty="0"/>
              <a:t> </a:t>
            </a:r>
            <a:r>
              <a:rPr lang="en-US" altLang="es-ES" sz="2800" dirty="0" err="1"/>
              <a:t>transcripcional</a:t>
            </a:r>
            <a:endParaRPr lang="es-ES" altLang="es-E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7504" y="980728"/>
            <a:ext cx="8812699" cy="4672558"/>
          </a:xfrm>
          <a:prstGeom prst="rect">
            <a:avLst/>
          </a:prstGeom>
        </p:spPr>
      </p:pic>
      <p:sp>
        <p:nvSpPr>
          <p:cNvPr id="3" name="Text Box 3"/>
          <p:cNvSpPr txBox="1">
            <a:spLocks noChangeArrowheads="1"/>
          </p:cNvSpPr>
          <p:nvPr/>
        </p:nvSpPr>
        <p:spPr bwMode="auto">
          <a:xfrm>
            <a:off x="0" y="188640"/>
            <a:ext cx="50866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800" dirty="0" err="1"/>
              <a:t>Regulación</a:t>
            </a:r>
            <a:r>
              <a:rPr lang="en-US" altLang="es-ES" sz="2800" dirty="0"/>
              <a:t> </a:t>
            </a:r>
            <a:r>
              <a:rPr lang="en-US" altLang="es-ES" sz="2800" dirty="0" err="1" smtClean="0"/>
              <a:t>postranscripcional</a:t>
            </a:r>
            <a:endParaRPr lang="es-ES" altLang="es-ES" sz="2800" dirty="0"/>
          </a:p>
        </p:txBody>
      </p:sp>
    </p:spTree>
    <p:extLst>
      <p:ext uri="{BB962C8B-B14F-4D97-AF65-F5344CB8AC3E}">
        <p14:creationId xmlns:p14="http://schemas.microsoft.com/office/powerpoint/2010/main" val="3078250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4062" y="19050"/>
            <a:ext cx="5095875" cy="6819900"/>
          </a:xfrm>
          <a:prstGeom prst="rect">
            <a:avLst/>
          </a:prstGeom>
        </p:spPr>
      </p:pic>
    </p:spTree>
    <p:extLst>
      <p:ext uri="{BB962C8B-B14F-4D97-AF65-F5344CB8AC3E}">
        <p14:creationId xmlns:p14="http://schemas.microsoft.com/office/powerpoint/2010/main" val="840327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431925" y="260350"/>
            <a:ext cx="63928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800"/>
              <a:t>Segundo paso: NITR</a:t>
            </a:r>
            <a:r>
              <a:rPr lang="en-US" altLang="es-ES" sz="2800">
                <a:solidFill>
                  <a:srgbClr val="FF0000"/>
                </a:solidFill>
              </a:rPr>
              <a:t>I</a:t>
            </a:r>
            <a:r>
              <a:rPr lang="en-US" altLang="es-ES" sz="2800"/>
              <a:t>TO REDUCTASA</a:t>
            </a:r>
            <a:endParaRPr lang="es-ES" altLang="es-ES" sz="2800"/>
          </a:p>
        </p:txBody>
      </p:sp>
      <p:grpSp>
        <p:nvGrpSpPr>
          <p:cNvPr id="22531" name="Group 5"/>
          <p:cNvGrpSpPr>
            <a:grpSpLocks/>
          </p:cNvGrpSpPr>
          <p:nvPr/>
        </p:nvGrpSpPr>
        <p:grpSpPr bwMode="auto">
          <a:xfrm>
            <a:off x="280988" y="1284288"/>
            <a:ext cx="8467725" cy="704850"/>
            <a:chOff x="-276" y="2170"/>
            <a:chExt cx="5334" cy="444"/>
          </a:xfrm>
        </p:grpSpPr>
        <p:pic>
          <p:nvPicPr>
            <p:cNvPr id="22537" name="Picture 3"/>
            <p:cNvPicPr>
              <a:picLocks noChangeAspect="1" noChangeArrowheads="1"/>
            </p:cNvPicPr>
            <p:nvPr/>
          </p:nvPicPr>
          <p:blipFill>
            <a:blip r:embed="rId2">
              <a:extLst>
                <a:ext uri="{28A0092B-C50C-407E-A947-70E740481C1C}">
                  <a14:useLocalDpi xmlns:a14="http://schemas.microsoft.com/office/drawing/2010/main" val="0"/>
                </a:ext>
              </a:extLst>
            </a:blip>
            <a:srcRect b="43944"/>
            <a:stretch>
              <a:fillRect/>
            </a:stretch>
          </p:blipFill>
          <p:spPr bwMode="auto">
            <a:xfrm>
              <a:off x="-276" y="2170"/>
              <a:ext cx="3111"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8" name="Picture 4"/>
            <p:cNvPicPr>
              <a:picLocks noChangeAspect="1" noChangeArrowheads="1"/>
            </p:cNvPicPr>
            <p:nvPr/>
          </p:nvPicPr>
          <p:blipFill>
            <a:blip r:embed="rId3">
              <a:extLst>
                <a:ext uri="{28A0092B-C50C-407E-A947-70E740481C1C}">
                  <a14:useLocalDpi xmlns:a14="http://schemas.microsoft.com/office/drawing/2010/main" val="0"/>
                </a:ext>
              </a:extLst>
            </a:blip>
            <a:srcRect l="14561" t="51126" r="11058"/>
            <a:stretch>
              <a:fillRect/>
            </a:stretch>
          </p:blipFill>
          <p:spPr bwMode="auto">
            <a:xfrm>
              <a:off x="2744" y="2267"/>
              <a:ext cx="2314"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53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565400"/>
            <a:ext cx="9217025" cy="296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Text Box 7"/>
          <p:cNvSpPr txBox="1">
            <a:spLocks noChangeArrowheads="1"/>
          </p:cNvSpPr>
          <p:nvPr/>
        </p:nvSpPr>
        <p:spPr bwMode="auto">
          <a:xfrm>
            <a:off x="3327400" y="6040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pic>
        <p:nvPicPr>
          <p:cNvPr id="22534" name="Picture 12"/>
          <p:cNvPicPr>
            <a:picLocks noChangeAspect="1" noChangeArrowheads="1"/>
          </p:cNvPicPr>
          <p:nvPr/>
        </p:nvPicPr>
        <p:blipFill>
          <a:blip r:embed="rId5">
            <a:extLst>
              <a:ext uri="{28A0092B-C50C-407E-A947-70E740481C1C}">
                <a14:useLocalDpi xmlns:a14="http://schemas.microsoft.com/office/drawing/2010/main" val="0"/>
              </a:ext>
            </a:extLst>
          </a:blip>
          <a:srcRect l="23996" t="11096" r="45670" b="48520"/>
          <a:stretch>
            <a:fillRect/>
          </a:stretch>
        </p:blipFill>
        <p:spPr bwMode="auto">
          <a:xfrm>
            <a:off x="3132138" y="2708275"/>
            <a:ext cx="1152525" cy="350838"/>
          </a:xfrm>
          <a:prstGeom prst="rect">
            <a:avLst/>
          </a:prstGeom>
          <a:noFill/>
          <a:ln w="222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13"/>
          <p:cNvPicPr>
            <a:picLocks noChangeAspect="1" noChangeArrowheads="1"/>
          </p:cNvPicPr>
          <p:nvPr/>
        </p:nvPicPr>
        <p:blipFill>
          <a:blip r:embed="rId6">
            <a:extLst>
              <a:ext uri="{28A0092B-C50C-407E-A947-70E740481C1C}">
                <a14:useLocalDpi xmlns:a14="http://schemas.microsoft.com/office/drawing/2010/main" val="0"/>
              </a:ext>
            </a:extLst>
          </a:blip>
          <a:srcRect l="37756" t="44194" r="34445" b="22755"/>
          <a:stretch>
            <a:fillRect/>
          </a:stretch>
        </p:blipFill>
        <p:spPr bwMode="auto">
          <a:xfrm>
            <a:off x="3276600" y="5440363"/>
            <a:ext cx="1079500" cy="292100"/>
          </a:xfrm>
          <a:prstGeom prst="rect">
            <a:avLst/>
          </a:prstGeom>
          <a:noFill/>
          <a:ln w="222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6" name="Text Box 14"/>
          <p:cNvSpPr txBox="1">
            <a:spLocks noChangeArrowheads="1"/>
          </p:cNvSpPr>
          <p:nvPr/>
        </p:nvSpPr>
        <p:spPr bwMode="auto">
          <a:xfrm>
            <a:off x="312738" y="4724400"/>
            <a:ext cx="1908175" cy="388938"/>
          </a:xfrm>
          <a:prstGeom prst="rect">
            <a:avLst/>
          </a:prstGeom>
          <a:noFill/>
          <a:ln w="222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1800"/>
              <a:t>Pentosas fosfato</a:t>
            </a:r>
            <a:endParaRPr lang="es-ES" altLang="es-ES" sz="1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t>How do plants optimize their uptake and utilization of nitrogen? </a:t>
            </a:r>
          </a:p>
        </p:txBody>
      </p:sp>
      <p:grpSp>
        <p:nvGrpSpPr>
          <p:cNvPr id="25603" name="Group 1"/>
          <p:cNvGrpSpPr>
            <a:grpSpLocks/>
          </p:cNvGrpSpPr>
          <p:nvPr/>
        </p:nvGrpSpPr>
        <p:grpSpPr bwMode="auto">
          <a:xfrm>
            <a:off x="92075" y="1577975"/>
            <a:ext cx="9043988" cy="4441825"/>
            <a:chOff x="92075" y="1577975"/>
            <a:chExt cx="9043988" cy="4441825"/>
          </a:xfrm>
        </p:grpSpPr>
        <p:sp>
          <p:nvSpPr>
            <p:cNvPr id="112" name="Rectangle 111"/>
            <p:cNvSpPr/>
            <p:nvPr/>
          </p:nvSpPr>
          <p:spPr>
            <a:xfrm>
              <a:off x="152400" y="3581400"/>
              <a:ext cx="8839200" cy="2438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5605" name="Group 157"/>
            <p:cNvGrpSpPr>
              <a:grpSpLocks/>
            </p:cNvGrpSpPr>
            <p:nvPr/>
          </p:nvGrpSpPr>
          <p:grpSpPr bwMode="auto">
            <a:xfrm flipH="1">
              <a:off x="92075" y="1879600"/>
              <a:ext cx="1431925" cy="3149600"/>
              <a:chOff x="304802" y="1904999"/>
              <a:chExt cx="1981557" cy="4048192"/>
            </a:xfrm>
          </p:grpSpPr>
          <p:grpSp>
            <p:nvGrpSpPr>
              <p:cNvPr id="25723" name="Group 103"/>
              <p:cNvGrpSpPr>
                <a:grpSpLocks/>
              </p:cNvGrpSpPr>
              <p:nvPr/>
            </p:nvGrpSpPr>
            <p:grpSpPr bwMode="auto">
              <a:xfrm flipH="1">
                <a:off x="304800" y="1905002"/>
                <a:ext cx="1981557" cy="2133175"/>
                <a:chOff x="1579600" y="1303589"/>
                <a:chExt cx="4129235" cy="4171662"/>
              </a:xfrm>
            </p:grpSpPr>
            <p:sp>
              <p:nvSpPr>
                <p:cNvPr id="282" name="Freeform 281"/>
                <p:cNvSpPr/>
                <p:nvPr/>
              </p:nvSpPr>
              <p:spPr>
                <a:xfrm>
                  <a:off x="2934645" y="4455896"/>
                  <a:ext cx="329606" cy="566618"/>
                </a:xfrm>
                <a:custGeom>
                  <a:avLst/>
                  <a:gdLst>
                    <a:gd name="connsiteX0" fmla="*/ 10490 w 329020"/>
                    <a:gd name="connsiteY0" fmla="*/ 107092 h 568411"/>
                    <a:gd name="connsiteX1" fmla="*/ 22847 w 329020"/>
                    <a:gd name="connsiteY1" fmla="*/ 102973 h 568411"/>
                    <a:gd name="connsiteX2" fmla="*/ 47560 w 329020"/>
                    <a:gd name="connsiteY2" fmla="*/ 70022 h 568411"/>
                    <a:gd name="connsiteX3" fmla="*/ 59917 w 329020"/>
                    <a:gd name="connsiteY3" fmla="*/ 61784 h 568411"/>
                    <a:gd name="connsiteX4" fmla="*/ 76393 w 329020"/>
                    <a:gd name="connsiteY4" fmla="*/ 37071 h 568411"/>
                    <a:gd name="connsiteX5" fmla="*/ 113463 w 329020"/>
                    <a:gd name="connsiteY5" fmla="*/ 16476 h 568411"/>
                    <a:gd name="connsiteX6" fmla="*/ 125820 w 329020"/>
                    <a:gd name="connsiteY6" fmla="*/ 8238 h 568411"/>
                    <a:gd name="connsiteX7" fmla="*/ 158771 w 329020"/>
                    <a:gd name="connsiteY7" fmla="*/ 0 h 568411"/>
                    <a:gd name="connsiteX8" fmla="*/ 199960 w 329020"/>
                    <a:gd name="connsiteY8" fmla="*/ 12357 h 568411"/>
                    <a:gd name="connsiteX9" fmla="*/ 208198 w 329020"/>
                    <a:gd name="connsiteY9" fmla="*/ 24714 h 568411"/>
                    <a:gd name="connsiteX10" fmla="*/ 208198 w 329020"/>
                    <a:gd name="connsiteY10" fmla="*/ 65903 h 568411"/>
                    <a:gd name="connsiteX11" fmla="*/ 245268 w 329020"/>
                    <a:gd name="connsiteY11" fmla="*/ 86498 h 568411"/>
                    <a:gd name="connsiteX12" fmla="*/ 257625 w 329020"/>
                    <a:gd name="connsiteY12" fmla="*/ 94735 h 568411"/>
                    <a:gd name="connsiteX13" fmla="*/ 282339 w 329020"/>
                    <a:gd name="connsiteY13" fmla="*/ 119449 h 568411"/>
                    <a:gd name="connsiteX14" fmla="*/ 294695 w 329020"/>
                    <a:gd name="connsiteY14" fmla="*/ 144162 h 568411"/>
                    <a:gd name="connsiteX15" fmla="*/ 307052 w 329020"/>
                    <a:gd name="connsiteY15" fmla="*/ 152400 h 568411"/>
                    <a:gd name="connsiteX16" fmla="*/ 307052 w 329020"/>
                    <a:gd name="connsiteY16" fmla="*/ 201827 h 568411"/>
                    <a:gd name="connsiteX17" fmla="*/ 298814 w 329020"/>
                    <a:gd name="connsiteY17" fmla="*/ 214184 h 568411"/>
                    <a:gd name="connsiteX18" fmla="*/ 290577 w 329020"/>
                    <a:gd name="connsiteY18" fmla="*/ 226541 h 568411"/>
                    <a:gd name="connsiteX19" fmla="*/ 282339 w 329020"/>
                    <a:gd name="connsiteY19" fmla="*/ 238898 h 568411"/>
                    <a:gd name="connsiteX20" fmla="*/ 278220 w 329020"/>
                    <a:gd name="connsiteY20" fmla="*/ 263611 h 568411"/>
                    <a:gd name="connsiteX21" fmla="*/ 286458 w 329020"/>
                    <a:gd name="connsiteY21" fmla="*/ 300681 h 568411"/>
                    <a:gd name="connsiteX22" fmla="*/ 298814 w 329020"/>
                    <a:gd name="connsiteY22" fmla="*/ 325395 h 568411"/>
                    <a:gd name="connsiteX23" fmla="*/ 302933 w 329020"/>
                    <a:gd name="connsiteY23" fmla="*/ 354227 h 568411"/>
                    <a:gd name="connsiteX24" fmla="*/ 294695 w 329020"/>
                    <a:gd name="connsiteY24" fmla="*/ 387179 h 568411"/>
                    <a:gd name="connsiteX25" fmla="*/ 282339 w 329020"/>
                    <a:gd name="connsiteY25" fmla="*/ 461319 h 568411"/>
                    <a:gd name="connsiteX26" fmla="*/ 274101 w 329020"/>
                    <a:gd name="connsiteY26" fmla="*/ 486033 h 568411"/>
                    <a:gd name="connsiteX27" fmla="*/ 257625 w 329020"/>
                    <a:gd name="connsiteY27" fmla="*/ 510746 h 568411"/>
                    <a:gd name="connsiteX28" fmla="*/ 237031 w 329020"/>
                    <a:gd name="connsiteY28" fmla="*/ 547816 h 568411"/>
                    <a:gd name="connsiteX29" fmla="*/ 208198 w 329020"/>
                    <a:gd name="connsiteY29" fmla="*/ 551935 h 568411"/>
                    <a:gd name="connsiteX30" fmla="*/ 195841 w 329020"/>
                    <a:gd name="connsiteY30" fmla="*/ 547816 h 568411"/>
                    <a:gd name="connsiteX31" fmla="*/ 183485 w 329020"/>
                    <a:gd name="connsiteY31" fmla="*/ 543698 h 568411"/>
                    <a:gd name="connsiteX32" fmla="*/ 171128 w 329020"/>
                    <a:gd name="connsiteY32" fmla="*/ 535460 h 568411"/>
                    <a:gd name="connsiteX33" fmla="*/ 158771 w 329020"/>
                    <a:gd name="connsiteY33" fmla="*/ 523103 h 568411"/>
                    <a:gd name="connsiteX34" fmla="*/ 146414 w 329020"/>
                    <a:gd name="connsiteY34" fmla="*/ 518984 h 568411"/>
                    <a:gd name="connsiteX35" fmla="*/ 134058 w 329020"/>
                    <a:gd name="connsiteY35" fmla="*/ 506627 h 568411"/>
                    <a:gd name="connsiteX36" fmla="*/ 125820 w 329020"/>
                    <a:gd name="connsiteY36" fmla="*/ 494271 h 568411"/>
                    <a:gd name="connsiteX37" fmla="*/ 101106 w 329020"/>
                    <a:gd name="connsiteY37" fmla="*/ 477795 h 568411"/>
                    <a:gd name="connsiteX38" fmla="*/ 96987 w 329020"/>
                    <a:gd name="connsiteY38" fmla="*/ 465438 h 568411"/>
                    <a:gd name="connsiteX39" fmla="*/ 76393 w 329020"/>
                    <a:gd name="connsiteY39" fmla="*/ 440725 h 568411"/>
                    <a:gd name="connsiteX40" fmla="*/ 51679 w 329020"/>
                    <a:gd name="connsiteY40" fmla="*/ 424249 h 568411"/>
                    <a:gd name="connsiteX41" fmla="*/ 39322 w 329020"/>
                    <a:gd name="connsiteY41" fmla="*/ 428368 h 568411"/>
                    <a:gd name="connsiteX42" fmla="*/ 22847 w 329020"/>
                    <a:gd name="connsiteY42" fmla="*/ 391298 h 568411"/>
                    <a:gd name="connsiteX43" fmla="*/ 18728 w 329020"/>
                    <a:gd name="connsiteY43" fmla="*/ 378941 h 568411"/>
                    <a:gd name="connsiteX44" fmla="*/ 14609 w 329020"/>
                    <a:gd name="connsiteY44" fmla="*/ 366584 h 568411"/>
                    <a:gd name="connsiteX45" fmla="*/ 14609 w 329020"/>
                    <a:gd name="connsiteY45" fmla="*/ 292444 h 568411"/>
                    <a:gd name="connsiteX46" fmla="*/ 26966 w 329020"/>
                    <a:gd name="connsiteY46" fmla="*/ 181233 h 568411"/>
                    <a:gd name="connsiteX47" fmla="*/ 31085 w 329020"/>
                    <a:gd name="connsiteY47" fmla="*/ 168876 h 568411"/>
                    <a:gd name="connsiteX48" fmla="*/ 18728 w 329020"/>
                    <a:gd name="connsiteY48" fmla="*/ 144162 h 568411"/>
                    <a:gd name="connsiteX49" fmla="*/ 6371 w 329020"/>
                    <a:gd name="connsiteY49" fmla="*/ 135925 h 568411"/>
                    <a:gd name="connsiteX50" fmla="*/ 14609 w 329020"/>
                    <a:gd name="connsiteY50" fmla="*/ 107092 h 568411"/>
                    <a:gd name="connsiteX51" fmla="*/ 10490 w 329020"/>
                    <a:gd name="connsiteY51" fmla="*/ 107092 h 5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29020" h="568411">
                      <a:moveTo>
                        <a:pt x="10490" y="107092"/>
                      </a:moveTo>
                      <a:cubicBezTo>
                        <a:pt x="11863" y="106406"/>
                        <a:pt x="19550" y="105799"/>
                        <a:pt x="22847" y="102973"/>
                      </a:cubicBezTo>
                      <a:cubicBezTo>
                        <a:pt x="70111" y="62462"/>
                        <a:pt x="18849" y="98733"/>
                        <a:pt x="47560" y="70022"/>
                      </a:cubicBezTo>
                      <a:cubicBezTo>
                        <a:pt x="51060" y="66522"/>
                        <a:pt x="55798" y="64530"/>
                        <a:pt x="59917" y="61784"/>
                      </a:cubicBezTo>
                      <a:cubicBezTo>
                        <a:pt x="65409" y="53546"/>
                        <a:pt x="67001" y="40202"/>
                        <a:pt x="76393" y="37071"/>
                      </a:cubicBezTo>
                      <a:cubicBezTo>
                        <a:pt x="98142" y="29821"/>
                        <a:pt x="85137" y="35360"/>
                        <a:pt x="113463" y="16476"/>
                      </a:cubicBezTo>
                      <a:cubicBezTo>
                        <a:pt x="117582" y="13730"/>
                        <a:pt x="121124" y="9803"/>
                        <a:pt x="125820" y="8238"/>
                      </a:cubicBezTo>
                      <a:cubicBezTo>
                        <a:pt x="144818" y="1905"/>
                        <a:pt x="133920" y="4971"/>
                        <a:pt x="158771" y="0"/>
                      </a:cubicBezTo>
                      <a:cubicBezTo>
                        <a:pt x="188855" y="10028"/>
                        <a:pt x="175061" y="6132"/>
                        <a:pt x="199960" y="12357"/>
                      </a:cubicBezTo>
                      <a:cubicBezTo>
                        <a:pt x="202706" y="16476"/>
                        <a:pt x="207498" y="19813"/>
                        <a:pt x="208198" y="24714"/>
                      </a:cubicBezTo>
                      <a:cubicBezTo>
                        <a:pt x="211377" y="46964"/>
                        <a:pt x="189393" y="39039"/>
                        <a:pt x="208198" y="65903"/>
                      </a:cubicBezTo>
                      <a:cubicBezTo>
                        <a:pt x="222182" y="85881"/>
                        <a:pt x="229808" y="78768"/>
                        <a:pt x="245268" y="86498"/>
                      </a:cubicBezTo>
                      <a:cubicBezTo>
                        <a:pt x="249696" y="88712"/>
                        <a:pt x="253925" y="91446"/>
                        <a:pt x="257625" y="94735"/>
                      </a:cubicBezTo>
                      <a:cubicBezTo>
                        <a:pt x="266333" y="102475"/>
                        <a:pt x="282339" y="119449"/>
                        <a:pt x="282339" y="119449"/>
                      </a:cubicBezTo>
                      <a:cubicBezTo>
                        <a:pt x="285689" y="129498"/>
                        <a:pt x="286711" y="136178"/>
                        <a:pt x="294695" y="144162"/>
                      </a:cubicBezTo>
                      <a:cubicBezTo>
                        <a:pt x="298195" y="147662"/>
                        <a:pt x="302933" y="149654"/>
                        <a:pt x="307052" y="152400"/>
                      </a:cubicBezTo>
                      <a:cubicBezTo>
                        <a:pt x="329020" y="185352"/>
                        <a:pt x="329020" y="168876"/>
                        <a:pt x="307052" y="201827"/>
                      </a:cubicBezTo>
                      <a:lnTo>
                        <a:pt x="298814" y="214184"/>
                      </a:lnTo>
                      <a:lnTo>
                        <a:pt x="290577" y="226541"/>
                      </a:lnTo>
                      <a:lnTo>
                        <a:pt x="282339" y="238898"/>
                      </a:lnTo>
                      <a:cubicBezTo>
                        <a:pt x="280966" y="247136"/>
                        <a:pt x="278220" y="255260"/>
                        <a:pt x="278220" y="263611"/>
                      </a:cubicBezTo>
                      <a:cubicBezTo>
                        <a:pt x="278220" y="269941"/>
                        <a:pt x="282210" y="292185"/>
                        <a:pt x="286458" y="300681"/>
                      </a:cubicBezTo>
                      <a:cubicBezTo>
                        <a:pt x="302425" y="332617"/>
                        <a:pt x="288462" y="294338"/>
                        <a:pt x="298814" y="325395"/>
                      </a:cubicBezTo>
                      <a:cubicBezTo>
                        <a:pt x="300187" y="335006"/>
                        <a:pt x="302933" y="344519"/>
                        <a:pt x="302933" y="354227"/>
                      </a:cubicBezTo>
                      <a:cubicBezTo>
                        <a:pt x="302933" y="364168"/>
                        <a:pt x="297945" y="377428"/>
                        <a:pt x="294695" y="387179"/>
                      </a:cubicBezTo>
                      <a:cubicBezTo>
                        <a:pt x="291606" y="411898"/>
                        <a:pt x="289539" y="437319"/>
                        <a:pt x="282339" y="461319"/>
                      </a:cubicBezTo>
                      <a:cubicBezTo>
                        <a:pt x="279844" y="469636"/>
                        <a:pt x="278918" y="478808"/>
                        <a:pt x="274101" y="486033"/>
                      </a:cubicBezTo>
                      <a:cubicBezTo>
                        <a:pt x="268609" y="494271"/>
                        <a:pt x="260756" y="501353"/>
                        <a:pt x="257625" y="510746"/>
                      </a:cubicBezTo>
                      <a:cubicBezTo>
                        <a:pt x="247545" y="540986"/>
                        <a:pt x="255527" y="529320"/>
                        <a:pt x="237031" y="547816"/>
                      </a:cubicBezTo>
                      <a:cubicBezTo>
                        <a:pt x="230166" y="568411"/>
                        <a:pt x="237031" y="561546"/>
                        <a:pt x="208198" y="551935"/>
                      </a:cubicBezTo>
                      <a:lnTo>
                        <a:pt x="195841" y="547816"/>
                      </a:lnTo>
                      <a:lnTo>
                        <a:pt x="183485" y="543698"/>
                      </a:lnTo>
                      <a:cubicBezTo>
                        <a:pt x="179366" y="540952"/>
                        <a:pt x="174931" y="538629"/>
                        <a:pt x="171128" y="535460"/>
                      </a:cubicBezTo>
                      <a:cubicBezTo>
                        <a:pt x="166653" y="531731"/>
                        <a:pt x="163618" y="526334"/>
                        <a:pt x="158771" y="523103"/>
                      </a:cubicBezTo>
                      <a:cubicBezTo>
                        <a:pt x="155158" y="520695"/>
                        <a:pt x="150533" y="520357"/>
                        <a:pt x="146414" y="518984"/>
                      </a:cubicBezTo>
                      <a:cubicBezTo>
                        <a:pt x="142295" y="514865"/>
                        <a:pt x="137787" y="511102"/>
                        <a:pt x="134058" y="506627"/>
                      </a:cubicBezTo>
                      <a:cubicBezTo>
                        <a:pt x="130889" y="502824"/>
                        <a:pt x="129545" y="497531"/>
                        <a:pt x="125820" y="494271"/>
                      </a:cubicBezTo>
                      <a:cubicBezTo>
                        <a:pt x="118369" y="487751"/>
                        <a:pt x="101106" y="477795"/>
                        <a:pt x="101106" y="477795"/>
                      </a:cubicBezTo>
                      <a:cubicBezTo>
                        <a:pt x="99733" y="473676"/>
                        <a:pt x="98929" y="469321"/>
                        <a:pt x="96987" y="465438"/>
                      </a:cubicBezTo>
                      <a:cubicBezTo>
                        <a:pt x="92660" y="456784"/>
                        <a:pt x="83846" y="446522"/>
                        <a:pt x="76393" y="440725"/>
                      </a:cubicBezTo>
                      <a:cubicBezTo>
                        <a:pt x="68578" y="434646"/>
                        <a:pt x="51679" y="424249"/>
                        <a:pt x="51679" y="424249"/>
                      </a:cubicBezTo>
                      <a:cubicBezTo>
                        <a:pt x="47560" y="425622"/>
                        <a:pt x="43353" y="429981"/>
                        <a:pt x="39322" y="428368"/>
                      </a:cubicBezTo>
                      <a:cubicBezTo>
                        <a:pt x="31792" y="425356"/>
                        <a:pt x="22961" y="391641"/>
                        <a:pt x="22847" y="391298"/>
                      </a:cubicBezTo>
                      <a:lnTo>
                        <a:pt x="18728" y="378941"/>
                      </a:lnTo>
                      <a:lnTo>
                        <a:pt x="14609" y="366584"/>
                      </a:lnTo>
                      <a:cubicBezTo>
                        <a:pt x="5285" y="254694"/>
                        <a:pt x="10051" y="360813"/>
                        <a:pt x="14609" y="292444"/>
                      </a:cubicBezTo>
                      <a:cubicBezTo>
                        <a:pt x="21817" y="184318"/>
                        <a:pt x="0" y="221679"/>
                        <a:pt x="26966" y="181233"/>
                      </a:cubicBezTo>
                      <a:cubicBezTo>
                        <a:pt x="28339" y="177114"/>
                        <a:pt x="31085" y="173218"/>
                        <a:pt x="31085" y="168876"/>
                      </a:cubicBezTo>
                      <a:cubicBezTo>
                        <a:pt x="31085" y="162176"/>
                        <a:pt x="22893" y="148327"/>
                        <a:pt x="18728" y="144162"/>
                      </a:cubicBezTo>
                      <a:cubicBezTo>
                        <a:pt x="15228" y="140662"/>
                        <a:pt x="10490" y="138671"/>
                        <a:pt x="6371" y="135925"/>
                      </a:cubicBezTo>
                      <a:cubicBezTo>
                        <a:pt x="7691" y="130646"/>
                        <a:pt x="11654" y="113001"/>
                        <a:pt x="14609" y="107092"/>
                      </a:cubicBezTo>
                      <a:cubicBezTo>
                        <a:pt x="15477" y="105355"/>
                        <a:pt x="9117" y="107779"/>
                        <a:pt x="10490" y="107092"/>
                      </a:cubicBezTo>
                      <a:close/>
                    </a:path>
                  </a:pathLst>
                </a:custGeom>
                <a:solidFill>
                  <a:srgbClr val="479F00"/>
                </a:solidFill>
                <a:ln>
                  <a:solidFill>
                    <a:srgbClr val="5AB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3" name="Freeform 282"/>
                <p:cNvSpPr/>
                <p:nvPr/>
              </p:nvSpPr>
              <p:spPr>
                <a:xfrm>
                  <a:off x="4724592" y="2608403"/>
                  <a:ext cx="984240" cy="730218"/>
                </a:xfrm>
                <a:custGeom>
                  <a:avLst/>
                  <a:gdLst>
                    <a:gd name="connsiteX0" fmla="*/ 6498 w 982682"/>
                    <a:gd name="connsiteY0" fmla="*/ 189470 h 729048"/>
                    <a:gd name="connsiteX1" fmla="*/ 27092 w 982682"/>
                    <a:gd name="connsiteY1" fmla="*/ 140043 h 729048"/>
                    <a:gd name="connsiteX2" fmla="*/ 43568 w 982682"/>
                    <a:gd name="connsiteY2" fmla="*/ 115329 h 729048"/>
                    <a:gd name="connsiteX3" fmla="*/ 51806 w 982682"/>
                    <a:gd name="connsiteY3" fmla="*/ 102973 h 729048"/>
                    <a:gd name="connsiteX4" fmla="*/ 60044 w 982682"/>
                    <a:gd name="connsiteY4" fmla="*/ 90616 h 729048"/>
                    <a:gd name="connsiteX5" fmla="*/ 84757 w 982682"/>
                    <a:gd name="connsiteY5" fmla="*/ 70021 h 729048"/>
                    <a:gd name="connsiteX6" fmla="*/ 109471 w 982682"/>
                    <a:gd name="connsiteY6" fmla="*/ 53546 h 729048"/>
                    <a:gd name="connsiteX7" fmla="*/ 134184 w 982682"/>
                    <a:gd name="connsiteY7" fmla="*/ 37070 h 729048"/>
                    <a:gd name="connsiteX8" fmla="*/ 146541 w 982682"/>
                    <a:gd name="connsiteY8" fmla="*/ 28832 h 729048"/>
                    <a:gd name="connsiteX9" fmla="*/ 158898 w 982682"/>
                    <a:gd name="connsiteY9" fmla="*/ 24713 h 729048"/>
                    <a:gd name="connsiteX10" fmla="*/ 183611 w 982682"/>
                    <a:gd name="connsiteY10" fmla="*/ 8237 h 729048"/>
                    <a:gd name="connsiteX11" fmla="*/ 195968 w 982682"/>
                    <a:gd name="connsiteY11" fmla="*/ 0 h 729048"/>
                    <a:gd name="connsiteX12" fmla="*/ 200087 w 982682"/>
                    <a:gd name="connsiteY12" fmla="*/ 12356 h 729048"/>
                    <a:gd name="connsiteX13" fmla="*/ 195968 w 982682"/>
                    <a:gd name="connsiteY13" fmla="*/ 28832 h 729048"/>
                    <a:gd name="connsiteX14" fmla="*/ 183611 w 982682"/>
                    <a:gd name="connsiteY14" fmla="*/ 74140 h 729048"/>
                    <a:gd name="connsiteX15" fmla="*/ 187730 w 982682"/>
                    <a:gd name="connsiteY15" fmla="*/ 90616 h 729048"/>
                    <a:gd name="connsiteX16" fmla="*/ 270109 w 982682"/>
                    <a:gd name="connsiteY16" fmla="*/ 82378 h 729048"/>
                    <a:gd name="connsiteX17" fmla="*/ 286584 w 982682"/>
                    <a:gd name="connsiteY17" fmla="*/ 78259 h 729048"/>
                    <a:gd name="connsiteX18" fmla="*/ 298941 w 982682"/>
                    <a:gd name="connsiteY18" fmla="*/ 82378 h 729048"/>
                    <a:gd name="connsiteX19" fmla="*/ 323655 w 982682"/>
                    <a:gd name="connsiteY19" fmla="*/ 86497 h 729048"/>
                    <a:gd name="connsiteX20" fmla="*/ 340130 w 982682"/>
                    <a:gd name="connsiteY20" fmla="*/ 90616 h 729048"/>
                    <a:gd name="connsiteX21" fmla="*/ 377201 w 982682"/>
                    <a:gd name="connsiteY21" fmla="*/ 119448 h 729048"/>
                    <a:gd name="connsiteX22" fmla="*/ 389557 w 982682"/>
                    <a:gd name="connsiteY22" fmla="*/ 127686 h 729048"/>
                    <a:gd name="connsiteX23" fmla="*/ 414271 w 982682"/>
                    <a:gd name="connsiteY23" fmla="*/ 148281 h 729048"/>
                    <a:gd name="connsiteX24" fmla="*/ 451341 w 982682"/>
                    <a:gd name="connsiteY24" fmla="*/ 160637 h 729048"/>
                    <a:gd name="connsiteX25" fmla="*/ 463698 w 982682"/>
                    <a:gd name="connsiteY25" fmla="*/ 164756 h 729048"/>
                    <a:gd name="connsiteX26" fmla="*/ 504887 w 982682"/>
                    <a:gd name="connsiteY26" fmla="*/ 156519 h 729048"/>
                    <a:gd name="connsiteX27" fmla="*/ 517244 w 982682"/>
                    <a:gd name="connsiteY27" fmla="*/ 148281 h 729048"/>
                    <a:gd name="connsiteX28" fmla="*/ 525482 w 982682"/>
                    <a:gd name="connsiteY28" fmla="*/ 135924 h 729048"/>
                    <a:gd name="connsiteX29" fmla="*/ 579028 w 982682"/>
                    <a:gd name="connsiteY29" fmla="*/ 131805 h 729048"/>
                    <a:gd name="connsiteX30" fmla="*/ 644930 w 982682"/>
                    <a:gd name="connsiteY30" fmla="*/ 140043 h 729048"/>
                    <a:gd name="connsiteX31" fmla="*/ 640811 w 982682"/>
                    <a:gd name="connsiteY31" fmla="*/ 152400 h 729048"/>
                    <a:gd name="connsiteX32" fmla="*/ 632574 w 982682"/>
                    <a:gd name="connsiteY32" fmla="*/ 189470 h 729048"/>
                    <a:gd name="connsiteX33" fmla="*/ 624336 w 982682"/>
                    <a:gd name="connsiteY33" fmla="*/ 201827 h 729048"/>
                    <a:gd name="connsiteX34" fmla="*/ 628455 w 982682"/>
                    <a:gd name="connsiteY34" fmla="*/ 218302 h 729048"/>
                    <a:gd name="connsiteX35" fmla="*/ 706714 w 982682"/>
                    <a:gd name="connsiteY35" fmla="*/ 222421 h 729048"/>
                    <a:gd name="connsiteX36" fmla="*/ 735546 w 982682"/>
                    <a:gd name="connsiteY36" fmla="*/ 226540 h 729048"/>
                    <a:gd name="connsiteX37" fmla="*/ 776736 w 982682"/>
                    <a:gd name="connsiteY37" fmla="*/ 230659 h 729048"/>
                    <a:gd name="connsiteX38" fmla="*/ 789092 w 982682"/>
                    <a:gd name="connsiteY38" fmla="*/ 234778 h 729048"/>
                    <a:gd name="connsiteX39" fmla="*/ 805568 w 982682"/>
                    <a:gd name="connsiteY39" fmla="*/ 238897 h 729048"/>
                    <a:gd name="connsiteX40" fmla="*/ 830282 w 982682"/>
                    <a:gd name="connsiteY40" fmla="*/ 247135 h 729048"/>
                    <a:gd name="connsiteX41" fmla="*/ 867352 w 982682"/>
                    <a:gd name="connsiteY41" fmla="*/ 267729 h 729048"/>
                    <a:gd name="connsiteX42" fmla="*/ 879709 w 982682"/>
                    <a:gd name="connsiteY42" fmla="*/ 275967 h 729048"/>
                    <a:gd name="connsiteX43" fmla="*/ 908541 w 982682"/>
                    <a:gd name="connsiteY43" fmla="*/ 284205 h 729048"/>
                    <a:gd name="connsiteX44" fmla="*/ 982682 w 982682"/>
                    <a:gd name="connsiteY44" fmla="*/ 296562 h 729048"/>
                    <a:gd name="connsiteX45" fmla="*/ 957968 w 982682"/>
                    <a:gd name="connsiteY45" fmla="*/ 313037 h 729048"/>
                    <a:gd name="connsiteX46" fmla="*/ 945611 w 982682"/>
                    <a:gd name="connsiteY46" fmla="*/ 321275 h 729048"/>
                    <a:gd name="connsiteX47" fmla="*/ 937374 w 982682"/>
                    <a:gd name="connsiteY47" fmla="*/ 333632 h 729048"/>
                    <a:gd name="connsiteX48" fmla="*/ 912660 w 982682"/>
                    <a:gd name="connsiteY48" fmla="*/ 345989 h 729048"/>
                    <a:gd name="connsiteX49" fmla="*/ 900303 w 982682"/>
                    <a:gd name="connsiteY49" fmla="*/ 358346 h 729048"/>
                    <a:gd name="connsiteX50" fmla="*/ 871471 w 982682"/>
                    <a:gd name="connsiteY50" fmla="*/ 391297 h 729048"/>
                    <a:gd name="connsiteX51" fmla="*/ 863233 w 982682"/>
                    <a:gd name="connsiteY51" fmla="*/ 416010 h 729048"/>
                    <a:gd name="connsiteX52" fmla="*/ 859114 w 982682"/>
                    <a:gd name="connsiteY52" fmla="*/ 428367 h 729048"/>
                    <a:gd name="connsiteX53" fmla="*/ 830282 w 982682"/>
                    <a:gd name="connsiteY53" fmla="*/ 469556 h 729048"/>
                    <a:gd name="connsiteX54" fmla="*/ 817925 w 982682"/>
                    <a:gd name="connsiteY54" fmla="*/ 477794 h 729048"/>
                    <a:gd name="connsiteX55" fmla="*/ 797330 w 982682"/>
                    <a:gd name="connsiteY55" fmla="*/ 502508 h 729048"/>
                    <a:gd name="connsiteX56" fmla="*/ 756141 w 982682"/>
                    <a:gd name="connsiteY56" fmla="*/ 531340 h 729048"/>
                    <a:gd name="connsiteX57" fmla="*/ 735546 w 982682"/>
                    <a:gd name="connsiteY57" fmla="*/ 547816 h 729048"/>
                    <a:gd name="connsiteX58" fmla="*/ 710833 w 982682"/>
                    <a:gd name="connsiteY58" fmla="*/ 572529 h 729048"/>
                    <a:gd name="connsiteX59" fmla="*/ 686119 w 982682"/>
                    <a:gd name="connsiteY59" fmla="*/ 584886 h 729048"/>
                    <a:gd name="connsiteX60" fmla="*/ 673763 w 982682"/>
                    <a:gd name="connsiteY60" fmla="*/ 589005 h 729048"/>
                    <a:gd name="connsiteX61" fmla="*/ 636692 w 982682"/>
                    <a:gd name="connsiteY61" fmla="*/ 609600 h 729048"/>
                    <a:gd name="connsiteX62" fmla="*/ 611979 w 982682"/>
                    <a:gd name="connsiteY62" fmla="*/ 630194 h 729048"/>
                    <a:gd name="connsiteX63" fmla="*/ 587265 w 982682"/>
                    <a:gd name="connsiteY63" fmla="*/ 638432 h 729048"/>
                    <a:gd name="connsiteX64" fmla="*/ 574909 w 982682"/>
                    <a:gd name="connsiteY64" fmla="*/ 642551 h 729048"/>
                    <a:gd name="connsiteX65" fmla="*/ 562552 w 982682"/>
                    <a:gd name="connsiteY65" fmla="*/ 646670 h 729048"/>
                    <a:gd name="connsiteX66" fmla="*/ 488411 w 982682"/>
                    <a:gd name="connsiteY66" fmla="*/ 642551 h 729048"/>
                    <a:gd name="connsiteX67" fmla="*/ 484292 w 982682"/>
                    <a:gd name="connsiteY67" fmla="*/ 679621 h 729048"/>
                    <a:gd name="connsiteX68" fmla="*/ 496649 w 982682"/>
                    <a:gd name="connsiteY68" fmla="*/ 687859 h 729048"/>
                    <a:gd name="connsiteX69" fmla="*/ 509006 w 982682"/>
                    <a:gd name="connsiteY69" fmla="*/ 712573 h 729048"/>
                    <a:gd name="connsiteX70" fmla="*/ 496649 w 982682"/>
                    <a:gd name="connsiteY70" fmla="*/ 720810 h 729048"/>
                    <a:gd name="connsiteX71" fmla="*/ 471936 w 982682"/>
                    <a:gd name="connsiteY71" fmla="*/ 729048 h 729048"/>
                    <a:gd name="connsiteX72" fmla="*/ 459579 w 982682"/>
                    <a:gd name="connsiteY72" fmla="*/ 720810 h 729048"/>
                    <a:gd name="connsiteX73" fmla="*/ 434865 w 982682"/>
                    <a:gd name="connsiteY73" fmla="*/ 712573 h 729048"/>
                    <a:gd name="connsiteX74" fmla="*/ 422509 w 982682"/>
                    <a:gd name="connsiteY74" fmla="*/ 708454 h 729048"/>
                    <a:gd name="connsiteX75" fmla="*/ 373082 w 982682"/>
                    <a:gd name="connsiteY75" fmla="*/ 691978 h 729048"/>
                    <a:gd name="connsiteX76" fmla="*/ 360725 w 982682"/>
                    <a:gd name="connsiteY76" fmla="*/ 687859 h 729048"/>
                    <a:gd name="connsiteX77" fmla="*/ 336011 w 982682"/>
                    <a:gd name="connsiteY77" fmla="*/ 671383 h 729048"/>
                    <a:gd name="connsiteX78" fmla="*/ 319536 w 982682"/>
                    <a:gd name="connsiteY78" fmla="*/ 646670 h 729048"/>
                    <a:gd name="connsiteX79" fmla="*/ 311298 w 982682"/>
                    <a:gd name="connsiteY79" fmla="*/ 634313 h 729048"/>
                    <a:gd name="connsiteX80" fmla="*/ 290703 w 982682"/>
                    <a:gd name="connsiteY80" fmla="*/ 597243 h 729048"/>
                    <a:gd name="connsiteX81" fmla="*/ 278346 w 982682"/>
                    <a:gd name="connsiteY81" fmla="*/ 584886 h 729048"/>
                    <a:gd name="connsiteX82" fmla="*/ 253633 w 982682"/>
                    <a:gd name="connsiteY82" fmla="*/ 568410 h 729048"/>
                    <a:gd name="connsiteX83" fmla="*/ 233038 w 982682"/>
                    <a:gd name="connsiteY83" fmla="*/ 531340 h 729048"/>
                    <a:gd name="connsiteX84" fmla="*/ 224801 w 982682"/>
                    <a:gd name="connsiteY84" fmla="*/ 518983 h 729048"/>
                    <a:gd name="connsiteX85" fmla="*/ 212444 w 982682"/>
                    <a:gd name="connsiteY85" fmla="*/ 514864 h 729048"/>
                    <a:gd name="connsiteX86" fmla="*/ 195968 w 982682"/>
                    <a:gd name="connsiteY86" fmla="*/ 518983 h 729048"/>
                    <a:gd name="connsiteX87" fmla="*/ 191849 w 982682"/>
                    <a:gd name="connsiteY87" fmla="*/ 531340 h 729048"/>
                    <a:gd name="connsiteX88" fmla="*/ 187730 w 982682"/>
                    <a:gd name="connsiteY88" fmla="*/ 556054 h 729048"/>
                    <a:gd name="connsiteX89" fmla="*/ 175374 w 982682"/>
                    <a:gd name="connsiteY89" fmla="*/ 564291 h 729048"/>
                    <a:gd name="connsiteX90" fmla="*/ 146541 w 982682"/>
                    <a:gd name="connsiteY90" fmla="*/ 556054 h 729048"/>
                    <a:gd name="connsiteX91" fmla="*/ 130065 w 982682"/>
                    <a:gd name="connsiteY91" fmla="*/ 518983 h 729048"/>
                    <a:gd name="connsiteX92" fmla="*/ 125946 w 982682"/>
                    <a:gd name="connsiteY92" fmla="*/ 506627 h 729048"/>
                    <a:gd name="connsiteX93" fmla="*/ 121828 w 982682"/>
                    <a:gd name="connsiteY93" fmla="*/ 494270 h 729048"/>
                    <a:gd name="connsiteX94" fmla="*/ 113590 w 982682"/>
                    <a:gd name="connsiteY94" fmla="*/ 448962 h 729048"/>
                    <a:gd name="connsiteX95" fmla="*/ 88876 w 982682"/>
                    <a:gd name="connsiteY95" fmla="*/ 399535 h 729048"/>
                    <a:gd name="connsiteX96" fmla="*/ 84757 w 982682"/>
                    <a:gd name="connsiteY96" fmla="*/ 387178 h 729048"/>
                    <a:gd name="connsiteX97" fmla="*/ 60044 w 982682"/>
                    <a:gd name="connsiteY97" fmla="*/ 362464 h 729048"/>
                    <a:gd name="connsiteX98" fmla="*/ 55925 w 982682"/>
                    <a:gd name="connsiteY98" fmla="*/ 284205 h 729048"/>
                    <a:gd name="connsiteX99" fmla="*/ 39449 w 982682"/>
                    <a:gd name="connsiteY99" fmla="*/ 259491 h 729048"/>
                    <a:gd name="connsiteX100" fmla="*/ 31211 w 982682"/>
                    <a:gd name="connsiteY100" fmla="*/ 247135 h 729048"/>
                    <a:gd name="connsiteX101" fmla="*/ 22974 w 982682"/>
                    <a:gd name="connsiteY101" fmla="*/ 234778 h 729048"/>
                    <a:gd name="connsiteX102" fmla="*/ 10617 w 982682"/>
                    <a:gd name="connsiteY102" fmla="*/ 226540 h 729048"/>
                    <a:gd name="connsiteX103" fmla="*/ 2379 w 982682"/>
                    <a:gd name="connsiteY103" fmla="*/ 214183 h 729048"/>
                    <a:gd name="connsiteX104" fmla="*/ 6498 w 982682"/>
                    <a:gd name="connsiteY104" fmla="*/ 189470 h 72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82682" h="729048">
                      <a:moveTo>
                        <a:pt x="6498" y="189470"/>
                      </a:moveTo>
                      <a:cubicBezTo>
                        <a:pt x="10617" y="177113"/>
                        <a:pt x="14934" y="162839"/>
                        <a:pt x="27092" y="140043"/>
                      </a:cubicBezTo>
                      <a:cubicBezTo>
                        <a:pt x="31751" y="131307"/>
                        <a:pt x="38076" y="123567"/>
                        <a:pt x="43568" y="115329"/>
                      </a:cubicBezTo>
                      <a:lnTo>
                        <a:pt x="51806" y="102973"/>
                      </a:lnTo>
                      <a:cubicBezTo>
                        <a:pt x="54552" y="98854"/>
                        <a:pt x="56544" y="94116"/>
                        <a:pt x="60044" y="90616"/>
                      </a:cubicBezTo>
                      <a:cubicBezTo>
                        <a:pt x="96146" y="54514"/>
                        <a:pt x="50350" y="98694"/>
                        <a:pt x="84757" y="70021"/>
                      </a:cubicBezTo>
                      <a:cubicBezTo>
                        <a:pt x="105324" y="52881"/>
                        <a:pt x="87757" y="60782"/>
                        <a:pt x="109471" y="53546"/>
                      </a:cubicBezTo>
                      <a:lnTo>
                        <a:pt x="134184" y="37070"/>
                      </a:lnTo>
                      <a:cubicBezTo>
                        <a:pt x="138303" y="34324"/>
                        <a:pt x="141845" y="30397"/>
                        <a:pt x="146541" y="28832"/>
                      </a:cubicBezTo>
                      <a:cubicBezTo>
                        <a:pt x="150660" y="27459"/>
                        <a:pt x="155103" y="26822"/>
                        <a:pt x="158898" y="24713"/>
                      </a:cubicBezTo>
                      <a:cubicBezTo>
                        <a:pt x="167553" y="19905"/>
                        <a:pt x="175373" y="13729"/>
                        <a:pt x="183611" y="8237"/>
                      </a:cubicBezTo>
                      <a:lnTo>
                        <a:pt x="195968" y="0"/>
                      </a:lnTo>
                      <a:cubicBezTo>
                        <a:pt x="197341" y="4119"/>
                        <a:pt x="200087" y="8015"/>
                        <a:pt x="200087" y="12356"/>
                      </a:cubicBezTo>
                      <a:cubicBezTo>
                        <a:pt x="200087" y="18017"/>
                        <a:pt x="197595" y="23410"/>
                        <a:pt x="195968" y="28832"/>
                      </a:cubicBezTo>
                      <a:cubicBezTo>
                        <a:pt x="183426" y="70640"/>
                        <a:pt x="191119" y="36604"/>
                        <a:pt x="183611" y="74140"/>
                      </a:cubicBezTo>
                      <a:cubicBezTo>
                        <a:pt x="184984" y="79632"/>
                        <a:pt x="182238" y="89243"/>
                        <a:pt x="187730" y="90616"/>
                      </a:cubicBezTo>
                      <a:cubicBezTo>
                        <a:pt x="190957" y="91423"/>
                        <a:pt x="262617" y="83210"/>
                        <a:pt x="270109" y="82378"/>
                      </a:cubicBezTo>
                      <a:cubicBezTo>
                        <a:pt x="275601" y="81005"/>
                        <a:pt x="280923" y="78259"/>
                        <a:pt x="286584" y="78259"/>
                      </a:cubicBezTo>
                      <a:cubicBezTo>
                        <a:pt x="290926" y="78259"/>
                        <a:pt x="294703" y="81436"/>
                        <a:pt x="298941" y="82378"/>
                      </a:cubicBezTo>
                      <a:cubicBezTo>
                        <a:pt x="307094" y="84190"/>
                        <a:pt x="315466" y="84859"/>
                        <a:pt x="323655" y="86497"/>
                      </a:cubicBezTo>
                      <a:cubicBezTo>
                        <a:pt x="329206" y="87607"/>
                        <a:pt x="334638" y="89243"/>
                        <a:pt x="340130" y="90616"/>
                      </a:cubicBezTo>
                      <a:cubicBezTo>
                        <a:pt x="402571" y="132241"/>
                        <a:pt x="338498" y="87194"/>
                        <a:pt x="377201" y="119448"/>
                      </a:cubicBezTo>
                      <a:cubicBezTo>
                        <a:pt x="381004" y="122617"/>
                        <a:pt x="385754" y="124517"/>
                        <a:pt x="389557" y="127686"/>
                      </a:cubicBezTo>
                      <a:cubicBezTo>
                        <a:pt x="400642" y="136924"/>
                        <a:pt x="401123" y="142437"/>
                        <a:pt x="414271" y="148281"/>
                      </a:cubicBezTo>
                      <a:cubicBezTo>
                        <a:pt x="414300" y="148294"/>
                        <a:pt x="445148" y="158573"/>
                        <a:pt x="451341" y="160637"/>
                      </a:cubicBezTo>
                      <a:lnTo>
                        <a:pt x="463698" y="164756"/>
                      </a:lnTo>
                      <a:cubicBezTo>
                        <a:pt x="469265" y="163828"/>
                        <a:pt x="497072" y="159868"/>
                        <a:pt x="504887" y="156519"/>
                      </a:cubicBezTo>
                      <a:cubicBezTo>
                        <a:pt x="509437" y="154569"/>
                        <a:pt x="513125" y="151027"/>
                        <a:pt x="517244" y="148281"/>
                      </a:cubicBezTo>
                      <a:cubicBezTo>
                        <a:pt x="519990" y="144162"/>
                        <a:pt x="520699" y="137200"/>
                        <a:pt x="525482" y="135924"/>
                      </a:cubicBezTo>
                      <a:cubicBezTo>
                        <a:pt x="542779" y="131311"/>
                        <a:pt x="561127" y="131805"/>
                        <a:pt x="579028" y="131805"/>
                      </a:cubicBezTo>
                      <a:cubicBezTo>
                        <a:pt x="598828" y="131805"/>
                        <a:pt x="624582" y="136651"/>
                        <a:pt x="644930" y="140043"/>
                      </a:cubicBezTo>
                      <a:cubicBezTo>
                        <a:pt x="643557" y="144162"/>
                        <a:pt x="641753" y="148162"/>
                        <a:pt x="640811" y="152400"/>
                      </a:cubicBezTo>
                      <a:cubicBezTo>
                        <a:pt x="638282" y="163781"/>
                        <a:pt x="638135" y="178348"/>
                        <a:pt x="632574" y="189470"/>
                      </a:cubicBezTo>
                      <a:cubicBezTo>
                        <a:pt x="630360" y="193898"/>
                        <a:pt x="627082" y="197708"/>
                        <a:pt x="624336" y="201827"/>
                      </a:cubicBezTo>
                      <a:cubicBezTo>
                        <a:pt x="625709" y="207319"/>
                        <a:pt x="622963" y="216929"/>
                        <a:pt x="628455" y="218302"/>
                      </a:cubicBezTo>
                      <a:cubicBezTo>
                        <a:pt x="653798" y="224637"/>
                        <a:pt x="680669" y="220417"/>
                        <a:pt x="706714" y="222421"/>
                      </a:cubicBezTo>
                      <a:cubicBezTo>
                        <a:pt x="716394" y="223166"/>
                        <a:pt x="725904" y="225406"/>
                        <a:pt x="735546" y="226540"/>
                      </a:cubicBezTo>
                      <a:cubicBezTo>
                        <a:pt x="749250" y="228152"/>
                        <a:pt x="763006" y="229286"/>
                        <a:pt x="776736" y="230659"/>
                      </a:cubicBezTo>
                      <a:cubicBezTo>
                        <a:pt x="780855" y="232032"/>
                        <a:pt x="784918" y="233585"/>
                        <a:pt x="789092" y="234778"/>
                      </a:cubicBezTo>
                      <a:cubicBezTo>
                        <a:pt x="794535" y="236333"/>
                        <a:pt x="800146" y="237270"/>
                        <a:pt x="805568" y="238897"/>
                      </a:cubicBezTo>
                      <a:cubicBezTo>
                        <a:pt x="813885" y="241392"/>
                        <a:pt x="830282" y="247135"/>
                        <a:pt x="830282" y="247135"/>
                      </a:cubicBezTo>
                      <a:cubicBezTo>
                        <a:pt x="869062" y="285915"/>
                        <a:pt x="806872" y="227409"/>
                        <a:pt x="867352" y="267729"/>
                      </a:cubicBezTo>
                      <a:cubicBezTo>
                        <a:pt x="871471" y="270475"/>
                        <a:pt x="875281" y="273753"/>
                        <a:pt x="879709" y="275967"/>
                      </a:cubicBezTo>
                      <a:cubicBezTo>
                        <a:pt x="885214" y="278720"/>
                        <a:pt x="903789" y="283149"/>
                        <a:pt x="908541" y="284205"/>
                      </a:cubicBezTo>
                      <a:cubicBezTo>
                        <a:pt x="933028" y="289647"/>
                        <a:pt x="957872" y="293018"/>
                        <a:pt x="982682" y="296562"/>
                      </a:cubicBezTo>
                      <a:lnTo>
                        <a:pt x="957968" y="313037"/>
                      </a:lnTo>
                      <a:lnTo>
                        <a:pt x="945611" y="321275"/>
                      </a:lnTo>
                      <a:cubicBezTo>
                        <a:pt x="942865" y="325394"/>
                        <a:pt x="940874" y="330132"/>
                        <a:pt x="937374" y="333632"/>
                      </a:cubicBezTo>
                      <a:cubicBezTo>
                        <a:pt x="929390" y="341617"/>
                        <a:pt x="922710" y="342639"/>
                        <a:pt x="912660" y="345989"/>
                      </a:cubicBezTo>
                      <a:cubicBezTo>
                        <a:pt x="908541" y="350108"/>
                        <a:pt x="904778" y="354617"/>
                        <a:pt x="900303" y="358346"/>
                      </a:cubicBezTo>
                      <a:cubicBezTo>
                        <a:pt x="884776" y="371285"/>
                        <a:pt x="880556" y="364043"/>
                        <a:pt x="871471" y="391297"/>
                      </a:cubicBezTo>
                      <a:lnTo>
                        <a:pt x="863233" y="416010"/>
                      </a:lnTo>
                      <a:cubicBezTo>
                        <a:pt x="861860" y="420129"/>
                        <a:pt x="861522" y="424754"/>
                        <a:pt x="859114" y="428367"/>
                      </a:cubicBezTo>
                      <a:cubicBezTo>
                        <a:pt x="856425" y="432401"/>
                        <a:pt x="836380" y="463458"/>
                        <a:pt x="830282" y="469556"/>
                      </a:cubicBezTo>
                      <a:cubicBezTo>
                        <a:pt x="826782" y="473056"/>
                        <a:pt x="822044" y="475048"/>
                        <a:pt x="817925" y="477794"/>
                      </a:cubicBezTo>
                      <a:cubicBezTo>
                        <a:pt x="810602" y="488778"/>
                        <a:pt x="808308" y="493969"/>
                        <a:pt x="797330" y="502508"/>
                      </a:cubicBezTo>
                      <a:cubicBezTo>
                        <a:pt x="791272" y="507220"/>
                        <a:pt x="763641" y="523840"/>
                        <a:pt x="756141" y="531340"/>
                      </a:cubicBezTo>
                      <a:cubicBezTo>
                        <a:pt x="737510" y="549971"/>
                        <a:pt x="759603" y="539797"/>
                        <a:pt x="735546" y="547816"/>
                      </a:cubicBezTo>
                      <a:cubicBezTo>
                        <a:pt x="727308" y="556054"/>
                        <a:pt x="721885" y="568845"/>
                        <a:pt x="710833" y="572529"/>
                      </a:cubicBezTo>
                      <a:cubicBezTo>
                        <a:pt x="679777" y="582881"/>
                        <a:pt x="718054" y="568918"/>
                        <a:pt x="686119" y="584886"/>
                      </a:cubicBezTo>
                      <a:cubicBezTo>
                        <a:pt x="682236" y="586828"/>
                        <a:pt x="677558" y="586897"/>
                        <a:pt x="673763" y="589005"/>
                      </a:cubicBezTo>
                      <a:cubicBezTo>
                        <a:pt x="631276" y="612610"/>
                        <a:pt x="664652" y="600280"/>
                        <a:pt x="636692" y="609600"/>
                      </a:cubicBezTo>
                      <a:cubicBezTo>
                        <a:pt x="628932" y="617360"/>
                        <a:pt x="622301" y="625606"/>
                        <a:pt x="611979" y="630194"/>
                      </a:cubicBezTo>
                      <a:cubicBezTo>
                        <a:pt x="604044" y="633721"/>
                        <a:pt x="595503" y="635686"/>
                        <a:pt x="587265" y="638432"/>
                      </a:cubicBezTo>
                      <a:lnTo>
                        <a:pt x="574909" y="642551"/>
                      </a:lnTo>
                      <a:lnTo>
                        <a:pt x="562552" y="646670"/>
                      </a:lnTo>
                      <a:cubicBezTo>
                        <a:pt x="510508" y="636261"/>
                        <a:pt x="535256" y="636695"/>
                        <a:pt x="488411" y="642551"/>
                      </a:cubicBezTo>
                      <a:cubicBezTo>
                        <a:pt x="478884" y="656844"/>
                        <a:pt x="473723" y="658482"/>
                        <a:pt x="484292" y="679621"/>
                      </a:cubicBezTo>
                      <a:cubicBezTo>
                        <a:pt x="486506" y="684049"/>
                        <a:pt x="492530" y="685113"/>
                        <a:pt x="496649" y="687859"/>
                      </a:cubicBezTo>
                      <a:cubicBezTo>
                        <a:pt x="498384" y="690461"/>
                        <a:pt x="511138" y="707244"/>
                        <a:pt x="509006" y="712573"/>
                      </a:cubicBezTo>
                      <a:cubicBezTo>
                        <a:pt x="507167" y="717169"/>
                        <a:pt x="501173" y="718800"/>
                        <a:pt x="496649" y="720810"/>
                      </a:cubicBezTo>
                      <a:cubicBezTo>
                        <a:pt x="488714" y="724337"/>
                        <a:pt x="471936" y="729048"/>
                        <a:pt x="471936" y="729048"/>
                      </a:cubicBezTo>
                      <a:cubicBezTo>
                        <a:pt x="467817" y="726302"/>
                        <a:pt x="464103" y="722820"/>
                        <a:pt x="459579" y="720810"/>
                      </a:cubicBezTo>
                      <a:cubicBezTo>
                        <a:pt x="451644" y="717283"/>
                        <a:pt x="443103" y="715319"/>
                        <a:pt x="434865" y="712573"/>
                      </a:cubicBezTo>
                      <a:lnTo>
                        <a:pt x="422509" y="708454"/>
                      </a:lnTo>
                      <a:lnTo>
                        <a:pt x="373082" y="691978"/>
                      </a:lnTo>
                      <a:cubicBezTo>
                        <a:pt x="368963" y="690605"/>
                        <a:pt x="364338" y="690267"/>
                        <a:pt x="360725" y="687859"/>
                      </a:cubicBezTo>
                      <a:lnTo>
                        <a:pt x="336011" y="671383"/>
                      </a:lnTo>
                      <a:lnTo>
                        <a:pt x="319536" y="646670"/>
                      </a:lnTo>
                      <a:cubicBezTo>
                        <a:pt x="316790" y="642551"/>
                        <a:pt x="312863" y="639009"/>
                        <a:pt x="311298" y="634313"/>
                      </a:cubicBezTo>
                      <a:cubicBezTo>
                        <a:pt x="306118" y="618774"/>
                        <a:pt x="304867" y="611407"/>
                        <a:pt x="290703" y="597243"/>
                      </a:cubicBezTo>
                      <a:cubicBezTo>
                        <a:pt x="286584" y="593124"/>
                        <a:pt x="282944" y="588462"/>
                        <a:pt x="278346" y="584886"/>
                      </a:cubicBezTo>
                      <a:cubicBezTo>
                        <a:pt x="270531" y="578808"/>
                        <a:pt x="253633" y="568410"/>
                        <a:pt x="253633" y="568410"/>
                      </a:cubicBezTo>
                      <a:cubicBezTo>
                        <a:pt x="246383" y="546660"/>
                        <a:pt x="251923" y="559669"/>
                        <a:pt x="233038" y="531340"/>
                      </a:cubicBezTo>
                      <a:cubicBezTo>
                        <a:pt x="230292" y="527221"/>
                        <a:pt x="229497" y="520548"/>
                        <a:pt x="224801" y="518983"/>
                      </a:cubicBezTo>
                      <a:lnTo>
                        <a:pt x="212444" y="514864"/>
                      </a:lnTo>
                      <a:cubicBezTo>
                        <a:pt x="206952" y="516237"/>
                        <a:pt x="200389" y="515447"/>
                        <a:pt x="195968" y="518983"/>
                      </a:cubicBezTo>
                      <a:cubicBezTo>
                        <a:pt x="192578" y="521695"/>
                        <a:pt x="192791" y="527102"/>
                        <a:pt x="191849" y="531340"/>
                      </a:cubicBezTo>
                      <a:cubicBezTo>
                        <a:pt x="190037" y="539493"/>
                        <a:pt x="191465" y="548584"/>
                        <a:pt x="187730" y="556054"/>
                      </a:cubicBezTo>
                      <a:cubicBezTo>
                        <a:pt x="185516" y="560481"/>
                        <a:pt x="179493" y="561545"/>
                        <a:pt x="175374" y="564291"/>
                      </a:cubicBezTo>
                      <a:cubicBezTo>
                        <a:pt x="174295" y="564021"/>
                        <a:pt x="149229" y="558204"/>
                        <a:pt x="146541" y="556054"/>
                      </a:cubicBezTo>
                      <a:cubicBezTo>
                        <a:pt x="137640" y="548933"/>
                        <a:pt x="132582" y="526535"/>
                        <a:pt x="130065" y="518983"/>
                      </a:cubicBezTo>
                      <a:lnTo>
                        <a:pt x="125946" y="506627"/>
                      </a:lnTo>
                      <a:lnTo>
                        <a:pt x="121828" y="494270"/>
                      </a:lnTo>
                      <a:cubicBezTo>
                        <a:pt x="120930" y="487089"/>
                        <a:pt x="119735" y="460022"/>
                        <a:pt x="113590" y="448962"/>
                      </a:cubicBezTo>
                      <a:cubicBezTo>
                        <a:pt x="86974" y="401054"/>
                        <a:pt x="104914" y="447646"/>
                        <a:pt x="88876" y="399535"/>
                      </a:cubicBezTo>
                      <a:cubicBezTo>
                        <a:pt x="87503" y="395416"/>
                        <a:pt x="87827" y="390248"/>
                        <a:pt x="84757" y="387178"/>
                      </a:cubicBezTo>
                      <a:lnTo>
                        <a:pt x="60044" y="362464"/>
                      </a:lnTo>
                      <a:cubicBezTo>
                        <a:pt x="58671" y="336378"/>
                        <a:pt x="61048" y="309820"/>
                        <a:pt x="55925" y="284205"/>
                      </a:cubicBezTo>
                      <a:cubicBezTo>
                        <a:pt x="53983" y="274496"/>
                        <a:pt x="44941" y="267729"/>
                        <a:pt x="39449" y="259491"/>
                      </a:cubicBezTo>
                      <a:lnTo>
                        <a:pt x="31211" y="247135"/>
                      </a:lnTo>
                      <a:cubicBezTo>
                        <a:pt x="28465" y="243016"/>
                        <a:pt x="27093" y="237524"/>
                        <a:pt x="22974" y="234778"/>
                      </a:cubicBezTo>
                      <a:lnTo>
                        <a:pt x="10617" y="226540"/>
                      </a:lnTo>
                      <a:cubicBezTo>
                        <a:pt x="7871" y="222421"/>
                        <a:pt x="2926" y="219103"/>
                        <a:pt x="2379" y="214183"/>
                      </a:cubicBezTo>
                      <a:cubicBezTo>
                        <a:pt x="0" y="192776"/>
                        <a:pt x="2379" y="201827"/>
                        <a:pt x="6498" y="189470"/>
                      </a:cubicBezTo>
                      <a:close/>
                    </a:path>
                  </a:pathLst>
                </a:custGeom>
                <a:solidFill>
                  <a:srgbClr val="479F00"/>
                </a:solidFill>
                <a:ln>
                  <a:solidFill>
                    <a:srgbClr val="4F9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4" name="Freeform 283"/>
                <p:cNvSpPr/>
                <p:nvPr/>
              </p:nvSpPr>
              <p:spPr>
                <a:xfrm>
                  <a:off x="4362940" y="2129571"/>
                  <a:ext cx="741614" cy="646424"/>
                </a:xfrm>
                <a:custGeom>
                  <a:avLst/>
                  <a:gdLst>
                    <a:gd name="connsiteX0" fmla="*/ 26478 w 743393"/>
                    <a:gd name="connsiteY0" fmla="*/ 624100 h 644694"/>
                    <a:gd name="connsiteX1" fmla="*/ 63548 w 743393"/>
                    <a:gd name="connsiteY1" fmla="*/ 591148 h 644694"/>
                    <a:gd name="connsiteX2" fmla="*/ 84142 w 743393"/>
                    <a:gd name="connsiteY2" fmla="*/ 574673 h 644694"/>
                    <a:gd name="connsiteX3" fmla="*/ 96499 w 743393"/>
                    <a:gd name="connsiteY3" fmla="*/ 562316 h 644694"/>
                    <a:gd name="connsiteX4" fmla="*/ 112975 w 743393"/>
                    <a:gd name="connsiteY4" fmla="*/ 537602 h 644694"/>
                    <a:gd name="connsiteX5" fmla="*/ 88261 w 743393"/>
                    <a:gd name="connsiteY5" fmla="*/ 517008 h 644694"/>
                    <a:gd name="connsiteX6" fmla="*/ 63548 w 743393"/>
                    <a:gd name="connsiteY6" fmla="*/ 500532 h 644694"/>
                    <a:gd name="connsiteX7" fmla="*/ 38834 w 743393"/>
                    <a:gd name="connsiteY7" fmla="*/ 459343 h 644694"/>
                    <a:gd name="connsiteX8" fmla="*/ 34715 w 743393"/>
                    <a:gd name="connsiteY8" fmla="*/ 446986 h 644694"/>
                    <a:gd name="connsiteX9" fmla="*/ 26478 w 743393"/>
                    <a:gd name="connsiteY9" fmla="*/ 376965 h 644694"/>
                    <a:gd name="connsiteX10" fmla="*/ 22359 w 743393"/>
                    <a:gd name="connsiteY10" fmla="*/ 344013 h 644694"/>
                    <a:gd name="connsiteX11" fmla="*/ 18240 w 743393"/>
                    <a:gd name="connsiteY11" fmla="*/ 331657 h 644694"/>
                    <a:gd name="connsiteX12" fmla="*/ 14121 w 743393"/>
                    <a:gd name="connsiteY12" fmla="*/ 311062 h 644694"/>
                    <a:gd name="connsiteX13" fmla="*/ 5883 w 743393"/>
                    <a:gd name="connsiteY13" fmla="*/ 261635 h 644694"/>
                    <a:gd name="connsiteX14" fmla="*/ 10002 w 743393"/>
                    <a:gd name="connsiteY14" fmla="*/ 158662 h 644694"/>
                    <a:gd name="connsiteX15" fmla="*/ 34715 w 743393"/>
                    <a:gd name="connsiteY15" fmla="*/ 166900 h 644694"/>
                    <a:gd name="connsiteX16" fmla="*/ 59429 w 743393"/>
                    <a:gd name="connsiteY16" fmla="*/ 179257 h 644694"/>
                    <a:gd name="connsiteX17" fmla="*/ 80024 w 743393"/>
                    <a:gd name="connsiteY17" fmla="*/ 199851 h 644694"/>
                    <a:gd name="connsiteX18" fmla="*/ 104737 w 743393"/>
                    <a:gd name="connsiteY18" fmla="*/ 224565 h 644694"/>
                    <a:gd name="connsiteX19" fmla="*/ 125332 w 743393"/>
                    <a:gd name="connsiteY19" fmla="*/ 249278 h 644694"/>
                    <a:gd name="connsiteX20" fmla="*/ 133569 w 743393"/>
                    <a:gd name="connsiteY20" fmla="*/ 228684 h 644694"/>
                    <a:gd name="connsiteX21" fmla="*/ 145926 w 743393"/>
                    <a:gd name="connsiteY21" fmla="*/ 171019 h 644694"/>
                    <a:gd name="connsiteX22" fmla="*/ 154164 w 743393"/>
                    <a:gd name="connsiteY22" fmla="*/ 146305 h 644694"/>
                    <a:gd name="connsiteX23" fmla="*/ 174759 w 743393"/>
                    <a:gd name="connsiteY23" fmla="*/ 121592 h 644694"/>
                    <a:gd name="connsiteX24" fmla="*/ 191234 w 743393"/>
                    <a:gd name="connsiteY24" fmla="*/ 96878 h 644694"/>
                    <a:gd name="connsiteX25" fmla="*/ 199472 w 743393"/>
                    <a:gd name="connsiteY25" fmla="*/ 84521 h 644694"/>
                    <a:gd name="connsiteX26" fmla="*/ 207710 w 743393"/>
                    <a:gd name="connsiteY26" fmla="*/ 59808 h 644694"/>
                    <a:gd name="connsiteX27" fmla="*/ 224186 w 743393"/>
                    <a:gd name="connsiteY27" fmla="*/ 35094 h 644694"/>
                    <a:gd name="connsiteX28" fmla="*/ 261256 w 743393"/>
                    <a:gd name="connsiteY28" fmla="*/ 14500 h 644694"/>
                    <a:gd name="connsiteX29" fmla="*/ 273613 w 743393"/>
                    <a:gd name="connsiteY29" fmla="*/ 18619 h 644694"/>
                    <a:gd name="connsiteX30" fmla="*/ 294207 w 743393"/>
                    <a:gd name="connsiteY30" fmla="*/ 55689 h 644694"/>
                    <a:gd name="connsiteX31" fmla="*/ 323040 w 743393"/>
                    <a:gd name="connsiteY31" fmla="*/ 39213 h 644694"/>
                    <a:gd name="connsiteX32" fmla="*/ 339515 w 743393"/>
                    <a:gd name="connsiteY32" fmla="*/ 35094 h 644694"/>
                    <a:gd name="connsiteX33" fmla="*/ 351872 w 743393"/>
                    <a:gd name="connsiteY33" fmla="*/ 30975 h 644694"/>
                    <a:gd name="connsiteX34" fmla="*/ 355991 w 743393"/>
                    <a:gd name="connsiteY34" fmla="*/ 18619 h 644694"/>
                    <a:gd name="connsiteX35" fmla="*/ 380705 w 743393"/>
                    <a:gd name="connsiteY35" fmla="*/ 6262 h 644694"/>
                    <a:gd name="connsiteX36" fmla="*/ 475440 w 743393"/>
                    <a:gd name="connsiteY36" fmla="*/ 6262 h 644694"/>
                    <a:gd name="connsiteX37" fmla="*/ 508391 w 743393"/>
                    <a:gd name="connsiteY37" fmla="*/ 10381 h 644694"/>
                    <a:gd name="connsiteX38" fmla="*/ 586651 w 743393"/>
                    <a:gd name="connsiteY38" fmla="*/ 14500 h 644694"/>
                    <a:gd name="connsiteX39" fmla="*/ 664910 w 743393"/>
                    <a:gd name="connsiteY39" fmla="*/ 10381 h 644694"/>
                    <a:gd name="connsiteX40" fmla="*/ 681386 w 743393"/>
                    <a:gd name="connsiteY40" fmla="*/ 6262 h 644694"/>
                    <a:gd name="connsiteX41" fmla="*/ 718456 w 743393"/>
                    <a:gd name="connsiteY41" fmla="*/ 2143 h 644694"/>
                    <a:gd name="connsiteX42" fmla="*/ 739051 w 743393"/>
                    <a:gd name="connsiteY42" fmla="*/ 6262 h 644694"/>
                    <a:gd name="connsiteX43" fmla="*/ 734932 w 743393"/>
                    <a:gd name="connsiteY43" fmla="*/ 35094 h 644694"/>
                    <a:gd name="connsiteX44" fmla="*/ 726694 w 743393"/>
                    <a:gd name="connsiteY44" fmla="*/ 59808 h 644694"/>
                    <a:gd name="connsiteX45" fmla="*/ 714337 w 743393"/>
                    <a:gd name="connsiteY45" fmla="*/ 84521 h 644694"/>
                    <a:gd name="connsiteX46" fmla="*/ 693742 w 743393"/>
                    <a:gd name="connsiteY46" fmla="*/ 109235 h 644694"/>
                    <a:gd name="connsiteX47" fmla="*/ 685505 w 743393"/>
                    <a:gd name="connsiteY47" fmla="*/ 133948 h 644694"/>
                    <a:gd name="connsiteX48" fmla="*/ 681386 w 743393"/>
                    <a:gd name="connsiteY48" fmla="*/ 183375 h 644694"/>
                    <a:gd name="connsiteX49" fmla="*/ 673148 w 743393"/>
                    <a:gd name="connsiteY49" fmla="*/ 228684 h 644694"/>
                    <a:gd name="connsiteX50" fmla="*/ 669029 w 743393"/>
                    <a:gd name="connsiteY50" fmla="*/ 241040 h 644694"/>
                    <a:gd name="connsiteX51" fmla="*/ 652553 w 743393"/>
                    <a:gd name="connsiteY51" fmla="*/ 265754 h 644694"/>
                    <a:gd name="connsiteX52" fmla="*/ 631959 w 743393"/>
                    <a:gd name="connsiteY52" fmla="*/ 282229 h 644694"/>
                    <a:gd name="connsiteX53" fmla="*/ 623721 w 743393"/>
                    <a:gd name="connsiteY53" fmla="*/ 294586 h 644694"/>
                    <a:gd name="connsiteX54" fmla="*/ 648434 w 743393"/>
                    <a:gd name="connsiteY54" fmla="*/ 302824 h 644694"/>
                    <a:gd name="connsiteX55" fmla="*/ 656672 w 743393"/>
                    <a:gd name="connsiteY55" fmla="*/ 315181 h 644694"/>
                    <a:gd name="connsiteX56" fmla="*/ 669029 w 743393"/>
                    <a:gd name="connsiteY56" fmla="*/ 327538 h 644694"/>
                    <a:gd name="connsiteX57" fmla="*/ 660791 w 743393"/>
                    <a:gd name="connsiteY57" fmla="*/ 339894 h 644694"/>
                    <a:gd name="connsiteX58" fmla="*/ 631959 w 743393"/>
                    <a:gd name="connsiteY58" fmla="*/ 376965 h 644694"/>
                    <a:gd name="connsiteX59" fmla="*/ 607245 w 743393"/>
                    <a:gd name="connsiteY59" fmla="*/ 393440 h 644694"/>
                    <a:gd name="connsiteX60" fmla="*/ 582532 w 743393"/>
                    <a:gd name="connsiteY60" fmla="*/ 414035 h 644694"/>
                    <a:gd name="connsiteX61" fmla="*/ 545461 w 743393"/>
                    <a:gd name="connsiteY61" fmla="*/ 442867 h 644694"/>
                    <a:gd name="connsiteX62" fmla="*/ 504272 w 743393"/>
                    <a:gd name="connsiteY62" fmla="*/ 459343 h 644694"/>
                    <a:gd name="connsiteX63" fmla="*/ 458964 w 743393"/>
                    <a:gd name="connsiteY63" fmla="*/ 471700 h 644694"/>
                    <a:gd name="connsiteX64" fmla="*/ 446607 w 743393"/>
                    <a:gd name="connsiteY64" fmla="*/ 475819 h 644694"/>
                    <a:gd name="connsiteX65" fmla="*/ 454845 w 743393"/>
                    <a:gd name="connsiteY65" fmla="*/ 488175 h 644694"/>
                    <a:gd name="connsiteX66" fmla="*/ 454845 w 743393"/>
                    <a:gd name="connsiteY66" fmla="*/ 537602 h 644694"/>
                    <a:gd name="connsiteX67" fmla="*/ 442488 w 743393"/>
                    <a:gd name="connsiteY67" fmla="*/ 529365 h 644694"/>
                    <a:gd name="connsiteX68" fmla="*/ 426013 w 743393"/>
                    <a:gd name="connsiteY68" fmla="*/ 525246 h 644694"/>
                    <a:gd name="connsiteX69" fmla="*/ 413656 w 743393"/>
                    <a:gd name="connsiteY69" fmla="*/ 521127 h 644694"/>
                    <a:gd name="connsiteX70" fmla="*/ 393061 w 743393"/>
                    <a:gd name="connsiteY70" fmla="*/ 525246 h 644694"/>
                    <a:gd name="connsiteX71" fmla="*/ 380705 w 743393"/>
                    <a:gd name="connsiteY71" fmla="*/ 529365 h 644694"/>
                    <a:gd name="connsiteX72" fmla="*/ 302445 w 743393"/>
                    <a:gd name="connsiteY72" fmla="*/ 521127 h 644694"/>
                    <a:gd name="connsiteX73" fmla="*/ 253018 w 743393"/>
                    <a:gd name="connsiteY73" fmla="*/ 504651 h 644694"/>
                    <a:gd name="connsiteX74" fmla="*/ 240661 w 743393"/>
                    <a:gd name="connsiteY74" fmla="*/ 500532 h 644694"/>
                    <a:gd name="connsiteX75" fmla="*/ 228305 w 743393"/>
                    <a:gd name="connsiteY75" fmla="*/ 496413 h 644694"/>
                    <a:gd name="connsiteX76" fmla="*/ 215948 w 743393"/>
                    <a:gd name="connsiteY76" fmla="*/ 500532 h 644694"/>
                    <a:gd name="connsiteX77" fmla="*/ 182996 w 743393"/>
                    <a:gd name="connsiteY77" fmla="*/ 508770 h 644694"/>
                    <a:gd name="connsiteX78" fmla="*/ 174759 w 743393"/>
                    <a:gd name="connsiteY78" fmla="*/ 521127 h 644694"/>
                    <a:gd name="connsiteX79" fmla="*/ 162402 w 743393"/>
                    <a:gd name="connsiteY79" fmla="*/ 525246 h 644694"/>
                    <a:gd name="connsiteX80" fmla="*/ 150045 w 743393"/>
                    <a:gd name="connsiteY80" fmla="*/ 533484 h 644694"/>
                    <a:gd name="connsiteX81" fmla="*/ 129451 w 743393"/>
                    <a:gd name="connsiteY81" fmla="*/ 554078 h 644694"/>
                    <a:gd name="connsiteX82" fmla="*/ 121213 w 743393"/>
                    <a:gd name="connsiteY82" fmla="*/ 566435 h 644694"/>
                    <a:gd name="connsiteX83" fmla="*/ 96499 w 743393"/>
                    <a:gd name="connsiteY83" fmla="*/ 591148 h 644694"/>
                    <a:gd name="connsiteX84" fmla="*/ 75905 w 743393"/>
                    <a:gd name="connsiteY84" fmla="*/ 628219 h 644694"/>
                    <a:gd name="connsiteX85" fmla="*/ 67667 w 743393"/>
                    <a:gd name="connsiteY85" fmla="*/ 640575 h 644694"/>
                    <a:gd name="connsiteX86" fmla="*/ 55310 w 743393"/>
                    <a:gd name="connsiteY86" fmla="*/ 644694 h 644694"/>
                    <a:gd name="connsiteX87" fmla="*/ 42953 w 743393"/>
                    <a:gd name="connsiteY87" fmla="*/ 632338 h 644694"/>
                    <a:gd name="connsiteX88" fmla="*/ 26478 w 743393"/>
                    <a:gd name="connsiteY88" fmla="*/ 624100 h 64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43393" h="644694">
                      <a:moveTo>
                        <a:pt x="26478" y="624100"/>
                      </a:moveTo>
                      <a:cubicBezTo>
                        <a:pt x="29910" y="617235"/>
                        <a:pt x="43028" y="614232"/>
                        <a:pt x="63548" y="591148"/>
                      </a:cubicBezTo>
                      <a:cubicBezTo>
                        <a:pt x="79237" y="573499"/>
                        <a:pt x="62668" y="581832"/>
                        <a:pt x="84142" y="574673"/>
                      </a:cubicBezTo>
                      <a:cubicBezTo>
                        <a:pt x="88261" y="570554"/>
                        <a:pt x="92923" y="566914"/>
                        <a:pt x="96499" y="562316"/>
                      </a:cubicBezTo>
                      <a:cubicBezTo>
                        <a:pt x="102578" y="554501"/>
                        <a:pt x="112975" y="537602"/>
                        <a:pt x="112975" y="537602"/>
                      </a:cubicBezTo>
                      <a:cubicBezTo>
                        <a:pt x="76857" y="501487"/>
                        <a:pt x="122684" y="545695"/>
                        <a:pt x="88261" y="517008"/>
                      </a:cubicBezTo>
                      <a:cubicBezTo>
                        <a:pt x="67692" y="499866"/>
                        <a:pt x="85265" y="507771"/>
                        <a:pt x="63548" y="500532"/>
                      </a:cubicBezTo>
                      <a:cubicBezTo>
                        <a:pt x="51834" y="482962"/>
                        <a:pt x="46434" y="477076"/>
                        <a:pt x="38834" y="459343"/>
                      </a:cubicBezTo>
                      <a:cubicBezTo>
                        <a:pt x="37124" y="455352"/>
                        <a:pt x="36088" y="451105"/>
                        <a:pt x="34715" y="446986"/>
                      </a:cubicBezTo>
                      <a:cubicBezTo>
                        <a:pt x="26840" y="360358"/>
                        <a:pt x="34741" y="434811"/>
                        <a:pt x="26478" y="376965"/>
                      </a:cubicBezTo>
                      <a:cubicBezTo>
                        <a:pt x="24913" y="366007"/>
                        <a:pt x="24339" y="354904"/>
                        <a:pt x="22359" y="344013"/>
                      </a:cubicBezTo>
                      <a:cubicBezTo>
                        <a:pt x="21582" y="339742"/>
                        <a:pt x="19293" y="335869"/>
                        <a:pt x="18240" y="331657"/>
                      </a:cubicBezTo>
                      <a:cubicBezTo>
                        <a:pt x="16542" y="324865"/>
                        <a:pt x="15272" y="317968"/>
                        <a:pt x="14121" y="311062"/>
                      </a:cubicBezTo>
                      <a:cubicBezTo>
                        <a:pt x="3904" y="249761"/>
                        <a:pt x="15589" y="310164"/>
                        <a:pt x="5883" y="261635"/>
                      </a:cubicBezTo>
                      <a:cubicBezTo>
                        <a:pt x="7256" y="227311"/>
                        <a:pt x="0" y="191525"/>
                        <a:pt x="10002" y="158662"/>
                      </a:cubicBezTo>
                      <a:cubicBezTo>
                        <a:pt x="12530" y="150355"/>
                        <a:pt x="26477" y="164154"/>
                        <a:pt x="34715" y="166900"/>
                      </a:cubicBezTo>
                      <a:cubicBezTo>
                        <a:pt x="51769" y="172585"/>
                        <a:pt x="43459" y="168610"/>
                        <a:pt x="59429" y="179257"/>
                      </a:cubicBezTo>
                      <a:cubicBezTo>
                        <a:pt x="76406" y="204721"/>
                        <a:pt x="57555" y="179878"/>
                        <a:pt x="80024" y="199851"/>
                      </a:cubicBezTo>
                      <a:cubicBezTo>
                        <a:pt x="88731" y="207591"/>
                        <a:pt x="96499" y="216327"/>
                        <a:pt x="104737" y="224565"/>
                      </a:cubicBezTo>
                      <a:cubicBezTo>
                        <a:pt x="120597" y="240425"/>
                        <a:pt x="113861" y="232071"/>
                        <a:pt x="125332" y="249278"/>
                      </a:cubicBezTo>
                      <a:cubicBezTo>
                        <a:pt x="128078" y="242413"/>
                        <a:pt x="131624" y="235817"/>
                        <a:pt x="133569" y="228684"/>
                      </a:cubicBezTo>
                      <a:cubicBezTo>
                        <a:pt x="149120" y="171661"/>
                        <a:pt x="122688" y="240733"/>
                        <a:pt x="145926" y="171019"/>
                      </a:cubicBezTo>
                      <a:cubicBezTo>
                        <a:pt x="148672" y="162781"/>
                        <a:pt x="149347" y="153530"/>
                        <a:pt x="154164" y="146305"/>
                      </a:cubicBezTo>
                      <a:cubicBezTo>
                        <a:pt x="183609" y="102138"/>
                        <a:pt x="137750" y="169175"/>
                        <a:pt x="174759" y="121592"/>
                      </a:cubicBezTo>
                      <a:cubicBezTo>
                        <a:pt x="180837" y="113777"/>
                        <a:pt x="185742" y="105116"/>
                        <a:pt x="191234" y="96878"/>
                      </a:cubicBezTo>
                      <a:cubicBezTo>
                        <a:pt x="193980" y="92759"/>
                        <a:pt x="197906" y="89217"/>
                        <a:pt x="199472" y="84521"/>
                      </a:cubicBezTo>
                      <a:cubicBezTo>
                        <a:pt x="202218" y="76283"/>
                        <a:pt x="202893" y="67033"/>
                        <a:pt x="207710" y="59808"/>
                      </a:cubicBezTo>
                      <a:cubicBezTo>
                        <a:pt x="213202" y="51570"/>
                        <a:pt x="215948" y="40586"/>
                        <a:pt x="224186" y="35094"/>
                      </a:cubicBezTo>
                      <a:cubicBezTo>
                        <a:pt x="252512" y="16211"/>
                        <a:pt x="239507" y="21750"/>
                        <a:pt x="261256" y="14500"/>
                      </a:cubicBezTo>
                      <a:cubicBezTo>
                        <a:pt x="265375" y="15873"/>
                        <a:pt x="270543" y="15549"/>
                        <a:pt x="273613" y="18619"/>
                      </a:cubicBezTo>
                      <a:cubicBezTo>
                        <a:pt x="287775" y="32781"/>
                        <a:pt x="289028" y="40151"/>
                        <a:pt x="294207" y="55689"/>
                      </a:cubicBezTo>
                      <a:cubicBezTo>
                        <a:pt x="304451" y="48860"/>
                        <a:pt x="311095" y="43693"/>
                        <a:pt x="323040" y="39213"/>
                      </a:cubicBezTo>
                      <a:cubicBezTo>
                        <a:pt x="328340" y="37225"/>
                        <a:pt x="334072" y="36649"/>
                        <a:pt x="339515" y="35094"/>
                      </a:cubicBezTo>
                      <a:cubicBezTo>
                        <a:pt x="343690" y="33901"/>
                        <a:pt x="347753" y="32348"/>
                        <a:pt x="351872" y="30975"/>
                      </a:cubicBezTo>
                      <a:cubicBezTo>
                        <a:pt x="353245" y="26856"/>
                        <a:pt x="353279" y="22009"/>
                        <a:pt x="355991" y="18619"/>
                      </a:cubicBezTo>
                      <a:cubicBezTo>
                        <a:pt x="361799" y="11360"/>
                        <a:pt x="372564" y="8976"/>
                        <a:pt x="380705" y="6262"/>
                      </a:cubicBezTo>
                      <a:cubicBezTo>
                        <a:pt x="518712" y="17763"/>
                        <a:pt x="346278" y="6262"/>
                        <a:pt x="475440" y="6262"/>
                      </a:cubicBezTo>
                      <a:cubicBezTo>
                        <a:pt x="486509" y="6262"/>
                        <a:pt x="497352" y="9563"/>
                        <a:pt x="508391" y="10381"/>
                      </a:cubicBezTo>
                      <a:cubicBezTo>
                        <a:pt x="534442" y="12311"/>
                        <a:pt x="560564" y="13127"/>
                        <a:pt x="586651" y="14500"/>
                      </a:cubicBezTo>
                      <a:cubicBezTo>
                        <a:pt x="612737" y="13127"/>
                        <a:pt x="638886" y="12644"/>
                        <a:pt x="664910" y="10381"/>
                      </a:cubicBezTo>
                      <a:cubicBezTo>
                        <a:pt x="670550" y="9891"/>
                        <a:pt x="675791" y="7123"/>
                        <a:pt x="681386" y="6262"/>
                      </a:cubicBezTo>
                      <a:cubicBezTo>
                        <a:pt x="693674" y="4371"/>
                        <a:pt x="706099" y="3516"/>
                        <a:pt x="718456" y="2143"/>
                      </a:cubicBezTo>
                      <a:cubicBezTo>
                        <a:pt x="725321" y="3516"/>
                        <a:pt x="735920" y="0"/>
                        <a:pt x="739051" y="6262"/>
                      </a:cubicBezTo>
                      <a:cubicBezTo>
                        <a:pt x="743393" y="14945"/>
                        <a:pt x="737115" y="25634"/>
                        <a:pt x="734932" y="35094"/>
                      </a:cubicBezTo>
                      <a:cubicBezTo>
                        <a:pt x="732979" y="43555"/>
                        <a:pt x="729440" y="51570"/>
                        <a:pt x="726694" y="59808"/>
                      </a:cubicBezTo>
                      <a:cubicBezTo>
                        <a:pt x="722566" y="72193"/>
                        <a:pt x="723210" y="73874"/>
                        <a:pt x="714337" y="84521"/>
                      </a:cubicBezTo>
                      <a:cubicBezTo>
                        <a:pt x="687912" y="116230"/>
                        <a:pt x="714192" y="78560"/>
                        <a:pt x="693742" y="109235"/>
                      </a:cubicBezTo>
                      <a:cubicBezTo>
                        <a:pt x="690996" y="117473"/>
                        <a:pt x="686226" y="125295"/>
                        <a:pt x="685505" y="133948"/>
                      </a:cubicBezTo>
                      <a:cubicBezTo>
                        <a:pt x="684132" y="150424"/>
                        <a:pt x="683117" y="166933"/>
                        <a:pt x="681386" y="183375"/>
                      </a:cubicBezTo>
                      <a:cubicBezTo>
                        <a:pt x="679442" y="201847"/>
                        <a:pt x="677887" y="212098"/>
                        <a:pt x="673148" y="228684"/>
                      </a:cubicBezTo>
                      <a:cubicBezTo>
                        <a:pt x="671955" y="232858"/>
                        <a:pt x="671137" y="237245"/>
                        <a:pt x="669029" y="241040"/>
                      </a:cubicBezTo>
                      <a:cubicBezTo>
                        <a:pt x="664221" y="249695"/>
                        <a:pt x="658045" y="257516"/>
                        <a:pt x="652553" y="265754"/>
                      </a:cubicBezTo>
                      <a:cubicBezTo>
                        <a:pt x="641907" y="281723"/>
                        <a:pt x="649011" y="276546"/>
                        <a:pt x="631959" y="282229"/>
                      </a:cubicBezTo>
                      <a:cubicBezTo>
                        <a:pt x="629213" y="286348"/>
                        <a:pt x="620629" y="290720"/>
                        <a:pt x="623721" y="294586"/>
                      </a:cubicBezTo>
                      <a:cubicBezTo>
                        <a:pt x="629145" y="301367"/>
                        <a:pt x="648434" y="302824"/>
                        <a:pt x="648434" y="302824"/>
                      </a:cubicBezTo>
                      <a:cubicBezTo>
                        <a:pt x="651180" y="306943"/>
                        <a:pt x="653503" y="311378"/>
                        <a:pt x="656672" y="315181"/>
                      </a:cubicBezTo>
                      <a:cubicBezTo>
                        <a:pt x="660401" y="319656"/>
                        <a:pt x="668071" y="321792"/>
                        <a:pt x="669029" y="327538"/>
                      </a:cubicBezTo>
                      <a:cubicBezTo>
                        <a:pt x="669843" y="332421"/>
                        <a:pt x="663537" y="335775"/>
                        <a:pt x="660791" y="339894"/>
                      </a:cubicBezTo>
                      <a:cubicBezTo>
                        <a:pt x="652988" y="363303"/>
                        <a:pt x="659741" y="349183"/>
                        <a:pt x="631959" y="376965"/>
                      </a:cubicBezTo>
                      <a:cubicBezTo>
                        <a:pt x="616534" y="392390"/>
                        <a:pt x="625127" y="387479"/>
                        <a:pt x="607245" y="393440"/>
                      </a:cubicBezTo>
                      <a:cubicBezTo>
                        <a:pt x="571143" y="429542"/>
                        <a:pt x="616939" y="385362"/>
                        <a:pt x="582532" y="414035"/>
                      </a:cubicBezTo>
                      <a:cubicBezTo>
                        <a:pt x="568316" y="425882"/>
                        <a:pt x="566283" y="435926"/>
                        <a:pt x="545461" y="442867"/>
                      </a:cubicBezTo>
                      <a:cubicBezTo>
                        <a:pt x="489207" y="461619"/>
                        <a:pt x="546699" y="441160"/>
                        <a:pt x="504272" y="459343"/>
                      </a:cubicBezTo>
                      <a:cubicBezTo>
                        <a:pt x="491803" y="464687"/>
                        <a:pt x="468412" y="468551"/>
                        <a:pt x="458964" y="471700"/>
                      </a:cubicBezTo>
                      <a:lnTo>
                        <a:pt x="446607" y="475819"/>
                      </a:lnTo>
                      <a:cubicBezTo>
                        <a:pt x="449353" y="479938"/>
                        <a:pt x="452895" y="483625"/>
                        <a:pt x="454845" y="488175"/>
                      </a:cubicBezTo>
                      <a:cubicBezTo>
                        <a:pt x="462746" y="506610"/>
                        <a:pt x="457520" y="516200"/>
                        <a:pt x="454845" y="537602"/>
                      </a:cubicBezTo>
                      <a:cubicBezTo>
                        <a:pt x="450726" y="534856"/>
                        <a:pt x="447038" y="531315"/>
                        <a:pt x="442488" y="529365"/>
                      </a:cubicBezTo>
                      <a:cubicBezTo>
                        <a:pt x="437285" y="527135"/>
                        <a:pt x="431456" y="526801"/>
                        <a:pt x="426013" y="525246"/>
                      </a:cubicBezTo>
                      <a:cubicBezTo>
                        <a:pt x="421838" y="524053"/>
                        <a:pt x="417775" y="522500"/>
                        <a:pt x="413656" y="521127"/>
                      </a:cubicBezTo>
                      <a:cubicBezTo>
                        <a:pt x="406791" y="522500"/>
                        <a:pt x="399853" y="523548"/>
                        <a:pt x="393061" y="525246"/>
                      </a:cubicBezTo>
                      <a:cubicBezTo>
                        <a:pt x="388849" y="526299"/>
                        <a:pt x="385046" y="529365"/>
                        <a:pt x="380705" y="529365"/>
                      </a:cubicBezTo>
                      <a:cubicBezTo>
                        <a:pt x="356080" y="529365"/>
                        <a:pt x="327399" y="524692"/>
                        <a:pt x="302445" y="521127"/>
                      </a:cubicBezTo>
                      <a:lnTo>
                        <a:pt x="253018" y="504651"/>
                      </a:lnTo>
                      <a:lnTo>
                        <a:pt x="240661" y="500532"/>
                      </a:lnTo>
                      <a:lnTo>
                        <a:pt x="228305" y="496413"/>
                      </a:lnTo>
                      <a:cubicBezTo>
                        <a:pt x="224186" y="497786"/>
                        <a:pt x="220160" y="499479"/>
                        <a:pt x="215948" y="500532"/>
                      </a:cubicBezTo>
                      <a:lnTo>
                        <a:pt x="182996" y="508770"/>
                      </a:lnTo>
                      <a:cubicBezTo>
                        <a:pt x="180250" y="512889"/>
                        <a:pt x="178624" y="518035"/>
                        <a:pt x="174759" y="521127"/>
                      </a:cubicBezTo>
                      <a:cubicBezTo>
                        <a:pt x="171369" y="523839"/>
                        <a:pt x="166285" y="523304"/>
                        <a:pt x="162402" y="525246"/>
                      </a:cubicBezTo>
                      <a:cubicBezTo>
                        <a:pt x="157974" y="527460"/>
                        <a:pt x="154164" y="530738"/>
                        <a:pt x="150045" y="533484"/>
                      </a:cubicBezTo>
                      <a:cubicBezTo>
                        <a:pt x="128074" y="566437"/>
                        <a:pt x="156912" y="526615"/>
                        <a:pt x="129451" y="554078"/>
                      </a:cubicBezTo>
                      <a:cubicBezTo>
                        <a:pt x="125951" y="557579"/>
                        <a:pt x="124502" y="562735"/>
                        <a:pt x="121213" y="566435"/>
                      </a:cubicBezTo>
                      <a:cubicBezTo>
                        <a:pt x="113473" y="575142"/>
                        <a:pt x="96499" y="591148"/>
                        <a:pt x="96499" y="591148"/>
                      </a:cubicBezTo>
                      <a:cubicBezTo>
                        <a:pt x="89250" y="612896"/>
                        <a:pt x="94787" y="599895"/>
                        <a:pt x="75905" y="628219"/>
                      </a:cubicBezTo>
                      <a:cubicBezTo>
                        <a:pt x="73159" y="632338"/>
                        <a:pt x="72363" y="639010"/>
                        <a:pt x="67667" y="640575"/>
                      </a:cubicBezTo>
                      <a:lnTo>
                        <a:pt x="55310" y="644694"/>
                      </a:lnTo>
                      <a:cubicBezTo>
                        <a:pt x="51191" y="640575"/>
                        <a:pt x="46184" y="637185"/>
                        <a:pt x="42953" y="632338"/>
                      </a:cubicBezTo>
                      <a:cubicBezTo>
                        <a:pt x="24019" y="603938"/>
                        <a:pt x="23046" y="630965"/>
                        <a:pt x="26478" y="624100"/>
                      </a:cubicBezTo>
                      <a:close/>
                    </a:path>
                  </a:pathLst>
                </a:custGeom>
                <a:gradFill flip="none" rotWithShape="1">
                  <a:gsLst>
                    <a:gs pos="0">
                      <a:srgbClr val="669900">
                        <a:shade val="30000"/>
                        <a:satMod val="115000"/>
                      </a:srgbClr>
                    </a:gs>
                    <a:gs pos="50000">
                      <a:srgbClr val="669900">
                        <a:shade val="67500"/>
                        <a:satMod val="115000"/>
                      </a:srgbClr>
                    </a:gs>
                    <a:gs pos="100000">
                      <a:srgbClr val="66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5" name="Freeform 284"/>
                <p:cNvSpPr/>
                <p:nvPr/>
              </p:nvSpPr>
              <p:spPr>
                <a:xfrm>
                  <a:off x="2998736" y="1479156"/>
                  <a:ext cx="489833" cy="754162"/>
                </a:xfrm>
                <a:custGeom>
                  <a:avLst/>
                  <a:gdLst>
                    <a:gd name="connsiteX0" fmla="*/ 354227 w 490701"/>
                    <a:gd name="connsiteY0" fmla="*/ 730456 h 757372"/>
                    <a:gd name="connsiteX1" fmla="*/ 345989 w 490701"/>
                    <a:gd name="connsiteY1" fmla="*/ 742812 h 757372"/>
                    <a:gd name="connsiteX2" fmla="*/ 337751 w 490701"/>
                    <a:gd name="connsiteY2" fmla="*/ 730456 h 757372"/>
                    <a:gd name="connsiteX3" fmla="*/ 321276 w 490701"/>
                    <a:gd name="connsiteY3" fmla="*/ 701623 h 757372"/>
                    <a:gd name="connsiteX4" fmla="*/ 308919 w 490701"/>
                    <a:gd name="connsiteY4" fmla="*/ 693385 h 757372"/>
                    <a:gd name="connsiteX5" fmla="*/ 288324 w 490701"/>
                    <a:gd name="connsiteY5" fmla="*/ 656315 h 757372"/>
                    <a:gd name="connsiteX6" fmla="*/ 280086 w 490701"/>
                    <a:gd name="connsiteY6" fmla="*/ 643958 h 757372"/>
                    <a:gd name="connsiteX7" fmla="*/ 267730 w 490701"/>
                    <a:gd name="connsiteY7" fmla="*/ 635720 h 757372"/>
                    <a:gd name="connsiteX8" fmla="*/ 263611 w 490701"/>
                    <a:gd name="connsiteY8" fmla="*/ 623364 h 757372"/>
                    <a:gd name="connsiteX9" fmla="*/ 247135 w 490701"/>
                    <a:gd name="connsiteY9" fmla="*/ 598650 h 757372"/>
                    <a:gd name="connsiteX10" fmla="*/ 275968 w 490701"/>
                    <a:gd name="connsiteY10" fmla="*/ 598650 h 757372"/>
                    <a:gd name="connsiteX11" fmla="*/ 284205 w 490701"/>
                    <a:gd name="connsiteY11" fmla="*/ 611007 h 757372"/>
                    <a:gd name="connsiteX12" fmla="*/ 308919 w 490701"/>
                    <a:gd name="connsiteY12" fmla="*/ 623364 h 757372"/>
                    <a:gd name="connsiteX13" fmla="*/ 300681 w 490701"/>
                    <a:gd name="connsiteY13" fmla="*/ 594531 h 757372"/>
                    <a:gd name="connsiteX14" fmla="*/ 288324 w 490701"/>
                    <a:gd name="connsiteY14" fmla="*/ 590412 h 757372"/>
                    <a:gd name="connsiteX15" fmla="*/ 280086 w 490701"/>
                    <a:gd name="connsiteY15" fmla="*/ 578056 h 757372"/>
                    <a:gd name="connsiteX16" fmla="*/ 255373 w 490701"/>
                    <a:gd name="connsiteY16" fmla="*/ 569818 h 757372"/>
                    <a:gd name="connsiteX17" fmla="*/ 226541 w 490701"/>
                    <a:gd name="connsiteY17" fmla="*/ 561580 h 757372"/>
                    <a:gd name="connsiteX18" fmla="*/ 214184 w 490701"/>
                    <a:gd name="connsiteY18" fmla="*/ 553342 h 757372"/>
                    <a:gd name="connsiteX19" fmla="*/ 201827 w 490701"/>
                    <a:gd name="connsiteY19" fmla="*/ 549223 h 757372"/>
                    <a:gd name="connsiteX20" fmla="*/ 177113 w 490701"/>
                    <a:gd name="connsiteY20" fmla="*/ 532747 h 757372"/>
                    <a:gd name="connsiteX21" fmla="*/ 181232 w 490701"/>
                    <a:gd name="connsiteY21" fmla="*/ 520391 h 757372"/>
                    <a:gd name="connsiteX22" fmla="*/ 214184 w 490701"/>
                    <a:gd name="connsiteY22" fmla="*/ 520391 h 757372"/>
                    <a:gd name="connsiteX23" fmla="*/ 238897 w 490701"/>
                    <a:gd name="connsiteY23" fmla="*/ 528629 h 757372"/>
                    <a:gd name="connsiteX24" fmla="*/ 263611 w 490701"/>
                    <a:gd name="connsiteY24" fmla="*/ 516272 h 757372"/>
                    <a:gd name="connsiteX25" fmla="*/ 251254 w 490701"/>
                    <a:gd name="connsiteY25" fmla="*/ 508034 h 757372"/>
                    <a:gd name="connsiteX26" fmla="*/ 214184 w 490701"/>
                    <a:gd name="connsiteY26" fmla="*/ 491558 h 757372"/>
                    <a:gd name="connsiteX27" fmla="*/ 205946 w 490701"/>
                    <a:gd name="connsiteY27" fmla="*/ 479201 h 757372"/>
                    <a:gd name="connsiteX28" fmla="*/ 193589 w 490701"/>
                    <a:gd name="connsiteY28" fmla="*/ 470964 h 757372"/>
                    <a:gd name="connsiteX29" fmla="*/ 185351 w 490701"/>
                    <a:gd name="connsiteY29" fmla="*/ 446250 h 757372"/>
                    <a:gd name="connsiteX30" fmla="*/ 197708 w 490701"/>
                    <a:gd name="connsiteY30" fmla="*/ 421537 h 757372"/>
                    <a:gd name="connsiteX31" fmla="*/ 201827 w 490701"/>
                    <a:gd name="connsiteY31" fmla="*/ 409180 h 757372"/>
                    <a:gd name="connsiteX32" fmla="*/ 197708 w 490701"/>
                    <a:gd name="connsiteY32" fmla="*/ 392704 h 757372"/>
                    <a:gd name="connsiteX33" fmla="*/ 185351 w 490701"/>
                    <a:gd name="connsiteY33" fmla="*/ 384466 h 757372"/>
                    <a:gd name="connsiteX34" fmla="*/ 160638 w 490701"/>
                    <a:gd name="connsiteY34" fmla="*/ 376229 h 757372"/>
                    <a:gd name="connsiteX35" fmla="*/ 148281 w 490701"/>
                    <a:gd name="connsiteY35" fmla="*/ 372110 h 757372"/>
                    <a:gd name="connsiteX36" fmla="*/ 135924 w 490701"/>
                    <a:gd name="connsiteY36" fmla="*/ 363872 h 757372"/>
                    <a:gd name="connsiteX37" fmla="*/ 123568 w 490701"/>
                    <a:gd name="connsiteY37" fmla="*/ 367991 h 757372"/>
                    <a:gd name="connsiteX38" fmla="*/ 94735 w 490701"/>
                    <a:gd name="connsiteY38" fmla="*/ 355634 h 757372"/>
                    <a:gd name="connsiteX39" fmla="*/ 82378 w 490701"/>
                    <a:gd name="connsiteY39" fmla="*/ 343277 h 757372"/>
                    <a:gd name="connsiteX40" fmla="*/ 57665 w 490701"/>
                    <a:gd name="connsiteY40" fmla="*/ 326801 h 757372"/>
                    <a:gd name="connsiteX41" fmla="*/ 24713 w 490701"/>
                    <a:gd name="connsiteY41" fmla="*/ 297969 h 757372"/>
                    <a:gd name="connsiteX42" fmla="*/ 0 w 490701"/>
                    <a:gd name="connsiteY42" fmla="*/ 289731 h 757372"/>
                    <a:gd name="connsiteX43" fmla="*/ 4119 w 490701"/>
                    <a:gd name="connsiteY43" fmla="*/ 277374 h 757372"/>
                    <a:gd name="connsiteX44" fmla="*/ 28832 w 490701"/>
                    <a:gd name="connsiteY44" fmla="*/ 269137 h 757372"/>
                    <a:gd name="connsiteX45" fmla="*/ 78259 w 490701"/>
                    <a:gd name="connsiteY45" fmla="*/ 277374 h 757372"/>
                    <a:gd name="connsiteX46" fmla="*/ 107092 w 490701"/>
                    <a:gd name="connsiteY46" fmla="*/ 285612 h 757372"/>
                    <a:gd name="connsiteX47" fmla="*/ 131805 w 490701"/>
                    <a:gd name="connsiteY47" fmla="*/ 302088 h 757372"/>
                    <a:gd name="connsiteX48" fmla="*/ 156519 w 490701"/>
                    <a:gd name="connsiteY48" fmla="*/ 318564 h 757372"/>
                    <a:gd name="connsiteX49" fmla="*/ 168876 w 490701"/>
                    <a:gd name="connsiteY49" fmla="*/ 326801 h 757372"/>
                    <a:gd name="connsiteX50" fmla="*/ 193589 w 490701"/>
                    <a:gd name="connsiteY50" fmla="*/ 335039 h 757372"/>
                    <a:gd name="connsiteX51" fmla="*/ 205946 w 490701"/>
                    <a:gd name="connsiteY51" fmla="*/ 339158 h 757372"/>
                    <a:gd name="connsiteX52" fmla="*/ 230659 w 490701"/>
                    <a:gd name="connsiteY52" fmla="*/ 351515 h 757372"/>
                    <a:gd name="connsiteX53" fmla="*/ 238897 w 490701"/>
                    <a:gd name="connsiteY53" fmla="*/ 380347 h 757372"/>
                    <a:gd name="connsiteX54" fmla="*/ 247135 w 490701"/>
                    <a:gd name="connsiteY54" fmla="*/ 405061 h 757372"/>
                    <a:gd name="connsiteX55" fmla="*/ 271849 w 490701"/>
                    <a:gd name="connsiteY55" fmla="*/ 417418 h 757372"/>
                    <a:gd name="connsiteX56" fmla="*/ 267730 w 490701"/>
                    <a:gd name="connsiteY56" fmla="*/ 400942 h 757372"/>
                    <a:gd name="connsiteX57" fmla="*/ 255373 w 490701"/>
                    <a:gd name="connsiteY57" fmla="*/ 372110 h 757372"/>
                    <a:gd name="connsiteX58" fmla="*/ 247135 w 490701"/>
                    <a:gd name="connsiteY58" fmla="*/ 339158 h 757372"/>
                    <a:gd name="connsiteX59" fmla="*/ 238897 w 490701"/>
                    <a:gd name="connsiteY59" fmla="*/ 326801 h 757372"/>
                    <a:gd name="connsiteX60" fmla="*/ 234778 w 490701"/>
                    <a:gd name="connsiteY60" fmla="*/ 314445 h 757372"/>
                    <a:gd name="connsiteX61" fmla="*/ 222422 w 490701"/>
                    <a:gd name="connsiteY61" fmla="*/ 306207 h 757372"/>
                    <a:gd name="connsiteX62" fmla="*/ 214184 w 490701"/>
                    <a:gd name="connsiteY62" fmla="*/ 281493 h 757372"/>
                    <a:gd name="connsiteX63" fmla="*/ 238897 w 490701"/>
                    <a:gd name="connsiteY63" fmla="*/ 289731 h 757372"/>
                    <a:gd name="connsiteX64" fmla="*/ 267730 w 490701"/>
                    <a:gd name="connsiteY64" fmla="*/ 285612 h 757372"/>
                    <a:gd name="connsiteX65" fmla="*/ 263611 w 490701"/>
                    <a:gd name="connsiteY65" fmla="*/ 273256 h 757372"/>
                    <a:gd name="connsiteX66" fmla="*/ 284205 w 490701"/>
                    <a:gd name="connsiteY66" fmla="*/ 248542 h 757372"/>
                    <a:gd name="connsiteX67" fmla="*/ 304800 w 490701"/>
                    <a:gd name="connsiteY67" fmla="*/ 211472 h 757372"/>
                    <a:gd name="connsiteX68" fmla="*/ 317157 w 490701"/>
                    <a:gd name="connsiteY68" fmla="*/ 199115 h 757372"/>
                    <a:gd name="connsiteX69" fmla="*/ 341870 w 490701"/>
                    <a:gd name="connsiteY69" fmla="*/ 166164 h 757372"/>
                    <a:gd name="connsiteX70" fmla="*/ 358346 w 490701"/>
                    <a:gd name="connsiteY70" fmla="*/ 141450 h 757372"/>
                    <a:gd name="connsiteX71" fmla="*/ 370703 w 490701"/>
                    <a:gd name="connsiteY71" fmla="*/ 129093 h 757372"/>
                    <a:gd name="connsiteX72" fmla="*/ 387178 w 490701"/>
                    <a:gd name="connsiteY72" fmla="*/ 104380 h 757372"/>
                    <a:gd name="connsiteX73" fmla="*/ 395416 w 490701"/>
                    <a:gd name="connsiteY73" fmla="*/ 92023 h 757372"/>
                    <a:gd name="connsiteX74" fmla="*/ 407773 w 490701"/>
                    <a:gd name="connsiteY74" fmla="*/ 79666 h 757372"/>
                    <a:gd name="connsiteX75" fmla="*/ 416011 w 490701"/>
                    <a:gd name="connsiteY75" fmla="*/ 67310 h 757372"/>
                    <a:gd name="connsiteX76" fmla="*/ 440724 w 490701"/>
                    <a:gd name="connsiteY76" fmla="*/ 50834 h 757372"/>
                    <a:gd name="connsiteX77" fmla="*/ 465438 w 490701"/>
                    <a:gd name="connsiteY77" fmla="*/ 30239 h 757372"/>
                    <a:gd name="connsiteX78" fmla="*/ 473676 w 490701"/>
                    <a:gd name="connsiteY78" fmla="*/ 17883 h 757372"/>
                    <a:gd name="connsiteX79" fmla="*/ 486032 w 490701"/>
                    <a:gd name="connsiteY79" fmla="*/ 5526 h 757372"/>
                    <a:gd name="connsiteX80" fmla="*/ 461319 w 490701"/>
                    <a:gd name="connsiteY80" fmla="*/ 54953 h 757372"/>
                    <a:gd name="connsiteX81" fmla="*/ 453081 w 490701"/>
                    <a:gd name="connsiteY81" fmla="*/ 79666 h 757372"/>
                    <a:gd name="connsiteX82" fmla="*/ 448962 w 490701"/>
                    <a:gd name="connsiteY82" fmla="*/ 92023 h 757372"/>
                    <a:gd name="connsiteX83" fmla="*/ 444843 w 490701"/>
                    <a:gd name="connsiteY83" fmla="*/ 108499 h 757372"/>
                    <a:gd name="connsiteX84" fmla="*/ 436605 w 490701"/>
                    <a:gd name="connsiteY84" fmla="*/ 137331 h 757372"/>
                    <a:gd name="connsiteX85" fmla="*/ 424249 w 490701"/>
                    <a:gd name="connsiteY85" fmla="*/ 182639 h 757372"/>
                    <a:gd name="connsiteX86" fmla="*/ 416011 w 490701"/>
                    <a:gd name="connsiteY86" fmla="*/ 194996 h 757372"/>
                    <a:gd name="connsiteX87" fmla="*/ 411892 w 490701"/>
                    <a:gd name="connsiteY87" fmla="*/ 207353 h 757372"/>
                    <a:gd name="connsiteX88" fmla="*/ 395416 w 490701"/>
                    <a:gd name="connsiteY88" fmla="*/ 232066 h 757372"/>
                    <a:gd name="connsiteX89" fmla="*/ 395416 w 490701"/>
                    <a:gd name="connsiteY89" fmla="*/ 269137 h 757372"/>
                    <a:gd name="connsiteX90" fmla="*/ 407773 w 490701"/>
                    <a:gd name="connsiteY90" fmla="*/ 277374 h 757372"/>
                    <a:gd name="connsiteX91" fmla="*/ 436605 w 490701"/>
                    <a:gd name="connsiteY91" fmla="*/ 314445 h 757372"/>
                    <a:gd name="connsiteX92" fmla="*/ 440724 w 490701"/>
                    <a:gd name="connsiteY92" fmla="*/ 326801 h 757372"/>
                    <a:gd name="connsiteX93" fmla="*/ 448962 w 490701"/>
                    <a:gd name="connsiteY93" fmla="*/ 339158 h 757372"/>
                    <a:gd name="connsiteX94" fmla="*/ 457200 w 490701"/>
                    <a:gd name="connsiteY94" fmla="*/ 363872 h 757372"/>
                    <a:gd name="connsiteX95" fmla="*/ 428368 w 490701"/>
                    <a:gd name="connsiteY95" fmla="*/ 392704 h 757372"/>
                    <a:gd name="connsiteX96" fmla="*/ 387178 w 490701"/>
                    <a:gd name="connsiteY96" fmla="*/ 396823 h 757372"/>
                    <a:gd name="connsiteX97" fmla="*/ 370703 w 490701"/>
                    <a:gd name="connsiteY97" fmla="*/ 392704 h 757372"/>
                    <a:gd name="connsiteX98" fmla="*/ 362465 w 490701"/>
                    <a:gd name="connsiteY98" fmla="*/ 470964 h 757372"/>
                    <a:gd name="connsiteX99" fmla="*/ 374822 w 490701"/>
                    <a:gd name="connsiteY99" fmla="*/ 462726 h 757372"/>
                    <a:gd name="connsiteX100" fmla="*/ 424249 w 490701"/>
                    <a:gd name="connsiteY100" fmla="*/ 487439 h 757372"/>
                    <a:gd name="connsiteX101" fmla="*/ 436605 w 490701"/>
                    <a:gd name="connsiteY101" fmla="*/ 495677 h 757372"/>
                    <a:gd name="connsiteX102" fmla="*/ 448962 w 490701"/>
                    <a:gd name="connsiteY102" fmla="*/ 503915 h 757372"/>
                    <a:gd name="connsiteX103" fmla="*/ 453081 w 490701"/>
                    <a:gd name="connsiteY103" fmla="*/ 516272 h 757372"/>
                    <a:gd name="connsiteX104" fmla="*/ 461319 w 490701"/>
                    <a:gd name="connsiteY104" fmla="*/ 528629 h 757372"/>
                    <a:gd name="connsiteX105" fmla="*/ 440724 w 490701"/>
                    <a:gd name="connsiteY105" fmla="*/ 565699 h 757372"/>
                    <a:gd name="connsiteX106" fmla="*/ 424249 w 490701"/>
                    <a:gd name="connsiteY106" fmla="*/ 590412 h 757372"/>
                    <a:gd name="connsiteX107" fmla="*/ 399535 w 490701"/>
                    <a:gd name="connsiteY107" fmla="*/ 606888 h 757372"/>
                    <a:gd name="connsiteX108" fmla="*/ 387178 w 490701"/>
                    <a:gd name="connsiteY108" fmla="*/ 643958 h 757372"/>
                    <a:gd name="connsiteX109" fmla="*/ 383059 w 490701"/>
                    <a:gd name="connsiteY109" fmla="*/ 656315 h 757372"/>
                    <a:gd name="connsiteX110" fmla="*/ 378941 w 490701"/>
                    <a:gd name="connsiteY110" fmla="*/ 685147 h 757372"/>
                    <a:gd name="connsiteX111" fmla="*/ 374822 w 490701"/>
                    <a:gd name="connsiteY111" fmla="*/ 701623 h 757372"/>
                    <a:gd name="connsiteX112" fmla="*/ 366584 w 490701"/>
                    <a:gd name="connsiteY112" fmla="*/ 755169 h 757372"/>
                    <a:gd name="connsiteX113" fmla="*/ 354227 w 490701"/>
                    <a:gd name="connsiteY113" fmla="*/ 730456 h 75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90701" h="757372">
                      <a:moveTo>
                        <a:pt x="354227" y="730456"/>
                      </a:moveTo>
                      <a:cubicBezTo>
                        <a:pt x="350795" y="728397"/>
                        <a:pt x="350939" y="742812"/>
                        <a:pt x="345989" y="742812"/>
                      </a:cubicBezTo>
                      <a:cubicBezTo>
                        <a:pt x="341039" y="742812"/>
                        <a:pt x="340207" y="734754"/>
                        <a:pt x="337751" y="730456"/>
                      </a:cubicBezTo>
                      <a:cubicBezTo>
                        <a:pt x="333446" y="722922"/>
                        <a:pt x="327964" y="708311"/>
                        <a:pt x="321276" y="701623"/>
                      </a:cubicBezTo>
                      <a:cubicBezTo>
                        <a:pt x="317776" y="698122"/>
                        <a:pt x="313038" y="696131"/>
                        <a:pt x="308919" y="693385"/>
                      </a:cubicBezTo>
                      <a:cubicBezTo>
                        <a:pt x="301669" y="671636"/>
                        <a:pt x="307208" y="684641"/>
                        <a:pt x="288324" y="656315"/>
                      </a:cubicBezTo>
                      <a:cubicBezTo>
                        <a:pt x="285578" y="652196"/>
                        <a:pt x="284205" y="646704"/>
                        <a:pt x="280086" y="643958"/>
                      </a:cubicBezTo>
                      <a:lnTo>
                        <a:pt x="267730" y="635720"/>
                      </a:lnTo>
                      <a:cubicBezTo>
                        <a:pt x="266357" y="631601"/>
                        <a:pt x="265719" y="627159"/>
                        <a:pt x="263611" y="623364"/>
                      </a:cubicBezTo>
                      <a:cubicBezTo>
                        <a:pt x="258803" y="614709"/>
                        <a:pt x="247135" y="598650"/>
                        <a:pt x="247135" y="598650"/>
                      </a:cubicBezTo>
                      <a:cubicBezTo>
                        <a:pt x="258251" y="594945"/>
                        <a:pt x="263900" y="590604"/>
                        <a:pt x="275968" y="598650"/>
                      </a:cubicBezTo>
                      <a:cubicBezTo>
                        <a:pt x="280087" y="601396"/>
                        <a:pt x="280705" y="607507"/>
                        <a:pt x="284205" y="611007"/>
                      </a:cubicBezTo>
                      <a:cubicBezTo>
                        <a:pt x="292189" y="618992"/>
                        <a:pt x="298869" y="620014"/>
                        <a:pt x="308919" y="623364"/>
                      </a:cubicBezTo>
                      <a:cubicBezTo>
                        <a:pt x="308883" y="623221"/>
                        <a:pt x="302651" y="596501"/>
                        <a:pt x="300681" y="594531"/>
                      </a:cubicBezTo>
                      <a:cubicBezTo>
                        <a:pt x="297611" y="591461"/>
                        <a:pt x="292443" y="591785"/>
                        <a:pt x="288324" y="590412"/>
                      </a:cubicBezTo>
                      <a:cubicBezTo>
                        <a:pt x="285578" y="586293"/>
                        <a:pt x="284284" y="580680"/>
                        <a:pt x="280086" y="578056"/>
                      </a:cubicBezTo>
                      <a:cubicBezTo>
                        <a:pt x="272723" y="573454"/>
                        <a:pt x="263611" y="572564"/>
                        <a:pt x="255373" y="569818"/>
                      </a:cubicBezTo>
                      <a:cubicBezTo>
                        <a:pt x="237648" y="563909"/>
                        <a:pt x="247226" y="566751"/>
                        <a:pt x="226541" y="561580"/>
                      </a:cubicBezTo>
                      <a:cubicBezTo>
                        <a:pt x="222422" y="558834"/>
                        <a:pt x="218612" y="555556"/>
                        <a:pt x="214184" y="553342"/>
                      </a:cubicBezTo>
                      <a:cubicBezTo>
                        <a:pt x="210301" y="551400"/>
                        <a:pt x="205622" y="551332"/>
                        <a:pt x="201827" y="549223"/>
                      </a:cubicBezTo>
                      <a:cubicBezTo>
                        <a:pt x="193172" y="544415"/>
                        <a:pt x="177113" y="532747"/>
                        <a:pt x="177113" y="532747"/>
                      </a:cubicBezTo>
                      <a:cubicBezTo>
                        <a:pt x="178486" y="528628"/>
                        <a:pt x="178162" y="523461"/>
                        <a:pt x="181232" y="520391"/>
                      </a:cubicBezTo>
                      <a:cubicBezTo>
                        <a:pt x="189399" y="512225"/>
                        <a:pt x="206798" y="518377"/>
                        <a:pt x="214184" y="520391"/>
                      </a:cubicBezTo>
                      <a:cubicBezTo>
                        <a:pt x="222561" y="522676"/>
                        <a:pt x="238897" y="528629"/>
                        <a:pt x="238897" y="528629"/>
                      </a:cubicBezTo>
                      <a:cubicBezTo>
                        <a:pt x="241944" y="527613"/>
                        <a:pt x="263611" y="521595"/>
                        <a:pt x="263611" y="516272"/>
                      </a:cubicBezTo>
                      <a:cubicBezTo>
                        <a:pt x="263611" y="511322"/>
                        <a:pt x="255778" y="510045"/>
                        <a:pt x="251254" y="508034"/>
                      </a:cubicBezTo>
                      <a:cubicBezTo>
                        <a:pt x="207139" y="488427"/>
                        <a:pt x="242150" y="510202"/>
                        <a:pt x="214184" y="491558"/>
                      </a:cubicBezTo>
                      <a:cubicBezTo>
                        <a:pt x="211438" y="487439"/>
                        <a:pt x="209447" y="482701"/>
                        <a:pt x="205946" y="479201"/>
                      </a:cubicBezTo>
                      <a:cubicBezTo>
                        <a:pt x="202446" y="475701"/>
                        <a:pt x="196213" y="475162"/>
                        <a:pt x="193589" y="470964"/>
                      </a:cubicBezTo>
                      <a:cubicBezTo>
                        <a:pt x="188987" y="463600"/>
                        <a:pt x="185351" y="446250"/>
                        <a:pt x="185351" y="446250"/>
                      </a:cubicBezTo>
                      <a:cubicBezTo>
                        <a:pt x="195704" y="415190"/>
                        <a:pt x="181738" y="453475"/>
                        <a:pt x="197708" y="421537"/>
                      </a:cubicBezTo>
                      <a:cubicBezTo>
                        <a:pt x="199650" y="417654"/>
                        <a:pt x="200454" y="413299"/>
                        <a:pt x="201827" y="409180"/>
                      </a:cubicBezTo>
                      <a:cubicBezTo>
                        <a:pt x="200454" y="403688"/>
                        <a:pt x="200848" y="397414"/>
                        <a:pt x="197708" y="392704"/>
                      </a:cubicBezTo>
                      <a:cubicBezTo>
                        <a:pt x="194962" y="388585"/>
                        <a:pt x="189875" y="386477"/>
                        <a:pt x="185351" y="384466"/>
                      </a:cubicBezTo>
                      <a:cubicBezTo>
                        <a:pt x="177416" y="380940"/>
                        <a:pt x="168876" y="378975"/>
                        <a:pt x="160638" y="376229"/>
                      </a:cubicBezTo>
                      <a:cubicBezTo>
                        <a:pt x="156519" y="374856"/>
                        <a:pt x="151894" y="374518"/>
                        <a:pt x="148281" y="372110"/>
                      </a:cubicBezTo>
                      <a:lnTo>
                        <a:pt x="135924" y="363872"/>
                      </a:lnTo>
                      <a:cubicBezTo>
                        <a:pt x="131805" y="365245"/>
                        <a:pt x="127909" y="367991"/>
                        <a:pt x="123568" y="367991"/>
                      </a:cubicBezTo>
                      <a:cubicBezTo>
                        <a:pt x="112576" y="367991"/>
                        <a:pt x="102807" y="362360"/>
                        <a:pt x="94735" y="355634"/>
                      </a:cubicBezTo>
                      <a:cubicBezTo>
                        <a:pt x="90260" y="351905"/>
                        <a:pt x="86976" y="346853"/>
                        <a:pt x="82378" y="343277"/>
                      </a:cubicBezTo>
                      <a:cubicBezTo>
                        <a:pt x="74563" y="337199"/>
                        <a:pt x="57665" y="326801"/>
                        <a:pt x="57665" y="326801"/>
                      </a:cubicBezTo>
                      <a:cubicBezTo>
                        <a:pt x="48054" y="312385"/>
                        <a:pt x="45307" y="304834"/>
                        <a:pt x="24713" y="297969"/>
                      </a:cubicBezTo>
                      <a:lnTo>
                        <a:pt x="0" y="289731"/>
                      </a:lnTo>
                      <a:cubicBezTo>
                        <a:pt x="1373" y="285612"/>
                        <a:pt x="586" y="279898"/>
                        <a:pt x="4119" y="277374"/>
                      </a:cubicBezTo>
                      <a:cubicBezTo>
                        <a:pt x="11185" y="272327"/>
                        <a:pt x="28832" y="269137"/>
                        <a:pt x="28832" y="269137"/>
                      </a:cubicBezTo>
                      <a:cubicBezTo>
                        <a:pt x="89072" y="275830"/>
                        <a:pt x="47524" y="268593"/>
                        <a:pt x="78259" y="277374"/>
                      </a:cubicBezTo>
                      <a:cubicBezTo>
                        <a:pt x="82650" y="278628"/>
                        <a:pt x="101864" y="282708"/>
                        <a:pt x="107092" y="285612"/>
                      </a:cubicBezTo>
                      <a:cubicBezTo>
                        <a:pt x="115747" y="290420"/>
                        <a:pt x="123567" y="296596"/>
                        <a:pt x="131805" y="302088"/>
                      </a:cubicBezTo>
                      <a:lnTo>
                        <a:pt x="156519" y="318564"/>
                      </a:lnTo>
                      <a:cubicBezTo>
                        <a:pt x="160638" y="321310"/>
                        <a:pt x="164180" y="325236"/>
                        <a:pt x="168876" y="326801"/>
                      </a:cubicBezTo>
                      <a:lnTo>
                        <a:pt x="193589" y="335039"/>
                      </a:lnTo>
                      <a:cubicBezTo>
                        <a:pt x="197708" y="336412"/>
                        <a:pt x="202333" y="336750"/>
                        <a:pt x="205946" y="339158"/>
                      </a:cubicBezTo>
                      <a:cubicBezTo>
                        <a:pt x="221915" y="349804"/>
                        <a:pt x="213607" y="345830"/>
                        <a:pt x="230659" y="351515"/>
                      </a:cubicBezTo>
                      <a:cubicBezTo>
                        <a:pt x="244502" y="393045"/>
                        <a:pt x="223381" y="328627"/>
                        <a:pt x="238897" y="380347"/>
                      </a:cubicBezTo>
                      <a:cubicBezTo>
                        <a:pt x="241392" y="388664"/>
                        <a:pt x="239910" y="400244"/>
                        <a:pt x="247135" y="405061"/>
                      </a:cubicBezTo>
                      <a:cubicBezTo>
                        <a:pt x="263105" y="415707"/>
                        <a:pt x="254796" y="411734"/>
                        <a:pt x="271849" y="417418"/>
                      </a:cubicBezTo>
                      <a:cubicBezTo>
                        <a:pt x="270476" y="411926"/>
                        <a:pt x="269718" y="406243"/>
                        <a:pt x="267730" y="400942"/>
                      </a:cubicBezTo>
                      <a:cubicBezTo>
                        <a:pt x="258891" y="377370"/>
                        <a:pt x="260486" y="392563"/>
                        <a:pt x="255373" y="372110"/>
                      </a:cubicBezTo>
                      <a:cubicBezTo>
                        <a:pt x="253023" y="362710"/>
                        <a:pt x="251843" y="348574"/>
                        <a:pt x="247135" y="339158"/>
                      </a:cubicBezTo>
                      <a:cubicBezTo>
                        <a:pt x="244921" y="334730"/>
                        <a:pt x="241111" y="331229"/>
                        <a:pt x="238897" y="326801"/>
                      </a:cubicBezTo>
                      <a:cubicBezTo>
                        <a:pt x="236955" y="322918"/>
                        <a:pt x="237490" y="317835"/>
                        <a:pt x="234778" y="314445"/>
                      </a:cubicBezTo>
                      <a:cubicBezTo>
                        <a:pt x="231686" y="310580"/>
                        <a:pt x="226541" y="308953"/>
                        <a:pt x="222422" y="306207"/>
                      </a:cubicBezTo>
                      <a:cubicBezTo>
                        <a:pt x="219676" y="297969"/>
                        <a:pt x="205946" y="278747"/>
                        <a:pt x="214184" y="281493"/>
                      </a:cubicBezTo>
                      <a:lnTo>
                        <a:pt x="238897" y="289731"/>
                      </a:lnTo>
                      <a:cubicBezTo>
                        <a:pt x="248508" y="288358"/>
                        <a:pt x="259652" y="290997"/>
                        <a:pt x="267730" y="285612"/>
                      </a:cubicBezTo>
                      <a:cubicBezTo>
                        <a:pt x="271342" y="283204"/>
                        <a:pt x="262897" y="277538"/>
                        <a:pt x="263611" y="273256"/>
                      </a:cubicBezTo>
                      <a:cubicBezTo>
                        <a:pt x="264758" y="266375"/>
                        <a:pt x="280494" y="252253"/>
                        <a:pt x="284205" y="248542"/>
                      </a:cubicBezTo>
                      <a:cubicBezTo>
                        <a:pt x="289385" y="233003"/>
                        <a:pt x="290636" y="225636"/>
                        <a:pt x="304800" y="211472"/>
                      </a:cubicBezTo>
                      <a:cubicBezTo>
                        <a:pt x="308919" y="207353"/>
                        <a:pt x="313468" y="203623"/>
                        <a:pt x="317157" y="199115"/>
                      </a:cubicBezTo>
                      <a:cubicBezTo>
                        <a:pt x="325851" y="188489"/>
                        <a:pt x="334254" y="177588"/>
                        <a:pt x="341870" y="166164"/>
                      </a:cubicBezTo>
                      <a:cubicBezTo>
                        <a:pt x="347362" y="157926"/>
                        <a:pt x="351345" y="148451"/>
                        <a:pt x="358346" y="141450"/>
                      </a:cubicBezTo>
                      <a:cubicBezTo>
                        <a:pt x="362465" y="137331"/>
                        <a:pt x="367127" y="133691"/>
                        <a:pt x="370703" y="129093"/>
                      </a:cubicBezTo>
                      <a:cubicBezTo>
                        <a:pt x="376781" y="121278"/>
                        <a:pt x="381686" y="112618"/>
                        <a:pt x="387178" y="104380"/>
                      </a:cubicBezTo>
                      <a:cubicBezTo>
                        <a:pt x="389924" y="100261"/>
                        <a:pt x="391916" y="95523"/>
                        <a:pt x="395416" y="92023"/>
                      </a:cubicBezTo>
                      <a:cubicBezTo>
                        <a:pt x="399535" y="87904"/>
                        <a:pt x="404044" y="84141"/>
                        <a:pt x="407773" y="79666"/>
                      </a:cubicBezTo>
                      <a:cubicBezTo>
                        <a:pt x="410942" y="75863"/>
                        <a:pt x="412286" y="70570"/>
                        <a:pt x="416011" y="67310"/>
                      </a:cubicBezTo>
                      <a:cubicBezTo>
                        <a:pt x="423462" y="60790"/>
                        <a:pt x="433723" y="57835"/>
                        <a:pt x="440724" y="50834"/>
                      </a:cubicBezTo>
                      <a:cubicBezTo>
                        <a:pt x="456581" y="34977"/>
                        <a:pt x="448234" y="41708"/>
                        <a:pt x="465438" y="30239"/>
                      </a:cubicBezTo>
                      <a:cubicBezTo>
                        <a:pt x="468184" y="26120"/>
                        <a:pt x="470507" y="21686"/>
                        <a:pt x="473676" y="17883"/>
                      </a:cubicBezTo>
                      <a:cubicBezTo>
                        <a:pt x="477405" y="13408"/>
                        <a:pt x="484190" y="0"/>
                        <a:pt x="486032" y="5526"/>
                      </a:cubicBezTo>
                      <a:cubicBezTo>
                        <a:pt x="490701" y="19532"/>
                        <a:pt x="464326" y="45933"/>
                        <a:pt x="461319" y="54953"/>
                      </a:cubicBezTo>
                      <a:lnTo>
                        <a:pt x="453081" y="79666"/>
                      </a:lnTo>
                      <a:cubicBezTo>
                        <a:pt x="451708" y="83785"/>
                        <a:pt x="450015" y="87811"/>
                        <a:pt x="448962" y="92023"/>
                      </a:cubicBezTo>
                      <a:cubicBezTo>
                        <a:pt x="447589" y="97515"/>
                        <a:pt x="446398" y="103056"/>
                        <a:pt x="444843" y="108499"/>
                      </a:cubicBezTo>
                      <a:cubicBezTo>
                        <a:pt x="437963" y="132578"/>
                        <a:pt x="443043" y="108363"/>
                        <a:pt x="436605" y="137331"/>
                      </a:cubicBezTo>
                      <a:cubicBezTo>
                        <a:pt x="434026" y="148935"/>
                        <a:pt x="430677" y="172997"/>
                        <a:pt x="424249" y="182639"/>
                      </a:cubicBezTo>
                      <a:cubicBezTo>
                        <a:pt x="421503" y="186758"/>
                        <a:pt x="418225" y="190568"/>
                        <a:pt x="416011" y="194996"/>
                      </a:cubicBezTo>
                      <a:cubicBezTo>
                        <a:pt x="414069" y="198879"/>
                        <a:pt x="414001" y="203558"/>
                        <a:pt x="411892" y="207353"/>
                      </a:cubicBezTo>
                      <a:cubicBezTo>
                        <a:pt x="407084" y="216008"/>
                        <a:pt x="395416" y="232066"/>
                        <a:pt x="395416" y="232066"/>
                      </a:cubicBezTo>
                      <a:cubicBezTo>
                        <a:pt x="388475" y="252888"/>
                        <a:pt x="380729" y="254451"/>
                        <a:pt x="395416" y="269137"/>
                      </a:cubicBezTo>
                      <a:cubicBezTo>
                        <a:pt x="398916" y="272637"/>
                        <a:pt x="403654" y="274628"/>
                        <a:pt x="407773" y="277374"/>
                      </a:cubicBezTo>
                      <a:cubicBezTo>
                        <a:pt x="427480" y="306935"/>
                        <a:pt x="417248" y="295087"/>
                        <a:pt x="436605" y="314445"/>
                      </a:cubicBezTo>
                      <a:cubicBezTo>
                        <a:pt x="437978" y="318564"/>
                        <a:pt x="438782" y="322918"/>
                        <a:pt x="440724" y="326801"/>
                      </a:cubicBezTo>
                      <a:cubicBezTo>
                        <a:pt x="442938" y="331229"/>
                        <a:pt x="446951" y="334634"/>
                        <a:pt x="448962" y="339158"/>
                      </a:cubicBezTo>
                      <a:cubicBezTo>
                        <a:pt x="452489" y="347093"/>
                        <a:pt x="457200" y="363872"/>
                        <a:pt x="457200" y="363872"/>
                      </a:cubicBezTo>
                      <a:cubicBezTo>
                        <a:pt x="444930" y="382277"/>
                        <a:pt x="447216" y="389804"/>
                        <a:pt x="428368" y="392704"/>
                      </a:cubicBezTo>
                      <a:cubicBezTo>
                        <a:pt x="414730" y="394802"/>
                        <a:pt x="400908" y="395450"/>
                        <a:pt x="387178" y="396823"/>
                      </a:cubicBezTo>
                      <a:cubicBezTo>
                        <a:pt x="381686" y="395450"/>
                        <a:pt x="376146" y="394259"/>
                        <a:pt x="370703" y="392704"/>
                      </a:cubicBezTo>
                      <a:cubicBezTo>
                        <a:pt x="332356" y="381747"/>
                        <a:pt x="357541" y="372492"/>
                        <a:pt x="362465" y="470964"/>
                      </a:cubicBezTo>
                      <a:cubicBezTo>
                        <a:pt x="366584" y="468218"/>
                        <a:pt x="369872" y="462726"/>
                        <a:pt x="374822" y="462726"/>
                      </a:cubicBezTo>
                      <a:cubicBezTo>
                        <a:pt x="391873" y="462726"/>
                        <a:pt x="411756" y="479110"/>
                        <a:pt x="424249" y="487439"/>
                      </a:cubicBezTo>
                      <a:lnTo>
                        <a:pt x="436605" y="495677"/>
                      </a:lnTo>
                      <a:lnTo>
                        <a:pt x="448962" y="503915"/>
                      </a:lnTo>
                      <a:cubicBezTo>
                        <a:pt x="450335" y="508034"/>
                        <a:pt x="451139" y="512389"/>
                        <a:pt x="453081" y="516272"/>
                      </a:cubicBezTo>
                      <a:cubicBezTo>
                        <a:pt x="455295" y="520700"/>
                        <a:pt x="461319" y="523679"/>
                        <a:pt x="461319" y="528629"/>
                      </a:cubicBezTo>
                      <a:cubicBezTo>
                        <a:pt x="461319" y="553786"/>
                        <a:pt x="452459" y="550611"/>
                        <a:pt x="440724" y="565699"/>
                      </a:cubicBezTo>
                      <a:cubicBezTo>
                        <a:pt x="434646" y="573514"/>
                        <a:pt x="432487" y="584920"/>
                        <a:pt x="424249" y="590412"/>
                      </a:cubicBezTo>
                      <a:lnTo>
                        <a:pt x="399535" y="606888"/>
                      </a:lnTo>
                      <a:lnTo>
                        <a:pt x="387178" y="643958"/>
                      </a:lnTo>
                      <a:lnTo>
                        <a:pt x="383059" y="656315"/>
                      </a:lnTo>
                      <a:cubicBezTo>
                        <a:pt x="381686" y="665926"/>
                        <a:pt x="380677" y="675595"/>
                        <a:pt x="378941" y="685147"/>
                      </a:cubicBezTo>
                      <a:cubicBezTo>
                        <a:pt x="377928" y="690717"/>
                        <a:pt x="375623" y="696019"/>
                        <a:pt x="374822" y="701623"/>
                      </a:cubicBezTo>
                      <a:cubicBezTo>
                        <a:pt x="366858" y="757372"/>
                        <a:pt x="376140" y="726500"/>
                        <a:pt x="366584" y="755169"/>
                      </a:cubicBezTo>
                      <a:cubicBezTo>
                        <a:pt x="349017" y="749313"/>
                        <a:pt x="357660" y="732516"/>
                        <a:pt x="354227" y="730456"/>
                      </a:cubicBezTo>
                      <a:close/>
                    </a:path>
                  </a:pathLst>
                </a:custGeom>
                <a:solidFill>
                  <a:srgbClr val="479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6" name="Freeform 285"/>
                <p:cNvSpPr/>
                <p:nvPr/>
              </p:nvSpPr>
              <p:spPr>
                <a:xfrm>
                  <a:off x="2078586" y="2241298"/>
                  <a:ext cx="1387092" cy="582579"/>
                </a:xfrm>
                <a:custGeom>
                  <a:avLst/>
                  <a:gdLst>
                    <a:gd name="connsiteX0" fmla="*/ 0 w 1390135"/>
                    <a:gd name="connsiteY0" fmla="*/ 132491 h 584886"/>
                    <a:gd name="connsiteX1" fmla="*/ 193589 w 1390135"/>
                    <a:gd name="connsiteY1" fmla="*/ 25399 h 584886"/>
                    <a:gd name="connsiteX2" fmla="*/ 518984 w 1390135"/>
                    <a:gd name="connsiteY2" fmla="*/ 17162 h 584886"/>
                    <a:gd name="connsiteX3" fmla="*/ 823784 w 1390135"/>
                    <a:gd name="connsiteY3" fmla="*/ 128372 h 584886"/>
                    <a:gd name="connsiteX4" fmla="*/ 1309816 w 1390135"/>
                    <a:gd name="connsiteY4" fmla="*/ 519670 h 584886"/>
                    <a:gd name="connsiteX5" fmla="*/ 1305697 w 1390135"/>
                    <a:gd name="connsiteY5" fmla="*/ 519670 h 584886"/>
                    <a:gd name="connsiteX6" fmla="*/ 1309816 w 1390135"/>
                    <a:gd name="connsiteY6" fmla="*/ 519670 h 58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35" h="584886">
                      <a:moveTo>
                        <a:pt x="0" y="132491"/>
                      </a:moveTo>
                      <a:cubicBezTo>
                        <a:pt x="53546" y="88555"/>
                        <a:pt x="107092" y="44620"/>
                        <a:pt x="193589" y="25399"/>
                      </a:cubicBezTo>
                      <a:cubicBezTo>
                        <a:pt x="280086" y="6178"/>
                        <a:pt x="413952" y="0"/>
                        <a:pt x="518984" y="17162"/>
                      </a:cubicBezTo>
                      <a:cubicBezTo>
                        <a:pt x="624017" y="34324"/>
                        <a:pt x="691979" y="44621"/>
                        <a:pt x="823784" y="128372"/>
                      </a:cubicBezTo>
                      <a:cubicBezTo>
                        <a:pt x="955589" y="212123"/>
                        <a:pt x="1229497" y="454454"/>
                        <a:pt x="1309816" y="519670"/>
                      </a:cubicBezTo>
                      <a:cubicBezTo>
                        <a:pt x="1390135" y="584886"/>
                        <a:pt x="1305697" y="519670"/>
                        <a:pt x="1305697" y="519670"/>
                      </a:cubicBezTo>
                      <a:lnTo>
                        <a:pt x="1309816" y="519670"/>
                      </a:lnTo>
                    </a:path>
                  </a:pathLst>
                </a:custGeom>
                <a:ln w="38100">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87" name="Freeform 286"/>
                <p:cNvSpPr/>
                <p:nvPr/>
              </p:nvSpPr>
              <p:spPr>
                <a:xfrm>
                  <a:off x="1579597" y="2337065"/>
                  <a:ext cx="402852" cy="1328758"/>
                </a:xfrm>
                <a:custGeom>
                  <a:avLst/>
                  <a:gdLst>
                    <a:gd name="connsiteX0" fmla="*/ 396740 w 402622"/>
                    <a:gd name="connsiteY0" fmla="*/ 30542 h 1328002"/>
                    <a:gd name="connsiteX1" fmla="*/ 372027 w 402622"/>
                    <a:gd name="connsiteY1" fmla="*/ 1710 h 1328002"/>
                    <a:gd name="connsiteX2" fmla="*/ 359670 w 402622"/>
                    <a:gd name="connsiteY2" fmla="*/ 5829 h 1328002"/>
                    <a:gd name="connsiteX3" fmla="*/ 330837 w 402622"/>
                    <a:gd name="connsiteY3" fmla="*/ 14067 h 1328002"/>
                    <a:gd name="connsiteX4" fmla="*/ 306124 w 402622"/>
                    <a:gd name="connsiteY4" fmla="*/ 30542 h 1328002"/>
                    <a:gd name="connsiteX5" fmla="*/ 269054 w 402622"/>
                    <a:gd name="connsiteY5" fmla="*/ 63494 h 1328002"/>
                    <a:gd name="connsiteX6" fmla="*/ 252578 w 402622"/>
                    <a:gd name="connsiteY6" fmla="*/ 88207 h 1328002"/>
                    <a:gd name="connsiteX7" fmla="*/ 231983 w 402622"/>
                    <a:gd name="connsiteY7" fmla="*/ 125278 h 1328002"/>
                    <a:gd name="connsiteX8" fmla="*/ 219627 w 402622"/>
                    <a:gd name="connsiteY8" fmla="*/ 133515 h 1328002"/>
                    <a:gd name="connsiteX9" fmla="*/ 215508 w 402622"/>
                    <a:gd name="connsiteY9" fmla="*/ 145872 h 1328002"/>
                    <a:gd name="connsiteX10" fmla="*/ 194913 w 402622"/>
                    <a:gd name="connsiteY10" fmla="*/ 170586 h 1328002"/>
                    <a:gd name="connsiteX11" fmla="*/ 170200 w 402622"/>
                    <a:gd name="connsiteY11" fmla="*/ 220013 h 1328002"/>
                    <a:gd name="connsiteX12" fmla="*/ 161962 w 402622"/>
                    <a:gd name="connsiteY12" fmla="*/ 232369 h 1328002"/>
                    <a:gd name="connsiteX13" fmla="*/ 153724 w 402622"/>
                    <a:gd name="connsiteY13" fmla="*/ 244726 h 1328002"/>
                    <a:gd name="connsiteX14" fmla="*/ 157843 w 402622"/>
                    <a:gd name="connsiteY14" fmla="*/ 257083 h 1328002"/>
                    <a:gd name="connsiteX15" fmla="*/ 166081 w 402622"/>
                    <a:gd name="connsiteY15" fmla="*/ 269440 h 1328002"/>
                    <a:gd name="connsiteX16" fmla="*/ 161962 w 402622"/>
                    <a:gd name="connsiteY16" fmla="*/ 290034 h 1328002"/>
                    <a:gd name="connsiteX17" fmla="*/ 133129 w 402622"/>
                    <a:gd name="connsiteY17" fmla="*/ 306510 h 1328002"/>
                    <a:gd name="connsiteX18" fmla="*/ 108416 w 402622"/>
                    <a:gd name="connsiteY18" fmla="*/ 327105 h 1328002"/>
                    <a:gd name="connsiteX19" fmla="*/ 96059 w 402622"/>
                    <a:gd name="connsiteY19" fmla="*/ 339461 h 1328002"/>
                    <a:gd name="connsiteX20" fmla="*/ 71345 w 402622"/>
                    <a:gd name="connsiteY20" fmla="*/ 351818 h 1328002"/>
                    <a:gd name="connsiteX21" fmla="*/ 42513 w 402622"/>
                    <a:gd name="connsiteY21" fmla="*/ 388888 h 1328002"/>
                    <a:gd name="connsiteX22" fmla="*/ 34275 w 402622"/>
                    <a:gd name="connsiteY22" fmla="*/ 401245 h 1328002"/>
                    <a:gd name="connsiteX23" fmla="*/ 26037 w 402622"/>
                    <a:gd name="connsiteY23" fmla="*/ 425959 h 1328002"/>
                    <a:gd name="connsiteX24" fmla="*/ 30156 w 402622"/>
                    <a:gd name="connsiteY24" fmla="*/ 450672 h 1328002"/>
                    <a:gd name="connsiteX25" fmla="*/ 34275 w 402622"/>
                    <a:gd name="connsiteY25" fmla="*/ 467148 h 1328002"/>
                    <a:gd name="connsiteX26" fmla="*/ 30156 w 402622"/>
                    <a:gd name="connsiteY26" fmla="*/ 520694 h 1328002"/>
                    <a:gd name="connsiteX27" fmla="*/ 21918 w 402622"/>
                    <a:gd name="connsiteY27" fmla="*/ 549526 h 1328002"/>
                    <a:gd name="connsiteX28" fmla="*/ 9562 w 402622"/>
                    <a:gd name="connsiteY28" fmla="*/ 590715 h 1328002"/>
                    <a:gd name="connsiteX29" fmla="*/ 5443 w 402622"/>
                    <a:gd name="connsiteY29" fmla="*/ 603072 h 1328002"/>
                    <a:gd name="connsiteX30" fmla="*/ 1324 w 402622"/>
                    <a:gd name="connsiteY30" fmla="*/ 615429 h 1328002"/>
                    <a:gd name="connsiteX31" fmla="*/ 5443 w 402622"/>
                    <a:gd name="connsiteY31" fmla="*/ 631905 h 1328002"/>
                    <a:gd name="connsiteX32" fmla="*/ 30156 w 402622"/>
                    <a:gd name="connsiteY32" fmla="*/ 623667 h 1328002"/>
                    <a:gd name="connsiteX33" fmla="*/ 42513 w 402622"/>
                    <a:gd name="connsiteY33" fmla="*/ 619548 h 1328002"/>
                    <a:gd name="connsiteX34" fmla="*/ 54870 w 402622"/>
                    <a:gd name="connsiteY34" fmla="*/ 615429 h 1328002"/>
                    <a:gd name="connsiteX35" fmla="*/ 63108 w 402622"/>
                    <a:gd name="connsiteY35" fmla="*/ 640142 h 1328002"/>
                    <a:gd name="connsiteX36" fmla="*/ 46632 w 402622"/>
                    <a:gd name="connsiteY36" fmla="*/ 664856 h 1328002"/>
                    <a:gd name="connsiteX37" fmla="*/ 34275 w 402622"/>
                    <a:gd name="connsiteY37" fmla="*/ 714283 h 1328002"/>
                    <a:gd name="connsiteX38" fmla="*/ 30156 w 402622"/>
                    <a:gd name="connsiteY38" fmla="*/ 730759 h 1328002"/>
                    <a:gd name="connsiteX39" fmla="*/ 21918 w 402622"/>
                    <a:gd name="connsiteY39" fmla="*/ 767829 h 1328002"/>
                    <a:gd name="connsiteX40" fmla="*/ 17800 w 402622"/>
                    <a:gd name="connsiteY40" fmla="*/ 788424 h 1328002"/>
                    <a:gd name="connsiteX41" fmla="*/ 13681 w 402622"/>
                    <a:gd name="connsiteY41" fmla="*/ 804899 h 1328002"/>
                    <a:gd name="connsiteX42" fmla="*/ 13681 w 402622"/>
                    <a:gd name="connsiteY42" fmla="*/ 924348 h 1328002"/>
                    <a:gd name="connsiteX43" fmla="*/ 21918 w 402622"/>
                    <a:gd name="connsiteY43" fmla="*/ 949061 h 1328002"/>
                    <a:gd name="connsiteX44" fmla="*/ 42513 w 402622"/>
                    <a:gd name="connsiteY44" fmla="*/ 977894 h 1328002"/>
                    <a:gd name="connsiteX45" fmla="*/ 50751 w 402622"/>
                    <a:gd name="connsiteY45" fmla="*/ 1002607 h 1328002"/>
                    <a:gd name="connsiteX46" fmla="*/ 58989 w 402622"/>
                    <a:gd name="connsiteY46" fmla="*/ 1056153 h 1328002"/>
                    <a:gd name="connsiteX47" fmla="*/ 67227 w 402622"/>
                    <a:gd name="connsiteY47" fmla="*/ 1080867 h 1328002"/>
                    <a:gd name="connsiteX48" fmla="*/ 71345 w 402622"/>
                    <a:gd name="connsiteY48" fmla="*/ 1097342 h 1328002"/>
                    <a:gd name="connsiteX49" fmla="*/ 83702 w 402622"/>
                    <a:gd name="connsiteY49" fmla="*/ 1138532 h 1328002"/>
                    <a:gd name="connsiteX50" fmla="*/ 87821 w 402622"/>
                    <a:gd name="connsiteY50" fmla="*/ 1159126 h 1328002"/>
                    <a:gd name="connsiteX51" fmla="*/ 91940 w 402622"/>
                    <a:gd name="connsiteY51" fmla="*/ 1175602 h 1328002"/>
                    <a:gd name="connsiteX52" fmla="*/ 100178 w 402622"/>
                    <a:gd name="connsiteY52" fmla="*/ 1216791 h 1328002"/>
                    <a:gd name="connsiteX53" fmla="*/ 104297 w 402622"/>
                    <a:gd name="connsiteY53" fmla="*/ 1245624 h 1328002"/>
                    <a:gd name="connsiteX54" fmla="*/ 112535 w 402622"/>
                    <a:gd name="connsiteY54" fmla="*/ 1278575 h 1328002"/>
                    <a:gd name="connsiteX55" fmla="*/ 116654 w 402622"/>
                    <a:gd name="connsiteY55" fmla="*/ 1295051 h 1328002"/>
                    <a:gd name="connsiteX56" fmla="*/ 120773 w 402622"/>
                    <a:gd name="connsiteY56" fmla="*/ 1307407 h 1328002"/>
                    <a:gd name="connsiteX57" fmla="*/ 124891 w 402622"/>
                    <a:gd name="connsiteY57" fmla="*/ 1328002 h 1328002"/>
                    <a:gd name="connsiteX58" fmla="*/ 133129 w 402622"/>
                    <a:gd name="connsiteY58" fmla="*/ 1315645 h 1328002"/>
                    <a:gd name="connsiteX59" fmla="*/ 124891 w 402622"/>
                    <a:gd name="connsiteY59" fmla="*/ 1245624 h 1328002"/>
                    <a:gd name="connsiteX60" fmla="*/ 116654 w 402622"/>
                    <a:gd name="connsiteY60" fmla="*/ 1089105 h 1328002"/>
                    <a:gd name="connsiteX61" fmla="*/ 120773 w 402622"/>
                    <a:gd name="connsiteY61" fmla="*/ 1060272 h 1328002"/>
                    <a:gd name="connsiteX62" fmla="*/ 124891 w 402622"/>
                    <a:gd name="connsiteY62" fmla="*/ 969656 h 1328002"/>
                    <a:gd name="connsiteX63" fmla="*/ 129010 w 402622"/>
                    <a:gd name="connsiteY63" fmla="*/ 932586 h 1328002"/>
                    <a:gd name="connsiteX64" fmla="*/ 137248 w 402622"/>
                    <a:gd name="connsiteY64" fmla="*/ 718402 h 1328002"/>
                    <a:gd name="connsiteX65" fmla="*/ 141367 w 402622"/>
                    <a:gd name="connsiteY65" fmla="*/ 697807 h 1328002"/>
                    <a:gd name="connsiteX66" fmla="*/ 145486 w 402622"/>
                    <a:gd name="connsiteY66" fmla="*/ 668975 h 1328002"/>
                    <a:gd name="connsiteX67" fmla="*/ 153724 w 402622"/>
                    <a:gd name="connsiteY67" fmla="*/ 574240 h 1328002"/>
                    <a:gd name="connsiteX68" fmla="*/ 157843 w 402622"/>
                    <a:gd name="connsiteY68" fmla="*/ 549526 h 1328002"/>
                    <a:gd name="connsiteX69" fmla="*/ 161962 w 402622"/>
                    <a:gd name="connsiteY69" fmla="*/ 516575 h 1328002"/>
                    <a:gd name="connsiteX70" fmla="*/ 170200 w 402622"/>
                    <a:gd name="connsiteY70" fmla="*/ 491861 h 1328002"/>
                    <a:gd name="connsiteX71" fmla="*/ 178437 w 402622"/>
                    <a:gd name="connsiteY71" fmla="*/ 467148 h 1328002"/>
                    <a:gd name="connsiteX72" fmla="*/ 186675 w 402622"/>
                    <a:gd name="connsiteY72" fmla="*/ 454791 h 1328002"/>
                    <a:gd name="connsiteX73" fmla="*/ 190794 w 402622"/>
                    <a:gd name="connsiteY73" fmla="*/ 438315 h 1328002"/>
                    <a:gd name="connsiteX74" fmla="*/ 199032 w 402622"/>
                    <a:gd name="connsiteY74" fmla="*/ 413602 h 1328002"/>
                    <a:gd name="connsiteX75" fmla="*/ 207270 w 402622"/>
                    <a:gd name="connsiteY75" fmla="*/ 380651 h 1328002"/>
                    <a:gd name="connsiteX76" fmla="*/ 211389 w 402622"/>
                    <a:gd name="connsiteY76" fmla="*/ 368294 h 1328002"/>
                    <a:gd name="connsiteX77" fmla="*/ 219627 w 402622"/>
                    <a:gd name="connsiteY77" fmla="*/ 355937 h 1328002"/>
                    <a:gd name="connsiteX78" fmla="*/ 227864 w 402622"/>
                    <a:gd name="connsiteY78" fmla="*/ 331224 h 1328002"/>
                    <a:gd name="connsiteX79" fmla="*/ 244340 w 402622"/>
                    <a:gd name="connsiteY79" fmla="*/ 306510 h 1328002"/>
                    <a:gd name="connsiteX80" fmla="*/ 252578 w 402622"/>
                    <a:gd name="connsiteY80" fmla="*/ 281797 h 1328002"/>
                    <a:gd name="connsiteX81" fmla="*/ 260816 w 402622"/>
                    <a:gd name="connsiteY81" fmla="*/ 269440 h 1328002"/>
                    <a:gd name="connsiteX82" fmla="*/ 269054 w 402622"/>
                    <a:gd name="connsiteY82" fmla="*/ 244726 h 1328002"/>
                    <a:gd name="connsiteX83" fmla="*/ 277291 w 402622"/>
                    <a:gd name="connsiteY83" fmla="*/ 232369 h 1328002"/>
                    <a:gd name="connsiteX84" fmla="*/ 281410 w 402622"/>
                    <a:gd name="connsiteY84" fmla="*/ 220013 h 1328002"/>
                    <a:gd name="connsiteX85" fmla="*/ 297886 w 402622"/>
                    <a:gd name="connsiteY85" fmla="*/ 195299 h 1328002"/>
                    <a:gd name="connsiteX86" fmla="*/ 314362 w 402622"/>
                    <a:gd name="connsiteY86" fmla="*/ 170586 h 1328002"/>
                    <a:gd name="connsiteX87" fmla="*/ 330837 w 402622"/>
                    <a:gd name="connsiteY87" fmla="*/ 145872 h 1328002"/>
                    <a:gd name="connsiteX88" fmla="*/ 334956 w 402622"/>
                    <a:gd name="connsiteY88" fmla="*/ 133515 h 1328002"/>
                    <a:gd name="connsiteX89" fmla="*/ 347313 w 402622"/>
                    <a:gd name="connsiteY89" fmla="*/ 121159 h 1328002"/>
                    <a:gd name="connsiteX90" fmla="*/ 363789 w 402622"/>
                    <a:gd name="connsiteY90" fmla="*/ 96445 h 1328002"/>
                    <a:gd name="connsiteX91" fmla="*/ 372027 w 402622"/>
                    <a:gd name="connsiteY91" fmla="*/ 84088 h 1328002"/>
                    <a:gd name="connsiteX92" fmla="*/ 380264 w 402622"/>
                    <a:gd name="connsiteY92" fmla="*/ 71732 h 1328002"/>
                    <a:gd name="connsiteX93" fmla="*/ 396740 w 402622"/>
                    <a:gd name="connsiteY93" fmla="*/ 34661 h 1328002"/>
                    <a:gd name="connsiteX94" fmla="*/ 396740 w 402622"/>
                    <a:gd name="connsiteY94" fmla="*/ 30542 h 132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02622" h="1328002">
                      <a:moveTo>
                        <a:pt x="396740" y="30542"/>
                      </a:moveTo>
                      <a:cubicBezTo>
                        <a:pt x="390985" y="21910"/>
                        <a:pt x="381347" y="5704"/>
                        <a:pt x="372027" y="1710"/>
                      </a:cubicBezTo>
                      <a:cubicBezTo>
                        <a:pt x="368036" y="0"/>
                        <a:pt x="363845" y="4636"/>
                        <a:pt x="359670" y="5829"/>
                      </a:cubicBezTo>
                      <a:cubicBezTo>
                        <a:pt x="323466" y="16173"/>
                        <a:pt x="360465" y="4191"/>
                        <a:pt x="330837" y="14067"/>
                      </a:cubicBezTo>
                      <a:lnTo>
                        <a:pt x="306124" y="30542"/>
                      </a:lnTo>
                      <a:cubicBezTo>
                        <a:pt x="291266" y="40447"/>
                        <a:pt x="280341" y="46564"/>
                        <a:pt x="269054" y="63494"/>
                      </a:cubicBezTo>
                      <a:lnTo>
                        <a:pt x="252578" y="88207"/>
                      </a:lnTo>
                      <a:cubicBezTo>
                        <a:pt x="248286" y="101084"/>
                        <a:pt x="244123" y="117185"/>
                        <a:pt x="231983" y="125278"/>
                      </a:cubicBezTo>
                      <a:lnTo>
                        <a:pt x="219627" y="133515"/>
                      </a:lnTo>
                      <a:cubicBezTo>
                        <a:pt x="218254" y="137634"/>
                        <a:pt x="217450" y="141989"/>
                        <a:pt x="215508" y="145872"/>
                      </a:cubicBezTo>
                      <a:cubicBezTo>
                        <a:pt x="209773" y="157341"/>
                        <a:pt x="204023" y="161476"/>
                        <a:pt x="194913" y="170586"/>
                      </a:cubicBezTo>
                      <a:cubicBezTo>
                        <a:pt x="183545" y="204689"/>
                        <a:pt x="191490" y="188077"/>
                        <a:pt x="170200" y="220013"/>
                      </a:cubicBezTo>
                      <a:lnTo>
                        <a:pt x="161962" y="232369"/>
                      </a:lnTo>
                      <a:lnTo>
                        <a:pt x="153724" y="244726"/>
                      </a:lnTo>
                      <a:cubicBezTo>
                        <a:pt x="155097" y="248845"/>
                        <a:pt x="155901" y="253200"/>
                        <a:pt x="157843" y="257083"/>
                      </a:cubicBezTo>
                      <a:cubicBezTo>
                        <a:pt x="160057" y="261511"/>
                        <a:pt x="165467" y="264528"/>
                        <a:pt x="166081" y="269440"/>
                      </a:cubicBezTo>
                      <a:cubicBezTo>
                        <a:pt x="166949" y="276387"/>
                        <a:pt x="165435" y="283956"/>
                        <a:pt x="161962" y="290034"/>
                      </a:cubicBezTo>
                      <a:cubicBezTo>
                        <a:pt x="159633" y="294109"/>
                        <a:pt x="135258" y="305446"/>
                        <a:pt x="133129" y="306510"/>
                      </a:cubicBezTo>
                      <a:cubicBezTo>
                        <a:pt x="97050" y="342592"/>
                        <a:pt x="142807" y="298448"/>
                        <a:pt x="108416" y="327105"/>
                      </a:cubicBezTo>
                      <a:cubicBezTo>
                        <a:pt x="103941" y="330834"/>
                        <a:pt x="100534" y="335732"/>
                        <a:pt x="96059" y="339461"/>
                      </a:cubicBezTo>
                      <a:cubicBezTo>
                        <a:pt x="85412" y="348333"/>
                        <a:pt x="83730" y="347690"/>
                        <a:pt x="71345" y="351818"/>
                      </a:cubicBezTo>
                      <a:cubicBezTo>
                        <a:pt x="51989" y="371176"/>
                        <a:pt x="62219" y="359329"/>
                        <a:pt x="42513" y="388888"/>
                      </a:cubicBezTo>
                      <a:cubicBezTo>
                        <a:pt x="39767" y="393007"/>
                        <a:pt x="35840" y="396549"/>
                        <a:pt x="34275" y="401245"/>
                      </a:cubicBezTo>
                      <a:lnTo>
                        <a:pt x="26037" y="425959"/>
                      </a:lnTo>
                      <a:cubicBezTo>
                        <a:pt x="27410" y="434197"/>
                        <a:pt x="28518" y="442483"/>
                        <a:pt x="30156" y="450672"/>
                      </a:cubicBezTo>
                      <a:cubicBezTo>
                        <a:pt x="31266" y="456223"/>
                        <a:pt x="34275" y="461487"/>
                        <a:pt x="34275" y="467148"/>
                      </a:cubicBezTo>
                      <a:cubicBezTo>
                        <a:pt x="34275" y="485049"/>
                        <a:pt x="32248" y="502915"/>
                        <a:pt x="30156" y="520694"/>
                      </a:cubicBezTo>
                      <a:cubicBezTo>
                        <a:pt x="28868" y="531640"/>
                        <a:pt x="24848" y="539271"/>
                        <a:pt x="21918" y="549526"/>
                      </a:cubicBezTo>
                      <a:cubicBezTo>
                        <a:pt x="9470" y="593100"/>
                        <a:pt x="29138" y="531988"/>
                        <a:pt x="9562" y="590715"/>
                      </a:cubicBezTo>
                      <a:lnTo>
                        <a:pt x="5443" y="603072"/>
                      </a:lnTo>
                      <a:lnTo>
                        <a:pt x="1324" y="615429"/>
                      </a:lnTo>
                      <a:cubicBezTo>
                        <a:pt x="2697" y="620921"/>
                        <a:pt x="0" y="630350"/>
                        <a:pt x="5443" y="631905"/>
                      </a:cubicBezTo>
                      <a:cubicBezTo>
                        <a:pt x="13792" y="634291"/>
                        <a:pt x="21918" y="626413"/>
                        <a:pt x="30156" y="623667"/>
                      </a:cubicBezTo>
                      <a:lnTo>
                        <a:pt x="42513" y="619548"/>
                      </a:lnTo>
                      <a:lnTo>
                        <a:pt x="54870" y="615429"/>
                      </a:lnTo>
                      <a:cubicBezTo>
                        <a:pt x="57616" y="623667"/>
                        <a:pt x="67925" y="632917"/>
                        <a:pt x="63108" y="640142"/>
                      </a:cubicBezTo>
                      <a:lnTo>
                        <a:pt x="46632" y="664856"/>
                      </a:lnTo>
                      <a:lnTo>
                        <a:pt x="34275" y="714283"/>
                      </a:lnTo>
                      <a:cubicBezTo>
                        <a:pt x="32902" y="719775"/>
                        <a:pt x="31087" y="725175"/>
                        <a:pt x="30156" y="730759"/>
                      </a:cubicBezTo>
                      <a:cubicBezTo>
                        <a:pt x="18816" y="798794"/>
                        <a:pt x="32061" y="727253"/>
                        <a:pt x="21918" y="767829"/>
                      </a:cubicBezTo>
                      <a:cubicBezTo>
                        <a:pt x="20220" y="774621"/>
                        <a:pt x="19319" y="781590"/>
                        <a:pt x="17800" y="788424"/>
                      </a:cubicBezTo>
                      <a:cubicBezTo>
                        <a:pt x="16572" y="793950"/>
                        <a:pt x="15054" y="799407"/>
                        <a:pt x="13681" y="804899"/>
                      </a:cubicBezTo>
                      <a:cubicBezTo>
                        <a:pt x="9689" y="856798"/>
                        <a:pt x="6214" y="869586"/>
                        <a:pt x="13681" y="924348"/>
                      </a:cubicBezTo>
                      <a:cubicBezTo>
                        <a:pt x="14854" y="932952"/>
                        <a:pt x="16708" y="942114"/>
                        <a:pt x="21918" y="949061"/>
                      </a:cubicBezTo>
                      <a:cubicBezTo>
                        <a:pt x="23578" y="951274"/>
                        <a:pt x="40323" y="972966"/>
                        <a:pt x="42513" y="977894"/>
                      </a:cubicBezTo>
                      <a:cubicBezTo>
                        <a:pt x="46040" y="985829"/>
                        <a:pt x="50751" y="1002607"/>
                        <a:pt x="50751" y="1002607"/>
                      </a:cubicBezTo>
                      <a:cubicBezTo>
                        <a:pt x="52678" y="1018027"/>
                        <a:pt x="54634" y="1040185"/>
                        <a:pt x="58989" y="1056153"/>
                      </a:cubicBezTo>
                      <a:cubicBezTo>
                        <a:pt x="61274" y="1064531"/>
                        <a:pt x="65121" y="1072443"/>
                        <a:pt x="67227" y="1080867"/>
                      </a:cubicBezTo>
                      <a:cubicBezTo>
                        <a:pt x="68600" y="1086359"/>
                        <a:pt x="69719" y="1091920"/>
                        <a:pt x="71345" y="1097342"/>
                      </a:cubicBezTo>
                      <a:cubicBezTo>
                        <a:pt x="80148" y="1126688"/>
                        <a:pt x="78275" y="1114113"/>
                        <a:pt x="83702" y="1138532"/>
                      </a:cubicBezTo>
                      <a:cubicBezTo>
                        <a:pt x="85221" y="1145366"/>
                        <a:pt x="86302" y="1152292"/>
                        <a:pt x="87821" y="1159126"/>
                      </a:cubicBezTo>
                      <a:cubicBezTo>
                        <a:pt x="89049" y="1164652"/>
                        <a:pt x="90927" y="1170032"/>
                        <a:pt x="91940" y="1175602"/>
                      </a:cubicBezTo>
                      <a:cubicBezTo>
                        <a:pt x="99513" y="1217251"/>
                        <a:pt x="91719" y="1191414"/>
                        <a:pt x="100178" y="1216791"/>
                      </a:cubicBezTo>
                      <a:cubicBezTo>
                        <a:pt x="101551" y="1226402"/>
                        <a:pt x="102393" y="1236104"/>
                        <a:pt x="104297" y="1245624"/>
                      </a:cubicBezTo>
                      <a:cubicBezTo>
                        <a:pt x="106517" y="1256726"/>
                        <a:pt x="109789" y="1267591"/>
                        <a:pt x="112535" y="1278575"/>
                      </a:cubicBezTo>
                      <a:cubicBezTo>
                        <a:pt x="113908" y="1284067"/>
                        <a:pt x="114864" y="1289681"/>
                        <a:pt x="116654" y="1295051"/>
                      </a:cubicBezTo>
                      <a:cubicBezTo>
                        <a:pt x="118027" y="1299170"/>
                        <a:pt x="119720" y="1303195"/>
                        <a:pt x="120773" y="1307407"/>
                      </a:cubicBezTo>
                      <a:cubicBezTo>
                        <a:pt x="122471" y="1314199"/>
                        <a:pt x="123518" y="1321137"/>
                        <a:pt x="124891" y="1328002"/>
                      </a:cubicBezTo>
                      <a:cubicBezTo>
                        <a:pt x="127637" y="1323883"/>
                        <a:pt x="132776" y="1320583"/>
                        <a:pt x="133129" y="1315645"/>
                      </a:cubicBezTo>
                      <a:cubicBezTo>
                        <a:pt x="134348" y="1298582"/>
                        <a:pt x="128147" y="1265161"/>
                        <a:pt x="124891" y="1245624"/>
                      </a:cubicBezTo>
                      <a:cubicBezTo>
                        <a:pt x="120007" y="1187006"/>
                        <a:pt x="116654" y="1155652"/>
                        <a:pt x="116654" y="1089105"/>
                      </a:cubicBezTo>
                      <a:cubicBezTo>
                        <a:pt x="116654" y="1079396"/>
                        <a:pt x="119400" y="1069883"/>
                        <a:pt x="120773" y="1060272"/>
                      </a:cubicBezTo>
                      <a:cubicBezTo>
                        <a:pt x="122146" y="1030067"/>
                        <a:pt x="122944" y="999830"/>
                        <a:pt x="124891" y="969656"/>
                      </a:cubicBezTo>
                      <a:cubicBezTo>
                        <a:pt x="125691" y="957249"/>
                        <a:pt x="128234" y="944994"/>
                        <a:pt x="129010" y="932586"/>
                      </a:cubicBezTo>
                      <a:cubicBezTo>
                        <a:pt x="143497" y="700798"/>
                        <a:pt x="121153" y="992018"/>
                        <a:pt x="137248" y="718402"/>
                      </a:cubicBezTo>
                      <a:cubicBezTo>
                        <a:pt x="137659" y="711413"/>
                        <a:pt x="140216" y="704713"/>
                        <a:pt x="141367" y="697807"/>
                      </a:cubicBezTo>
                      <a:cubicBezTo>
                        <a:pt x="142963" y="688231"/>
                        <a:pt x="144520" y="678635"/>
                        <a:pt x="145486" y="668975"/>
                      </a:cubicBezTo>
                      <a:cubicBezTo>
                        <a:pt x="148640" y="637435"/>
                        <a:pt x="148513" y="605506"/>
                        <a:pt x="153724" y="574240"/>
                      </a:cubicBezTo>
                      <a:cubicBezTo>
                        <a:pt x="155097" y="566002"/>
                        <a:pt x="156662" y="557794"/>
                        <a:pt x="157843" y="549526"/>
                      </a:cubicBezTo>
                      <a:cubicBezTo>
                        <a:pt x="159408" y="538568"/>
                        <a:pt x="159643" y="527398"/>
                        <a:pt x="161962" y="516575"/>
                      </a:cubicBezTo>
                      <a:cubicBezTo>
                        <a:pt x="163781" y="508084"/>
                        <a:pt x="167454" y="500099"/>
                        <a:pt x="170200" y="491861"/>
                      </a:cubicBezTo>
                      <a:cubicBezTo>
                        <a:pt x="170201" y="491857"/>
                        <a:pt x="178435" y="467151"/>
                        <a:pt x="178437" y="467148"/>
                      </a:cubicBezTo>
                      <a:lnTo>
                        <a:pt x="186675" y="454791"/>
                      </a:lnTo>
                      <a:cubicBezTo>
                        <a:pt x="188048" y="449299"/>
                        <a:pt x="189167" y="443737"/>
                        <a:pt x="190794" y="438315"/>
                      </a:cubicBezTo>
                      <a:cubicBezTo>
                        <a:pt x="193289" y="429998"/>
                        <a:pt x="196926" y="422026"/>
                        <a:pt x="199032" y="413602"/>
                      </a:cubicBezTo>
                      <a:cubicBezTo>
                        <a:pt x="201778" y="402618"/>
                        <a:pt x="203690" y="391392"/>
                        <a:pt x="207270" y="380651"/>
                      </a:cubicBezTo>
                      <a:cubicBezTo>
                        <a:pt x="208643" y="376532"/>
                        <a:pt x="209447" y="372177"/>
                        <a:pt x="211389" y="368294"/>
                      </a:cubicBezTo>
                      <a:cubicBezTo>
                        <a:pt x="213603" y="363866"/>
                        <a:pt x="216881" y="360056"/>
                        <a:pt x="219627" y="355937"/>
                      </a:cubicBezTo>
                      <a:cubicBezTo>
                        <a:pt x="222373" y="347699"/>
                        <a:pt x="223047" y="338449"/>
                        <a:pt x="227864" y="331224"/>
                      </a:cubicBezTo>
                      <a:cubicBezTo>
                        <a:pt x="233356" y="322986"/>
                        <a:pt x="241209" y="315903"/>
                        <a:pt x="244340" y="306510"/>
                      </a:cubicBezTo>
                      <a:cubicBezTo>
                        <a:pt x="247086" y="298272"/>
                        <a:pt x="247761" y="289022"/>
                        <a:pt x="252578" y="281797"/>
                      </a:cubicBezTo>
                      <a:cubicBezTo>
                        <a:pt x="255324" y="277678"/>
                        <a:pt x="258805" y="273964"/>
                        <a:pt x="260816" y="269440"/>
                      </a:cubicBezTo>
                      <a:cubicBezTo>
                        <a:pt x="264343" y="261505"/>
                        <a:pt x="264238" y="251951"/>
                        <a:pt x="269054" y="244726"/>
                      </a:cubicBezTo>
                      <a:cubicBezTo>
                        <a:pt x="271800" y="240607"/>
                        <a:pt x="275077" y="236797"/>
                        <a:pt x="277291" y="232369"/>
                      </a:cubicBezTo>
                      <a:cubicBezTo>
                        <a:pt x="279233" y="228486"/>
                        <a:pt x="279302" y="223808"/>
                        <a:pt x="281410" y="220013"/>
                      </a:cubicBezTo>
                      <a:cubicBezTo>
                        <a:pt x="286218" y="211358"/>
                        <a:pt x="292394" y="203537"/>
                        <a:pt x="297886" y="195299"/>
                      </a:cubicBezTo>
                      <a:lnTo>
                        <a:pt x="314362" y="170586"/>
                      </a:lnTo>
                      <a:lnTo>
                        <a:pt x="330837" y="145872"/>
                      </a:lnTo>
                      <a:cubicBezTo>
                        <a:pt x="332210" y="141753"/>
                        <a:pt x="332548" y="137128"/>
                        <a:pt x="334956" y="133515"/>
                      </a:cubicBezTo>
                      <a:cubicBezTo>
                        <a:pt x="338187" y="128668"/>
                        <a:pt x="343737" y="125757"/>
                        <a:pt x="347313" y="121159"/>
                      </a:cubicBezTo>
                      <a:cubicBezTo>
                        <a:pt x="353392" y="113344"/>
                        <a:pt x="358297" y="104683"/>
                        <a:pt x="363789" y="96445"/>
                      </a:cubicBezTo>
                      <a:lnTo>
                        <a:pt x="372027" y="84088"/>
                      </a:lnTo>
                      <a:lnTo>
                        <a:pt x="380264" y="71732"/>
                      </a:lnTo>
                      <a:cubicBezTo>
                        <a:pt x="384377" y="65563"/>
                        <a:pt x="402622" y="40543"/>
                        <a:pt x="396740" y="34661"/>
                      </a:cubicBezTo>
                      <a:lnTo>
                        <a:pt x="396740" y="30542"/>
                      </a:lnTo>
                      <a:close/>
                    </a:path>
                  </a:pathLst>
                </a:cu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8" name="Freeform 287"/>
                <p:cNvSpPr/>
                <p:nvPr/>
              </p:nvSpPr>
              <p:spPr>
                <a:xfrm>
                  <a:off x="2376146" y="1938038"/>
                  <a:ext cx="544767" cy="359124"/>
                </a:xfrm>
                <a:custGeom>
                  <a:avLst/>
                  <a:gdLst>
                    <a:gd name="connsiteX0" fmla="*/ 378996 w 546957"/>
                    <a:gd name="connsiteY0" fmla="*/ 328142 h 358257"/>
                    <a:gd name="connsiteX1" fmla="*/ 388521 w 546957"/>
                    <a:gd name="connsiteY1" fmla="*/ 299567 h 358257"/>
                    <a:gd name="connsiteX2" fmla="*/ 407571 w 546957"/>
                    <a:gd name="connsiteY2" fmla="*/ 261467 h 358257"/>
                    <a:gd name="connsiteX3" fmla="*/ 445671 w 546957"/>
                    <a:gd name="connsiteY3" fmla="*/ 128117 h 358257"/>
                    <a:gd name="connsiteX4" fmla="*/ 483771 w 546957"/>
                    <a:gd name="connsiteY4" fmla="*/ 70967 h 358257"/>
                    <a:gd name="connsiteX5" fmla="*/ 512346 w 546957"/>
                    <a:gd name="connsiteY5" fmla="*/ 51917 h 358257"/>
                    <a:gd name="connsiteX6" fmla="*/ 502821 w 546957"/>
                    <a:gd name="connsiteY6" fmla="*/ 32867 h 358257"/>
                    <a:gd name="connsiteX7" fmla="*/ 474246 w 546957"/>
                    <a:gd name="connsiteY7" fmla="*/ 23342 h 358257"/>
                    <a:gd name="connsiteX8" fmla="*/ 445671 w 546957"/>
                    <a:gd name="connsiteY8" fmla="*/ 32867 h 358257"/>
                    <a:gd name="connsiteX9" fmla="*/ 388521 w 546957"/>
                    <a:gd name="connsiteY9" fmla="*/ 70967 h 358257"/>
                    <a:gd name="connsiteX10" fmla="*/ 359946 w 546957"/>
                    <a:gd name="connsiteY10" fmla="*/ 80492 h 358257"/>
                    <a:gd name="connsiteX11" fmla="*/ 331371 w 546957"/>
                    <a:gd name="connsiteY11" fmla="*/ 99542 h 358257"/>
                    <a:gd name="connsiteX12" fmla="*/ 207546 w 546957"/>
                    <a:gd name="connsiteY12" fmla="*/ 128117 h 358257"/>
                    <a:gd name="connsiteX13" fmla="*/ 169446 w 546957"/>
                    <a:gd name="connsiteY13" fmla="*/ 118592 h 358257"/>
                    <a:gd name="connsiteX14" fmla="*/ 17046 w 546957"/>
                    <a:gd name="connsiteY14" fmla="*/ 137642 h 358257"/>
                    <a:gd name="connsiteX15" fmla="*/ 83721 w 546957"/>
                    <a:gd name="connsiteY15" fmla="*/ 156692 h 358257"/>
                    <a:gd name="connsiteX16" fmla="*/ 112296 w 546957"/>
                    <a:gd name="connsiteY16" fmla="*/ 166217 h 358257"/>
                    <a:gd name="connsiteX17" fmla="*/ 159921 w 546957"/>
                    <a:gd name="connsiteY17" fmla="*/ 223367 h 358257"/>
                    <a:gd name="connsiteX18" fmla="*/ 188496 w 546957"/>
                    <a:gd name="connsiteY18" fmla="*/ 280517 h 358257"/>
                    <a:gd name="connsiteX19" fmla="*/ 217071 w 546957"/>
                    <a:gd name="connsiteY19" fmla="*/ 299567 h 358257"/>
                    <a:gd name="connsiteX20" fmla="*/ 283746 w 546957"/>
                    <a:gd name="connsiteY20" fmla="*/ 318617 h 358257"/>
                    <a:gd name="connsiteX21" fmla="*/ 312321 w 546957"/>
                    <a:gd name="connsiteY21" fmla="*/ 337667 h 358257"/>
                    <a:gd name="connsiteX22" fmla="*/ 340896 w 546957"/>
                    <a:gd name="connsiteY22" fmla="*/ 347192 h 358257"/>
                    <a:gd name="connsiteX23" fmla="*/ 378996 w 546957"/>
                    <a:gd name="connsiteY23" fmla="*/ 328142 h 35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6957" h="358257">
                      <a:moveTo>
                        <a:pt x="378996" y="328142"/>
                      </a:moveTo>
                      <a:cubicBezTo>
                        <a:pt x="386933" y="320205"/>
                        <a:pt x="384566" y="308795"/>
                        <a:pt x="388521" y="299567"/>
                      </a:cubicBezTo>
                      <a:cubicBezTo>
                        <a:pt x="394114" y="286516"/>
                        <a:pt x="403081" y="274937"/>
                        <a:pt x="407571" y="261467"/>
                      </a:cubicBezTo>
                      <a:cubicBezTo>
                        <a:pt x="411805" y="248765"/>
                        <a:pt x="433440" y="146463"/>
                        <a:pt x="445671" y="128117"/>
                      </a:cubicBezTo>
                      <a:cubicBezTo>
                        <a:pt x="458371" y="109067"/>
                        <a:pt x="464721" y="83667"/>
                        <a:pt x="483771" y="70967"/>
                      </a:cubicBezTo>
                      <a:lnTo>
                        <a:pt x="512346" y="51917"/>
                      </a:lnTo>
                      <a:cubicBezTo>
                        <a:pt x="546957" y="0"/>
                        <a:pt x="533493" y="32867"/>
                        <a:pt x="502821" y="32867"/>
                      </a:cubicBezTo>
                      <a:cubicBezTo>
                        <a:pt x="492781" y="32867"/>
                        <a:pt x="483771" y="26517"/>
                        <a:pt x="474246" y="23342"/>
                      </a:cubicBezTo>
                      <a:cubicBezTo>
                        <a:pt x="464721" y="26517"/>
                        <a:pt x="454448" y="27991"/>
                        <a:pt x="445671" y="32867"/>
                      </a:cubicBezTo>
                      <a:cubicBezTo>
                        <a:pt x="425657" y="43986"/>
                        <a:pt x="410241" y="63727"/>
                        <a:pt x="388521" y="70967"/>
                      </a:cubicBezTo>
                      <a:cubicBezTo>
                        <a:pt x="378996" y="74142"/>
                        <a:pt x="368926" y="76002"/>
                        <a:pt x="359946" y="80492"/>
                      </a:cubicBezTo>
                      <a:cubicBezTo>
                        <a:pt x="349707" y="85612"/>
                        <a:pt x="341832" y="94893"/>
                        <a:pt x="331371" y="99542"/>
                      </a:cubicBezTo>
                      <a:cubicBezTo>
                        <a:pt x="281825" y="121563"/>
                        <a:pt x="261786" y="120368"/>
                        <a:pt x="207546" y="128117"/>
                      </a:cubicBezTo>
                      <a:cubicBezTo>
                        <a:pt x="194846" y="124942"/>
                        <a:pt x="182537" y="118592"/>
                        <a:pt x="169446" y="118592"/>
                      </a:cubicBezTo>
                      <a:cubicBezTo>
                        <a:pt x="145437" y="118592"/>
                        <a:pt x="46567" y="133425"/>
                        <a:pt x="17046" y="137642"/>
                      </a:cubicBezTo>
                      <a:cubicBezTo>
                        <a:pt x="85559" y="160480"/>
                        <a:pt x="0" y="132772"/>
                        <a:pt x="83721" y="156692"/>
                      </a:cubicBezTo>
                      <a:cubicBezTo>
                        <a:pt x="93375" y="159450"/>
                        <a:pt x="102771" y="163042"/>
                        <a:pt x="112296" y="166217"/>
                      </a:cubicBezTo>
                      <a:cubicBezTo>
                        <a:pt x="133362" y="187283"/>
                        <a:pt x="146660" y="196845"/>
                        <a:pt x="159921" y="223367"/>
                      </a:cubicBezTo>
                      <a:cubicBezTo>
                        <a:pt x="175415" y="254355"/>
                        <a:pt x="161199" y="253220"/>
                        <a:pt x="188496" y="280517"/>
                      </a:cubicBezTo>
                      <a:cubicBezTo>
                        <a:pt x="196591" y="288612"/>
                        <a:pt x="206549" y="295058"/>
                        <a:pt x="217071" y="299567"/>
                      </a:cubicBezTo>
                      <a:cubicBezTo>
                        <a:pt x="259797" y="317878"/>
                        <a:pt x="246675" y="300081"/>
                        <a:pt x="283746" y="318617"/>
                      </a:cubicBezTo>
                      <a:cubicBezTo>
                        <a:pt x="293985" y="323737"/>
                        <a:pt x="302082" y="332547"/>
                        <a:pt x="312321" y="337667"/>
                      </a:cubicBezTo>
                      <a:cubicBezTo>
                        <a:pt x="321301" y="342157"/>
                        <a:pt x="331242" y="344434"/>
                        <a:pt x="340896" y="347192"/>
                      </a:cubicBezTo>
                      <a:cubicBezTo>
                        <a:pt x="379624" y="358257"/>
                        <a:pt x="371059" y="336079"/>
                        <a:pt x="378996" y="328142"/>
                      </a:cubicBezTo>
                      <a:close/>
                    </a:path>
                  </a:pathLst>
                </a:custGeom>
                <a:solidFill>
                  <a:srgbClr val="339933"/>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9" name="Freeform 288"/>
                <p:cNvSpPr/>
                <p:nvPr/>
              </p:nvSpPr>
              <p:spPr>
                <a:xfrm>
                  <a:off x="2467703" y="1866213"/>
                  <a:ext cx="421164" cy="199513"/>
                </a:xfrm>
                <a:custGeom>
                  <a:avLst/>
                  <a:gdLst>
                    <a:gd name="connsiteX0" fmla="*/ 4805 w 416697"/>
                    <a:gd name="connsiteY0" fmla="*/ 186944 h 195181"/>
                    <a:gd name="connsiteX1" fmla="*/ 17162 w 416697"/>
                    <a:gd name="connsiteY1" fmla="*/ 191062 h 195181"/>
                    <a:gd name="connsiteX2" fmla="*/ 29519 w 416697"/>
                    <a:gd name="connsiteY2" fmla="*/ 186944 h 195181"/>
                    <a:gd name="connsiteX3" fmla="*/ 54232 w 416697"/>
                    <a:gd name="connsiteY3" fmla="*/ 182825 h 195181"/>
                    <a:gd name="connsiteX4" fmla="*/ 78946 w 416697"/>
                    <a:gd name="connsiteY4" fmla="*/ 166349 h 195181"/>
                    <a:gd name="connsiteX5" fmla="*/ 99540 w 416697"/>
                    <a:gd name="connsiteY5" fmla="*/ 149873 h 195181"/>
                    <a:gd name="connsiteX6" fmla="*/ 120135 w 416697"/>
                    <a:gd name="connsiteY6" fmla="*/ 133398 h 195181"/>
                    <a:gd name="connsiteX7" fmla="*/ 144849 w 416697"/>
                    <a:gd name="connsiteY7" fmla="*/ 112803 h 195181"/>
                    <a:gd name="connsiteX8" fmla="*/ 169562 w 416697"/>
                    <a:gd name="connsiteY8" fmla="*/ 96327 h 195181"/>
                    <a:gd name="connsiteX9" fmla="*/ 181919 w 416697"/>
                    <a:gd name="connsiteY9" fmla="*/ 83971 h 195181"/>
                    <a:gd name="connsiteX10" fmla="*/ 190157 w 416697"/>
                    <a:gd name="connsiteY10" fmla="*/ 71614 h 195181"/>
                    <a:gd name="connsiteX11" fmla="*/ 202513 w 416697"/>
                    <a:gd name="connsiteY11" fmla="*/ 67495 h 195181"/>
                    <a:gd name="connsiteX12" fmla="*/ 227227 w 416697"/>
                    <a:gd name="connsiteY12" fmla="*/ 46900 h 195181"/>
                    <a:gd name="connsiteX13" fmla="*/ 239584 w 416697"/>
                    <a:gd name="connsiteY13" fmla="*/ 34544 h 195181"/>
                    <a:gd name="connsiteX14" fmla="*/ 264297 w 416697"/>
                    <a:gd name="connsiteY14" fmla="*/ 18068 h 195181"/>
                    <a:gd name="connsiteX15" fmla="*/ 276654 w 416697"/>
                    <a:gd name="connsiteY15" fmla="*/ 9830 h 195181"/>
                    <a:gd name="connsiteX16" fmla="*/ 293130 w 416697"/>
                    <a:gd name="connsiteY16" fmla="*/ 30425 h 195181"/>
                    <a:gd name="connsiteX17" fmla="*/ 305486 w 416697"/>
                    <a:gd name="connsiteY17" fmla="*/ 22187 h 195181"/>
                    <a:gd name="connsiteX18" fmla="*/ 330200 w 416697"/>
                    <a:gd name="connsiteY18" fmla="*/ 13949 h 195181"/>
                    <a:gd name="connsiteX19" fmla="*/ 342557 w 416697"/>
                    <a:gd name="connsiteY19" fmla="*/ 9830 h 195181"/>
                    <a:gd name="connsiteX20" fmla="*/ 359032 w 416697"/>
                    <a:gd name="connsiteY20" fmla="*/ 38662 h 195181"/>
                    <a:gd name="connsiteX21" fmla="*/ 383746 w 416697"/>
                    <a:gd name="connsiteY21" fmla="*/ 46900 h 195181"/>
                    <a:gd name="connsiteX22" fmla="*/ 404340 w 416697"/>
                    <a:gd name="connsiteY22" fmla="*/ 83971 h 195181"/>
                    <a:gd name="connsiteX23" fmla="*/ 416697 w 416697"/>
                    <a:gd name="connsiteY23" fmla="*/ 92208 h 195181"/>
                    <a:gd name="connsiteX24" fmla="*/ 404340 w 416697"/>
                    <a:gd name="connsiteY24" fmla="*/ 96327 h 195181"/>
                    <a:gd name="connsiteX25" fmla="*/ 354913 w 416697"/>
                    <a:gd name="connsiteY25" fmla="*/ 104565 h 195181"/>
                    <a:gd name="connsiteX26" fmla="*/ 330200 w 416697"/>
                    <a:gd name="connsiteY26" fmla="*/ 116922 h 195181"/>
                    <a:gd name="connsiteX27" fmla="*/ 317843 w 416697"/>
                    <a:gd name="connsiteY27" fmla="*/ 121041 h 195181"/>
                    <a:gd name="connsiteX28" fmla="*/ 305486 w 416697"/>
                    <a:gd name="connsiteY28" fmla="*/ 129279 h 195181"/>
                    <a:gd name="connsiteX29" fmla="*/ 293130 w 416697"/>
                    <a:gd name="connsiteY29" fmla="*/ 133398 h 195181"/>
                    <a:gd name="connsiteX30" fmla="*/ 256059 w 416697"/>
                    <a:gd name="connsiteY30" fmla="*/ 153992 h 195181"/>
                    <a:gd name="connsiteX31" fmla="*/ 231346 w 416697"/>
                    <a:gd name="connsiteY31" fmla="*/ 170468 h 195181"/>
                    <a:gd name="connsiteX32" fmla="*/ 218989 w 416697"/>
                    <a:gd name="connsiteY32" fmla="*/ 178706 h 195181"/>
                    <a:gd name="connsiteX33" fmla="*/ 194276 w 416697"/>
                    <a:gd name="connsiteY33" fmla="*/ 186944 h 195181"/>
                    <a:gd name="connsiteX34" fmla="*/ 124254 w 416697"/>
                    <a:gd name="connsiteY34" fmla="*/ 195181 h 195181"/>
                    <a:gd name="connsiteX35" fmla="*/ 103659 w 416697"/>
                    <a:gd name="connsiteY35" fmla="*/ 191062 h 195181"/>
                    <a:gd name="connsiteX36" fmla="*/ 91303 w 416697"/>
                    <a:gd name="connsiteY36" fmla="*/ 186944 h 195181"/>
                    <a:gd name="connsiteX37" fmla="*/ 58351 w 416697"/>
                    <a:gd name="connsiteY37" fmla="*/ 191062 h 195181"/>
                    <a:gd name="connsiteX38" fmla="*/ 45994 w 416697"/>
                    <a:gd name="connsiteY38" fmla="*/ 186944 h 195181"/>
                    <a:gd name="connsiteX39" fmla="*/ 4805 w 416697"/>
                    <a:gd name="connsiteY39" fmla="*/ 186944 h 19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16697" h="195181">
                      <a:moveTo>
                        <a:pt x="4805" y="186944"/>
                      </a:moveTo>
                      <a:cubicBezTo>
                        <a:pt x="0" y="187630"/>
                        <a:pt x="12820" y="191062"/>
                        <a:pt x="17162" y="191062"/>
                      </a:cubicBezTo>
                      <a:cubicBezTo>
                        <a:pt x="21504" y="191062"/>
                        <a:pt x="25281" y="187886"/>
                        <a:pt x="29519" y="186944"/>
                      </a:cubicBezTo>
                      <a:cubicBezTo>
                        <a:pt x="37671" y="185133"/>
                        <a:pt x="45994" y="184198"/>
                        <a:pt x="54232" y="182825"/>
                      </a:cubicBezTo>
                      <a:cubicBezTo>
                        <a:pt x="62470" y="177333"/>
                        <a:pt x="73454" y="174587"/>
                        <a:pt x="78946" y="166349"/>
                      </a:cubicBezTo>
                      <a:cubicBezTo>
                        <a:pt x="89592" y="150380"/>
                        <a:pt x="82488" y="155558"/>
                        <a:pt x="99540" y="149873"/>
                      </a:cubicBezTo>
                      <a:cubicBezTo>
                        <a:pt x="113427" y="129044"/>
                        <a:pt x="100239" y="143346"/>
                        <a:pt x="120135" y="133398"/>
                      </a:cubicBezTo>
                      <a:cubicBezTo>
                        <a:pt x="137796" y="124567"/>
                        <a:pt x="128453" y="125556"/>
                        <a:pt x="144849" y="112803"/>
                      </a:cubicBezTo>
                      <a:cubicBezTo>
                        <a:pt x="152664" y="106725"/>
                        <a:pt x="162561" y="103327"/>
                        <a:pt x="169562" y="96327"/>
                      </a:cubicBezTo>
                      <a:cubicBezTo>
                        <a:pt x="173681" y="92208"/>
                        <a:pt x="178190" y="88446"/>
                        <a:pt x="181919" y="83971"/>
                      </a:cubicBezTo>
                      <a:cubicBezTo>
                        <a:pt x="185088" y="80168"/>
                        <a:pt x="186291" y="74707"/>
                        <a:pt x="190157" y="71614"/>
                      </a:cubicBezTo>
                      <a:cubicBezTo>
                        <a:pt x="193547" y="68902"/>
                        <a:pt x="198394" y="68868"/>
                        <a:pt x="202513" y="67495"/>
                      </a:cubicBezTo>
                      <a:cubicBezTo>
                        <a:pt x="238604" y="31404"/>
                        <a:pt x="192828" y="75565"/>
                        <a:pt x="227227" y="46900"/>
                      </a:cubicBezTo>
                      <a:cubicBezTo>
                        <a:pt x="231702" y="43171"/>
                        <a:pt x="234986" y="38120"/>
                        <a:pt x="239584" y="34544"/>
                      </a:cubicBezTo>
                      <a:cubicBezTo>
                        <a:pt x="247399" y="28466"/>
                        <a:pt x="256059" y="23560"/>
                        <a:pt x="264297" y="18068"/>
                      </a:cubicBezTo>
                      <a:lnTo>
                        <a:pt x="276654" y="9830"/>
                      </a:lnTo>
                      <a:cubicBezTo>
                        <a:pt x="279052" y="19423"/>
                        <a:pt x="277530" y="33025"/>
                        <a:pt x="293130" y="30425"/>
                      </a:cubicBezTo>
                      <a:cubicBezTo>
                        <a:pt x="298013" y="29611"/>
                        <a:pt x="300963" y="24197"/>
                        <a:pt x="305486" y="22187"/>
                      </a:cubicBezTo>
                      <a:cubicBezTo>
                        <a:pt x="313421" y="18660"/>
                        <a:pt x="321962" y="16695"/>
                        <a:pt x="330200" y="13949"/>
                      </a:cubicBezTo>
                      <a:lnTo>
                        <a:pt x="342557" y="9830"/>
                      </a:lnTo>
                      <a:cubicBezTo>
                        <a:pt x="377910" y="21615"/>
                        <a:pt x="325202" y="0"/>
                        <a:pt x="359032" y="38662"/>
                      </a:cubicBezTo>
                      <a:cubicBezTo>
                        <a:pt x="364750" y="45197"/>
                        <a:pt x="383746" y="46900"/>
                        <a:pt x="383746" y="46900"/>
                      </a:cubicBezTo>
                      <a:cubicBezTo>
                        <a:pt x="388038" y="59776"/>
                        <a:pt x="392202" y="75880"/>
                        <a:pt x="404340" y="83971"/>
                      </a:cubicBezTo>
                      <a:lnTo>
                        <a:pt x="416697" y="92208"/>
                      </a:lnTo>
                      <a:cubicBezTo>
                        <a:pt x="412578" y="93581"/>
                        <a:pt x="408552" y="95274"/>
                        <a:pt x="404340" y="96327"/>
                      </a:cubicBezTo>
                      <a:cubicBezTo>
                        <a:pt x="388278" y="100343"/>
                        <a:pt x="371189" y="102240"/>
                        <a:pt x="354913" y="104565"/>
                      </a:cubicBezTo>
                      <a:cubicBezTo>
                        <a:pt x="323853" y="114919"/>
                        <a:pt x="362141" y="100951"/>
                        <a:pt x="330200" y="116922"/>
                      </a:cubicBezTo>
                      <a:cubicBezTo>
                        <a:pt x="326317" y="118864"/>
                        <a:pt x="321726" y="119099"/>
                        <a:pt x="317843" y="121041"/>
                      </a:cubicBezTo>
                      <a:cubicBezTo>
                        <a:pt x="313415" y="123255"/>
                        <a:pt x="309914" y="127065"/>
                        <a:pt x="305486" y="129279"/>
                      </a:cubicBezTo>
                      <a:cubicBezTo>
                        <a:pt x="301603" y="131221"/>
                        <a:pt x="296925" y="131290"/>
                        <a:pt x="293130" y="133398"/>
                      </a:cubicBezTo>
                      <a:cubicBezTo>
                        <a:pt x="250643" y="157001"/>
                        <a:pt x="284018" y="144672"/>
                        <a:pt x="256059" y="153992"/>
                      </a:cubicBezTo>
                      <a:lnTo>
                        <a:pt x="231346" y="170468"/>
                      </a:lnTo>
                      <a:cubicBezTo>
                        <a:pt x="227227" y="173214"/>
                        <a:pt x="223685" y="177140"/>
                        <a:pt x="218989" y="178706"/>
                      </a:cubicBezTo>
                      <a:cubicBezTo>
                        <a:pt x="210751" y="181452"/>
                        <a:pt x="202841" y="185517"/>
                        <a:pt x="194276" y="186944"/>
                      </a:cubicBezTo>
                      <a:cubicBezTo>
                        <a:pt x="154603" y="193555"/>
                        <a:pt x="177879" y="190306"/>
                        <a:pt x="124254" y="195181"/>
                      </a:cubicBezTo>
                      <a:cubicBezTo>
                        <a:pt x="117389" y="193808"/>
                        <a:pt x="110451" y="192760"/>
                        <a:pt x="103659" y="191062"/>
                      </a:cubicBezTo>
                      <a:cubicBezTo>
                        <a:pt x="99447" y="190009"/>
                        <a:pt x="95644" y="186944"/>
                        <a:pt x="91303" y="186944"/>
                      </a:cubicBezTo>
                      <a:cubicBezTo>
                        <a:pt x="80234" y="186944"/>
                        <a:pt x="69335" y="189689"/>
                        <a:pt x="58351" y="191062"/>
                      </a:cubicBezTo>
                      <a:cubicBezTo>
                        <a:pt x="54232" y="189689"/>
                        <a:pt x="50336" y="186944"/>
                        <a:pt x="45994" y="186944"/>
                      </a:cubicBezTo>
                      <a:cubicBezTo>
                        <a:pt x="41653" y="186944"/>
                        <a:pt x="9610" y="186258"/>
                        <a:pt x="4805" y="186944"/>
                      </a:cubicBezTo>
                      <a:close/>
                    </a:path>
                  </a:pathLst>
                </a:cu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0" name="Freeform 289"/>
                <p:cNvSpPr/>
                <p:nvPr/>
              </p:nvSpPr>
              <p:spPr>
                <a:xfrm>
                  <a:off x="2101474" y="1806358"/>
                  <a:ext cx="260940" cy="446910"/>
                </a:xfrm>
                <a:custGeom>
                  <a:avLst/>
                  <a:gdLst>
                    <a:gd name="connsiteX0" fmla="*/ 214183 w 259492"/>
                    <a:gd name="connsiteY0" fmla="*/ 438855 h 444679"/>
                    <a:gd name="connsiteX1" fmla="*/ 197708 w 259492"/>
                    <a:gd name="connsiteY1" fmla="*/ 414141 h 444679"/>
                    <a:gd name="connsiteX2" fmla="*/ 189470 w 259492"/>
                    <a:gd name="connsiteY2" fmla="*/ 401784 h 444679"/>
                    <a:gd name="connsiteX3" fmla="*/ 197708 w 259492"/>
                    <a:gd name="connsiteY3" fmla="*/ 389428 h 444679"/>
                    <a:gd name="connsiteX4" fmla="*/ 201827 w 259492"/>
                    <a:gd name="connsiteY4" fmla="*/ 377071 h 444679"/>
                    <a:gd name="connsiteX5" fmla="*/ 218302 w 259492"/>
                    <a:gd name="connsiteY5" fmla="*/ 352357 h 444679"/>
                    <a:gd name="connsiteX6" fmla="*/ 243016 w 259492"/>
                    <a:gd name="connsiteY6" fmla="*/ 278217 h 444679"/>
                    <a:gd name="connsiteX7" fmla="*/ 251254 w 259492"/>
                    <a:gd name="connsiteY7" fmla="*/ 253503 h 444679"/>
                    <a:gd name="connsiteX8" fmla="*/ 255373 w 259492"/>
                    <a:gd name="connsiteY8" fmla="*/ 241147 h 444679"/>
                    <a:gd name="connsiteX9" fmla="*/ 259492 w 259492"/>
                    <a:gd name="connsiteY9" fmla="*/ 224671 h 444679"/>
                    <a:gd name="connsiteX10" fmla="*/ 247135 w 259492"/>
                    <a:gd name="connsiteY10" fmla="*/ 183482 h 444679"/>
                    <a:gd name="connsiteX11" fmla="*/ 238897 w 259492"/>
                    <a:gd name="connsiteY11" fmla="*/ 171125 h 444679"/>
                    <a:gd name="connsiteX12" fmla="*/ 230659 w 259492"/>
                    <a:gd name="connsiteY12" fmla="*/ 146411 h 444679"/>
                    <a:gd name="connsiteX13" fmla="*/ 226540 w 259492"/>
                    <a:gd name="connsiteY13" fmla="*/ 134055 h 444679"/>
                    <a:gd name="connsiteX14" fmla="*/ 222421 w 259492"/>
                    <a:gd name="connsiteY14" fmla="*/ 121698 h 444679"/>
                    <a:gd name="connsiteX15" fmla="*/ 205946 w 259492"/>
                    <a:gd name="connsiteY15" fmla="*/ 96984 h 444679"/>
                    <a:gd name="connsiteX16" fmla="*/ 193589 w 259492"/>
                    <a:gd name="connsiteY16" fmla="*/ 59914 h 444679"/>
                    <a:gd name="connsiteX17" fmla="*/ 189470 w 259492"/>
                    <a:gd name="connsiteY17" fmla="*/ 47557 h 444679"/>
                    <a:gd name="connsiteX18" fmla="*/ 185351 w 259492"/>
                    <a:gd name="connsiteY18" fmla="*/ 35201 h 444679"/>
                    <a:gd name="connsiteX19" fmla="*/ 189470 w 259492"/>
                    <a:gd name="connsiteY19" fmla="*/ 22844 h 444679"/>
                    <a:gd name="connsiteX20" fmla="*/ 185351 w 259492"/>
                    <a:gd name="connsiteY20" fmla="*/ 2249 h 444679"/>
                    <a:gd name="connsiteX21" fmla="*/ 164756 w 259492"/>
                    <a:gd name="connsiteY21" fmla="*/ 26963 h 444679"/>
                    <a:gd name="connsiteX22" fmla="*/ 152400 w 259492"/>
                    <a:gd name="connsiteY22" fmla="*/ 35201 h 444679"/>
                    <a:gd name="connsiteX23" fmla="*/ 135924 w 259492"/>
                    <a:gd name="connsiteY23" fmla="*/ 59914 h 444679"/>
                    <a:gd name="connsiteX24" fmla="*/ 127686 w 259492"/>
                    <a:gd name="connsiteY24" fmla="*/ 72271 h 444679"/>
                    <a:gd name="connsiteX25" fmla="*/ 131805 w 259492"/>
                    <a:gd name="connsiteY25" fmla="*/ 125817 h 444679"/>
                    <a:gd name="connsiteX26" fmla="*/ 127686 w 259492"/>
                    <a:gd name="connsiteY26" fmla="*/ 138174 h 444679"/>
                    <a:gd name="connsiteX27" fmla="*/ 115329 w 259492"/>
                    <a:gd name="connsiteY27" fmla="*/ 142293 h 444679"/>
                    <a:gd name="connsiteX28" fmla="*/ 102973 w 259492"/>
                    <a:gd name="connsiteY28" fmla="*/ 150530 h 444679"/>
                    <a:gd name="connsiteX29" fmla="*/ 70021 w 259492"/>
                    <a:gd name="connsiteY29" fmla="*/ 158768 h 444679"/>
                    <a:gd name="connsiteX30" fmla="*/ 53546 w 259492"/>
                    <a:gd name="connsiteY30" fmla="*/ 162887 h 444679"/>
                    <a:gd name="connsiteX31" fmla="*/ 37070 w 259492"/>
                    <a:gd name="connsiteY31" fmla="*/ 167006 h 444679"/>
                    <a:gd name="connsiteX32" fmla="*/ 12356 w 259492"/>
                    <a:gd name="connsiteY32" fmla="*/ 175244 h 444679"/>
                    <a:gd name="connsiteX33" fmla="*/ 0 w 259492"/>
                    <a:gd name="connsiteY33" fmla="*/ 179363 h 444679"/>
                    <a:gd name="connsiteX34" fmla="*/ 8237 w 259492"/>
                    <a:gd name="connsiteY34" fmla="*/ 191720 h 444679"/>
                    <a:gd name="connsiteX35" fmla="*/ 20594 w 259492"/>
                    <a:gd name="connsiteY35" fmla="*/ 199957 h 444679"/>
                    <a:gd name="connsiteX36" fmla="*/ 49427 w 259492"/>
                    <a:gd name="connsiteY36" fmla="*/ 232909 h 444679"/>
                    <a:gd name="connsiteX37" fmla="*/ 82378 w 259492"/>
                    <a:gd name="connsiteY37" fmla="*/ 282336 h 444679"/>
                    <a:gd name="connsiteX38" fmla="*/ 90616 w 259492"/>
                    <a:gd name="connsiteY38" fmla="*/ 294693 h 444679"/>
                    <a:gd name="connsiteX39" fmla="*/ 102973 w 259492"/>
                    <a:gd name="connsiteY39" fmla="*/ 302930 h 444679"/>
                    <a:gd name="connsiteX40" fmla="*/ 123567 w 259492"/>
                    <a:gd name="connsiteY40" fmla="*/ 323525 h 444679"/>
                    <a:gd name="connsiteX41" fmla="*/ 144162 w 259492"/>
                    <a:gd name="connsiteY41" fmla="*/ 344120 h 444679"/>
                    <a:gd name="connsiteX42" fmla="*/ 160637 w 259492"/>
                    <a:gd name="connsiteY42" fmla="*/ 393547 h 444679"/>
                    <a:gd name="connsiteX43" fmla="*/ 164756 w 259492"/>
                    <a:gd name="connsiteY43" fmla="*/ 405903 h 444679"/>
                    <a:gd name="connsiteX44" fmla="*/ 177113 w 259492"/>
                    <a:gd name="connsiteY44" fmla="*/ 418260 h 444679"/>
                    <a:gd name="connsiteX45" fmla="*/ 201827 w 259492"/>
                    <a:gd name="connsiteY45" fmla="*/ 434736 h 444679"/>
                    <a:gd name="connsiteX46" fmla="*/ 214183 w 259492"/>
                    <a:gd name="connsiteY46" fmla="*/ 438855 h 44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59492" h="444679">
                      <a:moveTo>
                        <a:pt x="214183" y="438855"/>
                      </a:moveTo>
                      <a:lnTo>
                        <a:pt x="197708" y="414141"/>
                      </a:lnTo>
                      <a:lnTo>
                        <a:pt x="189470" y="401784"/>
                      </a:lnTo>
                      <a:cubicBezTo>
                        <a:pt x="192216" y="397665"/>
                        <a:pt x="195494" y="393856"/>
                        <a:pt x="197708" y="389428"/>
                      </a:cubicBezTo>
                      <a:cubicBezTo>
                        <a:pt x="199650" y="385545"/>
                        <a:pt x="199719" y="380866"/>
                        <a:pt x="201827" y="377071"/>
                      </a:cubicBezTo>
                      <a:cubicBezTo>
                        <a:pt x="206635" y="368416"/>
                        <a:pt x="215171" y="361750"/>
                        <a:pt x="218302" y="352357"/>
                      </a:cubicBezTo>
                      <a:lnTo>
                        <a:pt x="243016" y="278217"/>
                      </a:lnTo>
                      <a:lnTo>
                        <a:pt x="251254" y="253503"/>
                      </a:lnTo>
                      <a:cubicBezTo>
                        <a:pt x="252627" y="249384"/>
                        <a:pt x="254320" y="245359"/>
                        <a:pt x="255373" y="241147"/>
                      </a:cubicBezTo>
                      <a:lnTo>
                        <a:pt x="259492" y="224671"/>
                      </a:lnTo>
                      <a:cubicBezTo>
                        <a:pt x="257189" y="215461"/>
                        <a:pt x="251147" y="189500"/>
                        <a:pt x="247135" y="183482"/>
                      </a:cubicBezTo>
                      <a:cubicBezTo>
                        <a:pt x="244389" y="179363"/>
                        <a:pt x="240908" y="175649"/>
                        <a:pt x="238897" y="171125"/>
                      </a:cubicBezTo>
                      <a:cubicBezTo>
                        <a:pt x="235370" y="163190"/>
                        <a:pt x="233405" y="154649"/>
                        <a:pt x="230659" y="146411"/>
                      </a:cubicBezTo>
                      <a:lnTo>
                        <a:pt x="226540" y="134055"/>
                      </a:lnTo>
                      <a:cubicBezTo>
                        <a:pt x="225167" y="129936"/>
                        <a:pt x="224829" y="125311"/>
                        <a:pt x="222421" y="121698"/>
                      </a:cubicBezTo>
                      <a:cubicBezTo>
                        <a:pt x="216929" y="113460"/>
                        <a:pt x="209077" y="106377"/>
                        <a:pt x="205946" y="96984"/>
                      </a:cubicBezTo>
                      <a:lnTo>
                        <a:pt x="193589" y="59914"/>
                      </a:lnTo>
                      <a:lnTo>
                        <a:pt x="189470" y="47557"/>
                      </a:lnTo>
                      <a:lnTo>
                        <a:pt x="185351" y="35201"/>
                      </a:lnTo>
                      <a:cubicBezTo>
                        <a:pt x="186724" y="31082"/>
                        <a:pt x="189470" y="27186"/>
                        <a:pt x="189470" y="22844"/>
                      </a:cubicBezTo>
                      <a:cubicBezTo>
                        <a:pt x="189470" y="15843"/>
                        <a:pt x="191613" y="5380"/>
                        <a:pt x="185351" y="2249"/>
                      </a:cubicBezTo>
                      <a:cubicBezTo>
                        <a:pt x="180852" y="0"/>
                        <a:pt x="166572" y="25147"/>
                        <a:pt x="164756" y="26963"/>
                      </a:cubicBezTo>
                      <a:cubicBezTo>
                        <a:pt x="161256" y="30463"/>
                        <a:pt x="156519" y="32455"/>
                        <a:pt x="152400" y="35201"/>
                      </a:cubicBezTo>
                      <a:lnTo>
                        <a:pt x="135924" y="59914"/>
                      </a:lnTo>
                      <a:lnTo>
                        <a:pt x="127686" y="72271"/>
                      </a:lnTo>
                      <a:cubicBezTo>
                        <a:pt x="129059" y="90120"/>
                        <a:pt x="131805" y="107916"/>
                        <a:pt x="131805" y="125817"/>
                      </a:cubicBezTo>
                      <a:cubicBezTo>
                        <a:pt x="131805" y="130159"/>
                        <a:pt x="130756" y="135104"/>
                        <a:pt x="127686" y="138174"/>
                      </a:cubicBezTo>
                      <a:cubicBezTo>
                        <a:pt x="124616" y="141244"/>
                        <a:pt x="119212" y="140351"/>
                        <a:pt x="115329" y="142293"/>
                      </a:cubicBezTo>
                      <a:cubicBezTo>
                        <a:pt x="110902" y="144507"/>
                        <a:pt x="107625" y="148838"/>
                        <a:pt x="102973" y="150530"/>
                      </a:cubicBezTo>
                      <a:cubicBezTo>
                        <a:pt x="92333" y="154399"/>
                        <a:pt x="81005" y="156022"/>
                        <a:pt x="70021" y="158768"/>
                      </a:cubicBezTo>
                      <a:lnTo>
                        <a:pt x="53546" y="162887"/>
                      </a:lnTo>
                      <a:cubicBezTo>
                        <a:pt x="48054" y="164260"/>
                        <a:pt x="42441" y="165216"/>
                        <a:pt x="37070" y="167006"/>
                      </a:cubicBezTo>
                      <a:lnTo>
                        <a:pt x="12356" y="175244"/>
                      </a:lnTo>
                      <a:lnTo>
                        <a:pt x="0" y="179363"/>
                      </a:lnTo>
                      <a:cubicBezTo>
                        <a:pt x="2746" y="183482"/>
                        <a:pt x="4737" y="188220"/>
                        <a:pt x="8237" y="191720"/>
                      </a:cubicBezTo>
                      <a:cubicBezTo>
                        <a:pt x="11737" y="195220"/>
                        <a:pt x="17334" y="196232"/>
                        <a:pt x="20594" y="199957"/>
                      </a:cubicBezTo>
                      <a:cubicBezTo>
                        <a:pt x="54235" y="238403"/>
                        <a:pt x="21623" y="214373"/>
                        <a:pt x="49427" y="232909"/>
                      </a:cubicBezTo>
                      <a:lnTo>
                        <a:pt x="82378" y="282336"/>
                      </a:lnTo>
                      <a:cubicBezTo>
                        <a:pt x="85124" y="286455"/>
                        <a:pt x="86497" y="291947"/>
                        <a:pt x="90616" y="294693"/>
                      </a:cubicBezTo>
                      <a:lnTo>
                        <a:pt x="102973" y="302930"/>
                      </a:lnTo>
                      <a:cubicBezTo>
                        <a:pt x="124935" y="335877"/>
                        <a:pt x="96111" y="296069"/>
                        <a:pt x="123567" y="323525"/>
                      </a:cubicBezTo>
                      <a:cubicBezTo>
                        <a:pt x="151027" y="350985"/>
                        <a:pt x="111210" y="322152"/>
                        <a:pt x="144162" y="344120"/>
                      </a:cubicBezTo>
                      <a:lnTo>
                        <a:pt x="160637" y="393547"/>
                      </a:lnTo>
                      <a:cubicBezTo>
                        <a:pt x="162010" y="397666"/>
                        <a:pt x="161686" y="402833"/>
                        <a:pt x="164756" y="405903"/>
                      </a:cubicBezTo>
                      <a:cubicBezTo>
                        <a:pt x="168875" y="410022"/>
                        <a:pt x="172515" y="414684"/>
                        <a:pt x="177113" y="418260"/>
                      </a:cubicBezTo>
                      <a:cubicBezTo>
                        <a:pt x="184928" y="424339"/>
                        <a:pt x="193589" y="429244"/>
                        <a:pt x="201827" y="434736"/>
                      </a:cubicBezTo>
                      <a:cubicBezTo>
                        <a:pt x="216741" y="444679"/>
                        <a:pt x="209753" y="440759"/>
                        <a:pt x="214183" y="438855"/>
                      </a:cubicBezTo>
                      <a:close/>
                    </a:path>
                  </a:pathLst>
                </a:cu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1" name="Freeform 290"/>
                <p:cNvSpPr/>
                <p:nvPr/>
              </p:nvSpPr>
              <p:spPr>
                <a:xfrm>
                  <a:off x="1886316" y="1989910"/>
                  <a:ext cx="379961" cy="239416"/>
                </a:xfrm>
                <a:custGeom>
                  <a:avLst/>
                  <a:gdLst>
                    <a:gd name="connsiteX0" fmla="*/ 209016 w 384396"/>
                    <a:gd name="connsiteY0" fmla="*/ 0 h 238897"/>
                    <a:gd name="connsiteX1" fmla="*/ 167827 w 384396"/>
                    <a:gd name="connsiteY1" fmla="*/ 4119 h 238897"/>
                    <a:gd name="connsiteX2" fmla="*/ 155470 w 384396"/>
                    <a:gd name="connsiteY2" fmla="*/ 8238 h 238897"/>
                    <a:gd name="connsiteX3" fmla="*/ 138994 w 384396"/>
                    <a:gd name="connsiteY3" fmla="*/ 32951 h 238897"/>
                    <a:gd name="connsiteX4" fmla="*/ 130756 w 384396"/>
                    <a:gd name="connsiteY4" fmla="*/ 45308 h 238897"/>
                    <a:gd name="connsiteX5" fmla="*/ 106043 w 384396"/>
                    <a:gd name="connsiteY5" fmla="*/ 65903 h 238897"/>
                    <a:gd name="connsiteX6" fmla="*/ 81329 w 384396"/>
                    <a:gd name="connsiteY6" fmla="*/ 82378 h 238897"/>
                    <a:gd name="connsiteX7" fmla="*/ 56616 w 384396"/>
                    <a:gd name="connsiteY7" fmla="*/ 98854 h 238897"/>
                    <a:gd name="connsiteX8" fmla="*/ 44259 w 384396"/>
                    <a:gd name="connsiteY8" fmla="*/ 107092 h 238897"/>
                    <a:gd name="connsiteX9" fmla="*/ 27783 w 384396"/>
                    <a:gd name="connsiteY9" fmla="*/ 119448 h 238897"/>
                    <a:gd name="connsiteX10" fmla="*/ 19546 w 384396"/>
                    <a:gd name="connsiteY10" fmla="*/ 131805 h 238897"/>
                    <a:gd name="connsiteX11" fmla="*/ 23664 w 384396"/>
                    <a:gd name="connsiteY11" fmla="*/ 144162 h 238897"/>
                    <a:gd name="connsiteX12" fmla="*/ 7189 w 384396"/>
                    <a:gd name="connsiteY12" fmla="*/ 160638 h 238897"/>
                    <a:gd name="connsiteX13" fmla="*/ 3070 w 384396"/>
                    <a:gd name="connsiteY13" fmla="*/ 172994 h 238897"/>
                    <a:gd name="connsiteX14" fmla="*/ 27783 w 384396"/>
                    <a:gd name="connsiteY14" fmla="*/ 181232 h 238897"/>
                    <a:gd name="connsiteX15" fmla="*/ 40140 w 384396"/>
                    <a:gd name="connsiteY15" fmla="*/ 185351 h 238897"/>
                    <a:gd name="connsiteX16" fmla="*/ 48378 w 384396"/>
                    <a:gd name="connsiteY16" fmla="*/ 197708 h 238897"/>
                    <a:gd name="connsiteX17" fmla="*/ 52497 w 384396"/>
                    <a:gd name="connsiteY17" fmla="*/ 222421 h 238897"/>
                    <a:gd name="connsiteX18" fmla="*/ 77210 w 384396"/>
                    <a:gd name="connsiteY18" fmla="*/ 230659 h 238897"/>
                    <a:gd name="connsiteX19" fmla="*/ 114281 w 384396"/>
                    <a:gd name="connsiteY19" fmla="*/ 222421 h 238897"/>
                    <a:gd name="connsiteX20" fmla="*/ 155470 w 384396"/>
                    <a:gd name="connsiteY20" fmla="*/ 230659 h 238897"/>
                    <a:gd name="connsiteX21" fmla="*/ 180183 w 384396"/>
                    <a:gd name="connsiteY21" fmla="*/ 238897 h 238897"/>
                    <a:gd name="connsiteX22" fmla="*/ 250205 w 384396"/>
                    <a:gd name="connsiteY22" fmla="*/ 230659 h 238897"/>
                    <a:gd name="connsiteX23" fmla="*/ 274919 w 384396"/>
                    <a:gd name="connsiteY23" fmla="*/ 222421 h 238897"/>
                    <a:gd name="connsiteX24" fmla="*/ 299632 w 384396"/>
                    <a:gd name="connsiteY24" fmla="*/ 210065 h 238897"/>
                    <a:gd name="connsiteX25" fmla="*/ 324346 w 384396"/>
                    <a:gd name="connsiteY25" fmla="*/ 214184 h 238897"/>
                    <a:gd name="connsiteX26" fmla="*/ 336702 w 384396"/>
                    <a:gd name="connsiteY26" fmla="*/ 218303 h 238897"/>
                    <a:gd name="connsiteX27" fmla="*/ 365535 w 384396"/>
                    <a:gd name="connsiteY27" fmla="*/ 226540 h 238897"/>
                    <a:gd name="connsiteX28" fmla="*/ 382010 w 384396"/>
                    <a:gd name="connsiteY28" fmla="*/ 222421 h 238897"/>
                    <a:gd name="connsiteX29" fmla="*/ 373773 w 384396"/>
                    <a:gd name="connsiteY29" fmla="*/ 197708 h 238897"/>
                    <a:gd name="connsiteX30" fmla="*/ 353178 w 384396"/>
                    <a:gd name="connsiteY30" fmla="*/ 160638 h 238897"/>
                    <a:gd name="connsiteX31" fmla="*/ 344940 w 384396"/>
                    <a:gd name="connsiteY31" fmla="*/ 148281 h 238897"/>
                    <a:gd name="connsiteX32" fmla="*/ 332583 w 384396"/>
                    <a:gd name="connsiteY32" fmla="*/ 140043 h 238897"/>
                    <a:gd name="connsiteX33" fmla="*/ 316108 w 384396"/>
                    <a:gd name="connsiteY33" fmla="*/ 119448 h 238897"/>
                    <a:gd name="connsiteX34" fmla="*/ 299632 w 384396"/>
                    <a:gd name="connsiteY34" fmla="*/ 102973 h 238897"/>
                    <a:gd name="connsiteX35" fmla="*/ 291394 w 384396"/>
                    <a:gd name="connsiteY35" fmla="*/ 90616 h 238897"/>
                    <a:gd name="connsiteX36" fmla="*/ 279037 w 384396"/>
                    <a:gd name="connsiteY36" fmla="*/ 82378 h 238897"/>
                    <a:gd name="connsiteX37" fmla="*/ 262562 w 384396"/>
                    <a:gd name="connsiteY37" fmla="*/ 57665 h 238897"/>
                    <a:gd name="connsiteX38" fmla="*/ 246086 w 384396"/>
                    <a:gd name="connsiteY38" fmla="*/ 32951 h 238897"/>
                    <a:gd name="connsiteX39" fmla="*/ 237848 w 384396"/>
                    <a:gd name="connsiteY39" fmla="*/ 20594 h 238897"/>
                    <a:gd name="connsiteX40" fmla="*/ 225491 w 384396"/>
                    <a:gd name="connsiteY40" fmla="*/ 16476 h 238897"/>
                    <a:gd name="connsiteX41" fmla="*/ 200778 w 384396"/>
                    <a:gd name="connsiteY41" fmla="*/ 4119 h 238897"/>
                    <a:gd name="connsiteX42" fmla="*/ 209016 w 384396"/>
                    <a:gd name="connsiteY42" fmla="*/ 0 h 23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396" h="238897">
                      <a:moveTo>
                        <a:pt x="209016" y="0"/>
                      </a:moveTo>
                      <a:cubicBezTo>
                        <a:pt x="203524" y="0"/>
                        <a:pt x="181465" y="2021"/>
                        <a:pt x="167827" y="4119"/>
                      </a:cubicBezTo>
                      <a:cubicBezTo>
                        <a:pt x="163536" y="4779"/>
                        <a:pt x="158540" y="5168"/>
                        <a:pt x="155470" y="8238"/>
                      </a:cubicBezTo>
                      <a:cubicBezTo>
                        <a:pt x="148469" y="15239"/>
                        <a:pt x="144486" y="24713"/>
                        <a:pt x="138994" y="32951"/>
                      </a:cubicBezTo>
                      <a:cubicBezTo>
                        <a:pt x="136248" y="37070"/>
                        <a:pt x="134875" y="42562"/>
                        <a:pt x="130756" y="45308"/>
                      </a:cubicBezTo>
                      <a:cubicBezTo>
                        <a:pt x="86580" y="74761"/>
                        <a:pt x="153642" y="28883"/>
                        <a:pt x="106043" y="65903"/>
                      </a:cubicBezTo>
                      <a:cubicBezTo>
                        <a:pt x="98228" y="71981"/>
                        <a:pt x="89567" y="76886"/>
                        <a:pt x="81329" y="82378"/>
                      </a:cubicBezTo>
                      <a:lnTo>
                        <a:pt x="56616" y="98854"/>
                      </a:lnTo>
                      <a:cubicBezTo>
                        <a:pt x="52497" y="101600"/>
                        <a:pt x="48219" y="104122"/>
                        <a:pt x="44259" y="107092"/>
                      </a:cubicBezTo>
                      <a:lnTo>
                        <a:pt x="27783" y="119448"/>
                      </a:lnTo>
                      <a:cubicBezTo>
                        <a:pt x="25037" y="123567"/>
                        <a:pt x="20360" y="126922"/>
                        <a:pt x="19546" y="131805"/>
                      </a:cubicBezTo>
                      <a:cubicBezTo>
                        <a:pt x="18832" y="136088"/>
                        <a:pt x="23664" y="139820"/>
                        <a:pt x="23664" y="144162"/>
                      </a:cubicBezTo>
                      <a:cubicBezTo>
                        <a:pt x="23664" y="158808"/>
                        <a:pt x="18174" y="156976"/>
                        <a:pt x="7189" y="160638"/>
                      </a:cubicBezTo>
                      <a:cubicBezTo>
                        <a:pt x="5816" y="164757"/>
                        <a:pt x="0" y="169924"/>
                        <a:pt x="3070" y="172994"/>
                      </a:cubicBezTo>
                      <a:cubicBezTo>
                        <a:pt x="9210" y="179134"/>
                        <a:pt x="19545" y="178486"/>
                        <a:pt x="27783" y="181232"/>
                      </a:cubicBezTo>
                      <a:lnTo>
                        <a:pt x="40140" y="185351"/>
                      </a:lnTo>
                      <a:cubicBezTo>
                        <a:pt x="42886" y="189470"/>
                        <a:pt x="47564" y="192825"/>
                        <a:pt x="48378" y="197708"/>
                      </a:cubicBezTo>
                      <a:cubicBezTo>
                        <a:pt x="50692" y="211590"/>
                        <a:pt x="32732" y="210068"/>
                        <a:pt x="52497" y="222421"/>
                      </a:cubicBezTo>
                      <a:cubicBezTo>
                        <a:pt x="59860" y="227023"/>
                        <a:pt x="77210" y="230659"/>
                        <a:pt x="77210" y="230659"/>
                      </a:cubicBezTo>
                      <a:cubicBezTo>
                        <a:pt x="82674" y="229293"/>
                        <a:pt x="110153" y="222146"/>
                        <a:pt x="114281" y="222421"/>
                      </a:cubicBezTo>
                      <a:cubicBezTo>
                        <a:pt x="128252" y="223352"/>
                        <a:pt x="142187" y="226231"/>
                        <a:pt x="155470" y="230659"/>
                      </a:cubicBezTo>
                      <a:lnTo>
                        <a:pt x="180183" y="238897"/>
                      </a:lnTo>
                      <a:cubicBezTo>
                        <a:pt x="203209" y="236978"/>
                        <a:pt x="227532" y="236842"/>
                        <a:pt x="250205" y="230659"/>
                      </a:cubicBezTo>
                      <a:cubicBezTo>
                        <a:pt x="258583" y="228374"/>
                        <a:pt x="267694" y="227238"/>
                        <a:pt x="274919" y="222421"/>
                      </a:cubicBezTo>
                      <a:cubicBezTo>
                        <a:pt x="290888" y="211776"/>
                        <a:pt x="282579" y="215749"/>
                        <a:pt x="299632" y="210065"/>
                      </a:cubicBezTo>
                      <a:cubicBezTo>
                        <a:pt x="307870" y="211438"/>
                        <a:pt x="316193" y="212372"/>
                        <a:pt x="324346" y="214184"/>
                      </a:cubicBezTo>
                      <a:cubicBezTo>
                        <a:pt x="328584" y="215126"/>
                        <a:pt x="332528" y="217110"/>
                        <a:pt x="336702" y="218303"/>
                      </a:cubicBezTo>
                      <a:cubicBezTo>
                        <a:pt x="372914" y="228648"/>
                        <a:pt x="335901" y="216662"/>
                        <a:pt x="365535" y="226540"/>
                      </a:cubicBezTo>
                      <a:cubicBezTo>
                        <a:pt x="371027" y="225167"/>
                        <a:pt x="380455" y="227864"/>
                        <a:pt x="382010" y="222421"/>
                      </a:cubicBezTo>
                      <a:cubicBezTo>
                        <a:pt x="384396" y="214072"/>
                        <a:pt x="376519" y="205946"/>
                        <a:pt x="373773" y="197708"/>
                      </a:cubicBezTo>
                      <a:cubicBezTo>
                        <a:pt x="366524" y="175959"/>
                        <a:pt x="372061" y="188962"/>
                        <a:pt x="353178" y="160638"/>
                      </a:cubicBezTo>
                      <a:cubicBezTo>
                        <a:pt x="350432" y="156519"/>
                        <a:pt x="349059" y="151027"/>
                        <a:pt x="344940" y="148281"/>
                      </a:cubicBezTo>
                      <a:lnTo>
                        <a:pt x="332583" y="140043"/>
                      </a:lnTo>
                      <a:cubicBezTo>
                        <a:pt x="322230" y="108985"/>
                        <a:pt x="337399" y="146062"/>
                        <a:pt x="316108" y="119448"/>
                      </a:cubicBezTo>
                      <a:cubicBezTo>
                        <a:pt x="300133" y="99479"/>
                        <a:pt x="326592" y="111960"/>
                        <a:pt x="299632" y="102973"/>
                      </a:cubicBezTo>
                      <a:cubicBezTo>
                        <a:pt x="296886" y="98854"/>
                        <a:pt x="294894" y="94116"/>
                        <a:pt x="291394" y="90616"/>
                      </a:cubicBezTo>
                      <a:cubicBezTo>
                        <a:pt x="287894" y="87116"/>
                        <a:pt x="282297" y="86104"/>
                        <a:pt x="279037" y="82378"/>
                      </a:cubicBezTo>
                      <a:cubicBezTo>
                        <a:pt x="272518" y="74927"/>
                        <a:pt x="268054" y="65903"/>
                        <a:pt x="262562" y="57665"/>
                      </a:cubicBezTo>
                      <a:lnTo>
                        <a:pt x="246086" y="32951"/>
                      </a:lnTo>
                      <a:cubicBezTo>
                        <a:pt x="243340" y="28832"/>
                        <a:pt x="242544" y="22159"/>
                        <a:pt x="237848" y="20594"/>
                      </a:cubicBezTo>
                      <a:lnTo>
                        <a:pt x="225491" y="16476"/>
                      </a:lnTo>
                      <a:cubicBezTo>
                        <a:pt x="219243" y="12310"/>
                        <a:pt x="209305" y="4119"/>
                        <a:pt x="200778" y="4119"/>
                      </a:cubicBezTo>
                      <a:cubicBezTo>
                        <a:pt x="199405" y="4119"/>
                        <a:pt x="214508" y="0"/>
                        <a:pt x="209016" y="0"/>
                      </a:cubicBezTo>
                      <a:close/>
                    </a:path>
                  </a:pathLst>
                </a:custGeom>
                <a:solidFill>
                  <a:srgbClr val="339933"/>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2" name="Freeform 291"/>
                <p:cNvSpPr/>
                <p:nvPr/>
              </p:nvSpPr>
              <p:spPr>
                <a:xfrm>
                  <a:off x="1968717" y="2185435"/>
                  <a:ext cx="206003" cy="981606"/>
                </a:xfrm>
                <a:custGeom>
                  <a:avLst/>
                  <a:gdLst>
                    <a:gd name="connsiteX0" fmla="*/ 110705 w 208306"/>
                    <a:gd name="connsiteY0" fmla="*/ 144739 h 981069"/>
                    <a:gd name="connsiteX1" fmla="*/ 135419 w 208306"/>
                    <a:gd name="connsiteY1" fmla="*/ 111788 h 981069"/>
                    <a:gd name="connsiteX2" fmla="*/ 147775 w 208306"/>
                    <a:gd name="connsiteY2" fmla="*/ 103550 h 981069"/>
                    <a:gd name="connsiteX3" fmla="*/ 164251 w 208306"/>
                    <a:gd name="connsiteY3" fmla="*/ 78836 h 981069"/>
                    <a:gd name="connsiteX4" fmla="*/ 168370 w 208306"/>
                    <a:gd name="connsiteY4" fmla="*/ 66480 h 981069"/>
                    <a:gd name="connsiteX5" fmla="*/ 176608 w 208306"/>
                    <a:gd name="connsiteY5" fmla="*/ 54123 h 981069"/>
                    <a:gd name="connsiteX6" fmla="*/ 180727 w 208306"/>
                    <a:gd name="connsiteY6" fmla="*/ 41766 h 981069"/>
                    <a:gd name="connsiteX7" fmla="*/ 197202 w 208306"/>
                    <a:gd name="connsiteY7" fmla="*/ 17053 h 981069"/>
                    <a:gd name="connsiteX8" fmla="*/ 205440 w 208306"/>
                    <a:gd name="connsiteY8" fmla="*/ 4696 h 981069"/>
                    <a:gd name="connsiteX9" fmla="*/ 201321 w 208306"/>
                    <a:gd name="connsiteY9" fmla="*/ 17053 h 981069"/>
                    <a:gd name="connsiteX10" fmla="*/ 201321 w 208306"/>
                    <a:gd name="connsiteY10" fmla="*/ 87074 h 981069"/>
                    <a:gd name="connsiteX11" fmla="*/ 193083 w 208306"/>
                    <a:gd name="connsiteY11" fmla="*/ 111788 h 981069"/>
                    <a:gd name="connsiteX12" fmla="*/ 188965 w 208306"/>
                    <a:gd name="connsiteY12" fmla="*/ 124145 h 981069"/>
                    <a:gd name="connsiteX13" fmla="*/ 176608 w 208306"/>
                    <a:gd name="connsiteY13" fmla="*/ 169453 h 981069"/>
                    <a:gd name="connsiteX14" fmla="*/ 172489 w 208306"/>
                    <a:gd name="connsiteY14" fmla="*/ 181809 h 981069"/>
                    <a:gd name="connsiteX15" fmla="*/ 164251 w 208306"/>
                    <a:gd name="connsiteY15" fmla="*/ 194166 h 981069"/>
                    <a:gd name="connsiteX16" fmla="*/ 156013 w 208306"/>
                    <a:gd name="connsiteY16" fmla="*/ 218880 h 981069"/>
                    <a:gd name="connsiteX17" fmla="*/ 151894 w 208306"/>
                    <a:gd name="connsiteY17" fmla="*/ 231236 h 981069"/>
                    <a:gd name="connsiteX18" fmla="*/ 143656 w 208306"/>
                    <a:gd name="connsiteY18" fmla="*/ 276545 h 981069"/>
                    <a:gd name="connsiteX19" fmla="*/ 135419 w 208306"/>
                    <a:gd name="connsiteY19" fmla="*/ 334209 h 981069"/>
                    <a:gd name="connsiteX20" fmla="*/ 131300 w 208306"/>
                    <a:gd name="connsiteY20" fmla="*/ 408350 h 981069"/>
                    <a:gd name="connsiteX21" fmla="*/ 118943 w 208306"/>
                    <a:gd name="connsiteY21" fmla="*/ 461896 h 981069"/>
                    <a:gd name="connsiteX22" fmla="*/ 114824 w 208306"/>
                    <a:gd name="connsiteY22" fmla="*/ 482490 h 981069"/>
                    <a:gd name="connsiteX23" fmla="*/ 110705 w 208306"/>
                    <a:gd name="connsiteY23" fmla="*/ 494847 h 981069"/>
                    <a:gd name="connsiteX24" fmla="*/ 102467 w 208306"/>
                    <a:gd name="connsiteY24" fmla="*/ 536036 h 981069"/>
                    <a:gd name="connsiteX25" fmla="*/ 98348 w 208306"/>
                    <a:gd name="connsiteY25" fmla="*/ 552512 h 981069"/>
                    <a:gd name="connsiteX26" fmla="*/ 94229 w 208306"/>
                    <a:gd name="connsiteY26" fmla="*/ 651366 h 981069"/>
                    <a:gd name="connsiteX27" fmla="*/ 85992 w 208306"/>
                    <a:gd name="connsiteY27" fmla="*/ 692555 h 981069"/>
                    <a:gd name="connsiteX28" fmla="*/ 81873 w 208306"/>
                    <a:gd name="connsiteY28" fmla="*/ 713150 h 981069"/>
                    <a:gd name="connsiteX29" fmla="*/ 73635 w 208306"/>
                    <a:gd name="connsiteY29" fmla="*/ 737863 h 981069"/>
                    <a:gd name="connsiteX30" fmla="*/ 69516 w 208306"/>
                    <a:gd name="connsiteY30" fmla="*/ 750220 h 981069"/>
                    <a:gd name="connsiteX31" fmla="*/ 61278 w 208306"/>
                    <a:gd name="connsiteY31" fmla="*/ 787290 h 981069"/>
                    <a:gd name="connsiteX32" fmla="*/ 53040 w 208306"/>
                    <a:gd name="connsiteY32" fmla="*/ 812004 h 981069"/>
                    <a:gd name="connsiteX33" fmla="*/ 36565 w 208306"/>
                    <a:gd name="connsiteY33" fmla="*/ 861431 h 981069"/>
                    <a:gd name="connsiteX34" fmla="*/ 28327 w 208306"/>
                    <a:gd name="connsiteY34" fmla="*/ 886145 h 981069"/>
                    <a:gd name="connsiteX35" fmla="*/ 24208 w 208306"/>
                    <a:gd name="connsiteY35" fmla="*/ 898501 h 981069"/>
                    <a:gd name="connsiteX36" fmla="*/ 20089 w 208306"/>
                    <a:gd name="connsiteY36" fmla="*/ 976761 h 981069"/>
                    <a:gd name="connsiteX37" fmla="*/ 15970 w 208306"/>
                    <a:gd name="connsiteY37" fmla="*/ 964404 h 981069"/>
                    <a:gd name="connsiteX38" fmla="*/ 3613 w 208306"/>
                    <a:gd name="connsiteY38" fmla="*/ 939690 h 981069"/>
                    <a:gd name="connsiteX39" fmla="*/ 7732 w 208306"/>
                    <a:gd name="connsiteY39" fmla="*/ 882026 h 981069"/>
                    <a:gd name="connsiteX40" fmla="*/ 15970 w 208306"/>
                    <a:gd name="connsiteY40" fmla="*/ 812004 h 981069"/>
                    <a:gd name="connsiteX41" fmla="*/ 24208 w 208306"/>
                    <a:gd name="connsiteY41" fmla="*/ 754339 h 981069"/>
                    <a:gd name="connsiteX42" fmla="*/ 28327 w 208306"/>
                    <a:gd name="connsiteY42" fmla="*/ 692555 h 981069"/>
                    <a:gd name="connsiteX43" fmla="*/ 36565 w 208306"/>
                    <a:gd name="connsiteY43" fmla="*/ 651366 h 981069"/>
                    <a:gd name="connsiteX44" fmla="*/ 40683 w 208306"/>
                    <a:gd name="connsiteY44" fmla="*/ 606058 h 981069"/>
                    <a:gd name="connsiteX45" fmla="*/ 36565 w 208306"/>
                    <a:gd name="connsiteY45" fmla="*/ 577226 h 981069"/>
                    <a:gd name="connsiteX46" fmla="*/ 44802 w 208306"/>
                    <a:gd name="connsiteY46" fmla="*/ 544274 h 981069"/>
                    <a:gd name="connsiteX47" fmla="*/ 48921 w 208306"/>
                    <a:gd name="connsiteY47" fmla="*/ 503085 h 981069"/>
                    <a:gd name="connsiteX48" fmla="*/ 53040 w 208306"/>
                    <a:gd name="connsiteY48" fmla="*/ 445420 h 981069"/>
                    <a:gd name="connsiteX49" fmla="*/ 65397 w 208306"/>
                    <a:gd name="connsiteY49" fmla="*/ 395993 h 981069"/>
                    <a:gd name="connsiteX50" fmla="*/ 73635 w 208306"/>
                    <a:gd name="connsiteY50" fmla="*/ 354804 h 981069"/>
                    <a:gd name="connsiteX51" fmla="*/ 81873 w 208306"/>
                    <a:gd name="connsiteY51" fmla="*/ 309496 h 981069"/>
                    <a:gd name="connsiteX52" fmla="*/ 85992 w 208306"/>
                    <a:gd name="connsiteY52" fmla="*/ 284782 h 981069"/>
                    <a:gd name="connsiteX53" fmla="*/ 94229 w 208306"/>
                    <a:gd name="connsiteY53" fmla="*/ 251831 h 981069"/>
                    <a:gd name="connsiteX54" fmla="*/ 102467 w 208306"/>
                    <a:gd name="connsiteY54" fmla="*/ 227117 h 981069"/>
                    <a:gd name="connsiteX55" fmla="*/ 110705 w 208306"/>
                    <a:gd name="connsiteY55" fmla="*/ 194166 h 981069"/>
                    <a:gd name="connsiteX56" fmla="*/ 110705 w 208306"/>
                    <a:gd name="connsiteY56" fmla="*/ 144739 h 98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8306" h="981069">
                      <a:moveTo>
                        <a:pt x="110705" y="144739"/>
                      </a:moveTo>
                      <a:cubicBezTo>
                        <a:pt x="114824" y="131009"/>
                        <a:pt x="125632" y="121575"/>
                        <a:pt x="135419" y="111788"/>
                      </a:cubicBezTo>
                      <a:cubicBezTo>
                        <a:pt x="138919" y="108288"/>
                        <a:pt x="143656" y="106296"/>
                        <a:pt x="147775" y="103550"/>
                      </a:cubicBezTo>
                      <a:cubicBezTo>
                        <a:pt x="153267" y="95312"/>
                        <a:pt x="161120" y="88229"/>
                        <a:pt x="164251" y="78836"/>
                      </a:cubicBezTo>
                      <a:cubicBezTo>
                        <a:pt x="165624" y="74717"/>
                        <a:pt x="166428" y="70363"/>
                        <a:pt x="168370" y="66480"/>
                      </a:cubicBezTo>
                      <a:cubicBezTo>
                        <a:pt x="170584" y="62052"/>
                        <a:pt x="174394" y="58551"/>
                        <a:pt x="176608" y="54123"/>
                      </a:cubicBezTo>
                      <a:cubicBezTo>
                        <a:pt x="178550" y="50240"/>
                        <a:pt x="178618" y="45561"/>
                        <a:pt x="180727" y="41766"/>
                      </a:cubicBezTo>
                      <a:cubicBezTo>
                        <a:pt x="185535" y="33111"/>
                        <a:pt x="191710" y="25291"/>
                        <a:pt x="197202" y="17053"/>
                      </a:cubicBezTo>
                      <a:cubicBezTo>
                        <a:pt x="199948" y="12934"/>
                        <a:pt x="207005" y="0"/>
                        <a:pt x="205440" y="4696"/>
                      </a:cubicBezTo>
                      <a:lnTo>
                        <a:pt x="201321" y="17053"/>
                      </a:lnTo>
                      <a:cubicBezTo>
                        <a:pt x="205519" y="50635"/>
                        <a:pt x="208306" y="52150"/>
                        <a:pt x="201321" y="87074"/>
                      </a:cubicBezTo>
                      <a:cubicBezTo>
                        <a:pt x="199618" y="95589"/>
                        <a:pt x="195829" y="103550"/>
                        <a:pt x="193083" y="111788"/>
                      </a:cubicBezTo>
                      <a:cubicBezTo>
                        <a:pt x="191710" y="115907"/>
                        <a:pt x="189817" y="119888"/>
                        <a:pt x="188965" y="124145"/>
                      </a:cubicBezTo>
                      <a:cubicBezTo>
                        <a:pt x="183143" y="153252"/>
                        <a:pt x="187059" y="138100"/>
                        <a:pt x="176608" y="169453"/>
                      </a:cubicBezTo>
                      <a:cubicBezTo>
                        <a:pt x="175235" y="173572"/>
                        <a:pt x="174897" y="178197"/>
                        <a:pt x="172489" y="181809"/>
                      </a:cubicBezTo>
                      <a:cubicBezTo>
                        <a:pt x="169743" y="185928"/>
                        <a:pt x="166262" y="189642"/>
                        <a:pt x="164251" y="194166"/>
                      </a:cubicBezTo>
                      <a:cubicBezTo>
                        <a:pt x="160724" y="202101"/>
                        <a:pt x="158759" y="210642"/>
                        <a:pt x="156013" y="218880"/>
                      </a:cubicBezTo>
                      <a:cubicBezTo>
                        <a:pt x="154640" y="222999"/>
                        <a:pt x="152947" y="227024"/>
                        <a:pt x="151894" y="231236"/>
                      </a:cubicBezTo>
                      <a:cubicBezTo>
                        <a:pt x="144846" y="259426"/>
                        <a:pt x="149560" y="238171"/>
                        <a:pt x="143656" y="276545"/>
                      </a:cubicBezTo>
                      <a:cubicBezTo>
                        <a:pt x="135739" y="328001"/>
                        <a:pt x="143194" y="271996"/>
                        <a:pt x="135419" y="334209"/>
                      </a:cubicBezTo>
                      <a:cubicBezTo>
                        <a:pt x="134046" y="358923"/>
                        <a:pt x="133937" y="383739"/>
                        <a:pt x="131300" y="408350"/>
                      </a:cubicBezTo>
                      <a:cubicBezTo>
                        <a:pt x="124428" y="472483"/>
                        <a:pt x="126802" y="430461"/>
                        <a:pt x="118943" y="461896"/>
                      </a:cubicBezTo>
                      <a:cubicBezTo>
                        <a:pt x="117245" y="468688"/>
                        <a:pt x="116522" y="475698"/>
                        <a:pt x="114824" y="482490"/>
                      </a:cubicBezTo>
                      <a:cubicBezTo>
                        <a:pt x="113771" y="486702"/>
                        <a:pt x="111681" y="490616"/>
                        <a:pt x="110705" y="494847"/>
                      </a:cubicBezTo>
                      <a:cubicBezTo>
                        <a:pt x="107557" y="508490"/>
                        <a:pt x="105863" y="522452"/>
                        <a:pt x="102467" y="536036"/>
                      </a:cubicBezTo>
                      <a:lnTo>
                        <a:pt x="98348" y="552512"/>
                      </a:lnTo>
                      <a:cubicBezTo>
                        <a:pt x="96975" y="585463"/>
                        <a:pt x="96352" y="618454"/>
                        <a:pt x="94229" y="651366"/>
                      </a:cubicBezTo>
                      <a:cubicBezTo>
                        <a:pt x="91597" y="692165"/>
                        <a:pt x="92240" y="667560"/>
                        <a:pt x="85992" y="692555"/>
                      </a:cubicBezTo>
                      <a:cubicBezTo>
                        <a:pt x="84294" y="699347"/>
                        <a:pt x="83715" y="706396"/>
                        <a:pt x="81873" y="713150"/>
                      </a:cubicBezTo>
                      <a:cubicBezTo>
                        <a:pt x="79588" y="721527"/>
                        <a:pt x="76381" y="729625"/>
                        <a:pt x="73635" y="737863"/>
                      </a:cubicBezTo>
                      <a:cubicBezTo>
                        <a:pt x="72262" y="741982"/>
                        <a:pt x="70367" y="745963"/>
                        <a:pt x="69516" y="750220"/>
                      </a:cubicBezTo>
                      <a:cubicBezTo>
                        <a:pt x="67164" y="761981"/>
                        <a:pt x="64769" y="775654"/>
                        <a:pt x="61278" y="787290"/>
                      </a:cubicBezTo>
                      <a:cubicBezTo>
                        <a:pt x="58783" y="795607"/>
                        <a:pt x="55786" y="803766"/>
                        <a:pt x="53040" y="812004"/>
                      </a:cubicBezTo>
                      <a:lnTo>
                        <a:pt x="36565" y="861431"/>
                      </a:lnTo>
                      <a:lnTo>
                        <a:pt x="28327" y="886145"/>
                      </a:lnTo>
                      <a:lnTo>
                        <a:pt x="24208" y="898501"/>
                      </a:lnTo>
                      <a:cubicBezTo>
                        <a:pt x="22835" y="924588"/>
                        <a:pt x="23329" y="950840"/>
                        <a:pt x="20089" y="976761"/>
                      </a:cubicBezTo>
                      <a:cubicBezTo>
                        <a:pt x="19550" y="981069"/>
                        <a:pt x="17912" y="968287"/>
                        <a:pt x="15970" y="964404"/>
                      </a:cubicBezTo>
                      <a:cubicBezTo>
                        <a:pt x="0" y="932465"/>
                        <a:pt x="13966" y="970750"/>
                        <a:pt x="3613" y="939690"/>
                      </a:cubicBezTo>
                      <a:cubicBezTo>
                        <a:pt x="4986" y="920469"/>
                        <a:pt x="6063" y="901224"/>
                        <a:pt x="7732" y="882026"/>
                      </a:cubicBezTo>
                      <a:cubicBezTo>
                        <a:pt x="10276" y="852771"/>
                        <a:pt x="12799" y="840539"/>
                        <a:pt x="15970" y="812004"/>
                      </a:cubicBezTo>
                      <a:cubicBezTo>
                        <a:pt x="21589" y="761436"/>
                        <a:pt x="16358" y="785738"/>
                        <a:pt x="24208" y="754339"/>
                      </a:cubicBezTo>
                      <a:cubicBezTo>
                        <a:pt x="25581" y="733744"/>
                        <a:pt x="26370" y="713102"/>
                        <a:pt x="28327" y="692555"/>
                      </a:cubicBezTo>
                      <a:cubicBezTo>
                        <a:pt x="29881" y="676242"/>
                        <a:pt x="32790" y="666465"/>
                        <a:pt x="36565" y="651366"/>
                      </a:cubicBezTo>
                      <a:cubicBezTo>
                        <a:pt x="37938" y="636263"/>
                        <a:pt x="40683" y="621223"/>
                        <a:pt x="40683" y="606058"/>
                      </a:cubicBezTo>
                      <a:cubicBezTo>
                        <a:pt x="40683" y="596350"/>
                        <a:pt x="35919" y="586913"/>
                        <a:pt x="36565" y="577226"/>
                      </a:cubicBezTo>
                      <a:cubicBezTo>
                        <a:pt x="37318" y="565929"/>
                        <a:pt x="44802" y="544274"/>
                        <a:pt x="44802" y="544274"/>
                      </a:cubicBezTo>
                      <a:cubicBezTo>
                        <a:pt x="46175" y="530544"/>
                        <a:pt x="47775" y="516835"/>
                        <a:pt x="48921" y="503085"/>
                      </a:cubicBezTo>
                      <a:cubicBezTo>
                        <a:pt x="50521" y="483881"/>
                        <a:pt x="51122" y="464595"/>
                        <a:pt x="53040" y="445420"/>
                      </a:cubicBezTo>
                      <a:cubicBezTo>
                        <a:pt x="58334" y="392480"/>
                        <a:pt x="54781" y="449073"/>
                        <a:pt x="65397" y="395993"/>
                      </a:cubicBezTo>
                      <a:cubicBezTo>
                        <a:pt x="68143" y="382263"/>
                        <a:pt x="71333" y="368615"/>
                        <a:pt x="73635" y="354804"/>
                      </a:cubicBezTo>
                      <a:cubicBezTo>
                        <a:pt x="85773" y="281977"/>
                        <a:pt x="70359" y="372821"/>
                        <a:pt x="81873" y="309496"/>
                      </a:cubicBezTo>
                      <a:cubicBezTo>
                        <a:pt x="83367" y="301279"/>
                        <a:pt x="84242" y="292948"/>
                        <a:pt x="85992" y="284782"/>
                      </a:cubicBezTo>
                      <a:cubicBezTo>
                        <a:pt x="88364" y="273712"/>
                        <a:pt x="90649" y="262572"/>
                        <a:pt x="94229" y="251831"/>
                      </a:cubicBezTo>
                      <a:cubicBezTo>
                        <a:pt x="96975" y="243593"/>
                        <a:pt x="100764" y="235632"/>
                        <a:pt x="102467" y="227117"/>
                      </a:cubicBezTo>
                      <a:cubicBezTo>
                        <a:pt x="107438" y="202266"/>
                        <a:pt x="104372" y="213164"/>
                        <a:pt x="110705" y="194166"/>
                      </a:cubicBezTo>
                      <a:cubicBezTo>
                        <a:pt x="114922" y="135131"/>
                        <a:pt x="106586" y="158469"/>
                        <a:pt x="110705" y="144739"/>
                      </a:cubicBezTo>
                      <a:close/>
                    </a:path>
                  </a:pathLst>
                </a:cu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3" name="Freeform 292"/>
                <p:cNvSpPr/>
                <p:nvPr/>
              </p:nvSpPr>
              <p:spPr>
                <a:xfrm>
                  <a:off x="1776447" y="2317112"/>
                  <a:ext cx="288404" cy="825987"/>
                </a:xfrm>
                <a:custGeom>
                  <a:avLst/>
                  <a:gdLst>
                    <a:gd name="connsiteX0" fmla="*/ 288324 w 288324"/>
                    <a:gd name="connsiteY0" fmla="*/ 15109 h 823283"/>
                    <a:gd name="connsiteX1" fmla="*/ 259492 w 288324"/>
                    <a:gd name="connsiteY1" fmla="*/ 2752 h 823283"/>
                    <a:gd name="connsiteX2" fmla="*/ 234778 w 288324"/>
                    <a:gd name="connsiteY2" fmla="*/ 19228 h 823283"/>
                    <a:gd name="connsiteX3" fmla="*/ 222422 w 288324"/>
                    <a:gd name="connsiteY3" fmla="*/ 27466 h 823283"/>
                    <a:gd name="connsiteX4" fmla="*/ 214184 w 288324"/>
                    <a:gd name="connsiteY4" fmla="*/ 39823 h 823283"/>
                    <a:gd name="connsiteX5" fmla="*/ 201827 w 288324"/>
                    <a:gd name="connsiteY5" fmla="*/ 43941 h 823283"/>
                    <a:gd name="connsiteX6" fmla="*/ 185351 w 288324"/>
                    <a:gd name="connsiteY6" fmla="*/ 68655 h 823283"/>
                    <a:gd name="connsiteX7" fmla="*/ 160638 w 288324"/>
                    <a:gd name="connsiteY7" fmla="*/ 85131 h 823283"/>
                    <a:gd name="connsiteX8" fmla="*/ 152400 w 288324"/>
                    <a:gd name="connsiteY8" fmla="*/ 97487 h 823283"/>
                    <a:gd name="connsiteX9" fmla="*/ 127686 w 288324"/>
                    <a:gd name="connsiteY9" fmla="*/ 105725 h 823283"/>
                    <a:gd name="connsiteX10" fmla="*/ 107092 w 288324"/>
                    <a:gd name="connsiteY10" fmla="*/ 126320 h 823283"/>
                    <a:gd name="connsiteX11" fmla="*/ 94735 w 288324"/>
                    <a:gd name="connsiteY11" fmla="*/ 134558 h 823283"/>
                    <a:gd name="connsiteX12" fmla="*/ 74141 w 288324"/>
                    <a:gd name="connsiteY12" fmla="*/ 171628 h 823283"/>
                    <a:gd name="connsiteX13" fmla="*/ 61784 w 288324"/>
                    <a:gd name="connsiteY13" fmla="*/ 212817 h 823283"/>
                    <a:gd name="connsiteX14" fmla="*/ 57665 w 288324"/>
                    <a:gd name="connsiteY14" fmla="*/ 225174 h 823283"/>
                    <a:gd name="connsiteX15" fmla="*/ 49427 w 288324"/>
                    <a:gd name="connsiteY15" fmla="*/ 237531 h 823283"/>
                    <a:gd name="connsiteX16" fmla="*/ 41189 w 288324"/>
                    <a:gd name="connsiteY16" fmla="*/ 262244 h 823283"/>
                    <a:gd name="connsiteX17" fmla="*/ 37070 w 288324"/>
                    <a:gd name="connsiteY17" fmla="*/ 274601 h 823283"/>
                    <a:gd name="connsiteX18" fmla="*/ 28832 w 288324"/>
                    <a:gd name="connsiteY18" fmla="*/ 286958 h 823283"/>
                    <a:gd name="connsiteX19" fmla="*/ 20595 w 288324"/>
                    <a:gd name="connsiteY19" fmla="*/ 319909 h 823283"/>
                    <a:gd name="connsiteX20" fmla="*/ 12357 w 288324"/>
                    <a:gd name="connsiteY20" fmla="*/ 344623 h 823283"/>
                    <a:gd name="connsiteX21" fmla="*/ 8238 w 288324"/>
                    <a:gd name="connsiteY21" fmla="*/ 365217 h 823283"/>
                    <a:gd name="connsiteX22" fmla="*/ 4119 w 288324"/>
                    <a:gd name="connsiteY22" fmla="*/ 377574 h 823283"/>
                    <a:gd name="connsiteX23" fmla="*/ 0 w 288324"/>
                    <a:gd name="connsiteY23" fmla="*/ 394050 h 823283"/>
                    <a:gd name="connsiteX24" fmla="*/ 4119 w 288324"/>
                    <a:gd name="connsiteY24" fmla="*/ 414644 h 823283"/>
                    <a:gd name="connsiteX25" fmla="*/ 0 w 288324"/>
                    <a:gd name="connsiteY25" fmla="*/ 427001 h 823283"/>
                    <a:gd name="connsiteX26" fmla="*/ 16476 w 288324"/>
                    <a:gd name="connsiteY26" fmla="*/ 443477 h 823283"/>
                    <a:gd name="connsiteX27" fmla="*/ 41189 w 288324"/>
                    <a:gd name="connsiteY27" fmla="*/ 431120 h 823283"/>
                    <a:gd name="connsiteX28" fmla="*/ 53546 w 288324"/>
                    <a:gd name="connsiteY28" fmla="*/ 435239 h 823283"/>
                    <a:gd name="connsiteX29" fmla="*/ 57665 w 288324"/>
                    <a:gd name="connsiteY29" fmla="*/ 447596 h 823283"/>
                    <a:gd name="connsiteX30" fmla="*/ 49427 w 288324"/>
                    <a:gd name="connsiteY30" fmla="*/ 472309 h 823283"/>
                    <a:gd name="connsiteX31" fmla="*/ 45308 w 288324"/>
                    <a:gd name="connsiteY31" fmla="*/ 497023 h 823283"/>
                    <a:gd name="connsiteX32" fmla="*/ 49427 w 288324"/>
                    <a:gd name="connsiteY32" fmla="*/ 525855 h 823283"/>
                    <a:gd name="connsiteX33" fmla="*/ 53546 w 288324"/>
                    <a:gd name="connsiteY33" fmla="*/ 542331 h 823283"/>
                    <a:gd name="connsiteX34" fmla="*/ 57665 w 288324"/>
                    <a:gd name="connsiteY34" fmla="*/ 567044 h 823283"/>
                    <a:gd name="connsiteX35" fmla="*/ 65903 w 288324"/>
                    <a:gd name="connsiteY35" fmla="*/ 612352 h 823283"/>
                    <a:gd name="connsiteX36" fmla="*/ 74141 w 288324"/>
                    <a:gd name="connsiteY36" fmla="*/ 637066 h 823283"/>
                    <a:gd name="connsiteX37" fmla="*/ 98854 w 288324"/>
                    <a:gd name="connsiteY37" fmla="*/ 674136 h 823283"/>
                    <a:gd name="connsiteX38" fmla="*/ 107092 w 288324"/>
                    <a:gd name="connsiteY38" fmla="*/ 686493 h 823283"/>
                    <a:gd name="connsiteX39" fmla="*/ 127686 w 288324"/>
                    <a:gd name="connsiteY39" fmla="*/ 723563 h 823283"/>
                    <a:gd name="connsiteX40" fmla="*/ 140043 w 288324"/>
                    <a:gd name="connsiteY40" fmla="*/ 735920 h 823283"/>
                    <a:gd name="connsiteX41" fmla="*/ 160638 w 288324"/>
                    <a:gd name="connsiteY41" fmla="*/ 760633 h 823283"/>
                    <a:gd name="connsiteX42" fmla="*/ 164757 w 288324"/>
                    <a:gd name="connsiteY42" fmla="*/ 772990 h 823283"/>
                    <a:gd name="connsiteX43" fmla="*/ 172995 w 288324"/>
                    <a:gd name="connsiteY43" fmla="*/ 785347 h 823283"/>
                    <a:gd name="connsiteX44" fmla="*/ 181232 w 288324"/>
                    <a:gd name="connsiteY44" fmla="*/ 810060 h 823283"/>
                    <a:gd name="connsiteX45" fmla="*/ 185351 w 288324"/>
                    <a:gd name="connsiteY45" fmla="*/ 822417 h 823283"/>
                    <a:gd name="connsiteX46" fmla="*/ 189470 w 288324"/>
                    <a:gd name="connsiteY46" fmla="*/ 797704 h 823283"/>
                    <a:gd name="connsiteX47" fmla="*/ 193589 w 288324"/>
                    <a:gd name="connsiteY47" fmla="*/ 740039 h 823283"/>
                    <a:gd name="connsiteX48" fmla="*/ 201827 w 288324"/>
                    <a:gd name="connsiteY48" fmla="*/ 678255 h 823283"/>
                    <a:gd name="connsiteX49" fmla="*/ 210065 w 288324"/>
                    <a:gd name="connsiteY49" fmla="*/ 599996 h 823283"/>
                    <a:gd name="connsiteX50" fmla="*/ 218303 w 288324"/>
                    <a:gd name="connsiteY50" fmla="*/ 542331 h 823283"/>
                    <a:gd name="connsiteX51" fmla="*/ 222422 w 288324"/>
                    <a:gd name="connsiteY51" fmla="*/ 501141 h 823283"/>
                    <a:gd name="connsiteX52" fmla="*/ 226541 w 288324"/>
                    <a:gd name="connsiteY52" fmla="*/ 435239 h 823283"/>
                    <a:gd name="connsiteX53" fmla="*/ 234778 w 288324"/>
                    <a:gd name="connsiteY53" fmla="*/ 406406 h 823283"/>
                    <a:gd name="connsiteX54" fmla="*/ 238897 w 288324"/>
                    <a:gd name="connsiteY54" fmla="*/ 381693 h 823283"/>
                    <a:gd name="connsiteX55" fmla="*/ 243016 w 288324"/>
                    <a:gd name="connsiteY55" fmla="*/ 365217 h 823283"/>
                    <a:gd name="connsiteX56" fmla="*/ 251254 w 288324"/>
                    <a:gd name="connsiteY56" fmla="*/ 324028 h 823283"/>
                    <a:gd name="connsiteX57" fmla="*/ 259492 w 288324"/>
                    <a:gd name="connsiteY57" fmla="*/ 286958 h 823283"/>
                    <a:gd name="connsiteX58" fmla="*/ 263611 w 288324"/>
                    <a:gd name="connsiteY58" fmla="*/ 258125 h 823283"/>
                    <a:gd name="connsiteX59" fmla="*/ 267730 w 288324"/>
                    <a:gd name="connsiteY59" fmla="*/ 216936 h 823283"/>
                    <a:gd name="connsiteX60" fmla="*/ 271849 w 288324"/>
                    <a:gd name="connsiteY60" fmla="*/ 200460 h 823283"/>
                    <a:gd name="connsiteX61" fmla="*/ 280086 w 288324"/>
                    <a:gd name="connsiteY61" fmla="*/ 151033 h 823283"/>
                    <a:gd name="connsiteX62" fmla="*/ 275968 w 288324"/>
                    <a:gd name="connsiteY62" fmla="*/ 105725 h 823283"/>
                    <a:gd name="connsiteX63" fmla="*/ 284205 w 288324"/>
                    <a:gd name="connsiteY63" fmla="*/ 64536 h 823283"/>
                    <a:gd name="connsiteX64" fmla="*/ 288324 w 288324"/>
                    <a:gd name="connsiteY64" fmla="*/ 43941 h 823283"/>
                    <a:gd name="connsiteX65" fmla="*/ 288324 w 288324"/>
                    <a:gd name="connsiteY65" fmla="*/ 15109 h 82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88324" h="823283">
                      <a:moveTo>
                        <a:pt x="288324" y="15109"/>
                      </a:moveTo>
                      <a:cubicBezTo>
                        <a:pt x="281844" y="10788"/>
                        <a:pt x="268664" y="0"/>
                        <a:pt x="259492" y="2752"/>
                      </a:cubicBezTo>
                      <a:cubicBezTo>
                        <a:pt x="250009" y="5597"/>
                        <a:pt x="243016" y="13736"/>
                        <a:pt x="234778" y="19228"/>
                      </a:cubicBezTo>
                      <a:lnTo>
                        <a:pt x="222422" y="27466"/>
                      </a:lnTo>
                      <a:cubicBezTo>
                        <a:pt x="219676" y="31585"/>
                        <a:pt x="218050" y="36731"/>
                        <a:pt x="214184" y="39823"/>
                      </a:cubicBezTo>
                      <a:cubicBezTo>
                        <a:pt x="210794" y="42535"/>
                        <a:pt x="204897" y="40871"/>
                        <a:pt x="201827" y="43941"/>
                      </a:cubicBezTo>
                      <a:cubicBezTo>
                        <a:pt x="194826" y="50942"/>
                        <a:pt x="193589" y="63163"/>
                        <a:pt x="185351" y="68655"/>
                      </a:cubicBezTo>
                      <a:lnTo>
                        <a:pt x="160638" y="85131"/>
                      </a:lnTo>
                      <a:cubicBezTo>
                        <a:pt x="157892" y="89250"/>
                        <a:pt x="156598" y="94864"/>
                        <a:pt x="152400" y="97487"/>
                      </a:cubicBezTo>
                      <a:cubicBezTo>
                        <a:pt x="145036" y="102089"/>
                        <a:pt x="127686" y="105725"/>
                        <a:pt x="127686" y="105725"/>
                      </a:cubicBezTo>
                      <a:cubicBezTo>
                        <a:pt x="94734" y="127695"/>
                        <a:pt x="134554" y="98858"/>
                        <a:pt x="107092" y="126320"/>
                      </a:cubicBezTo>
                      <a:cubicBezTo>
                        <a:pt x="103592" y="129820"/>
                        <a:pt x="98854" y="131812"/>
                        <a:pt x="94735" y="134558"/>
                      </a:cubicBezTo>
                      <a:cubicBezTo>
                        <a:pt x="79979" y="156691"/>
                        <a:pt x="79579" y="152594"/>
                        <a:pt x="74141" y="171628"/>
                      </a:cubicBezTo>
                      <a:cubicBezTo>
                        <a:pt x="61702" y="215170"/>
                        <a:pt x="81344" y="154140"/>
                        <a:pt x="61784" y="212817"/>
                      </a:cubicBezTo>
                      <a:cubicBezTo>
                        <a:pt x="60411" y="216936"/>
                        <a:pt x="60073" y="221561"/>
                        <a:pt x="57665" y="225174"/>
                      </a:cubicBezTo>
                      <a:cubicBezTo>
                        <a:pt x="54919" y="229293"/>
                        <a:pt x="51438" y="233007"/>
                        <a:pt x="49427" y="237531"/>
                      </a:cubicBezTo>
                      <a:cubicBezTo>
                        <a:pt x="45900" y="245466"/>
                        <a:pt x="43935" y="254006"/>
                        <a:pt x="41189" y="262244"/>
                      </a:cubicBezTo>
                      <a:cubicBezTo>
                        <a:pt x="39816" y="266363"/>
                        <a:pt x="39478" y="270988"/>
                        <a:pt x="37070" y="274601"/>
                      </a:cubicBezTo>
                      <a:lnTo>
                        <a:pt x="28832" y="286958"/>
                      </a:lnTo>
                      <a:cubicBezTo>
                        <a:pt x="26086" y="297942"/>
                        <a:pt x="24175" y="309168"/>
                        <a:pt x="20595" y="319909"/>
                      </a:cubicBezTo>
                      <a:cubicBezTo>
                        <a:pt x="17849" y="328147"/>
                        <a:pt x="14060" y="336108"/>
                        <a:pt x="12357" y="344623"/>
                      </a:cubicBezTo>
                      <a:cubicBezTo>
                        <a:pt x="10984" y="351488"/>
                        <a:pt x="9936" y="358425"/>
                        <a:pt x="8238" y="365217"/>
                      </a:cubicBezTo>
                      <a:cubicBezTo>
                        <a:pt x="7185" y="369429"/>
                        <a:pt x="5312" y="373399"/>
                        <a:pt x="4119" y="377574"/>
                      </a:cubicBezTo>
                      <a:cubicBezTo>
                        <a:pt x="2564" y="383017"/>
                        <a:pt x="1373" y="388558"/>
                        <a:pt x="0" y="394050"/>
                      </a:cubicBezTo>
                      <a:cubicBezTo>
                        <a:pt x="1373" y="400915"/>
                        <a:pt x="4119" y="407643"/>
                        <a:pt x="4119" y="414644"/>
                      </a:cubicBezTo>
                      <a:cubicBezTo>
                        <a:pt x="4119" y="418986"/>
                        <a:pt x="0" y="422659"/>
                        <a:pt x="0" y="427001"/>
                      </a:cubicBezTo>
                      <a:cubicBezTo>
                        <a:pt x="0" y="441646"/>
                        <a:pt x="5492" y="439816"/>
                        <a:pt x="16476" y="443477"/>
                      </a:cubicBezTo>
                      <a:cubicBezTo>
                        <a:pt x="22724" y="439311"/>
                        <a:pt x="32662" y="431120"/>
                        <a:pt x="41189" y="431120"/>
                      </a:cubicBezTo>
                      <a:cubicBezTo>
                        <a:pt x="45531" y="431120"/>
                        <a:pt x="49427" y="433866"/>
                        <a:pt x="53546" y="435239"/>
                      </a:cubicBezTo>
                      <a:cubicBezTo>
                        <a:pt x="54919" y="439358"/>
                        <a:pt x="58144" y="443281"/>
                        <a:pt x="57665" y="447596"/>
                      </a:cubicBezTo>
                      <a:cubicBezTo>
                        <a:pt x="56706" y="456226"/>
                        <a:pt x="50855" y="463744"/>
                        <a:pt x="49427" y="472309"/>
                      </a:cubicBezTo>
                      <a:lnTo>
                        <a:pt x="45308" y="497023"/>
                      </a:lnTo>
                      <a:cubicBezTo>
                        <a:pt x="46681" y="506634"/>
                        <a:pt x="47690" y="516303"/>
                        <a:pt x="49427" y="525855"/>
                      </a:cubicBezTo>
                      <a:cubicBezTo>
                        <a:pt x="50440" y="531425"/>
                        <a:pt x="52436" y="536780"/>
                        <a:pt x="53546" y="542331"/>
                      </a:cubicBezTo>
                      <a:cubicBezTo>
                        <a:pt x="55184" y="550520"/>
                        <a:pt x="56395" y="558790"/>
                        <a:pt x="57665" y="567044"/>
                      </a:cubicBezTo>
                      <a:cubicBezTo>
                        <a:pt x="61025" y="588881"/>
                        <a:pt x="60339" y="593805"/>
                        <a:pt x="65903" y="612352"/>
                      </a:cubicBezTo>
                      <a:cubicBezTo>
                        <a:pt x="68398" y="620669"/>
                        <a:pt x="69324" y="629841"/>
                        <a:pt x="74141" y="637066"/>
                      </a:cubicBezTo>
                      <a:lnTo>
                        <a:pt x="98854" y="674136"/>
                      </a:lnTo>
                      <a:cubicBezTo>
                        <a:pt x="101600" y="678255"/>
                        <a:pt x="105527" y="681797"/>
                        <a:pt x="107092" y="686493"/>
                      </a:cubicBezTo>
                      <a:cubicBezTo>
                        <a:pt x="112271" y="702031"/>
                        <a:pt x="113524" y="709401"/>
                        <a:pt x="127686" y="723563"/>
                      </a:cubicBezTo>
                      <a:cubicBezTo>
                        <a:pt x="131805" y="727682"/>
                        <a:pt x="136314" y="731445"/>
                        <a:pt x="140043" y="735920"/>
                      </a:cubicBezTo>
                      <a:cubicBezTo>
                        <a:pt x="168709" y="770319"/>
                        <a:pt x="124546" y="724544"/>
                        <a:pt x="160638" y="760633"/>
                      </a:cubicBezTo>
                      <a:cubicBezTo>
                        <a:pt x="162011" y="764752"/>
                        <a:pt x="162815" y="769107"/>
                        <a:pt x="164757" y="772990"/>
                      </a:cubicBezTo>
                      <a:cubicBezTo>
                        <a:pt x="166971" y="777418"/>
                        <a:pt x="170984" y="780823"/>
                        <a:pt x="172995" y="785347"/>
                      </a:cubicBezTo>
                      <a:cubicBezTo>
                        <a:pt x="176521" y="793282"/>
                        <a:pt x="178486" y="801822"/>
                        <a:pt x="181232" y="810060"/>
                      </a:cubicBezTo>
                      <a:lnTo>
                        <a:pt x="185351" y="822417"/>
                      </a:lnTo>
                      <a:cubicBezTo>
                        <a:pt x="202479" y="796725"/>
                        <a:pt x="189470" y="823283"/>
                        <a:pt x="189470" y="797704"/>
                      </a:cubicBezTo>
                      <a:cubicBezTo>
                        <a:pt x="189470" y="778433"/>
                        <a:pt x="192111" y="759253"/>
                        <a:pt x="193589" y="740039"/>
                      </a:cubicBezTo>
                      <a:cubicBezTo>
                        <a:pt x="197621" y="687629"/>
                        <a:pt x="192598" y="705943"/>
                        <a:pt x="201827" y="678255"/>
                      </a:cubicBezTo>
                      <a:cubicBezTo>
                        <a:pt x="210715" y="562707"/>
                        <a:pt x="201077" y="667407"/>
                        <a:pt x="210065" y="599996"/>
                      </a:cubicBezTo>
                      <a:cubicBezTo>
                        <a:pt x="217892" y="541291"/>
                        <a:pt x="210093" y="583380"/>
                        <a:pt x="218303" y="542331"/>
                      </a:cubicBezTo>
                      <a:cubicBezTo>
                        <a:pt x="219676" y="528601"/>
                        <a:pt x="221364" y="514899"/>
                        <a:pt x="222422" y="501141"/>
                      </a:cubicBezTo>
                      <a:cubicBezTo>
                        <a:pt x="224110" y="479196"/>
                        <a:pt x="224351" y="457140"/>
                        <a:pt x="226541" y="435239"/>
                      </a:cubicBezTo>
                      <a:cubicBezTo>
                        <a:pt x="228173" y="418921"/>
                        <a:pt x="231583" y="420782"/>
                        <a:pt x="234778" y="406406"/>
                      </a:cubicBezTo>
                      <a:cubicBezTo>
                        <a:pt x="236590" y="398254"/>
                        <a:pt x="237259" y="389882"/>
                        <a:pt x="238897" y="381693"/>
                      </a:cubicBezTo>
                      <a:cubicBezTo>
                        <a:pt x="240007" y="376142"/>
                        <a:pt x="241830" y="370752"/>
                        <a:pt x="243016" y="365217"/>
                      </a:cubicBezTo>
                      <a:cubicBezTo>
                        <a:pt x="245950" y="351526"/>
                        <a:pt x="246826" y="337311"/>
                        <a:pt x="251254" y="324028"/>
                      </a:cubicBezTo>
                      <a:cubicBezTo>
                        <a:pt x="257655" y="304825"/>
                        <a:pt x="255350" y="313882"/>
                        <a:pt x="259492" y="286958"/>
                      </a:cubicBezTo>
                      <a:cubicBezTo>
                        <a:pt x="260968" y="277362"/>
                        <a:pt x="262477" y="267767"/>
                        <a:pt x="263611" y="258125"/>
                      </a:cubicBezTo>
                      <a:cubicBezTo>
                        <a:pt x="265223" y="244421"/>
                        <a:pt x="265779" y="230595"/>
                        <a:pt x="267730" y="216936"/>
                      </a:cubicBezTo>
                      <a:cubicBezTo>
                        <a:pt x="268531" y="211332"/>
                        <a:pt x="270806" y="206024"/>
                        <a:pt x="271849" y="200460"/>
                      </a:cubicBezTo>
                      <a:cubicBezTo>
                        <a:pt x="274927" y="184043"/>
                        <a:pt x="280086" y="151033"/>
                        <a:pt x="280086" y="151033"/>
                      </a:cubicBezTo>
                      <a:cubicBezTo>
                        <a:pt x="278713" y="135930"/>
                        <a:pt x="275247" y="120873"/>
                        <a:pt x="275968" y="105725"/>
                      </a:cubicBezTo>
                      <a:cubicBezTo>
                        <a:pt x="276634" y="91739"/>
                        <a:pt x="281459" y="78266"/>
                        <a:pt x="284205" y="64536"/>
                      </a:cubicBezTo>
                      <a:cubicBezTo>
                        <a:pt x="285578" y="57671"/>
                        <a:pt x="288324" y="50942"/>
                        <a:pt x="288324" y="43941"/>
                      </a:cubicBezTo>
                      <a:lnTo>
                        <a:pt x="288324" y="15109"/>
                      </a:lnTo>
                      <a:close/>
                    </a:path>
                  </a:pathLst>
                </a:custGeom>
                <a:solidFill>
                  <a:srgbClr val="339933"/>
                </a:solidFill>
                <a:ln w="31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4" name="Freeform 293"/>
                <p:cNvSpPr/>
                <p:nvPr/>
              </p:nvSpPr>
              <p:spPr>
                <a:xfrm>
                  <a:off x="3305454" y="2197404"/>
                  <a:ext cx="233470" cy="1013528"/>
                </a:xfrm>
                <a:custGeom>
                  <a:avLst/>
                  <a:gdLst>
                    <a:gd name="connsiteX0" fmla="*/ 34493 w 228082"/>
                    <a:gd name="connsiteY0" fmla="*/ 496379 h 1015363"/>
                    <a:gd name="connsiteX1" fmla="*/ 42731 w 228082"/>
                    <a:gd name="connsiteY1" fmla="*/ 484022 h 1015363"/>
                    <a:gd name="connsiteX2" fmla="*/ 42731 w 228082"/>
                    <a:gd name="connsiteY2" fmla="*/ 343979 h 1015363"/>
                    <a:gd name="connsiteX3" fmla="*/ 34493 w 228082"/>
                    <a:gd name="connsiteY3" fmla="*/ 273957 h 1015363"/>
                    <a:gd name="connsiteX4" fmla="*/ 22136 w 228082"/>
                    <a:gd name="connsiteY4" fmla="*/ 236887 h 1015363"/>
                    <a:gd name="connsiteX5" fmla="*/ 18018 w 228082"/>
                    <a:gd name="connsiteY5" fmla="*/ 224530 h 1015363"/>
                    <a:gd name="connsiteX6" fmla="*/ 13899 w 228082"/>
                    <a:gd name="connsiteY6" fmla="*/ 199817 h 1015363"/>
                    <a:gd name="connsiteX7" fmla="*/ 9780 w 228082"/>
                    <a:gd name="connsiteY7" fmla="*/ 179222 h 1015363"/>
                    <a:gd name="connsiteX8" fmla="*/ 1542 w 228082"/>
                    <a:gd name="connsiteY8" fmla="*/ 129795 h 1015363"/>
                    <a:gd name="connsiteX9" fmla="*/ 5661 w 228082"/>
                    <a:gd name="connsiteY9" fmla="*/ 76249 h 1015363"/>
                    <a:gd name="connsiteX10" fmla="*/ 18018 w 228082"/>
                    <a:gd name="connsiteY10" fmla="*/ 80368 h 1015363"/>
                    <a:gd name="connsiteX11" fmla="*/ 30374 w 228082"/>
                    <a:gd name="connsiteY11" fmla="*/ 76249 h 1015363"/>
                    <a:gd name="connsiteX12" fmla="*/ 50969 w 228082"/>
                    <a:gd name="connsiteY12" fmla="*/ 72130 h 1015363"/>
                    <a:gd name="connsiteX13" fmla="*/ 88039 w 228082"/>
                    <a:gd name="connsiteY13" fmla="*/ 76249 h 1015363"/>
                    <a:gd name="connsiteX14" fmla="*/ 116872 w 228082"/>
                    <a:gd name="connsiteY14" fmla="*/ 47417 h 1015363"/>
                    <a:gd name="connsiteX15" fmla="*/ 129228 w 228082"/>
                    <a:gd name="connsiteY15" fmla="*/ 35060 h 1015363"/>
                    <a:gd name="connsiteX16" fmla="*/ 129228 w 228082"/>
                    <a:gd name="connsiteY16" fmla="*/ 39179 h 1015363"/>
                    <a:gd name="connsiteX17" fmla="*/ 129228 w 228082"/>
                    <a:gd name="connsiteY17" fmla="*/ 232768 h 1015363"/>
                    <a:gd name="connsiteX18" fmla="*/ 120991 w 228082"/>
                    <a:gd name="connsiteY18" fmla="*/ 290433 h 1015363"/>
                    <a:gd name="connsiteX19" fmla="*/ 116872 w 228082"/>
                    <a:gd name="connsiteY19" fmla="*/ 376930 h 1015363"/>
                    <a:gd name="connsiteX20" fmla="*/ 108634 w 228082"/>
                    <a:gd name="connsiteY20" fmla="*/ 422238 h 1015363"/>
                    <a:gd name="connsiteX21" fmla="*/ 104515 w 228082"/>
                    <a:gd name="connsiteY21" fmla="*/ 467547 h 1015363"/>
                    <a:gd name="connsiteX22" fmla="*/ 108634 w 228082"/>
                    <a:gd name="connsiteY22" fmla="*/ 496379 h 1015363"/>
                    <a:gd name="connsiteX23" fmla="*/ 112753 w 228082"/>
                    <a:gd name="connsiteY23" fmla="*/ 516974 h 1015363"/>
                    <a:gd name="connsiteX24" fmla="*/ 120991 w 228082"/>
                    <a:gd name="connsiteY24" fmla="*/ 541687 h 1015363"/>
                    <a:gd name="connsiteX25" fmla="*/ 125109 w 228082"/>
                    <a:gd name="connsiteY25" fmla="*/ 554044 h 1015363"/>
                    <a:gd name="connsiteX26" fmla="*/ 149823 w 228082"/>
                    <a:gd name="connsiteY26" fmla="*/ 628184 h 1015363"/>
                    <a:gd name="connsiteX27" fmla="*/ 153942 w 228082"/>
                    <a:gd name="connsiteY27" fmla="*/ 640541 h 1015363"/>
                    <a:gd name="connsiteX28" fmla="*/ 158061 w 228082"/>
                    <a:gd name="connsiteY28" fmla="*/ 652898 h 1015363"/>
                    <a:gd name="connsiteX29" fmla="*/ 166299 w 228082"/>
                    <a:gd name="connsiteY29" fmla="*/ 665255 h 1015363"/>
                    <a:gd name="connsiteX30" fmla="*/ 174536 w 228082"/>
                    <a:gd name="connsiteY30" fmla="*/ 689968 h 1015363"/>
                    <a:gd name="connsiteX31" fmla="*/ 178655 w 228082"/>
                    <a:gd name="connsiteY31" fmla="*/ 702325 h 1015363"/>
                    <a:gd name="connsiteX32" fmla="*/ 182774 w 228082"/>
                    <a:gd name="connsiteY32" fmla="*/ 714682 h 1015363"/>
                    <a:gd name="connsiteX33" fmla="*/ 186893 w 228082"/>
                    <a:gd name="connsiteY33" fmla="*/ 731157 h 1015363"/>
                    <a:gd name="connsiteX34" fmla="*/ 191012 w 228082"/>
                    <a:gd name="connsiteY34" fmla="*/ 743514 h 1015363"/>
                    <a:gd name="connsiteX35" fmla="*/ 203369 w 228082"/>
                    <a:gd name="connsiteY35" fmla="*/ 801179 h 1015363"/>
                    <a:gd name="connsiteX36" fmla="*/ 215726 w 228082"/>
                    <a:gd name="connsiteY36" fmla="*/ 838249 h 1015363"/>
                    <a:gd name="connsiteX37" fmla="*/ 219845 w 228082"/>
                    <a:gd name="connsiteY37" fmla="*/ 850606 h 1015363"/>
                    <a:gd name="connsiteX38" fmla="*/ 223964 w 228082"/>
                    <a:gd name="connsiteY38" fmla="*/ 862963 h 1015363"/>
                    <a:gd name="connsiteX39" fmla="*/ 228082 w 228082"/>
                    <a:gd name="connsiteY39" fmla="*/ 879438 h 1015363"/>
                    <a:gd name="connsiteX40" fmla="*/ 223964 w 228082"/>
                    <a:gd name="connsiteY40" fmla="*/ 908271 h 1015363"/>
                    <a:gd name="connsiteX41" fmla="*/ 203369 w 228082"/>
                    <a:gd name="connsiteY41" fmla="*/ 932984 h 1015363"/>
                    <a:gd name="connsiteX42" fmla="*/ 199250 w 228082"/>
                    <a:gd name="connsiteY42" fmla="*/ 945341 h 1015363"/>
                    <a:gd name="connsiteX43" fmla="*/ 186893 w 228082"/>
                    <a:gd name="connsiteY43" fmla="*/ 957698 h 1015363"/>
                    <a:gd name="connsiteX44" fmla="*/ 178655 w 228082"/>
                    <a:gd name="connsiteY44" fmla="*/ 970055 h 1015363"/>
                    <a:gd name="connsiteX45" fmla="*/ 170418 w 228082"/>
                    <a:gd name="connsiteY45" fmla="*/ 998887 h 1015363"/>
                    <a:gd name="connsiteX46" fmla="*/ 162180 w 228082"/>
                    <a:gd name="connsiteY46" fmla="*/ 1011244 h 1015363"/>
                    <a:gd name="connsiteX47" fmla="*/ 149823 w 228082"/>
                    <a:gd name="connsiteY47" fmla="*/ 1015363 h 1015363"/>
                    <a:gd name="connsiteX48" fmla="*/ 141585 w 228082"/>
                    <a:gd name="connsiteY48" fmla="*/ 1003006 h 1015363"/>
                    <a:gd name="connsiteX49" fmla="*/ 137466 w 228082"/>
                    <a:gd name="connsiteY49" fmla="*/ 990649 h 1015363"/>
                    <a:gd name="connsiteX50" fmla="*/ 129228 w 228082"/>
                    <a:gd name="connsiteY50" fmla="*/ 945341 h 1015363"/>
                    <a:gd name="connsiteX51" fmla="*/ 120991 w 228082"/>
                    <a:gd name="connsiteY51" fmla="*/ 920628 h 1015363"/>
                    <a:gd name="connsiteX52" fmla="*/ 112753 w 228082"/>
                    <a:gd name="connsiteY52" fmla="*/ 883557 h 1015363"/>
                    <a:gd name="connsiteX53" fmla="*/ 108634 w 228082"/>
                    <a:gd name="connsiteY53" fmla="*/ 871201 h 1015363"/>
                    <a:gd name="connsiteX54" fmla="*/ 104515 w 228082"/>
                    <a:gd name="connsiteY54" fmla="*/ 846487 h 1015363"/>
                    <a:gd name="connsiteX55" fmla="*/ 96277 w 228082"/>
                    <a:gd name="connsiteY55" fmla="*/ 813536 h 1015363"/>
                    <a:gd name="connsiteX56" fmla="*/ 88039 w 228082"/>
                    <a:gd name="connsiteY56" fmla="*/ 776465 h 1015363"/>
                    <a:gd name="connsiteX57" fmla="*/ 79801 w 228082"/>
                    <a:gd name="connsiteY57" fmla="*/ 751752 h 1015363"/>
                    <a:gd name="connsiteX58" fmla="*/ 71564 w 228082"/>
                    <a:gd name="connsiteY58" fmla="*/ 718801 h 1015363"/>
                    <a:gd name="connsiteX59" fmla="*/ 67445 w 228082"/>
                    <a:gd name="connsiteY59" fmla="*/ 706444 h 1015363"/>
                    <a:gd name="connsiteX60" fmla="*/ 63326 w 228082"/>
                    <a:gd name="connsiteY60" fmla="*/ 689968 h 1015363"/>
                    <a:gd name="connsiteX61" fmla="*/ 55088 w 228082"/>
                    <a:gd name="connsiteY61" fmla="*/ 665255 h 1015363"/>
                    <a:gd name="connsiteX62" fmla="*/ 46850 w 228082"/>
                    <a:gd name="connsiteY62" fmla="*/ 636422 h 1015363"/>
                    <a:gd name="connsiteX63" fmla="*/ 38612 w 228082"/>
                    <a:gd name="connsiteY63" fmla="*/ 611709 h 1015363"/>
                    <a:gd name="connsiteX64" fmla="*/ 30374 w 228082"/>
                    <a:gd name="connsiteY64" fmla="*/ 599352 h 1015363"/>
                    <a:gd name="connsiteX65" fmla="*/ 22136 w 228082"/>
                    <a:gd name="connsiteY65" fmla="*/ 574638 h 1015363"/>
                    <a:gd name="connsiteX66" fmla="*/ 26255 w 228082"/>
                    <a:gd name="connsiteY66" fmla="*/ 500498 h 1015363"/>
                    <a:gd name="connsiteX67" fmla="*/ 34493 w 228082"/>
                    <a:gd name="connsiteY67" fmla="*/ 475784 h 1015363"/>
                    <a:gd name="connsiteX68" fmla="*/ 38612 w 228082"/>
                    <a:gd name="connsiteY68" fmla="*/ 455190 h 1015363"/>
                    <a:gd name="connsiteX69" fmla="*/ 42731 w 228082"/>
                    <a:gd name="connsiteY69" fmla="*/ 442833 h 1015363"/>
                    <a:gd name="connsiteX70" fmla="*/ 42731 w 228082"/>
                    <a:gd name="connsiteY70" fmla="*/ 401644 h 101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28082" h="1015363">
                      <a:moveTo>
                        <a:pt x="34493" y="496379"/>
                      </a:moveTo>
                      <a:cubicBezTo>
                        <a:pt x="37239" y="492260"/>
                        <a:pt x="41618" y="488846"/>
                        <a:pt x="42731" y="484022"/>
                      </a:cubicBezTo>
                      <a:cubicBezTo>
                        <a:pt x="51468" y="446163"/>
                        <a:pt x="44231" y="370224"/>
                        <a:pt x="42731" y="343979"/>
                      </a:cubicBezTo>
                      <a:cubicBezTo>
                        <a:pt x="41982" y="330871"/>
                        <a:pt x="38833" y="291316"/>
                        <a:pt x="34493" y="273957"/>
                      </a:cubicBezTo>
                      <a:cubicBezTo>
                        <a:pt x="34493" y="273956"/>
                        <a:pt x="24195" y="243066"/>
                        <a:pt x="22136" y="236887"/>
                      </a:cubicBezTo>
                      <a:cubicBezTo>
                        <a:pt x="20763" y="232768"/>
                        <a:pt x="18732" y="228813"/>
                        <a:pt x="18018" y="224530"/>
                      </a:cubicBezTo>
                      <a:cubicBezTo>
                        <a:pt x="16645" y="216292"/>
                        <a:pt x="15393" y="208034"/>
                        <a:pt x="13899" y="199817"/>
                      </a:cubicBezTo>
                      <a:cubicBezTo>
                        <a:pt x="12647" y="192929"/>
                        <a:pt x="10770" y="186153"/>
                        <a:pt x="9780" y="179222"/>
                      </a:cubicBezTo>
                      <a:cubicBezTo>
                        <a:pt x="2882" y="130939"/>
                        <a:pt x="10395" y="156355"/>
                        <a:pt x="1542" y="129795"/>
                      </a:cubicBezTo>
                      <a:cubicBezTo>
                        <a:pt x="2915" y="111946"/>
                        <a:pt x="0" y="93232"/>
                        <a:pt x="5661" y="76249"/>
                      </a:cubicBezTo>
                      <a:cubicBezTo>
                        <a:pt x="7034" y="72130"/>
                        <a:pt x="13676" y="80368"/>
                        <a:pt x="18018" y="80368"/>
                      </a:cubicBezTo>
                      <a:cubicBezTo>
                        <a:pt x="22359" y="80368"/>
                        <a:pt x="26162" y="77302"/>
                        <a:pt x="30374" y="76249"/>
                      </a:cubicBezTo>
                      <a:cubicBezTo>
                        <a:pt x="37166" y="74551"/>
                        <a:pt x="44104" y="73503"/>
                        <a:pt x="50969" y="72130"/>
                      </a:cubicBezTo>
                      <a:cubicBezTo>
                        <a:pt x="79801" y="81741"/>
                        <a:pt x="67444" y="83114"/>
                        <a:pt x="88039" y="76249"/>
                      </a:cubicBezTo>
                      <a:cubicBezTo>
                        <a:pt x="106923" y="47923"/>
                        <a:pt x="95122" y="54667"/>
                        <a:pt x="116872" y="47417"/>
                      </a:cubicBezTo>
                      <a:cubicBezTo>
                        <a:pt x="120991" y="43298"/>
                        <a:pt x="125997" y="39907"/>
                        <a:pt x="129228" y="35060"/>
                      </a:cubicBezTo>
                      <a:cubicBezTo>
                        <a:pt x="131592" y="31514"/>
                        <a:pt x="139023" y="0"/>
                        <a:pt x="129228" y="39179"/>
                      </a:cubicBezTo>
                      <a:cubicBezTo>
                        <a:pt x="137912" y="126020"/>
                        <a:pt x="135530" y="84676"/>
                        <a:pt x="129228" y="232768"/>
                      </a:cubicBezTo>
                      <a:cubicBezTo>
                        <a:pt x="127787" y="266620"/>
                        <a:pt x="127125" y="265892"/>
                        <a:pt x="120991" y="290433"/>
                      </a:cubicBezTo>
                      <a:cubicBezTo>
                        <a:pt x="119618" y="319265"/>
                        <a:pt x="119004" y="348144"/>
                        <a:pt x="116872" y="376930"/>
                      </a:cubicBezTo>
                      <a:cubicBezTo>
                        <a:pt x="116252" y="385302"/>
                        <a:pt x="110493" y="412942"/>
                        <a:pt x="108634" y="422238"/>
                      </a:cubicBezTo>
                      <a:cubicBezTo>
                        <a:pt x="107261" y="437341"/>
                        <a:pt x="104515" y="452382"/>
                        <a:pt x="104515" y="467547"/>
                      </a:cubicBezTo>
                      <a:cubicBezTo>
                        <a:pt x="104515" y="477255"/>
                        <a:pt x="107038" y="486803"/>
                        <a:pt x="108634" y="496379"/>
                      </a:cubicBezTo>
                      <a:cubicBezTo>
                        <a:pt x="109785" y="503285"/>
                        <a:pt x="110911" y="510220"/>
                        <a:pt x="112753" y="516974"/>
                      </a:cubicBezTo>
                      <a:cubicBezTo>
                        <a:pt x="115038" y="525351"/>
                        <a:pt x="118245" y="533449"/>
                        <a:pt x="120991" y="541687"/>
                      </a:cubicBezTo>
                      <a:lnTo>
                        <a:pt x="125109" y="554044"/>
                      </a:lnTo>
                      <a:lnTo>
                        <a:pt x="149823" y="628184"/>
                      </a:lnTo>
                      <a:lnTo>
                        <a:pt x="153942" y="640541"/>
                      </a:lnTo>
                      <a:cubicBezTo>
                        <a:pt x="155315" y="644660"/>
                        <a:pt x="155653" y="649285"/>
                        <a:pt x="158061" y="652898"/>
                      </a:cubicBezTo>
                      <a:cubicBezTo>
                        <a:pt x="160807" y="657017"/>
                        <a:pt x="164288" y="660731"/>
                        <a:pt x="166299" y="665255"/>
                      </a:cubicBezTo>
                      <a:cubicBezTo>
                        <a:pt x="169825" y="673190"/>
                        <a:pt x="171790" y="681730"/>
                        <a:pt x="174536" y="689968"/>
                      </a:cubicBezTo>
                      <a:lnTo>
                        <a:pt x="178655" y="702325"/>
                      </a:lnTo>
                      <a:cubicBezTo>
                        <a:pt x="180028" y="706444"/>
                        <a:pt x="181721" y="710470"/>
                        <a:pt x="182774" y="714682"/>
                      </a:cubicBezTo>
                      <a:cubicBezTo>
                        <a:pt x="184147" y="720174"/>
                        <a:pt x="185338" y="725714"/>
                        <a:pt x="186893" y="731157"/>
                      </a:cubicBezTo>
                      <a:cubicBezTo>
                        <a:pt x="188086" y="735332"/>
                        <a:pt x="190070" y="739276"/>
                        <a:pt x="191012" y="743514"/>
                      </a:cubicBezTo>
                      <a:cubicBezTo>
                        <a:pt x="197925" y="774623"/>
                        <a:pt x="191841" y="766596"/>
                        <a:pt x="203369" y="801179"/>
                      </a:cubicBezTo>
                      <a:lnTo>
                        <a:pt x="215726" y="838249"/>
                      </a:lnTo>
                      <a:lnTo>
                        <a:pt x="219845" y="850606"/>
                      </a:lnTo>
                      <a:cubicBezTo>
                        <a:pt x="221218" y="854725"/>
                        <a:pt x="222911" y="858751"/>
                        <a:pt x="223964" y="862963"/>
                      </a:cubicBezTo>
                      <a:lnTo>
                        <a:pt x="228082" y="879438"/>
                      </a:lnTo>
                      <a:cubicBezTo>
                        <a:pt x="226709" y="889049"/>
                        <a:pt x="226754" y="898972"/>
                        <a:pt x="223964" y="908271"/>
                      </a:cubicBezTo>
                      <a:cubicBezTo>
                        <a:pt x="221506" y="916464"/>
                        <a:pt x="208623" y="927730"/>
                        <a:pt x="203369" y="932984"/>
                      </a:cubicBezTo>
                      <a:cubicBezTo>
                        <a:pt x="201996" y="937103"/>
                        <a:pt x="201658" y="941728"/>
                        <a:pt x="199250" y="945341"/>
                      </a:cubicBezTo>
                      <a:cubicBezTo>
                        <a:pt x="196019" y="950188"/>
                        <a:pt x="190622" y="953223"/>
                        <a:pt x="186893" y="957698"/>
                      </a:cubicBezTo>
                      <a:cubicBezTo>
                        <a:pt x="183724" y="961501"/>
                        <a:pt x="181401" y="965936"/>
                        <a:pt x="178655" y="970055"/>
                      </a:cubicBezTo>
                      <a:cubicBezTo>
                        <a:pt x="177337" y="975326"/>
                        <a:pt x="173370" y="992983"/>
                        <a:pt x="170418" y="998887"/>
                      </a:cubicBezTo>
                      <a:cubicBezTo>
                        <a:pt x="168204" y="1003315"/>
                        <a:pt x="166046" y="1008151"/>
                        <a:pt x="162180" y="1011244"/>
                      </a:cubicBezTo>
                      <a:cubicBezTo>
                        <a:pt x="158790" y="1013956"/>
                        <a:pt x="153942" y="1013990"/>
                        <a:pt x="149823" y="1015363"/>
                      </a:cubicBezTo>
                      <a:cubicBezTo>
                        <a:pt x="147077" y="1011244"/>
                        <a:pt x="143799" y="1007434"/>
                        <a:pt x="141585" y="1003006"/>
                      </a:cubicBezTo>
                      <a:cubicBezTo>
                        <a:pt x="139643" y="999123"/>
                        <a:pt x="138408" y="994887"/>
                        <a:pt x="137466" y="990649"/>
                      </a:cubicBezTo>
                      <a:cubicBezTo>
                        <a:pt x="133697" y="973690"/>
                        <a:pt x="133726" y="961836"/>
                        <a:pt x="129228" y="945341"/>
                      </a:cubicBezTo>
                      <a:cubicBezTo>
                        <a:pt x="126943" y="936964"/>
                        <a:pt x="122694" y="929143"/>
                        <a:pt x="120991" y="920628"/>
                      </a:cubicBezTo>
                      <a:cubicBezTo>
                        <a:pt x="118160" y="906474"/>
                        <a:pt x="116631" y="897128"/>
                        <a:pt x="112753" y="883557"/>
                      </a:cubicBezTo>
                      <a:cubicBezTo>
                        <a:pt x="111560" y="879383"/>
                        <a:pt x="110007" y="875320"/>
                        <a:pt x="108634" y="871201"/>
                      </a:cubicBezTo>
                      <a:cubicBezTo>
                        <a:pt x="107261" y="862963"/>
                        <a:pt x="106265" y="854653"/>
                        <a:pt x="104515" y="846487"/>
                      </a:cubicBezTo>
                      <a:cubicBezTo>
                        <a:pt x="102143" y="835417"/>
                        <a:pt x="98497" y="824638"/>
                        <a:pt x="96277" y="813536"/>
                      </a:cubicBezTo>
                      <a:cubicBezTo>
                        <a:pt x="93926" y="801779"/>
                        <a:pt x="91529" y="788098"/>
                        <a:pt x="88039" y="776465"/>
                      </a:cubicBezTo>
                      <a:cubicBezTo>
                        <a:pt x="85544" y="768148"/>
                        <a:pt x="81907" y="760176"/>
                        <a:pt x="79801" y="751752"/>
                      </a:cubicBezTo>
                      <a:cubicBezTo>
                        <a:pt x="77055" y="740768"/>
                        <a:pt x="75144" y="729542"/>
                        <a:pt x="71564" y="718801"/>
                      </a:cubicBezTo>
                      <a:cubicBezTo>
                        <a:pt x="70191" y="714682"/>
                        <a:pt x="68638" y="710619"/>
                        <a:pt x="67445" y="706444"/>
                      </a:cubicBezTo>
                      <a:cubicBezTo>
                        <a:pt x="65890" y="701001"/>
                        <a:pt x="64953" y="695390"/>
                        <a:pt x="63326" y="689968"/>
                      </a:cubicBezTo>
                      <a:cubicBezTo>
                        <a:pt x="60831" y="681651"/>
                        <a:pt x="57834" y="673493"/>
                        <a:pt x="55088" y="665255"/>
                      </a:cubicBezTo>
                      <a:cubicBezTo>
                        <a:pt x="41246" y="623729"/>
                        <a:pt x="62366" y="688139"/>
                        <a:pt x="46850" y="636422"/>
                      </a:cubicBezTo>
                      <a:cubicBezTo>
                        <a:pt x="44355" y="628105"/>
                        <a:pt x="43429" y="618934"/>
                        <a:pt x="38612" y="611709"/>
                      </a:cubicBezTo>
                      <a:cubicBezTo>
                        <a:pt x="35866" y="607590"/>
                        <a:pt x="32385" y="603876"/>
                        <a:pt x="30374" y="599352"/>
                      </a:cubicBezTo>
                      <a:cubicBezTo>
                        <a:pt x="26847" y="591417"/>
                        <a:pt x="22136" y="574638"/>
                        <a:pt x="22136" y="574638"/>
                      </a:cubicBezTo>
                      <a:cubicBezTo>
                        <a:pt x="23509" y="549925"/>
                        <a:pt x="23185" y="525058"/>
                        <a:pt x="26255" y="500498"/>
                      </a:cubicBezTo>
                      <a:cubicBezTo>
                        <a:pt x="27332" y="491881"/>
                        <a:pt x="32790" y="484299"/>
                        <a:pt x="34493" y="475784"/>
                      </a:cubicBezTo>
                      <a:cubicBezTo>
                        <a:pt x="35866" y="468919"/>
                        <a:pt x="36914" y="461982"/>
                        <a:pt x="38612" y="455190"/>
                      </a:cubicBezTo>
                      <a:cubicBezTo>
                        <a:pt x="39665" y="450978"/>
                        <a:pt x="42398" y="447162"/>
                        <a:pt x="42731" y="442833"/>
                      </a:cubicBezTo>
                      <a:cubicBezTo>
                        <a:pt x="43784" y="429144"/>
                        <a:pt x="42731" y="415374"/>
                        <a:pt x="42731" y="401644"/>
                      </a:cubicBezTo>
                    </a:path>
                  </a:pathLst>
                </a:cu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95" name="Freeform 294"/>
                <p:cNvSpPr/>
                <p:nvPr/>
              </p:nvSpPr>
              <p:spPr>
                <a:xfrm>
                  <a:off x="3387856" y="1303584"/>
                  <a:ext cx="714147" cy="973626"/>
                </a:xfrm>
                <a:custGeom>
                  <a:avLst/>
                  <a:gdLst>
                    <a:gd name="connsiteX0" fmla="*/ 47065 w 715014"/>
                    <a:gd name="connsiteY0" fmla="*/ 965933 h 976361"/>
                    <a:gd name="connsiteX1" fmla="*/ 55303 w 715014"/>
                    <a:gd name="connsiteY1" fmla="*/ 904150 h 976361"/>
                    <a:gd name="connsiteX2" fmla="*/ 63541 w 715014"/>
                    <a:gd name="connsiteY2" fmla="*/ 875317 h 976361"/>
                    <a:gd name="connsiteX3" fmla="*/ 67660 w 715014"/>
                    <a:gd name="connsiteY3" fmla="*/ 858841 h 976361"/>
                    <a:gd name="connsiteX4" fmla="*/ 75898 w 715014"/>
                    <a:gd name="connsiteY4" fmla="*/ 776463 h 976361"/>
                    <a:gd name="connsiteX5" fmla="*/ 84136 w 715014"/>
                    <a:gd name="connsiteY5" fmla="*/ 751750 h 976361"/>
                    <a:gd name="connsiteX6" fmla="*/ 88255 w 715014"/>
                    <a:gd name="connsiteY6" fmla="*/ 731155 h 976361"/>
                    <a:gd name="connsiteX7" fmla="*/ 96492 w 715014"/>
                    <a:gd name="connsiteY7" fmla="*/ 706441 h 976361"/>
                    <a:gd name="connsiteX8" fmla="*/ 104730 w 715014"/>
                    <a:gd name="connsiteY8" fmla="*/ 681728 h 976361"/>
                    <a:gd name="connsiteX9" fmla="*/ 117087 w 715014"/>
                    <a:gd name="connsiteY9" fmla="*/ 644658 h 976361"/>
                    <a:gd name="connsiteX10" fmla="*/ 121206 w 715014"/>
                    <a:gd name="connsiteY10" fmla="*/ 632301 h 976361"/>
                    <a:gd name="connsiteX11" fmla="*/ 125325 w 715014"/>
                    <a:gd name="connsiteY11" fmla="*/ 619944 h 976361"/>
                    <a:gd name="connsiteX12" fmla="*/ 150038 w 715014"/>
                    <a:gd name="connsiteY12" fmla="*/ 582874 h 976361"/>
                    <a:gd name="connsiteX13" fmla="*/ 158276 w 715014"/>
                    <a:gd name="connsiteY13" fmla="*/ 570517 h 976361"/>
                    <a:gd name="connsiteX14" fmla="*/ 162395 w 715014"/>
                    <a:gd name="connsiteY14" fmla="*/ 558160 h 976361"/>
                    <a:gd name="connsiteX15" fmla="*/ 174752 w 715014"/>
                    <a:gd name="connsiteY15" fmla="*/ 545804 h 976361"/>
                    <a:gd name="connsiteX16" fmla="*/ 191228 w 715014"/>
                    <a:gd name="connsiteY16" fmla="*/ 521090 h 976361"/>
                    <a:gd name="connsiteX17" fmla="*/ 199465 w 715014"/>
                    <a:gd name="connsiteY17" fmla="*/ 508733 h 976361"/>
                    <a:gd name="connsiteX18" fmla="*/ 224179 w 715014"/>
                    <a:gd name="connsiteY18" fmla="*/ 484020 h 976361"/>
                    <a:gd name="connsiteX19" fmla="*/ 253011 w 715014"/>
                    <a:gd name="connsiteY19" fmla="*/ 451068 h 976361"/>
                    <a:gd name="connsiteX20" fmla="*/ 273606 w 715014"/>
                    <a:gd name="connsiteY20" fmla="*/ 426355 h 976361"/>
                    <a:gd name="connsiteX21" fmla="*/ 285963 w 715014"/>
                    <a:gd name="connsiteY21" fmla="*/ 418117 h 976361"/>
                    <a:gd name="connsiteX22" fmla="*/ 310676 w 715014"/>
                    <a:gd name="connsiteY22" fmla="*/ 393404 h 976361"/>
                    <a:gd name="connsiteX23" fmla="*/ 335390 w 715014"/>
                    <a:gd name="connsiteY23" fmla="*/ 372809 h 976361"/>
                    <a:gd name="connsiteX24" fmla="*/ 347746 w 715014"/>
                    <a:gd name="connsiteY24" fmla="*/ 348095 h 976361"/>
                    <a:gd name="connsiteX25" fmla="*/ 372460 w 715014"/>
                    <a:gd name="connsiteY25" fmla="*/ 327501 h 976361"/>
                    <a:gd name="connsiteX26" fmla="*/ 380698 w 715014"/>
                    <a:gd name="connsiteY26" fmla="*/ 315144 h 976361"/>
                    <a:gd name="connsiteX27" fmla="*/ 405411 w 715014"/>
                    <a:gd name="connsiteY27" fmla="*/ 290431 h 976361"/>
                    <a:gd name="connsiteX28" fmla="*/ 413649 w 715014"/>
                    <a:gd name="connsiteY28" fmla="*/ 278074 h 976361"/>
                    <a:gd name="connsiteX29" fmla="*/ 426006 w 715014"/>
                    <a:gd name="connsiteY29" fmla="*/ 269836 h 976361"/>
                    <a:gd name="connsiteX30" fmla="*/ 450719 w 715014"/>
                    <a:gd name="connsiteY30" fmla="*/ 249241 h 976361"/>
                    <a:gd name="connsiteX31" fmla="*/ 471314 w 715014"/>
                    <a:gd name="connsiteY31" fmla="*/ 228647 h 976361"/>
                    <a:gd name="connsiteX32" fmla="*/ 504265 w 715014"/>
                    <a:gd name="connsiteY32" fmla="*/ 191577 h 976361"/>
                    <a:gd name="connsiteX33" fmla="*/ 528979 w 715014"/>
                    <a:gd name="connsiteY33" fmla="*/ 170982 h 976361"/>
                    <a:gd name="connsiteX34" fmla="*/ 553692 w 715014"/>
                    <a:gd name="connsiteY34" fmla="*/ 154506 h 976361"/>
                    <a:gd name="connsiteX35" fmla="*/ 578406 w 715014"/>
                    <a:gd name="connsiteY35" fmla="*/ 133912 h 976361"/>
                    <a:gd name="connsiteX36" fmla="*/ 599001 w 715014"/>
                    <a:gd name="connsiteY36" fmla="*/ 109198 h 976361"/>
                    <a:gd name="connsiteX37" fmla="*/ 611357 w 715014"/>
                    <a:gd name="connsiteY37" fmla="*/ 105079 h 976361"/>
                    <a:gd name="connsiteX38" fmla="*/ 636071 w 715014"/>
                    <a:gd name="connsiteY38" fmla="*/ 92723 h 976361"/>
                    <a:gd name="connsiteX39" fmla="*/ 664903 w 715014"/>
                    <a:gd name="connsiteY39" fmla="*/ 59771 h 976361"/>
                    <a:gd name="connsiteX40" fmla="*/ 681379 w 715014"/>
                    <a:gd name="connsiteY40" fmla="*/ 35058 h 976361"/>
                    <a:gd name="connsiteX41" fmla="*/ 701973 w 715014"/>
                    <a:gd name="connsiteY41" fmla="*/ 14463 h 976361"/>
                    <a:gd name="connsiteX42" fmla="*/ 710211 w 715014"/>
                    <a:gd name="connsiteY42" fmla="*/ 2106 h 976361"/>
                    <a:gd name="connsiteX43" fmla="*/ 685498 w 715014"/>
                    <a:gd name="connsiteY43" fmla="*/ 10344 h 976361"/>
                    <a:gd name="connsiteX44" fmla="*/ 673141 w 715014"/>
                    <a:gd name="connsiteY44" fmla="*/ 14463 h 976361"/>
                    <a:gd name="connsiteX45" fmla="*/ 640190 w 715014"/>
                    <a:gd name="connsiteY45" fmla="*/ 35058 h 976361"/>
                    <a:gd name="connsiteX46" fmla="*/ 615476 w 715014"/>
                    <a:gd name="connsiteY46" fmla="*/ 51533 h 976361"/>
                    <a:gd name="connsiteX47" fmla="*/ 603119 w 715014"/>
                    <a:gd name="connsiteY47" fmla="*/ 59771 h 976361"/>
                    <a:gd name="connsiteX48" fmla="*/ 566049 w 715014"/>
                    <a:gd name="connsiteY48" fmla="*/ 92723 h 976361"/>
                    <a:gd name="connsiteX49" fmla="*/ 545455 w 715014"/>
                    <a:gd name="connsiteY49" fmla="*/ 109198 h 976361"/>
                    <a:gd name="connsiteX50" fmla="*/ 508384 w 715014"/>
                    <a:gd name="connsiteY50" fmla="*/ 129793 h 976361"/>
                    <a:gd name="connsiteX51" fmla="*/ 483671 w 715014"/>
                    <a:gd name="connsiteY51" fmla="*/ 146268 h 976361"/>
                    <a:gd name="connsiteX52" fmla="*/ 458957 w 715014"/>
                    <a:gd name="connsiteY52" fmla="*/ 154506 h 976361"/>
                    <a:gd name="connsiteX53" fmla="*/ 446601 w 715014"/>
                    <a:gd name="connsiteY53" fmla="*/ 158625 h 976361"/>
                    <a:gd name="connsiteX54" fmla="*/ 421887 w 715014"/>
                    <a:gd name="connsiteY54" fmla="*/ 170982 h 976361"/>
                    <a:gd name="connsiteX55" fmla="*/ 397173 w 715014"/>
                    <a:gd name="connsiteY55" fmla="*/ 183339 h 976361"/>
                    <a:gd name="connsiteX56" fmla="*/ 384817 w 715014"/>
                    <a:gd name="connsiteY56" fmla="*/ 191577 h 976361"/>
                    <a:gd name="connsiteX57" fmla="*/ 376579 w 715014"/>
                    <a:gd name="connsiteY57" fmla="*/ 203933 h 976361"/>
                    <a:gd name="connsiteX58" fmla="*/ 355984 w 715014"/>
                    <a:gd name="connsiteY58" fmla="*/ 199814 h 976361"/>
                    <a:gd name="connsiteX59" fmla="*/ 314795 w 715014"/>
                    <a:gd name="connsiteY59" fmla="*/ 208052 h 976361"/>
                    <a:gd name="connsiteX60" fmla="*/ 302438 w 715014"/>
                    <a:gd name="connsiteY60" fmla="*/ 220409 h 976361"/>
                    <a:gd name="connsiteX61" fmla="*/ 290082 w 715014"/>
                    <a:gd name="connsiteY61" fmla="*/ 228647 h 976361"/>
                    <a:gd name="connsiteX62" fmla="*/ 261249 w 715014"/>
                    <a:gd name="connsiteY62" fmla="*/ 261598 h 976361"/>
                    <a:gd name="connsiteX63" fmla="*/ 253011 w 715014"/>
                    <a:gd name="connsiteY63" fmla="*/ 273955 h 976361"/>
                    <a:gd name="connsiteX64" fmla="*/ 228298 w 715014"/>
                    <a:gd name="connsiteY64" fmla="*/ 298668 h 976361"/>
                    <a:gd name="connsiteX65" fmla="*/ 211822 w 715014"/>
                    <a:gd name="connsiteY65" fmla="*/ 273955 h 976361"/>
                    <a:gd name="connsiteX66" fmla="*/ 203584 w 715014"/>
                    <a:gd name="connsiteY66" fmla="*/ 261598 h 976361"/>
                    <a:gd name="connsiteX67" fmla="*/ 178871 w 715014"/>
                    <a:gd name="connsiteY67" fmla="*/ 253360 h 976361"/>
                    <a:gd name="connsiteX68" fmla="*/ 166514 w 715014"/>
                    <a:gd name="connsiteY68" fmla="*/ 261598 h 976361"/>
                    <a:gd name="connsiteX69" fmla="*/ 154157 w 715014"/>
                    <a:gd name="connsiteY69" fmla="*/ 286312 h 976361"/>
                    <a:gd name="connsiteX70" fmla="*/ 150038 w 715014"/>
                    <a:gd name="connsiteY70" fmla="*/ 405760 h 976361"/>
                    <a:gd name="connsiteX71" fmla="*/ 137682 w 715014"/>
                    <a:gd name="connsiteY71" fmla="*/ 413998 h 976361"/>
                    <a:gd name="connsiteX72" fmla="*/ 112968 w 715014"/>
                    <a:gd name="connsiteY72" fmla="*/ 422236 h 976361"/>
                    <a:gd name="connsiteX73" fmla="*/ 104730 w 715014"/>
                    <a:gd name="connsiteY73" fmla="*/ 434593 h 976361"/>
                    <a:gd name="connsiteX74" fmla="*/ 80017 w 715014"/>
                    <a:gd name="connsiteY74" fmla="*/ 442831 h 976361"/>
                    <a:gd name="connsiteX75" fmla="*/ 67660 w 715014"/>
                    <a:gd name="connsiteY75" fmla="*/ 467544 h 976361"/>
                    <a:gd name="connsiteX76" fmla="*/ 63541 w 715014"/>
                    <a:gd name="connsiteY76" fmla="*/ 479901 h 976361"/>
                    <a:gd name="connsiteX77" fmla="*/ 47065 w 715014"/>
                    <a:gd name="connsiteY77" fmla="*/ 475782 h 976361"/>
                    <a:gd name="connsiteX78" fmla="*/ 22352 w 715014"/>
                    <a:gd name="connsiteY78" fmla="*/ 467544 h 976361"/>
                    <a:gd name="connsiteX79" fmla="*/ 1757 w 715014"/>
                    <a:gd name="connsiteY79" fmla="*/ 484020 h 976361"/>
                    <a:gd name="connsiteX80" fmla="*/ 9995 w 715014"/>
                    <a:gd name="connsiteY80" fmla="*/ 508733 h 976361"/>
                    <a:gd name="connsiteX81" fmla="*/ 14114 w 715014"/>
                    <a:gd name="connsiteY81" fmla="*/ 521090 h 976361"/>
                    <a:gd name="connsiteX82" fmla="*/ 18233 w 715014"/>
                    <a:gd name="connsiteY82" fmla="*/ 582874 h 976361"/>
                    <a:gd name="connsiteX83" fmla="*/ 26471 w 715014"/>
                    <a:gd name="connsiteY83" fmla="*/ 607587 h 976361"/>
                    <a:gd name="connsiteX84" fmla="*/ 38828 w 715014"/>
                    <a:gd name="connsiteY84" fmla="*/ 632301 h 976361"/>
                    <a:gd name="connsiteX85" fmla="*/ 42946 w 715014"/>
                    <a:gd name="connsiteY85" fmla="*/ 644658 h 976361"/>
                    <a:gd name="connsiteX86" fmla="*/ 47065 w 715014"/>
                    <a:gd name="connsiteY86" fmla="*/ 661133 h 976361"/>
                    <a:gd name="connsiteX87" fmla="*/ 55303 w 715014"/>
                    <a:gd name="connsiteY87" fmla="*/ 685847 h 976361"/>
                    <a:gd name="connsiteX88" fmla="*/ 51184 w 715014"/>
                    <a:gd name="connsiteY88" fmla="*/ 772344 h 976361"/>
                    <a:gd name="connsiteX89" fmla="*/ 42946 w 715014"/>
                    <a:gd name="connsiteY89" fmla="*/ 797058 h 976361"/>
                    <a:gd name="connsiteX90" fmla="*/ 34709 w 715014"/>
                    <a:gd name="connsiteY90" fmla="*/ 821771 h 976361"/>
                    <a:gd name="connsiteX91" fmla="*/ 30590 w 715014"/>
                    <a:gd name="connsiteY91" fmla="*/ 834128 h 976361"/>
                    <a:gd name="connsiteX92" fmla="*/ 26471 w 715014"/>
                    <a:gd name="connsiteY92" fmla="*/ 858841 h 976361"/>
                    <a:gd name="connsiteX93" fmla="*/ 14114 w 715014"/>
                    <a:gd name="connsiteY93" fmla="*/ 904150 h 976361"/>
                    <a:gd name="connsiteX94" fmla="*/ 18233 w 715014"/>
                    <a:gd name="connsiteY94" fmla="*/ 957695 h 976361"/>
                    <a:gd name="connsiteX95" fmla="*/ 47065 w 715014"/>
                    <a:gd name="connsiteY95" fmla="*/ 965933 h 97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15014" h="976361">
                      <a:moveTo>
                        <a:pt x="47065" y="965933"/>
                      </a:moveTo>
                      <a:cubicBezTo>
                        <a:pt x="53243" y="957009"/>
                        <a:pt x="53029" y="916656"/>
                        <a:pt x="55303" y="904150"/>
                      </a:cubicBezTo>
                      <a:cubicBezTo>
                        <a:pt x="58522" y="886444"/>
                        <a:pt x="59129" y="890757"/>
                        <a:pt x="63541" y="875317"/>
                      </a:cubicBezTo>
                      <a:cubicBezTo>
                        <a:pt x="65096" y="869874"/>
                        <a:pt x="66287" y="864333"/>
                        <a:pt x="67660" y="858841"/>
                      </a:cubicBezTo>
                      <a:cubicBezTo>
                        <a:pt x="68750" y="844667"/>
                        <a:pt x="71294" y="796415"/>
                        <a:pt x="75898" y="776463"/>
                      </a:cubicBezTo>
                      <a:cubicBezTo>
                        <a:pt x="77851" y="768002"/>
                        <a:pt x="82433" y="760265"/>
                        <a:pt x="84136" y="751750"/>
                      </a:cubicBezTo>
                      <a:cubicBezTo>
                        <a:pt x="85509" y="744885"/>
                        <a:pt x="86413" y="737909"/>
                        <a:pt x="88255" y="731155"/>
                      </a:cubicBezTo>
                      <a:cubicBezTo>
                        <a:pt x="90540" y="722777"/>
                        <a:pt x="93746" y="714679"/>
                        <a:pt x="96492" y="706441"/>
                      </a:cubicBezTo>
                      <a:lnTo>
                        <a:pt x="104730" y="681728"/>
                      </a:lnTo>
                      <a:lnTo>
                        <a:pt x="117087" y="644658"/>
                      </a:lnTo>
                      <a:lnTo>
                        <a:pt x="121206" y="632301"/>
                      </a:lnTo>
                      <a:cubicBezTo>
                        <a:pt x="122579" y="628182"/>
                        <a:pt x="122917" y="623557"/>
                        <a:pt x="125325" y="619944"/>
                      </a:cubicBezTo>
                      <a:lnTo>
                        <a:pt x="150038" y="582874"/>
                      </a:lnTo>
                      <a:cubicBezTo>
                        <a:pt x="152784" y="578755"/>
                        <a:pt x="156711" y="575213"/>
                        <a:pt x="158276" y="570517"/>
                      </a:cubicBezTo>
                      <a:cubicBezTo>
                        <a:pt x="159649" y="566398"/>
                        <a:pt x="159987" y="561773"/>
                        <a:pt x="162395" y="558160"/>
                      </a:cubicBezTo>
                      <a:cubicBezTo>
                        <a:pt x="165626" y="553313"/>
                        <a:pt x="171176" y="550402"/>
                        <a:pt x="174752" y="545804"/>
                      </a:cubicBezTo>
                      <a:cubicBezTo>
                        <a:pt x="180831" y="537989"/>
                        <a:pt x="185736" y="529328"/>
                        <a:pt x="191228" y="521090"/>
                      </a:cubicBezTo>
                      <a:cubicBezTo>
                        <a:pt x="193974" y="516971"/>
                        <a:pt x="195965" y="512233"/>
                        <a:pt x="199465" y="508733"/>
                      </a:cubicBezTo>
                      <a:cubicBezTo>
                        <a:pt x="207703" y="500495"/>
                        <a:pt x="217717" y="493713"/>
                        <a:pt x="224179" y="484020"/>
                      </a:cubicBezTo>
                      <a:cubicBezTo>
                        <a:pt x="243401" y="455187"/>
                        <a:pt x="232417" y="464798"/>
                        <a:pt x="253011" y="451068"/>
                      </a:cubicBezTo>
                      <a:cubicBezTo>
                        <a:pt x="261111" y="438919"/>
                        <a:pt x="261714" y="436265"/>
                        <a:pt x="273606" y="426355"/>
                      </a:cubicBezTo>
                      <a:cubicBezTo>
                        <a:pt x="277409" y="423186"/>
                        <a:pt x="282263" y="421406"/>
                        <a:pt x="285963" y="418117"/>
                      </a:cubicBezTo>
                      <a:cubicBezTo>
                        <a:pt x="294670" y="410377"/>
                        <a:pt x="300983" y="399866"/>
                        <a:pt x="310676" y="393404"/>
                      </a:cubicBezTo>
                      <a:cubicBezTo>
                        <a:pt x="327880" y="381935"/>
                        <a:pt x="319533" y="388666"/>
                        <a:pt x="335390" y="372809"/>
                      </a:cubicBezTo>
                      <a:cubicBezTo>
                        <a:pt x="338739" y="362761"/>
                        <a:pt x="339763" y="356078"/>
                        <a:pt x="347746" y="348095"/>
                      </a:cubicBezTo>
                      <a:cubicBezTo>
                        <a:pt x="380155" y="315686"/>
                        <a:pt x="338711" y="368000"/>
                        <a:pt x="372460" y="327501"/>
                      </a:cubicBezTo>
                      <a:cubicBezTo>
                        <a:pt x="375629" y="323698"/>
                        <a:pt x="377409" y="318844"/>
                        <a:pt x="380698" y="315144"/>
                      </a:cubicBezTo>
                      <a:cubicBezTo>
                        <a:pt x="388438" y="306437"/>
                        <a:pt x="398949" y="300124"/>
                        <a:pt x="405411" y="290431"/>
                      </a:cubicBezTo>
                      <a:cubicBezTo>
                        <a:pt x="408157" y="286312"/>
                        <a:pt x="410149" y="281574"/>
                        <a:pt x="413649" y="278074"/>
                      </a:cubicBezTo>
                      <a:cubicBezTo>
                        <a:pt x="417149" y="274574"/>
                        <a:pt x="422203" y="273005"/>
                        <a:pt x="426006" y="269836"/>
                      </a:cubicBezTo>
                      <a:cubicBezTo>
                        <a:pt x="457726" y="243403"/>
                        <a:pt x="420037" y="269698"/>
                        <a:pt x="450719" y="249241"/>
                      </a:cubicBezTo>
                      <a:cubicBezTo>
                        <a:pt x="472689" y="216289"/>
                        <a:pt x="443852" y="256109"/>
                        <a:pt x="471314" y="228647"/>
                      </a:cubicBezTo>
                      <a:cubicBezTo>
                        <a:pt x="496075" y="203886"/>
                        <a:pt x="452374" y="226171"/>
                        <a:pt x="504265" y="191577"/>
                      </a:cubicBezTo>
                      <a:cubicBezTo>
                        <a:pt x="548414" y="162145"/>
                        <a:pt x="481416" y="207977"/>
                        <a:pt x="528979" y="170982"/>
                      </a:cubicBezTo>
                      <a:cubicBezTo>
                        <a:pt x="536794" y="164904"/>
                        <a:pt x="546691" y="161506"/>
                        <a:pt x="553692" y="154506"/>
                      </a:cubicBezTo>
                      <a:cubicBezTo>
                        <a:pt x="569550" y="138650"/>
                        <a:pt x="561202" y="145381"/>
                        <a:pt x="578406" y="133912"/>
                      </a:cubicBezTo>
                      <a:cubicBezTo>
                        <a:pt x="584485" y="124794"/>
                        <a:pt x="589486" y="115541"/>
                        <a:pt x="599001" y="109198"/>
                      </a:cubicBezTo>
                      <a:cubicBezTo>
                        <a:pt x="602613" y="106790"/>
                        <a:pt x="607474" y="107021"/>
                        <a:pt x="611357" y="105079"/>
                      </a:cubicBezTo>
                      <a:cubicBezTo>
                        <a:pt x="643284" y="89115"/>
                        <a:pt x="605022" y="103070"/>
                        <a:pt x="636071" y="92723"/>
                      </a:cubicBezTo>
                      <a:cubicBezTo>
                        <a:pt x="655292" y="63890"/>
                        <a:pt x="644308" y="73501"/>
                        <a:pt x="664903" y="59771"/>
                      </a:cubicBezTo>
                      <a:cubicBezTo>
                        <a:pt x="672142" y="38054"/>
                        <a:pt x="664237" y="55627"/>
                        <a:pt x="681379" y="35058"/>
                      </a:cubicBezTo>
                      <a:cubicBezTo>
                        <a:pt x="698543" y="14461"/>
                        <a:pt x="679318" y="29568"/>
                        <a:pt x="701973" y="14463"/>
                      </a:cubicBezTo>
                      <a:cubicBezTo>
                        <a:pt x="704719" y="10344"/>
                        <a:pt x="715014" y="3307"/>
                        <a:pt x="710211" y="2106"/>
                      </a:cubicBezTo>
                      <a:cubicBezTo>
                        <a:pt x="701787" y="0"/>
                        <a:pt x="693736" y="7598"/>
                        <a:pt x="685498" y="10344"/>
                      </a:cubicBezTo>
                      <a:lnTo>
                        <a:pt x="673141" y="14463"/>
                      </a:lnTo>
                      <a:cubicBezTo>
                        <a:pt x="634904" y="43141"/>
                        <a:pt x="677875" y="12447"/>
                        <a:pt x="640190" y="35058"/>
                      </a:cubicBezTo>
                      <a:cubicBezTo>
                        <a:pt x="631700" y="40152"/>
                        <a:pt x="623714" y="46041"/>
                        <a:pt x="615476" y="51533"/>
                      </a:cubicBezTo>
                      <a:cubicBezTo>
                        <a:pt x="611357" y="54279"/>
                        <a:pt x="606619" y="56270"/>
                        <a:pt x="603119" y="59771"/>
                      </a:cubicBezTo>
                      <a:cubicBezTo>
                        <a:pt x="574906" y="87986"/>
                        <a:pt x="588099" y="78023"/>
                        <a:pt x="566049" y="92723"/>
                      </a:cubicBezTo>
                      <a:cubicBezTo>
                        <a:pt x="550827" y="115553"/>
                        <a:pt x="566520" y="97495"/>
                        <a:pt x="545455" y="109198"/>
                      </a:cubicBezTo>
                      <a:cubicBezTo>
                        <a:pt x="502968" y="132803"/>
                        <a:pt x="536344" y="120473"/>
                        <a:pt x="508384" y="129793"/>
                      </a:cubicBezTo>
                      <a:cubicBezTo>
                        <a:pt x="500146" y="135285"/>
                        <a:pt x="493063" y="143137"/>
                        <a:pt x="483671" y="146268"/>
                      </a:cubicBezTo>
                      <a:lnTo>
                        <a:pt x="458957" y="154506"/>
                      </a:lnTo>
                      <a:cubicBezTo>
                        <a:pt x="454838" y="155879"/>
                        <a:pt x="450213" y="156217"/>
                        <a:pt x="446601" y="158625"/>
                      </a:cubicBezTo>
                      <a:cubicBezTo>
                        <a:pt x="411188" y="182234"/>
                        <a:pt x="455994" y="153929"/>
                        <a:pt x="421887" y="170982"/>
                      </a:cubicBezTo>
                      <a:cubicBezTo>
                        <a:pt x="389948" y="186952"/>
                        <a:pt x="428233" y="172986"/>
                        <a:pt x="397173" y="183339"/>
                      </a:cubicBezTo>
                      <a:cubicBezTo>
                        <a:pt x="393054" y="186085"/>
                        <a:pt x="388317" y="188077"/>
                        <a:pt x="384817" y="191577"/>
                      </a:cubicBezTo>
                      <a:cubicBezTo>
                        <a:pt x="381317" y="195077"/>
                        <a:pt x="381339" y="202573"/>
                        <a:pt x="376579" y="203933"/>
                      </a:cubicBezTo>
                      <a:cubicBezTo>
                        <a:pt x="369847" y="205856"/>
                        <a:pt x="362849" y="201187"/>
                        <a:pt x="355984" y="199814"/>
                      </a:cubicBezTo>
                      <a:cubicBezTo>
                        <a:pt x="353542" y="200163"/>
                        <a:pt x="322637" y="202824"/>
                        <a:pt x="314795" y="208052"/>
                      </a:cubicBezTo>
                      <a:cubicBezTo>
                        <a:pt x="309948" y="211283"/>
                        <a:pt x="306913" y="216680"/>
                        <a:pt x="302438" y="220409"/>
                      </a:cubicBezTo>
                      <a:cubicBezTo>
                        <a:pt x="298635" y="223578"/>
                        <a:pt x="294201" y="225901"/>
                        <a:pt x="290082" y="228647"/>
                      </a:cubicBezTo>
                      <a:cubicBezTo>
                        <a:pt x="270860" y="257479"/>
                        <a:pt x="281844" y="247868"/>
                        <a:pt x="261249" y="261598"/>
                      </a:cubicBezTo>
                      <a:cubicBezTo>
                        <a:pt x="258503" y="265717"/>
                        <a:pt x="256300" y="270255"/>
                        <a:pt x="253011" y="273955"/>
                      </a:cubicBezTo>
                      <a:cubicBezTo>
                        <a:pt x="245271" y="282662"/>
                        <a:pt x="228298" y="298668"/>
                        <a:pt x="228298" y="298668"/>
                      </a:cubicBezTo>
                      <a:cubicBezTo>
                        <a:pt x="221059" y="276953"/>
                        <a:pt x="228963" y="294524"/>
                        <a:pt x="211822" y="273955"/>
                      </a:cubicBezTo>
                      <a:cubicBezTo>
                        <a:pt x="208653" y="270152"/>
                        <a:pt x="207782" y="264222"/>
                        <a:pt x="203584" y="261598"/>
                      </a:cubicBezTo>
                      <a:cubicBezTo>
                        <a:pt x="196221" y="256996"/>
                        <a:pt x="178871" y="253360"/>
                        <a:pt x="178871" y="253360"/>
                      </a:cubicBezTo>
                      <a:cubicBezTo>
                        <a:pt x="174752" y="256106"/>
                        <a:pt x="170014" y="258098"/>
                        <a:pt x="166514" y="261598"/>
                      </a:cubicBezTo>
                      <a:cubicBezTo>
                        <a:pt x="158529" y="269583"/>
                        <a:pt x="157507" y="276262"/>
                        <a:pt x="154157" y="286312"/>
                      </a:cubicBezTo>
                      <a:cubicBezTo>
                        <a:pt x="152784" y="326128"/>
                        <a:pt x="155136" y="366248"/>
                        <a:pt x="150038" y="405760"/>
                      </a:cubicBezTo>
                      <a:cubicBezTo>
                        <a:pt x="149405" y="410669"/>
                        <a:pt x="142205" y="411988"/>
                        <a:pt x="137682" y="413998"/>
                      </a:cubicBezTo>
                      <a:cubicBezTo>
                        <a:pt x="129747" y="417525"/>
                        <a:pt x="112968" y="422236"/>
                        <a:pt x="112968" y="422236"/>
                      </a:cubicBezTo>
                      <a:cubicBezTo>
                        <a:pt x="110222" y="426355"/>
                        <a:pt x="108928" y="431969"/>
                        <a:pt x="104730" y="434593"/>
                      </a:cubicBezTo>
                      <a:cubicBezTo>
                        <a:pt x="97367" y="439195"/>
                        <a:pt x="80017" y="442831"/>
                        <a:pt x="80017" y="442831"/>
                      </a:cubicBezTo>
                      <a:cubicBezTo>
                        <a:pt x="69663" y="473891"/>
                        <a:pt x="83631" y="435603"/>
                        <a:pt x="67660" y="467544"/>
                      </a:cubicBezTo>
                      <a:cubicBezTo>
                        <a:pt x="65718" y="471427"/>
                        <a:pt x="64914" y="475782"/>
                        <a:pt x="63541" y="479901"/>
                      </a:cubicBezTo>
                      <a:cubicBezTo>
                        <a:pt x="58049" y="478528"/>
                        <a:pt x="52487" y="477409"/>
                        <a:pt x="47065" y="475782"/>
                      </a:cubicBezTo>
                      <a:cubicBezTo>
                        <a:pt x="38748" y="473287"/>
                        <a:pt x="22352" y="467544"/>
                        <a:pt x="22352" y="467544"/>
                      </a:cubicBezTo>
                      <a:cubicBezTo>
                        <a:pt x="11659" y="470217"/>
                        <a:pt x="0" y="468209"/>
                        <a:pt x="1757" y="484020"/>
                      </a:cubicBezTo>
                      <a:cubicBezTo>
                        <a:pt x="2716" y="492650"/>
                        <a:pt x="7249" y="500495"/>
                        <a:pt x="9995" y="508733"/>
                      </a:cubicBezTo>
                      <a:lnTo>
                        <a:pt x="14114" y="521090"/>
                      </a:lnTo>
                      <a:cubicBezTo>
                        <a:pt x="15487" y="541685"/>
                        <a:pt x="15314" y="562441"/>
                        <a:pt x="18233" y="582874"/>
                      </a:cubicBezTo>
                      <a:cubicBezTo>
                        <a:pt x="19461" y="591470"/>
                        <a:pt x="23725" y="599349"/>
                        <a:pt x="26471" y="607587"/>
                      </a:cubicBezTo>
                      <a:cubicBezTo>
                        <a:pt x="32156" y="624641"/>
                        <a:pt x="28181" y="616331"/>
                        <a:pt x="38828" y="632301"/>
                      </a:cubicBezTo>
                      <a:cubicBezTo>
                        <a:pt x="40201" y="636420"/>
                        <a:pt x="41753" y="640483"/>
                        <a:pt x="42946" y="644658"/>
                      </a:cubicBezTo>
                      <a:cubicBezTo>
                        <a:pt x="44501" y="650101"/>
                        <a:pt x="45438" y="655711"/>
                        <a:pt x="47065" y="661133"/>
                      </a:cubicBezTo>
                      <a:cubicBezTo>
                        <a:pt x="49560" y="669450"/>
                        <a:pt x="55303" y="685847"/>
                        <a:pt x="55303" y="685847"/>
                      </a:cubicBezTo>
                      <a:cubicBezTo>
                        <a:pt x="53930" y="714679"/>
                        <a:pt x="54372" y="743656"/>
                        <a:pt x="51184" y="772344"/>
                      </a:cubicBezTo>
                      <a:cubicBezTo>
                        <a:pt x="50225" y="780975"/>
                        <a:pt x="45692" y="788820"/>
                        <a:pt x="42946" y="797058"/>
                      </a:cubicBezTo>
                      <a:lnTo>
                        <a:pt x="34709" y="821771"/>
                      </a:lnTo>
                      <a:cubicBezTo>
                        <a:pt x="33336" y="825890"/>
                        <a:pt x="31304" y="829845"/>
                        <a:pt x="30590" y="834128"/>
                      </a:cubicBezTo>
                      <a:cubicBezTo>
                        <a:pt x="29217" y="842366"/>
                        <a:pt x="28221" y="850675"/>
                        <a:pt x="26471" y="858841"/>
                      </a:cubicBezTo>
                      <a:cubicBezTo>
                        <a:pt x="20896" y="884857"/>
                        <a:pt x="20388" y="885327"/>
                        <a:pt x="14114" y="904150"/>
                      </a:cubicBezTo>
                      <a:cubicBezTo>
                        <a:pt x="15487" y="921998"/>
                        <a:pt x="10663" y="941473"/>
                        <a:pt x="18233" y="957695"/>
                      </a:cubicBezTo>
                      <a:cubicBezTo>
                        <a:pt x="26944" y="976361"/>
                        <a:pt x="40887" y="974857"/>
                        <a:pt x="47065" y="965933"/>
                      </a:cubicBezTo>
                      <a:close/>
                    </a:path>
                  </a:pathLst>
                </a:custGeom>
                <a:solidFill>
                  <a:srgbClr val="4F9E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6" name="Freeform 295"/>
                <p:cNvSpPr/>
                <p:nvPr/>
              </p:nvSpPr>
              <p:spPr>
                <a:xfrm>
                  <a:off x="3438211" y="1566942"/>
                  <a:ext cx="105292" cy="199513"/>
                </a:xfrm>
                <a:custGeom>
                  <a:avLst/>
                  <a:gdLst>
                    <a:gd name="connsiteX0" fmla="*/ 94736 w 107092"/>
                    <a:gd name="connsiteY0" fmla="*/ 76934 h 198951"/>
                    <a:gd name="connsiteX1" fmla="*/ 78260 w 107092"/>
                    <a:gd name="connsiteY1" fmla="*/ 68696 h 198951"/>
                    <a:gd name="connsiteX2" fmla="*/ 70022 w 107092"/>
                    <a:gd name="connsiteY2" fmla="*/ 35744 h 198951"/>
                    <a:gd name="connsiteX3" fmla="*/ 65903 w 107092"/>
                    <a:gd name="connsiteY3" fmla="*/ 23388 h 198951"/>
                    <a:gd name="connsiteX4" fmla="*/ 45308 w 107092"/>
                    <a:gd name="connsiteY4" fmla="*/ 60458 h 198951"/>
                    <a:gd name="connsiteX5" fmla="*/ 37071 w 107092"/>
                    <a:gd name="connsiteY5" fmla="*/ 72815 h 198951"/>
                    <a:gd name="connsiteX6" fmla="*/ 24714 w 107092"/>
                    <a:gd name="connsiteY6" fmla="*/ 109885 h 198951"/>
                    <a:gd name="connsiteX7" fmla="*/ 20595 w 107092"/>
                    <a:gd name="connsiteY7" fmla="*/ 122242 h 198951"/>
                    <a:gd name="connsiteX8" fmla="*/ 16476 w 107092"/>
                    <a:gd name="connsiteY8" fmla="*/ 134599 h 198951"/>
                    <a:gd name="connsiteX9" fmla="*/ 12357 w 107092"/>
                    <a:gd name="connsiteY9" fmla="*/ 151074 h 198951"/>
                    <a:gd name="connsiteX10" fmla="*/ 4119 w 107092"/>
                    <a:gd name="connsiteY10" fmla="*/ 163431 h 198951"/>
                    <a:gd name="connsiteX11" fmla="*/ 0 w 107092"/>
                    <a:gd name="connsiteY11" fmla="*/ 175788 h 198951"/>
                    <a:gd name="connsiteX12" fmla="*/ 16476 w 107092"/>
                    <a:gd name="connsiteY12" fmla="*/ 196382 h 198951"/>
                    <a:gd name="connsiteX13" fmla="*/ 41190 w 107092"/>
                    <a:gd name="connsiteY13" fmla="*/ 179907 h 198951"/>
                    <a:gd name="connsiteX14" fmla="*/ 78260 w 107092"/>
                    <a:gd name="connsiteY14" fmla="*/ 163431 h 198951"/>
                    <a:gd name="connsiteX15" fmla="*/ 102973 w 107092"/>
                    <a:gd name="connsiteY15" fmla="*/ 142836 h 198951"/>
                    <a:gd name="connsiteX16" fmla="*/ 107092 w 107092"/>
                    <a:gd name="connsiteY16" fmla="*/ 130480 h 198951"/>
                    <a:gd name="connsiteX17" fmla="*/ 102973 w 107092"/>
                    <a:gd name="connsiteY17" fmla="*/ 118123 h 198951"/>
                    <a:gd name="connsiteX18" fmla="*/ 94736 w 107092"/>
                    <a:gd name="connsiteY18" fmla="*/ 76934 h 19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092" h="198951">
                      <a:moveTo>
                        <a:pt x="94736" y="76934"/>
                      </a:moveTo>
                      <a:cubicBezTo>
                        <a:pt x="90617" y="68696"/>
                        <a:pt x="81419" y="73961"/>
                        <a:pt x="78260" y="68696"/>
                      </a:cubicBezTo>
                      <a:cubicBezTo>
                        <a:pt x="72435" y="58987"/>
                        <a:pt x="73603" y="46485"/>
                        <a:pt x="70022" y="35744"/>
                      </a:cubicBezTo>
                      <a:lnTo>
                        <a:pt x="65903" y="23388"/>
                      </a:lnTo>
                      <a:cubicBezTo>
                        <a:pt x="27134" y="62154"/>
                        <a:pt x="85608" y="0"/>
                        <a:pt x="45308" y="60458"/>
                      </a:cubicBezTo>
                      <a:cubicBezTo>
                        <a:pt x="42562" y="64577"/>
                        <a:pt x="39081" y="68291"/>
                        <a:pt x="37071" y="72815"/>
                      </a:cubicBezTo>
                      <a:cubicBezTo>
                        <a:pt x="37069" y="72819"/>
                        <a:pt x="26774" y="103705"/>
                        <a:pt x="24714" y="109885"/>
                      </a:cubicBezTo>
                      <a:lnTo>
                        <a:pt x="20595" y="122242"/>
                      </a:lnTo>
                      <a:cubicBezTo>
                        <a:pt x="19222" y="126361"/>
                        <a:pt x="17529" y="130387"/>
                        <a:pt x="16476" y="134599"/>
                      </a:cubicBezTo>
                      <a:cubicBezTo>
                        <a:pt x="15103" y="140091"/>
                        <a:pt x="14587" y="145871"/>
                        <a:pt x="12357" y="151074"/>
                      </a:cubicBezTo>
                      <a:cubicBezTo>
                        <a:pt x="10407" y="155624"/>
                        <a:pt x="6333" y="159003"/>
                        <a:pt x="4119" y="163431"/>
                      </a:cubicBezTo>
                      <a:cubicBezTo>
                        <a:pt x="2177" y="167314"/>
                        <a:pt x="1373" y="171669"/>
                        <a:pt x="0" y="175788"/>
                      </a:cubicBezTo>
                      <a:cubicBezTo>
                        <a:pt x="1821" y="181250"/>
                        <a:pt x="4912" y="198951"/>
                        <a:pt x="16476" y="196382"/>
                      </a:cubicBezTo>
                      <a:cubicBezTo>
                        <a:pt x="26141" y="194234"/>
                        <a:pt x="41190" y="179907"/>
                        <a:pt x="41190" y="179907"/>
                      </a:cubicBezTo>
                      <a:cubicBezTo>
                        <a:pt x="57064" y="156093"/>
                        <a:pt x="40110" y="174876"/>
                        <a:pt x="78260" y="163431"/>
                      </a:cubicBezTo>
                      <a:cubicBezTo>
                        <a:pt x="86453" y="160973"/>
                        <a:pt x="97719" y="148091"/>
                        <a:pt x="102973" y="142836"/>
                      </a:cubicBezTo>
                      <a:cubicBezTo>
                        <a:pt x="104346" y="138717"/>
                        <a:pt x="107092" y="134821"/>
                        <a:pt x="107092" y="130480"/>
                      </a:cubicBezTo>
                      <a:cubicBezTo>
                        <a:pt x="107092" y="126138"/>
                        <a:pt x="103587" y="122421"/>
                        <a:pt x="102973" y="118123"/>
                      </a:cubicBezTo>
                      <a:cubicBezTo>
                        <a:pt x="96622" y="73667"/>
                        <a:pt x="98855" y="85172"/>
                        <a:pt x="94736" y="76934"/>
                      </a:cubicBezTo>
                      <a:close/>
                    </a:path>
                  </a:pathLst>
                </a:cu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7" name="Freeform 296"/>
                <p:cNvSpPr/>
                <p:nvPr/>
              </p:nvSpPr>
              <p:spPr>
                <a:xfrm>
                  <a:off x="3026203" y="2057746"/>
                  <a:ext cx="347918" cy="219464"/>
                </a:xfrm>
                <a:custGeom>
                  <a:avLst/>
                  <a:gdLst>
                    <a:gd name="connsiteX0" fmla="*/ 307248 w 347065"/>
                    <a:gd name="connsiteY0" fmla="*/ 216448 h 216448"/>
                    <a:gd name="connsiteX1" fmla="*/ 294892 w 347065"/>
                    <a:gd name="connsiteY1" fmla="*/ 191735 h 216448"/>
                    <a:gd name="connsiteX2" fmla="*/ 278416 w 347065"/>
                    <a:gd name="connsiteY2" fmla="*/ 167021 h 216448"/>
                    <a:gd name="connsiteX3" fmla="*/ 253702 w 347065"/>
                    <a:gd name="connsiteY3" fmla="*/ 158783 h 216448"/>
                    <a:gd name="connsiteX4" fmla="*/ 216632 w 347065"/>
                    <a:gd name="connsiteY4" fmla="*/ 171140 h 216448"/>
                    <a:gd name="connsiteX5" fmla="*/ 200157 w 347065"/>
                    <a:gd name="connsiteY5" fmla="*/ 154664 h 216448"/>
                    <a:gd name="connsiteX6" fmla="*/ 167205 w 347065"/>
                    <a:gd name="connsiteY6" fmla="*/ 162902 h 216448"/>
                    <a:gd name="connsiteX7" fmla="*/ 154848 w 347065"/>
                    <a:gd name="connsiteY7" fmla="*/ 158783 h 216448"/>
                    <a:gd name="connsiteX8" fmla="*/ 101302 w 347065"/>
                    <a:gd name="connsiteY8" fmla="*/ 150545 h 216448"/>
                    <a:gd name="connsiteX9" fmla="*/ 76589 w 347065"/>
                    <a:gd name="connsiteY9" fmla="*/ 142308 h 216448"/>
                    <a:gd name="connsiteX10" fmla="*/ 55994 w 347065"/>
                    <a:gd name="connsiteY10" fmla="*/ 117594 h 216448"/>
                    <a:gd name="connsiteX11" fmla="*/ 39519 w 347065"/>
                    <a:gd name="connsiteY11" fmla="*/ 92881 h 216448"/>
                    <a:gd name="connsiteX12" fmla="*/ 27162 w 347065"/>
                    <a:gd name="connsiteY12" fmla="*/ 68167 h 216448"/>
                    <a:gd name="connsiteX13" fmla="*/ 14805 w 347065"/>
                    <a:gd name="connsiteY13" fmla="*/ 59929 h 216448"/>
                    <a:gd name="connsiteX14" fmla="*/ 14805 w 347065"/>
                    <a:gd name="connsiteY14" fmla="*/ 10502 h 216448"/>
                    <a:gd name="connsiteX15" fmla="*/ 55994 w 347065"/>
                    <a:gd name="connsiteY15" fmla="*/ 14621 h 216448"/>
                    <a:gd name="connsiteX16" fmla="*/ 80708 w 347065"/>
                    <a:gd name="connsiteY16" fmla="*/ 22859 h 216448"/>
                    <a:gd name="connsiteX17" fmla="*/ 101302 w 347065"/>
                    <a:gd name="connsiteY17" fmla="*/ 47572 h 216448"/>
                    <a:gd name="connsiteX18" fmla="*/ 126016 w 347065"/>
                    <a:gd name="connsiteY18" fmla="*/ 84643 h 216448"/>
                    <a:gd name="connsiteX19" fmla="*/ 134254 w 347065"/>
                    <a:gd name="connsiteY19" fmla="*/ 97000 h 216448"/>
                    <a:gd name="connsiteX20" fmla="*/ 158967 w 347065"/>
                    <a:gd name="connsiteY20" fmla="*/ 109356 h 216448"/>
                    <a:gd name="connsiteX21" fmla="*/ 171324 w 347065"/>
                    <a:gd name="connsiteY21" fmla="*/ 105237 h 216448"/>
                    <a:gd name="connsiteX22" fmla="*/ 183681 w 347065"/>
                    <a:gd name="connsiteY22" fmla="*/ 97000 h 216448"/>
                    <a:gd name="connsiteX23" fmla="*/ 208394 w 347065"/>
                    <a:gd name="connsiteY23" fmla="*/ 113475 h 216448"/>
                    <a:gd name="connsiteX24" fmla="*/ 220751 w 347065"/>
                    <a:gd name="connsiteY24" fmla="*/ 117594 h 216448"/>
                    <a:gd name="connsiteX25" fmla="*/ 233108 w 347065"/>
                    <a:gd name="connsiteY25" fmla="*/ 125832 h 216448"/>
                    <a:gd name="connsiteX26" fmla="*/ 270178 w 347065"/>
                    <a:gd name="connsiteY26" fmla="*/ 129951 h 216448"/>
                    <a:gd name="connsiteX27" fmla="*/ 294892 w 347065"/>
                    <a:gd name="connsiteY27" fmla="*/ 146427 h 216448"/>
                    <a:gd name="connsiteX28" fmla="*/ 307248 w 347065"/>
                    <a:gd name="connsiteY28" fmla="*/ 154664 h 216448"/>
                    <a:gd name="connsiteX29" fmla="*/ 311367 w 347065"/>
                    <a:gd name="connsiteY29" fmla="*/ 167021 h 216448"/>
                    <a:gd name="connsiteX30" fmla="*/ 323724 w 347065"/>
                    <a:gd name="connsiteY30" fmla="*/ 171140 h 216448"/>
                    <a:gd name="connsiteX31" fmla="*/ 336081 w 347065"/>
                    <a:gd name="connsiteY31" fmla="*/ 179378 h 216448"/>
                    <a:gd name="connsiteX32" fmla="*/ 340200 w 347065"/>
                    <a:gd name="connsiteY32" fmla="*/ 216448 h 216448"/>
                    <a:gd name="connsiteX33" fmla="*/ 307248 w 347065"/>
                    <a:gd name="connsiteY33" fmla="*/ 216448 h 216448"/>
                    <a:gd name="connsiteX34" fmla="*/ 307248 w 347065"/>
                    <a:gd name="connsiteY34" fmla="*/ 216448 h 21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7065" h="216448">
                      <a:moveTo>
                        <a:pt x="307248" y="216448"/>
                      </a:moveTo>
                      <a:lnTo>
                        <a:pt x="294892" y="191735"/>
                      </a:lnTo>
                      <a:cubicBezTo>
                        <a:pt x="288342" y="178635"/>
                        <a:pt x="294633" y="176030"/>
                        <a:pt x="278416" y="167021"/>
                      </a:cubicBezTo>
                      <a:cubicBezTo>
                        <a:pt x="270825" y="162804"/>
                        <a:pt x="253702" y="158783"/>
                        <a:pt x="253702" y="158783"/>
                      </a:cubicBezTo>
                      <a:cubicBezTo>
                        <a:pt x="225376" y="177667"/>
                        <a:pt x="238382" y="178390"/>
                        <a:pt x="216632" y="171140"/>
                      </a:cubicBezTo>
                      <a:cubicBezTo>
                        <a:pt x="213402" y="161449"/>
                        <a:pt x="214371" y="153372"/>
                        <a:pt x="200157" y="154664"/>
                      </a:cubicBezTo>
                      <a:cubicBezTo>
                        <a:pt x="188881" y="155689"/>
                        <a:pt x="167205" y="162902"/>
                        <a:pt x="167205" y="162902"/>
                      </a:cubicBezTo>
                      <a:cubicBezTo>
                        <a:pt x="163086" y="161529"/>
                        <a:pt x="159105" y="159635"/>
                        <a:pt x="154848" y="158783"/>
                      </a:cubicBezTo>
                      <a:cubicBezTo>
                        <a:pt x="141780" y="156169"/>
                        <a:pt x="114919" y="153949"/>
                        <a:pt x="101302" y="150545"/>
                      </a:cubicBezTo>
                      <a:cubicBezTo>
                        <a:pt x="92878" y="148439"/>
                        <a:pt x="76589" y="142308"/>
                        <a:pt x="76589" y="142308"/>
                      </a:cubicBezTo>
                      <a:cubicBezTo>
                        <a:pt x="47150" y="98149"/>
                        <a:pt x="92996" y="165169"/>
                        <a:pt x="55994" y="117594"/>
                      </a:cubicBezTo>
                      <a:cubicBezTo>
                        <a:pt x="49916" y="109779"/>
                        <a:pt x="39519" y="92881"/>
                        <a:pt x="39519" y="92881"/>
                      </a:cubicBezTo>
                      <a:cubicBezTo>
                        <a:pt x="36169" y="82831"/>
                        <a:pt x="35147" y="76152"/>
                        <a:pt x="27162" y="68167"/>
                      </a:cubicBezTo>
                      <a:cubicBezTo>
                        <a:pt x="23662" y="64667"/>
                        <a:pt x="18924" y="62675"/>
                        <a:pt x="14805" y="59929"/>
                      </a:cubicBezTo>
                      <a:cubicBezTo>
                        <a:pt x="10319" y="46470"/>
                        <a:pt x="0" y="21269"/>
                        <a:pt x="14805" y="10502"/>
                      </a:cubicBezTo>
                      <a:cubicBezTo>
                        <a:pt x="25964" y="2386"/>
                        <a:pt x="42264" y="13248"/>
                        <a:pt x="55994" y="14621"/>
                      </a:cubicBezTo>
                      <a:cubicBezTo>
                        <a:pt x="64232" y="17367"/>
                        <a:pt x="75891" y="15634"/>
                        <a:pt x="80708" y="22859"/>
                      </a:cubicBezTo>
                      <a:cubicBezTo>
                        <a:pt x="110147" y="67018"/>
                        <a:pt x="64302" y="0"/>
                        <a:pt x="101302" y="47572"/>
                      </a:cubicBezTo>
                      <a:lnTo>
                        <a:pt x="126016" y="84643"/>
                      </a:lnTo>
                      <a:cubicBezTo>
                        <a:pt x="128762" y="88762"/>
                        <a:pt x="130135" y="94254"/>
                        <a:pt x="134254" y="97000"/>
                      </a:cubicBezTo>
                      <a:cubicBezTo>
                        <a:pt x="150223" y="107645"/>
                        <a:pt x="141915" y="103671"/>
                        <a:pt x="158967" y="109356"/>
                      </a:cubicBezTo>
                      <a:cubicBezTo>
                        <a:pt x="163086" y="107983"/>
                        <a:pt x="167441" y="107179"/>
                        <a:pt x="171324" y="105237"/>
                      </a:cubicBezTo>
                      <a:cubicBezTo>
                        <a:pt x="175752" y="103023"/>
                        <a:pt x="178849" y="95926"/>
                        <a:pt x="183681" y="97000"/>
                      </a:cubicBezTo>
                      <a:cubicBezTo>
                        <a:pt x="193346" y="99148"/>
                        <a:pt x="199002" y="110344"/>
                        <a:pt x="208394" y="113475"/>
                      </a:cubicBezTo>
                      <a:cubicBezTo>
                        <a:pt x="212513" y="114848"/>
                        <a:pt x="216868" y="115652"/>
                        <a:pt x="220751" y="117594"/>
                      </a:cubicBezTo>
                      <a:cubicBezTo>
                        <a:pt x="225179" y="119808"/>
                        <a:pt x="228305" y="124631"/>
                        <a:pt x="233108" y="125832"/>
                      </a:cubicBezTo>
                      <a:cubicBezTo>
                        <a:pt x="245169" y="128847"/>
                        <a:pt x="257821" y="128578"/>
                        <a:pt x="270178" y="129951"/>
                      </a:cubicBezTo>
                      <a:lnTo>
                        <a:pt x="294892" y="146427"/>
                      </a:lnTo>
                      <a:lnTo>
                        <a:pt x="307248" y="154664"/>
                      </a:lnTo>
                      <a:cubicBezTo>
                        <a:pt x="308621" y="158783"/>
                        <a:pt x="308297" y="163951"/>
                        <a:pt x="311367" y="167021"/>
                      </a:cubicBezTo>
                      <a:cubicBezTo>
                        <a:pt x="314437" y="170091"/>
                        <a:pt x="319841" y="169198"/>
                        <a:pt x="323724" y="171140"/>
                      </a:cubicBezTo>
                      <a:cubicBezTo>
                        <a:pt x="328152" y="173354"/>
                        <a:pt x="331962" y="176632"/>
                        <a:pt x="336081" y="179378"/>
                      </a:cubicBezTo>
                      <a:cubicBezTo>
                        <a:pt x="345692" y="208210"/>
                        <a:pt x="347065" y="195853"/>
                        <a:pt x="340200" y="216448"/>
                      </a:cubicBezTo>
                      <a:cubicBezTo>
                        <a:pt x="323302" y="212223"/>
                        <a:pt x="324146" y="209689"/>
                        <a:pt x="307248" y="216448"/>
                      </a:cubicBezTo>
                      <a:lnTo>
                        <a:pt x="307248" y="216448"/>
                      </a:lnTo>
                      <a:close/>
                    </a:path>
                  </a:pathLst>
                </a:custGeom>
                <a:solidFill>
                  <a:srgbClr val="8BD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8" name="Freeform 297"/>
                <p:cNvSpPr/>
                <p:nvPr/>
              </p:nvSpPr>
              <p:spPr>
                <a:xfrm>
                  <a:off x="3374121" y="1690641"/>
                  <a:ext cx="791972" cy="606521"/>
                </a:xfrm>
                <a:custGeom>
                  <a:avLst/>
                  <a:gdLst>
                    <a:gd name="connsiteX0" fmla="*/ 16569 w 792354"/>
                    <a:gd name="connsiteY0" fmla="*/ 302705 h 605328"/>
                    <a:gd name="connsiteX1" fmla="*/ 24807 w 792354"/>
                    <a:gd name="connsiteY1" fmla="*/ 290348 h 605328"/>
                    <a:gd name="connsiteX2" fmla="*/ 49521 w 792354"/>
                    <a:gd name="connsiteY2" fmla="*/ 273872 h 605328"/>
                    <a:gd name="connsiteX3" fmla="*/ 61877 w 792354"/>
                    <a:gd name="connsiteY3" fmla="*/ 265634 h 605328"/>
                    <a:gd name="connsiteX4" fmla="*/ 74234 w 792354"/>
                    <a:gd name="connsiteY4" fmla="*/ 257397 h 605328"/>
                    <a:gd name="connsiteX5" fmla="*/ 86591 w 792354"/>
                    <a:gd name="connsiteY5" fmla="*/ 249159 h 605328"/>
                    <a:gd name="connsiteX6" fmla="*/ 111304 w 792354"/>
                    <a:gd name="connsiteY6" fmla="*/ 240921 h 605328"/>
                    <a:gd name="connsiteX7" fmla="*/ 136018 w 792354"/>
                    <a:gd name="connsiteY7" fmla="*/ 228564 h 605328"/>
                    <a:gd name="connsiteX8" fmla="*/ 144256 w 792354"/>
                    <a:gd name="connsiteY8" fmla="*/ 216207 h 605328"/>
                    <a:gd name="connsiteX9" fmla="*/ 156613 w 792354"/>
                    <a:gd name="connsiteY9" fmla="*/ 212089 h 605328"/>
                    <a:gd name="connsiteX10" fmla="*/ 160731 w 792354"/>
                    <a:gd name="connsiteY10" fmla="*/ 199732 h 605328"/>
                    <a:gd name="connsiteX11" fmla="*/ 168969 w 792354"/>
                    <a:gd name="connsiteY11" fmla="*/ 187375 h 605328"/>
                    <a:gd name="connsiteX12" fmla="*/ 193683 w 792354"/>
                    <a:gd name="connsiteY12" fmla="*/ 162662 h 605328"/>
                    <a:gd name="connsiteX13" fmla="*/ 214277 w 792354"/>
                    <a:gd name="connsiteY13" fmla="*/ 199732 h 605328"/>
                    <a:gd name="connsiteX14" fmla="*/ 226634 w 792354"/>
                    <a:gd name="connsiteY14" fmla="*/ 187375 h 605328"/>
                    <a:gd name="connsiteX15" fmla="*/ 243110 w 792354"/>
                    <a:gd name="connsiteY15" fmla="*/ 150305 h 605328"/>
                    <a:gd name="connsiteX16" fmla="*/ 255467 w 792354"/>
                    <a:gd name="connsiteY16" fmla="*/ 142067 h 605328"/>
                    <a:gd name="connsiteX17" fmla="*/ 259585 w 792354"/>
                    <a:gd name="connsiteY17" fmla="*/ 129710 h 605328"/>
                    <a:gd name="connsiteX18" fmla="*/ 284299 w 792354"/>
                    <a:gd name="connsiteY18" fmla="*/ 113234 h 605328"/>
                    <a:gd name="connsiteX19" fmla="*/ 296656 w 792354"/>
                    <a:gd name="connsiteY19" fmla="*/ 100878 h 605328"/>
                    <a:gd name="connsiteX20" fmla="*/ 304894 w 792354"/>
                    <a:gd name="connsiteY20" fmla="*/ 88521 h 605328"/>
                    <a:gd name="connsiteX21" fmla="*/ 317250 w 792354"/>
                    <a:gd name="connsiteY21" fmla="*/ 80283 h 605328"/>
                    <a:gd name="connsiteX22" fmla="*/ 337845 w 792354"/>
                    <a:gd name="connsiteY22" fmla="*/ 63807 h 605328"/>
                    <a:gd name="connsiteX23" fmla="*/ 346083 w 792354"/>
                    <a:gd name="connsiteY23" fmla="*/ 51451 h 605328"/>
                    <a:gd name="connsiteX24" fmla="*/ 370796 w 792354"/>
                    <a:gd name="connsiteY24" fmla="*/ 34975 h 605328"/>
                    <a:gd name="connsiteX25" fmla="*/ 383153 w 792354"/>
                    <a:gd name="connsiteY25" fmla="*/ 26737 h 605328"/>
                    <a:gd name="connsiteX26" fmla="*/ 395510 w 792354"/>
                    <a:gd name="connsiteY26" fmla="*/ 18499 h 605328"/>
                    <a:gd name="connsiteX27" fmla="*/ 366677 w 792354"/>
                    <a:gd name="connsiteY27" fmla="*/ 55570 h 605328"/>
                    <a:gd name="connsiteX28" fmla="*/ 341964 w 792354"/>
                    <a:gd name="connsiteY28" fmla="*/ 92640 h 605328"/>
                    <a:gd name="connsiteX29" fmla="*/ 333726 w 792354"/>
                    <a:gd name="connsiteY29" fmla="*/ 104997 h 605328"/>
                    <a:gd name="connsiteX30" fmla="*/ 325488 w 792354"/>
                    <a:gd name="connsiteY30" fmla="*/ 129710 h 605328"/>
                    <a:gd name="connsiteX31" fmla="*/ 313131 w 792354"/>
                    <a:gd name="connsiteY31" fmla="*/ 154424 h 605328"/>
                    <a:gd name="connsiteX32" fmla="*/ 325488 w 792354"/>
                    <a:gd name="connsiteY32" fmla="*/ 158543 h 605328"/>
                    <a:gd name="connsiteX33" fmla="*/ 337845 w 792354"/>
                    <a:gd name="connsiteY33" fmla="*/ 150305 h 605328"/>
                    <a:gd name="connsiteX34" fmla="*/ 354321 w 792354"/>
                    <a:gd name="connsiteY34" fmla="*/ 113234 h 605328"/>
                    <a:gd name="connsiteX35" fmla="*/ 379034 w 792354"/>
                    <a:gd name="connsiteY35" fmla="*/ 96759 h 605328"/>
                    <a:gd name="connsiteX36" fmla="*/ 411985 w 792354"/>
                    <a:gd name="connsiteY36" fmla="*/ 59689 h 605328"/>
                    <a:gd name="connsiteX37" fmla="*/ 424342 w 792354"/>
                    <a:gd name="connsiteY37" fmla="*/ 55570 h 605328"/>
                    <a:gd name="connsiteX38" fmla="*/ 436699 w 792354"/>
                    <a:gd name="connsiteY38" fmla="*/ 47332 h 605328"/>
                    <a:gd name="connsiteX39" fmla="*/ 465531 w 792354"/>
                    <a:gd name="connsiteY39" fmla="*/ 39094 h 605328"/>
                    <a:gd name="connsiteX40" fmla="*/ 490245 w 792354"/>
                    <a:gd name="connsiteY40" fmla="*/ 22618 h 605328"/>
                    <a:gd name="connsiteX41" fmla="*/ 514958 w 792354"/>
                    <a:gd name="connsiteY41" fmla="*/ 14380 h 605328"/>
                    <a:gd name="connsiteX42" fmla="*/ 527315 w 792354"/>
                    <a:gd name="connsiteY42" fmla="*/ 10262 h 605328"/>
                    <a:gd name="connsiteX43" fmla="*/ 564385 w 792354"/>
                    <a:gd name="connsiteY43" fmla="*/ 2024 h 605328"/>
                    <a:gd name="connsiteX44" fmla="*/ 589099 w 792354"/>
                    <a:gd name="connsiteY44" fmla="*/ 10262 h 605328"/>
                    <a:gd name="connsiteX45" fmla="*/ 576742 w 792354"/>
                    <a:gd name="connsiteY45" fmla="*/ 34975 h 605328"/>
                    <a:gd name="connsiteX46" fmla="*/ 560267 w 792354"/>
                    <a:gd name="connsiteY46" fmla="*/ 43213 h 605328"/>
                    <a:gd name="connsiteX47" fmla="*/ 547910 w 792354"/>
                    <a:gd name="connsiteY47" fmla="*/ 51451 h 605328"/>
                    <a:gd name="connsiteX48" fmla="*/ 535553 w 792354"/>
                    <a:gd name="connsiteY48" fmla="*/ 63807 h 605328"/>
                    <a:gd name="connsiteX49" fmla="*/ 519077 w 792354"/>
                    <a:gd name="connsiteY49" fmla="*/ 88521 h 605328"/>
                    <a:gd name="connsiteX50" fmla="*/ 531434 w 792354"/>
                    <a:gd name="connsiteY50" fmla="*/ 92640 h 605328"/>
                    <a:gd name="connsiteX51" fmla="*/ 556148 w 792354"/>
                    <a:gd name="connsiteY51" fmla="*/ 84402 h 605328"/>
                    <a:gd name="connsiteX52" fmla="*/ 572623 w 792354"/>
                    <a:gd name="connsiteY52" fmla="*/ 72045 h 605328"/>
                    <a:gd name="connsiteX53" fmla="*/ 589099 w 792354"/>
                    <a:gd name="connsiteY53" fmla="*/ 67926 h 605328"/>
                    <a:gd name="connsiteX54" fmla="*/ 622050 w 792354"/>
                    <a:gd name="connsiteY54" fmla="*/ 59689 h 605328"/>
                    <a:gd name="connsiteX55" fmla="*/ 642645 w 792354"/>
                    <a:gd name="connsiteY55" fmla="*/ 63807 h 605328"/>
                    <a:gd name="connsiteX56" fmla="*/ 667358 w 792354"/>
                    <a:gd name="connsiteY56" fmla="*/ 72045 h 605328"/>
                    <a:gd name="connsiteX57" fmla="*/ 679715 w 792354"/>
                    <a:gd name="connsiteY57" fmla="*/ 84402 h 605328"/>
                    <a:gd name="connsiteX58" fmla="*/ 683834 w 792354"/>
                    <a:gd name="connsiteY58" fmla="*/ 96759 h 605328"/>
                    <a:gd name="connsiteX59" fmla="*/ 663240 w 792354"/>
                    <a:gd name="connsiteY59" fmla="*/ 121472 h 605328"/>
                    <a:gd name="connsiteX60" fmla="*/ 655002 w 792354"/>
                    <a:gd name="connsiteY60" fmla="*/ 133829 h 605328"/>
                    <a:gd name="connsiteX61" fmla="*/ 683834 w 792354"/>
                    <a:gd name="connsiteY61" fmla="*/ 150305 h 605328"/>
                    <a:gd name="connsiteX62" fmla="*/ 700310 w 792354"/>
                    <a:gd name="connsiteY62" fmla="*/ 175018 h 605328"/>
                    <a:gd name="connsiteX63" fmla="*/ 708548 w 792354"/>
                    <a:gd name="connsiteY63" fmla="*/ 187375 h 605328"/>
                    <a:gd name="connsiteX64" fmla="*/ 720904 w 792354"/>
                    <a:gd name="connsiteY64" fmla="*/ 212089 h 605328"/>
                    <a:gd name="connsiteX65" fmla="*/ 700310 w 792354"/>
                    <a:gd name="connsiteY65" fmla="*/ 232683 h 605328"/>
                    <a:gd name="connsiteX66" fmla="*/ 704429 w 792354"/>
                    <a:gd name="connsiteY66" fmla="*/ 249159 h 605328"/>
                    <a:gd name="connsiteX67" fmla="*/ 712667 w 792354"/>
                    <a:gd name="connsiteY67" fmla="*/ 273872 h 605328"/>
                    <a:gd name="connsiteX68" fmla="*/ 729142 w 792354"/>
                    <a:gd name="connsiteY68" fmla="*/ 323299 h 605328"/>
                    <a:gd name="connsiteX69" fmla="*/ 733261 w 792354"/>
                    <a:gd name="connsiteY69" fmla="*/ 335656 h 605328"/>
                    <a:gd name="connsiteX70" fmla="*/ 745618 w 792354"/>
                    <a:gd name="connsiteY70" fmla="*/ 343894 h 605328"/>
                    <a:gd name="connsiteX71" fmla="*/ 753856 w 792354"/>
                    <a:gd name="connsiteY71" fmla="*/ 356251 h 605328"/>
                    <a:gd name="connsiteX72" fmla="*/ 766213 w 792354"/>
                    <a:gd name="connsiteY72" fmla="*/ 467462 h 605328"/>
                    <a:gd name="connsiteX73" fmla="*/ 774450 w 792354"/>
                    <a:gd name="connsiteY73" fmla="*/ 500413 h 605328"/>
                    <a:gd name="connsiteX74" fmla="*/ 778569 w 792354"/>
                    <a:gd name="connsiteY74" fmla="*/ 541602 h 605328"/>
                    <a:gd name="connsiteX75" fmla="*/ 782688 w 792354"/>
                    <a:gd name="connsiteY75" fmla="*/ 553959 h 605328"/>
                    <a:gd name="connsiteX76" fmla="*/ 790926 w 792354"/>
                    <a:gd name="connsiteY76" fmla="*/ 591029 h 605328"/>
                    <a:gd name="connsiteX77" fmla="*/ 786807 w 792354"/>
                    <a:gd name="connsiteY77" fmla="*/ 603386 h 605328"/>
                    <a:gd name="connsiteX78" fmla="*/ 774450 w 792354"/>
                    <a:gd name="connsiteY78" fmla="*/ 599267 h 605328"/>
                    <a:gd name="connsiteX79" fmla="*/ 749737 w 792354"/>
                    <a:gd name="connsiteY79" fmla="*/ 582791 h 605328"/>
                    <a:gd name="connsiteX80" fmla="*/ 729142 w 792354"/>
                    <a:gd name="connsiteY80" fmla="*/ 545721 h 605328"/>
                    <a:gd name="connsiteX81" fmla="*/ 704429 w 792354"/>
                    <a:gd name="connsiteY81" fmla="*/ 529245 h 605328"/>
                    <a:gd name="connsiteX82" fmla="*/ 687953 w 792354"/>
                    <a:gd name="connsiteY82" fmla="*/ 504532 h 605328"/>
                    <a:gd name="connsiteX83" fmla="*/ 679715 w 792354"/>
                    <a:gd name="connsiteY83" fmla="*/ 492175 h 605328"/>
                    <a:gd name="connsiteX84" fmla="*/ 675596 w 792354"/>
                    <a:gd name="connsiteY84" fmla="*/ 479818 h 605328"/>
                    <a:gd name="connsiteX85" fmla="*/ 650883 w 792354"/>
                    <a:gd name="connsiteY85" fmla="*/ 467462 h 605328"/>
                    <a:gd name="connsiteX86" fmla="*/ 626169 w 792354"/>
                    <a:gd name="connsiteY86" fmla="*/ 446867 h 605328"/>
                    <a:gd name="connsiteX87" fmla="*/ 617931 w 792354"/>
                    <a:gd name="connsiteY87" fmla="*/ 434510 h 605328"/>
                    <a:gd name="connsiteX88" fmla="*/ 593218 w 792354"/>
                    <a:gd name="connsiteY88" fmla="*/ 422153 h 605328"/>
                    <a:gd name="connsiteX89" fmla="*/ 568504 w 792354"/>
                    <a:gd name="connsiteY89" fmla="*/ 409797 h 605328"/>
                    <a:gd name="connsiteX90" fmla="*/ 552029 w 792354"/>
                    <a:gd name="connsiteY90" fmla="*/ 389202 h 605328"/>
                    <a:gd name="connsiteX91" fmla="*/ 539672 w 792354"/>
                    <a:gd name="connsiteY91" fmla="*/ 380964 h 605328"/>
                    <a:gd name="connsiteX92" fmla="*/ 514958 w 792354"/>
                    <a:gd name="connsiteY92" fmla="*/ 360370 h 605328"/>
                    <a:gd name="connsiteX93" fmla="*/ 494364 w 792354"/>
                    <a:gd name="connsiteY93" fmla="*/ 343894 h 605328"/>
                    <a:gd name="connsiteX94" fmla="*/ 473769 w 792354"/>
                    <a:gd name="connsiteY94" fmla="*/ 327418 h 605328"/>
                    <a:gd name="connsiteX95" fmla="*/ 436699 w 792354"/>
                    <a:gd name="connsiteY95" fmla="*/ 302705 h 605328"/>
                    <a:gd name="connsiteX96" fmla="*/ 424342 w 792354"/>
                    <a:gd name="connsiteY96" fmla="*/ 294467 h 605328"/>
                    <a:gd name="connsiteX97" fmla="*/ 411985 w 792354"/>
                    <a:gd name="connsiteY97" fmla="*/ 290348 h 605328"/>
                    <a:gd name="connsiteX98" fmla="*/ 374915 w 792354"/>
                    <a:gd name="connsiteY98" fmla="*/ 273872 h 605328"/>
                    <a:gd name="connsiteX99" fmla="*/ 362558 w 792354"/>
                    <a:gd name="connsiteY99" fmla="*/ 269753 h 605328"/>
                    <a:gd name="connsiteX100" fmla="*/ 350202 w 792354"/>
                    <a:gd name="connsiteY100" fmla="*/ 261516 h 605328"/>
                    <a:gd name="connsiteX101" fmla="*/ 325488 w 792354"/>
                    <a:gd name="connsiteY101" fmla="*/ 253278 h 605328"/>
                    <a:gd name="connsiteX102" fmla="*/ 313131 w 792354"/>
                    <a:gd name="connsiteY102" fmla="*/ 245040 h 605328"/>
                    <a:gd name="connsiteX103" fmla="*/ 284299 w 792354"/>
                    <a:gd name="connsiteY103" fmla="*/ 236802 h 605328"/>
                    <a:gd name="connsiteX104" fmla="*/ 247229 w 792354"/>
                    <a:gd name="connsiteY104" fmla="*/ 240921 h 605328"/>
                    <a:gd name="connsiteX105" fmla="*/ 226634 w 792354"/>
                    <a:gd name="connsiteY105" fmla="*/ 245040 h 605328"/>
                    <a:gd name="connsiteX106" fmla="*/ 127780 w 792354"/>
                    <a:gd name="connsiteY106" fmla="*/ 249159 h 605328"/>
                    <a:gd name="connsiteX107" fmla="*/ 82472 w 792354"/>
                    <a:gd name="connsiteY107" fmla="*/ 261516 h 605328"/>
                    <a:gd name="connsiteX108" fmla="*/ 70115 w 792354"/>
                    <a:gd name="connsiteY108" fmla="*/ 269753 h 605328"/>
                    <a:gd name="connsiteX109" fmla="*/ 45402 w 792354"/>
                    <a:gd name="connsiteY109" fmla="*/ 277991 h 605328"/>
                    <a:gd name="connsiteX110" fmla="*/ 33045 w 792354"/>
                    <a:gd name="connsiteY110" fmla="*/ 282110 h 605328"/>
                    <a:gd name="connsiteX111" fmla="*/ 24807 w 792354"/>
                    <a:gd name="connsiteY111" fmla="*/ 294467 h 605328"/>
                    <a:gd name="connsiteX112" fmla="*/ 12450 w 792354"/>
                    <a:gd name="connsiteY112" fmla="*/ 302705 h 605328"/>
                    <a:gd name="connsiteX113" fmla="*/ 16569 w 792354"/>
                    <a:gd name="connsiteY113" fmla="*/ 302705 h 60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92354" h="605328">
                      <a:moveTo>
                        <a:pt x="16569" y="302705"/>
                      </a:moveTo>
                      <a:cubicBezTo>
                        <a:pt x="18628" y="300646"/>
                        <a:pt x="21081" y="293608"/>
                        <a:pt x="24807" y="290348"/>
                      </a:cubicBezTo>
                      <a:cubicBezTo>
                        <a:pt x="32258" y="283828"/>
                        <a:pt x="41283" y="279364"/>
                        <a:pt x="49521" y="273872"/>
                      </a:cubicBezTo>
                      <a:lnTo>
                        <a:pt x="61877" y="265634"/>
                      </a:lnTo>
                      <a:lnTo>
                        <a:pt x="74234" y="257397"/>
                      </a:lnTo>
                      <a:cubicBezTo>
                        <a:pt x="78353" y="254651"/>
                        <a:pt x="81895" y="250725"/>
                        <a:pt x="86591" y="249159"/>
                      </a:cubicBezTo>
                      <a:cubicBezTo>
                        <a:pt x="94829" y="246413"/>
                        <a:pt x="104079" y="245738"/>
                        <a:pt x="111304" y="240921"/>
                      </a:cubicBezTo>
                      <a:cubicBezTo>
                        <a:pt x="127274" y="230275"/>
                        <a:pt x="118965" y="234248"/>
                        <a:pt x="136018" y="228564"/>
                      </a:cubicBezTo>
                      <a:cubicBezTo>
                        <a:pt x="138764" y="224445"/>
                        <a:pt x="140390" y="219299"/>
                        <a:pt x="144256" y="216207"/>
                      </a:cubicBezTo>
                      <a:cubicBezTo>
                        <a:pt x="147646" y="213495"/>
                        <a:pt x="153543" y="215159"/>
                        <a:pt x="156613" y="212089"/>
                      </a:cubicBezTo>
                      <a:cubicBezTo>
                        <a:pt x="159683" y="209019"/>
                        <a:pt x="158789" y="203615"/>
                        <a:pt x="160731" y="199732"/>
                      </a:cubicBezTo>
                      <a:cubicBezTo>
                        <a:pt x="162945" y="195304"/>
                        <a:pt x="165469" y="190875"/>
                        <a:pt x="168969" y="187375"/>
                      </a:cubicBezTo>
                      <a:cubicBezTo>
                        <a:pt x="199626" y="156718"/>
                        <a:pt x="174267" y="191784"/>
                        <a:pt x="193683" y="162662"/>
                      </a:cubicBezTo>
                      <a:cubicBezTo>
                        <a:pt x="212566" y="190988"/>
                        <a:pt x="207027" y="177983"/>
                        <a:pt x="214277" y="199732"/>
                      </a:cubicBezTo>
                      <a:cubicBezTo>
                        <a:pt x="218396" y="195613"/>
                        <a:pt x="223805" y="192467"/>
                        <a:pt x="226634" y="187375"/>
                      </a:cubicBezTo>
                      <a:cubicBezTo>
                        <a:pt x="236830" y="169022"/>
                        <a:pt x="229831" y="163584"/>
                        <a:pt x="243110" y="150305"/>
                      </a:cubicBezTo>
                      <a:cubicBezTo>
                        <a:pt x="246610" y="146805"/>
                        <a:pt x="251348" y="144813"/>
                        <a:pt x="255467" y="142067"/>
                      </a:cubicBezTo>
                      <a:cubicBezTo>
                        <a:pt x="256840" y="137948"/>
                        <a:pt x="256515" y="132780"/>
                        <a:pt x="259585" y="129710"/>
                      </a:cubicBezTo>
                      <a:cubicBezTo>
                        <a:pt x="266586" y="122709"/>
                        <a:pt x="277298" y="120235"/>
                        <a:pt x="284299" y="113234"/>
                      </a:cubicBezTo>
                      <a:cubicBezTo>
                        <a:pt x="288418" y="109115"/>
                        <a:pt x="292927" y="105353"/>
                        <a:pt x="296656" y="100878"/>
                      </a:cubicBezTo>
                      <a:cubicBezTo>
                        <a:pt x="299825" y="97075"/>
                        <a:pt x="301394" y="92022"/>
                        <a:pt x="304894" y="88521"/>
                      </a:cubicBezTo>
                      <a:cubicBezTo>
                        <a:pt x="308394" y="85021"/>
                        <a:pt x="313131" y="83029"/>
                        <a:pt x="317250" y="80283"/>
                      </a:cubicBezTo>
                      <a:cubicBezTo>
                        <a:pt x="340857" y="44873"/>
                        <a:pt x="309425" y="86542"/>
                        <a:pt x="337845" y="63807"/>
                      </a:cubicBezTo>
                      <a:cubicBezTo>
                        <a:pt x="341711" y="60715"/>
                        <a:pt x="342358" y="54711"/>
                        <a:pt x="346083" y="51451"/>
                      </a:cubicBezTo>
                      <a:cubicBezTo>
                        <a:pt x="353534" y="44931"/>
                        <a:pt x="362558" y="40467"/>
                        <a:pt x="370796" y="34975"/>
                      </a:cubicBezTo>
                      <a:lnTo>
                        <a:pt x="383153" y="26737"/>
                      </a:lnTo>
                      <a:lnTo>
                        <a:pt x="395510" y="18499"/>
                      </a:lnTo>
                      <a:cubicBezTo>
                        <a:pt x="384255" y="52264"/>
                        <a:pt x="403723" y="0"/>
                        <a:pt x="366677" y="55570"/>
                      </a:cubicBezTo>
                      <a:lnTo>
                        <a:pt x="341964" y="92640"/>
                      </a:lnTo>
                      <a:cubicBezTo>
                        <a:pt x="339218" y="96759"/>
                        <a:pt x="335292" y="100301"/>
                        <a:pt x="333726" y="104997"/>
                      </a:cubicBezTo>
                      <a:cubicBezTo>
                        <a:pt x="330980" y="113235"/>
                        <a:pt x="330305" y="122485"/>
                        <a:pt x="325488" y="129710"/>
                      </a:cubicBezTo>
                      <a:cubicBezTo>
                        <a:pt x="314842" y="145680"/>
                        <a:pt x="318815" y="137371"/>
                        <a:pt x="313131" y="154424"/>
                      </a:cubicBezTo>
                      <a:cubicBezTo>
                        <a:pt x="317250" y="155797"/>
                        <a:pt x="321205" y="159257"/>
                        <a:pt x="325488" y="158543"/>
                      </a:cubicBezTo>
                      <a:cubicBezTo>
                        <a:pt x="330371" y="157729"/>
                        <a:pt x="335221" y="154503"/>
                        <a:pt x="337845" y="150305"/>
                      </a:cubicBezTo>
                      <a:cubicBezTo>
                        <a:pt x="346838" y="135916"/>
                        <a:pt x="341728" y="124253"/>
                        <a:pt x="354321" y="113234"/>
                      </a:cubicBezTo>
                      <a:cubicBezTo>
                        <a:pt x="361772" y="106715"/>
                        <a:pt x="379034" y="96759"/>
                        <a:pt x="379034" y="96759"/>
                      </a:cubicBezTo>
                      <a:cubicBezTo>
                        <a:pt x="386883" y="84985"/>
                        <a:pt x="399894" y="63719"/>
                        <a:pt x="411985" y="59689"/>
                      </a:cubicBezTo>
                      <a:cubicBezTo>
                        <a:pt x="416104" y="58316"/>
                        <a:pt x="420459" y="57512"/>
                        <a:pt x="424342" y="55570"/>
                      </a:cubicBezTo>
                      <a:cubicBezTo>
                        <a:pt x="428770" y="53356"/>
                        <a:pt x="432149" y="49282"/>
                        <a:pt x="436699" y="47332"/>
                      </a:cubicBezTo>
                      <a:cubicBezTo>
                        <a:pt x="446033" y="43332"/>
                        <a:pt x="456512" y="44105"/>
                        <a:pt x="465531" y="39094"/>
                      </a:cubicBezTo>
                      <a:cubicBezTo>
                        <a:pt x="474186" y="34286"/>
                        <a:pt x="480852" y="25749"/>
                        <a:pt x="490245" y="22618"/>
                      </a:cubicBezTo>
                      <a:lnTo>
                        <a:pt x="514958" y="14380"/>
                      </a:lnTo>
                      <a:cubicBezTo>
                        <a:pt x="519077" y="13007"/>
                        <a:pt x="523103" y="11315"/>
                        <a:pt x="527315" y="10262"/>
                      </a:cubicBezTo>
                      <a:cubicBezTo>
                        <a:pt x="550583" y="4445"/>
                        <a:pt x="538240" y="7253"/>
                        <a:pt x="564385" y="2024"/>
                      </a:cubicBezTo>
                      <a:cubicBezTo>
                        <a:pt x="572623" y="4770"/>
                        <a:pt x="591845" y="2024"/>
                        <a:pt x="589099" y="10262"/>
                      </a:cubicBezTo>
                      <a:cubicBezTo>
                        <a:pt x="586287" y="18696"/>
                        <a:pt x="584112" y="28833"/>
                        <a:pt x="576742" y="34975"/>
                      </a:cubicBezTo>
                      <a:cubicBezTo>
                        <a:pt x="572025" y="38906"/>
                        <a:pt x="565598" y="40167"/>
                        <a:pt x="560267" y="43213"/>
                      </a:cubicBezTo>
                      <a:cubicBezTo>
                        <a:pt x="555969" y="45669"/>
                        <a:pt x="551713" y="48282"/>
                        <a:pt x="547910" y="51451"/>
                      </a:cubicBezTo>
                      <a:cubicBezTo>
                        <a:pt x="543435" y="55180"/>
                        <a:pt x="539129" y="59209"/>
                        <a:pt x="535553" y="63807"/>
                      </a:cubicBezTo>
                      <a:cubicBezTo>
                        <a:pt x="529474" y="71622"/>
                        <a:pt x="519077" y="88521"/>
                        <a:pt x="519077" y="88521"/>
                      </a:cubicBezTo>
                      <a:cubicBezTo>
                        <a:pt x="523196" y="89894"/>
                        <a:pt x="527119" y="93119"/>
                        <a:pt x="531434" y="92640"/>
                      </a:cubicBezTo>
                      <a:cubicBezTo>
                        <a:pt x="540065" y="91681"/>
                        <a:pt x="556148" y="84402"/>
                        <a:pt x="556148" y="84402"/>
                      </a:cubicBezTo>
                      <a:cubicBezTo>
                        <a:pt x="561640" y="80283"/>
                        <a:pt x="566483" y="75115"/>
                        <a:pt x="572623" y="72045"/>
                      </a:cubicBezTo>
                      <a:cubicBezTo>
                        <a:pt x="577686" y="69513"/>
                        <a:pt x="583656" y="69481"/>
                        <a:pt x="589099" y="67926"/>
                      </a:cubicBezTo>
                      <a:cubicBezTo>
                        <a:pt x="618647" y="59484"/>
                        <a:pt x="580188" y="68060"/>
                        <a:pt x="622050" y="59689"/>
                      </a:cubicBezTo>
                      <a:cubicBezTo>
                        <a:pt x="628915" y="61062"/>
                        <a:pt x="635891" y="61965"/>
                        <a:pt x="642645" y="63807"/>
                      </a:cubicBezTo>
                      <a:cubicBezTo>
                        <a:pt x="651022" y="66092"/>
                        <a:pt x="667358" y="72045"/>
                        <a:pt x="667358" y="72045"/>
                      </a:cubicBezTo>
                      <a:cubicBezTo>
                        <a:pt x="671477" y="76164"/>
                        <a:pt x="676484" y="79555"/>
                        <a:pt x="679715" y="84402"/>
                      </a:cubicBezTo>
                      <a:cubicBezTo>
                        <a:pt x="682123" y="88015"/>
                        <a:pt x="684548" y="92476"/>
                        <a:pt x="683834" y="96759"/>
                      </a:cubicBezTo>
                      <a:cubicBezTo>
                        <a:pt x="682556" y="104429"/>
                        <a:pt x="667106" y="116833"/>
                        <a:pt x="663240" y="121472"/>
                      </a:cubicBezTo>
                      <a:cubicBezTo>
                        <a:pt x="660071" y="125275"/>
                        <a:pt x="657748" y="129710"/>
                        <a:pt x="655002" y="133829"/>
                      </a:cubicBezTo>
                      <a:cubicBezTo>
                        <a:pt x="665257" y="164595"/>
                        <a:pt x="648115" y="125302"/>
                        <a:pt x="683834" y="150305"/>
                      </a:cubicBezTo>
                      <a:cubicBezTo>
                        <a:pt x="691945" y="155983"/>
                        <a:pt x="694818" y="166780"/>
                        <a:pt x="700310" y="175018"/>
                      </a:cubicBezTo>
                      <a:cubicBezTo>
                        <a:pt x="703056" y="179137"/>
                        <a:pt x="706983" y="182679"/>
                        <a:pt x="708548" y="187375"/>
                      </a:cubicBezTo>
                      <a:cubicBezTo>
                        <a:pt x="714232" y="204428"/>
                        <a:pt x="710259" y="196119"/>
                        <a:pt x="720904" y="212089"/>
                      </a:cubicBezTo>
                      <a:cubicBezTo>
                        <a:pt x="713967" y="216714"/>
                        <a:pt x="701755" y="222566"/>
                        <a:pt x="700310" y="232683"/>
                      </a:cubicBezTo>
                      <a:cubicBezTo>
                        <a:pt x="699509" y="238287"/>
                        <a:pt x="702802" y="243737"/>
                        <a:pt x="704429" y="249159"/>
                      </a:cubicBezTo>
                      <a:cubicBezTo>
                        <a:pt x="706924" y="257476"/>
                        <a:pt x="709921" y="265634"/>
                        <a:pt x="712667" y="273872"/>
                      </a:cubicBezTo>
                      <a:lnTo>
                        <a:pt x="729142" y="323299"/>
                      </a:lnTo>
                      <a:cubicBezTo>
                        <a:pt x="730515" y="327418"/>
                        <a:pt x="729648" y="333248"/>
                        <a:pt x="733261" y="335656"/>
                      </a:cubicBezTo>
                      <a:lnTo>
                        <a:pt x="745618" y="343894"/>
                      </a:lnTo>
                      <a:cubicBezTo>
                        <a:pt x="748364" y="348013"/>
                        <a:pt x="752836" y="351407"/>
                        <a:pt x="753856" y="356251"/>
                      </a:cubicBezTo>
                      <a:cubicBezTo>
                        <a:pt x="769547" y="430780"/>
                        <a:pt x="756273" y="404504"/>
                        <a:pt x="766213" y="467462"/>
                      </a:cubicBezTo>
                      <a:cubicBezTo>
                        <a:pt x="767979" y="478645"/>
                        <a:pt x="774450" y="500413"/>
                        <a:pt x="774450" y="500413"/>
                      </a:cubicBezTo>
                      <a:cubicBezTo>
                        <a:pt x="775823" y="514143"/>
                        <a:pt x="776471" y="527964"/>
                        <a:pt x="778569" y="541602"/>
                      </a:cubicBezTo>
                      <a:cubicBezTo>
                        <a:pt x="779229" y="545893"/>
                        <a:pt x="781746" y="549721"/>
                        <a:pt x="782688" y="553959"/>
                      </a:cubicBezTo>
                      <a:cubicBezTo>
                        <a:pt x="792354" y="597453"/>
                        <a:pt x="781654" y="563212"/>
                        <a:pt x="790926" y="591029"/>
                      </a:cubicBezTo>
                      <a:cubicBezTo>
                        <a:pt x="789553" y="595148"/>
                        <a:pt x="790690" y="601444"/>
                        <a:pt x="786807" y="603386"/>
                      </a:cubicBezTo>
                      <a:cubicBezTo>
                        <a:pt x="782924" y="605328"/>
                        <a:pt x="778245" y="601376"/>
                        <a:pt x="774450" y="599267"/>
                      </a:cubicBezTo>
                      <a:cubicBezTo>
                        <a:pt x="765795" y="594459"/>
                        <a:pt x="749737" y="582791"/>
                        <a:pt x="749737" y="582791"/>
                      </a:cubicBezTo>
                      <a:cubicBezTo>
                        <a:pt x="745445" y="569914"/>
                        <a:pt x="741283" y="553815"/>
                        <a:pt x="729142" y="545721"/>
                      </a:cubicBezTo>
                      <a:lnTo>
                        <a:pt x="704429" y="529245"/>
                      </a:lnTo>
                      <a:lnTo>
                        <a:pt x="687953" y="504532"/>
                      </a:lnTo>
                      <a:cubicBezTo>
                        <a:pt x="685207" y="500413"/>
                        <a:pt x="681280" y="496871"/>
                        <a:pt x="679715" y="492175"/>
                      </a:cubicBezTo>
                      <a:cubicBezTo>
                        <a:pt x="678342" y="488056"/>
                        <a:pt x="678308" y="483208"/>
                        <a:pt x="675596" y="479818"/>
                      </a:cubicBezTo>
                      <a:cubicBezTo>
                        <a:pt x="669788" y="472557"/>
                        <a:pt x="659025" y="470175"/>
                        <a:pt x="650883" y="467462"/>
                      </a:cubicBezTo>
                      <a:cubicBezTo>
                        <a:pt x="638733" y="459362"/>
                        <a:pt x="636080" y="458760"/>
                        <a:pt x="626169" y="446867"/>
                      </a:cubicBezTo>
                      <a:cubicBezTo>
                        <a:pt x="623000" y="443064"/>
                        <a:pt x="621431" y="438011"/>
                        <a:pt x="617931" y="434510"/>
                      </a:cubicBezTo>
                      <a:cubicBezTo>
                        <a:pt x="606128" y="422706"/>
                        <a:pt x="606618" y="428852"/>
                        <a:pt x="593218" y="422153"/>
                      </a:cubicBezTo>
                      <a:cubicBezTo>
                        <a:pt x="561279" y="406185"/>
                        <a:pt x="599564" y="420150"/>
                        <a:pt x="568504" y="409797"/>
                      </a:cubicBezTo>
                      <a:cubicBezTo>
                        <a:pt x="533091" y="386187"/>
                        <a:pt x="574768" y="417626"/>
                        <a:pt x="552029" y="389202"/>
                      </a:cubicBezTo>
                      <a:cubicBezTo>
                        <a:pt x="548936" y="385336"/>
                        <a:pt x="543475" y="384133"/>
                        <a:pt x="539672" y="380964"/>
                      </a:cubicBezTo>
                      <a:cubicBezTo>
                        <a:pt x="507965" y="354542"/>
                        <a:pt x="545631" y="380816"/>
                        <a:pt x="514958" y="360370"/>
                      </a:cubicBezTo>
                      <a:cubicBezTo>
                        <a:pt x="491354" y="324960"/>
                        <a:pt x="522783" y="366629"/>
                        <a:pt x="494364" y="343894"/>
                      </a:cubicBezTo>
                      <a:cubicBezTo>
                        <a:pt x="467748" y="322601"/>
                        <a:pt x="504829" y="337771"/>
                        <a:pt x="473769" y="327418"/>
                      </a:cubicBezTo>
                      <a:lnTo>
                        <a:pt x="436699" y="302705"/>
                      </a:lnTo>
                      <a:cubicBezTo>
                        <a:pt x="432580" y="299959"/>
                        <a:pt x="429038" y="296032"/>
                        <a:pt x="424342" y="294467"/>
                      </a:cubicBezTo>
                      <a:lnTo>
                        <a:pt x="411985" y="290348"/>
                      </a:lnTo>
                      <a:cubicBezTo>
                        <a:pt x="392404" y="277293"/>
                        <a:pt x="404325" y="283675"/>
                        <a:pt x="374915" y="273872"/>
                      </a:cubicBezTo>
                      <a:cubicBezTo>
                        <a:pt x="370796" y="272499"/>
                        <a:pt x="366171" y="272161"/>
                        <a:pt x="362558" y="269753"/>
                      </a:cubicBezTo>
                      <a:cubicBezTo>
                        <a:pt x="358439" y="267007"/>
                        <a:pt x="354725" y="263526"/>
                        <a:pt x="350202" y="261516"/>
                      </a:cubicBezTo>
                      <a:cubicBezTo>
                        <a:pt x="342267" y="257989"/>
                        <a:pt x="332713" y="258095"/>
                        <a:pt x="325488" y="253278"/>
                      </a:cubicBezTo>
                      <a:cubicBezTo>
                        <a:pt x="321369" y="250532"/>
                        <a:pt x="317559" y="247254"/>
                        <a:pt x="313131" y="245040"/>
                      </a:cubicBezTo>
                      <a:cubicBezTo>
                        <a:pt x="307221" y="242085"/>
                        <a:pt x="289579" y="238122"/>
                        <a:pt x="284299" y="236802"/>
                      </a:cubicBezTo>
                      <a:cubicBezTo>
                        <a:pt x="271942" y="238175"/>
                        <a:pt x="259537" y="239163"/>
                        <a:pt x="247229" y="240921"/>
                      </a:cubicBezTo>
                      <a:cubicBezTo>
                        <a:pt x="240298" y="241911"/>
                        <a:pt x="233618" y="244558"/>
                        <a:pt x="226634" y="245040"/>
                      </a:cubicBezTo>
                      <a:cubicBezTo>
                        <a:pt x="193732" y="247309"/>
                        <a:pt x="160731" y="247786"/>
                        <a:pt x="127780" y="249159"/>
                      </a:cubicBezTo>
                      <a:cubicBezTo>
                        <a:pt x="116725" y="251370"/>
                        <a:pt x="91433" y="255543"/>
                        <a:pt x="82472" y="261516"/>
                      </a:cubicBezTo>
                      <a:cubicBezTo>
                        <a:pt x="78353" y="264262"/>
                        <a:pt x="74639" y="267743"/>
                        <a:pt x="70115" y="269753"/>
                      </a:cubicBezTo>
                      <a:cubicBezTo>
                        <a:pt x="62180" y="273280"/>
                        <a:pt x="53640" y="275245"/>
                        <a:pt x="45402" y="277991"/>
                      </a:cubicBezTo>
                      <a:lnTo>
                        <a:pt x="33045" y="282110"/>
                      </a:lnTo>
                      <a:cubicBezTo>
                        <a:pt x="30299" y="286229"/>
                        <a:pt x="28307" y="290967"/>
                        <a:pt x="24807" y="294467"/>
                      </a:cubicBezTo>
                      <a:cubicBezTo>
                        <a:pt x="21307" y="297967"/>
                        <a:pt x="16253" y="299536"/>
                        <a:pt x="12450" y="302705"/>
                      </a:cubicBezTo>
                      <a:cubicBezTo>
                        <a:pt x="0" y="313081"/>
                        <a:pt x="14510" y="304764"/>
                        <a:pt x="16569" y="302705"/>
                      </a:cubicBezTo>
                      <a:close/>
                    </a:path>
                  </a:pathLst>
                </a:cu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9" name="Freeform 298"/>
                <p:cNvSpPr/>
                <p:nvPr/>
              </p:nvSpPr>
              <p:spPr>
                <a:xfrm>
                  <a:off x="3566391" y="1934046"/>
                  <a:ext cx="517300" cy="295280"/>
                </a:xfrm>
                <a:custGeom>
                  <a:avLst/>
                  <a:gdLst>
                    <a:gd name="connsiteX0" fmla="*/ 26824 w 521095"/>
                    <a:gd name="connsiteY0" fmla="*/ 22002 h 298193"/>
                    <a:gd name="connsiteX1" fmla="*/ 39181 w 521095"/>
                    <a:gd name="connsiteY1" fmla="*/ 17884 h 298193"/>
                    <a:gd name="connsiteX2" fmla="*/ 55657 w 521095"/>
                    <a:gd name="connsiteY2" fmla="*/ 42597 h 298193"/>
                    <a:gd name="connsiteX3" fmla="*/ 80370 w 521095"/>
                    <a:gd name="connsiteY3" fmla="*/ 79667 h 298193"/>
                    <a:gd name="connsiteX4" fmla="*/ 88608 w 521095"/>
                    <a:gd name="connsiteY4" fmla="*/ 92024 h 298193"/>
                    <a:gd name="connsiteX5" fmla="*/ 100965 w 521095"/>
                    <a:gd name="connsiteY5" fmla="*/ 96143 h 298193"/>
                    <a:gd name="connsiteX6" fmla="*/ 109203 w 521095"/>
                    <a:gd name="connsiteY6" fmla="*/ 108500 h 298193"/>
                    <a:gd name="connsiteX7" fmla="*/ 133916 w 521095"/>
                    <a:gd name="connsiteY7" fmla="*/ 120857 h 298193"/>
                    <a:gd name="connsiteX8" fmla="*/ 146273 w 521095"/>
                    <a:gd name="connsiteY8" fmla="*/ 129094 h 298193"/>
                    <a:gd name="connsiteX9" fmla="*/ 187462 w 521095"/>
                    <a:gd name="connsiteY9" fmla="*/ 141451 h 298193"/>
                    <a:gd name="connsiteX10" fmla="*/ 212176 w 521095"/>
                    <a:gd name="connsiteY10" fmla="*/ 153808 h 298193"/>
                    <a:gd name="connsiteX11" fmla="*/ 224532 w 521095"/>
                    <a:gd name="connsiteY11" fmla="*/ 166165 h 298193"/>
                    <a:gd name="connsiteX12" fmla="*/ 236889 w 521095"/>
                    <a:gd name="connsiteY12" fmla="*/ 174402 h 298193"/>
                    <a:gd name="connsiteX13" fmla="*/ 257484 w 521095"/>
                    <a:gd name="connsiteY13" fmla="*/ 199116 h 298193"/>
                    <a:gd name="connsiteX14" fmla="*/ 269841 w 521095"/>
                    <a:gd name="connsiteY14" fmla="*/ 203235 h 298193"/>
                    <a:gd name="connsiteX15" fmla="*/ 306911 w 521095"/>
                    <a:gd name="connsiteY15" fmla="*/ 219711 h 298193"/>
                    <a:gd name="connsiteX16" fmla="*/ 331624 w 521095"/>
                    <a:gd name="connsiteY16" fmla="*/ 227948 h 298193"/>
                    <a:gd name="connsiteX17" fmla="*/ 348100 w 521095"/>
                    <a:gd name="connsiteY17" fmla="*/ 232067 h 298193"/>
                    <a:gd name="connsiteX18" fmla="*/ 360457 w 521095"/>
                    <a:gd name="connsiteY18" fmla="*/ 236186 h 298193"/>
                    <a:gd name="connsiteX19" fmla="*/ 405765 w 521095"/>
                    <a:gd name="connsiteY19" fmla="*/ 248543 h 298193"/>
                    <a:gd name="connsiteX20" fmla="*/ 418122 w 521095"/>
                    <a:gd name="connsiteY20" fmla="*/ 252662 h 298193"/>
                    <a:gd name="connsiteX21" fmla="*/ 430478 w 521095"/>
                    <a:gd name="connsiteY21" fmla="*/ 260900 h 298193"/>
                    <a:gd name="connsiteX22" fmla="*/ 455192 w 521095"/>
                    <a:gd name="connsiteY22" fmla="*/ 269138 h 298193"/>
                    <a:gd name="connsiteX23" fmla="*/ 484024 w 521095"/>
                    <a:gd name="connsiteY23" fmla="*/ 277375 h 298193"/>
                    <a:gd name="connsiteX24" fmla="*/ 508738 w 521095"/>
                    <a:gd name="connsiteY24" fmla="*/ 289732 h 298193"/>
                    <a:gd name="connsiteX25" fmla="*/ 521095 w 521095"/>
                    <a:gd name="connsiteY25" fmla="*/ 293851 h 298193"/>
                    <a:gd name="connsiteX26" fmla="*/ 508738 w 521095"/>
                    <a:gd name="connsiteY26" fmla="*/ 285613 h 298193"/>
                    <a:gd name="connsiteX27" fmla="*/ 488143 w 521095"/>
                    <a:gd name="connsiteY27" fmla="*/ 248543 h 298193"/>
                    <a:gd name="connsiteX28" fmla="*/ 475786 w 521095"/>
                    <a:gd name="connsiteY28" fmla="*/ 244424 h 298193"/>
                    <a:gd name="connsiteX29" fmla="*/ 459311 w 521095"/>
                    <a:gd name="connsiteY29" fmla="*/ 227948 h 298193"/>
                    <a:gd name="connsiteX30" fmla="*/ 434597 w 521095"/>
                    <a:gd name="connsiteY30" fmla="*/ 211473 h 298193"/>
                    <a:gd name="connsiteX31" fmla="*/ 414003 w 521095"/>
                    <a:gd name="connsiteY31" fmla="*/ 194997 h 298193"/>
                    <a:gd name="connsiteX32" fmla="*/ 393408 w 521095"/>
                    <a:gd name="connsiteY32" fmla="*/ 170284 h 298193"/>
                    <a:gd name="connsiteX33" fmla="*/ 381051 w 521095"/>
                    <a:gd name="connsiteY33" fmla="*/ 162046 h 298193"/>
                    <a:gd name="connsiteX34" fmla="*/ 372813 w 521095"/>
                    <a:gd name="connsiteY34" fmla="*/ 149689 h 298193"/>
                    <a:gd name="connsiteX35" fmla="*/ 348100 w 521095"/>
                    <a:gd name="connsiteY35" fmla="*/ 141451 h 298193"/>
                    <a:gd name="connsiteX36" fmla="*/ 335743 w 521095"/>
                    <a:gd name="connsiteY36" fmla="*/ 133213 h 298193"/>
                    <a:gd name="connsiteX37" fmla="*/ 323386 w 521095"/>
                    <a:gd name="connsiteY37" fmla="*/ 129094 h 298193"/>
                    <a:gd name="connsiteX38" fmla="*/ 298673 w 521095"/>
                    <a:gd name="connsiteY38" fmla="*/ 112619 h 298193"/>
                    <a:gd name="connsiteX39" fmla="*/ 286316 w 521095"/>
                    <a:gd name="connsiteY39" fmla="*/ 104381 h 298193"/>
                    <a:gd name="connsiteX40" fmla="*/ 278078 w 521095"/>
                    <a:gd name="connsiteY40" fmla="*/ 92024 h 298193"/>
                    <a:gd name="connsiteX41" fmla="*/ 273959 w 521095"/>
                    <a:gd name="connsiteY41" fmla="*/ 79667 h 298193"/>
                    <a:gd name="connsiteX42" fmla="*/ 261603 w 521095"/>
                    <a:gd name="connsiteY42" fmla="*/ 75548 h 298193"/>
                    <a:gd name="connsiteX43" fmla="*/ 249246 w 521095"/>
                    <a:gd name="connsiteY43" fmla="*/ 63192 h 298193"/>
                    <a:gd name="connsiteX44" fmla="*/ 236889 w 521095"/>
                    <a:gd name="connsiteY44" fmla="*/ 59073 h 298193"/>
                    <a:gd name="connsiteX45" fmla="*/ 195700 w 521095"/>
                    <a:gd name="connsiteY45" fmla="*/ 46716 h 298193"/>
                    <a:gd name="connsiteX46" fmla="*/ 146273 w 521095"/>
                    <a:gd name="connsiteY46" fmla="*/ 22002 h 298193"/>
                    <a:gd name="connsiteX47" fmla="*/ 109203 w 521095"/>
                    <a:gd name="connsiteY47" fmla="*/ 9646 h 298193"/>
                    <a:gd name="connsiteX48" fmla="*/ 96846 w 521095"/>
                    <a:gd name="connsiteY48" fmla="*/ 5527 h 298193"/>
                    <a:gd name="connsiteX49" fmla="*/ 84489 w 521095"/>
                    <a:gd name="connsiteY49" fmla="*/ 1408 h 298193"/>
                    <a:gd name="connsiteX50" fmla="*/ 63895 w 521095"/>
                    <a:gd name="connsiteY50" fmla="*/ 5527 h 298193"/>
                    <a:gd name="connsiteX51" fmla="*/ 26824 w 521095"/>
                    <a:gd name="connsiteY51" fmla="*/ 17884 h 298193"/>
                    <a:gd name="connsiteX52" fmla="*/ 26824 w 521095"/>
                    <a:gd name="connsiteY52" fmla="*/ 22002 h 29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21095" h="298193">
                      <a:moveTo>
                        <a:pt x="26824" y="22002"/>
                      </a:moveTo>
                      <a:cubicBezTo>
                        <a:pt x="28883" y="22002"/>
                        <a:pt x="35062" y="16511"/>
                        <a:pt x="39181" y="17884"/>
                      </a:cubicBezTo>
                      <a:cubicBezTo>
                        <a:pt x="54139" y="22870"/>
                        <a:pt x="50045" y="32496"/>
                        <a:pt x="55657" y="42597"/>
                      </a:cubicBezTo>
                      <a:cubicBezTo>
                        <a:pt x="55672" y="42624"/>
                        <a:pt x="76242" y="73476"/>
                        <a:pt x="80370" y="79667"/>
                      </a:cubicBezTo>
                      <a:cubicBezTo>
                        <a:pt x="83116" y="83786"/>
                        <a:pt x="83912" y="90459"/>
                        <a:pt x="88608" y="92024"/>
                      </a:cubicBezTo>
                      <a:lnTo>
                        <a:pt x="100965" y="96143"/>
                      </a:lnTo>
                      <a:cubicBezTo>
                        <a:pt x="103711" y="100262"/>
                        <a:pt x="105703" y="104999"/>
                        <a:pt x="109203" y="108500"/>
                      </a:cubicBezTo>
                      <a:cubicBezTo>
                        <a:pt x="121006" y="120304"/>
                        <a:pt x="120516" y="114158"/>
                        <a:pt x="133916" y="120857"/>
                      </a:cubicBezTo>
                      <a:cubicBezTo>
                        <a:pt x="138344" y="123071"/>
                        <a:pt x="141723" y="127144"/>
                        <a:pt x="146273" y="129094"/>
                      </a:cubicBezTo>
                      <a:cubicBezTo>
                        <a:pt x="162389" y="136000"/>
                        <a:pt x="170852" y="130378"/>
                        <a:pt x="187462" y="141451"/>
                      </a:cubicBezTo>
                      <a:cubicBezTo>
                        <a:pt x="203432" y="152097"/>
                        <a:pt x="195123" y="148124"/>
                        <a:pt x="212176" y="153808"/>
                      </a:cubicBezTo>
                      <a:cubicBezTo>
                        <a:pt x="216295" y="157927"/>
                        <a:pt x="220057" y="162436"/>
                        <a:pt x="224532" y="166165"/>
                      </a:cubicBezTo>
                      <a:cubicBezTo>
                        <a:pt x="228335" y="169334"/>
                        <a:pt x="233389" y="170902"/>
                        <a:pt x="236889" y="174402"/>
                      </a:cubicBezTo>
                      <a:cubicBezTo>
                        <a:pt x="252088" y="189600"/>
                        <a:pt x="237238" y="185618"/>
                        <a:pt x="257484" y="199116"/>
                      </a:cubicBezTo>
                      <a:cubicBezTo>
                        <a:pt x="261097" y="201524"/>
                        <a:pt x="265722" y="201862"/>
                        <a:pt x="269841" y="203235"/>
                      </a:cubicBezTo>
                      <a:cubicBezTo>
                        <a:pt x="289422" y="216290"/>
                        <a:pt x="277501" y="209908"/>
                        <a:pt x="306911" y="219711"/>
                      </a:cubicBezTo>
                      <a:cubicBezTo>
                        <a:pt x="306921" y="219714"/>
                        <a:pt x="331613" y="227945"/>
                        <a:pt x="331624" y="227948"/>
                      </a:cubicBezTo>
                      <a:cubicBezTo>
                        <a:pt x="337116" y="229321"/>
                        <a:pt x="342657" y="230512"/>
                        <a:pt x="348100" y="232067"/>
                      </a:cubicBezTo>
                      <a:cubicBezTo>
                        <a:pt x="352275" y="233260"/>
                        <a:pt x="356245" y="235133"/>
                        <a:pt x="360457" y="236186"/>
                      </a:cubicBezTo>
                      <a:cubicBezTo>
                        <a:pt x="407032" y="247830"/>
                        <a:pt x="352744" y="230869"/>
                        <a:pt x="405765" y="248543"/>
                      </a:cubicBezTo>
                      <a:lnTo>
                        <a:pt x="418122" y="252662"/>
                      </a:lnTo>
                      <a:cubicBezTo>
                        <a:pt x="422241" y="255408"/>
                        <a:pt x="425955" y="258890"/>
                        <a:pt x="430478" y="260900"/>
                      </a:cubicBezTo>
                      <a:cubicBezTo>
                        <a:pt x="438413" y="264427"/>
                        <a:pt x="446954" y="266392"/>
                        <a:pt x="455192" y="269138"/>
                      </a:cubicBezTo>
                      <a:cubicBezTo>
                        <a:pt x="484820" y="279014"/>
                        <a:pt x="447820" y="267032"/>
                        <a:pt x="484024" y="277375"/>
                      </a:cubicBezTo>
                      <a:cubicBezTo>
                        <a:pt x="508179" y="284276"/>
                        <a:pt x="484672" y="277699"/>
                        <a:pt x="508738" y="289732"/>
                      </a:cubicBezTo>
                      <a:cubicBezTo>
                        <a:pt x="512621" y="291674"/>
                        <a:pt x="521095" y="298193"/>
                        <a:pt x="521095" y="293851"/>
                      </a:cubicBezTo>
                      <a:cubicBezTo>
                        <a:pt x="521095" y="288901"/>
                        <a:pt x="512857" y="288359"/>
                        <a:pt x="508738" y="285613"/>
                      </a:cubicBezTo>
                      <a:cubicBezTo>
                        <a:pt x="505111" y="274733"/>
                        <a:pt x="498765" y="252084"/>
                        <a:pt x="488143" y="248543"/>
                      </a:cubicBezTo>
                      <a:lnTo>
                        <a:pt x="475786" y="244424"/>
                      </a:lnTo>
                      <a:cubicBezTo>
                        <a:pt x="468798" y="223455"/>
                        <a:pt x="477284" y="237933"/>
                        <a:pt x="459311" y="227948"/>
                      </a:cubicBezTo>
                      <a:cubicBezTo>
                        <a:pt x="450656" y="223140"/>
                        <a:pt x="434597" y="211473"/>
                        <a:pt x="434597" y="211473"/>
                      </a:cubicBezTo>
                      <a:cubicBezTo>
                        <a:pt x="416173" y="183837"/>
                        <a:pt x="437877" y="210913"/>
                        <a:pt x="414003" y="194997"/>
                      </a:cubicBezTo>
                      <a:cubicBezTo>
                        <a:pt x="393759" y="181500"/>
                        <a:pt x="408606" y="185481"/>
                        <a:pt x="393408" y="170284"/>
                      </a:cubicBezTo>
                      <a:cubicBezTo>
                        <a:pt x="389907" y="166784"/>
                        <a:pt x="385170" y="164792"/>
                        <a:pt x="381051" y="162046"/>
                      </a:cubicBezTo>
                      <a:cubicBezTo>
                        <a:pt x="378305" y="157927"/>
                        <a:pt x="377011" y="152313"/>
                        <a:pt x="372813" y="149689"/>
                      </a:cubicBezTo>
                      <a:cubicBezTo>
                        <a:pt x="365450" y="145087"/>
                        <a:pt x="355325" y="146268"/>
                        <a:pt x="348100" y="141451"/>
                      </a:cubicBezTo>
                      <a:cubicBezTo>
                        <a:pt x="343981" y="138705"/>
                        <a:pt x="340171" y="135427"/>
                        <a:pt x="335743" y="133213"/>
                      </a:cubicBezTo>
                      <a:cubicBezTo>
                        <a:pt x="331860" y="131271"/>
                        <a:pt x="327181" y="131203"/>
                        <a:pt x="323386" y="129094"/>
                      </a:cubicBezTo>
                      <a:cubicBezTo>
                        <a:pt x="314731" y="124286"/>
                        <a:pt x="306911" y="118111"/>
                        <a:pt x="298673" y="112619"/>
                      </a:cubicBezTo>
                      <a:lnTo>
                        <a:pt x="286316" y="104381"/>
                      </a:lnTo>
                      <a:cubicBezTo>
                        <a:pt x="283570" y="100262"/>
                        <a:pt x="280292" y="96452"/>
                        <a:pt x="278078" y="92024"/>
                      </a:cubicBezTo>
                      <a:cubicBezTo>
                        <a:pt x="276136" y="88141"/>
                        <a:pt x="277029" y="82737"/>
                        <a:pt x="273959" y="79667"/>
                      </a:cubicBezTo>
                      <a:cubicBezTo>
                        <a:pt x="270889" y="76597"/>
                        <a:pt x="265722" y="76921"/>
                        <a:pt x="261603" y="75548"/>
                      </a:cubicBezTo>
                      <a:cubicBezTo>
                        <a:pt x="257484" y="71429"/>
                        <a:pt x="254093" y="66423"/>
                        <a:pt x="249246" y="63192"/>
                      </a:cubicBezTo>
                      <a:cubicBezTo>
                        <a:pt x="245633" y="60784"/>
                        <a:pt x="241064" y="60266"/>
                        <a:pt x="236889" y="59073"/>
                      </a:cubicBezTo>
                      <a:cubicBezTo>
                        <a:pt x="226815" y="56195"/>
                        <a:pt x="203042" y="51611"/>
                        <a:pt x="195700" y="46716"/>
                      </a:cubicBezTo>
                      <a:cubicBezTo>
                        <a:pt x="163765" y="25426"/>
                        <a:pt x="180376" y="33369"/>
                        <a:pt x="146273" y="22002"/>
                      </a:cubicBezTo>
                      <a:lnTo>
                        <a:pt x="109203" y="9646"/>
                      </a:lnTo>
                      <a:lnTo>
                        <a:pt x="96846" y="5527"/>
                      </a:lnTo>
                      <a:lnTo>
                        <a:pt x="84489" y="1408"/>
                      </a:lnTo>
                      <a:cubicBezTo>
                        <a:pt x="77624" y="2781"/>
                        <a:pt x="70848" y="4709"/>
                        <a:pt x="63895" y="5527"/>
                      </a:cubicBezTo>
                      <a:cubicBezTo>
                        <a:pt x="11913" y="11643"/>
                        <a:pt x="0" y="0"/>
                        <a:pt x="26824" y="17884"/>
                      </a:cubicBezTo>
                      <a:cubicBezTo>
                        <a:pt x="36585" y="32525"/>
                        <a:pt x="24765" y="22002"/>
                        <a:pt x="26824" y="22002"/>
                      </a:cubicBezTo>
                      <a:close/>
                    </a:path>
                  </a:pathLst>
                </a:custGeom>
                <a:solidFill>
                  <a:srgbClr val="88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0" name="Freeform 299"/>
                <p:cNvSpPr/>
                <p:nvPr/>
              </p:nvSpPr>
              <p:spPr>
                <a:xfrm>
                  <a:off x="3497724" y="2760033"/>
                  <a:ext cx="1240600" cy="399027"/>
                </a:xfrm>
                <a:custGeom>
                  <a:avLst/>
                  <a:gdLst>
                    <a:gd name="connsiteX0" fmla="*/ 0 w 1243914"/>
                    <a:gd name="connsiteY0" fmla="*/ 395416 h 395416"/>
                    <a:gd name="connsiteX1" fmla="*/ 140043 w 1243914"/>
                    <a:gd name="connsiteY1" fmla="*/ 238897 h 395416"/>
                    <a:gd name="connsiteX2" fmla="*/ 436606 w 1243914"/>
                    <a:gd name="connsiteY2" fmla="*/ 90616 h 395416"/>
                    <a:gd name="connsiteX3" fmla="*/ 687860 w 1243914"/>
                    <a:gd name="connsiteY3" fmla="*/ 37070 h 395416"/>
                    <a:gd name="connsiteX4" fmla="*/ 930876 w 1243914"/>
                    <a:gd name="connsiteY4" fmla="*/ 0 h 395416"/>
                    <a:gd name="connsiteX5" fmla="*/ 1173892 w 1243914"/>
                    <a:gd name="connsiteY5" fmla="*/ 37070 h 395416"/>
                    <a:gd name="connsiteX6" fmla="*/ 1243914 w 1243914"/>
                    <a:gd name="connsiteY6" fmla="*/ 53546 h 39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914" h="395416">
                      <a:moveTo>
                        <a:pt x="0" y="395416"/>
                      </a:moveTo>
                      <a:cubicBezTo>
                        <a:pt x="33637" y="342556"/>
                        <a:pt x="67275" y="289697"/>
                        <a:pt x="140043" y="238897"/>
                      </a:cubicBezTo>
                      <a:cubicBezTo>
                        <a:pt x="212811" y="188097"/>
                        <a:pt x="345303" y="124254"/>
                        <a:pt x="436606" y="90616"/>
                      </a:cubicBezTo>
                      <a:cubicBezTo>
                        <a:pt x="527909" y="56978"/>
                        <a:pt x="605482" y="52173"/>
                        <a:pt x="687860" y="37070"/>
                      </a:cubicBezTo>
                      <a:cubicBezTo>
                        <a:pt x="770238" y="21967"/>
                        <a:pt x="849871" y="0"/>
                        <a:pt x="930876" y="0"/>
                      </a:cubicBezTo>
                      <a:cubicBezTo>
                        <a:pt x="1011881" y="0"/>
                        <a:pt x="1121719" y="28146"/>
                        <a:pt x="1173892" y="37070"/>
                      </a:cubicBezTo>
                      <a:cubicBezTo>
                        <a:pt x="1226065" y="45994"/>
                        <a:pt x="1232244" y="50800"/>
                        <a:pt x="1243914" y="53546"/>
                      </a:cubicBezTo>
                    </a:path>
                  </a:pathLst>
                </a:cu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01" name="Freeform 300"/>
                <p:cNvSpPr/>
                <p:nvPr/>
              </p:nvSpPr>
              <p:spPr>
                <a:xfrm>
                  <a:off x="4079112" y="2768014"/>
                  <a:ext cx="32047" cy="239416"/>
                </a:xfrm>
                <a:custGeom>
                  <a:avLst/>
                  <a:gdLst>
                    <a:gd name="connsiteX0" fmla="*/ 29578 w 29578"/>
                    <a:gd name="connsiteY0" fmla="*/ 0 h 243016"/>
                    <a:gd name="connsiteX1" fmla="*/ 21340 w 29578"/>
                    <a:gd name="connsiteY1" fmla="*/ 12356 h 243016"/>
                    <a:gd name="connsiteX2" fmla="*/ 17221 w 29578"/>
                    <a:gd name="connsiteY2" fmla="*/ 53545 h 243016"/>
                    <a:gd name="connsiteX3" fmla="*/ 13102 w 29578"/>
                    <a:gd name="connsiteY3" fmla="*/ 148281 h 243016"/>
                    <a:gd name="connsiteX4" fmla="*/ 8984 w 29578"/>
                    <a:gd name="connsiteY4" fmla="*/ 168875 h 243016"/>
                    <a:gd name="connsiteX5" fmla="*/ 4865 w 29578"/>
                    <a:gd name="connsiteY5" fmla="*/ 197708 h 243016"/>
                    <a:gd name="connsiteX6" fmla="*/ 746 w 29578"/>
                    <a:gd name="connsiteY6" fmla="*/ 218302 h 243016"/>
                    <a:gd name="connsiteX7" fmla="*/ 746 w 29578"/>
                    <a:gd name="connsiteY7" fmla="*/ 243016 h 24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78" h="243016">
                      <a:moveTo>
                        <a:pt x="29578" y="0"/>
                      </a:moveTo>
                      <a:cubicBezTo>
                        <a:pt x="26832" y="4119"/>
                        <a:pt x="22453" y="7533"/>
                        <a:pt x="21340" y="12356"/>
                      </a:cubicBezTo>
                      <a:cubicBezTo>
                        <a:pt x="18237" y="25801"/>
                        <a:pt x="18056" y="39772"/>
                        <a:pt x="17221" y="53545"/>
                      </a:cubicBezTo>
                      <a:cubicBezTo>
                        <a:pt x="15309" y="85096"/>
                        <a:pt x="15354" y="116753"/>
                        <a:pt x="13102" y="148281"/>
                      </a:cubicBezTo>
                      <a:cubicBezTo>
                        <a:pt x="12603" y="155264"/>
                        <a:pt x="10135" y="161970"/>
                        <a:pt x="8984" y="168875"/>
                      </a:cubicBezTo>
                      <a:cubicBezTo>
                        <a:pt x="7388" y="178452"/>
                        <a:pt x="6461" y="188132"/>
                        <a:pt x="4865" y="197708"/>
                      </a:cubicBezTo>
                      <a:cubicBezTo>
                        <a:pt x="3714" y="204613"/>
                        <a:pt x="1380" y="211330"/>
                        <a:pt x="746" y="218302"/>
                      </a:cubicBezTo>
                      <a:cubicBezTo>
                        <a:pt x="0" y="226506"/>
                        <a:pt x="746" y="234778"/>
                        <a:pt x="746" y="243016"/>
                      </a:cubicBezTo>
                    </a:path>
                  </a:pathLst>
                </a:custGeom>
                <a:ln w="127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02" name="Freeform 301"/>
                <p:cNvSpPr/>
                <p:nvPr/>
              </p:nvSpPr>
              <p:spPr>
                <a:xfrm>
                  <a:off x="4088268" y="2684217"/>
                  <a:ext cx="723303" cy="1121267"/>
                </a:xfrm>
                <a:custGeom>
                  <a:avLst/>
                  <a:gdLst>
                    <a:gd name="connsiteX0" fmla="*/ 329514 w 605481"/>
                    <a:gd name="connsiteY0" fmla="*/ 144162 h 910281"/>
                    <a:gd name="connsiteX1" fmla="*/ 317157 w 605481"/>
                    <a:gd name="connsiteY1" fmla="*/ 135924 h 910281"/>
                    <a:gd name="connsiteX2" fmla="*/ 304800 w 605481"/>
                    <a:gd name="connsiteY2" fmla="*/ 119449 h 910281"/>
                    <a:gd name="connsiteX3" fmla="*/ 288324 w 605481"/>
                    <a:gd name="connsiteY3" fmla="*/ 94735 h 910281"/>
                    <a:gd name="connsiteX4" fmla="*/ 275968 w 605481"/>
                    <a:gd name="connsiteY4" fmla="*/ 86497 h 910281"/>
                    <a:gd name="connsiteX5" fmla="*/ 271849 w 605481"/>
                    <a:gd name="connsiteY5" fmla="*/ 74141 h 910281"/>
                    <a:gd name="connsiteX6" fmla="*/ 243016 w 605481"/>
                    <a:gd name="connsiteY6" fmla="*/ 37070 h 910281"/>
                    <a:gd name="connsiteX7" fmla="*/ 218303 w 605481"/>
                    <a:gd name="connsiteY7" fmla="*/ 20595 h 910281"/>
                    <a:gd name="connsiteX8" fmla="*/ 193589 w 605481"/>
                    <a:gd name="connsiteY8" fmla="*/ 12357 h 910281"/>
                    <a:gd name="connsiteX9" fmla="*/ 164757 w 605481"/>
                    <a:gd name="connsiteY9" fmla="*/ 0 h 910281"/>
                    <a:gd name="connsiteX10" fmla="*/ 152400 w 605481"/>
                    <a:gd name="connsiteY10" fmla="*/ 4119 h 910281"/>
                    <a:gd name="connsiteX11" fmla="*/ 127687 w 605481"/>
                    <a:gd name="connsiteY11" fmla="*/ 16476 h 910281"/>
                    <a:gd name="connsiteX12" fmla="*/ 82379 w 605481"/>
                    <a:gd name="connsiteY12" fmla="*/ 20595 h 910281"/>
                    <a:gd name="connsiteX13" fmla="*/ 57665 w 605481"/>
                    <a:gd name="connsiteY13" fmla="*/ 37070 h 910281"/>
                    <a:gd name="connsiteX14" fmla="*/ 45308 w 605481"/>
                    <a:gd name="connsiteY14" fmla="*/ 45308 h 910281"/>
                    <a:gd name="connsiteX15" fmla="*/ 24714 w 605481"/>
                    <a:gd name="connsiteY15" fmla="*/ 61784 h 910281"/>
                    <a:gd name="connsiteX16" fmla="*/ 12357 w 605481"/>
                    <a:gd name="connsiteY16" fmla="*/ 74141 h 910281"/>
                    <a:gd name="connsiteX17" fmla="*/ 0 w 605481"/>
                    <a:gd name="connsiteY17" fmla="*/ 82379 h 910281"/>
                    <a:gd name="connsiteX18" fmla="*/ 45308 w 605481"/>
                    <a:gd name="connsiteY18" fmla="*/ 90616 h 910281"/>
                    <a:gd name="connsiteX19" fmla="*/ 57665 w 605481"/>
                    <a:gd name="connsiteY19" fmla="*/ 94735 h 910281"/>
                    <a:gd name="connsiteX20" fmla="*/ 82379 w 605481"/>
                    <a:gd name="connsiteY20" fmla="*/ 111211 h 910281"/>
                    <a:gd name="connsiteX21" fmla="*/ 94735 w 605481"/>
                    <a:gd name="connsiteY21" fmla="*/ 119449 h 910281"/>
                    <a:gd name="connsiteX22" fmla="*/ 123568 w 605481"/>
                    <a:gd name="connsiteY22" fmla="*/ 127687 h 910281"/>
                    <a:gd name="connsiteX23" fmla="*/ 135924 w 605481"/>
                    <a:gd name="connsiteY23" fmla="*/ 131806 h 910281"/>
                    <a:gd name="connsiteX24" fmla="*/ 127687 w 605481"/>
                    <a:gd name="connsiteY24" fmla="*/ 160638 h 910281"/>
                    <a:gd name="connsiteX25" fmla="*/ 119449 w 605481"/>
                    <a:gd name="connsiteY25" fmla="*/ 172995 h 910281"/>
                    <a:gd name="connsiteX26" fmla="*/ 111211 w 605481"/>
                    <a:gd name="connsiteY26" fmla="*/ 197708 h 910281"/>
                    <a:gd name="connsiteX27" fmla="*/ 102973 w 605481"/>
                    <a:gd name="connsiteY27" fmla="*/ 222422 h 910281"/>
                    <a:gd name="connsiteX28" fmla="*/ 98854 w 605481"/>
                    <a:gd name="connsiteY28" fmla="*/ 234779 h 910281"/>
                    <a:gd name="connsiteX29" fmla="*/ 90616 w 605481"/>
                    <a:gd name="connsiteY29" fmla="*/ 267730 h 910281"/>
                    <a:gd name="connsiteX30" fmla="*/ 98854 w 605481"/>
                    <a:gd name="connsiteY30" fmla="*/ 317157 h 910281"/>
                    <a:gd name="connsiteX31" fmla="*/ 102973 w 605481"/>
                    <a:gd name="connsiteY31" fmla="*/ 333633 h 910281"/>
                    <a:gd name="connsiteX32" fmla="*/ 140043 w 605481"/>
                    <a:gd name="connsiteY32" fmla="*/ 358346 h 910281"/>
                    <a:gd name="connsiteX33" fmla="*/ 164757 w 605481"/>
                    <a:gd name="connsiteY33" fmla="*/ 383060 h 910281"/>
                    <a:gd name="connsiteX34" fmla="*/ 160638 w 605481"/>
                    <a:gd name="connsiteY34" fmla="*/ 395416 h 910281"/>
                    <a:gd name="connsiteX35" fmla="*/ 168876 w 605481"/>
                    <a:gd name="connsiteY35" fmla="*/ 444843 h 910281"/>
                    <a:gd name="connsiteX36" fmla="*/ 177114 w 605481"/>
                    <a:gd name="connsiteY36" fmla="*/ 473676 h 910281"/>
                    <a:gd name="connsiteX37" fmla="*/ 197708 w 605481"/>
                    <a:gd name="connsiteY37" fmla="*/ 498389 h 910281"/>
                    <a:gd name="connsiteX38" fmla="*/ 205946 w 605481"/>
                    <a:gd name="connsiteY38" fmla="*/ 510746 h 910281"/>
                    <a:gd name="connsiteX39" fmla="*/ 218303 w 605481"/>
                    <a:gd name="connsiteY39" fmla="*/ 523103 h 910281"/>
                    <a:gd name="connsiteX40" fmla="*/ 226541 w 605481"/>
                    <a:gd name="connsiteY40" fmla="*/ 535460 h 910281"/>
                    <a:gd name="connsiteX41" fmla="*/ 238897 w 605481"/>
                    <a:gd name="connsiteY41" fmla="*/ 543697 h 910281"/>
                    <a:gd name="connsiteX42" fmla="*/ 292443 w 605481"/>
                    <a:gd name="connsiteY42" fmla="*/ 605481 h 910281"/>
                    <a:gd name="connsiteX43" fmla="*/ 304800 w 605481"/>
                    <a:gd name="connsiteY43" fmla="*/ 617838 h 910281"/>
                    <a:gd name="connsiteX44" fmla="*/ 329514 w 605481"/>
                    <a:gd name="connsiteY44" fmla="*/ 638433 h 910281"/>
                    <a:gd name="connsiteX45" fmla="*/ 337751 w 605481"/>
                    <a:gd name="connsiteY45" fmla="*/ 650789 h 910281"/>
                    <a:gd name="connsiteX46" fmla="*/ 358346 w 605481"/>
                    <a:gd name="connsiteY46" fmla="*/ 679622 h 910281"/>
                    <a:gd name="connsiteX47" fmla="*/ 374822 w 605481"/>
                    <a:gd name="connsiteY47" fmla="*/ 712573 h 910281"/>
                    <a:gd name="connsiteX48" fmla="*/ 383060 w 605481"/>
                    <a:gd name="connsiteY48" fmla="*/ 724930 h 910281"/>
                    <a:gd name="connsiteX49" fmla="*/ 391297 w 605481"/>
                    <a:gd name="connsiteY49" fmla="*/ 745524 h 910281"/>
                    <a:gd name="connsiteX50" fmla="*/ 416011 w 605481"/>
                    <a:gd name="connsiteY50" fmla="*/ 782595 h 910281"/>
                    <a:gd name="connsiteX51" fmla="*/ 420130 w 605481"/>
                    <a:gd name="connsiteY51" fmla="*/ 794951 h 910281"/>
                    <a:gd name="connsiteX52" fmla="*/ 436606 w 605481"/>
                    <a:gd name="connsiteY52" fmla="*/ 819665 h 910281"/>
                    <a:gd name="connsiteX53" fmla="*/ 444843 w 605481"/>
                    <a:gd name="connsiteY53" fmla="*/ 832022 h 910281"/>
                    <a:gd name="connsiteX54" fmla="*/ 453081 w 605481"/>
                    <a:gd name="connsiteY54" fmla="*/ 844379 h 910281"/>
                    <a:gd name="connsiteX55" fmla="*/ 461319 w 605481"/>
                    <a:gd name="connsiteY55" fmla="*/ 860854 h 910281"/>
                    <a:gd name="connsiteX56" fmla="*/ 477795 w 605481"/>
                    <a:gd name="connsiteY56" fmla="*/ 897924 h 910281"/>
                    <a:gd name="connsiteX57" fmla="*/ 481914 w 605481"/>
                    <a:gd name="connsiteY57" fmla="*/ 910281 h 910281"/>
                    <a:gd name="connsiteX58" fmla="*/ 490151 w 605481"/>
                    <a:gd name="connsiteY58" fmla="*/ 877330 h 910281"/>
                    <a:gd name="connsiteX59" fmla="*/ 494270 w 605481"/>
                    <a:gd name="connsiteY59" fmla="*/ 860854 h 910281"/>
                    <a:gd name="connsiteX60" fmla="*/ 498389 w 605481"/>
                    <a:gd name="connsiteY60" fmla="*/ 848497 h 910281"/>
                    <a:gd name="connsiteX61" fmla="*/ 502508 w 605481"/>
                    <a:gd name="connsiteY61" fmla="*/ 827903 h 910281"/>
                    <a:gd name="connsiteX62" fmla="*/ 518984 w 605481"/>
                    <a:gd name="connsiteY62" fmla="*/ 803189 h 910281"/>
                    <a:gd name="connsiteX63" fmla="*/ 539579 w 605481"/>
                    <a:gd name="connsiteY63" fmla="*/ 741406 h 910281"/>
                    <a:gd name="connsiteX64" fmla="*/ 547816 w 605481"/>
                    <a:gd name="connsiteY64" fmla="*/ 712573 h 910281"/>
                    <a:gd name="connsiteX65" fmla="*/ 560173 w 605481"/>
                    <a:gd name="connsiteY65" fmla="*/ 675503 h 910281"/>
                    <a:gd name="connsiteX66" fmla="*/ 564292 w 605481"/>
                    <a:gd name="connsiteY66" fmla="*/ 663146 h 910281"/>
                    <a:gd name="connsiteX67" fmla="*/ 568411 w 605481"/>
                    <a:gd name="connsiteY67" fmla="*/ 650789 h 910281"/>
                    <a:gd name="connsiteX68" fmla="*/ 564292 w 605481"/>
                    <a:gd name="connsiteY68" fmla="*/ 580768 h 910281"/>
                    <a:gd name="connsiteX69" fmla="*/ 564292 w 605481"/>
                    <a:gd name="connsiteY69" fmla="*/ 551935 h 910281"/>
                    <a:gd name="connsiteX70" fmla="*/ 589006 w 605481"/>
                    <a:gd name="connsiteY70" fmla="*/ 539579 h 910281"/>
                    <a:gd name="connsiteX71" fmla="*/ 597243 w 605481"/>
                    <a:gd name="connsiteY71" fmla="*/ 527222 h 910281"/>
                    <a:gd name="connsiteX72" fmla="*/ 605481 w 605481"/>
                    <a:gd name="connsiteY72" fmla="*/ 502508 h 910281"/>
                    <a:gd name="connsiteX73" fmla="*/ 593124 w 605481"/>
                    <a:gd name="connsiteY73" fmla="*/ 453081 h 910281"/>
                    <a:gd name="connsiteX74" fmla="*/ 580768 w 605481"/>
                    <a:gd name="connsiteY74" fmla="*/ 428368 h 910281"/>
                    <a:gd name="connsiteX75" fmla="*/ 584887 w 605481"/>
                    <a:gd name="connsiteY75" fmla="*/ 391297 h 910281"/>
                    <a:gd name="connsiteX76" fmla="*/ 589006 w 605481"/>
                    <a:gd name="connsiteY76" fmla="*/ 374822 h 910281"/>
                    <a:gd name="connsiteX77" fmla="*/ 584887 w 605481"/>
                    <a:gd name="connsiteY77" fmla="*/ 362465 h 910281"/>
                    <a:gd name="connsiteX78" fmla="*/ 572530 w 605481"/>
                    <a:gd name="connsiteY78" fmla="*/ 321276 h 910281"/>
                    <a:gd name="connsiteX79" fmla="*/ 564292 w 605481"/>
                    <a:gd name="connsiteY79" fmla="*/ 308919 h 910281"/>
                    <a:gd name="connsiteX80" fmla="*/ 551935 w 605481"/>
                    <a:gd name="connsiteY80" fmla="*/ 300681 h 910281"/>
                    <a:gd name="connsiteX81" fmla="*/ 535460 w 605481"/>
                    <a:gd name="connsiteY81" fmla="*/ 275968 h 910281"/>
                    <a:gd name="connsiteX82" fmla="*/ 510746 w 605481"/>
                    <a:gd name="connsiteY82" fmla="*/ 255373 h 910281"/>
                    <a:gd name="connsiteX83" fmla="*/ 506627 w 605481"/>
                    <a:gd name="connsiteY83" fmla="*/ 243016 h 910281"/>
                    <a:gd name="connsiteX84" fmla="*/ 469557 w 605481"/>
                    <a:gd name="connsiteY84" fmla="*/ 226541 h 910281"/>
                    <a:gd name="connsiteX85" fmla="*/ 457200 w 605481"/>
                    <a:gd name="connsiteY85" fmla="*/ 222422 h 910281"/>
                    <a:gd name="connsiteX86" fmla="*/ 453081 w 605481"/>
                    <a:gd name="connsiteY86" fmla="*/ 210065 h 910281"/>
                    <a:gd name="connsiteX87" fmla="*/ 481914 w 605481"/>
                    <a:gd name="connsiteY87" fmla="*/ 177114 h 910281"/>
                    <a:gd name="connsiteX88" fmla="*/ 486033 w 605481"/>
                    <a:gd name="connsiteY88" fmla="*/ 164757 h 910281"/>
                    <a:gd name="connsiteX89" fmla="*/ 481914 w 605481"/>
                    <a:gd name="connsiteY89" fmla="*/ 148281 h 910281"/>
                    <a:gd name="connsiteX90" fmla="*/ 469557 w 605481"/>
                    <a:gd name="connsiteY90" fmla="*/ 123568 h 910281"/>
                    <a:gd name="connsiteX91" fmla="*/ 444843 w 605481"/>
                    <a:gd name="connsiteY91" fmla="*/ 107092 h 910281"/>
                    <a:gd name="connsiteX92" fmla="*/ 407773 w 605481"/>
                    <a:gd name="connsiteY92" fmla="*/ 111211 h 910281"/>
                    <a:gd name="connsiteX93" fmla="*/ 383060 w 605481"/>
                    <a:gd name="connsiteY93" fmla="*/ 119449 h 910281"/>
                    <a:gd name="connsiteX94" fmla="*/ 358346 w 605481"/>
                    <a:gd name="connsiteY94" fmla="*/ 127687 h 910281"/>
                    <a:gd name="connsiteX95" fmla="*/ 345989 w 605481"/>
                    <a:gd name="connsiteY95" fmla="*/ 131806 h 910281"/>
                    <a:gd name="connsiteX96" fmla="*/ 321276 w 605481"/>
                    <a:gd name="connsiteY96" fmla="*/ 144162 h 910281"/>
                    <a:gd name="connsiteX97" fmla="*/ 329514 w 605481"/>
                    <a:gd name="connsiteY97" fmla="*/ 144162 h 9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05481" h="910281">
                      <a:moveTo>
                        <a:pt x="329514" y="144162"/>
                      </a:moveTo>
                      <a:cubicBezTo>
                        <a:pt x="328828" y="142789"/>
                        <a:pt x="320658" y="139424"/>
                        <a:pt x="317157" y="135924"/>
                      </a:cubicBezTo>
                      <a:cubicBezTo>
                        <a:pt x="312303" y="131070"/>
                        <a:pt x="308737" y="125073"/>
                        <a:pt x="304800" y="119449"/>
                      </a:cubicBezTo>
                      <a:cubicBezTo>
                        <a:pt x="299122" y="111338"/>
                        <a:pt x="296562" y="100227"/>
                        <a:pt x="288324" y="94735"/>
                      </a:cubicBezTo>
                      <a:lnTo>
                        <a:pt x="275968" y="86497"/>
                      </a:lnTo>
                      <a:cubicBezTo>
                        <a:pt x="274595" y="82378"/>
                        <a:pt x="273957" y="77936"/>
                        <a:pt x="271849" y="74141"/>
                      </a:cubicBezTo>
                      <a:cubicBezTo>
                        <a:pt x="265078" y="61953"/>
                        <a:pt x="254763" y="46207"/>
                        <a:pt x="243016" y="37070"/>
                      </a:cubicBezTo>
                      <a:cubicBezTo>
                        <a:pt x="235201" y="30992"/>
                        <a:pt x="227695" y="23726"/>
                        <a:pt x="218303" y="20595"/>
                      </a:cubicBezTo>
                      <a:cubicBezTo>
                        <a:pt x="210065" y="17849"/>
                        <a:pt x="201356" y="16241"/>
                        <a:pt x="193589" y="12357"/>
                      </a:cubicBezTo>
                      <a:cubicBezTo>
                        <a:pt x="173231" y="2177"/>
                        <a:pt x="182939" y="6061"/>
                        <a:pt x="164757" y="0"/>
                      </a:cubicBezTo>
                      <a:cubicBezTo>
                        <a:pt x="160638" y="1373"/>
                        <a:pt x="156283" y="2177"/>
                        <a:pt x="152400" y="4119"/>
                      </a:cubicBezTo>
                      <a:cubicBezTo>
                        <a:pt x="120459" y="20090"/>
                        <a:pt x="158747" y="6122"/>
                        <a:pt x="127687" y="16476"/>
                      </a:cubicBezTo>
                      <a:cubicBezTo>
                        <a:pt x="108299" y="12598"/>
                        <a:pt x="101676" y="7731"/>
                        <a:pt x="82379" y="20595"/>
                      </a:cubicBezTo>
                      <a:lnTo>
                        <a:pt x="57665" y="37070"/>
                      </a:lnTo>
                      <a:lnTo>
                        <a:pt x="45308" y="45308"/>
                      </a:lnTo>
                      <a:cubicBezTo>
                        <a:pt x="26884" y="72944"/>
                        <a:pt x="48588" y="45868"/>
                        <a:pt x="24714" y="61784"/>
                      </a:cubicBezTo>
                      <a:cubicBezTo>
                        <a:pt x="19867" y="65015"/>
                        <a:pt x="16832" y="70412"/>
                        <a:pt x="12357" y="74141"/>
                      </a:cubicBezTo>
                      <a:cubicBezTo>
                        <a:pt x="8554" y="77310"/>
                        <a:pt x="4119" y="79633"/>
                        <a:pt x="0" y="82379"/>
                      </a:cubicBezTo>
                      <a:cubicBezTo>
                        <a:pt x="23340" y="85712"/>
                        <a:pt x="25885" y="85066"/>
                        <a:pt x="45308" y="90616"/>
                      </a:cubicBezTo>
                      <a:cubicBezTo>
                        <a:pt x="49483" y="91809"/>
                        <a:pt x="53870" y="92626"/>
                        <a:pt x="57665" y="94735"/>
                      </a:cubicBezTo>
                      <a:cubicBezTo>
                        <a:pt x="66320" y="99543"/>
                        <a:pt x="74141" y="105719"/>
                        <a:pt x="82379" y="111211"/>
                      </a:cubicBezTo>
                      <a:cubicBezTo>
                        <a:pt x="86498" y="113957"/>
                        <a:pt x="90039" y="117884"/>
                        <a:pt x="94735" y="119449"/>
                      </a:cubicBezTo>
                      <a:cubicBezTo>
                        <a:pt x="124369" y="129327"/>
                        <a:pt x="87356" y="117340"/>
                        <a:pt x="123568" y="127687"/>
                      </a:cubicBezTo>
                      <a:cubicBezTo>
                        <a:pt x="127742" y="128880"/>
                        <a:pt x="131805" y="130433"/>
                        <a:pt x="135924" y="131806"/>
                      </a:cubicBezTo>
                      <a:cubicBezTo>
                        <a:pt x="134604" y="137088"/>
                        <a:pt x="130643" y="154727"/>
                        <a:pt x="127687" y="160638"/>
                      </a:cubicBezTo>
                      <a:cubicBezTo>
                        <a:pt x="125473" y="165066"/>
                        <a:pt x="121460" y="168471"/>
                        <a:pt x="119449" y="172995"/>
                      </a:cubicBezTo>
                      <a:cubicBezTo>
                        <a:pt x="115922" y="180930"/>
                        <a:pt x="113957" y="189470"/>
                        <a:pt x="111211" y="197708"/>
                      </a:cubicBezTo>
                      <a:lnTo>
                        <a:pt x="102973" y="222422"/>
                      </a:lnTo>
                      <a:cubicBezTo>
                        <a:pt x="101600" y="226541"/>
                        <a:pt x="99706" y="230522"/>
                        <a:pt x="98854" y="234779"/>
                      </a:cubicBezTo>
                      <a:cubicBezTo>
                        <a:pt x="93883" y="259630"/>
                        <a:pt x="96949" y="248732"/>
                        <a:pt x="90616" y="267730"/>
                      </a:cubicBezTo>
                      <a:cubicBezTo>
                        <a:pt x="93362" y="284206"/>
                        <a:pt x="94803" y="300953"/>
                        <a:pt x="98854" y="317157"/>
                      </a:cubicBezTo>
                      <a:cubicBezTo>
                        <a:pt x="100227" y="322649"/>
                        <a:pt x="99245" y="329373"/>
                        <a:pt x="102973" y="333633"/>
                      </a:cubicBezTo>
                      <a:cubicBezTo>
                        <a:pt x="131787" y="366562"/>
                        <a:pt x="119459" y="337762"/>
                        <a:pt x="140043" y="358346"/>
                      </a:cubicBezTo>
                      <a:lnTo>
                        <a:pt x="164757" y="383060"/>
                      </a:lnTo>
                      <a:cubicBezTo>
                        <a:pt x="163384" y="387179"/>
                        <a:pt x="160638" y="391075"/>
                        <a:pt x="160638" y="395416"/>
                      </a:cubicBezTo>
                      <a:cubicBezTo>
                        <a:pt x="160638" y="432239"/>
                        <a:pt x="162431" y="422285"/>
                        <a:pt x="168876" y="444843"/>
                      </a:cubicBezTo>
                      <a:cubicBezTo>
                        <a:pt x="170636" y="451004"/>
                        <a:pt x="173822" y="467091"/>
                        <a:pt x="177114" y="473676"/>
                      </a:cubicBezTo>
                      <a:cubicBezTo>
                        <a:pt x="184785" y="489020"/>
                        <a:pt x="186318" y="484721"/>
                        <a:pt x="197708" y="498389"/>
                      </a:cubicBezTo>
                      <a:cubicBezTo>
                        <a:pt x="200877" y="502192"/>
                        <a:pt x="202777" y="506943"/>
                        <a:pt x="205946" y="510746"/>
                      </a:cubicBezTo>
                      <a:cubicBezTo>
                        <a:pt x="209675" y="515221"/>
                        <a:pt x="214574" y="518628"/>
                        <a:pt x="218303" y="523103"/>
                      </a:cubicBezTo>
                      <a:cubicBezTo>
                        <a:pt x="221472" y="526906"/>
                        <a:pt x="223041" y="531960"/>
                        <a:pt x="226541" y="535460"/>
                      </a:cubicBezTo>
                      <a:cubicBezTo>
                        <a:pt x="230041" y="538960"/>
                        <a:pt x="234778" y="540951"/>
                        <a:pt x="238897" y="543697"/>
                      </a:cubicBezTo>
                      <a:cubicBezTo>
                        <a:pt x="271766" y="587522"/>
                        <a:pt x="253902" y="566940"/>
                        <a:pt x="292443" y="605481"/>
                      </a:cubicBezTo>
                      <a:cubicBezTo>
                        <a:pt x="296562" y="609600"/>
                        <a:pt x="299953" y="614607"/>
                        <a:pt x="304800" y="617838"/>
                      </a:cubicBezTo>
                      <a:cubicBezTo>
                        <a:pt x="316950" y="625938"/>
                        <a:pt x="319603" y="626540"/>
                        <a:pt x="329514" y="638433"/>
                      </a:cubicBezTo>
                      <a:cubicBezTo>
                        <a:pt x="332683" y="642236"/>
                        <a:pt x="334874" y="646761"/>
                        <a:pt x="337751" y="650789"/>
                      </a:cubicBezTo>
                      <a:cubicBezTo>
                        <a:pt x="342587" y="657560"/>
                        <a:pt x="353865" y="671407"/>
                        <a:pt x="358346" y="679622"/>
                      </a:cubicBezTo>
                      <a:cubicBezTo>
                        <a:pt x="364226" y="690403"/>
                        <a:pt x="368010" y="702355"/>
                        <a:pt x="374822" y="712573"/>
                      </a:cubicBezTo>
                      <a:cubicBezTo>
                        <a:pt x="377568" y="716692"/>
                        <a:pt x="380846" y="720502"/>
                        <a:pt x="383060" y="724930"/>
                      </a:cubicBezTo>
                      <a:cubicBezTo>
                        <a:pt x="386366" y="731543"/>
                        <a:pt x="387991" y="738911"/>
                        <a:pt x="391297" y="745524"/>
                      </a:cubicBezTo>
                      <a:cubicBezTo>
                        <a:pt x="399241" y="761412"/>
                        <a:pt x="405663" y="768798"/>
                        <a:pt x="416011" y="782595"/>
                      </a:cubicBezTo>
                      <a:cubicBezTo>
                        <a:pt x="417384" y="786714"/>
                        <a:pt x="418022" y="791156"/>
                        <a:pt x="420130" y="794951"/>
                      </a:cubicBezTo>
                      <a:cubicBezTo>
                        <a:pt x="424938" y="803606"/>
                        <a:pt x="431114" y="811427"/>
                        <a:pt x="436606" y="819665"/>
                      </a:cubicBezTo>
                      <a:lnTo>
                        <a:pt x="444843" y="832022"/>
                      </a:lnTo>
                      <a:cubicBezTo>
                        <a:pt x="447589" y="836141"/>
                        <a:pt x="450867" y="839951"/>
                        <a:pt x="453081" y="844379"/>
                      </a:cubicBezTo>
                      <a:cubicBezTo>
                        <a:pt x="455827" y="849871"/>
                        <a:pt x="458273" y="855523"/>
                        <a:pt x="461319" y="860854"/>
                      </a:cubicBezTo>
                      <a:cubicBezTo>
                        <a:pt x="476984" y="888266"/>
                        <a:pt x="463413" y="854780"/>
                        <a:pt x="477795" y="897924"/>
                      </a:cubicBezTo>
                      <a:lnTo>
                        <a:pt x="481914" y="910281"/>
                      </a:lnTo>
                      <a:cubicBezTo>
                        <a:pt x="489275" y="888198"/>
                        <a:pt x="483524" y="907155"/>
                        <a:pt x="490151" y="877330"/>
                      </a:cubicBezTo>
                      <a:cubicBezTo>
                        <a:pt x="491379" y="871804"/>
                        <a:pt x="492715" y="866297"/>
                        <a:pt x="494270" y="860854"/>
                      </a:cubicBezTo>
                      <a:cubicBezTo>
                        <a:pt x="495463" y="856679"/>
                        <a:pt x="497336" y="852709"/>
                        <a:pt x="498389" y="848497"/>
                      </a:cubicBezTo>
                      <a:cubicBezTo>
                        <a:pt x="500087" y="841705"/>
                        <a:pt x="499611" y="834276"/>
                        <a:pt x="502508" y="827903"/>
                      </a:cubicBezTo>
                      <a:cubicBezTo>
                        <a:pt x="506605" y="818890"/>
                        <a:pt x="515853" y="812582"/>
                        <a:pt x="518984" y="803189"/>
                      </a:cubicBezTo>
                      <a:lnTo>
                        <a:pt x="539579" y="741406"/>
                      </a:lnTo>
                      <a:cubicBezTo>
                        <a:pt x="553420" y="699879"/>
                        <a:pt x="532300" y="764292"/>
                        <a:pt x="547816" y="712573"/>
                      </a:cubicBezTo>
                      <a:cubicBezTo>
                        <a:pt x="551559" y="700097"/>
                        <a:pt x="556054" y="687860"/>
                        <a:pt x="560173" y="675503"/>
                      </a:cubicBezTo>
                      <a:lnTo>
                        <a:pt x="564292" y="663146"/>
                      </a:lnTo>
                      <a:lnTo>
                        <a:pt x="568411" y="650789"/>
                      </a:lnTo>
                      <a:cubicBezTo>
                        <a:pt x="567038" y="627449"/>
                        <a:pt x="566619" y="604033"/>
                        <a:pt x="564292" y="580768"/>
                      </a:cubicBezTo>
                      <a:cubicBezTo>
                        <a:pt x="562842" y="566269"/>
                        <a:pt x="553306" y="568414"/>
                        <a:pt x="564292" y="551935"/>
                      </a:cubicBezTo>
                      <a:cubicBezTo>
                        <a:pt x="568856" y="545090"/>
                        <a:pt x="581956" y="541928"/>
                        <a:pt x="589006" y="539579"/>
                      </a:cubicBezTo>
                      <a:cubicBezTo>
                        <a:pt x="591752" y="535460"/>
                        <a:pt x="595233" y="531746"/>
                        <a:pt x="597243" y="527222"/>
                      </a:cubicBezTo>
                      <a:cubicBezTo>
                        <a:pt x="600770" y="519287"/>
                        <a:pt x="605481" y="502508"/>
                        <a:pt x="605481" y="502508"/>
                      </a:cubicBezTo>
                      <a:cubicBezTo>
                        <a:pt x="603422" y="490153"/>
                        <a:pt x="600377" y="463961"/>
                        <a:pt x="593124" y="453081"/>
                      </a:cubicBezTo>
                      <a:cubicBezTo>
                        <a:pt x="582479" y="437112"/>
                        <a:pt x="586453" y="445420"/>
                        <a:pt x="580768" y="428368"/>
                      </a:cubicBezTo>
                      <a:cubicBezTo>
                        <a:pt x="582141" y="416011"/>
                        <a:pt x="582996" y="403585"/>
                        <a:pt x="584887" y="391297"/>
                      </a:cubicBezTo>
                      <a:cubicBezTo>
                        <a:pt x="585748" y="385702"/>
                        <a:pt x="589006" y="380483"/>
                        <a:pt x="589006" y="374822"/>
                      </a:cubicBezTo>
                      <a:cubicBezTo>
                        <a:pt x="589006" y="370480"/>
                        <a:pt x="586080" y="366640"/>
                        <a:pt x="584887" y="362465"/>
                      </a:cubicBezTo>
                      <a:cubicBezTo>
                        <a:pt x="582009" y="352391"/>
                        <a:pt x="577425" y="328618"/>
                        <a:pt x="572530" y="321276"/>
                      </a:cubicBezTo>
                      <a:cubicBezTo>
                        <a:pt x="569784" y="317157"/>
                        <a:pt x="567792" y="312419"/>
                        <a:pt x="564292" y="308919"/>
                      </a:cubicBezTo>
                      <a:cubicBezTo>
                        <a:pt x="560792" y="305419"/>
                        <a:pt x="556054" y="303427"/>
                        <a:pt x="551935" y="300681"/>
                      </a:cubicBezTo>
                      <a:cubicBezTo>
                        <a:pt x="546443" y="292443"/>
                        <a:pt x="543698" y="281460"/>
                        <a:pt x="535460" y="275968"/>
                      </a:cubicBezTo>
                      <a:cubicBezTo>
                        <a:pt x="518256" y="264499"/>
                        <a:pt x="526603" y="271230"/>
                        <a:pt x="510746" y="255373"/>
                      </a:cubicBezTo>
                      <a:cubicBezTo>
                        <a:pt x="509373" y="251254"/>
                        <a:pt x="509339" y="246406"/>
                        <a:pt x="506627" y="243016"/>
                      </a:cubicBezTo>
                      <a:cubicBezTo>
                        <a:pt x="499508" y="234117"/>
                        <a:pt x="477105" y="229057"/>
                        <a:pt x="469557" y="226541"/>
                      </a:cubicBezTo>
                      <a:lnTo>
                        <a:pt x="457200" y="222422"/>
                      </a:lnTo>
                      <a:cubicBezTo>
                        <a:pt x="455827" y="218303"/>
                        <a:pt x="451708" y="214184"/>
                        <a:pt x="453081" y="210065"/>
                      </a:cubicBezTo>
                      <a:cubicBezTo>
                        <a:pt x="459946" y="189469"/>
                        <a:pt x="467497" y="186724"/>
                        <a:pt x="481914" y="177114"/>
                      </a:cubicBezTo>
                      <a:cubicBezTo>
                        <a:pt x="483287" y="172995"/>
                        <a:pt x="486033" y="169099"/>
                        <a:pt x="486033" y="164757"/>
                      </a:cubicBezTo>
                      <a:cubicBezTo>
                        <a:pt x="486033" y="159096"/>
                        <a:pt x="483469" y="153724"/>
                        <a:pt x="481914" y="148281"/>
                      </a:cubicBezTo>
                      <a:cubicBezTo>
                        <a:pt x="479535" y="139956"/>
                        <a:pt x="476435" y="129586"/>
                        <a:pt x="469557" y="123568"/>
                      </a:cubicBezTo>
                      <a:cubicBezTo>
                        <a:pt x="462106" y="117048"/>
                        <a:pt x="444843" y="107092"/>
                        <a:pt x="444843" y="107092"/>
                      </a:cubicBezTo>
                      <a:cubicBezTo>
                        <a:pt x="432486" y="108465"/>
                        <a:pt x="419964" y="108773"/>
                        <a:pt x="407773" y="111211"/>
                      </a:cubicBezTo>
                      <a:cubicBezTo>
                        <a:pt x="399258" y="112914"/>
                        <a:pt x="391298" y="116703"/>
                        <a:pt x="383060" y="119449"/>
                      </a:cubicBezTo>
                      <a:lnTo>
                        <a:pt x="358346" y="127687"/>
                      </a:lnTo>
                      <a:cubicBezTo>
                        <a:pt x="354227" y="129060"/>
                        <a:pt x="349602" y="129398"/>
                        <a:pt x="345989" y="131806"/>
                      </a:cubicBezTo>
                      <a:cubicBezTo>
                        <a:pt x="333909" y="139859"/>
                        <a:pt x="334918" y="140751"/>
                        <a:pt x="321276" y="144162"/>
                      </a:cubicBezTo>
                      <a:cubicBezTo>
                        <a:pt x="319944" y="144495"/>
                        <a:pt x="330201" y="145535"/>
                        <a:pt x="329514" y="144162"/>
                      </a:cubicBezTo>
                      <a:close/>
                    </a:path>
                  </a:pathLst>
                </a:custGeom>
                <a:gradFill flip="none" rotWithShape="1">
                  <a:gsLst>
                    <a:gs pos="0">
                      <a:srgbClr val="669900">
                        <a:shade val="30000"/>
                        <a:satMod val="115000"/>
                      </a:srgbClr>
                    </a:gs>
                    <a:gs pos="50000">
                      <a:srgbClr val="669900">
                        <a:shade val="67500"/>
                        <a:satMod val="115000"/>
                      </a:srgbClr>
                    </a:gs>
                    <a:gs pos="100000">
                      <a:srgbClr val="6699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3" name="Freeform 302"/>
                <p:cNvSpPr/>
                <p:nvPr/>
              </p:nvSpPr>
              <p:spPr>
                <a:xfrm>
                  <a:off x="3868530" y="2724120"/>
                  <a:ext cx="393696" cy="430949"/>
                </a:xfrm>
                <a:custGeom>
                  <a:avLst/>
                  <a:gdLst>
                    <a:gd name="connsiteX0" fmla="*/ 250205 w 397088"/>
                    <a:gd name="connsiteY0" fmla="*/ 32952 h 426583"/>
                    <a:gd name="connsiteX1" fmla="*/ 217254 w 397088"/>
                    <a:gd name="connsiteY1" fmla="*/ 20595 h 426583"/>
                    <a:gd name="connsiteX2" fmla="*/ 188421 w 397088"/>
                    <a:gd name="connsiteY2" fmla="*/ 8238 h 426583"/>
                    <a:gd name="connsiteX3" fmla="*/ 159589 w 397088"/>
                    <a:gd name="connsiteY3" fmla="*/ 16476 h 426583"/>
                    <a:gd name="connsiteX4" fmla="*/ 134875 w 397088"/>
                    <a:gd name="connsiteY4" fmla="*/ 24714 h 426583"/>
                    <a:gd name="connsiteX5" fmla="*/ 110162 w 397088"/>
                    <a:gd name="connsiteY5" fmla="*/ 41190 h 426583"/>
                    <a:gd name="connsiteX6" fmla="*/ 97805 w 397088"/>
                    <a:gd name="connsiteY6" fmla="*/ 49427 h 426583"/>
                    <a:gd name="connsiteX7" fmla="*/ 77210 w 397088"/>
                    <a:gd name="connsiteY7" fmla="*/ 70022 h 426583"/>
                    <a:gd name="connsiteX8" fmla="*/ 64854 w 397088"/>
                    <a:gd name="connsiteY8" fmla="*/ 82379 h 426583"/>
                    <a:gd name="connsiteX9" fmla="*/ 40140 w 397088"/>
                    <a:gd name="connsiteY9" fmla="*/ 98854 h 426583"/>
                    <a:gd name="connsiteX10" fmla="*/ 31902 w 397088"/>
                    <a:gd name="connsiteY10" fmla="*/ 111211 h 426583"/>
                    <a:gd name="connsiteX11" fmla="*/ 7189 w 397088"/>
                    <a:gd name="connsiteY11" fmla="*/ 127687 h 426583"/>
                    <a:gd name="connsiteX12" fmla="*/ 3070 w 397088"/>
                    <a:gd name="connsiteY12" fmla="*/ 140044 h 426583"/>
                    <a:gd name="connsiteX13" fmla="*/ 27783 w 397088"/>
                    <a:gd name="connsiteY13" fmla="*/ 148281 h 426583"/>
                    <a:gd name="connsiteX14" fmla="*/ 52497 w 397088"/>
                    <a:gd name="connsiteY14" fmla="*/ 185352 h 426583"/>
                    <a:gd name="connsiteX15" fmla="*/ 60735 w 397088"/>
                    <a:gd name="connsiteY15" fmla="*/ 197708 h 426583"/>
                    <a:gd name="connsiteX16" fmla="*/ 77210 w 397088"/>
                    <a:gd name="connsiteY16" fmla="*/ 247135 h 426583"/>
                    <a:gd name="connsiteX17" fmla="*/ 81329 w 397088"/>
                    <a:gd name="connsiteY17" fmla="*/ 259492 h 426583"/>
                    <a:gd name="connsiteX18" fmla="*/ 93686 w 397088"/>
                    <a:gd name="connsiteY18" fmla="*/ 271849 h 426583"/>
                    <a:gd name="connsiteX19" fmla="*/ 106043 w 397088"/>
                    <a:gd name="connsiteY19" fmla="*/ 296562 h 426583"/>
                    <a:gd name="connsiteX20" fmla="*/ 110162 w 397088"/>
                    <a:gd name="connsiteY20" fmla="*/ 308919 h 426583"/>
                    <a:gd name="connsiteX21" fmla="*/ 122518 w 397088"/>
                    <a:gd name="connsiteY21" fmla="*/ 317157 h 426583"/>
                    <a:gd name="connsiteX22" fmla="*/ 147232 w 397088"/>
                    <a:gd name="connsiteY22" fmla="*/ 366584 h 426583"/>
                    <a:gd name="connsiteX23" fmla="*/ 155470 w 397088"/>
                    <a:gd name="connsiteY23" fmla="*/ 378941 h 426583"/>
                    <a:gd name="connsiteX24" fmla="*/ 163708 w 397088"/>
                    <a:gd name="connsiteY24" fmla="*/ 391298 h 426583"/>
                    <a:gd name="connsiteX25" fmla="*/ 176064 w 397088"/>
                    <a:gd name="connsiteY25" fmla="*/ 399535 h 426583"/>
                    <a:gd name="connsiteX26" fmla="*/ 188421 w 397088"/>
                    <a:gd name="connsiteY26" fmla="*/ 411892 h 426583"/>
                    <a:gd name="connsiteX27" fmla="*/ 213135 w 397088"/>
                    <a:gd name="connsiteY27" fmla="*/ 424249 h 426583"/>
                    <a:gd name="connsiteX28" fmla="*/ 229610 w 397088"/>
                    <a:gd name="connsiteY28" fmla="*/ 403654 h 426583"/>
                    <a:gd name="connsiteX29" fmla="*/ 246086 w 397088"/>
                    <a:gd name="connsiteY29" fmla="*/ 378941 h 426583"/>
                    <a:gd name="connsiteX30" fmla="*/ 270800 w 397088"/>
                    <a:gd name="connsiteY30" fmla="*/ 358346 h 426583"/>
                    <a:gd name="connsiteX31" fmla="*/ 279037 w 397088"/>
                    <a:gd name="connsiteY31" fmla="*/ 345990 h 426583"/>
                    <a:gd name="connsiteX32" fmla="*/ 303751 w 397088"/>
                    <a:gd name="connsiteY32" fmla="*/ 329514 h 426583"/>
                    <a:gd name="connsiteX33" fmla="*/ 316108 w 397088"/>
                    <a:gd name="connsiteY33" fmla="*/ 304800 h 426583"/>
                    <a:gd name="connsiteX34" fmla="*/ 324345 w 397088"/>
                    <a:gd name="connsiteY34" fmla="*/ 280087 h 426583"/>
                    <a:gd name="connsiteX35" fmla="*/ 340821 w 397088"/>
                    <a:gd name="connsiteY35" fmla="*/ 255373 h 426583"/>
                    <a:gd name="connsiteX36" fmla="*/ 349059 w 397088"/>
                    <a:gd name="connsiteY36" fmla="*/ 230660 h 426583"/>
                    <a:gd name="connsiteX37" fmla="*/ 365535 w 397088"/>
                    <a:gd name="connsiteY37" fmla="*/ 205946 h 426583"/>
                    <a:gd name="connsiteX38" fmla="*/ 386129 w 397088"/>
                    <a:gd name="connsiteY38" fmla="*/ 144162 h 426583"/>
                    <a:gd name="connsiteX39" fmla="*/ 390248 w 397088"/>
                    <a:gd name="connsiteY39" fmla="*/ 131806 h 426583"/>
                    <a:gd name="connsiteX40" fmla="*/ 394367 w 397088"/>
                    <a:gd name="connsiteY40" fmla="*/ 119449 h 426583"/>
                    <a:gd name="connsiteX41" fmla="*/ 382010 w 397088"/>
                    <a:gd name="connsiteY41" fmla="*/ 65903 h 426583"/>
                    <a:gd name="connsiteX42" fmla="*/ 373772 w 397088"/>
                    <a:gd name="connsiteY42" fmla="*/ 37071 h 426583"/>
                    <a:gd name="connsiteX43" fmla="*/ 336702 w 397088"/>
                    <a:gd name="connsiteY43" fmla="*/ 16476 h 426583"/>
                    <a:gd name="connsiteX44" fmla="*/ 311989 w 397088"/>
                    <a:gd name="connsiteY44" fmla="*/ 0 h 426583"/>
                    <a:gd name="connsiteX45" fmla="*/ 287275 w 397088"/>
                    <a:gd name="connsiteY45" fmla="*/ 8238 h 426583"/>
                    <a:gd name="connsiteX46" fmla="*/ 274918 w 397088"/>
                    <a:gd name="connsiteY46" fmla="*/ 12357 h 426583"/>
                    <a:gd name="connsiteX47" fmla="*/ 262562 w 397088"/>
                    <a:gd name="connsiteY47" fmla="*/ 20595 h 426583"/>
                    <a:gd name="connsiteX48" fmla="*/ 250205 w 397088"/>
                    <a:gd name="connsiteY48" fmla="*/ 32952 h 426583"/>
                    <a:gd name="connsiteX49" fmla="*/ 237848 w 397088"/>
                    <a:gd name="connsiteY49" fmla="*/ 37071 h 426583"/>
                    <a:gd name="connsiteX50" fmla="*/ 250205 w 397088"/>
                    <a:gd name="connsiteY50" fmla="*/ 32952 h 4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7088" h="426583">
                      <a:moveTo>
                        <a:pt x="250205" y="32952"/>
                      </a:moveTo>
                      <a:cubicBezTo>
                        <a:pt x="246773" y="30206"/>
                        <a:pt x="228383" y="24305"/>
                        <a:pt x="217254" y="20595"/>
                      </a:cubicBezTo>
                      <a:cubicBezTo>
                        <a:pt x="190655" y="11729"/>
                        <a:pt x="210141" y="22718"/>
                        <a:pt x="188421" y="8238"/>
                      </a:cubicBezTo>
                      <a:cubicBezTo>
                        <a:pt x="146891" y="22081"/>
                        <a:pt x="211309" y="960"/>
                        <a:pt x="159589" y="16476"/>
                      </a:cubicBezTo>
                      <a:cubicBezTo>
                        <a:pt x="151272" y="18971"/>
                        <a:pt x="142100" y="19897"/>
                        <a:pt x="134875" y="24714"/>
                      </a:cubicBezTo>
                      <a:lnTo>
                        <a:pt x="110162" y="41190"/>
                      </a:lnTo>
                      <a:lnTo>
                        <a:pt x="97805" y="49427"/>
                      </a:lnTo>
                      <a:cubicBezTo>
                        <a:pt x="82701" y="72083"/>
                        <a:pt x="97806" y="52858"/>
                        <a:pt x="77210" y="70022"/>
                      </a:cubicBezTo>
                      <a:cubicBezTo>
                        <a:pt x="72735" y="73751"/>
                        <a:pt x="69452" y="78803"/>
                        <a:pt x="64854" y="82379"/>
                      </a:cubicBezTo>
                      <a:cubicBezTo>
                        <a:pt x="57039" y="88457"/>
                        <a:pt x="40140" y="98854"/>
                        <a:pt x="40140" y="98854"/>
                      </a:cubicBezTo>
                      <a:cubicBezTo>
                        <a:pt x="37394" y="102973"/>
                        <a:pt x="35628" y="107951"/>
                        <a:pt x="31902" y="111211"/>
                      </a:cubicBezTo>
                      <a:cubicBezTo>
                        <a:pt x="24451" y="117731"/>
                        <a:pt x="7189" y="127687"/>
                        <a:pt x="7189" y="127687"/>
                      </a:cubicBezTo>
                      <a:cubicBezTo>
                        <a:pt x="5816" y="131806"/>
                        <a:pt x="0" y="136974"/>
                        <a:pt x="3070" y="140044"/>
                      </a:cubicBezTo>
                      <a:cubicBezTo>
                        <a:pt x="9210" y="146184"/>
                        <a:pt x="27783" y="148281"/>
                        <a:pt x="27783" y="148281"/>
                      </a:cubicBezTo>
                      <a:lnTo>
                        <a:pt x="52497" y="185352"/>
                      </a:lnTo>
                      <a:lnTo>
                        <a:pt x="60735" y="197708"/>
                      </a:lnTo>
                      <a:lnTo>
                        <a:pt x="77210" y="247135"/>
                      </a:lnTo>
                      <a:cubicBezTo>
                        <a:pt x="78583" y="251254"/>
                        <a:pt x="78259" y="256422"/>
                        <a:pt x="81329" y="259492"/>
                      </a:cubicBezTo>
                      <a:lnTo>
                        <a:pt x="93686" y="271849"/>
                      </a:lnTo>
                      <a:cubicBezTo>
                        <a:pt x="104039" y="302909"/>
                        <a:pt x="90073" y="264624"/>
                        <a:pt x="106043" y="296562"/>
                      </a:cubicBezTo>
                      <a:cubicBezTo>
                        <a:pt x="107985" y="300445"/>
                        <a:pt x="107450" y="305529"/>
                        <a:pt x="110162" y="308919"/>
                      </a:cubicBezTo>
                      <a:cubicBezTo>
                        <a:pt x="113254" y="312785"/>
                        <a:pt x="118399" y="314411"/>
                        <a:pt x="122518" y="317157"/>
                      </a:cubicBezTo>
                      <a:cubicBezTo>
                        <a:pt x="133887" y="351264"/>
                        <a:pt x="125939" y="334645"/>
                        <a:pt x="147232" y="366584"/>
                      </a:cubicBezTo>
                      <a:lnTo>
                        <a:pt x="155470" y="378941"/>
                      </a:lnTo>
                      <a:cubicBezTo>
                        <a:pt x="158216" y="383060"/>
                        <a:pt x="159589" y="388552"/>
                        <a:pt x="163708" y="391298"/>
                      </a:cubicBezTo>
                      <a:cubicBezTo>
                        <a:pt x="167827" y="394044"/>
                        <a:pt x="172261" y="396366"/>
                        <a:pt x="176064" y="399535"/>
                      </a:cubicBezTo>
                      <a:cubicBezTo>
                        <a:pt x="180539" y="403264"/>
                        <a:pt x="183946" y="408163"/>
                        <a:pt x="188421" y="411892"/>
                      </a:cubicBezTo>
                      <a:cubicBezTo>
                        <a:pt x="199067" y="420764"/>
                        <a:pt x="200750" y="420121"/>
                        <a:pt x="213135" y="424249"/>
                      </a:cubicBezTo>
                      <a:cubicBezTo>
                        <a:pt x="222410" y="396423"/>
                        <a:pt x="209547" y="426583"/>
                        <a:pt x="229610" y="403654"/>
                      </a:cubicBezTo>
                      <a:cubicBezTo>
                        <a:pt x="236130" y="396203"/>
                        <a:pt x="239085" y="385942"/>
                        <a:pt x="246086" y="378941"/>
                      </a:cubicBezTo>
                      <a:cubicBezTo>
                        <a:pt x="261943" y="363084"/>
                        <a:pt x="253596" y="369815"/>
                        <a:pt x="270800" y="358346"/>
                      </a:cubicBezTo>
                      <a:cubicBezTo>
                        <a:pt x="273546" y="354227"/>
                        <a:pt x="275312" y="349250"/>
                        <a:pt x="279037" y="345990"/>
                      </a:cubicBezTo>
                      <a:cubicBezTo>
                        <a:pt x="286488" y="339470"/>
                        <a:pt x="303751" y="329514"/>
                        <a:pt x="303751" y="329514"/>
                      </a:cubicBezTo>
                      <a:cubicBezTo>
                        <a:pt x="318775" y="284442"/>
                        <a:pt x="294813" y="352715"/>
                        <a:pt x="316108" y="304800"/>
                      </a:cubicBezTo>
                      <a:cubicBezTo>
                        <a:pt x="319634" y="296865"/>
                        <a:pt x="319528" y="287312"/>
                        <a:pt x="324345" y="280087"/>
                      </a:cubicBezTo>
                      <a:cubicBezTo>
                        <a:pt x="329837" y="271849"/>
                        <a:pt x="337690" y="264766"/>
                        <a:pt x="340821" y="255373"/>
                      </a:cubicBezTo>
                      <a:cubicBezTo>
                        <a:pt x="343567" y="247135"/>
                        <a:pt x="344242" y="237885"/>
                        <a:pt x="349059" y="230660"/>
                      </a:cubicBezTo>
                      <a:cubicBezTo>
                        <a:pt x="354551" y="222422"/>
                        <a:pt x="362404" y="215339"/>
                        <a:pt x="365535" y="205946"/>
                      </a:cubicBezTo>
                      <a:lnTo>
                        <a:pt x="386129" y="144162"/>
                      </a:lnTo>
                      <a:lnTo>
                        <a:pt x="390248" y="131806"/>
                      </a:lnTo>
                      <a:lnTo>
                        <a:pt x="394367" y="119449"/>
                      </a:lnTo>
                      <a:cubicBezTo>
                        <a:pt x="384805" y="52521"/>
                        <a:pt x="397088" y="126214"/>
                        <a:pt x="382010" y="65903"/>
                      </a:cubicBezTo>
                      <a:cubicBezTo>
                        <a:pt x="381974" y="65760"/>
                        <a:pt x="375742" y="39041"/>
                        <a:pt x="373772" y="37071"/>
                      </a:cubicBezTo>
                      <a:cubicBezTo>
                        <a:pt x="341890" y="5189"/>
                        <a:pt x="360011" y="29426"/>
                        <a:pt x="336702" y="16476"/>
                      </a:cubicBezTo>
                      <a:cubicBezTo>
                        <a:pt x="328047" y="11668"/>
                        <a:pt x="311989" y="0"/>
                        <a:pt x="311989" y="0"/>
                      </a:cubicBezTo>
                      <a:lnTo>
                        <a:pt x="287275" y="8238"/>
                      </a:lnTo>
                      <a:lnTo>
                        <a:pt x="274918" y="12357"/>
                      </a:lnTo>
                      <a:cubicBezTo>
                        <a:pt x="270799" y="15103"/>
                        <a:pt x="266365" y="17426"/>
                        <a:pt x="262562" y="20595"/>
                      </a:cubicBezTo>
                      <a:cubicBezTo>
                        <a:pt x="258087" y="24324"/>
                        <a:pt x="255052" y="29721"/>
                        <a:pt x="250205" y="32952"/>
                      </a:cubicBezTo>
                      <a:cubicBezTo>
                        <a:pt x="246592" y="35360"/>
                        <a:pt x="241879" y="35458"/>
                        <a:pt x="237848" y="37071"/>
                      </a:cubicBezTo>
                      <a:cubicBezTo>
                        <a:pt x="234997" y="38211"/>
                        <a:pt x="253637" y="35698"/>
                        <a:pt x="250205" y="32952"/>
                      </a:cubicBezTo>
                      <a:close/>
                    </a:path>
                  </a:pathLst>
                </a:cu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4" name="Freeform 303"/>
                <p:cNvSpPr/>
                <p:nvPr/>
              </p:nvSpPr>
              <p:spPr>
                <a:xfrm>
                  <a:off x="4729169" y="2819886"/>
                  <a:ext cx="943040" cy="175572"/>
                </a:xfrm>
                <a:custGeom>
                  <a:avLst/>
                  <a:gdLst>
                    <a:gd name="connsiteX0" fmla="*/ 0 w 939113"/>
                    <a:gd name="connsiteY0" fmla="*/ 0 h 172995"/>
                    <a:gd name="connsiteX1" fmla="*/ 214184 w 939113"/>
                    <a:gd name="connsiteY1" fmla="*/ 94736 h 172995"/>
                    <a:gd name="connsiteX2" fmla="*/ 321276 w 939113"/>
                    <a:gd name="connsiteY2" fmla="*/ 160638 h 172995"/>
                    <a:gd name="connsiteX3" fmla="*/ 580767 w 939113"/>
                    <a:gd name="connsiteY3" fmla="*/ 168876 h 172995"/>
                    <a:gd name="connsiteX4" fmla="*/ 832021 w 939113"/>
                    <a:gd name="connsiteY4" fmla="*/ 144163 h 172995"/>
                    <a:gd name="connsiteX5" fmla="*/ 939113 w 939113"/>
                    <a:gd name="connsiteY5" fmla="*/ 111211 h 17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113" h="172995">
                      <a:moveTo>
                        <a:pt x="0" y="0"/>
                      </a:moveTo>
                      <a:cubicBezTo>
                        <a:pt x="80319" y="33981"/>
                        <a:pt x="160638" y="67963"/>
                        <a:pt x="214184" y="94736"/>
                      </a:cubicBezTo>
                      <a:cubicBezTo>
                        <a:pt x="267730" y="121509"/>
                        <a:pt x="260179" y="148281"/>
                        <a:pt x="321276" y="160638"/>
                      </a:cubicBezTo>
                      <a:cubicBezTo>
                        <a:pt x="382373" y="172995"/>
                        <a:pt x="495643" y="171622"/>
                        <a:pt x="580767" y="168876"/>
                      </a:cubicBezTo>
                      <a:cubicBezTo>
                        <a:pt x="665891" y="166130"/>
                        <a:pt x="772297" y="153774"/>
                        <a:pt x="832021" y="144163"/>
                      </a:cubicBezTo>
                      <a:cubicBezTo>
                        <a:pt x="891745" y="134552"/>
                        <a:pt x="921264" y="116016"/>
                        <a:pt x="939113" y="111211"/>
                      </a:cubicBezTo>
                    </a:path>
                  </a:pathLst>
                </a:custGeom>
                <a:ln w="12700">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05" name="Freeform 304"/>
                <p:cNvSpPr/>
                <p:nvPr/>
              </p:nvSpPr>
              <p:spPr>
                <a:xfrm>
                  <a:off x="2559260" y="4396044"/>
                  <a:ext cx="384541" cy="407007"/>
                </a:xfrm>
                <a:custGeom>
                  <a:avLst/>
                  <a:gdLst>
                    <a:gd name="connsiteX0" fmla="*/ 381055 w 383114"/>
                    <a:gd name="connsiteY0" fmla="*/ 164757 h 406934"/>
                    <a:gd name="connsiteX1" fmla="*/ 372817 w 383114"/>
                    <a:gd name="connsiteY1" fmla="*/ 152400 h 406934"/>
                    <a:gd name="connsiteX2" fmla="*/ 352223 w 383114"/>
                    <a:gd name="connsiteY2" fmla="*/ 131806 h 406934"/>
                    <a:gd name="connsiteX3" fmla="*/ 348104 w 383114"/>
                    <a:gd name="connsiteY3" fmla="*/ 45309 h 406934"/>
                    <a:gd name="connsiteX4" fmla="*/ 343985 w 383114"/>
                    <a:gd name="connsiteY4" fmla="*/ 24714 h 406934"/>
                    <a:gd name="connsiteX5" fmla="*/ 335747 w 383114"/>
                    <a:gd name="connsiteY5" fmla="*/ 0 h 406934"/>
                    <a:gd name="connsiteX6" fmla="*/ 323390 w 383114"/>
                    <a:gd name="connsiteY6" fmla="*/ 4119 h 406934"/>
                    <a:gd name="connsiteX7" fmla="*/ 311033 w 383114"/>
                    <a:gd name="connsiteY7" fmla="*/ 28833 h 406934"/>
                    <a:gd name="connsiteX8" fmla="*/ 302796 w 383114"/>
                    <a:gd name="connsiteY8" fmla="*/ 41190 h 406934"/>
                    <a:gd name="connsiteX9" fmla="*/ 294558 w 383114"/>
                    <a:gd name="connsiteY9" fmla="*/ 65903 h 406934"/>
                    <a:gd name="connsiteX10" fmla="*/ 290439 w 383114"/>
                    <a:gd name="connsiteY10" fmla="*/ 78260 h 406934"/>
                    <a:gd name="connsiteX11" fmla="*/ 278082 w 383114"/>
                    <a:gd name="connsiteY11" fmla="*/ 82379 h 406934"/>
                    <a:gd name="connsiteX12" fmla="*/ 253369 w 383114"/>
                    <a:gd name="connsiteY12" fmla="*/ 65903 h 406934"/>
                    <a:gd name="connsiteX13" fmla="*/ 241012 w 383114"/>
                    <a:gd name="connsiteY13" fmla="*/ 57665 h 406934"/>
                    <a:gd name="connsiteX14" fmla="*/ 228655 w 383114"/>
                    <a:gd name="connsiteY14" fmla="*/ 53546 h 406934"/>
                    <a:gd name="connsiteX15" fmla="*/ 203942 w 383114"/>
                    <a:gd name="connsiteY15" fmla="*/ 61784 h 406934"/>
                    <a:gd name="connsiteX16" fmla="*/ 191585 w 383114"/>
                    <a:gd name="connsiteY16" fmla="*/ 65903 h 406934"/>
                    <a:gd name="connsiteX17" fmla="*/ 162752 w 383114"/>
                    <a:gd name="connsiteY17" fmla="*/ 78260 h 406934"/>
                    <a:gd name="connsiteX18" fmla="*/ 150396 w 383114"/>
                    <a:gd name="connsiteY18" fmla="*/ 86498 h 406934"/>
                    <a:gd name="connsiteX19" fmla="*/ 146277 w 383114"/>
                    <a:gd name="connsiteY19" fmla="*/ 98855 h 406934"/>
                    <a:gd name="connsiteX20" fmla="*/ 125682 w 383114"/>
                    <a:gd name="connsiteY20" fmla="*/ 119449 h 406934"/>
                    <a:gd name="connsiteX21" fmla="*/ 117444 w 383114"/>
                    <a:gd name="connsiteY21" fmla="*/ 131806 h 406934"/>
                    <a:gd name="connsiteX22" fmla="*/ 92731 w 383114"/>
                    <a:gd name="connsiteY22" fmla="*/ 164757 h 406934"/>
                    <a:gd name="connsiteX23" fmla="*/ 84493 w 383114"/>
                    <a:gd name="connsiteY23" fmla="*/ 189471 h 406934"/>
                    <a:gd name="connsiteX24" fmla="*/ 76255 w 383114"/>
                    <a:gd name="connsiteY24" fmla="*/ 201828 h 406934"/>
                    <a:gd name="connsiteX25" fmla="*/ 68017 w 383114"/>
                    <a:gd name="connsiteY25" fmla="*/ 226541 h 406934"/>
                    <a:gd name="connsiteX26" fmla="*/ 63898 w 383114"/>
                    <a:gd name="connsiteY26" fmla="*/ 238898 h 406934"/>
                    <a:gd name="connsiteX27" fmla="*/ 47423 w 383114"/>
                    <a:gd name="connsiteY27" fmla="*/ 263611 h 406934"/>
                    <a:gd name="connsiteX28" fmla="*/ 35066 w 383114"/>
                    <a:gd name="connsiteY28" fmla="*/ 288325 h 406934"/>
                    <a:gd name="connsiteX29" fmla="*/ 26828 w 383114"/>
                    <a:gd name="connsiteY29" fmla="*/ 313038 h 406934"/>
                    <a:gd name="connsiteX30" fmla="*/ 22709 w 383114"/>
                    <a:gd name="connsiteY30" fmla="*/ 325395 h 406934"/>
                    <a:gd name="connsiteX31" fmla="*/ 14471 w 383114"/>
                    <a:gd name="connsiteY31" fmla="*/ 358346 h 406934"/>
                    <a:gd name="connsiteX32" fmla="*/ 10352 w 383114"/>
                    <a:gd name="connsiteY32" fmla="*/ 370703 h 406934"/>
                    <a:gd name="connsiteX33" fmla="*/ 2115 w 383114"/>
                    <a:gd name="connsiteY33" fmla="*/ 399536 h 406934"/>
                    <a:gd name="connsiteX34" fmla="*/ 39185 w 383114"/>
                    <a:gd name="connsiteY34" fmla="*/ 387179 h 406934"/>
                    <a:gd name="connsiteX35" fmla="*/ 51542 w 383114"/>
                    <a:gd name="connsiteY35" fmla="*/ 378941 h 406934"/>
                    <a:gd name="connsiteX36" fmla="*/ 59779 w 383114"/>
                    <a:gd name="connsiteY36" fmla="*/ 366584 h 406934"/>
                    <a:gd name="connsiteX37" fmla="*/ 72136 w 383114"/>
                    <a:gd name="connsiteY37" fmla="*/ 362465 h 406934"/>
                    <a:gd name="connsiteX38" fmla="*/ 84493 w 383114"/>
                    <a:gd name="connsiteY38" fmla="*/ 354228 h 406934"/>
                    <a:gd name="connsiteX39" fmla="*/ 113325 w 383114"/>
                    <a:gd name="connsiteY39" fmla="*/ 317157 h 406934"/>
                    <a:gd name="connsiteX40" fmla="*/ 129801 w 383114"/>
                    <a:gd name="connsiteY40" fmla="*/ 292444 h 406934"/>
                    <a:gd name="connsiteX41" fmla="*/ 146277 w 383114"/>
                    <a:gd name="connsiteY41" fmla="*/ 267730 h 406934"/>
                    <a:gd name="connsiteX42" fmla="*/ 154515 w 383114"/>
                    <a:gd name="connsiteY42" fmla="*/ 255373 h 406934"/>
                    <a:gd name="connsiteX43" fmla="*/ 166871 w 383114"/>
                    <a:gd name="connsiteY43" fmla="*/ 243017 h 406934"/>
                    <a:gd name="connsiteX44" fmla="*/ 175109 w 383114"/>
                    <a:gd name="connsiteY44" fmla="*/ 230660 h 406934"/>
                    <a:gd name="connsiteX45" fmla="*/ 199823 w 383114"/>
                    <a:gd name="connsiteY45" fmla="*/ 214184 h 406934"/>
                    <a:gd name="connsiteX46" fmla="*/ 212179 w 383114"/>
                    <a:gd name="connsiteY46" fmla="*/ 205946 h 406934"/>
                    <a:gd name="connsiteX47" fmla="*/ 236893 w 383114"/>
                    <a:gd name="connsiteY47" fmla="*/ 185352 h 406934"/>
                    <a:gd name="connsiteX48" fmla="*/ 269844 w 383114"/>
                    <a:gd name="connsiteY48" fmla="*/ 164757 h 406934"/>
                    <a:gd name="connsiteX49" fmla="*/ 282201 w 383114"/>
                    <a:gd name="connsiteY49" fmla="*/ 160638 h 406934"/>
                    <a:gd name="connsiteX50" fmla="*/ 323390 w 383114"/>
                    <a:gd name="connsiteY50" fmla="*/ 172995 h 406934"/>
                    <a:gd name="connsiteX51" fmla="*/ 335747 w 383114"/>
                    <a:gd name="connsiteY51" fmla="*/ 177114 h 406934"/>
                    <a:gd name="connsiteX52" fmla="*/ 360461 w 383114"/>
                    <a:gd name="connsiteY52" fmla="*/ 164757 h 406934"/>
                    <a:gd name="connsiteX53" fmla="*/ 381055 w 383114"/>
                    <a:gd name="connsiteY53" fmla="*/ 164757 h 40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3114" h="406934">
                      <a:moveTo>
                        <a:pt x="381055" y="164757"/>
                      </a:moveTo>
                      <a:cubicBezTo>
                        <a:pt x="383114" y="162698"/>
                        <a:pt x="376317" y="155900"/>
                        <a:pt x="372817" y="152400"/>
                      </a:cubicBezTo>
                      <a:cubicBezTo>
                        <a:pt x="345358" y="124941"/>
                        <a:pt x="374192" y="164760"/>
                        <a:pt x="352223" y="131806"/>
                      </a:cubicBezTo>
                      <a:cubicBezTo>
                        <a:pt x="350850" y="102974"/>
                        <a:pt x="350318" y="74089"/>
                        <a:pt x="348104" y="45309"/>
                      </a:cubicBezTo>
                      <a:cubicBezTo>
                        <a:pt x="347567" y="38329"/>
                        <a:pt x="345827" y="31468"/>
                        <a:pt x="343985" y="24714"/>
                      </a:cubicBezTo>
                      <a:cubicBezTo>
                        <a:pt x="341700" y="16336"/>
                        <a:pt x="335747" y="0"/>
                        <a:pt x="335747" y="0"/>
                      </a:cubicBezTo>
                      <a:cubicBezTo>
                        <a:pt x="331628" y="1373"/>
                        <a:pt x="326780" y="1407"/>
                        <a:pt x="323390" y="4119"/>
                      </a:cubicBezTo>
                      <a:cubicBezTo>
                        <a:pt x="313554" y="11988"/>
                        <a:pt x="316007" y="18884"/>
                        <a:pt x="311033" y="28833"/>
                      </a:cubicBezTo>
                      <a:cubicBezTo>
                        <a:pt x="308819" y="33261"/>
                        <a:pt x="304806" y="36666"/>
                        <a:pt x="302796" y="41190"/>
                      </a:cubicBezTo>
                      <a:cubicBezTo>
                        <a:pt x="299269" y="49125"/>
                        <a:pt x="297304" y="57665"/>
                        <a:pt x="294558" y="65903"/>
                      </a:cubicBezTo>
                      <a:cubicBezTo>
                        <a:pt x="293185" y="70022"/>
                        <a:pt x="294558" y="76887"/>
                        <a:pt x="290439" y="78260"/>
                      </a:cubicBezTo>
                      <a:lnTo>
                        <a:pt x="278082" y="82379"/>
                      </a:lnTo>
                      <a:lnTo>
                        <a:pt x="253369" y="65903"/>
                      </a:lnTo>
                      <a:cubicBezTo>
                        <a:pt x="249250" y="63157"/>
                        <a:pt x="245708" y="59230"/>
                        <a:pt x="241012" y="57665"/>
                      </a:cubicBezTo>
                      <a:lnTo>
                        <a:pt x="228655" y="53546"/>
                      </a:lnTo>
                      <a:lnTo>
                        <a:pt x="203942" y="61784"/>
                      </a:lnTo>
                      <a:cubicBezTo>
                        <a:pt x="199823" y="63157"/>
                        <a:pt x="195198" y="63495"/>
                        <a:pt x="191585" y="65903"/>
                      </a:cubicBezTo>
                      <a:cubicBezTo>
                        <a:pt x="174518" y="77281"/>
                        <a:pt x="184031" y="72940"/>
                        <a:pt x="162752" y="78260"/>
                      </a:cubicBezTo>
                      <a:cubicBezTo>
                        <a:pt x="158633" y="81006"/>
                        <a:pt x="153488" y="82632"/>
                        <a:pt x="150396" y="86498"/>
                      </a:cubicBezTo>
                      <a:cubicBezTo>
                        <a:pt x="147684" y="89888"/>
                        <a:pt x="148219" y="94972"/>
                        <a:pt x="146277" y="98855"/>
                      </a:cubicBezTo>
                      <a:cubicBezTo>
                        <a:pt x="139412" y="112583"/>
                        <a:pt x="138038" y="111212"/>
                        <a:pt x="125682" y="119449"/>
                      </a:cubicBezTo>
                      <a:cubicBezTo>
                        <a:pt x="122936" y="123568"/>
                        <a:pt x="120356" y="127802"/>
                        <a:pt x="117444" y="131806"/>
                      </a:cubicBezTo>
                      <a:cubicBezTo>
                        <a:pt x="109369" y="142910"/>
                        <a:pt x="92731" y="164757"/>
                        <a:pt x="92731" y="164757"/>
                      </a:cubicBezTo>
                      <a:cubicBezTo>
                        <a:pt x="89985" y="172995"/>
                        <a:pt x="89310" y="182246"/>
                        <a:pt x="84493" y="189471"/>
                      </a:cubicBezTo>
                      <a:cubicBezTo>
                        <a:pt x="81747" y="193590"/>
                        <a:pt x="78266" y="197304"/>
                        <a:pt x="76255" y="201828"/>
                      </a:cubicBezTo>
                      <a:cubicBezTo>
                        <a:pt x="72728" y="209763"/>
                        <a:pt x="70763" y="218303"/>
                        <a:pt x="68017" y="226541"/>
                      </a:cubicBezTo>
                      <a:cubicBezTo>
                        <a:pt x="66644" y="230660"/>
                        <a:pt x="66306" y="235285"/>
                        <a:pt x="63898" y="238898"/>
                      </a:cubicBezTo>
                      <a:lnTo>
                        <a:pt x="47423" y="263611"/>
                      </a:lnTo>
                      <a:cubicBezTo>
                        <a:pt x="32403" y="308672"/>
                        <a:pt x="56357" y="240421"/>
                        <a:pt x="35066" y="288325"/>
                      </a:cubicBezTo>
                      <a:cubicBezTo>
                        <a:pt x="31539" y="296260"/>
                        <a:pt x="29574" y="304800"/>
                        <a:pt x="26828" y="313038"/>
                      </a:cubicBezTo>
                      <a:cubicBezTo>
                        <a:pt x="25455" y="317157"/>
                        <a:pt x="23762" y="321183"/>
                        <a:pt x="22709" y="325395"/>
                      </a:cubicBezTo>
                      <a:cubicBezTo>
                        <a:pt x="19963" y="336379"/>
                        <a:pt x="18051" y="347605"/>
                        <a:pt x="14471" y="358346"/>
                      </a:cubicBezTo>
                      <a:cubicBezTo>
                        <a:pt x="13098" y="362465"/>
                        <a:pt x="11545" y="366528"/>
                        <a:pt x="10352" y="370703"/>
                      </a:cubicBezTo>
                      <a:cubicBezTo>
                        <a:pt x="0" y="406934"/>
                        <a:pt x="11995" y="369888"/>
                        <a:pt x="2115" y="399536"/>
                      </a:cubicBezTo>
                      <a:cubicBezTo>
                        <a:pt x="23864" y="406786"/>
                        <a:pt x="10859" y="406063"/>
                        <a:pt x="39185" y="387179"/>
                      </a:cubicBezTo>
                      <a:lnTo>
                        <a:pt x="51542" y="378941"/>
                      </a:lnTo>
                      <a:cubicBezTo>
                        <a:pt x="54288" y="374822"/>
                        <a:pt x="55914" y="369676"/>
                        <a:pt x="59779" y="366584"/>
                      </a:cubicBezTo>
                      <a:cubicBezTo>
                        <a:pt x="63169" y="363872"/>
                        <a:pt x="68253" y="364407"/>
                        <a:pt x="72136" y="362465"/>
                      </a:cubicBezTo>
                      <a:cubicBezTo>
                        <a:pt x="76564" y="360251"/>
                        <a:pt x="80374" y="356974"/>
                        <a:pt x="84493" y="354228"/>
                      </a:cubicBezTo>
                      <a:cubicBezTo>
                        <a:pt x="104200" y="324667"/>
                        <a:pt x="93968" y="336515"/>
                        <a:pt x="113325" y="317157"/>
                      </a:cubicBezTo>
                      <a:cubicBezTo>
                        <a:pt x="121203" y="293524"/>
                        <a:pt x="111802" y="315585"/>
                        <a:pt x="129801" y="292444"/>
                      </a:cubicBezTo>
                      <a:cubicBezTo>
                        <a:pt x="135880" y="284629"/>
                        <a:pt x="140785" y="275968"/>
                        <a:pt x="146277" y="267730"/>
                      </a:cubicBezTo>
                      <a:cubicBezTo>
                        <a:pt x="149023" y="263611"/>
                        <a:pt x="151015" y="258873"/>
                        <a:pt x="154515" y="255373"/>
                      </a:cubicBezTo>
                      <a:cubicBezTo>
                        <a:pt x="158634" y="251254"/>
                        <a:pt x="163142" y="247492"/>
                        <a:pt x="166871" y="243017"/>
                      </a:cubicBezTo>
                      <a:cubicBezTo>
                        <a:pt x="170040" y="239214"/>
                        <a:pt x="171383" y="233920"/>
                        <a:pt x="175109" y="230660"/>
                      </a:cubicBezTo>
                      <a:cubicBezTo>
                        <a:pt x="182560" y="224140"/>
                        <a:pt x="191585" y="219676"/>
                        <a:pt x="199823" y="214184"/>
                      </a:cubicBezTo>
                      <a:cubicBezTo>
                        <a:pt x="203942" y="211438"/>
                        <a:pt x="208679" y="209446"/>
                        <a:pt x="212179" y="205946"/>
                      </a:cubicBezTo>
                      <a:cubicBezTo>
                        <a:pt x="228037" y="190090"/>
                        <a:pt x="219689" y="196821"/>
                        <a:pt x="236893" y="185352"/>
                      </a:cubicBezTo>
                      <a:cubicBezTo>
                        <a:pt x="249948" y="165770"/>
                        <a:pt x="240435" y="174560"/>
                        <a:pt x="269844" y="164757"/>
                      </a:cubicBezTo>
                      <a:lnTo>
                        <a:pt x="282201" y="160638"/>
                      </a:lnTo>
                      <a:cubicBezTo>
                        <a:pt x="307102" y="166863"/>
                        <a:pt x="293305" y="162966"/>
                        <a:pt x="323390" y="172995"/>
                      </a:cubicBezTo>
                      <a:lnTo>
                        <a:pt x="335747" y="177114"/>
                      </a:lnTo>
                      <a:cubicBezTo>
                        <a:pt x="366803" y="166762"/>
                        <a:pt x="328526" y="180725"/>
                        <a:pt x="360461" y="164757"/>
                      </a:cubicBezTo>
                      <a:cubicBezTo>
                        <a:pt x="379392" y="155291"/>
                        <a:pt x="378996" y="166816"/>
                        <a:pt x="381055" y="164757"/>
                      </a:cubicBezTo>
                      <a:close/>
                    </a:path>
                  </a:pathLst>
                </a:cu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6" name="Freeform 305"/>
                <p:cNvSpPr/>
                <p:nvPr/>
              </p:nvSpPr>
              <p:spPr>
                <a:xfrm>
                  <a:off x="2627930" y="4567624"/>
                  <a:ext cx="306716" cy="674357"/>
                </a:xfrm>
                <a:custGeom>
                  <a:avLst/>
                  <a:gdLst>
                    <a:gd name="connsiteX0" fmla="*/ 292444 w 304114"/>
                    <a:gd name="connsiteY0" fmla="*/ 1373 h 668638"/>
                    <a:gd name="connsiteX1" fmla="*/ 205946 w 304114"/>
                    <a:gd name="connsiteY1" fmla="*/ 17849 h 668638"/>
                    <a:gd name="connsiteX2" fmla="*/ 193589 w 304114"/>
                    <a:gd name="connsiteY2" fmla="*/ 21968 h 668638"/>
                    <a:gd name="connsiteX3" fmla="*/ 168876 w 304114"/>
                    <a:gd name="connsiteY3" fmla="*/ 34324 h 668638"/>
                    <a:gd name="connsiteX4" fmla="*/ 144162 w 304114"/>
                    <a:gd name="connsiteY4" fmla="*/ 50800 h 668638"/>
                    <a:gd name="connsiteX5" fmla="*/ 135925 w 304114"/>
                    <a:gd name="connsiteY5" fmla="*/ 63157 h 668638"/>
                    <a:gd name="connsiteX6" fmla="*/ 123568 w 304114"/>
                    <a:gd name="connsiteY6" fmla="*/ 71395 h 668638"/>
                    <a:gd name="connsiteX7" fmla="*/ 107092 w 304114"/>
                    <a:gd name="connsiteY7" fmla="*/ 96108 h 668638"/>
                    <a:gd name="connsiteX8" fmla="*/ 82379 w 304114"/>
                    <a:gd name="connsiteY8" fmla="*/ 133178 h 668638"/>
                    <a:gd name="connsiteX9" fmla="*/ 65903 w 304114"/>
                    <a:gd name="connsiteY9" fmla="*/ 157892 h 668638"/>
                    <a:gd name="connsiteX10" fmla="*/ 57665 w 304114"/>
                    <a:gd name="connsiteY10" fmla="*/ 170249 h 668638"/>
                    <a:gd name="connsiteX11" fmla="*/ 49427 w 304114"/>
                    <a:gd name="connsiteY11" fmla="*/ 194962 h 668638"/>
                    <a:gd name="connsiteX12" fmla="*/ 45308 w 304114"/>
                    <a:gd name="connsiteY12" fmla="*/ 207319 h 668638"/>
                    <a:gd name="connsiteX13" fmla="*/ 37071 w 304114"/>
                    <a:gd name="connsiteY13" fmla="*/ 223795 h 668638"/>
                    <a:gd name="connsiteX14" fmla="*/ 24714 w 304114"/>
                    <a:gd name="connsiteY14" fmla="*/ 260865 h 668638"/>
                    <a:gd name="connsiteX15" fmla="*/ 20595 w 304114"/>
                    <a:gd name="connsiteY15" fmla="*/ 273222 h 668638"/>
                    <a:gd name="connsiteX16" fmla="*/ 12357 w 304114"/>
                    <a:gd name="connsiteY16" fmla="*/ 285578 h 668638"/>
                    <a:gd name="connsiteX17" fmla="*/ 4119 w 304114"/>
                    <a:gd name="connsiteY17" fmla="*/ 330887 h 668638"/>
                    <a:gd name="connsiteX18" fmla="*/ 0 w 304114"/>
                    <a:gd name="connsiteY18" fmla="*/ 351481 h 668638"/>
                    <a:gd name="connsiteX19" fmla="*/ 4119 w 304114"/>
                    <a:gd name="connsiteY19" fmla="*/ 413265 h 668638"/>
                    <a:gd name="connsiteX20" fmla="*/ 12357 w 304114"/>
                    <a:gd name="connsiteY20" fmla="*/ 437978 h 668638"/>
                    <a:gd name="connsiteX21" fmla="*/ 20595 w 304114"/>
                    <a:gd name="connsiteY21" fmla="*/ 462692 h 668638"/>
                    <a:gd name="connsiteX22" fmla="*/ 32952 w 304114"/>
                    <a:gd name="connsiteY22" fmla="*/ 499762 h 668638"/>
                    <a:gd name="connsiteX23" fmla="*/ 37071 w 304114"/>
                    <a:gd name="connsiteY23" fmla="*/ 512119 h 668638"/>
                    <a:gd name="connsiteX24" fmla="*/ 41189 w 304114"/>
                    <a:gd name="connsiteY24" fmla="*/ 524476 h 668638"/>
                    <a:gd name="connsiteX25" fmla="*/ 49427 w 304114"/>
                    <a:gd name="connsiteY25" fmla="*/ 536832 h 668638"/>
                    <a:gd name="connsiteX26" fmla="*/ 57665 w 304114"/>
                    <a:gd name="connsiteY26" fmla="*/ 561546 h 668638"/>
                    <a:gd name="connsiteX27" fmla="*/ 61784 w 304114"/>
                    <a:gd name="connsiteY27" fmla="*/ 573903 h 668638"/>
                    <a:gd name="connsiteX28" fmla="*/ 78260 w 304114"/>
                    <a:gd name="connsiteY28" fmla="*/ 598616 h 668638"/>
                    <a:gd name="connsiteX29" fmla="*/ 82379 w 304114"/>
                    <a:gd name="connsiteY29" fmla="*/ 610973 h 668638"/>
                    <a:gd name="connsiteX30" fmla="*/ 90616 w 304114"/>
                    <a:gd name="connsiteY30" fmla="*/ 623330 h 668638"/>
                    <a:gd name="connsiteX31" fmla="*/ 94735 w 304114"/>
                    <a:gd name="connsiteY31" fmla="*/ 635687 h 668638"/>
                    <a:gd name="connsiteX32" fmla="*/ 123568 w 304114"/>
                    <a:gd name="connsiteY32" fmla="*/ 668638 h 668638"/>
                    <a:gd name="connsiteX33" fmla="*/ 127687 w 304114"/>
                    <a:gd name="connsiteY33" fmla="*/ 656281 h 668638"/>
                    <a:gd name="connsiteX34" fmla="*/ 123568 w 304114"/>
                    <a:gd name="connsiteY34" fmla="*/ 643924 h 668638"/>
                    <a:gd name="connsiteX35" fmla="*/ 119449 w 304114"/>
                    <a:gd name="connsiteY35" fmla="*/ 623330 h 668638"/>
                    <a:gd name="connsiteX36" fmla="*/ 123568 w 304114"/>
                    <a:gd name="connsiteY36" fmla="*/ 491524 h 668638"/>
                    <a:gd name="connsiteX37" fmla="*/ 144162 w 304114"/>
                    <a:gd name="connsiteY37" fmla="*/ 446216 h 668638"/>
                    <a:gd name="connsiteX38" fmla="*/ 160638 w 304114"/>
                    <a:gd name="connsiteY38" fmla="*/ 450335 h 668638"/>
                    <a:gd name="connsiteX39" fmla="*/ 164757 w 304114"/>
                    <a:gd name="connsiteY39" fmla="*/ 425622 h 668638"/>
                    <a:gd name="connsiteX40" fmla="*/ 156519 w 304114"/>
                    <a:gd name="connsiteY40" fmla="*/ 367957 h 668638"/>
                    <a:gd name="connsiteX41" fmla="*/ 160638 w 304114"/>
                    <a:gd name="connsiteY41" fmla="*/ 281459 h 668638"/>
                    <a:gd name="connsiteX42" fmla="*/ 164757 w 304114"/>
                    <a:gd name="connsiteY42" fmla="*/ 178487 h 668638"/>
                    <a:gd name="connsiteX43" fmla="*/ 168876 w 304114"/>
                    <a:gd name="connsiteY43" fmla="*/ 133178 h 668638"/>
                    <a:gd name="connsiteX44" fmla="*/ 172995 w 304114"/>
                    <a:gd name="connsiteY44" fmla="*/ 120822 h 668638"/>
                    <a:gd name="connsiteX45" fmla="*/ 185352 w 304114"/>
                    <a:gd name="connsiteY45" fmla="*/ 108465 h 668638"/>
                    <a:gd name="connsiteX46" fmla="*/ 193589 w 304114"/>
                    <a:gd name="connsiteY46" fmla="*/ 83751 h 668638"/>
                    <a:gd name="connsiteX47" fmla="*/ 214184 w 304114"/>
                    <a:gd name="connsiteY47" fmla="*/ 59038 h 668638"/>
                    <a:gd name="connsiteX48" fmla="*/ 238898 w 304114"/>
                    <a:gd name="connsiteY48" fmla="*/ 38443 h 668638"/>
                    <a:gd name="connsiteX49" fmla="*/ 263611 w 304114"/>
                    <a:gd name="connsiteY49" fmla="*/ 21968 h 668638"/>
                    <a:gd name="connsiteX50" fmla="*/ 275968 w 304114"/>
                    <a:gd name="connsiteY50" fmla="*/ 9611 h 668638"/>
                    <a:gd name="connsiteX51" fmla="*/ 292444 w 304114"/>
                    <a:gd name="connsiteY51" fmla="*/ 1373 h 66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4114" h="668638">
                      <a:moveTo>
                        <a:pt x="292444" y="1373"/>
                      </a:moveTo>
                      <a:cubicBezTo>
                        <a:pt x="280774" y="2746"/>
                        <a:pt x="250371" y="3041"/>
                        <a:pt x="205946" y="17849"/>
                      </a:cubicBezTo>
                      <a:cubicBezTo>
                        <a:pt x="201827" y="19222"/>
                        <a:pt x="197202" y="19560"/>
                        <a:pt x="193589" y="21968"/>
                      </a:cubicBezTo>
                      <a:cubicBezTo>
                        <a:pt x="138728" y="58541"/>
                        <a:pt x="220043" y="5898"/>
                        <a:pt x="168876" y="34324"/>
                      </a:cubicBezTo>
                      <a:cubicBezTo>
                        <a:pt x="160221" y="39132"/>
                        <a:pt x="144162" y="50800"/>
                        <a:pt x="144162" y="50800"/>
                      </a:cubicBezTo>
                      <a:cubicBezTo>
                        <a:pt x="141416" y="54919"/>
                        <a:pt x="139425" y="59657"/>
                        <a:pt x="135925" y="63157"/>
                      </a:cubicBezTo>
                      <a:cubicBezTo>
                        <a:pt x="132425" y="66658"/>
                        <a:pt x="126828" y="67669"/>
                        <a:pt x="123568" y="71395"/>
                      </a:cubicBezTo>
                      <a:cubicBezTo>
                        <a:pt x="117048" y="78846"/>
                        <a:pt x="112584" y="87870"/>
                        <a:pt x="107092" y="96108"/>
                      </a:cubicBezTo>
                      <a:lnTo>
                        <a:pt x="82379" y="133178"/>
                      </a:lnTo>
                      <a:lnTo>
                        <a:pt x="65903" y="157892"/>
                      </a:lnTo>
                      <a:cubicBezTo>
                        <a:pt x="63157" y="162011"/>
                        <a:pt x="59231" y="165553"/>
                        <a:pt x="57665" y="170249"/>
                      </a:cubicBezTo>
                      <a:lnTo>
                        <a:pt x="49427" y="194962"/>
                      </a:lnTo>
                      <a:cubicBezTo>
                        <a:pt x="48054" y="199081"/>
                        <a:pt x="47250" y="203435"/>
                        <a:pt x="45308" y="207319"/>
                      </a:cubicBezTo>
                      <a:cubicBezTo>
                        <a:pt x="42562" y="212811"/>
                        <a:pt x="39351" y="218094"/>
                        <a:pt x="37071" y="223795"/>
                      </a:cubicBezTo>
                      <a:lnTo>
                        <a:pt x="24714" y="260865"/>
                      </a:lnTo>
                      <a:cubicBezTo>
                        <a:pt x="23341" y="264984"/>
                        <a:pt x="23004" y="269609"/>
                        <a:pt x="20595" y="273222"/>
                      </a:cubicBezTo>
                      <a:lnTo>
                        <a:pt x="12357" y="285578"/>
                      </a:lnTo>
                      <a:cubicBezTo>
                        <a:pt x="3955" y="310785"/>
                        <a:pt x="10773" y="287638"/>
                        <a:pt x="4119" y="330887"/>
                      </a:cubicBezTo>
                      <a:cubicBezTo>
                        <a:pt x="3054" y="337806"/>
                        <a:pt x="1373" y="344616"/>
                        <a:pt x="0" y="351481"/>
                      </a:cubicBezTo>
                      <a:cubicBezTo>
                        <a:pt x="1373" y="372076"/>
                        <a:pt x="1200" y="392832"/>
                        <a:pt x="4119" y="413265"/>
                      </a:cubicBezTo>
                      <a:cubicBezTo>
                        <a:pt x="5347" y="421861"/>
                        <a:pt x="9611" y="429740"/>
                        <a:pt x="12357" y="437978"/>
                      </a:cubicBezTo>
                      <a:lnTo>
                        <a:pt x="20595" y="462692"/>
                      </a:lnTo>
                      <a:lnTo>
                        <a:pt x="32952" y="499762"/>
                      </a:lnTo>
                      <a:lnTo>
                        <a:pt x="37071" y="512119"/>
                      </a:lnTo>
                      <a:cubicBezTo>
                        <a:pt x="38444" y="516238"/>
                        <a:pt x="38781" y="520864"/>
                        <a:pt x="41189" y="524476"/>
                      </a:cubicBezTo>
                      <a:lnTo>
                        <a:pt x="49427" y="536832"/>
                      </a:lnTo>
                      <a:lnTo>
                        <a:pt x="57665" y="561546"/>
                      </a:lnTo>
                      <a:cubicBezTo>
                        <a:pt x="59038" y="565665"/>
                        <a:pt x="59376" y="570290"/>
                        <a:pt x="61784" y="573903"/>
                      </a:cubicBezTo>
                      <a:cubicBezTo>
                        <a:pt x="67276" y="582141"/>
                        <a:pt x="75129" y="589223"/>
                        <a:pt x="78260" y="598616"/>
                      </a:cubicBezTo>
                      <a:cubicBezTo>
                        <a:pt x="79633" y="602735"/>
                        <a:pt x="80437" y="607090"/>
                        <a:pt x="82379" y="610973"/>
                      </a:cubicBezTo>
                      <a:cubicBezTo>
                        <a:pt x="84593" y="615401"/>
                        <a:pt x="88402" y="618902"/>
                        <a:pt x="90616" y="623330"/>
                      </a:cubicBezTo>
                      <a:cubicBezTo>
                        <a:pt x="92558" y="627213"/>
                        <a:pt x="92626" y="631892"/>
                        <a:pt x="94735" y="635687"/>
                      </a:cubicBezTo>
                      <a:cubicBezTo>
                        <a:pt x="108868" y="661127"/>
                        <a:pt x="105518" y="656604"/>
                        <a:pt x="123568" y="668638"/>
                      </a:cubicBezTo>
                      <a:cubicBezTo>
                        <a:pt x="124941" y="664519"/>
                        <a:pt x="127687" y="660623"/>
                        <a:pt x="127687" y="656281"/>
                      </a:cubicBezTo>
                      <a:cubicBezTo>
                        <a:pt x="127687" y="651939"/>
                        <a:pt x="124621" y="648136"/>
                        <a:pt x="123568" y="643924"/>
                      </a:cubicBezTo>
                      <a:cubicBezTo>
                        <a:pt x="121870" y="637132"/>
                        <a:pt x="120822" y="630195"/>
                        <a:pt x="119449" y="623330"/>
                      </a:cubicBezTo>
                      <a:cubicBezTo>
                        <a:pt x="120822" y="579395"/>
                        <a:pt x="121477" y="535431"/>
                        <a:pt x="123568" y="491524"/>
                      </a:cubicBezTo>
                      <a:cubicBezTo>
                        <a:pt x="125768" y="445323"/>
                        <a:pt x="115319" y="453427"/>
                        <a:pt x="144162" y="446216"/>
                      </a:cubicBezTo>
                      <a:cubicBezTo>
                        <a:pt x="149654" y="447589"/>
                        <a:pt x="155267" y="452125"/>
                        <a:pt x="160638" y="450335"/>
                      </a:cubicBezTo>
                      <a:cubicBezTo>
                        <a:pt x="175011" y="445544"/>
                        <a:pt x="167173" y="432871"/>
                        <a:pt x="164757" y="425622"/>
                      </a:cubicBezTo>
                      <a:cubicBezTo>
                        <a:pt x="162708" y="413326"/>
                        <a:pt x="156519" y="378266"/>
                        <a:pt x="156519" y="367957"/>
                      </a:cubicBezTo>
                      <a:cubicBezTo>
                        <a:pt x="156519" y="339092"/>
                        <a:pt x="159384" y="310297"/>
                        <a:pt x="160638" y="281459"/>
                      </a:cubicBezTo>
                      <a:cubicBezTo>
                        <a:pt x="162130" y="247140"/>
                        <a:pt x="162851" y="212786"/>
                        <a:pt x="164757" y="178487"/>
                      </a:cubicBezTo>
                      <a:cubicBezTo>
                        <a:pt x="165598" y="163345"/>
                        <a:pt x="166731" y="148191"/>
                        <a:pt x="168876" y="133178"/>
                      </a:cubicBezTo>
                      <a:cubicBezTo>
                        <a:pt x="169490" y="128880"/>
                        <a:pt x="170587" y="124434"/>
                        <a:pt x="172995" y="120822"/>
                      </a:cubicBezTo>
                      <a:cubicBezTo>
                        <a:pt x="176226" y="115975"/>
                        <a:pt x="181233" y="112584"/>
                        <a:pt x="185352" y="108465"/>
                      </a:cubicBezTo>
                      <a:cubicBezTo>
                        <a:pt x="188098" y="100227"/>
                        <a:pt x="187449" y="89891"/>
                        <a:pt x="193589" y="83751"/>
                      </a:cubicBezTo>
                      <a:cubicBezTo>
                        <a:pt x="229681" y="47662"/>
                        <a:pt x="185518" y="93437"/>
                        <a:pt x="214184" y="59038"/>
                      </a:cubicBezTo>
                      <a:cubicBezTo>
                        <a:pt x="230593" y="39347"/>
                        <a:pt x="221225" y="53170"/>
                        <a:pt x="238898" y="38443"/>
                      </a:cubicBezTo>
                      <a:cubicBezTo>
                        <a:pt x="259466" y="21303"/>
                        <a:pt x="241895" y="29207"/>
                        <a:pt x="263611" y="21968"/>
                      </a:cubicBezTo>
                      <a:cubicBezTo>
                        <a:pt x="267730" y="17849"/>
                        <a:pt x="272239" y="14086"/>
                        <a:pt x="275968" y="9611"/>
                      </a:cubicBezTo>
                      <a:cubicBezTo>
                        <a:pt x="279137" y="5808"/>
                        <a:pt x="304114" y="0"/>
                        <a:pt x="292444" y="1373"/>
                      </a:cubicBezTo>
                      <a:close/>
                    </a:path>
                  </a:pathLst>
                </a:cu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7" name="Freeform 306"/>
                <p:cNvSpPr/>
                <p:nvPr/>
              </p:nvSpPr>
              <p:spPr>
                <a:xfrm>
                  <a:off x="2962113" y="4559643"/>
                  <a:ext cx="201426" cy="407007"/>
                </a:xfrm>
                <a:custGeom>
                  <a:avLst/>
                  <a:gdLst>
                    <a:gd name="connsiteX0" fmla="*/ 0 w 197708"/>
                    <a:gd name="connsiteY0" fmla="*/ 0 h 407773"/>
                    <a:gd name="connsiteX1" fmla="*/ 61783 w 197708"/>
                    <a:gd name="connsiteY1" fmla="*/ 61784 h 407773"/>
                    <a:gd name="connsiteX2" fmla="*/ 140043 w 197708"/>
                    <a:gd name="connsiteY2" fmla="*/ 201827 h 407773"/>
                    <a:gd name="connsiteX3" fmla="*/ 197708 w 197708"/>
                    <a:gd name="connsiteY3" fmla="*/ 407773 h 407773"/>
                  </a:gdLst>
                  <a:ahLst/>
                  <a:cxnLst>
                    <a:cxn ang="0">
                      <a:pos x="connsiteX0" y="connsiteY0"/>
                    </a:cxn>
                    <a:cxn ang="0">
                      <a:pos x="connsiteX1" y="connsiteY1"/>
                    </a:cxn>
                    <a:cxn ang="0">
                      <a:pos x="connsiteX2" y="connsiteY2"/>
                    </a:cxn>
                    <a:cxn ang="0">
                      <a:pos x="connsiteX3" y="connsiteY3"/>
                    </a:cxn>
                  </a:cxnLst>
                  <a:rect l="l" t="t" r="r" b="b"/>
                  <a:pathLst>
                    <a:path w="197708" h="407773">
                      <a:moveTo>
                        <a:pt x="0" y="0"/>
                      </a:moveTo>
                      <a:cubicBezTo>
                        <a:pt x="19221" y="14073"/>
                        <a:pt x="38443" y="28146"/>
                        <a:pt x="61783" y="61784"/>
                      </a:cubicBezTo>
                      <a:cubicBezTo>
                        <a:pt x="85123" y="95422"/>
                        <a:pt x="117389" y="144162"/>
                        <a:pt x="140043" y="201827"/>
                      </a:cubicBezTo>
                      <a:cubicBezTo>
                        <a:pt x="162697" y="259492"/>
                        <a:pt x="197708" y="407773"/>
                        <a:pt x="197708" y="407773"/>
                      </a:cubicBezTo>
                    </a:path>
                  </a:pathLst>
                </a:custGeom>
                <a:ln>
                  <a:solidFill>
                    <a:srgbClr val="339933"/>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08" name="Freeform 307"/>
                <p:cNvSpPr/>
                <p:nvPr/>
              </p:nvSpPr>
              <p:spPr>
                <a:xfrm>
                  <a:off x="2948380" y="4495799"/>
                  <a:ext cx="636322" cy="63844"/>
                </a:xfrm>
                <a:custGeom>
                  <a:avLst/>
                  <a:gdLst>
                    <a:gd name="connsiteX0" fmla="*/ 0 w 630195"/>
                    <a:gd name="connsiteY0" fmla="*/ 66589 h 66589"/>
                    <a:gd name="connsiteX1" fmla="*/ 210065 w 630195"/>
                    <a:gd name="connsiteY1" fmla="*/ 25400 h 66589"/>
                    <a:gd name="connsiteX2" fmla="*/ 395416 w 630195"/>
                    <a:gd name="connsiteY2" fmla="*/ 686 h 66589"/>
                    <a:gd name="connsiteX3" fmla="*/ 630195 w 630195"/>
                    <a:gd name="connsiteY3" fmla="*/ 21281 h 66589"/>
                  </a:gdLst>
                  <a:ahLst/>
                  <a:cxnLst>
                    <a:cxn ang="0">
                      <a:pos x="connsiteX0" y="connsiteY0"/>
                    </a:cxn>
                    <a:cxn ang="0">
                      <a:pos x="connsiteX1" y="connsiteY1"/>
                    </a:cxn>
                    <a:cxn ang="0">
                      <a:pos x="connsiteX2" y="connsiteY2"/>
                    </a:cxn>
                    <a:cxn ang="0">
                      <a:pos x="connsiteX3" y="connsiteY3"/>
                    </a:cxn>
                  </a:cxnLst>
                  <a:rect l="l" t="t" r="r" b="b"/>
                  <a:pathLst>
                    <a:path w="630195" h="66589">
                      <a:moveTo>
                        <a:pt x="0" y="66589"/>
                      </a:moveTo>
                      <a:cubicBezTo>
                        <a:pt x="72081" y="51486"/>
                        <a:pt x="144162" y="36384"/>
                        <a:pt x="210065" y="25400"/>
                      </a:cubicBezTo>
                      <a:cubicBezTo>
                        <a:pt x="275968" y="14416"/>
                        <a:pt x="325394" y="1373"/>
                        <a:pt x="395416" y="686"/>
                      </a:cubicBezTo>
                      <a:cubicBezTo>
                        <a:pt x="465438" y="0"/>
                        <a:pt x="630195" y="21281"/>
                        <a:pt x="630195" y="21281"/>
                      </a:cubicBezTo>
                    </a:path>
                  </a:pathLst>
                </a:custGeom>
                <a:ln w="28575">
                  <a:solidFill>
                    <a:srgbClr val="339933"/>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09" name="Freeform 308"/>
                <p:cNvSpPr/>
                <p:nvPr/>
              </p:nvSpPr>
              <p:spPr>
                <a:xfrm>
                  <a:off x="3506880" y="3346602"/>
                  <a:ext cx="723303" cy="506765"/>
                </a:xfrm>
                <a:custGeom>
                  <a:avLst/>
                  <a:gdLst>
                    <a:gd name="connsiteX0" fmla="*/ 2059 w 724829"/>
                    <a:gd name="connsiteY0" fmla="*/ 164757 h 502532"/>
                    <a:gd name="connsiteX1" fmla="*/ 14416 w 724829"/>
                    <a:gd name="connsiteY1" fmla="*/ 160638 h 502532"/>
                    <a:gd name="connsiteX2" fmla="*/ 59724 w 724829"/>
                    <a:gd name="connsiteY2" fmla="*/ 131805 h 502532"/>
                    <a:gd name="connsiteX3" fmla="*/ 72081 w 724829"/>
                    <a:gd name="connsiteY3" fmla="*/ 123568 h 502532"/>
                    <a:gd name="connsiteX4" fmla="*/ 84437 w 724829"/>
                    <a:gd name="connsiteY4" fmla="*/ 119449 h 502532"/>
                    <a:gd name="connsiteX5" fmla="*/ 92675 w 724829"/>
                    <a:gd name="connsiteY5" fmla="*/ 94735 h 502532"/>
                    <a:gd name="connsiteX6" fmla="*/ 96794 w 724829"/>
                    <a:gd name="connsiteY6" fmla="*/ 82378 h 502532"/>
                    <a:gd name="connsiteX7" fmla="*/ 105032 w 724829"/>
                    <a:gd name="connsiteY7" fmla="*/ 70022 h 502532"/>
                    <a:gd name="connsiteX8" fmla="*/ 121508 w 724829"/>
                    <a:gd name="connsiteY8" fmla="*/ 45308 h 502532"/>
                    <a:gd name="connsiteX9" fmla="*/ 125626 w 724829"/>
                    <a:gd name="connsiteY9" fmla="*/ 32951 h 502532"/>
                    <a:gd name="connsiteX10" fmla="*/ 137983 w 724829"/>
                    <a:gd name="connsiteY10" fmla="*/ 20595 h 502532"/>
                    <a:gd name="connsiteX11" fmla="*/ 175054 w 724829"/>
                    <a:gd name="connsiteY11" fmla="*/ 0 h 502532"/>
                    <a:gd name="connsiteX12" fmla="*/ 195648 w 724829"/>
                    <a:gd name="connsiteY12" fmla="*/ 28833 h 502532"/>
                    <a:gd name="connsiteX13" fmla="*/ 195648 w 724829"/>
                    <a:gd name="connsiteY13" fmla="*/ 28833 h 502532"/>
                    <a:gd name="connsiteX14" fmla="*/ 208005 w 724829"/>
                    <a:gd name="connsiteY14" fmla="*/ 37070 h 502532"/>
                    <a:gd name="connsiteX15" fmla="*/ 212124 w 724829"/>
                    <a:gd name="connsiteY15" fmla="*/ 49427 h 502532"/>
                    <a:gd name="connsiteX16" fmla="*/ 224481 w 724829"/>
                    <a:gd name="connsiteY16" fmla="*/ 53546 h 502532"/>
                    <a:gd name="connsiteX17" fmla="*/ 249194 w 724829"/>
                    <a:gd name="connsiteY17" fmla="*/ 45308 h 502532"/>
                    <a:gd name="connsiteX18" fmla="*/ 265670 w 724829"/>
                    <a:gd name="connsiteY18" fmla="*/ 41189 h 502532"/>
                    <a:gd name="connsiteX19" fmla="*/ 385118 w 724829"/>
                    <a:gd name="connsiteY19" fmla="*/ 45308 h 502532"/>
                    <a:gd name="connsiteX20" fmla="*/ 405713 w 724829"/>
                    <a:gd name="connsiteY20" fmla="*/ 61784 h 502532"/>
                    <a:gd name="connsiteX21" fmla="*/ 438664 w 724829"/>
                    <a:gd name="connsiteY21" fmla="*/ 70022 h 502532"/>
                    <a:gd name="connsiteX22" fmla="*/ 463378 w 724829"/>
                    <a:gd name="connsiteY22" fmla="*/ 82378 h 502532"/>
                    <a:gd name="connsiteX23" fmla="*/ 475735 w 724829"/>
                    <a:gd name="connsiteY23" fmla="*/ 86497 h 502532"/>
                    <a:gd name="connsiteX24" fmla="*/ 500448 w 724829"/>
                    <a:gd name="connsiteY24" fmla="*/ 102973 h 502532"/>
                    <a:gd name="connsiteX25" fmla="*/ 512805 w 724829"/>
                    <a:gd name="connsiteY25" fmla="*/ 111211 h 502532"/>
                    <a:gd name="connsiteX26" fmla="*/ 504567 w 724829"/>
                    <a:gd name="connsiteY26" fmla="*/ 148281 h 502532"/>
                    <a:gd name="connsiteX27" fmla="*/ 496329 w 724829"/>
                    <a:gd name="connsiteY27" fmla="*/ 160638 h 502532"/>
                    <a:gd name="connsiteX28" fmla="*/ 533399 w 724829"/>
                    <a:gd name="connsiteY28" fmla="*/ 181233 h 502532"/>
                    <a:gd name="connsiteX29" fmla="*/ 545756 w 724829"/>
                    <a:gd name="connsiteY29" fmla="*/ 185351 h 502532"/>
                    <a:gd name="connsiteX30" fmla="*/ 553994 w 724829"/>
                    <a:gd name="connsiteY30" fmla="*/ 197708 h 502532"/>
                    <a:gd name="connsiteX31" fmla="*/ 578708 w 724829"/>
                    <a:gd name="connsiteY31" fmla="*/ 210065 h 502532"/>
                    <a:gd name="connsiteX32" fmla="*/ 586945 w 724829"/>
                    <a:gd name="connsiteY32" fmla="*/ 238897 h 502532"/>
                    <a:gd name="connsiteX33" fmla="*/ 599302 w 724829"/>
                    <a:gd name="connsiteY33" fmla="*/ 275968 h 502532"/>
                    <a:gd name="connsiteX34" fmla="*/ 603421 w 724829"/>
                    <a:gd name="connsiteY34" fmla="*/ 288324 h 502532"/>
                    <a:gd name="connsiteX35" fmla="*/ 607540 w 724829"/>
                    <a:gd name="connsiteY35" fmla="*/ 300681 h 502532"/>
                    <a:gd name="connsiteX36" fmla="*/ 624016 w 724829"/>
                    <a:gd name="connsiteY36" fmla="*/ 325395 h 502532"/>
                    <a:gd name="connsiteX37" fmla="*/ 632254 w 724829"/>
                    <a:gd name="connsiteY37" fmla="*/ 337751 h 502532"/>
                    <a:gd name="connsiteX38" fmla="*/ 640491 w 724829"/>
                    <a:gd name="connsiteY38" fmla="*/ 362465 h 502532"/>
                    <a:gd name="connsiteX39" fmla="*/ 652848 w 724829"/>
                    <a:gd name="connsiteY39" fmla="*/ 387178 h 502532"/>
                    <a:gd name="connsiteX40" fmla="*/ 677562 w 724829"/>
                    <a:gd name="connsiteY40" fmla="*/ 403654 h 502532"/>
                    <a:gd name="connsiteX41" fmla="*/ 694037 w 724829"/>
                    <a:gd name="connsiteY41" fmla="*/ 428368 h 502532"/>
                    <a:gd name="connsiteX42" fmla="*/ 710513 w 724829"/>
                    <a:gd name="connsiteY42" fmla="*/ 453081 h 502532"/>
                    <a:gd name="connsiteX43" fmla="*/ 718751 w 724829"/>
                    <a:gd name="connsiteY43" fmla="*/ 465438 h 502532"/>
                    <a:gd name="connsiteX44" fmla="*/ 722870 w 724829"/>
                    <a:gd name="connsiteY44" fmla="*/ 477795 h 502532"/>
                    <a:gd name="connsiteX45" fmla="*/ 718751 w 724829"/>
                    <a:gd name="connsiteY45" fmla="*/ 498389 h 502532"/>
                    <a:gd name="connsiteX46" fmla="*/ 694037 w 724829"/>
                    <a:gd name="connsiteY46" fmla="*/ 494270 h 502532"/>
                    <a:gd name="connsiteX47" fmla="*/ 669324 w 724829"/>
                    <a:gd name="connsiteY47" fmla="*/ 486033 h 502532"/>
                    <a:gd name="connsiteX48" fmla="*/ 644610 w 724829"/>
                    <a:gd name="connsiteY48" fmla="*/ 469557 h 502532"/>
                    <a:gd name="connsiteX49" fmla="*/ 628135 w 724829"/>
                    <a:gd name="connsiteY49" fmla="*/ 465438 h 502532"/>
                    <a:gd name="connsiteX50" fmla="*/ 615778 w 724829"/>
                    <a:gd name="connsiteY50" fmla="*/ 461319 h 502532"/>
                    <a:gd name="connsiteX51" fmla="*/ 541637 w 724829"/>
                    <a:gd name="connsiteY51" fmla="*/ 453081 h 502532"/>
                    <a:gd name="connsiteX52" fmla="*/ 516924 w 724829"/>
                    <a:gd name="connsiteY52" fmla="*/ 436605 h 502532"/>
                    <a:gd name="connsiteX53" fmla="*/ 504567 w 724829"/>
                    <a:gd name="connsiteY53" fmla="*/ 432487 h 502532"/>
                    <a:gd name="connsiteX54" fmla="*/ 479854 w 724829"/>
                    <a:gd name="connsiteY54" fmla="*/ 420130 h 502532"/>
                    <a:gd name="connsiteX55" fmla="*/ 467497 w 724829"/>
                    <a:gd name="connsiteY55" fmla="*/ 411892 h 502532"/>
                    <a:gd name="connsiteX56" fmla="*/ 426308 w 724829"/>
                    <a:gd name="connsiteY56" fmla="*/ 403654 h 502532"/>
                    <a:gd name="connsiteX57" fmla="*/ 413951 w 724829"/>
                    <a:gd name="connsiteY57" fmla="*/ 395416 h 502532"/>
                    <a:gd name="connsiteX58" fmla="*/ 397475 w 724829"/>
                    <a:gd name="connsiteY58" fmla="*/ 399535 h 502532"/>
                    <a:gd name="connsiteX59" fmla="*/ 385118 w 724829"/>
                    <a:gd name="connsiteY59" fmla="*/ 395416 h 502532"/>
                    <a:gd name="connsiteX60" fmla="*/ 376881 w 724829"/>
                    <a:gd name="connsiteY60" fmla="*/ 383060 h 502532"/>
                    <a:gd name="connsiteX61" fmla="*/ 372762 w 724829"/>
                    <a:gd name="connsiteY61" fmla="*/ 370703 h 502532"/>
                    <a:gd name="connsiteX62" fmla="*/ 360405 w 724829"/>
                    <a:gd name="connsiteY62" fmla="*/ 358346 h 502532"/>
                    <a:gd name="connsiteX63" fmla="*/ 331572 w 724829"/>
                    <a:gd name="connsiteY63" fmla="*/ 341870 h 502532"/>
                    <a:gd name="connsiteX64" fmla="*/ 315097 w 724829"/>
                    <a:gd name="connsiteY64" fmla="*/ 337751 h 502532"/>
                    <a:gd name="connsiteX65" fmla="*/ 302740 w 724829"/>
                    <a:gd name="connsiteY65" fmla="*/ 333633 h 502532"/>
                    <a:gd name="connsiteX66" fmla="*/ 265670 w 724829"/>
                    <a:gd name="connsiteY66" fmla="*/ 308919 h 502532"/>
                    <a:gd name="connsiteX67" fmla="*/ 253313 w 724829"/>
                    <a:gd name="connsiteY67" fmla="*/ 300681 h 502532"/>
                    <a:gd name="connsiteX68" fmla="*/ 240956 w 724829"/>
                    <a:gd name="connsiteY68" fmla="*/ 292443 h 502532"/>
                    <a:gd name="connsiteX69" fmla="*/ 228599 w 724829"/>
                    <a:gd name="connsiteY69" fmla="*/ 288324 h 502532"/>
                    <a:gd name="connsiteX70" fmla="*/ 208005 w 724829"/>
                    <a:gd name="connsiteY70" fmla="*/ 263611 h 502532"/>
                    <a:gd name="connsiteX71" fmla="*/ 195648 w 724829"/>
                    <a:gd name="connsiteY71" fmla="*/ 251254 h 502532"/>
                    <a:gd name="connsiteX72" fmla="*/ 187410 w 724829"/>
                    <a:gd name="connsiteY72" fmla="*/ 226541 h 502532"/>
                    <a:gd name="connsiteX73" fmla="*/ 175054 w 724829"/>
                    <a:gd name="connsiteY73" fmla="*/ 214184 h 502532"/>
                    <a:gd name="connsiteX74" fmla="*/ 158578 w 724829"/>
                    <a:gd name="connsiteY74" fmla="*/ 189470 h 502532"/>
                    <a:gd name="connsiteX75" fmla="*/ 146221 w 724829"/>
                    <a:gd name="connsiteY75" fmla="*/ 181233 h 502532"/>
                    <a:gd name="connsiteX76" fmla="*/ 133864 w 724829"/>
                    <a:gd name="connsiteY76" fmla="*/ 168876 h 502532"/>
                    <a:gd name="connsiteX77" fmla="*/ 121508 w 724829"/>
                    <a:gd name="connsiteY77" fmla="*/ 164757 h 502532"/>
                    <a:gd name="connsiteX78" fmla="*/ 109151 w 724829"/>
                    <a:gd name="connsiteY78" fmla="*/ 156519 h 502532"/>
                    <a:gd name="connsiteX79" fmla="*/ 39129 w 724829"/>
                    <a:gd name="connsiteY79" fmla="*/ 152400 h 502532"/>
                    <a:gd name="connsiteX80" fmla="*/ 26772 w 724829"/>
                    <a:gd name="connsiteY80" fmla="*/ 156519 h 502532"/>
                    <a:gd name="connsiteX81" fmla="*/ 2059 w 724829"/>
                    <a:gd name="connsiteY81" fmla="*/ 164757 h 50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724829" h="502532">
                      <a:moveTo>
                        <a:pt x="2059" y="164757"/>
                      </a:moveTo>
                      <a:cubicBezTo>
                        <a:pt x="0" y="165444"/>
                        <a:pt x="10533" y="162580"/>
                        <a:pt x="14416" y="160638"/>
                      </a:cubicBezTo>
                      <a:cubicBezTo>
                        <a:pt x="26047" y="154822"/>
                        <a:pt x="49934" y="138332"/>
                        <a:pt x="59724" y="131805"/>
                      </a:cubicBezTo>
                      <a:cubicBezTo>
                        <a:pt x="63843" y="129059"/>
                        <a:pt x="67385" y="125134"/>
                        <a:pt x="72081" y="123568"/>
                      </a:cubicBezTo>
                      <a:lnTo>
                        <a:pt x="84437" y="119449"/>
                      </a:lnTo>
                      <a:lnTo>
                        <a:pt x="92675" y="94735"/>
                      </a:lnTo>
                      <a:cubicBezTo>
                        <a:pt x="94048" y="90616"/>
                        <a:pt x="94385" y="85991"/>
                        <a:pt x="96794" y="82378"/>
                      </a:cubicBezTo>
                      <a:lnTo>
                        <a:pt x="105032" y="70022"/>
                      </a:lnTo>
                      <a:cubicBezTo>
                        <a:pt x="114827" y="40637"/>
                        <a:pt x="100937" y="76166"/>
                        <a:pt x="121508" y="45308"/>
                      </a:cubicBezTo>
                      <a:cubicBezTo>
                        <a:pt x="123916" y="41695"/>
                        <a:pt x="123218" y="36564"/>
                        <a:pt x="125626" y="32951"/>
                      </a:cubicBezTo>
                      <a:cubicBezTo>
                        <a:pt x="128857" y="28104"/>
                        <a:pt x="133385" y="24171"/>
                        <a:pt x="137983" y="20595"/>
                      </a:cubicBezTo>
                      <a:cubicBezTo>
                        <a:pt x="159229" y="4071"/>
                        <a:pt x="156409" y="6215"/>
                        <a:pt x="175054" y="0"/>
                      </a:cubicBezTo>
                      <a:cubicBezTo>
                        <a:pt x="195648" y="6865"/>
                        <a:pt x="186037" y="0"/>
                        <a:pt x="195648" y="28833"/>
                      </a:cubicBezTo>
                      <a:lnTo>
                        <a:pt x="195648" y="28833"/>
                      </a:lnTo>
                      <a:lnTo>
                        <a:pt x="208005" y="37070"/>
                      </a:lnTo>
                      <a:cubicBezTo>
                        <a:pt x="209378" y="41189"/>
                        <a:pt x="209054" y="46357"/>
                        <a:pt x="212124" y="49427"/>
                      </a:cubicBezTo>
                      <a:cubicBezTo>
                        <a:pt x="215194" y="52497"/>
                        <a:pt x="220166" y="54025"/>
                        <a:pt x="224481" y="53546"/>
                      </a:cubicBezTo>
                      <a:cubicBezTo>
                        <a:pt x="233111" y="52587"/>
                        <a:pt x="240770" y="47414"/>
                        <a:pt x="249194" y="45308"/>
                      </a:cubicBezTo>
                      <a:lnTo>
                        <a:pt x="265670" y="41189"/>
                      </a:lnTo>
                      <a:cubicBezTo>
                        <a:pt x="305486" y="42562"/>
                        <a:pt x="345356" y="42823"/>
                        <a:pt x="385118" y="45308"/>
                      </a:cubicBezTo>
                      <a:cubicBezTo>
                        <a:pt x="404772" y="46536"/>
                        <a:pt x="392102" y="50895"/>
                        <a:pt x="405713" y="61784"/>
                      </a:cubicBezTo>
                      <a:cubicBezTo>
                        <a:pt x="409992" y="65208"/>
                        <a:pt x="437545" y="69742"/>
                        <a:pt x="438664" y="70022"/>
                      </a:cubicBezTo>
                      <a:cubicBezTo>
                        <a:pt x="459370" y="75199"/>
                        <a:pt x="443244" y="72312"/>
                        <a:pt x="463378" y="82378"/>
                      </a:cubicBezTo>
                      <a:cubicBezTo>
                        <a:pt x="467261" y="84320"/>
                        <a:pt x="471616" y="85124"/>
                        <a:pt x="475735" y="86497"/>
                      </a:cubicBezTo>
                      <a:lnTo>
                        <a:pt x="500448" y="102973"/>
                      </a:lnTo>
                      <a:lnTo>
                        <a:pt x="512805" y="111211"/>
                      </a:lnTo>
                      <a:cubicBezTo>
                        <a:pt x="526535" y="131806"/>
                        <a:pt x="523789" y="119449"/>
                        <a:pt x="504567" y="148281"/>
                      </a:cubicBezTo>
                      <a:lnTo>
                        <a:pt x="496329" y="160638"/>
                      </a:lnTo>
                      <a:cubicBezTo>
                        <a:pt x="514825" y="179134"/>
                        <a:pt x="503161" y="171154"/>
                        <a:pt x="533399" y="181233"/>
                      </a:cubicBezTo>
                      <a:lnTo>
                        <a:pt x="545756" y="185351"/>
                      </a:lnTo>
                      <a:cubicBezTo>
                        <a:pt x="548502" y="189470"/>
                        <a:pt x="550494" y="194208"/>
                        <a:pt x="553994" y="197708"/>
                      </a:cubicBezTo>
                      <a:cubicBezTo>
                        <a:pt x="561979" y="205693"/>
                        <a:pt x="568658" y="206715"/>
                        <a:pt x="578708" y="210065"/>
                      </a:cubicBezTo>
                      <a:cubicBezTo>
                        <a:pt x="592567" y="251652"/>
                        <a:pt x="571406" y="187102"/>
                        <a:pt x="586945" y="238897"/>
                      </a:cubicBezTo>
                      <a:cubicBezTo>
                        <a:pt x="590688" y="251373"/>
                        <a:pt x="595183" y="263611"/>
                        <a:pt x="599302" y="275968"/>
                      </a:cubicBezTo>
                      <a:lnTo>
                        <a:pt x="603421" y="288324"/>
                      </a:lnTo>
                      <a:cubicBezTo>
                        <a:pt x="604794" y="292443"/>
                        <a:pt x="605132" y="297068"/>
                        <a:pt x="607540" y="300681"/>
                      </a:cubicBezTo>
                      <a:lnTo>
                        <a:pt x="624016" y="325395"/>
                      </a:lnTo>
                      <a:lnTo>
                        <a:pt x="632254" y="337751"/>
                      </a:lnTo>
                      <a:lnTo>
                        <a:pt x="640491" y="362465"/>
                      </a:lnTo>
                      <a:cubicBezTo>
                        <a:pt x="643429" y="371280"/>
                        <a:pt x="645333" y="380602"/>
                        <a:pt x="652848" y="387178"/>
                      </a:cubicBezTo>
                      <a:cubicBezTo>
                        <a:pt x="660299" y="393698"/>
                        <a:pt x="677562" y="403654"/>
                        <a:pt x="677562" y="403654"/>
                      </a:cubicBezTo>
                      <a:cubicBezTo>
                        <a:pt x="685439" y="427285"/>
                        <a:pt x="676041" y="405230"/>
                        <a:pt x="694037" y="428368"/>
                      </a:cubicBezTo>
                      <a:cubicBezTo>
                        <a:pt x="700115" y="436183"/>
                        <a:pt x="705021" y="444843"/>
                        <a:pt x="710513" y="453081"/>
                      </a:cubicBezTo>
                      <a:cubicBezTo>
                        <a:pt x="713259" y="457200"/>
                        <a:pt x="717186" y="460742"/>
                        <a:pt x="718751" y="465438"/>
                      </a:cubicBezTo>
                      <a:lnTo>
                        <a:pt x="722870" y="477795"/>
                      </a:lnTo>
                      <a:cubicBezTo>
                        <a:pt x="721497" y="484660"/>
                        <a:pt x="724829" y="494916"/>
                        <a:pt x="718751" y="498389"/>
                      </a:cubicBezTo>
                      <a:cubicBezTo>
                        <a:pt x="711500" y="502532"/>
                        <a:pt x="702139" y="496295"/>
                        <a:pt x="694037" y="494270"/>
                      </a:cubicBezTo>
                      <a:cubicBezTo>
                        <a:pt x="685613" y="492164"/>
                        <a:pt x="669324" y="486033"/>
                        <a:pt x="669324" y="486033"/>
                      </a:cubicBezTo>
                      <a:cubicBezTo>
                        <a:pt x="661086" y="480541"/>
                        <a:pt x="654215" y="471958"/>
                        <a:pt x="644610" y="469557"/>
                      </a:cubicBezTo>
                      <a:cubicBezTo>
                        <a:pt x="639118" y="468184"/>
                        <a:pt x="633578" y="466993"/>
                        <a:pt x="628135" y="465438"/>
                      </a:cubicBezTo>
                      <a:cubicBezTo>
                        <a:pt x="623960" y="464245"/>
                        <a:pt x="620035" y="462170"/>
                        <a:pt x="615778" y="461319"/>
                      </a:cubicBezTo>
                      <a:cubicBezTo>
                        <a:pt x="594900" y="457143"/>
                        <a:pt x="560739" y="454818"/>
                        <a:pt x="541637" y="453081"/>
                      </a:cubicBezTo>
                      <a:cubicBezTo>
                        <a:pt x="512253" y="443286"/>
                        <a:pt x="547783" y="457176"/>
                        <a:pt x="516924" y="436605"/>
                      </a:cubicBezTo>
                      <a:cubicBezTo>
                        <a:pt x="513311" y="434197"/>
                        <a:pt x="508686" y="433860"/>
                        <a:pt x="504567" y="432487"/>
                      </a:cubicBezTo>
                      <a:cubicBezTo>
                        <a:pt x="469152" y="408877"/>
                        <a:pt x="513960" y="437184"/>
                        <a:pt x="479854" y="420130"/>
                      </a:cubicBezTo>
                      <a:cubicBezTo>
                        <a:pt x="475426" y="417916"/>
                        <a:pt x="472229" y="413348"/>
                        <a:pt x="467497" y="411892"/>
                      </a:cubicBezTo>
                      <a:cubicBezTo>
                        <a:pt x="454115" y="407774"/>
                        <a:pt x="426308" y="403654"/>
                        <a:pt x="426308" y="403654"/>
                      </a:cubicBezTo>
                      <a:cubicBezTo>
                        <a:pt x="422189" y="400908"/>
                        <a:pt x="418852" y="396116"/>
                        <a:pt x="413951" y="395416"/>
                      </a:cubicBezTo>
                      <a:cubicBezTo>
                        <a:pt x="408347" y="394615"/>
                        <a:pt x="403136" y="399535"/>
                        <a:pt x="397475" y="399535"/>
                      </a:cubicBezTo>
                      <a:cubicBezTo>
                        <a:pt x="393133" y="399535"/>
                        <a:pt x="389237" y="396789"/>
                        <a:pt x="385118" y="395416"/>
                      </a:cubicBezTo>
                      <a:cubicBezTo>
                        <a:pt x="382372" y="391297"/>
                        <a:pt x="379095" y="387487"/>
                        <a:pt x="376881" y="383060"/>
                      </a:cubicBezTo>
                      <a:cubicBezTo>
                        <a:pt x="374939" y="379177"/>
                        <a:pt x="375170" y="374316"/>
                        <a:pt x="372762" y="370703"/>
                      </a:cubicBezTo>
                      <a:cubicBezTo>
                        <a:pt x="369531" y="365856"/>
                        <a:pt x="364880" y="362075"/>
                        <a:pt x="360405" y="358346"/>
                      </a:cubicBezTo>
                      <a:cubicBezTo>
                        <a:pt x="353886" y="352914"/>
                        <a:pt x="338897" y="344617"/>
                        <a:pt x="331572" y="341870"/>
                      </a:cubicBezTo>
                      <a:cubicBezTo>
                        <a:pt x="326272" y="339882"/>
                        <a:pt x="320540" y="339306"/>
                        <a:pt x="315097" y="337751"/>
                      </a:cubicBezTo>
                      <a:cubicBezTo>
                        <a:pt x="310922" y="336558"/>
                        <a:pt x="306859" y="335006"/>
                        <a:pt x="302740" y="333633"/>
                      </a:cubicBezTo>
                      <a:lnTo>
                        <a:pt x="265670" y="308919"/>
                      </a:lnTo>
                      <a:lnTo>
                        <a:pt x="253313" y="300681"/>
                      </a:lnTo>
                      <a:cubicBezTo>
                        <a:pt x="249194" y="297935"/>
                        <a:pt x="245652" y="294008"/>
                        <a:pt x="240956" y="292443"/>
                      </a:cubicBezTo>
                      <a:lnTo>
                        <a:pt x="228599" y="288324"/>
                      </a:lnTo>
                      <a:cubicBezTo>
                        <a:pt x="192501" y="252226"/>
                        <a:pt x="236677" y="298018"/>
                        <a:pt x="208005" y="263611"/>
                      </a:cubicBezTo>
                      <a:cubicBezTo>
                        <a:pt x="204276" y="259136"/>
                        <a:pt x="199767" y="255373"/>
                        <a:pt x="195648" y="251254"/>
                      </a:cubicBezTo>
                      <a:cubicBezTo>
                        <a:pt x="192902" y="243016"/>
                        <a:pt x="193550" y="232681"/>
                        <a:pt x="187410" y="226541"/>
                      </a:cubicBezTo>
                      <a:cubicBezTo>
                        <a:pt x="183291" y="222422"/>
                        <a:pt x="178630" y="218782"/>
                        <a:pt x="175054" y="214184"/>
                      </a:cubicBezTo>
                      <a:cubicBezTo>
                        <a:pt x="168976" y="206369"/>
                        <a:pt x="166816" y="194962"/>
                        <a:pt x="158578" y="189470"/>
                      </a:cubicBezTo>
                      <a:cubicBezTo>
                        <a:pt x="154459" y="186724"/>
                        <a:pt x="150024" y="184402"/>
                        <a:pt x="146221" y="181233"/>
                      </a:cubicBezTo>
                      <a:cubicBezTo>
                        <a:pt x="141746" y="177504"/>
                        <a:pt x="138711" y="172107"/>
                        <a:pt x="133864" y="168876"/>
                      </a:cubicBezTo>
                      <a:cubicBezTo>
                        <a:pt x="130252" y="166468"/>
                        <a:pt x="125391" y="166699"/>
                        <a:pt x="121508" y="164757"/>
                      </a:cubicBezTo>
                      <a:cubicBezTo>
                        <a:pt x="117080" y="162543"/>
                        <a:pt x="114047" y="157253"/>
                        <a:pt x="109151" y="156519"/>
                      </a:cubicBezTo>
                      <a:cubicBezTo>
                        <a:pt x="86029" y="153051"/>
                        <a:pt x="62470" y="153773"/>
                        <a:pt x="39129" y="152400"/>
                      </a:cubicBezTo>
                      <a:cubicBezTo>
                        <a:pt x="35010" y="153773"/>
                        <a:pt x="31010" y="155577"/>
                        <a:pt x="26772" y="156519"/>
                      </a:cubicBezTo>
                      <a:cubicBezTo>
                        <a:pt x="7221" y="160864"/>
                        <a:pt x="4118" y="164071"/>
                        <a:pt x="2059" y="164757"/>
                      </a:cubicBezTo>
                      <a:close/>
                    </a:path>
                  </a:pathLst>
                </a:cu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0" name="Freeform 309"/>
                <p:cNvSpPr/>
                <p:nvPr/>
              </p:nvSpPr>
              <p:spPr>
                <a:xfrm>
                  <a:off x="2861400" y="3210932"/>
                  <a:ext cx="645481" cy="303260"/>
                </a:xfrm>
                <a:custGeom>
                  <a:avLst/>
                  <a:gdLst>
                    <a:gd name="connsiteX0" fmla="*/ 638432 w 646803"/>
                    <a:gd name="connsiteY0" fmla="*/ 144162 h 296562"/>
                    <a:gd name="connsiteX1" fmla="*/ 605481 w 646803"/>
                    <a:gd name="connsiteY1" fmla="*/ 123567 h 296562"/>
                    <a:gd name="connsiteX2" fmla="*/ 593124 w 646803"/>
                    <a:gd name="connsiteY2" fmla="*/ 119448 h 296562"/>
                    <a:gd name="connsiteX3" fmla="*/ 568410 w 646803"/>
                    <a:gd name="connsiteY3" fmla="*/ 98854 h 296562"/>
                    <a:gd name="connsiteX4" fmla="*/ 556054 w 646803"/>
                    <a:gd name="connsiteY4" fmla="*/ 90616 h 296562"/>
                    <a:gd name="connsiteX5" fmla="*/ 535459 w 646803"/>
                    <a:gd name="connsiteY5" fmla="*/ 70021 h 296562"/>
                    <a:gd name="connsiteX6" fmla="*/ 527221 w 646803"/>
                    <a:gd name="connsiteY6" fmla="*/ 82378 h 296562"/>
                    <a:gd name="connsiteX7" fmla="*/ 490151 w 646803"/>
                    <a:gd name="connsiteY7" fmla="*/ 61783 h 296562"/>
                    <a:gd name="connsiteX8" fmla="*/ 477794 w 646803"/>
                    <a:gd name="connsiteY8" fmla="*/ 53546 h 296562"/>
                    <a:gd name="connsiteX9" fmla="*/ 453081 w 646803"/>
                    <a:gd name="connsiteY9" fmla="*/ 45308 h 296562"/>
                    <a:gd name="connsiteX10" fmla="*/ 416010 w 646803"/>
                    <a:gd name="connsiteY10" fmla="*/ 24713 h 296562"/>
                    <a:gd name="connsiteX11" fmla="*/ 391297 w 646803"/>
                    <a:gd name="connsiteY11" fmla="*/ 8238 h 296562"/>
                    <a:gd name="connsiteX12" fmla="*/ 366583 w 646803"/>
                    <a:gd name="connsiteY12" fmla="*/ 0 h 296562"/>
                    <a:gd name="connsiteX13" fmla="*/ 354227 w 646803"/>
                    <a:gd name="connsiteY13" fmla="*/ 8238 h 296562"/>
                    <a:gd name="connsiteX14" fmla="*/ 329513 w 646803"/>
                    <a:gd name="connsiteY14" fmla="*/ 16475 h 296562"/>
                    <a:gd name="connsiteX15" fmla="*/ 267729 w 646803"/>
                    <a:gd name="connsiteY15" fmla="*/ 12356 h 296562"/>
                    <a:gd name="connsiteX16" fmla="*/ 214183 w 646803"/>
                    <a:gd name="connsiteY16" fmla="*/ 4119 h 296562"/>
                    <a:gd name="connsiteX17" fmla="*/ 177113 w 646803"/>
                    <a:gd name="connsiteY17" fmla="*/ 8238 h 296562"/>
                    <a:gd name="connsiteX18" fmla="*/ 189470 w 646803"/>
                    <a:gd name="connsiteY18" fmla="*/ 16475 h 296562"/>
                    <a:gd name="connsiteX19" fmla="*/ 193589 w 646803"/>
                    <a:gd name="connsiteY19" fmla="*/ 32951 h 296562"/>
                    <a:gd name="connsiteX20" fmla="*/ 201827 w 646803"/>
                    <a:gd name="connsiteY20" fmla="*/ 45308 h 296562"/>
                    <a:gd name="connsiteX21" fmla="*/ 164756 w 646803"/>
                    <a:gd name="connsiteY21" fmla="*/ 49427 h 296562"/>
                    <a:gd name="connsiteX22" fmla="*/ 152400 w 646803"/>
                    <a:gd name="connsiteY22" fmla="*/ 45308 h 296562"/>
                    <a:gd name="connsiteX23" fmla="*/ 131805 w 646803"/>
                    <a:gd name="connsiteY23" fmla="*/ 49427 h 296562"/>
                    <a:gd name="connsiteX24" fmla="*/ 102973 w 646803"/>
                    <a:gd name="connsiteY24" fmla="*/ 61783 h 296562"/>
                    <a:gd name="connsiteX25" fmla="*/ 86497 w 646803"/>
                    <a:gd name="connsiteY25" fmla="*/ 70021 h 296562"/>
                    <a:gd name="connsiteX26" fmla="*/ 61783 w 646803"/>
                    <a:gd name="connsiteY26" fmla="*/ 82378 h 296562"/>
                    <a:gd name="connsiteX27" fmla="*/ 37070 w 646803"/>
                    <a:gd name="connsiteY27" fmla="*/ 107092 h 296562"/>
                    <a:gd name="connsiteX28" fmla="*/ 12356 w 646803"/>
                    <a:gd name="connsiteY28" fmla="*/ 115329 h 296562"/>
                    <a:gd name="connsiteX29" fmla="*/ 0 w 646803"/>
                    <a:gd name="connsiteY29" fmla="*/ 119448 h 296562"/>
                    <a:gd name="connsiteX30" fmla="*/ 8237 w 646803"/>
                    <a:gd name="connsiteY30" fmla="*/ 131805 h 296562"/>
                    <a:gd name="connsiteX31" fmla="*/ 49427 w 646803"/>
                    <a:gd name="connsiteY31" fmla="*/ 140043 h 296562"/>
                    <a:gd name="connsiteX32" fmla="*/ 90616 w 646803"/>
                    <a:gd name="connsiteY32" fmla="*/ 152400 h 296562"/>
                    <a:gd name="connsiteX33" fmla="*/ 127686 w 646803"/>
                    <a:gd name="connsiteY33" fmla="*/ 172994 h 296562"/>
                    <a:gd name="connsiteX34" fmla="*/ 152400 w 646803"/>
                    <a:gd name="connsiteY34" fmla="*/ 197708 h 296562"/>
                    <a:gd name="connsiteX35" fmla="*/ 197708 w 646803"/>
                    <a:gd name="connsiteY35" fmla="*/ 210065 h 296562"/>
                    <a:gd name="connsiteX36" fmla="*/ 259492 w 646803"/>
                    <a:gd name="connsiteY36" fmla="*/ 214183 h 296562"/>
                    <a:gd name="connsiteX37" fmla="*/ 296562 w 646803"/>
                    <a:gd name="connsiteY37" fmla="*/ 226540 h 296562"/>
                    <a:gd name="connsiteX38" fmla="*/ 308919 w 646803"/>
                    <a:gd name="connsiteY38" fmla="*/ 230659 h 296562"/>
                    <a:gd name="connsiteX39" fmla="*/ 321275 w 646803"/>
                    <a:gd name="connsiteY39" fmla="*/ 238897 h 296562"/>
                    <a:gd name="connsiteX40" fmla="*/ 345989 w 646803"/>
                    <a:gd name="connsiteY40" fmla="*/ 247135 h 296562"/>
                    <a:gd name="connsiteX41" fmla="*/ 370702 w 646803"/>
                    <a:gd name="connsiteY41" fmla="*/ 263610 h 296562"/>
                    <a:gd name="connsiteX42" fmla="*/ 395416 w 646803"/>
                    <a:gd name="connsiteY42" fmla="*/ 271848 h 296562"/>
                    <a:gd name="connsiteX43" fmla="*/ 407773 w 646803"/>
                    <a:gd name="connsiteY43" fmla="*/ 280086 h 296562"/>
                    <a:gd name="connsiteX44" fmla="*/ 448962 w 646803"/>
                    <a:gd name="connsiteY44" fmla="*/ 292443 h 296562"/>
                    <a:gd name="connsiteX45" fmla="*/ 461319 w 646803"/>
                    <a:gd name="connsiteY45" fmla="*/ 296562 h 296562"/>
                    <a:gd name="connsiteX46" fmla="*/ 486032 w 646803"/>
                    <a:gd name="connsiteY46" fmla="*/ 288324 h 296562"/>
                    <a:gd name="connsiteX47" fmla="*/ 514865 w 646803"/>
                    <a:gd name="connsiteY47" fmla="*/ 280086 h 296562"/>
                    <a:gd name="connsiteX48" fmla="*/ 518983 w 646803"/>
                    <a:gd name="connsiteY48" fmla="*/ 267729 h 296562"/>
                    <a:gd name="connsiteX49" fmla="*/ 543697 w 646803"/>
                    <a:gd name="connsiteY49" fmla="*/ 247135 h 296562"/>
                    <a:gd name="connsiteX50" fmla="*/ 556054 w 646803"/>
                    <a:gd name="connsiteY50" fmla="*/ 234778 h 296562"/>
                    <a:gd name="connsiteX51" fmla="*/ 580767 w 646803"/>
                    <a:gd name="connsiteY51" fmla="*/ 226540 h 296562"/>
                    <a:gd name="connsiteX52" fmla="*/ 593124 w 646803"/>
                    <a:gd name="connsiteY52" fmla="*/ 222421 h 296562"/>
                    <a:gd name="connsiteX53" fmla="*/ 605481 w 646803"/>
                    <a:gd name="connsiteY53" fmla="*/ 214183 h 296562"/>
                    <a:gd name="connsiteX54" fmla="*/ 613719 w 646803"/>
                    <a:gd name="connsiteY54" fmla="*/ 201827 h 296562"/>
                    <a:gd name="connsiteX55" fmla="*/ 638432 w 646803"/>
                    <a:gd name="connsiteY55" fmla="*/ 185351 h 296562"/>
                    <a:gd name="connsiteX56" fmla="*/ 638432 w 646803"/>
                    <a:gd name="connsiteY56" fmla="*/ 152400 h 296562"/>
                    <a:gd name="connsiteX57" fmla="*/ 638432 w 646803"/>
                    <a:gd name="connsiteY57" fmla="*/ 144162 h 29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6803" h="296562">
                      <a:moveTo>
                        <a:pt x="638432" y="144162"/>
                      </a:moveTo>
                      <a:cubicBezTo>
                        <a:pt x="632940" y="139357"/>
                        <a:pt x="617769" y="127663"/>
                        <a:pt x="605481" y="123567"/>
                      </a:cubicBezTo>
                      <a:cubicBezTo>
                        <a:pt x="601362" y="122194"/>
                        <a:pt x="597007" y="121390"/>
                        <a:pt x="593124" y="119448"/>
                      </a:cubicBezTo>
                      <a:cubicBezTo>
                        <a:pt x="577787" y="111779"/>
                        <a:pt x="582072" y="110239"/>
                        <a:pt x="568410" y="98854"/>
                      </a:cubicBezTo>
                      <a:cubicBezTo>
                        <a:pt x="564607" y="95685"/>
                        <a:pt x="560173" y="93362"/>
                        <a:pt x="556054" y="90616"/>
                      </a:cubicBezTo>
                      <a:cubicBezTo>
                        <a:pt x="553470" y="86739"/>
                        <a:pt x="543535" y="68406"/>
                        <a:pt x="535459" y="70021"/>
                      </a:cubicBezTo>
                      <a:cubicBezTo>
                        <a:pt x="530605" y="70992"/>
                        <a:pt x="529967" y="78259"/>
                        <a:pt x="527221" y="82378"/>
                      </a:cubicBezTo>
                      <a:cubicBezTo>
                        <a:pt x="505471" y="75128"/>
                        <a:pt x="518480" y="80668"/>
                        <a:pt x="490151" y="61783"/>
                      </a:cubicBezTo>
                      <a:cubicBezTo>
                        <a:pt x="486032" y="59037"/>
                        <a:pt x="482490" y="55111"/>
                        <a:pt x="477794" y="53546"/>
                      </a:cubicBezTo>
                      <a:cubicBezTo>
                        <a:pt x="469556" y="50800"/>
                        <a:pt x="460306" y="50125"/>
                        <a:pt x="453081" y="45308"/>
                      </a:cubicBezTo>
                      <a:cubicBezTo>
                        <a:pt x="424754" y="26424"/>
                        <a:pt x="437760" y="31963"/>
                        <a:pt x="416010" y="24713"/>
                      </a:cubicBezTo>
                      <a:cubicBezTo>
                        <a:pt x="407772" y="19221"/>
                        <a:pt x="400689" y="11369"/>
                        <a:pt x="391297" y="8238"/>
                      </a:cubicBezTo>
                      <a:lnTo>
                        <a:pt x="366583" y="0"/>
                      </a:lnTo>
                      <a:cubicBezTo>
                        <a:pt x="362464" y="2746"/>
                        <a:pt x="358751" y="6228"/>
                        <a:pt x="354227" y="8238"/>
                      </a:cubicBezTo>
                      <a:cubicBezTo>
                        <a:pt x="346292" y="11765"/>
                        <a:pt x="329513" y="16475"/>
                        <a:pt x="329513" y="16475"/>
                      </a:cubicBezTo>
                      <a:cubicBezTo>
                        <a:pt x="308918" y="15102"/>
                        <a:pt x="288285" y="14225"/>
                        <a:pt x="267729" y="12356"/>
                      </a:cubicBezTo>
                      <a:cubicBezTo>
                        <a:pt x="256056" y="11295"/>
                        <a:pt x="226599" y="6188"/>
                        <a:pt x="214183" y="4119"/>
                      </a:cubicBezTo>
                      <a:cubicBezTo>
                        <a:pt x="201826" y="5492"/>
                        <a:pt x="188233" y="2678"/>
                        <a:pt x="177113" y="8238"/>
                      </a:cubicBezTo>
                      <a:cubicBezTo>
                        <a:pt x="172685" y="10452"/>
                        <a:pt x="186724" y="12356"/>
                        <a:pt x="189470" y="16475"/>
                      </a:cubicBezTo>
                      <a:cubicBezTo>
                        <a:pt x="192610" y="21185"/>
                        <a:pt x="191359" y="27748"/>
                        <a:pt x="193589" y="32951"/>
                      </a:cubicBezTo>
                      <a:cubicBezTo>
                        <a:pt x="195539" y="37501"/>
                        <a:pt x="199081" y="41189"/>
                        <a:pt x="201827" y="45308"/>
                      </a:cubicBezTo>
                      <a:cubicBezTo>
                        <a:pt x="189470" y="46681"/>
                        <a:pt x="177189" y="49427"/>
                        <a:pt x="164756" y="49427"/>
                      </a:cubicBezTo>
                      <a:cubicBezTo>
                        <a:pt x="160415" y="49427"/>
                        <a:pt x="156741" y="45308"/>
                        <a:pt x="152400" y="45308"/>
                      </a:cubicBezTo>
                      <a:cubicBezTo>
                        <a:pt x="145399" y="45308"/>
                        <a:pt x="138670" y="48054"/>
                        <a:pt x="131805" y="49427"/>
                      </a:cubicBezTo>
                      <a:cubicBezTo>
                        <a:pt x="106762" y="66122"/>
                        <a:pt x="133371" y="50384"/>
                        <a:pt x="102973" y="61783"/>
                      </a:cubicBezTo>
                      <a:cubicBezTo>
                        <a:pt x="97224" y="63939"/>
                        <a:pt x="92141" y="67602"/>
                        <a:pt x="86497" y="70021"/>
                      </a:cubicBezTo>
                      <a:cubicBezTo>
                        <a:pt x="72678" y="75944"/>
                        <a:pt x="74065" y="71460"/>
                        <a:pt x="61783" y="82378"/>
                      </a:cubicBezTo>
                      <a:cubicBezTo>
                        <a:pt x="53076" y="90118"/>
                        <a:pt x="48122" y="103408"/>
                        <a:pt x="37070" y="107092"/>
                      </a:cubicBezTo>
                      <a:lnTo>
                        <a:pt x="12356" y="115329"/>
                      </a:lnTo>
                      <a:lnTo>
                        <a:pt x="0" y="119448"/>
                      </a:lnTo>
                      <a:cubicBezTo>
                        <a:pt x="2746" y="123567"/>
                        <a:pt x="4118" y="129059"/>
                        <a:pt x="8237" y="131805"/>
                      </a:cubicBezTo>
                      <a:cubicBezTo>
                        <a:pt x="12333" y="134536"/>
                        <a:pt x="49346" y="140029"/>
                        <a:pt x="49427" y="140043"/>
                      </a:cubicBezTo>
                      <a:cubicBezTo>
                        <a:pt x="79510" y="150071"/>
                        <a:pt x="65716" y="146175"/>
                        <a:pt x="90616" y="152400"/>
                      </a:cubicBezTo>
                      <a:cubicBezTo>
                        <a:pt x="118942" y="171283"/>
                        <a:pt x="105937" y="165744"/>
                        <a:pt x="127686" y="172994"/>
                      </a:cubicBezTo>
                      <a:cubicBezTo>
                        <a:pt x="135924" y="181232"/>
                        <a:pt x="141348" y="194024"/>
                        <a:pt x="152400" y="197708"/>
                      </a:cubicBezTo>
                      <a:cubicBezTo>
                        <a:pt x="168281" y="203002"/>
                        <a:pt x="181074" y="208402"/>
                        <a:pt x="197708" y="210065"/>
                      </a:cubicBezTo>
                      <a:cubicBezTo>
                        <a:pt x="218246" y="212119"/>
                        <a:pt x="238897" y="212810"/>
                        <a:pt x="259492" y="214183"/>
                      </a:cubicBezTo>
                      <a:lnTo>
                        <a:pt x="296562" y="226540"/>
                      </a:lnTo>
                      <a:lnTo>
                        <a:pt x="308919" y="230659"/>
                      </a:lnTo>
                      <a:cubicBezTo>
                        <a:pt x="313038" y="233405"/>
                        <a:pt x="316752" y="236887"/>
                        <a:pt x="321275" y="238897"/>
                      </a:cubicBezTo>
                      <a:cubicBezTo>
                        <a:pt x="329210" y="242424"/>
                        <a:pt x="338764" y="242318"/>
                        <a:pt x="345989" y="247135"/>
                      </a:cubicBezTo>
                      <a:cubicBezTo>
                        <a:pt x="354227" y="252627"/>
                        <a:pt x="361310" y="260479"/>
                        <a:pt x="370702" y="263610"/>
                      </a:cubicBezTo>
                      <a:cubicBezTo>
                        <a:pt x="378940" y="266356"/>
                        <a:pt x="388191" y="267031"/>
                        <a:pt x="395416" y="271848"/>
                      </a:cubicBezTo>
                      <a:cubicBezTo>
                        <a:pt x="399535" y="274594"/>
                        <a:pt x="403249" y="278075"/>
                        <a:pt x="407773" y="280086"/>
                      </a:cubicBezTo>
                      <a:cubicBezTo>
                        <a:pt x="425393" y="287917"/>
                        <a:pt x="432188" y="287650"/>
                        <a:pt x="448962" y="292443"/>
                      </a:cubicBezTo>
                      <a:cubicBezTo>
                        <a:pt x="453137" y="293636"/>
                        <a:pt x="457200" y="295189"/>
                        <a:pt x="461319" y="296562"/>
                      </a:cubicBezTo>
                      <a:cubicBezTo>
                        <a:pt x="469557" y="293816"/>
                        <a:pt x="477608" y="290430"/>
                        <a:pt x="486032" y="288324"/>
                      </a:cubicBezTo>
                      <a:cubicBezTo>
                        <a:pt x="506720" y="283152"/>
                        <a:pt x="497137" y="285995"/>
                        <a:pt x="514865" y="280086"/>
                      </a:cubicBezTo>
                      <a:cubicBezTo>
                        <a:pt x="516238" y="275967"/>
                        <a:pt x="516575" y="271342"/>
                        <a:pt x="518983" y="267729"/>
                      </a:cubicBezTo>
                      <a:cubicBezTo>
                        <a:pt x="528006" y="254195"/>
                        <a:pt x="532302" y="256631"/>
                        <a:pt x="543697" y="247135"/>
                      </a:cubicBezTo>
                      <a:cubicBezTo>
                        <a:pt x="548172" y="243406"/>
                        <a:pt x="550962" y="237607"/>
                        <a:pt x="556054" y="234778"/>
                      </a:cubicBezTo>
                      <a:cubicBezTo>
                        <a:pt x="563645" y="230561"/>
                        <a:pt x="572529" y="229286"/>
                        <a:pt x="580767" y="226540"/>
                      </a:cubicBezTo>
                      <a:cubicBezTo>
                        <a:pt x="584886" y="225167"/>
                        <a:pt x="589511" y="224829"/>
                        <a:pt x="593124" y="222421"/>
                      </a:cubicBezTo>
                      <a:lnTo>
                        <a:pt x="605481" y="214183"/>
                      </a:lnTo>
                      <a:cubicBezTo>
                        <a:pt x="608227" y="210064"/>
                        <a:pt x="609994" y="205087"/>
                        <a:pt x="613719" y="201827"/>
                      </a:cubicBezTo>
                      <a:cubicBezTo>
                        <a:pt x="621170" y="195307"/>
                        <a:pt x="638432" y="185351"/>
                        <a:pt x="638432" y="185351"/>
                      </a:cubicBezTo>
                      <a:cubicBezTo>
                        <a:pt x="642656" y="172680"/>
                        <a:pt x="646803" y="167049"/>
                        <a:pt x="638432" y="152400"/>
                      </a:cubicBezTo>
                      <a:cubicBezTo>
                        <a:pt x="635976" y="148102"/>
                        <a:pt x="643924" y="148967"/>
                        <a:pt x="638432" y="144162"/>
                      </a:cubicBezTo>
                      <a:close/>
                    </a:path>
                  </a:pathLst>
                </a:cu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1" name="Freeform 310"/>
                <p:cNvSpPr/>
                <p:nvPr/>
              </p:nvSpPr>
              <p:spPr>
                <a:xfrm>
                  <a:off x="3315730" y="3540249"/>
                  <a:ext cx="549382" cy="780497"/>
                </a:xfrm>
                <a:custGeom>
                  <a:avLst/>
                  <a:gdLst>
                    <a:gd name="connsiteX0" fmla="*/ 168875 w 549382"/>
                    <a:gd name="connsiteY0" fmla="*/ 2021 h 780497"/>
                    <a:gd name="connsiteX1" fmla="*/ 156519 w 549382"/>
                    <a:gd name="connsiteY1" fmla="*/ 34973 h 780497"/>
                    <a:gd name="connsiteX2" fmla="*/ 148281 w 549382"/>
                    <a:gd name="connsiteY2" fmla="*/ 51448 h 780497"/>
                    <a:gd name="connsiteX3" fmla="*/ 144162 w 549382"/>
                    <a:gd name="connsiteY3" fmla="*/ 63805 h 780497"/>
                    <a:gd name="connsiteX4" fmla="*/ 119448 w 549382"/>
                    <a:gd name="connsiteY4" fmla="*/ 80281 h 780497"/>
                    <a:gd name="connsiteX5" fmla="*/ 107092 w 549382"/>
                    <a:gd name="connsiteY5" fmla="*/ 88519 h 780497"/>
                    <a:gd name="connsiteX6" fmla="*/ 94735 w 549382"/>
                    <a:gd name="connsiteY6" fmla="*/ 84400 h 780497"/>
                    <a:gd name="connsiteX7" fmla="*/ 82378 w 549382"/>
                    <a:gd name="connsiteY7" fmla="*/ 76162 h 780497"/>
                    <a:gd name="connsiteX8" fmla="*/ 70021 w 549382"/>
                    <a:gd name="connsiteY8" fmla="*/ 80281 h 780497"/>
                    <a:gd name="connsiteX9" fmla="*/ 57665 w 549382"/>
                    <a:gd name="connsiteY9" fmla="*/ 88519 h 780497"/>
                    <a:gd name="connsiteX10" fmla="*/ 37070 w 549382"/>
                    <a:gd name="connsiteY10" fmla="*/ 92637 h 780497"/>
                    <a:gd name="connsiteX11" fmla="*/ 20594 w 549382"/>
                    <a:gd name="connsiteY11" fmla="*/ 96756 h 780497"/>
                    <a:gd name="connsiteX12" fmla="*/ 32951 w 549382"/>
                    <a:gd name="connsiteY12" fmla="*/ 109113 h 780497"/>
                    <a:gd name="connsiteX13" fmla="*/ 45308 w 549382"/>
                    <a:gd name="connsiteY13" fmla="*/ 117351 h 780497"/>
                    <a:gd name="connsiteX14" fmla="*/ 53546 w 549382"/>
                    <a:gd name="connsiteY14" fmla="*/ 129708 h 780497"/>
                    <a:gd name="connsiteX15" fmla="*/ 49427 w 549382"/>
                    <a:gd name="connsiteY15" fmla="*/ 142065 h 780497"/>
                    <a:gd name="connsiteX16" fmla="*/ 24713 w 549382"/>
                    <a:gd name="connsiteY16" fmla="*/ 150302 h 780497"/>
                    <a:gd name="connsiteX17" fmla="*/ 4119 w 549382"/>
                    <a:gd name="connsiteY17" fmla="*/ 175016 h 780497"/>
                    <a:gd name="connsiteX18" fmla="*/ 0 w 549382"/>
                    <a:gd name="connsiteY18" fmla="*/ 187373 h 780497"/>
                    <a:gd name="connsiteX19" fmla="*/ 12356 w 549382"/>
                    <a:gd name="connsiteY19" fmla="*/ 224443 h 780497"/>
                    <a:gd name="connsiteX20" fmla="*/ 16475 w 549382"/>
                    <a:gd name="connsiteY20" fmla="*/ 236800 h 780497"/>
                    <a:gd name="connsiteX21" fmla="*/ 12356 w 549382"/>
                    <a:gd name="connsiteY21" fmla="*/ 277989 h 780497"/>
                    <a:gd name="connsiteX22" fmla="*/ 8238 w 549382"/>
                    <a:gd name="connsiteY22" fmla="*/ 290346 h 780497"/>
                    <a:gd name="connsiteX23" fmla="*/ 24713 w 549382"/>
                    <a:gd name="connsiteY23" fmla="*/ 331535 h 780497"/>
                    <a:gd name="connsiteX24" fmla="*/ 61784 w 549382"/>
                    <a:gd name="connsiteY24" fmla="*/ 335654 h 780497"/>
                    <a:gd name="connsiteX25" fmla="*/ 123567 w 549382"/>
                    <a:gd name="connsiteY25" fmla="*/ 331535 h 780497"/>
                    <a:gd name="connsiteX26" fmla="*/ 135924 w 549382"/>
                    <a:gd name="connsiteY26" fmla="*/ 323297 h 780497"/>
                    <a:gd name="connsiteX27" fmla="*/ 148281 w 549382"/>
                    <a:gd name="connsiteY27" fmla="*/ 319178 h 780497"/>
                    <a:gd name="connsiteX28" fmla="*/ 148281 w 549382"/>
                    <a:gd name="connsiteY28" fmla="*/ 368605 h 780497"/>
                    <a:gd name="connsiteX29" fmla="*/ 160638 w 549382"/>
                    <a:gd name="connsiteY29" fmla="*/ 422151 h 780497"/>
                    <a:gd name="connsiteX30" fmla="*/ 168875 w 549382"/>
                    <a:gd name="connsiteY30" fmla="*/ 434508 h 780497"/>
                    <a:gd name="connsiteX31" fmla="*/ 172994 w 549382"/>
                    <a:gd name="connsiteY31" fmla="*/ 446865 h 780497"/>
                    <a:gd name="connsiteX32" fmla="*/ 185351 w 549382"/>
                    <a:gd name="connsiteY32" fmla="*/ 459221 h 780497"/>
                    <a:gd name="connsiteX33" fmla="*/ 197708 w 549382"/>
                    <a:gd name="connsiteY33" fmla="*/ 483935 h 780497"/>
                    <a:gd name="connsiteX34" fmla="*/ 201827 w 549382"/>
                    <a:gd name="connsiteY34" fmla="*/ 496292 h 780497"/>
                    <a:gd name="connsiteX35" fmla="*/ 218302 w 549382"/>
                    <a:gd name="connsiteY35" fmla="*/ 521005 h 780497"/>
                    <a:gd name="connsiteX36" fmla="*/ 226540 w 549382"/>
                    <a:gd name="connsiteY36" fmla="*/ 533362 h 780497"/>
                    <a:gd name="connsiteX37" fmla="*/ 247135 w 549382"/>
                    <a:gd name="connsiteY37" fmla="*/ 562194 h 780497"/>
                    <a:gd name="connsiteX38" fmla="*/ 251254 w 549382"/>
                    <a:gd name="connsiteY38" fmla="*/ 574551 h 780497"/>
                    <a:gd name="connsiteX39" fmla="*/ 259492 w 549382"/>
                    <a:gd name="connsiteY39" fmla="*/ 591027 h 780497"/>
                    <a:gd name="connsiteX40" fmla="*/ 267729 w 549382"/>
                    <a:gd name="connsiteY40" fmla="*/ 611621 h 780497"/>
                    <a:gd name="connsiteX41" fmla="*/ 275967 w 549382"/>
                    <a:gd name="connsiteY41" fmla="*/ 623978 h 780497"/>
                    <a:gd name="connsiteX42" fmla="*/ 284205 w 549382"/>
                    <a:gd name="connsiteY42" fmla="*/ 644573 h 780497"/>
                    <a:gd name="connsiteX43" fmla="*/ 288324 w 549382"/>
                    <a:gd name="connsiteY43" fmla="*/ 661048 h 780497"/>
                    <a:gd name="connsiteX44" fmla="*/ 304800 w 549382"/>
                    <a:gd name="connsiteY44" fmla="*/ 685762 h 780497"/>
                    <a:gd name="connsiteX45" fmla="*/ 313038 w 549382"/>
                    <a:gd name="connsiteY45" fmla="*/ 698119 h 780497"/>
                    <a:gd name="connsiteX46" fmla="*/ 317156 w 549382"/>
                    <a:gd name="connsiteY46" fmla="*/ 710475 h 780497"/>
                    <a:gd name="connsiteX47" fmla="*/ 345989 w 549382"/>
                    <a:gd name="connsiteY47" fmla="*/ 747546 h 780497"/>
                    <a:gd name="connsiteX48" fmla="*/ 366584 w 549382"/>
                    <a:gd name="connsiteY48" fmla="*/ 780497 h 780497"/>
                    <a:gd name="connsiteX49" fmla="*/ 374821 w 549382"/>
                    <a:gd name="connsiteY49" fmla="*/ 768140 h 780497"/>
                    <a:gd name="connsiteX50" fmla="*/ 387178 w 549382"/>
                    <a:gd name="connsiteY50" fmla="*/ 759902 h 780497"/>
                    <a:gd name="connsiteX51" fmla="*/ 399535 w 549382"/>
                    <a:gd name="connsiteY51" fmla="*/ 747546 h 780497"/>
                    <a:gd name="connsiteX52" fmla="*/ 403654 w 549382"/>
                    <a:gd name="connsiteY52" fmla="*/ 735189 h 780497"/>
                    <a:gd name="connsiteX53" fmla="*/ 424248 w 549382"/>
                    <a:gd name="connsiteY53" fmla="*/ 710475 h 780497"/>
                    <a:gd name="connsiteX54" fmla="*/ 428367 w 549382"/>
                    <a:gd name="connsiteY54" fmla="*/ 698119 h 780497"/>
                    <a:gd name="connsiteX55" fmla="*/ 436605 w 549382"/>
                    <a:gd name="connsiteY55" fmla="*/ 685762 h 780497"/>
                    <a:gd name="connsiteX56" fmla="*/ 440724 w 549382"/>
                    <a:gd name="connsiteY56" fmla="*/ 669286 h 780497"/>
                    <a:gd name="connsiteX57" fmla="*/ 448962 w 549382"/>
                    <a:gd name="connsiteY57" fmla="*/ 644573 h 780497"/>
                    <a:gd name="connsiteX58" fmla="*/ 453081 w 549382"/>
                    <a:gd name="connsiteY58" fmla="*/ 632216 h 780497"/>
                    <a:gd name="connsiteX59" fmla="*/ 457200 w 549382"/>
                    <a:gd name="connsiteY59" fmla="*/ 615740 h 780497"/>
                    <a:gd name="connsiteX60" fmla="*/ 465438 w 549382"/>
                    <a:gd name="connsiteY60" fmla="*/ 586908 h 780497"/>
                    <a:gd name="connsiteX61" fmla="*/ 461319 w 549382"/>
                    <a:gd name="connsiteY61" fmla="*/ 566313 h 780497"/>
                    <a:gd name="connsiteX62" fmla="*/ 473675 w 549382"/>
                    <a:gd name="connsiteY62" fmla="*/ 562194 h 780497"/>
                    <a:gd name="connsiteX63" fmla="*/ 506627 w 549382"/>
                    <a:gd name="connsiteY63" fmla="*/ 566313 h 780497"/>
                    <a:gd name="connsiteX64" fmla="*/ 543697 w 549382"/>
                    <a:gd name="connsiteY64" fmla="*/ 570432 h 780497"/>
                    <a:gd name="connsiteX65" fmla="*/ 547816 w 549382"/>
                    <a:gd name="connsiteY65" fmla="*/ 558075 h 780497"/>
                    <a:gd name="connsiteX66" fmla="*/ 535459 w 549382"/>
                    <a:gd name="connsiteY66" fmla="*/ 516886 h 780497"/>
                    <a:gd name="connsiteX67" fmla="*/ 531340 w 549382"/>
                    <a:gd name="connsiteY67" fmla="*/ 504529 h 780497"/>
                    <a:gd name="connsiteX68" fmla="*/ 527221 w 549382"/>
                    <a:gd name="connsiteY68" fmla="*/ 422151 h 780497"/>
                    <a:gd name="connsiteX69" fmla="*/ 518984 w 549382"/>
                    <a:gd name="connsiteY69" fmla="*/ 389200 h 780497"/>
                    <a:gd name="connsiteX70" fmla="*/ 514865 w 549382"/>
                    <a:gd name="connsiteY70" fmla="*/ 372724 h 780497"/>
                    <a:gd name="connsiteX71" fmla="*/ 510746 w 549382"/>
                    <a:gd name="connsiteY71" fmla="*/ 356248 h 780497"/>
                    <a:gd name="connsiteX72" fmla="*/ 481913 w 549382"/>
                    <a:gd name="connsiteY72" fmla="*/ 335654 h 780497"/>
                    <a:gd name="connsiteX73" fmla="*/ 469556 w 549382"/>
                    <a:gd name="connsiteY73" fmla="*/ 331535 h 780497"/>
                    <a:gd name="connsiteX74" fmla="*/ 461319 w 549382"/>
                    <a:gd name="connsiteY74" fmla="*/ 298583 h 780497"/>
                    <a:gd name="connsiteX75" fmla="*/ 473675 w 549382"/>
                    <a:gd name="connsiteY75" fmla="*/ 294465 h 780497"/>
                    <a:gd name="connsiteX76" fmla="*/ 498389 w 549382"/>
                    <a:gd name="connsiteY76" fmla="*/ 302702 h 780497"/>
                    <a:gd name="connsiteX77" fmla="*/ 510746 w 549382"/>
                    <a:gd name="connsiteY77" fmla="*/ 306821 h 780497"/>
                    <a:gd name="connsiteX78" fmla="*/ 531340 w 549382"/>
                    <a:gd name="connsiteY78" fmla="*/ 302702 h 780497"/>
                    <a:gd name="connsiteX79" fmla="*/ 547816 w 549382"/>
                    <a:gd name="connsiteY79" fmla="*/ 298583 h 780497"/>
                    <a:gd name="connsiteX80" fmla="*/ 535459 w 549382"/>
                    <a:gd name="connsiteY80" fmla="*/ 290346 h 780497"/>
                    <a:gd name="connsiteX81" fmla="*/ 523102 w 549382"/>
                    <a:gd name="connsiteY81" fmla="*/ 277989 h 780497"/>
                    <a:gd name="connsiteX82" fmla="*/ 506627 w 549382"/>
                    <a:gd name="connsiteY82" fmla="*/ 240919 h 780497"/>
                    <a:gd name="connsiteX83" fmla="*/ 502508 w 549382"/>
                    <a:gd name="connsiteY83" fmla="*/ 228562 h 780497"/>
                    <a:gd name="connsiteX84" fmla="*/ 477794 w 549382"/>
                    <a:gd name="connsiteY84" fmla="*/ 207967 h 780497"/>
                    <a:gd name="connsiteX85" fmla="*/ 465438 w 549382"/>
                    <a:gd name="connsiteY85" fmla="*/ 195610 h 780497"/>
                    <a:gd name="connsiteX86" fmla="*/ 457200 w 549382"/>
                    <a:gd name="connsiteY86" fmla="*/ 183254 h 780497"/>
                    <a:gd name="connsiteX87" fmla="*/ 432486 w 549382"/>
                    <a:gd name="connsiteY87" fmla="*/ 166778 h 780497"/>
                    <a:gd name="connsiteX88" fmla="*/ 411892 w 549382"/>
                    <a:gd name="connsiteY88" fmla="*/ 150302 h 780497"/>
                    <a:gd name="connsiteX89" fmla="*/ 399535 w 549382"/>
                    <a:gd name="connsiteY89" fmla="*/ 137946 h 780497"/>
                    <a:gd name="connsiteX90" fmla="*/ 387178 w 549382"/>
                    <a:gd name="connsiteY90" fmla="*/ 129708 h 780497"/>
                    <a:gd name="connsiteX91" fmla="*/ 370702 w 549382"/>
                    <a:gd name="connsiteY91" fmla="*/ 104994 h 780497"/>
                    <a:gd name="connsiteX92" fmla="*/ 345989 w 549382"/>
                    <a:gd name="connsiteY92" fmla="*/ 92637 h 780497"/>
                    <a:gd name="connsiteX93" fmla="*/ 317156 w 549382"/>
                    <a:gd name="connsiteY93" fmla="*/ 80281 h 780497"/>
                    <a:gd name="connsiteX94" fmla="*/ 292443 w 549382"/>
                    <a:gd name="connsiteY94" fmla="*/ 76162 h 780497"/>
                    <a:gd name="connsiteX95" fmla="*/ 267729 w 549382"/>
                    <a:gd name="connsiteY95" fmla="*/ 67924 h 780497"/>
                    <a:gd name="connsiteX96" fmla="*/ 255373 w 549382"/>
                    <a:gd name="connsiteY96" fmla="*/ 59686 h 780497"/>
                    <a:gd name="connsiteX97" fmla="*/ 230659 w 549382"/>
                    <a:gd name="connsiteY97" fmla="*/ 51448 h 780497"/>
                    <a:gd name="connsiteX98" fmla="*/ 218302 w 549382"/>
                    <a:gd name="connsiteY98" fmla="*/ 39092 h 780497"/>
                    <a:gd name="connsiteX99" fmla="*/ 205946 w 549382"/>
                    <a:gd name="connsiteY99" fmla="*/ 34973 h 780497"/>
                    <a:gd name="connsiteX100" fmla="*/ 193589 w 549382"/>
                    <a:gd name="connsiteY100" fmla="*/ 26735 h 780497"/>
                    <a:gd name="connsiteX101" fmla="*/ 189470 w 549382"/>
                    <a:gd name="connsiteY101" fmla="*/ 14378 h 780497"/>
                    <a:gd name="connsiteX102" fmla="*/ 164756 w 549382"/>
                    <a:gd name="connsiteY102" fmla="*/ 6140 h 780497"/>
                    <a:gd name="connsiteX103" fmla="*/ 168875 w 549382"/>
                    <a:gd name="connsiteY103" fmla="*/ 2021 h 78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49382" h="780497">
                      <a:moveTo>
                        <a:pt x="168875" y="2021"/>
                      </a:moveTo>
                      <a:cubicBezTo>
                        <a:pt x="164348" y="15603"/>
                        <a:pt x="163082" y="20206"/>
                        <a:pt x="156519" y="34973"/>
                      </a:cubicBezTo>
                      <a:cubicBezTo>
                        <a:pt x="154025" y="40584"/>
                        <a:pt x="150700" y="45805"/>
                        <a:pt x="148281" y="51448"/>
                      </a:cubicBezTo>
                      <a:cubicBezTo>
                        <a:pt x="146571" y="55439"/>
                        <a:pt x="147232" y="60735"/>
                        <a:pt x="144162" y="63805"/>
                      </a:cubicBezTo>
                      <a:cubicBezTo>
                        <a:pt x="137161" y="70806"/>
                        <a:pt x="127686" y="74789"/>
                        <a:pt x="119448" y="80281"/>
                      </a:cubicBezTo>
                      <a:lnTo>
                        <a:pt x="107092" y="88519"/>
                      </a:lnTo>
                      <a:cubicBezTo>
                        <a:pt x="102973" y="87146"/>
                        <a:pt x="98618" y="86342"/>
                        <a:pt x="94735" y="84400"/>
                      </a:cubicBezTo>
                      <a:cubicBezTo>
                        <a:pt x="90307" y="82186"/>
                        <a:pt x="87261" y="76976"/>
                        <a:pt x="82378" y="76162"/>
                      </a:cubicBezTo>
                      <a:cubicBezTo>
                        <a:pt x="78095" y="75448"/>
                        <a:pt x="74140" y="78908"/>
                        <a:pt x="70021" y="80281"/>
                      </a:cubicBezTo>
                      <a:cubicBezTo>
                        <a:pt x="65902" y="83027"/>
                        <a:pt x="62300" y="86781"/>
                        <a:pt x="57665" y="88519"/>
                      </a:cubicBezTo>
                      <a:cubicBezTo>
                        <a:pt x="51110" y="90977"/>
                        <a:pt x="43904" y="91118"/>
                        <a:pt x="37070" y="92637"/>
                      </a:cubicBezTo>
                      <a:cubicBezTo>
                        <a:pt x="31544" y="93865"/>
                        <a:pt x="26086" y="95383"/>
                        <a:pt x="20594" y="96756"/>
                      </a:cubicBezTo>
                      <a:cubicBezTo>
                        <a:pt x="24713" y="100875"/>
                        <a:pt x="28476" y="105384"/>
                        <a:pt x="32951" y="109113"/>
                      </a:cubicBezTo>
                      <a:cubicBezTo>
                        <a:pt x="36754" y="112282"/>
                        <a:pt x="41808" y="113851"/>
                        <a:pt x="45308" y="117351"/>
                      </a:cubicBezTo>
                      <a:cubicBezTo>
                        <a:pt x="48808" y="120851"/>
                        <a:pt x="50800" y="125589"/>
                        <a:pt x="53546" y="129708"/>
                      </a:cubicBezTo>
                      <a:cubicBezTo>
                        <a:pt x="52173" y="133827"/>
                        <a:pt x="52960" y="139541"/>
                        <a:pt x="49427" y="142065"/>
                      </a:cubicBezTo>
                      <a:cubicBezTo>
                        <a:pt x="42361" y="147112"/>
                        <a:pt x="24713" y="150302"/>
                        <a:pt x="24713" y="150302"/>
                      </a:cubicBezTo>
                      <a:cubicBezTo>
                        <a:pt x="15602" y="159413"/>
                        <a:pt x="9854" y="163545"/>
                        <a:pt x="4119" y="175016"/>
                      </a:cubicBezTo>
                      <a:cubicBezTo>
                        <a:pt x="2177" y="178899"/>
                        <a:pt x="1373" y="183254"/>
                        <a:pt x="0" y="187373"/>
                      </a:cubicBezTo>
                      <a:lnTo>
                        <a:pt x="12356" y="224443"/>
                      </a:lnTo>
                      <a:lnTo>
                        <a:pt x="16475" y="236800"/>
                      </a:lnTo>
                      <a:cubicBezTo>
                        <a:pt x="15102" y="250530"/>
                        <a:pt x="14454" y="264351"/>
                        <a:pt x="12356" y="277989"/>
                      </a:cubicBezTo>
                      <a:cubicBezTo>
                        <a:pt x="11696" y="282280"/>
                        <a:pt x="8238" y="286004"/>
                        <a:pt x="8238" y="290346"/>
                      </a:cubicBezTo>
                      <a:cubicBezTo>
                        <a:pt x="8238" y="306933"/>
                        <a:pt x="5262" y="326672"/>
                        <a:pt x="24713" y="331535"/>
                      </a:cubicBezTo>
                      <a:cubicBezTo>
                        <a:pt x="36775" y="334550"/>
                        <a:pt x="49427" y="334281"/>
                        <a:pt x="61784" y="335654"/>
                      </a:cubicBezTo>
                      <a:cubicBezTo>
                        <a:pt x="82378" y="334281"/>
                        <a:pt x="103208" y="334928"/>
                        <a:pt x="123567" y="331535"/>
                      </a:cubicBezTo>
                      <a:cubicBezTo>
                        <a:pt x="128450" y="330721"/>
                        <a:pt x="131496" y="325511"/>
                        <a:pt x="135924" y="323297"/>
                      </a:cubicBezTo>
                      <a:cubicBezTo>
                        <a:pt x="139807" y="321355"/>
                        <a:pt x="144162" y="320551"/>
                        <a:pt x="148281" y="319178"/>
                      </a:cubicBezTo>
                      <a:cubicBezTo>
                        <a:pt x="140552" y="342366"/>
                        <a:pt x="142763" y="329979"/>
                        <a:pt x="148281" y="368605"/>
                      </a:cubicBezTo>
                      <a:cubicBezTo>
                        <a:pt x="149523" y="377296"/>
                        <a:pt x="158946" y="419613"/>
                        <a:pt x="160638" y="422151"/>
                      </a:cubicBezTo>
                      <a:cubicBezTo>
                        <a:pt x="163384" y="426270"/>
                        <a:pt x="166661" y="430080"/>
                        <a:pt x="168875" y="434508"/>
                      </a:cubicBezTo>
                      <a:cubicBezTo>
                        <a:pt x="170817" y="438391"/>
                        <a:pt x="170586" y="443252"/>
                        <a:pt x="172994" y="446865"/>
                      </a:cubicBezTo>
                      <a:cubicBezTo>
                        <a:pt x="176225" y="451712"/>
                        <a:pt x="181232" y="455102"/>
                        <a:pt x="185351" y="459221"/>
                      </a:cubicBezTo>
                      <a:cubicBezTo>
                        <a:pt x="195704" y="490281"/>
                        <a:pt x="181738" y="451996"/>
                        <a:pt x="197708" y="483935"/>
                      </a:cubicBezTo>
                      <a:cubicBezTo>
                        <a:pt x="199650" y="487818"/>
                        <a:pt x="199718" y="492497"/>
                        <a:pt x="201827" y="496292"/>
                      </a:cubicBezTo>
                      <a:cubicBezTo>
                        <a:pt x="206635" y="504947"/>
                        <a:pt x="212810" y="512767"/>
                        <a:pt x="218302" y="521005"/>
                      </a:cubicBezTo>
                      <a:cubicBezTo>
                        <a:pt x="221048" y="525124"/>
                        <a:pt x="223570" y="529402"/>
                        <a:pt x="226540" y="533362"/>
                      </a:cubicBezTo>
                      <a:cubicBezTo>
                        <a:pt x="229341" y="537096"/>
                        <a:pt x="244122" y="556169"/>
                        <a:pt x="247135" y="562194"/>
                      </a:cubicBezTo>
                      <a:cubicBezTo>
                        <a:pt x="249077" y="566077"/>
                        <a:pt x="249544" y="570560"/>
                        <a:pt x="251254" y="574551"/>
                      </a:cubicBezTo>
                      <a:cubicBezTo>
                        <a:pt x="253673" y="580195"/>
                        <a:pt x="256998" y="585416"/>
                        <a:pt x="259492" y="591027"/>
                      </a:cubicBezTo>
                      <a:cubicBezTo>
                        <a:pt x="262495" y="597783"/>
                        <a:pt x="264423" y="605008"/>
                        <a:pt x="267729" y="611621"/>
                      </a:cubicBezTo>
                      <a:cubicBezTo>
                        <a:pt x="269943" y="616049"/>
                        <a:pt x="273753" y="619550"/>
                        <a:pt x="275967" y="623978"/>
                      </a:cubicBezTo>
                      <a:cubicBezTo>
                        <a:pt x="279274" y="630591"/>
                        <a:pt x="281867" y="637559"/>
                        <a:pt x="284205" y="644573"/>
                      </a:cubicBezTo>
                      <a:cubicBezTo>
                        <a:pt x="285995" y="649943"/>
                        <a:pt x="285792" y="655985"/>
                        <a:pt x="288324" y="661048"/>
                      </a:cubicBezTo>
                      <a:cubicBezTo>
                        <a:pt x="292752" y="669904"/>
                        <a:pt x="299308" y="677524"/>
                        <a:pt x="304800" y="685762"/>
                      </a:cubicBezTo>
                      <a:lnTo>
                        <a:pt x="313038" y="698119"/>
                      </a:lnTo>
                      <a:cubicBezTo>
                        <a:pt x="314411" y="702238"/>
                        <a:pt x="314748" y="706863"/>
                        <a:pt x="317156" y="710475"/>
                      </a:cubicBezTo>
                      <a:cubicBezTo>
                        <a:pt x="331373" y="731800"/>
                        <a:pt x="335020" y="714641"/>
                        <a:pt x="345989" y="747546"/>
                      </a:cubicBezTo>
                      <a:cubicBezTo>
                        <a:pt x="355793" y="776955"/>
                        <a:pt x="347002" y="767442"/>
                        <a:pt x="366584" y="780497"/>
                      </a:cubicBezTo>
                      <a:cubicBezTo>
                        <a:pt x="369330" y="776378"/>
                        <a:pt x="371321" y="771640"/>
                        <a:pt x="374821" y="768140"/>
                      </a:cubicBezTo>
                      <a:cubicBezTo>
                        <a:pt x="378321" y="764639"/>
                        <a:pt x="383375" y="763071"/>
                        <a:pt x="387178" y="759902"/>
                      </a:cubicBezTo>
                      <a:cubicBezTo>
                        <a:pt x="391653" y="756173"/>
                        <a:pt x="395416" y="751665"/>
                        <a:pt x="399535" y="747546"/>
                      </a:cubicBezTo>
                      <a:cubicBezTo>
                        <a:pt x="400908" y="743427"/>
                        <a:pt x="401712" y="739072"/>
                        <a:pt x="403654" y="735189"/>
                      </a:cubicBezTo>
                      <a:cubicBezTo>
                        <a:pt x="409388" y="723721"/>
                        <a:pt x="415140" y="719584"/>
                        <a:pt x="424248" y="710475"/>
                      </a:cubicBezTo>
                      <a:cubicBezTo>
                        <a:pt x="425621" y="706356"/>
                        <a:pt x="426425" y="702002"/>
                        <a:pt x="428367" y="698119"/>
                      </a:cubicBezTo>
                      <a:cubicBezTo>
                        <a:pt x="430581" y="693691"/>
                        <a:pt x="434655" y="690312"/>
                        <a:pt x="436605" y="685762"/>
                      </a:cubicBezTo>
                      <a:cubicBezTo>
                        <a:pt x="438835" y="680559"/>
                        <a:pt x="439097" y="674708"/>
                        <a:pt x="440724" y="669286"/>
                      </a:cubicBezTo>
                      <a:cubicBezTo>
                        <a:pt x="443219" y="660969"/>
                        <a:pt x="446216" y="652811"/>
                        <a:pt x="448962" y="644573"/>
                      </a:cubicBezTo>
                      <a:cubicBezTo>
                        <a:pt x="450335" y="640454"/>
                        <a:pt x="452028" y="636428"/>
                        <a:pt x="453081" y="632216"/>
                      </a:cubicBezTo>
                      <a:cubicBezTo>
                        <a:pt x="454454" y="626724"/>
                        <a:pt x="455645" y="621183"/>
                        <a:pt x="457200" y="615740"/>
                      </a:cubicBezTo>
                      <a:cubicBezTo>
                        <a:pt x="469021" y="574366"/>
                        <a:pt x="452558" y="638424"/>
                        <a:pt x="465438" y="586908"/>
                      </a:cubicBezTo>
                      <a:cubicBezTo>
                        <a:pt x="464065" y="580043"/>
                        <a:pt x="459105" y="572955"/>
                        <a:pt x="461319" y="566313"/>
                      </a:cubicBezTo>
                      <a:cubicBezTo>
                        <a:pt x="462692" y="562194"/>
                        <a:pt x="469334" y="562194"/>
                        <a:pt x="473675" y="562194"/>
                      </a:cubicBezTo>
                      <a:cubicBezTo>
                        <a:pt x="484744" y="562194"/>
                        <a:pt x="495643" y="564940"/>
                        <a:pt x="506627" y="566313"/>
                      </a:cubicBezTo>
                      <a:cubicBezTo>
                        <a:pt x="535459" y="575924"/>
                        <a:pt x="523102" y="577297"/>
                        <a:pt x="543697" y="570432"/>
                      </a:cubicBezTo>
                      <a:cubicBezTo>
                        <a:pt x="545070" y="566313"/>
                        <a:pt x="547816" y="562417"/>
                        <a:pt x="547816" y="558075"/>
                      </a:cubicBezTo>
                      <a:cubicBezTo>
                        <a:pt x="547816" y="551851"/>
                        <a:pt x="535937" y="518321"/>
                        <a:pt x="535459" y="516886"/>
                      </a:cubicBezTo>
                      <a:lnTo>
                        <a:pt x="531340" y="504529"/>
                      </a:lnTo>
                      <a:cubicBezTo>
                        <a:pt x="529967" y="477070"/>
                        <a:pt x="530150" y="449488"/>
                        <a:pt x="527221" y="422151"/>
                      </a:cubicBezTo>
                      <a:cubicBezTo>
                        <a:pt x="526015" y="410894"/>
                        <a:pt x="521730" y="400184"/>
                        <a:pt x="518984" y="389200"/>
                      </a:cubicBezTo>
                      <a:lnTo>
                        <a:pt x="514865" y="372724"/>
                      </a:lnTo>
                      <a:cubicBezTo>
                        <a:pt x="513492" y="367232"/>
                        <a:pt x="512536" y="361618"/>
                        <a:pt x="510746" y="356248"/>
                      </a:cubicBezTo>
                      <a:cubicBezTo>
                        <a:pt x="503881" y="335654"/>
                        <a:pt x="510746" y="345265"/>
                        <a:pt x="481913" y="335654"/>
                      </a:cubicBezTo>
                      <a:lnTo>
                        <a:pt x="469556" y="331535"/>
                      </a:lnTo>
                      <a:cubicBezTo>
                        <a:pt x="467334" y="324867"/>
                        <a:pt x="459663" y="303551"/>
                        <a:pt x="461319" y="298583"/>
                      </a:cubicBezTo>
                      <a:cubicBezTo>
                        <a:pt x="462692" y="294464"/>
                        <a:pt x="469556" y="295838"/>
                        <a:pt x="473675" y="294465"/>
                      </a:cubicBezTo>
                      <a:lnTo>
                        <a:pt x="498389" y="302702"/>
                      </a:lnTo>
                      <a:lnTo>
                        <a:pt x="510746" y="306821"/>
                      </a:lnTo>
                      <a:cubicBezTo>
                        <a:pt x="517611" y="305448"/>
                        <a:pt x="524506" y="304221"/>
                        <a:pt x="531340" y="302702"/>
                      </a:cubicBezTo>
                      <a:cubicBezTo>
                        <a:pt x="536866" y="301474"/>
                        <a:pt x="546026" y="303953"/>
                        <a:pt x="547816" y="298583"/>
                      </a:cubicBezTo>
                      <a:cubicBezTo>
                        <a:pt x="549382" y="293887"/>
                        <a:pt x="539262" y="293515"/>
                        <a:pt x="535459" y="290346"/>
                      </a:cubicBezTo>
                      <a:cubicBezTo>
                        <a:pt x="530984" y="286617"/>
                        <a:pt x="526831" y="282464"/>
                        <a:pt x="523102" y="277989"/>
                      </a:cubicBezTo>
                      <a:cubicBezTo>
                        <a:pt x="512226" y="264937"/>
                        <a:pt x="512612" y="258874"/>
                        <a:pt x="506627" y="240919"/>
                      </a:cubicBezTo>
                      <a:cubicBezTo>
                        <a:pt x="505254" y="236800"/>
                        <a:pt x="505578" y="231632"/>
                        <a:pt x="502508" y="228562"/>
                      </a:cubicBezTo>
                      <a:cubicBezTo>
                        <a:pt x="466399" y="192453"/>
                        <a:pt x="512209" y="236647"/>
                        <a:pt x="477794" y="207967"/>
                      </a:cubicBezTo>
                      <a:cubicBezTo>
                        <a:pt x="473319" y="204238"/>
                        <a:pt x="469167" y="200085"/>
                        <a:pt x="465438" y="195610"/>
                      </a:cubicBezTo>
                      <a:cubicBezTo>
                        <a:pt x="462269" y="191807"/>
                        <a:pt x="460925" y="186514"/>
                        <a:pt x="457200" y="183254"/>
                      </a:cubicBezTo>
                      <a:cubicBezTo>
                        <a:pt x="449749" y="176734"/>
                        <a:pt x="432486" y="166778"/>
                        <a:pt x="432486" y="166778"/>
                      </a:cubicBezTo>
                      <a:cubicBezTo>
                        <a:pt x="414063" y="139144"/>
                        <a:pt x="435764" y="166217"/>
                        <a:pt x="411892" y="150302"/>
                      </a:cubicBezTo>
                      <a:cubicBezTo>
                        <a:pt x="407045" y="147071"/>
                        <a:pt x="404010" y="141675"/>
                        <a:pt x="399535" y="137946"/>
                      </a:cubicBezTo>
                      <a:cubicBezTo>
                        <a:pt x="395732" y="134777"/>
                        <a:pt x="391297" y="132454"/>
                        <a:pt x="387178" y="129708"/>
                      </a:cubicBezTo>
                      <a:cubicBezTo>
                        <a:pt x="381686" y="121470"/>
                        <a:pt x="378940" y="110486"/>
                        <a:pt x="370702" y="104994"/>
                      </a:cubicBezTo>
                      <a:cubicBezTo>
                        <a:pt x="346962" y="89166"/>
                        <a:pt x="369858" y="102866"/>
                        <a:pt x="345989" y="92637"/>
                      </a:cubicBezTo>
                      <a:cubicBezTo>
                        <a:pt x="332430" y="86827"/>
                        <a:pt x="330529" y="83253"/>
                        <a:pt x="317156" y="80281"/>
                      </a:cubicBezTo>
                      <a:cubicBezTo>
                        <a:pt x="309004" y="78469"/>
                        <a:pt x="300545" y="78188"/>
                        <a:pt x="292443" y="76162"/>
                      </a:cubicBezTo>
                      <a:cubicBezTo>
                        <a:pt x="284019" y="74056"/>
                        <a:pt x="267729" y="67924"/>
                        <a:pt x="267729" y="67924"/>
                      </a:cubicBezTo>
                      <a:cubicBezTo>
                        <a:pt x="263610" y="65178"/>
                        <a:pt x="259896" y="61696"/>
                        <a:pt x="255373" y="59686"/>
                      </a:cubicBezTo>
                      <a:cubicBezTo>
                        <a:pt x="247438" y="56159"/>
                        <a:pt x="230659" y="51448"/>
                        <a:pt x="230659" y="51448"/>
                      </a:cubicBezTo>
                      <a:cubicBezTo>
                        <a:pt x="226540" y="47329"/>
                        <a:pt x="223149" y="42323"/>
                        <a:pt x="218302" y="39092"/>
                      </a:cubicBezTo>
                      <a:cubicBezTo>
                        <a:pt x="214690" y="36684"/>
                        <a:pt x="209829" y="36915"/>
                        <a:pt x="205946" y="34973"/>
                      </a:cubicBezTo>
                      <a:cubicBezTo>
                        <a:pt x="201518" y="32759"/>
                        <a:pt x="197708" y="29481"/>
                        <a:pt x="193589" y="26735"/>
                      </a:cubicBezTo>
                      <a:cubicBezTo>
                        <a:pt x="192216" y="22616"/>
                        <a:pt x="193003" y="16902"/>
                        <a:pt x="189470" y="14378"/>
                      </a:cubicBezTo>
                      <a:cubicBezTo>
                        <a:pt x="182404" y="9331"/>
                        <a:pt x="158616" y="0"/>
                        <a:pt x="164756" y="6140"/>
                      </a:cubicBezTo>
                      <a:lnTo>
                        <a:pt x="168875" y="2021"/>
                      </a:lnTo>
                      <a:close/>
                    </a:path>
                  </a:pathLst>
                </a:custGeom>
                <a:gradFill flip="none" rotWithShape="1">
                  <a:gsLst>
                    <a:gs pos="0">
                      <a:srgbClr val="669900">
                        <a:shade val="30000"/>
                        <a:satMod val="115000"/>
                      </a:srgbClr>
                    </a:gs>
                    <a:gs pos="50000">
                      <a:srgbClr val="669900">
                        <a:shade val="67500"/>
                        <a:satMod val="115000"/>
                      </a:srgbClr>
                    </a:gs>
                    <a:gs pos="100000">
                      <a:srgbClr val="6699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2" name="Freeform 311"/>
                <p:cNvSpPr/>
                <p:nvPr/>
              </p:nvSpPr>
              <p:spPr>
                <a:xfrm>
                  <a:off x="3447366" y="3047333"/>
                  <a:ext cx="219738" cy="1500341"/>
                </a:xfrm>
                <a:custGeom>
                  <a:avLst/>
                  <a:gdLst>
                    <a:gd name="connsiteX0" fmla="*/ 1942 w 216126"/>
                    <a:gd name="connsiteY0" fmla="*/ 70096 h 1503479"/>
                    <a:gd name="connsiteX1" fmla="*/ 6061 w 216126"/>
                    <a:gd name="connsiteY1" fmla="*/ 152474 h 1503479"/>
                    <a:gd name="connsiteX2" fmla="*/ 10180 w 216126"/>
                    <a:gd name="connsiteY2" fmla="*/ 177188 h 1503479"/>
                    <a:gd name="connsiteX3" fmla="*/ 14299 w 216126"/>
                    <a:gd name="connsiteY3" fmla="*/ 214258 h 1503479"/>
                    <a:gd name="connsiteX4" fmla="*/ 6061 w 216126"/>
                    <a:gd name="connsiteY4" fmla="*/ 300755 h 1503479"/>
                    <a:gd name="connsiteX5" fmla="*/ 10180 w 216126"/>
                    <a:gd name="connsiteY5" fmla="*/ 321350 h 1503479"/>
                    <a:gd name="connsiteX6" fmla="*/ 14299 w 216126"/>
                    <a:gd name="connsiteY6" fmla="*/ 354301 h 1503479"/>
                    <a:gd name="connsiteX7" fmla="*/ 10180 w 216126"/>
                    <a:gd name="connsiteY7" fmla="*/ 428442 h 1503479"/>
                    <a:gd name="connsiteX8" fmla="*/ 10180 w 216126"/>
                    <a:gd name="connsiteY8" fmla="*/ 564366 h 1503479"/>
                    <a:gd name="connsiteX9" fmla="*/ 14299 w 216126"/>
                    <a:gd name="connsiteY9" fmla="*/ 589079 h 1503479"/>
                    <a:gd name="connsiteX10" fmla="*/ 14299 w 216126"/>
                    <a:gd name="connsiteY10" fmla="*/ 626150 h 1503479"/>
                    <a:gd name="connsiteX11" fmla="*/ 10180 w 216126"/>
                    <a:gd name="connsiteY11" fmla="*/ 704409 h 1503479"/>
                    <a:gd name="connsiteX12" fmla="*/ 14299 w 216126"/>
                    <a:gd name="connsiteY12" fmla="*/ 716766 h 1503479"/>
                    <a:gd name="connsiteX13" fmla="*/ 18418 w 216126"/>
                    <a:gd name="connsiteY13" fmla="*/ 757955 h 1503479"/>
                    <a:gd name="connsiteX14" fmla="*/ 22537 w 216126"/>
                    <a:gd name="connsiteY14" fmla="*/ 823858 h 1503479"/>
                    <a:gd name="connsiteX15" fmla="*/ 26656 w 216126"/>
                    <a:gd name="connsiteY15" fmla="*/ 844452 h 1503479"/>
                    <a:gd name="connsiteX16" fmla="*/ 34893 w 216126"/>
                    <a:gd name="connsiteY16" fmla="*/ 897998 h 1503479"/>
                    <a:gd name="connsiteX17" fmla="*/ 43131 w 216126"/>
                    <a:gd name="connsiteY17" fmla="*/ 939188 h 1503479"/>
                    <a:gd name="connsiteX18" fmla="*/ 47250 w 216126"/>
                    <a:gd name="connsiteY18" fmla="*/ 955663 h 1503479"/>
                    <a:gd name="connsiteX19" fmla="*/ 59607 w 216126"/>
                    <a:gd name="connsiteY19" fmla="*/ 1021566 h 1503479"/>
                    <a:gd name="connsiteX20" fmla="*/ 63726 w 216126"/>
                    <a:gd name="connsiteY20" fmla="*/ 1042160 h 1503479"/>
                    <a:gd name="connsiteX21" fmla="*/ 67845 w 216126"/>
                    <a:gd name="connsiteY21" fmla="*/ 1058636 h 1503479"/>
                    <a:gd name="connsiteX22" fmla="*/ 80202 w 216126"/>
                    <a:gd name="connsiteY22" fmla="*/ 1136896 h 1503479"/>
                    <a:gd name="connsiteX23" fmla="*/ 84320 w 216126"/>
                    <a:gd name="connsiteY23" fmla="*/ 1202798 h 1503479"/>
                    <a:gd name="connsiteX24" fmla="*/ 88439 w 216126"/>
                    <a:gd name="connsiteY24" fmla="*/ 1223393 h 1503479"/>
                    <a:gd name="connsiteX25" fmla="*/ 100796 w 216126"/>
                    <a:gd name="connsiteY25" fmla="*/ 1264582 h 1503479"/>
                    <a:gd name="connsiteX26" fmla="*/ 109034 w 216126"/>
                    <a:gd name="connsiteY26" fmla="*/ 1293415 h 1503479"/>
                    <a:gd name="connsiteX27" fmla="*/ 113153 w 216126"/>
                    <a:gd name="connsiteY27" fmla="*/ 1305771 h 1503479"/>
                    <a:gd name="connsiteX28" fmla="*/ 117272 w 216126"/>
                    <a:gd name="connsiteY28" fmla="*/ 1330485 h 1503479"/>
                    <a:gd name="connsiteX29" fmla="*/ 121391 w 216126"/>
                    <a:gd name="connsiteY29" fmla="*/ 1379912 h 1503479"/>
                    <a:gd name="connsiteX30" fmla="*/ 129629 w 216126"/>
                    <a:gd name="connsiteY30" fmla="*/ 1404625 h 1503479"/>
                    <a:gd name="connsiteX31" fmla="*/ 133747 w 216126"/>
                    <a:gd name="connsiteY31" fmla="*/ 1416982 h 1503479"/>
                    <a:gd name="connsiteX32" fmla="*/ 137866 w 216126"/>
                    <a:gd name="connsiteY32" fmla="*/ 1470528 h 1503479"/>
                    <a:gd name="connsiteX33" fmla="*/ 166699 w 216126"/>
                    <a:gd name="connsiteY33" fmla="*/ 1482885 h 1503479"/>
                    <a:gd name="connsiteX34" fmla="*/ 191412 w 216126"/>
                    <a:gd name="connsiteY34" fmla="*/ 1491123 h 1503479"/>
                    <a:gd name="connsiteX35" fmla="*/ 203769 w 216126"/>
                    <a:gd name="connsiteY35" fmla="*/ 1495242 h 1503479"/>
                    <a:gd name="connsiteX36" fmla="*/ 216126 w 216126"/>
                    <a:gd name="connsiteY36" fmla="*/ 1503479 h 1503479"/>
                    <a:gd name="connsiteX37" fmla="*/ 203769 w 216126"/>
                    <a:gd name="connsiteY37" fmla="*/ 1466409 h 1503479"/>
                    <a:gd name="connsiteX38" fmla="*/ 199650 w 216126"/>
                    <a:gd name="connsiteY38" fmla="*/ 1454052 h 1503479"/>
                    <a:gd name="connsiteX39" fmla="*/ 195531 w 216126"/>
                    <a:gd name="connsiteY39" fmla="*/ 1441696 h 1503479"/>
                    <a:gd name="connsiteX40" fmla="*/ 191412 w 216126"/>
                    <a:gd name="connsiteY40" fmla="*/ 1384031 h 1503479"/>
                    <a:gd name="connsiteX41" fmla="*/ 183174 w 216126"/>
                    <a:gd name="connsiteY41" fmla="*/ 1334604 h 1503479"/>
                    <a:gd name="connsiteX42" fmla="*/ 174937 w 216126"/>
                    <a:gd name="connsiteY42" fmla="*/ 1309890 h 1503479"/>
                    <a:gd name="connsiteX43" fmla="*/ 166699 w 216126"/>
                    <a:gd name="connsiteY43" fmla="*/ 1285177 h 1503479"/>
                    <a:gd name="connsiteX44" fmla="*/ 162580 w 216126"/>
                    <a:gd name="connsiteY44" fmla="*/ 1272820 h 1503479"/>
                    <a:gd name="connsiteX45" fmla="*/ 150223 w 216126"/>
                    <a:gd name="connsiteY45" fmla="*/ 1215155 h 1503479"/>
                    <a:gd name="connsiteX46" fmla="*/ 141985 w 216126"/>
                    <a:gd name="connsiteY46" fmla="*/ 1153371 h 1503479"/>
                    <a:gd name="connsiteX47" fmla="*/ 137866 w 216126"/>
                    <a:gd name="connsiteY47" fmla="*/ 1141015 h 1503479"/>
                    <a:gd name="connsiteX48" fmla="*/ 133747 w 216126"/>
                    <a:gd name="connsiteY48" fmla="*/ 1124539 h 1503479"/>
                    <a:gd name="connsiteX49" fmla="*/ 125510 w 216126"/>
                    <a:gd name="connsiteY49" fmla="*/ 1083350 h 1503479"/>
                    <a:gd name="connsiteX50" fmla="*/ 117272 w 216126"/>
                    <a:gd name="connsiteY50" fmla="*/ 959782 h 1503479"/>
                    <a:gd name="connsiteX51" fmla="*/ 109034 w 216126"/>
                    <a:gd name="connsiteY51" fmla="*/ 865047 h 1503479"/>
                    <a:gd name="connsiteX52" fmla="*/ 104915 w 216126"/>
                    <a:gd name="connsiteY52" fmla="*/ 844452 h 1503479"/>
                    <a:gd name="connsiteX53" fmla="*/ 109034 w 216126"/>
                    <a:gd name="connsiteY53" fmla="*/ 827977 h 1503479"/>
                    <a:gd name="connsiteX54" fmla="*/ 104915 w 216126"/>
                    <a:gd name="connsiteY54" fmla="*/ 815620 h 1503479"/>
                    <a:gd name="connsiteX55" fmla="*/ 100796 w 216126"/>
                    <a:gd name="connsiteY55" fmla="*/ 799144 h 1503479"/>
                    <a:gd name="connsiteX56" fmla="*/ 88439 w 216126"/>
                    <a:gd name="connsiteY56" fmla="*/ 687933 h 1503479"/>
                    <a:gd name="connsiteX57" fmla="*/ 84320 w 216126"/>
                    <a:gd name="connsiteY57" fmla="*/ 609674 h 1503479"/>
                    <a:gd name="connsiteX58" fmla="*/ 80202 w 216126"/>
                    <a:gd name="connsiteY58" fmla="*/ 580842 h 1503479"/>
                    <a:gd name="connsiteX59" fmla="*/ 84320 w 216126"/>
                    <a:gd name="connsiteY59" fmla="*/ 535533 h 1503479"/>
                    <a:gd name="connsiteX60" fmla="*/ 71964 w 216126"/>
                    <a:gd name="connsiteY60" fmla="*/ 403728 h 1503479"/>
                    <a:gd name="connsiteX61" fmla="*/ 63726 w 216126"/>
                    <a:gd name="connsiteY61" fmla="*/ 238971 h 1503479"/>
                    <a:gd name="connsiteX62" fmla="*/ 67845 w 216126"/>
                    <a:gd name="connsiteY62" fmla="*/ 197782 h 1503479"/>
                    <a:gd name="connsiteX63" fmla="*/ 76083 w 216126"/>
                    <a:gd name="connsiteY63" fmla="*/ 65977 h 1503479"/>
                    <a:gd name="connsiteX64" fmla="*/ 63726 w 216126"/>
                    <a:gd name="connsiteY64" fmla="*/ 41263 h 1503479"/>
                    <a:gd name="connsiteX65" fmla="*/ 39012 w 216126"/>
                    <a:gd name="connsiteY65" fmla="*/ 24788 h 1503479"/>
                    <a:gd name="connsiteX66" fmla="*/ 26656 w 216126"/>
                    <a:gd name="connsiteY66" fmla="*/ 49501 h 1503479"/>
                    <a:gd name="connsiteX67" fmla="*/ 22537 w 216126"/>
                    <a:gd name="connsiteY67" fmla="*/ 61858 h 1503479"/>
                    <a:gd name="connsiteX68" fmla="*/ 10180 w 216126"/>
                    <a:gd name="connsiteY68" fmla="*/ 70096 h 1503479"/>
                    <a:gd name="connsiteX69" fmla="*/ 1942 w 216126"/>
                    <a:gd name="connsiteY69" fmla="*/ 82452 h 1503479"/>
                    <a:gd name="connsiteX70" fmla="*/ 1942 w 216126"/>
                    <a:gd name="connsiteY70" fmla="*/ 70096 h 150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16126" h="1503479">
                      <a:moveTo>
                        <a:pt x="1942" y="70096"/>
                      </a:moveTo>
                      <a:cubicBezTo>
                        <a:pt x="2628" y="81766"/>
                        <a:pt x="3952" y="125061"/>
                        <a:pt x="6061" y="152474"/>
                      </a:cubicBezTo>
                      <a:cubicBezTo>
                        <a:pt x="6702" y="160801"/>
                        <a:pt x="9076" y="168910"/>
                        <a:pt x="10180" y="177188"/>
                      </a:cubicBezTo>
                      <a:cubicBezTo>
                        <a:pt x="11823" y="189512"/>
                        <a:pt x="12926" y="201901"/>
                        <a:pt x="14299" y="214258"/>
                      </a:cubicBezTo>
                      <a:cubicBezTo>
                        <a:pt x="13555" y="221694"/>
                        <a:pt x="6061" y="295387"/>
                        <a:pt x="6061" y="300755"/>
                      </a:cubicBezTo>
                      <a:cubicBezTo>
                        <a:pt x="6061" y="307756"/>
                        <a:pt x="9115" y="314430"/>
                        <a:pt x="10180" y="321350"/>
                      </a:cubicBezTo>
                      <a:cubicBezTo>
                        <a:pt x="11863" y="332290"/>
                        <a:pt x="12926" y="343317"/>
                        <a:pt x="14299" y="354301"/>
                      </a:cubicBezTo>
                      <a:cubicBezTo>
                        <a:pt x="12926" y="379015"/>
                        <a:pt x="10180" y="403690"/>
                        <a:pt x="10180" y="428442"/>
                      </a:cubicBezTo>
                      <a:cubicBezTo>
                        <a:pt x="10180" y="576679"/>
                        <a:pt x="20572" y="491623"/>
                        <a:pt x="10180" y="564366"/>
                      </a:cubicBezTo>
                      <a:cubicBezTo>
                        <a:pt x="11553" y="572604"/>
                        <a:pt x="14299" y="580728"/>
                        <a:pt x="14299" y="589079"/>
                      </a:cubicBezTo>
                      <a:cubicBezTo>
                        <a:pt x="14299" y="636142"/>
                        <a:pt x="4254" y="585969"/>
                        <a:pt x="14299" y="626150"/>
                      </a:cubicBezTo>
                      <a:cubicBezTo>
                        <a:pt x="12926" y="652236"/>
                        <a:pt x="10180" y="678287"/>
                        <a:pt x="10180" y="704409"/>
                      </a:cubicBezTo>
                      <a:cubicBezTo>
                        <a:pt x="10180" y="708751"/>
                        <a:pt x="13639" y="712475"/>
                        <a:pt x="14299" y="716766"/>
                      </a:cubicBezTo>
                      <a:cubicBezTo>
                        <a:pt x="16397" y="730404"/>
                        <a:pt x="17360" y="744197"/>
                        <a:pt x="18418" y="757955"/>
                      </a:cubicBezTo>
                      <a:cubicBezTo>
                        <a:pt x="20106" y="779901"/>
                        <a:pt x="20450" y="801947"/>
                        <a:pt x="22537" y="823858"/>
                      </a:cubicBezTo>
                      <a:cubicBezTo>
                        <a:pt x="23201" y="830827"/>
                        <a:pt x="25505" y="837547"/>
                        <a:pt x="26656" y="844452"/>
                      </a:cubicBezTo>
                      <a:cubicBezTo>
                        <a:pt x="33268" y="884128"/>
                        <a:pt x="28048" y="861493"/>
                        <a:pt x="34893" y="897998"/>
                      </a:cubicBezTo>
                      <a:cubicBezTo>
                        <a:pt x="37473" y="911760"/>
                        <a:pt x="39735" y="925604"/>
                        <a:pt x="43131" y="939188"/>
                      </a:cubicBezTo>
                      <a:cubicBezTo>
                        <a:pt x="44504" y="944680"/>
                        <a:pt x="46064" y="950128"/>
                        <a:pt x="47250" y="955663"/>
                      </a:cubicBezTo>
                      <a:cubicBezTo>
                        <a:pt x="59635" y="1013459"/>
                        <a:pt x="51689" y="978020"/>
                        <a:pt x="59607" y="1021566"/>
                      </a:cubicBezTo>
                      <a:cubicBezTo>
                        <a:pt x="60859" y="1028454"/>
                        <a:pt x="62207" y="1035326"/>
                        <a:pt x="63726" y="1042160"/>
                      </a:cubicBezTo>
                      <a:cubicBezTo>
                        <a:pt x="64954" y="1047686"/>
                        <a:pt x="66802" y="1053072"/>
                        <a:pt x="67845" y="1058636"/>
                      </a:cubicBezTo>
                      <a:cubicBezTo>
                        <a:pt x="73746" y="1090107"/>
                        <a:pt x="76007" y="1107531"/>
                        <a:pt x="80202" y="1136896"/>
                      </a:cubicBezTo>
                      <a:cubicBezTo>
                        <a:pt x="81575" y="1158863"/>
                        <a:pt x="82233" y="1180887"/>
                        <a:pt x="84320" y="1202798"/>
                      </a:cubicBezTo>
                      <a:cubicBezTo>
                        <a:pt x="84984" y="1209767"/>
                        <a:pt x="86920" y="1216559"/>
                        <a:pt x="88439" y="1223393"/>
                      </a:cubicBezTo>
                      <a:cubicBezTo>
                        <a:pt x="92589" y="1242069"/>
                        <a:pt x="93950" y="1244045"/>
                        <a:pt x="100796" y="1264582"/>
                      </a:cubicBezTo>
                      <a:cubicBezTo>
                        <a:pt x="110672" y="1294210"/>
                        <a:pt x="98689" y="1257210"/>
                        <a:pt x="109034" y="1293415"/>
                      </a:cubicBezTo>
                      <a:cubicBezTo>
                        <a:pt x="110227" y="1297589"/>
                        <a:pt x="111780" y="1301652"/>
                        <a:pt x="113153" y="1305771"/>
                      </a:cubicBezTo>
                      <a:cubicBezTo>
                        <a:pt x="114526" y="1314009"/>
                        <a:pt x="116350" y="1322184"/>
                        <a:pt x="117272" y="1330485"/>
                      </a:cubicBezTo>
                      <a:cubicBezTo>
                        <a:pt x="119098" y="1346917"/>
                        <a:pt x="118673" y="1363604"/>
                        <a:pt x="121391" y="1379912"/>
                      </a:cubicBezTo>
                      <a:cubicBezTo>
                        <a:pt x="122819" y="1388477"/>
                        <a:pt x="126883" y="1396387"/>
                        <a:pt x="129629" y="1404625"/>
                      </a:cubicBezTo>
                      <a:lnTo>
                        <a:pt x="133747" y="1416982"/>
                      </a:lnTo>
                      <a:cubicBezTo>
                        <a:pt x="135120" y="1434831"/>
                        <a:pt x="133253" y="1453231"/>
                        <a:pt x="137866" y="1470528"/>
                      </a:cubicBezTo>
                      <a:cubicBezTo>
                        <a:pt x="139950" y="1478341"/>
                        <a:pt x="162555" y="1481642"/>
                        <a:pt x="166699" y="1482885"/>
                      </a:cubicBezTo>
                      <a:cubicBezTo>
                        <a:pt x="175016" y="1485380"/>
                        <a:pt x="183174" y="1488377"/>
                        <a:pt x="191412" y="1491123"/>
                      </a:cubicBezTo>
                      <a:cubicBezTo>
                        <a:pt x="195531" y="1492496"/>
                        <a:pt x="200156" y="1492834"/>
                        <a:pt x="203769" y="1495242"/>
                      </a:cubicBezTo>
                      <a:lnTo>
                        <a:pt x="216126" y="1503479"/>
                      </a:lnTo>
                      <a:lnTo>
                        <a:pt x="203769" y="1466409"/>
                      </a:lnTo>
                      <a:lnTo>
                        <a:pt x="199650" y="1454052"/>
                      </a:lnTo>
                      <a:lnTo>
                        <a:pt x="195531" y="1441696"/>
                      </a:lnTo>
                      <a:cubicBezTo>
                        <a:pt x="203991" y="1407857"/>
                        <a:pt x="198423" y="1440120"/>
                        <a:pt x="191412" y="1384031"/>
                      </a:cubicBezTo>
                      <a:cubicBezTo>
                        <a:pt x="188490" y="1360658"/>
                        <a:pt x="189007" y="1354047"/>
                        <a:pt x="183174" y="1334604"/>
                      </a:cubicBezTo>
                      <a:cubicBezTo>
                        <a:pt x="180679" y="1326287"/>
                        <a:pt x="177683" y="1318128"/>
                        <a:pt x="174937" y="1309890"/>
                      </a:cubicBezTo>
                      <a:lnTo>
                        <a:pt x="166699" y="1285177"/>
                      </a:lnTo>
                      <a:cubicBezTo>
                        <a:pt x="165326" y="1281058"/>
                        <a:pt x="163432" y="1277077"/>
                        <a:pt x="162580" y="1272820"/>
                      </a:cubicBezTo>
                      <a:cubicBezTo>
                        <a:pt x="153232" y="1226080"/>
                        <a:pt x="157738" y="1245215"/>
                        <a:pt x="150223" y="1215155"/>
                      </a:cubicBezTo>
                      <a:cubicBezTo>
                        <a:pt x="148240" y="1197310"/>
                        <a:pt x="146093" y="1171858"/>
                        <a:pt x="141985" y="1153371"/>
                      </a:cubicBezTo>
                      <a:cubicBezTo>
                        <a:pt x="141043" y="1149133"/>
                        <a:pt x="139059" y="1145189"/>
                        <a:pt x="137866" y="1141015"/>
                      </a:cubicBezTo>
                      <a:cubicBezTo>
                        <a:pt x="136311" y="1135572"/>
                        <a:pt x="134933" y="1130074"/>
                        <a:pt x="133747" y="1124539"/>
                      </a:cubicBezTo>
                      <a:cubicBezTo>
                        <a:pt x="130813" y="1110848"/>
                        <a:pt x="125510" y="1083350"/>
                        <a:pt x="125510" y="1083350"/>
                      </a:cubicBezTo>
                      <a:cubicBezTo>
                        <a:pt x="117729" y="997757"/>
                        <a:pt x="124423" y="1077766"/>
                        <a:pt x="117272" y="959782"/>
                      </a:cubicBezTo>
                      <a:cubicBezTo>
                        <a:pt x="115623" y="932569"/>
                        <a:pt x="113116" y="893623"/>
                        <a:pt x="109034" y="865047"/>
                      </a:cubicBezTo>
                      <a:cubicBezTo>
                        <a:pt x="108044" y="858116"/>
                        <a:pt x="106288" y="851317"/>
                        <a:pt x="104915" y="844452"/>
                      </a:cubicBezTo>
                      <a:cubicBezTo>
                        <a:pt x="106288" y="838960"/>
                        <a:pt x="109034" y="833638"/>
                        <a:pt x="109034" y="827977"/>
                      </a:cubicBezTo>
                      <a:cubicBezTo>
                        <a:pt x="109034" y="823635"/>
                        <a:pt x="106108" y="819795"/>
                        <a:pt x="104915" y="815620"/>
                      </a:cubicBezTo>
                      <a:cubicBezTo>
                        <a:pt x="103360" y="810177"/>
                        <a:pt x="102169" y="804636"/>
                        <a:pt x="100796" y="799144"/>
                      </a:cubicBezTo>
                      <a:cubicBezTo>
                        <a:pt x="92068" y="698769"/>
                        <a:pt x="100246" y="735160"/>
                        <a:pt x="88439" y="687933"/>
                      </a:cubicBezTo>
                      <a:cubicBezTo>
                        <a:pt x="87066" y="661847"/>
                        <a:pt x="86323" y="635720"/>
                        <a:pt x="84320" y="609674"/>
                      </a:cubicBezTo>
                      <a:cubicBezTo>
                        <a:pt x="83575" y="599994"/>
                        <a:pt x="80202" y="590550"/>
                        <a:pt x="80202" y="580842"/>
                      </a:cubicBezTo>
                      <a:cubicBezTo>
                        <a:pt x="80202" y="565677"/>
                        <a:pt x="82947" y="550636"/>
                        <a:pt x="84320" y="535533"/>
                      </a:cubicBezTo>
                      <a:cubicBezTo>
                        <a:pt x="77334" y="472650"/>
                        <a:pt x="75236" y="462628"/>
                        <a:pt x="71964" y="403728"/>
                      </a:cubicBezTo>
                      <a:cubicBezTo>
                        <a:pt x="68914" y="348825"/>
                        <a:pt x="63726" y="238971"/>
                        <a:pt x="63726" y="238971"/>
                      </a:cubicBezTo>
                      <a:cubicBezTo>
                        <a:pt x="65099" y="225241"/>
                        <a:pt x="66927" y="211550"/>
                        <a:pt x="67845" y="197782"/>
                      </a:cubicBezTo>
                      <a:cubicBezTo>
                        <a:pt x="81031" y="0"/>
                        <a:pt x="64725" y="202270"/>
                        <a:pt x="76083" y="65977"/>
                      </a:cubicBezTo>
                      <a:cubicBezTo>
                        <a:pt x="73145" y="57163"/>
                        <a:pt x="71241" y="47838"/>
                        <a:pt x="63726" y="41263"/>
                      </a:cubicBezTo>
                      <a:cubicBezTo>
                        <a:pt x="56275" y="34743"/>
                        <a:pt x="39012" y="24788"/>
                        <a:pt x="39012" y="24788"/>
                      </a:cubicBezTo>
                      <a:cubicBezTo>
                        <a:pt x="28658" y="55848"/>
                        <a:pt x="42625" y="17559"/>
                        <a:pt x="26656" y="49501"/>
                      </a:cubicBezTo>
                      <a:cubicBezTo>
                        <a:pt x="24714" y="53384"/>
                        <a:pt x="25249" y="58468"/>
                        <a:pt x="22537" y="61858"/>
                      </a:cubicBezTo>
                      <a:cubicBezTo>
                        <a:pt x="19444" y="65724"/>
                        <a:pt x="14299" y="67350"/>
                        <a:pt x="10180" y="70096"/>
                      </a:cubicBezTo>
                      <a:cubicBezTo>
                        <a:pt x="7434" y="74215"/>
                        <a:pt x="4156" y="78024"/>
                        <a:pt x="1942" y="82452"/>
                      </a:cubicBezTo>
                      <a:cubicBezTo>
                        <a:pt x="0" y="86335"/>
                        <a:pt x="1256" y="58426"/>
                        <a:pt x="1942" y="700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3" name="Freeform 312"/>
                <p:cNvSpPr/>
                <p:nvPr/>
              </p:nvSpPr>
              <p:spPr>
                <a:xfrm>
                  <a:off x="3584702" y="4495799"/>
                  <a:ext cx="119025" cy="977617"/>
                </a:xfrm>
                <a:custGeom>
                  <a:avLst/>
                  <a:gdLst>
                    <a:gd name="connsiteX0" fmla="*/ 0 w 124746"/>
                    <a:gd name="connsiteY0" fmla="*/ 0 h 980302"/>
                    <a:gd name="connsiteX1" fmla="*/ 8238 w 124746"/>
                    <a:gd name="connsiteY1" fmla="*/ 12356 h 980302"/>
                    <a:gd name="connsiteX2" fmla="*/ 12357 w 124746"/>
                    <a:gd name="connsiteY2" fmla="*/ 28832 h 980302"/>
                    <a:gd name="connsiteX3" fmla="*/ 20595 w 124746"/>
                    <a:gd name="connsiteY3" fmla="*/ 61783 h 980302"/>
                    <a:gd name="connsiteX4" fmla="*/ 24714 w 124746"/>
                    <a:gd name="connsiteY4" fmla="*/ 156519 h 980302"/>
                    <a:gd name="connsiteX5" fmla="*/ 32952 w 124746"/>
                    <a:gd name="connsiteY5" fmla="*/ 218302 h 980302"/>
                    <a:gd name="connsiteX6" fmla="*/ 28833 w 124746"/>
                    <a:gd name="connsiteY6" fmla="*/ 333632 h 980302"/>
                    <a:gd name="connsiteX7" fmla="*/ 32952 w 124746"/>
                    <a:gd name="connsiteY7" fmla="*/ 370702 h 980302"/>
                    <a:gd name="connsiteX8" fmla="*/ 41190 w 124746"/>
                    <a:gd name="connsiteY8" fmla="*/ 453081 h 980302"/>
                    <a:gd name="connsiteX9" fmla="*/ 32952 w 124746"/>
                    <a:gd name="connsiteY9" fmla="*/ 543697 h 980302"/>
                    <a:gd name="connsiteX10" fmla="*/ 28833 w 124746"/>
                    <a:gd name="connsiteY10" fmla="*/ 560173 h 980302"/>
                    <a:gd name="connsiteX11" fmla="*/ 24714 w 124746"/>
                    <a:gd name="connsiteY11" fmla="*/ 708454 h 980302"/>
                    <a:gd name="connsiteX12" fmla="*/ 28833 w 124746"/>
                    <a:gd name="connsiteY12" fmla="*/ 720810 h 980302"/>
                    <a:gd name="connsiteX13" fmla="*/ 24714 w 124746"/>
                    <a:gd name="connsiteY13" fmla="*/ 741405 h 980302"/>
                    <a:gd name="connsiteX14" fmla="*/ 20595 w 124746"/>
                    <a:gd name="connsiteY14" fmla="*/ 766119 h 980302"/>
                    <a:gd name="connsiteX15" fmla="*/ 16476 w 124746"/>
                    <a:gd name="connsiteY15" fmla="*/ 811427 h 980302"/>
                    <a:gd name="connsiteX16" fmla="*/ 12357 w 124746"/>
                    <a:gd name="connsiteY16" fmla="*/ 885567 h 980302"/>
                    <a:gd name="connsiteX17" fmla="*/ 4119 w 124746"/>
                    <a:gd name="connsiteY17" fmla="*/ 934994 h 980302"/>
                    <a:gd name="connsiteX18" fmla="*/ 12357 w 124746"/>
                    <a:gd name="connsiteY18" fmla="*/ 959708 h 980302"/>
                    <a:gd name="connsiteX19" fmla="*/ 37071 w 124746"/>
                    <a:gd name="connsiteY19" fmla="*/ 967946 h 980302"/>
                    <a:gd name="connsiteX20" fmla="*/ 49427 w 124746"/>
                    <a:gd name="connsiteY20" fmla="*/ 972065 h 980302"/>
                    <a:gd name="connsiteX21" fmla="*/ 61784 w 124746"/>
                    <a:gd name="connsiteY21" fmla="*/ 980302 h 980302"/>
                    <a:gd name="connsiteX22" fmla="*/ 74141 w 124746"/>
                    <a:gd name="connsiteY22" fmla="*/ 967946 h 980302"/>
                    <a:gd name="connsiteX23" fmla="*/ 86498 w 124746"/>
                    <a:gd name="connsiteY23" fmla="*/ 959708 h 980302"/>
                    <a:gd name="connsiteX24" fmla="*/ 90617 w 124746"/>
                    <a:gd name="connsiteY24" fmla="*/ 947351 h 980302"/>
                    <a:gd name="connsiteX25" fmla="*/ 102973 w 124746"/>
                    <a:gd name="connsiteY25" fmla="*/ 943232 h 980302"/>
                    <a:gd name="connsiteX26" fmla="*/ 115330 w 124746"/>
                    <a:gd name="connsiteY26" fmla="*/ 934994 h 980302"/>
                    <a:gd name="connsiteX27" fmla="*/ 115330 w 124746"/>
                    <a:gd name="connsiteY27" fmla="*/ 902043 h 980302"/>
                    <a:gd name="connsiteX28" fmla="*/ 119449 w 124746"/>
                    <a:gd name="connsiteY28" fmla="*/ 889686 h 980302"/>
                    <a:gd name="connsiteX29" fmla="*/ 111211 w 124746"/>
                    <a:gd name="connsiteY29" fmla="*/ 741405 h 980302"/>
                    <a:gd name="connsiteX30" fmla="*/ 107092 w 124746"/>
                    <a:gd name="connsiteY30" fmla="*/ 675502 h 980302"/>
                    <a:gd name="connsiteX31" fmla="*/ 102973 w 124746"/>
                    <a:gd name="connsiteY31" fmla="*/ 650789 h 980302"/>
                    <a:gd name="connsiteX32" fmla="*/ 107092 w 124746"/>
                    <a:gd name="connsiteY32" fmla="*/ 626075 h 980302"/>
                    <a:gd name="connsiteX33" fmla="*/ 102973 w 124746"/>
                    <a:gd name="connsiteY33" fmla="*/ 613719 h 980302"/>
                    <a:gd name="connsiteX34" fmla="*/ 107092 w 124746"/>
                    <a:gd name="connsiteY34" fmla="*/ 539578 h 980302"/>
                    <a:gd name="connsiteX35" fmla="*/ 102973 w 124746"/>
                    <a:gd name="connsiteY35" fmla="*/ 461319 h 980302"/>
                    <a:gd name="connsiteX36" fmla="*/ 98854 w 124746"/>
                    <a:gd name="connsiteY36" fmla="*/ 444843 h 980302"/>
                    <a:gd name="connsiteX37" fmla="*/ 90617 w 124746"/>
                    <a:gd name="connsiteY37" fmla="*/ 383059 h 980302"/>
                    <a:gd name="connsiteX38" fmla="*/ 82379 w 124746"/>
                    <a:gd name="connsiteY38" fmla="*/ 263610 h 980302"/>
                    <a:gd name="connsiteX39" fmla="*/ 86498 w 124746"/>
                    <a:gd name="connsiteY39" fmla="*/ 230659 h 980302"/>
                    <a:gd name="connsiteX40" fmla="*/ 82379 w 124746"/>
                    <a:gd name="connsiteY40" fmla="*/ 140043 h 980302"/>
                    <a:gd name="connsiteX41" fmla="*/ 78260 w 124746"/>
                    <a:gd name="connsiteY41" fmla="*/ 127686 h 980302"/>
                    <a:gd name="connsiteX42" fmla="*/ 74141 w 124746"/>
                    <a:gd name="connsiteY42" fmla="*/ 111210 h 980302"/>
                    <a:gd name="connsiteX43" fmla="*/ 65903 w 124746"/>
                    <a:gd name="connsiteY43" fmla="*/ 53546 h 980302"/>
                    <a:gd name="connsiteX44" fmla="*/ 45308 w 124746"/>
                    <a:gd name="connsiteY44" fmla="*/ 0 h 980302"/>
                    <a:gd name="connsiteX45" fmla="*/ 24714 w 124746"/>
                    <a:gd name="connsiteY45" fmla="*/ 4119 h 980302"/>
                    <a:gd name="connsiteX46" fmla="*/ 12357 w 124746"/>
                    <a:gd name="connsiteY46" fmla="*/ 8237 h 980302"/>
                    <a:gd name="connsiteX47" fmla="*/ 0 w 124746"/>
                    <a:gd name="connsiteY47" fmla="*/ 0 h 980302"/>
                    <a:gd name="connsiteX48" fmla="*/ 0 w 124746"/>
                    <a:gd name="connsiteY48" fmla="*/ 0 h 98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4746" h="980302">
                      <a:moveTo>
                        <a:pt x="0" y="0"/>
                      </a:moveTo>
                      <a:cubicBezTo>
                        <a:pt x="1373" y="2059"/>
                        <a:pt x="6288" y="7806"/>
                        <a:pt x="8238" y="12356"/>
                      </a:cubicBezTo>
                      <a:cubicBezTo>
                        <a:pt x="10468" y="17559"/>
                        <a:pt x="10802" y="23389"/>
                        <a:pt x="12357" y="28832"/>
                      </a:cubicBezTo>
                      <a:cubicBezTo>
                        <a:pt x="20801" y="58386"/>
                        <a:pt x="12220" y="19912"/>
                        <a:pt x="20595" y="61783"/>
                      </a:cubicBezTo>
                      <a:cubicBezTo>
                        <a:pt x="21968" y="93362"/>
                        <a:pt x="22679" y="124976"/>
                        <a:pt x="24714" y="156519"/>
                      </a:cubicBezTo>
                      <a:cubicBezTo>
                        <a:pt x="25340" y="166226"/>
                        <a:pt x="31387" y="207347"/>
                        <a:pt x="32952" y="218302"/>
                      </a:cubicBezTo>
                      <a:cubicBezTo>
                        <a:pt x="31579" y="256745"/>
                        <a:pt x="28833" y="295164"/>
                        <a:pt x="28833" y="333632"/>
                      </a:cubicBezTo>
                      <a:cubicBezTo>
                        <a:pt x="28833" y="346065"/>
                        <a:pt x="31715" y="358331"/>
                        <a:pt x="32952" y="370702"/>
                      </a:cubicBezTo>
                      <a:cubicBezTo>
                        <a:pt x="43443" y="475605"/>
                        <a:pt x="31095" y="362230"/>
                        <a:pt x="41190" y="453081"/>
                      </a:cubicBezTo>
                      <a:cubicBezTo>
                        <a:pt x="38788" y="489115"/>
                        <a:pt x="38879" y="511100"/>
                        <a:pt x="32952" y="543697"/>
                      </a:cubicBezTo>
                      <a:cubicBezTo>
                        <a:pt x="31939" y="549267"/>
                        <a:pt x="30206" y="554681"/>
                        <a:pt x="28833" y="560173"/>
                      </a:cubicBezTo>
                      <a:cubicBezTo>
                        <a:pt x="27460" y="609600"/>
                        <a:pt x="24714" y="659008"/>
                        <a:pt x="24714" y="708454"/>
                      </a:cubicBezTo>
                      <a:cubicBezTo>
                        <a:pt x="24714" y="712795"/>
                        <a:pt x="28833" y="716469"/>
                        <a:pt x="28833" y="720810"/>
                      </a:cubicBezTo>
                      <a:cubicBezTo>
                        <a:pt x="28833" y="727811"/>
                        <a:pt x="25966" y="734517"/>
                        <a:pt x="24714" y="741405"/>
                      </a:cubicBezTo>
                      <a:cubicBezTo>
                        <a:pt x="23220" y="749622"/>
                        <a:pt x="21571" y="757825"/>
                        <a:pt x="20595" y="766119"/>
                      </a:cubicBezTo>
                      <a:cubicBezTo>
                        <a:pt x="18823" y="781180"/>
                        <a:pt x="17519" y="796298"/>
                        <a:pt x="16476" y="811427"/>
                      </a:cubicBezTo>
                      <a:cubicBezTo>
                        <a:pt x="14773" y="836120"/>
                        <a:pt x="14820" y="860938"/>
                        <a:pt x="12357" y="885567"/>
                      </a:cubicBezTo>
                      <a:cubicBezTo>
                        <a:pt x="10695" y="902187"/>
                        <a:pt x="4119" y="934994"/>
                        <a:pt x="4119" y="934994"/>
                      </a:cubicBezTo>
                      <a:cubicBezTo>
                        <a:pt x="6865" y="943232"/>
                        <a:pt x="4119" y="956962"/>
                        <a:pt x="12357" y="959708"/>
                      </a:cubicBezTo>
                      <a:lnTo>
                        <a:pt x="37071" y="967946"/>
                      </a:lnTo>
                      <a:cubicBezTo>
                        <a:pt x="41190" y="969319"/>
                        <a:pt x="45815" y="969657"/>
                        <a:pt x="49427" y="972065"/>
                      </a:cubicBezTo>
                      <a:lnTo>
                        <a:pt x="61784" y="980302"/>
                      </a:lnTo>
                      <a:cubicBezTo>
                        <a:pt x="65903" y="976183"/>
                        <a:pt x="69666" y="971675"/>
                        <a:pt x="74141" y="967946"/>
                      </a:cubicBezTo>
                      <a:cubicBezTo>
                        <a:pt x="77944" y="964777"/>
                        <a:pt x="83405" y="963574"/>
                        <a:pt x="86498" y="959708"/>
                      </a:cubicBezTo>
                      <a:cubicBezTo>
                        <a:pt x="89210" y="956318"/>
                        <a:pt x="87547" y="950421"/>
                        <a:pt x="90617" y="947351"/>
                      </a:cubicBezTo>
                      <a:cubicBezTo>
                        <a:pt x="93687" y="944281"/>
                        <a:pt x="99090" y="945174"/>
                        <a:pt x="102973" y="943232"/>
                      </a:cubicBezTo>
                      <a:cubicBezTo>
                        <a:pt x="107401" y="941018"/>
                        <a:pt x="111211" y="937740"/>
                        <a:pt x="115330" y="934994"/>
                      </a:cubicBezTo>
                      <a:cubicBezTo>
                        <a:pt x="124746" y="906747"/>
                        <a:pt x="115330" y="941806"/>
                        <a:pt x="115330" y="902043"/>
                      </a:cubicBezTo>
                      <a:cubicBezTo>
                        <a:pt x="115330" y="897701"/>
                        <a:pt x="118076" y="893805"/>
                        <a:pt x="119449" y="889686"/>
                      </a:cubicBezTo>
                      <a:cubicBezTo>
                        <a:pt x="108188" y="822120"/>
                        <a:pt x="117419" y="884183"/>
                        <a:pt x="111211" y="741405"/>
                      </a:cubicBezTo>
                      <a:cubicBezTo>
                        <a:pt x="110255" y="719415"/>
                        <a:pt x="109085" y="697422"/>
                        <a:pt x="107092" y="675502"/>
                      </a:cubicBezTo>
                      <a:cubicBezTo>
                        <a:pt x="106336" y="667185"/>
                        <a:pt x="104346" y="659027"/>
                        <a:pt x="102973" y="650789"/>
                      </a:cubicBezTo>
                      <a:cubicBezTo>
                        <a:pt x="104346" y="642551"/>
                        <a:pt x="107092" y="634427"/>
                        <a:pt x="107092" y="626075"/>
                      </a:cubicBezTo>
                      <a:cubicBezTo>
                        <a:pt x="107092" y="621734"/>
                        <a:pt x="102973" y="618060"/>
                        <a:pt x="102973" y="613719"/>
                      </a:cubicBezTo>
                      <a:cubicBezTo>
                        <a:pt x="102973" y="588967"/>
                        <a:pt x="105719" y="564292"/>
                        <a:pt x="107092" y="539578"/>
                      </a:cubicBezTo>
                      <a:cubicBezTo>
                        <a:pt x="105719" y="513492"/>
                        <a:pt x="105236" y="487343"/>
                        <a:pt x="102973" y="461319"/>
                      </a:cubicBezTo>
                      <a:cubicBezTo>
                        <a:pt x="102483" y="455679"/>
                        <a:pt x="99964" y="450394"/>
                        <a:pt x="98854" y="444843"/>
                      </a:cubicBezTo>
                      <a:cubicBezTo>
                        <a:pt x="94604" y="423588"/>
                        <a:pt x="92814" y="405024"/>
                        <a:pt x="90617" y="383059"/>
                      </a:cubicBezTo>
                      <a:cubicBezTo>
                        <a:pt x="85052" y="327411"/>
                        <a:pt x="86042" y="329537"/>
                        <a:pt x="82379" y="263610"/>
                      </a:cubicBezTo>
                      <a:cubicBezTo>
                        <a:pt x="83752" y="252626"/>
                        <a:pt x="86498" y="241728"/>
                        <a:pt x="86498" y="230659"/>
                      </a:cubicBezTo>
                      <a:cubicBezTo>
                        <a:pt x="86498" y="200422"/>
                        <a:pt x="84790" y="170183"/>
                        <a:pt x="82379" y="140043"/>
                      </a:cubicBezTo>
                      <a:cubicBezTo>
                        <a:pt x="82033" y="135715"/>
                        <a:pt x="79453" y="131861"/>
                        <a:pt x="78260" y="127686"/>
                      </a:cubicBezTo>
                      <a:cubicBezTo>
                        <a:pt x="76705" y="122243"/>
                        <a:pt x="75251" y="116761"/>
                        <a:pt x="74141" y="111210"/>
                      </a:cubicBezTo>
                      <a:cubicBezTo>
                        <a:pt x="68654" y="83775"/>
                        <a:pt x="70459" y="83920"/>
                        <a:pt x="65903" y="53546"/>
                      </a:cubicBezTo>
                      <a:cubicBezTo>
                        <a:pt x="57893" y="150"/>
                        <a:pt x="73266" y="9319"/>
                        <a:pt x="45308" y="0"/>
                      </a:cubicBezTo>
                      <a:cubicBezTo>
                        <a:pt x="38443" y="1373"/>
                        <a:pt x="31506" y="2421"/>
                        <a:pt x="24714" y="4119"/>
                      </a:cubicBezTo>
                      <a:cubicBezTo>
                        <a:pt x="20502" y="5172"/>
                        <a:pt x="16640" y="8951"/>
                        <a:pt x="12357" y="8237"/>
                      </a:cubicBezTo>
                      <a:cubicBezTo>
                        <a:pt x="7474" y="7423"/>
                        <a:pt x="4428" y="2214"/>
                        <a:pt x="0" y="0"/>
                      </a:cubicBez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67" name="Freeform 266"/>
              <p:cNvSpPr/>
              <p:nvPr/>
            </p:nvSpPr>
            <p:spPr>
              <a:xfrm>
                <a:off x="1236266" y="3990308"/>
                <a:ext cx="63708" cy="1189565"/>
              </a:xfrm>
              <a:custGeom>
                <a:avLst/>
                <a:gdLst>
                  <a:gd name="connsiteX0" fmla="*/ 55665 w 64300"/>
                  <a:gd name="connsiteY0" fmla="*/ 0 h 1188298"/>
                  <a:gd name="connsiteX1" fmla="*/ 59879 w 64300"/>
                  <a:gd name="connsiteY1" fmla="*/ 25283 h 1188298"/>
                  <a:gd name="connsiteX2" fmla="*/ 64093 w 64300"/>
                  <a:gd name="connsiteY2" fmla="*/ 42138 h 1188298"/>
                  <a:gd name="connsiteX3" fmla="*/ 55665 w 64300"/>
                  <a:gd name="connsiteY3" fmla="*/ 143270 h 1188298"/>
                  <a:gd name="connsiteX4" fmla="*/ 47238 w 64300"/>
                  <a:gd name="connsiteY4" fmla="*/ 223333 h 1188298"/>
                  <a:gd name="connsiteX5" fmla="*/ 47238 w 64300"/>
                  <a:gd name="connsiteY5" fmla="*/ 261257 h 1188298"/>
                  <a:gd name="connsiteX6" fmla="*/ 38810 w 64300"/>
                  <a:gd name="connsiteY6" fmla="*/ 320251 h 1188298"/>
                  <a:gd name="connsiteX7" fmla="*/ 34596 w 64300"/>
                  <a:gd name="connsiteY7" fmla="*/ 383458 h 1188298"/>
                  <a:gd name="connsiteX8" fmla="*/ 30383 w 64300"/>
                  <a:gd name="connsiteY8" fmla="*/ 400313 h 1188298"/>
                  <a:gd name="connsiteX9" fmla="*/ 26169 w 64300"/>
                  <a:gd name="connsiteY9" fmla="*/ 429810 h 1188298"/>
                  <a:gd name="connsiteX10" fmla="*/ 21955 w 64300"/>
                  <a:gd name="connsiteY10" fmla="*/ 442451 h 1188298"/>
                  <a:gd name="connsiteX11" fmla="*/ 17741 w 64300"/>
                  <a:gd name="connsiteY11" fmla="*/ 463521 h 1188298"/>
                  <a:gd name="connsiteX12" fmla="*/ 9313 w 64300"/>
                  <a:gd name="connsiteY12" fmla="*/ 530942 h 1188298"/>
                  <a:gd name="connsiteX13" fmla="*/ 886 w 64300"/>
                  <a:gd name="connsiteY13" fmla="*/ 602577 h 1188298"/>
                  <a:gd name="connsiteX14" fmla="*/ 13527 w 64300"/>
                  <a:gd name="connsiteY14" fmla="*/ 846979 h 1188298"/>
                  <a:gd name="connsiteX15" fmla="*/ 21955 w 64300"/>
                  <a:gd name="connsiteY15" fmla="*/ 905972 h 1188298"/>
                  <a:gd name="connsiteX16" fmla="*/ 30383 w 64300"/>
                  <a:gd name="connsiteY16" fmla="*/ 994463 h 1188298"/>
                  <a:gd name="connsiteX17" fmla="*/ 38810 w 64300"/>
                  <a:gd name="connsiteY17" fmla="*/ 1120877 h 1188298"/>
                  <a:gd name="connsiteX18" fmla="*/ 38810 w 64300"/>
                  <a:gd name="connsiteY18" fmla="*/ 1188298 h 118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300" h="1188298">
                    <a:moveTo>
                      <a:pt x="55665" y="0"/>
                    </a:moveTo>
                    <a:cubicBezTo>
                      <a:pt x="57070" y="8428"/>
                      <a:pt x="58203" y="16905"/>
                      <a:pt x="59879" y="25283"/>
                    </a:cubicBezTo>
                    <a:cubicBezTo>
                      <a:pt x="61015" y="30962"/>
                      <a:pt x="64300" y="36350"/>
                      <a:pt x="64093" y="42138"/>
                    </a:cubicBezTo>
                    <a:cubicBezTo>
                      <a:pt x="62886" y="75944"/>
                      <a:pt x="58399" y="109553"/>
                      <a:pt x="55665" y="143270"/>
                    </a:cubicBezTo>
                    <a:cubicBezTo>
                      <a:pt x="50283" y="209653"/>
                      <a:pt x="54703" y="178547"/>
                      <a:pt x="47238" y="223333"/>
                    </a:cubicBezTo>
                    <a:cubicBezTo>
                      <a:pt x="56276" y="277557"/>
                      <a:pt x="52026" y="227743"/>
                      <a:pt x="47238" y="261257"/>
                    </a:cubicBezTo>
                    <a:cubicBezTo>
                      <a:pt x="38005" y="325882"/>
                      <a:pt x="49252" y="288926"/>
                      <a:pt x="38810" y="320251"/>
                    </a:cubicBezTo>
                    <a:cubicBezTo>
                      <a:pt x="37405" y="341320"/>
                      <a:pt x="36806" y="362458"/>
                      <a:pt x="34596" y="383458"/>
                    </a:cubicBezTo>
                    <a:cubicBezTo>
                      <a:pt x="33990" y="389217"/>
                      <a:pt x="31419" y="394615"/>
                      <a:pt x="30383" y="400313"/>
                    </a:cubicBezTo>
                    <a:cubicBezTo>
                      <a:pt x="28606" y="410085"/>
                      <a:pt x="28117" y="420071"/>
                      <a:pt x="26169" y="429810"/>
                    </a:cubicBezTo>
                    <a:cubicBezTo>
                      <a:pt x="25298" y="434165"/>
                      <a:pt x="23032" y="438142"/>
                      <a:pt x="21955" y="442451"/>
                    </a:cubicBezTo>
                    <a:cubicBezTo>
                      <a:pt x="20218" y="449400"/>
                      <a:pt x="18919" y="456456"/>
                      <a:pt x="17741" y="463521"/>
                    </a:cubicBezTo>
                    <a:cubicBezTo>
                      <a:pt x="12662" y="493994"/>
                      <a:pt x="13428" y="498020"/>
                      <a:pt x="9313" y="530942"/>
                    </a:cubicBezTo>
                    <a:cubicBezTo>
                      <a:pt x="0" y="605453"/>
                      <a:pt x="10500" y="506441"/>
                      <a:pt x="886" y="602577"/>
                    </a:cubicBezTo>
                    <a:cubicBezTo>
                      <a:pt x="2013" y="636374"/>
                      <a:pt x="6212" y="810406"/>
                      <a:pt x="13527" y="846979"/>
                    </a:cubicBezTo>
                    <a:cubicBezTo>
                      <a:pt x="19672" y="877702"/>
                      <a:pt x="17951" y="865935"/>
                      <a:pt x="21955" y="905972"/>
                    </a:cubicBezTo>
                    <a:cubicBezTo>
                      <a:pt x="24903" y="935455"/>
                      <a:pt x="28111" y="964920"/>
                      <a:pt x="30383" y="994463"/>
                    </a:cubicBezTo>
                    <a:cubicBezTo>
                      <a:pt x="33190" y="1030960"/>
                      <a:pt x="37753" y="1085988"/>
                      <a:pt x="38810" y="1120877"/>
                    </a:cubicBezTo>
                    <a:cubicBezTo>
                      <a:pt x="39491" y="1143340"/>
                      <a:pt x="38810" y="1165824"/>
                      <a:pt x="38810" y="1188298"/>
                    </a:cubicBezTo>
                  </a:path>
                </a:pathLst>
              </a:cu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68" name="Freeform 267"/>
              <p:cNvSpPr/>
              <p:nvPr/>
            </p:nvSpPr>
            <p:spPr>
              <a:xfrm>
                <a:off x="680462" y="4192310"/>
                <a:ext cx="606330" cy="548872"/>
              </a:xfrm>
              <a:custGeom>
                <a:avLst/>
                <a:gdLst>
                  <a:gd name="connsiteX0" fmla="*/ 0 w 606791"/>
                  <a:gd name="connsiteY0" fmla="*/ 547798 h 547798"/>
                  <a:gd name="connsiteX1" fmla="*/ 37924 w 606791"/>
                  <a:gd name="connsiteY1" fmla="*/ 518301 h 547798"/>
                  <a:gd name="connsiteX2" fmla="*/ 54780 w 606791"/>
                  <a:gd name="connsiteY2" fmla="*/ 501446 h 547798"/>
                  <a:gd name="connsiteX3" fmla="*/ 71635 w 606791"/>
                  <a:gd name="connsiteY3" fmla="*/ 488804 h 547798"/>
                  <a:gd name="connsiteX4" fmla="*/ 84276 w 606791"/>
                  <a:gd name="connsiteY4" fmla="*/ 476163 h 547798"/>
                  <a:gd name="connsiteX5" fmla="*/ 109559 w 606791"/>
                  <a:gd name="connsiteY5" fmla="*/ 459307 h 547798"/>
                  <a:gd name="connsiteX6" fmla="*/ 122201 w 606791"/>
                  <a:gd name="connsiteY6" fmla="*/ 446666 h 547798"/>
                  <a:gd name="connsiteX7" fmla="*/ 130628 w 606791"/>
                  <a:gd name="connsiteY7" fmla="*/ 434024 h 547798"/>
                  <a:gd name="connsiteX8" fmla="*/ 155911 w 606791"/>
                  <a:gd name="connsiteY8" fmla="*/ 412955 h 547798"/>
                  <a:gd name="connsiteX9" fmla="*/ 164339 w 606791"/>
                  <a:gd name="connsiteY9" fmla="*/ 400314 h 547798"/>
                  <a:gd name="connsiteX10" fmla="*/ 176981 w 606791"/>
                  <a:gd name="connsiteY10" fmla="*/ 391886 h 547798"/>
                  <a:gd name="connsiteX11" fmla="*/ 189622 w 606791"/>
                  <a:gd name="connsiteY11" fmla="*/ 379245 h 547798"/>
                  <a:gd name="connsiteX12" fmla="*/ 206477 w 606791"/>
                  <a:gd name="connsiteY12" fmla="*/ 366603 h 547798"/>
                  <a:gd name="connsiteX13" fmla="*/ 214905 w 606791"/>
                  <a:gd name="connsiteY13" fmla="*/ 353962 h 547798"/>
                  <a:gd name="connsiteX14" fmla="*/ 227546 w 606791"/>
                  <a:gd name="connsiteY14" fmla="*/ 345534 h 547798"/>
                  <a:gd name="connsiteX15" fmla="*/ 244402 w 606791"/>
                  <a:gd name="connsiteY15" fmla="*/ 328679 h 547798"/>
                  <a:gd name="connsiteX16" fmla="*/ 265471 w 606791"/>
                  <a:gd name="connsiteY16" fmla="*/ 303396 h 547798"/>
                  <a:gd name="connsiteX17" fmla="*/ 290754 w 606791"/>
                  <a:gd name="connsiteY17" fmla="*/ 286541 h 547798"/>
                  <a:gd name="connsiteX18" fmla="*/ 316037 w 606791"/>
                  <a:gd name="connsiteY18" fmla="*/ 261258 h 547798"/>
                  <a:gd name="connsiteX19" fmla="*/ 362389 w 606791"/>
                  <a:gd name="connsiteY19" fmla="*/ 219119 h 547798"/>
                  <a:gd name="connsiteX20" fmla="*/ 396099 w 606791"/>
                  <a:gd name="connsiteY20" fmla="*/ 181195 h 547798"/>
                  <a:gd name="connsiteX21" fmla="*/ 408741 w 606791"/>
                  <a:gd name="connsiteY21" fmla="*/ 168553 h 547798"/>
                  <a:gd name="connsiteX22" fmla="*/ 425596 w 606791"/>
                  <a:gd name="connsiteY22" fmla="*/ 155912 h 547798"/>
                  <a:gd name="connsiteX23" fmla="*/ 434024 w 606791"/>
                  <a:gd name="connsiteY23" fmla="*/ 143271 h 547798"/>
                  <a:gd name="connsiteX24" fmla="*/ 463521 w 606791"/>
                  <a:gd name="connsiteY24" fmla="*/ 113774 h 547798"/>
                  <a:gd name="connsiteX25" fmla="*/ 476162 w 606791"/>
                  <a:gd name="connsiteY25" fmla="*/ 101132 h 547798"/>
                  <a:gd name="connsiteX26" fmla="*/ 488804 w 606791"/>
                  <a:gd name="connsiteY26" fmla="*/ 88491 h 547798"/>
                  <a:gd name="connsiteX27" fmla="*/ 501445 w 606791"/>
                  <a:gd name="connsiteY27" fmla="*/ 80063 h 547798"/>
                  <a:gd name="connsiteX28" fmla="*/ 526728 w 606791"/>
                  <a:gd name="connsiteY28" fmla="*/ 54780 h 547798"/>
                  <a:gd name="connsiteX29" fmla="*/ 539369 w 606791"/>
                  <a:gd name="connsiteY29" fmla="*/ 42139 h 547798"/>
                  <a:gd name="connsiteX30" fmla="*/ 556225 w 606791"/>
                  <a:gd name="connsiteY30" fmla="*/ 33711 h 547798"/>
                  <a:gd name="connsiteX31" fmla="*/ 568866 w 606791"/>
                  <a:gd name="connsiteY31" fmla="*/ 25283 h 547798"/>
                  <a:gd name="connsiteX32" fmla="*/ 581508 w 606791"/>
                  <a:gd name="connsiteY32" fmla="*/ 21070 h 547798"/>
                  <a:gd name="connsiteX33" fmla="*/ 589935 w 606791"/>
                  <a:gd name="connsiteY33" fmla="*/ 8428 h 547798"/>
                  <a:gd name="connsiteX34" fmla="*/ 602577 w 606791"/>
                  <a:gd name="connsiteY34" fmla="*/ 4214 h 547798"/>
                  <a:gd name="connsiteX35" fmla="*/ 606791 w 606791"/>
                  <a:gd name="connsiteY35" fmla="*/ 0 h 5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6791" h="547798">
                    <a:moveTo>
                      <a:pt x="0" y="547798"/>
                    </a:moveTo>
                    <a:cubicBezTo>
                      <a:pt x="12641" y="537966"/>
                      <a:pt x="25698" y="528646"/>
                      <a:pt x="37924" y="518301"/>
                    </a:cubicBezTo>
                    <a:cubicBezTo>
                      <a:pt x="43990" y="513169"/>
                      <a:pt x="48800" y="506678"/>
                      <a:pt x="54780" y="501446"/>
                    </a:cubicBezTo>
                    <a:cubicBezTo>
                      <a:pt x="60065" y="496821"/>
                      <a:pt x="66303" y="493375"/>
                      <a:pt x="71635" y="488804"/>
                    </a:cubicBezTo>
                    <a:cubicBezTo>
                      <a:pt x="76159" y="484926"/>
                      <a:pt x="79572" y="479822"/>
                      <a:pt x="84276" y="476163"/>
                    </a:cubicBezTo>
                    <a:cubicBezTo>
                      <a:pt x="92271" y="469944"/>
                      <a:pt x="102396" y="466469"/>
                      <a:pt x="109559" y="459307"/>
                    </a:cubicBezTo>
                    <a:cubicBezTo>
                      <a:pt x="113773" y="455093"/>
                      <a:pt x="118386" y="451244"/>
                      <a:pt x="122201" y="446666"/>
                    </a:cubicBezTo>
                    <a:cubicBezTo>
                      <a:pt x="125443" y="442775"/>
                      <a:pt x="127047" y="437605"/>
                      <a:pt x="130628" y="434024"/>
                    </a:cubicBezTo>
                    <a:cubicBezTo>
                      <a:pt x="163788" y="400864"/>
                      <a:pt x="121381" y="454392"/>
                      <a:pt x="155911" y="412955"/>
                    </a:cubicBezTo>
                    <a:cubicBezTo>
                      <a:pt x="159153" y="409064"/>
                      <a:pt x="160758" y="403895"/>
                      <a:pt x="164339" y="400314"/>
                    </a:cubicBezTo>
                    <a:cubicBezTo>
                      <a:pt x="167920" y="396733"/>
                      <a:pt x="173090" y="395128"/>
                      <a:pt x="176981" y="391886"/>
                    </a:cubicBezTo>
                    <a:cubicBezTo>
                      <a:pt x="181559" y="388071"/>
                      <a:pt x="185098" y="383123"/>
                      <a:pt x="189622" y="379245"/>
                    </a:cubicBezTo>
                    <a:cubicBezTo>
                      <a:pt x="194954" y="374674"/>
                      <a:pt x="201511" y="371569"/>
                      <a:pt x="206477" y="366603"/>
                    </a:cubicBezTo>
                    <a:cubicBezTo>
                      <a:pt x="210058" y="363022"/>
                      <a:pt x="211324" y="357543"/>
                      <a:pt x="214905" y="353962"/>
                    </a:cubicBezTo>
                    <a:cubicBezTo>
                      <a:pt x="218486" y="350381"/>
                      <a:pt x="223701" y="348830"/>
                      <a:pt x="227546" y="345534"/>
                    </a:cubicBezTo>
                    <a:cubicBezTo>
                      <a:pt x="233579" y="340363"/>
                      <a:pt x="239231" y="334712"/>
                      <a:pt x="244402" y="328679"/>
                    </a:cubicBezTo>
                    <a:cubicBezTo>
                      <a:pt x="258319" y="312443"/>
                      <a:pt x="246677" y="318013"/>
                      <a:pt x="265471" y="303396"/>
                    </a:cubicBezTo>
                    <a:cubicBezTo>
                      <a:pt x="273466" y="297178"/>
                      <a:pt x="283592" y="293703"/>
                      <a:pt x="290754" y="286541"/>
                    </a:cubicBezTo>
                    <a:cubicBezTo>
                      <a:pt x="299182" y="278113"/>
                      <a:pt x="306502" y="268409"/>
                      <a:pt x="316037" y="261258"/>
                    </a:cubicBezTo>
                    <a:cubicBezTo>
                      <a:pt x="332410" y="248977"/>
                      <a:pt x="350904" y="236348"/>
                      <a:pt x="362389" y="219119"/>
                    </a:cubicBezTo>
                    <a:cubicBezTo>
                      <a:pt x="377427" y="196561"/>
                      <a:pt x="367235" y="210059"/>
                      <a:pt x="396099" y="181195"/>
                    </a:cubicBezTo>
                    <a:cubicBezTo>
                      <a:pt x="400313" y="176981"/>
                      <a:pt x="403973" y="172129"/>
                      <a:pt x="408741" y="168553"/>
                    </a:cubicBezTo>
                    <a:cubicBezTo>
                      <a:pt x="414359" y="164339"/>
                      <a:pt x="420630" y="160878"/>
                      <a:pt x="425596" y="155912"/>
                    </a:cubicBezTo>
                    <a:cubicBezTo>
                      <a:pt x="429177" y="152331"/>
                      <a:pt x="430636" y="147035"/>
                      <a:pt x="434024" y="143271"/>
                    </a:cubicBezTo>
                    <a:cubicBezTo>
                      <a:pt x="443326" y="132936"/>
                      <a:pt x="453689" y="123606"/>
                      <a:pt x="463521" y="113774"/>
                    </a:cubicBezTo>
                    <a:lnTo>
                      <a:pt x="476162" y="101132"/>
                    </a:lnTo>
                    <a:cubicBezTo>
                      <a:pt x="480376" y="96918"/>
                      <a:pt x="483846" y="91797"/>
                      <a:pt x="488804" y="88491"/>
                    </a:cubicBezTo>
                    <a:cubicBezTo>
                      <a:pt x="493018" y="85682"/>
                      <a:pt x="497660" y="83428"/>
                      <a:pt x="501445" y="80063"/>
                    </a:cubicBezTo>
                    <a:cubicBezTo>
                      <a:pt x="510353" y="72145"/>
                      <a:pt x="518300" y="63208"/>
                      <a:pt x="526728" y="54780"/>
                    </a:cubicBezTo>
                    <a:cubicBezTo>
                      <a:pt x="530942" y="50566"/>
                      <a:pt x="534039" y="44804"/>
                      <a:pt x="539369" y="42139"/>
                    </a:cubicBezTo>
                    <a:cubicBezTo>
                      <a:pt x="544988" y="39330"/>
                      <a:pt x="550771" y="36828"/>
                      <a:pt x="556225" y="33711"/>
                    </a:cubicBezTo>
                    <a:cubicBezTo>
                      <a:pt x="560622" y="31198"/>
                      <a:pt x="564336" y="27548"/>
                      <a:pt x="568866" y="25283"/>
                    </a:cubicBezTo>
                    <a:cubicBezTo>
                      <a:pt x="572839" y="23297"/>
                      <a:pt x="577294" y="22474"/>
                      <a:pt x="581508" y="21070"/>
                    </a:cubicBezTo>
                    <a:cubicBezTo>
                      <a:pt x="584317" y="16856"/>
                      <a:pt x="585980" y="11592"/>
                      <a:pt x="589935" y="8428"/>
                    </a:cubicBezTo>
                    <a:cubicBezTo>
                      <a:pt x="593404" y="5653"/>
                      <a:pt x="598604" y="6200"/>
                      <a:pt x="602577" y="4214"/>
                    </a:cubicBezTo>
                    <a:cubicBezTo>
                      <a:pt x="604354" y="3326"/>
                      <a:pt x="605386" y="1405"/>
                      <a:pt x="606791" y="0"/>
                    </a:cubicBezTo>
                  </a:path>
                </a:pathLst>
              </a:custGeom>
              <a:ln w="28575" cap="rnd">
                <a:solidFill>
                  <a:srgbClr val="B9B085"/>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69" name="Freeform 268"/>
              <p:cNvSpPr/>
              <p:nvPr/>
            </p:nvSpPr>
            <p:spPr>
              <a:xfrm>
                <a:off x="1291186" y="4322897"/>
                <a:ext cx="325134" cy="620287"/>
              </a:xfrm>
              <a:custGeom>
                <a:avLst/>
                <a:gdLst>
                  <a:gd name="connsiteX0" fmla="*/ 681 w 325146"/>
                  <a:gd name="connsiteY0" fmla="*/ 0 h 619432"/>
                  <a:gd name="connsiteX1" fmla="*/ 17537 w 325146"/>
                  <a:gd name="connsiteY1" fmla="*/ 25283 h 619432"/>
                  <a:gd name="connsiteX2" fmla="*/ 38606 w 325146"/>
                  <a:gd name="connsiteY2" fmla="*/ 46352 h 619432"/>
                  <a:gd name="connsiteX3" fmla="*/ 51247 w 325146"/>
                  <a:gd name="connsiteY3" fmla="*/ 71635 h 619432"/>
                  <a:gd name="connsiteX4" fmla="*/ 80744 w 325146"/>
                  <a:gd name="connsiteY4" fmla="*/ 117987 h 619432"/>
                  <a:gd name="connsiteX5" fmla="*/ 101813 w 325146"/>
                  <a:gd name="connsiteY5" fmla="*/ 168553 h 619432"/>
                  <a:gd name="connsiteX6" fmla="*/ 114455 w 325146"/>
                  <a:gd name="connsiteY6" fmla="*/ 193836 h 619432"/>
                  <a:gd name="connsiteX7" fmla="*/ 118669 w 325146"/>
                  <a:gd name="connsiteY7" fmla="*/ 210691 h 619432"/>
                  <a:gd name="connsiteX8" fmla="*/ 127096 w 325146"/>
                  <a:gd name="connsiteY8" fmla="*/ 227547 h 619432"/>
                  <a:gd name="connsiteX9" fmla="*/ 139738 w 325146"/>
                  <a:gd name="connsiteY9" fmla="*/ 257043 h 619432"/>
                  <a:gd name="connsiteX10" fmla="*/ 152379 w 325146"/>
                  <a:gd name="connsiteY10" fmla="*/ 282326 h 619432"/>
                  <a:gd name="connsiteX11" fmla="*/ 160807 w 325146"/>
                  <a:gd name="connsiteY11" fmla="*/ 299182 h 619432"/>
                  <a:gd name="connsiteX12" fmla="*/ 165021 w 325146"/>
                  <a:gd name="connsiteY12" fmla="*/ 311823 h 619432"/>
                  <a:gd name="connsiteX13" fmla="*/ 181876 w 325146"/>
                  <a:gd name="connsiteY13" fmla="*/ 337106 h 619432"/>
                  <a:gd name="connsiteX14" fmla="*/ 194517 w 325146"/>
                  <a:gd name="connsiteY14" fmla="*/ 362389 h 619432"/>
                  <a:gd name="connsiteX15" fmla="*/ 198731 w 325146"/>
                  <a:gd name="connsiteY15" fmla="*/ 375030 h 619432"/>
                  <a:gd name="connsiteX16" fmla="*/ 207159 w 325146"/>
                  <a:gd name="connsiteY16" fmla="*/ 387672 h 619432"/>
                  <a:gd name="connsiteX17" fmla="*/ 215587 w 325146"/>
                  <a:gd name="connsiteY17" fmla="*/ 412955 h 619432"/>
                  <a:gd name="connsiteX18" fmla="*/ 219800 w 325146"/>
                  <a:gd name="connsiteY18" fmla="*/ 425596 h 619432"/>
                  <a:gd name="connsiteX19" fmla="*/ 236656 w 325146"/>
                  <a:gd name="connsiteY19" fmla="*/ 455093 h 619432"/>
                  <a:gd name="connsiteX20" fmla="*/ 253511 w 325146"/>
                  <a:gd name="connsiteY20" fmla="*/ 484590 h 619432"/>
                  <a:gd name="connsiteX21" fmla="*/ 274580 w 325146"/>
                  <a:gd name="connsiteY21" fmla="*/ 522514 h 619432"/>
                  <a:gd name="connsiteX22" fmla="*/ 287222 w 325146"/>
                  <a:gd name="connsiteY22" fmla="*/ 552011 h 619432"/>
                  <a:gd name="connsiteX23" fmla="*/ 295649 w 325146"/>
                  <a:gd name="connsiteY23" fmla="*/ 564653 h 619432"/>
                  <a:gd name="connsiteX24" fmla="*/ 299863 w 325146"/>
                  <a:gd name="connsiteY24" fmla="*/ 577294 h 619432"/>
                  <a:gd name="connsiteX25" fmla="*/ 316718 w 325146"/>
                  <a:gd name="connsiteY25" fmla="*/ 602577 h 619432"/>
                  <a:gd name="connsiteX26" fmla="*/ 325146 w 325146"/>
                  <a:gd name="connsiteY26" fmla="*/ 619432 h 6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5146" h="619432">
                    <a:moveTo>
                      <a:pt x="681" y="0"/>
                    </a:moveTo>
                    <a:cubicBezTo>
                      <a:pt x="8087" y="22218"/>
                      <a:pt x="0" y="4239"/>
                      <a:pt x="17537" y="25283"/>
                    </a:cubicBezTo>
                    <a:cubicBezTo>
                      <a:pt x="35096" y="46353"/>
                      <a:pt x="15427" y="30899"/>
                      <a:pt x="38606" y="46352"/>
                    </a:cubicBezTo>
                    <a:cubicBezTo>
                      <a:pt x="76029" y="102487"/>
                      <a:pt x="22165" y="19288"/>
                      <a:pt x="51247" y="71635"/>
                    </a:cubicBezTo>
                    <a:cubicBezTo>
                      <a:pt x="61269" y="89675"/>
                      <a:pt x="72091" y="99599"/>
                      <a:pt x="80744" y="117987"/>
                    </a:cubicBezTo>
                    <a:cubicBezTo>
                      <a:pt x="88519" y="134509"/>
                      <a:pt x="93647" y="152221"/>
                      <a:pt x="101813" y="168553"/>
                    </a:cubicBezTo>
                    <a:cubicBezTo>
                      <a:pt x="106027" y="176981"/>
                      <a:pt x="110955" y="185087"/>
                      <a:pt x="114455" y="193836"/>
                    </a:cubicBezTo>
                    <a:cubicBezTo>
                      <a:pt x="116606" y="199213"/>
                      <a:pt x="116636" y="205268"/>
                      <a:pt x="118669" y="210691"/>
                    </a:cubicBezTo>
                    <a:cubicBezTo>
                      <a:pt x="120875" y="216573"/>
                      <a:pt x="124890" y="221665"/>
                      <a:pt x="127096" y="227547"/>
                    </a:cubicBezTo>
                    <a:cubicBezTo>
                      <a:pt x="138755" y="258640"/>
                      <a:pt x="122661" y="231430"/>
                      <a:pt x="139738" y="257043"/>
                    </a:cubicBezTo>
                    <a:cubicBezTo>
                      <a:pt x="147464" y="280221"/>
                      <a:pt x="139310" y="259455"/>
                      <a:pt x="152379" y="282326"/>
                    </a:cubicBezTo>
                    <a:cubicBezTo>
                      <a:pt x="155496" y="287780"/>
                      <a:pt x="158332" y="293408"/>
                      <a:pt x="160807" y="299182"/>
                    </a:cubicBezTo>
                    <a:cubicBezTo>
                      <a:pt x="162557" y="303264"/>
                      <a:pt x="162864" y="307940"/>
                      <a:pt x="165021" y="311823"/>
                    </a:cubicBezTo>
                    <a:cubicBezTo>
                      <a:pt x="169940" y="320677"/>
                      <a:pt x="178673" y="327497"/>
                      <a:pt x="181876" y="337106"/>
                    </a:cubicBezTo>
                    <a:cubicBezTo>
                      <a:pt x="192468" y="368879"/>
                      <a:pt x="178180" y="329715"/>
                      <a:pt x="194517" y="362389"/>
                    </a:cubicBezTo>
                    <a:cubicBezTo>
                      <a:pt x="196503" y="366362"/>
                      <a:pt x="196745" y="371057"/>
                      <a:pt x="198731" y="375030"/>
                    </a:cubicBezTo>
                    <a:cubicBezTo>
                      <a:pt x="200996" y="379560"/>
                      <a:pt x="205102" y="383044"/>
                      <a:pt x="207159" y="387672"/>
                    </a:cubicBezTo>
                    <a:cubicBezTo>
                      <a:pt x="210767" y="395790"/>
                      <a:pt x="212778" y="404527"/>
                      <a:pt x="215587" y="412955"/>
                    </a:cubicBezTo>
                    <a:cubicBezTo>
                      <a:pt x="216992" y="417169"/>
                      <a:pt x="217814" y="421623"/>
                      <a:pt x="219800" y="425596"/>
                    </a:cubicBezTo>
                    <a:cubicBezTo>
                      <a:pt x="230493" y="446982"/>
                      <a:pt x="224743" y="437225"/>
                      <a:pt x="236656" y="455093"/>
                    </a:cubicBezTo>
                    <a:cubicBezTo>
                      <a:pt x="249538" y="493749"/>
                      <a:pt x="228007" y="433585"/>
                      <a:pt x="253511" y="484590"/>
                    </a:cubicBezTo>
                    <a:cubicBezTo>
                      <a:pt x="274137" y="525839"/>
                      <a:pt x="248739" y="496673"/>
                      <a:pt x="274580" y="522514"/>
                    </a:cubicBezTo>
                    <a:cubicBezTo>
                      <a:pt x="279308" y="536699"/>
                      <a:pt x="278889" y="537428"/>
                      <a:pt x="287222" y="552011"/>
                    </a:cubicBezTo>
                    <a:cubicBezTo>
                      <a:pt x="289735" y="556408"/>
                      <a:pt x="293384" y="560123"/>
                      <a:pt x="295649" y="564653"/>
                    </a:cubicBezTo>
                    <a:cubicBezTo>
                      <a:pt x="297635" y="568626"/>
                      <a:pt x="297706" y="573411"/>
                      <a:pt x="299863" y="577294"/>
                    </a:cubicBezTo>
                    <a:cubicBezTo>
                      <a:pt x="304782" y="586148"/>
                      <a:pt x="313515" y="592968"/>
                      <a:pt x="316718" y="602577"/>
                    </a:cubicBezTo>
                    <a:cubicBezTo>
                      <a:pt x="321560" y="617103"/>
                      <a:pt x="317791" y="612077"/>
                      <a:pt x="325146" y="619432"/>
                    </a:cubicBezTo>
                  </a:path>
                </a:pathLst>
              </a:custGeom>
              <a:ln w="28575"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70" name="Freeform 269"/>
              <p:cNvSpPr/>
              <p:nvPr/>
            </p:nvSpPr>
            <p:spPr>
              <a:xfrm>
                <a:off x="1271415" y="5173751"/>
                <a:ext cx="52724" cy="779440"/>
              </a:xfrm>
              <a:custGeom>
                <a:avLst/>
                <a:gdLst>
                  <a:gd name="connsiteX0" fmla="*/ 0 w 54780"/>
                  <a:gd name="connsiteY0" fmla="*/ 0 h 779316"/>
                  <a:gd name="connsiteX1" fmla="*/ 8428 w 54780"/>
                  <a:gd name="connsiteY1" fmla="*/ 50566 h 779316"/>
                  <a:gd name="connsiteX2" fmla="*/ 16856 w 54780"/>
                  <a:gd name="connsiteY2" fmla="*/ 75849 h 779316"/>
                  <a:gd name="connsiteX3" fmla="*/ 25283 w 54780"/>
                  <a:gd name="connsiteY3" fmla="*/ 117987 h 779316"/>
                  <a:gd name="connsiteX4" fmla="*/ 33711 w 54780"/>
                  <a:gd name="connsiteY4" fmla="*/ 160125 h 779316"/>
                  <a:gd name="connsiteX5" fmla="*/ 37925 w 54780"/>
                  <a:gd name="connsiteY5" fmla="*/ 176980 h 779316"/>
                  <a:gd name="connsiteX6" fmla="*/ 42139 w 54780"/>
                  <a:gd name="connsiteY6" fmla="*/ 198049 h 779316"/>
                  <a:gd name="connsiteX7" fmla="*/ 46352 w 54780"/>
                  <a:gd name="connsiteY7" fmla="*/ 210691 h 779316"/>
                  <a:gd name="connsiteX8" fmla="*/ 54780 w 54780"/>
                  <a:gd name="connsiteY8" fmla="*/ 269684 h 779316"/>
                  <a:gd name="connsiteX9" fmla="*/ 50566 w 54780"/>
                  <a:gd name="connsiteY9" fmla="*/ 345533 h 779316"/>
                  <a:gd name="connsiteX10" fmla="*/ 37925 w 54780"/>
                  <a:gd name="connsiteY10" fmla="*/ 442451 h 779316"/>
                  <a:gd name="connsiteX11" fmla="*/ 33711 w 54780"/>
                  <a:gd name="connsiteY11" fmla="*/ 484590 h 779316"/>
                  <a:gd name="connsiteX12" fmla="*/ 25283 w 54780"/>
                  <a:gd name="connsiteY12" fmla="*/ 573080 h 779316"/>
                  <a:gd name="connsiteX13" fmla="*/ 29497 w 54780"/>
                  <a:gd name="connsiteY13" fmla="*/ 657356 h 779316"/>
                  <a:gd name="connsiteX14" fmla="*/ 33711 w 54780"/>
                  <a:gd name="connsiteY14" fmla="*/ 678425 h 779316"/>
                  <a:gd name="connsiteX15" fmla="*/ 37925 w 54780"/>
                  <a:gd name="connsiteY15" fmla="*/ 733205 h 779316"/>
                  <a:gd name="connsiteX16" fmla="*/ 42139 w 54780"/>
                  <a:gd name="connsiteY16" fmla="*/ 771130 h 77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780" h="779316">
                    <a:moveTo>
                      <a:pt x="0" y="0"/>
                    </a:moveTo>
                    <a:cubicBezTo>
                      <a:pt x="2988" y="23901"/>
                      <a:pt x="2462" y="30680"/>
                      <a:pt x="8428" y="50566"/>
                    </a:cubicBezTo>
                    <a:cubicBezTo>
                      <a:pt x="10981" y="59075"/>
                      <a:pt x="16856" y="75849"/>
                      <a:pt x="16856" y="75849"/>
                    </a:cubicBezTo>
                    <a:cubicBezTo>
                      <a:pt x="26653" y="134638"/>
                      <a:pt x="15857" y="74001"/>
                      <a:pt x="25283" y="117987"/>
                    </a:cubicBezTo>
                    <a:cubicBezTo>
                      <a:pt x="28284" y="131993"/>
                      <a:pt x="30237" y="146229"/>
                      <a:pt x="33711" y="160125"/>
                    </a:cubicBezTo>
                    <a:cubicBezTo>
                      <a:pt x="35116" y="165743"/>
                      <a:pt x="36669" y="171327"/>
                      <a:pt x="37925" y="176980"/>
                    </a:cubicBezTo>
                    <a:cubicBezTo>
                      <a:pt x="39479" y="183972"/>
                      <a:pt x="40402" y="191101"/>
                      <a:pt x="42139" y="198049"/>
                    </a:cubicBezTo>
                    <a:cubicBezTo>
                      <a:pt x="43216" y="202358"/>
                      <a:pt x="45389" y="206355"/>
                      <a:pt x="46352" y="210691"/>
                    </a:cubicBezTo>
                    <a:cubicBezTo>
                      <a:pt x="49824" y="226318"/>
                      <a:pt x="52957" y="255099"/>
                      <a:pt x="54780" y="269684"/>
                    </a:cubicBezTo>
                    <a:cubicBezTo>
                      <a:pt x="53375" y="294967"/>
                      <a:pt x="52792" y="320309"/>
                      <a:pt x="50566" y="345533"/>
                    </a:cubicBezTo>
                    <a:cubicBezTo>
                      <a:pt x="43315" y="427712"/>
                      <a:pt x="44286" y="388383"/>
                      <a:pt x="37925" y="442451"/>
                    </a:cubicBezTo>
                    <a:cubicBezTo>
                      <a:pt x="36276" y="456471"/>
                      <a:pt x="35270" y="470560"/>
                      <a:pt x="33711" y="484590"/>
                    </a:cubicBezTo>
                    <a:cubicBezTo>
                      <a:pt x="25604" y="557553"/>
                      <a:pt x="32988" y="472916"/>
                      <a:pt x="25283" y="573080"/>
                    </a:cubicBezTo>
                    <a:cubicBezTo>
                      <a:pt x="26688" y="601172"/>
                      <a:pt x="27254" y="629318"/>
                      <a:pt x="29497" y="657356"/>
                    </a:cubicBezTo>
                    <a:cubicBezTo>
                      <a:pt x="30068" y="664495"/>
                      <a:pt x="32920" y="671307"/>
                      <a:pt x="33711" y="678425"/>
                    </a:cubicBezTo>
                    <a:cubicBezTo>
                      <a:pt x="35734" y="696627"/>
                      <a:pt x="36103" y="714982"/>
                      <a:pt x="37925" y="733205"/>
                    </a:cubicBezTo>
                    <a:cubicBezTo>
                      <a:pt x="42536" y="779316"/>
                      <a:pt x="42139" y="748857"/>
                      <a:pt x="42139" y="771130"/>
                    </a:cubicBezTo>
                  </a:path>
                </a:pathLst>
              </a:cu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71" name="Freeform 270"/>
              <p:cNvSpPr/>
              <p:nvPr/>
            </p:nvSpPr>
            <p:spPr>
              <a:xfrm>
                <a:off x="1271415" y="5173751"/>
                <a:ext cx="52724" cy="316266"/>
              </a:xfrm>
              <a:custGeom>
                <a:avLst/>
                <a:gdLst>
                  <a:gd name="connsiteX0" fmla="*/ 0 w 55426"/>
                  <a:gd name="connsiteY0" fmla="*/ 0 h 316037"/>
                  <a:gd name="connsiteX1" fmla="*/ 12642 w 55426"/>
                  <a:gd name="connsiteY1" fmla="*/ 58993 h 316037"/>
                  <a:gd name="connsiteX2" fmla="*/ 25283 w 55426"/>
                  <a:gd name="connsiteY2" fmla="*/ 101131 h 316037"/>
                  <a:gd name="connsiteX3" fmla="*/ 29497 w 55426"/>
                  <a:gd name="connsiteY3" fmla="*/ 126414 h 316037"/>
                  <a:gd name="connsiteX4" fmla="*/ 37925 w 55426"/>
                  <a:gd name="connsiteY4" fmla="*/ 168553 h 316037"/>
                  <a:gd name="connsiteX5" fmla="*/ 46352 w 55426"/>
                  <a:gd name="connsiteY5" fmla="*/ 223332 h 316037"/>
                  <a:gd name="connsiteX6" fmla="*/ 50566 w 55426"/>
                  <a:gd name="connsiteY6" fmla="*/ 235974 h 316037"/>
                  <a:gd name="connsiteX7" fmla="*/ 54780 w 55426"/>
                  <a:gd name="connsiteY7" fmla="*/ 316037 h 31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26" h="316037">
                    <a:moveTo>
                      <a:pt x="0" y="0"/>
                    </a:moveTo>
                    <a:cubicBezTo>
                      <a:pt x="3537" y="21222"/>
                      <a:pt x="5641" y="37987"/>
                      <a:pt x="12642" y="58993"/>
                    </a:cubicBezTo>
                    <a:cubicBezTo>
                      <a:pt x="18014" y="75112"/>
                      <a:pt x="22099" y="85214"/>
                      <a:pt x="25283" y="101131"/>
                    </a:cubicBezTo>
                    <a:cubicBezTo>
                      <a:pt x="26959" y="109509"/>
                      <a:pt x="27922" y="118016"/>
                      <a:pt x="29497" y="126414"/>
                    </a:cubicBezTo>
                    <a:cubicBezTo>
                      <a:pt x="32137" y="140493"/>
                      <a:pt x="35899" y="154372"/>
                      <a:pt x="37925" y="168553"/>
                    </a:cubicBezTo>
                    <a:cubicBezTo>
                      <a:pt x="39267" y="177945"/>
                      <a:pt x="44017" y="212823"/>
                      <a:pt x="46352" y="223332"/>
                    </a:cubicBezTo>
                    <a:cubicBezTo>
                      <a:pt x="47316" y="227668"/>
                      <a:pt x="49161" y="231760"/>
                      <a:pt x="50566" y="235974"/>
                    </a:cubicBezTo>
                    <a:cubicBezTo>
                      <a:pt x="55426" y="299157"/>
                      <a:pt x="54780" y="272440"/>
                      <a:pt x="54780" y="316037"/>
                    </a:cubicBezTo>
                  </a:path>
                </a:pathLst>
              </a:cu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72" name="Freeform 271"/>
              <p:cNvSpPr/>
              <p:nvPr/>
            </p:nvSpPr>
            <p:spPr>
              <a:xfrm>
                <a:off x="1273611" y="5181912"/>
                <a:ext cx="193323" cy="338710"/>
              </a:xfrm>
              <a:custGeom>
                <a:avLst/>
                <a:gdLst>
                  <a:gd name="connsiteX0" fmla="*/ 6267 w 191675"/>
                  <a:gd name="connsiteY0" fmla="*/ 5371 h 338263"/>
                  <a:gd name="connsiteX1" fmla="*/ 35764 w 191675"/>
                  <a:gd name="connsiteY1" fmla="*/ 30654 h 338263"/>
                  <a:gd name="connsiteX2" fmla="*/ 48405 w 191675"/>
                  <a:gd name="connsiteY2" fmla="*/ 39082 h 338263"/>
                  <a:gd name="connsiteX3" fmla="*/ 56833 w 191675"/>
                  <a:gd name="connsiteY3" fmla="*/ 51723 h 338263"/>
                  <a:gd name="connsiteX4" fmla="*/ 77902 w 191675"/>
                  <a:gd name="connsiteY4" fmla="*/ 77006 h 338263"/>
                  <a:gd name="connsiteX5" fmla="*/ 90544 w 191675"/>
                  <a:gd name="connsiteY5" fmla="*/ 102289 h 338263"/>
                  <a:gd name="connsiteX6" fmla="*/ 94757 w 191675"/>
                  <a:gd name="connsiteY6" fmla="*/ 114931 h 338263"/>
                  <a:gd name="connsiteX7" fmla="*/ 111613 w 191675"/>
                  <a:gd name="connsiteY7" fmla="*/ 140214 h 338263"/>
                  <a:gd name="connsiteX8" fmla="*/ 115826 w 191675"/>
                  <a:gd name="connsiteY8" fmla="*/ 152855 h 338263"/>
                  <a:gd name="connsiteX9" fmla="*/ 132682 w 191675"/>
                  <a:gd name="connsiteY9" fmla="*/ 194993 h 338263"/>
                  <a:gd name="connsiteX10" fmla="*/ 149537 w 191675"/>
                  <a:gd name="connsiteY10" fmla="*/ 241345 h 338263"/>
                  <a:gd name="connsiteX11" fmla="*/ 157965 w 191675"/>
                  <a:gd name="connsiteY11" fmla="*/ 270842 h 338263"/>
                  <a:gd name="connsiteX12" fmla="*/ 166392 w 191675"/>
                  <a:gd name="connsiteY12" fmla="*/ 283484 h 338263"/>
                  <a:gd name="connsiteX13" fmla="*/ 183248 w 191675"/>
                  <a:gd name="connsiteY13" fmla="*/ 321408 h 338263"/>
                  <a:gd name="connsiteX14" fmla="*/ 191675 w 191675"/>
                  <a:gd name="connsiteY14" fmla="*/ 338263 h 33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675" h="338263">
                    <a:moveTo>
                      <a:pt x="6267" y="5371"/>
                    </a:moveTo>
                    <a:cubicBezTo>
                      <a:pt x="35288" y="24720"/>
                      <a:pt x="0" y="0"/>
                      <a:pt x="35764" y="30654"/>
                    </a:cubicBezTo>
                    <a:cubicBezTo>
                      <a:pt x="39609" y="33950"/>
                      <a:pt x="44191" y="36273"/>
                      <a:pt x="48405" y="39082"/>
                    </a:cubicBezTo>
                    <a:cubicBezTo>
                      <a:pt x="51214" y="43296"/>
                      <a:pt x="53591" y="47832"/>
                      <a:pt x="56833" y="51723"/>
                    </a:cubicBezTo>
                    <a:cubicBezTo>
                      <a:pt x="83870" y="84168"/>
                      <a:pt x="56977" y="45621"/>
                      <a:pt x="77902" y="77006"/>
                    </a:cubicBezTo>
                    <a:cubicBezTo>
                      <a:pt x="88497" y="108790"/>
                      <a:pt x="74203" y="69606"/>
                      <a:pt x="90544" y="102289"/>
                    </a:cubicBezTo>
                    <a:cubicBezTo>
                      <a:pt x="92530" y="106262"/>
                      <a:pt x="92600" y="111048"/>
                      <a:pt x="94757" y="114931"/>
                    </a:cubicBezTo>
                    <a:cubicBezTo>
                      <a:pt x="99676" y="123785"/>
                      <a:pt x="111613" y="140214"/>
                      <a:pt x="111613" y="140214"/>
                    </a:cubicBezTo>
                    <a:cubicBezTo>
                      <a:pt x="113017" y="144428"/>
                      <a:pt x="114076" y="148773"/>
                      <a:pt x="115826" y="152855"/>
                    </a:cubicBezTo>
                    <a:cubicBezTo>
                      <a:pt x="126288" y="177267"/>
                      <a:pt x="125010" y="164300"/>
                      <a:pt x="132682" y="194993"/>
                    </a:cubicBezTo>
                    <a:cubicBezTo>
                      <a:pt x="142337" y="233617"/>
                      <a:pt x="134684" y="219067"/>
                      <a:pt x="149537" y="241345"/>
                    </a:cubicBezTo>
                    <a:cubicBezTo>
                      <a:pt x="150888" y="246748"/>
                      <a:pt x="154941" y="264794"/>
                      <a:pt x="157965" y="270842"/>
                    </a:cubicBezTo>
                    <a:cubicBezTo>
                      <a:pt x="160230" y="275372"/>
                      <a:pt x="164335" y="278856"/>
                      <a:pt x="166392" y="283484"/>
                    </a:cubicBezTo>
                    <a:cubicBezTo>
                      <a:pt x="186446" y="328607"/>
                      <a:pt x="164177" y="292804"/>
                      <a:pt x="183248" y="321408"/>
                    </a:cubicBezTo>
                    <a:cubicBezTo>
                      <a:pt x="188089" y="335934"/>
                      <a:pt x="184320" y="330908"/>
                      <a:pt x="191675" y="338263"/>
                    </a:cubicBezTo>
                  </a:path>
                </a:pathLst>
              </a:custGeom>
              <a:ln w="19050">
                <a:solidFill>
                  <a:srgbClr val="B9B085"/>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73" name="Freeform 272"/>
              <p:cNvSpPr/>
              <p:nvPr/>
            </p:nvSpPr>
            <p:spPr>
              <a:xfrm>
                <a:off x="1190131" y="5379834"/>
                <a:ext cx="109842" cy="269335"/>
              </a:xfrm>
              <a:custGeom>
                <a:avLst/>
                <a:gdLst>
                  <a:gd name="connsiteX0" fmla="*/ 0 w 109559"/>
                  <a:gd name="connsiteY0" fmla="*/ 269685 h 269685"/>
                  <a:gd name="connsiteX1" fmla="*/ 12641 w 109559"/>
                  <a:gd name="connsiteY1" fmla="*/ 227547 h 269685"/>
                  <a:gd name="connsiteX2" fmla="*/ 16855 w 109559"/>
                  <a:gd name="connsiteY2" fmla="*/ 210691 h 269685"/>
                  <a:gd name="connsiteX3" fmla="*/ 25283 w 109559"/>
                  <a:gd name="connsiteY3" fmla="*/ 168553 h 269685"/>
                  <a:gd name="connsiteX4" fmla="*/ 37924 w 109559"/>
                  <a:gd name="connsiteY4" fmla="*/ 130629 h 269685"/>
                  <a:gd name="connsiteX5" fmla="*/ 46352 w 109559"/>
                  <a:gd name="connsiteY5" fmla="*/ 105346 h 269685"/>
                  <a:gd name="connsiteX6" fmla="*/ 50566 w 109559"/>
                  <a:gd name="connsiteY6" fmla="*/ 92704 h 269685"/>
                  <a:gd name="connsiteX7" fmla="*/ 58993 w 109559"/>
                  <a:gd name="connsiteY7" fmla="*/ 80063 h 269685"/>
                  <a:gd name="connsiteX8" fmla="*/ 63207 w 109559"/>
                  <a:gd name="connsiteY8" fmla="*/ 67421 h 269685"/>
                  <a:gd name="connsiteX9" fmla="*/ 80062 w 109559"/>
                  <a:gd name="connsiteY9" fmla="*/ 42138 h 269685"/>
                  <a:gd name="connsiteX10" fmla="*/ 84276 w 109559"/>
                  <a:gd name="connsiteY10" fmla="*/ 29497 h 269685"/>
                  <a:gd name="connsiteX11" fmla="*/ 105345 w 109559"/>
                  <a:gd name="connsiteY11" fmla="*/ 8428 h 269685"/>
                  <a:gd name="connsiteX12" fmla="*/ 109559 w 109559"/>
                  <a:gd name="connsiteY12" fmla="*/ 0 h 26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559" h="269685">
                    <a:moveTo>
                      <a:pt x="0" y="269685"/>
                    </a:moveTo>
                    <a:cubicBezTo>
                      <a:pt x="6400" y="250484"/>
                      <a:pt x="5404" y="254082"/>
                      <a:pt x="12641" y="227547"/>
                    </a:cubicBezTo>
                    <a:cubicBezTo>
                      <a:pt x="14165" y="221959"/>
                      <a:pt x="15641" y="216354"/>
                      <a:pt x="16855" y="210691"/>
                    </a:cubicBezTo>
                    <a:cubicBezTo>
                      <a:pt x="19856" y="196685"/>
                      <a:pt x="20754" y="182142"/>
                      <a:pt x="25283" y="168553"/>
                    </a:cubicBezTo>
                    <a:lnTo>
                      <a:pt x="37924" y="130629"/>
                    </a:lnTo>
                    <a:lnTo>
                      <a:pt x="46352" y="105346"/>
                    </a:lnTo>
                    <a:cubicBezTo>
                      <a:pt x="47757" y="101132"/>
                      <a:pt x="48102" y="96400"/>
                      <a:pt x="50566" y="92704"/>
                    </a:cubicBezTo>
                    <a:cubicBezTo>
                      <a:pt x="53375" y="88490"/>
                      <a:pt x="56728" y="84593"/>
                      <a:pt x="58993" y="80063"/>
                    </a:cubicBezTo>
                    <a:cubicBezTo>
                      <a:pt x="60979" y="76090"/>
                      <a:pt x="61050" y="71304"/>
                      <a:pt x="63207" y="67421"/>
                    </a:cubicBezTo>
                    <a:cubicBezTo>
                      <a:pt x="68126" y="58567"/>
                      <a:pt x="76859" y="51747"/>
                      <a:pt x="80062" y="42138"/>
                    </a:cubicBezTo>
                    <a:cubicBezTo>
                      <a:pt x="81467" y="37924"/>
                      <a:pt x="82290" y="33470"/>
                      <a:pt x="84276" y="29497"/>
                    </a:cubicBezTo>
                    <a:cubicBezTo>
                      <a:pt x="95515" y="7020"/>
                      <a:pt x="88488" y="25285"/>
                      <a:pt x="105345" y="8428"/>
                    </a:cubicBezTo>
                    <a:cubicBezTo>
                      <a:pt x="107566" y="6207"/>
                      <a:pt x="108154" y="2809"/>
                      <a:pt x="109559" y="0"/>
                    </a:cubicBezTo>
                  </a:path>
                </a:pathLst>
              </a:cu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273"/>
              <p:cNvSpPr/>
              <p:nvPr/>
            </p:nvSpPr>
            <p:spPr>
              <a:xfrm>
                <a:off x="1321942" y="5481855"/>
                <a:ext cx="8787" cy="144869"/>
              </a:xfrm>
              <a:custGeom>
                <a:avLst/>
                <a:gdLst>
                  <a:gd name="connsiteX0" fmla="*/ 8872 w 8872"/>
                  <a:gd name="connsiteY0" fmla="*/ 0 h 144385"/>
                  <a:gd name="connsiteX1" fmla="*/ 4658 w 8872"/>
                  <a:gd name="connsiteY1" fmla="*/ 88490 h 144385"/>
                  <a:gd name="connsiteX2" fmla="*/ 444 w 8872"/>
                  <a:gd name="connsiteY2" fmla="*/ 105345 h 144385"/>
                </a:gdLst>
                <a:ahLst/>
                <a:cxnLst>
                  <a:cxn ang="0">
                    <a:pos x="connsiteX0" y="connsiteY0"/>
                  </a:cxn>
                  <a:cxn ang="0">
                    <a:pos x="connsiteX1" y="connsiteY1"/>
                  </a:cxn>
                  <a:cxn ang="0">
                    <a:pos x="connsiteX2" y="connsiteY2"/>
                  </a:cxn>
                </a:cxnLst>
                <a:rect l="l" t="t" r="r" b="b"/>
                <a:pathLst>
                  <a:path w="8872" h="144385">
                    <a:moveTo>
                      <a:pt x="8872" y="0"/>
                    </a:moveTo>
                    <a:cubicBezTo>
                      <a:pt x="7467" y="29497"/>
                      <a:pt x="7110" y="59062"/>
                      <a:pt x="4658" y="88490"/>
                    </a:cubicBezTo>
                    <a:cubicBezTo>
                      <a:pt x="0" y="144385"/>
                      <a:pt x="444" y="83437"/>
                      <a:pt x="444" y="105345"/>
                    </a:cubicBezTo>
                  </a:path>
                </a:pathLst>
              </a:cu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274"/>
              <p:cNvSpPr/>
              <p:nvPr/>
            </p:nvSpPr>
            <p:spPr>
              <a:xfrm>
                <a:off x="1306565" y="5573673"/>
                <a:ext cx="10984" cy="67334"/>
              </a:xfrm>
              <a:custGeom>
                <a:avLst/>
                <a:gdLst>
                  <a:gd name="connsiteX0" fmla="*/ 0 w 12641"/>
                  <a:gd name="connsiteY0" fmla="*/ 67421 h 67421"/>
                  <a:gd name="connsiteX1" fmla="*/ 8428 w 12641"/>
                  <a:gd name="connsiteY1" fmla="*/ 42138 h 67421"/>
                  <a:gd name="connsiteX2" fmla="*/ 12641 w 12641"/>
                  <a:gd name="connsiteY2" fmla="*/ 29497 h 67421"/>
                  <a:gd name="connsiteX3" fmla="*/ 12641 w 12641"/>
                  <a:gd name="connsiteY3" fmla="*/ 0 h 67421"/>
                </a:gdLst>
                <a:ahLst/>
                <a:cxnLst>
                  <a:cxn ang="0">
                    <a:pos x="connsiteX0" y="connsiteY0"/>
                  </a:cxn>
                  <a:cxn ang="0">
                    <a:pos x="connsiteX1" y="connsiteY1"/>
                  </a:cxn>
                  <a:cxn ang="0">
                    <a:pos x="connsiteX2" y="connsiteY2"/>
                  </a:cxn>
                  <a:cxn ang="0">
                    <a:pos x="connsiteX3" y="connsiteY3"/>
                  </a:cxn>
                </a:cxnLst>
                <a:rect l="l" t="t" r="r" b="b"/>
                <a:pathLst>
                  <a:path w="12641" h="67421">
                    <a:moveTo>
                      <a:pt x="0" y="67421"/>
                    </a:moveTo>
                    <a:lnTo>
                      <a:pt x="8428" y="42138"/>
                    </a:lnTo>
                    <a:cubicBezTo>
                      <a:pt x="9833" y="37924"/>
                      <a:pt x="12641" y="33939"/>
                      <a:pt x="12641" y="29497"/>
                    </a:cubicBezTo>
                    <a:lnTo>
                      <a:pt x="12641" y="0"/>
                    </a:lnTo>
                  </a:path>
                </a:pathLst>
              </a:cu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76" name="Freeform 275"/>
              <p:cNvSpPr/>
              <p:nvPr/>
            </p:nvSpPr>
            <p:spPr>
              <a:xfrm>
                <a:off x="1291186" y="5577754"/>
                <a:ext cx="17575" cy="195880"/>
              </a:xfrm>
              <a:custGeom>
                <a:avLst/>
                <a:gdLst>
                  <a:gd name="connsiteX0" fmla="*/ 4214 w 17300"/>
                  <a:gd name="connsiteY0" fmla="*/ 195061 h 195061"/>
                  <a:gd name="connsiteX1" fmla="*/ 0 w 17300"/>
                  <a:gd name="connsiteY1" fmla="*/ 165564 h 195061"/>
                  <a:gd name="connsiteX2" fmla="*/ 8428 w 17300"/>
                  <a:gd name="connsiteY2" fmla="*/ 85501 h 195061"/>
                  <a:gd name="connsiteX3" fmla="*/ 12642 w 17300"/>
                  <a:gd name="connsiteY3" fmla="*/ 34935 h 195061"/>
                  <a:gd name="connsiteX4" fmla="*/ 16856 w 17300"/>
                  <a:gd name="connsiteY4" fmla="*/ 18080 h 195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0" h="195061">
                    <a:moveTo>
                      <a:pt x="4214" y="195061"/>
                    </a:moveTo>
                    <a:cubicBezTo>
                      <a:pt x="2809" y="185229"/>
                      <a:pt x="0" y="175496"/>
                      <a:pt x="0" y="165564"/>
                    </a:cubicBezTo>
                    <a:cubicBezTo>
                      <a:pt x="0" y="99629"/>
                      <a:pt x="3475" y="130078"/>
                      <a:pt x="8428" y="85501"/>
                    </a:cubicBezTo>
                    <a:cubicBezTo>
                      <a:pt x="10296" y="68691"/>
                      <a:pt x="10407" y="51700"/>
                      <a:pt x="12642" y="34935"/>
                    </a:cubicBezTo>
                    <a:cubicBezTo>
                      <a:pt x="17300" y="0"/>
                      <a:pt x="16856" y="33365"/>
                      <a:pt x="16856" y="18080"/>
                    </a:cubicBezTo>
                  </a:path>
                </a:pathLst>
              </a:cu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77" name="Freeform 276"/>
              <p:cNvSpPr/>
              <p:nvPr/>
            </p:nvSpPr>
            <p:spPr>
              <a:xfrm>
                <a:off x="1284596" y="5167630"/>
                <a:ext cx="17575" cy="118344"/>
              </a:xfrm>
              <a:custGeom>
                <a:avLst/>
                <a:gdLst>
                  <a:gd name="connsiteX0" fmla="*/ 0 w 15973"/>
                  <a:gd name="connsiteY0" fmla="*/ 0 h 117987"/>
                  <a:gd name="connsiteX1" fmla="*/ 4916 w 15973"/>
                  <a:gd name="connsiteY1" fmla="*/ 39329 h 117987"/>
                  <a:gd name="connsiteX2" fmla="*/ 9832 w 15973"/>
                  <a:gd name="connsiteY2" fmla="*/ 58993 h 117987"/>
                  <a:gd name="connsiteX3" fmla="*/ 14748 w 15973"/>
                  <a:gd name="connsiteY3" fmla="*/ 73742 h 117987"/>
                  <a:gd name="connsiteX4" fmla="*/ 14748 w 15973"/>
                  <a:gd name="connsiteY4" fmla="*/ 117987 h 117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3" h="117987">
                    <a:moveTo>
                      <a:pt x="0" y="0"/>
                    </a:moveTo>
                    <a:cubicBezTo>
                      <a:pt x="1639" y="13110"/>
                      <a:pt x="2744" y="26297"/>
                      <a:pt x="4916" y="39329"/>
                    </a:cubicBezTo>
                    <a:cubicBezTo>
                      <a:pt x="6027" y="45993"/>
                      <a:pt x="7976" y="52497"/>
                      <a:pt x="9832" y="58993"/>
                    </a:cubicBezTo>
                    <a:cubicBezTo>
                      <a:pt x="11256" y="63976"/>
                      <a:pt x="14318" y="68578"/>
                      <a:pt x="14748" y="73742"/>
                    </a:cubicBezTo>
                    <a:cubicBezTo>
                      <a:pt x="15973" y="88439"/>
                      <a:pt x="14748" y="103239"/>
                      <a:pt x="14748" y="117987"/>
                    </a:cubicBezTo>
                  </a:path>
                </a:pathLst>
              </a:cu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78" name="Freeform 277"/>
              <p:cNvSpPr/>
              <p:nvPr/>
            </p:nvSpPr>
            <p:spPr>
              <a:xfrm>
                <a:off x="889164" y="4702415"/>
                <a:ext cx="347102" cy="318305"/>
              </a:xfrm>
              <a:custGeom>
                <a:avLst/>
                <a:gdLst>
                  <a:gd name="connsiteX0" fmla="*/ 4023 w 348152"/>
                  <a:gd name="connsiteY0" fmla="*/ 311272 h 318167"/>
                  <a:gd name="connsiteX1" fmla="*/ 38436 w 348152"/>
                  <a:gd name="connsiteY1" fmla="*/ 252278 h 318167"/>
                  <a:gd name="connsiteX2" fmla="*/ 48269 w 348152"/>
                  <a:gd name="connsiteY2" fmla="*/ 237530 h 318167"/>
                  <a:gd name="connsiteX3" fmla="*/ 58101 w 348152"/>
                  <a:gd name="connsiteY3" fmla="*/ 217865 h 318167"/>
                  <a:gd name="connsiteX4" fmla="*/ 72849 w 348152"/>
                  <a:gd name="connsiteY4" fmla="*/ 203117 h 318167"/>
                  <a:gd name="connsiteX5" fmla="*/ 82681 w 348152"/>
                  <a:gd name="connsiteY5" fmla="*/ 188368 h 318167"/>
                  <a:gd name="connsiteX6" fmla="*/ 107262 w 348152"/>
                  <a:gd name="connsiteY6" fmla="*/ 163788 h 318167"/>
                  <a:gd name="connsiteX7" fmla="*/ 126927 w 348152"/>
                  <a:gd name="connsiteY7" fmla="*/ 144123 h 318167"/>
                  <a:gd name="connsiteX8" fmla="*/ 141675 w 348152"/>
                  <a:gd name="connsiteY8" fmla="*/ 129375 h 318167"/>
                  <a:gd name="connsiteX9" fmla="*/ 156423 w 348152"/>
                  <a:gd name="connsiteY9" fmla="*/ 119543 h 318167"/>
                  <a:gd name="connsiteX10" fmla="*/ 166256 w 348152"/>
                  <a:gd name="connsiteY10" fmla="*/ 109710 h 318167"/>
                  <a:gd name="connsiteX11" fmla="*/ 185920 w 348152"/>
                  <a:gd name="connsiteY11" fmla="*/ 94962 h 318167"/>
                  <a:gd name="connsiteX12" fmla="*/ 200669 w 348152"/>
                  <a:gd name="connsiteY12" fmla="*/ 85130 h 318167"/>
                  <a:gd name="connsiteX13" fmla="*/ 210501 w 348152"/>
                  <a:gd name="connsiteY13" fmla="*/ 75297 h 318167"/>
                  <a:gd name="connsiteX14" fmla="*/ 239998 w 348152"/>
                  <a:gd name="connsiteY14" fmla="*/ 60549 h 318167"/>
                  <a:gd name="connsiteX15" fmla="*/ 269494 w 348152"/>
                  <a:gd name="connsiteY15" fmla="*/ 40885 h 318167"/>
                  <a:gd name="connsiteX16" fmla="*/ 279327 w 348152"/>
                  <a:gd name="connsiteY16" fmla="*/ 31052 h 318167"/>
                  <a:gd name="connsiteX17" fmla="*/ 294075 w 348152"/>
                  <a:gd name="connsiteY17" fmla="*/ 26136 h 318167"/>
                  <a:gd name="connsiteX18" fmla="*/ 308823 w 348152"/>
                  <a:gd name="connsiteY18" fmla="*/ 16304 h 318167"/>
                  <a:gd name="connsiteX19" fmla="*/ 318656 w 348152"/>
                  <a:gd name="connsiteY19" fmla="*/ 6472 h 318167"/>
                  <a:gd name="connsiteX20" fmla="*/ 348152 w 348152"/>
                  <a:gd name="connsiteY20" fmla="*/ 1555 h 31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152" h="318167">
                    <a:moveTo>
                      <a:pt x="4023" y="311272"/>
                    </a:moveTo>
                    <a:cubicBezTo>
                      <a:pt x="27062" y="276714"/>
                      <a:pt x="0" y="318167"/>
                      <a:pt x="38436" y="252278"/>
                    </a:cubicBezTo>
                    <a:cubicBezTo>
                      <a:pt x="41413" y="247174"/>
                      <a:pt x="45338" y="242660"/>
                      <a:pt x="48269" y="237530"/>
                    </a:cubicBezTo>
                    <a:cubicBezTo>
                      <a:pt x="51905" y="231167"/>
                      <a:pt x="53841" y="223829"/>
                      <a:pt x="58101" y="217865"/>
                    </a:cubicBezTo>
                    <a:cubicBezTo>
                      <a:pt x="62142" y="212208"/>
                      <a:pt x="68398" y="208458"/>
                      <a:pt x="72849" y="203117"/>
                    </a:cubicBezTo>
                    <a:cubicBezTo>
                      <a:pt x="76632" y="198578"/>
                      <a:pt x="78790" y="192815"/>
                      <a:pt x="82681" y="188368"/>
                    </a:cubicBezTo>
                    <a:cubicBezTo>
                      <a:pt x="90311" y="179648"/>
                      <a:pt x="99068" y="171982"/>
                      <a:pt x="107262" y="163788"/>
                    </a:cubicBezTo>
                    <a:lnTo>
                      <a:pt x="126927" y="144123"/>
                    </a:lnTo>
                    <a:cubicBezTo>
                      <a:pt x="131843" y="139207"/>
                      <a:pt x="135890" y="133231"/>
                      <a:pt x="141675" y="129375"/>
                    </a:cubicBezTo>
                    <a:cubicBezTo>
                      <a:pt x="146591" y="126098"/>
                      <a:pt x="151809" y="123234"/>
                      <a:pt x="156423" y="119543"/>
                    </a:cubicBezTo>
                    <a:cubicBezTo>
                      <a:pt x="160043" y="116647"/>
                      <a:pt x="162695" y="112677"/>
                      <a:pt x="166256" y="109710"/>
                    </a:cubicBezTo>
                    <a:cubicBezTo>
                      <a:pt x="172550" y="104465"/>
                      <a:pt x="179253" y="99724"/>
                      <a:pt x="185920" y="94962"/>
                    </a:cubicBezTo>
                    <a:cubicBezTo>
                      <a:pt x="190728" y="91528"/>
                      <a:pt x="196055" y="88821"/>
                      <a:pt x="200669" y="85130"/>
                    </a:cubicBezTo>
                    <a:cubicBezTo>
                      <a:pt x="204288" y="82234"/>
                      <a:pt x="206882" y="78193"/>
                      <a:pt x="210501" y="75297"/>
                    </a:cubicBezTo>
                    <a:cubicBezTo>
                      <a:pt x="224114" y="64406"/>
                      <a:pt x="224421" y="65741"/>
                      <a:pt x="239998" y="60549"/>
                    </a:cubicBezTo>
                    <a:cubicBezTo>
                      <a:pt x="249830" y="53994"/>
                      <a:pt x="261138" y="49241"/>
                      <a:pt x="269494" y="40885"/>
                    </a:cubicBezTo>
                    <a:cubicBezTo>
                      <a:pt x="272772" y="37607"/>
                      <a:pt x="275352" y="33437"/>
                      <a:pt x="279327" y="31052"/>
                    </a:cubicBezTo>
                    <a:cubicBezTo>
                      <a:pt x="283770" y="28386"/>
                      <a:pt x="289440" y="28453"/>
                      <a:pt x="294075" y="26136"/>
                    </a:cubicBezTo>
                    <a:cubicBezTo>
                      <a:pt x="299360" y="23494"/>
                      <a:pt x="304209" y="19995"/>
                      <a:pt x="308823" y="16304"/>
                    </a:cubicBezTo>
                    <a:cubicBezTo>
                      <a:pt x="312442" y="13409"/>
                      <a:pt x="314681" y="8857"/>
                      <a:pt x="318656" y="6472"/>
                    </a:cubicBezTo>
                    <a:cubicBezTo>
                      <a:pt x="329442" y="0"/>
                      <a:pt x="336405" y="1555"/>
                      <a:pt x="348152" y="1555"/>
                    </a:cubicBezTo>
                  </a:path>
                </a:pathLst>
              </a:custGeom>
              <a:ln w="19050">
                <a:solidFill>
                  <a:srgbClr val="BBB287"/>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79" name="Freeform 278"/>
              <p:cNvSpPr/>
              <p:nvPr/>
            </p:nvSpPr>
            <p:spPr>
              <a:xfrm>
                <a:off x="1282399" y="4949305"/>
                <a:ext cx="127417" cy="159153"/>
              </a:xfrm>
              <a:custGeom>
                <a:avLst/>
                <a:gdLst>
                  <a:gd name="connsiteX0" fmla="*/ 0 w 127819"/>
                  <a:gd name="connsiteY0" fmla="*/ 0 h 157316"/>
                  <a:gd name="connsiteX1" fmla="*/ 4916 w 127819"/>
                  <a:gd name="connsiteY1" fmla="*/ 14748 h 157316"/>
                  <a:gd name="connsiteX2" fmla="*/ 49161 w 127819"/>
                  <a:gd name="connsiteY2" fmla="*/ 54077 h 157316"/>
                  <a:gd name="connsiteX3" fmla="*/ 68825 w 127819"/>
                  <a:gd name="connsiteY3" fmla="*/ 78658 h 157316"/>
                  <a:gd name="connsiteX4" fmla="*/ 88490 w 127819"/>
                  <a:gd name="connsiteY4" fmla="*/ 98323 h 157316"/>
                  <a:gd name="connsiteX5" fmla="*/ 103238 w 127819"/>
                  <a:gd name="connsiteY5" fmla="*/ 113071 h 157316"/>
                  <a:gd name="connsiteX6" fmla="*/ 113071 w 127819"/>
                  <a:gd name="connsiteY6" fmla="*/ 122903 h 157316"/>
                  <a:gd name="connsiteX7" fmla="*/ 127819 w 127819"/>
                  <a:gd name="connsiteY7" fmla="*/ 157316 h 15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819" h="157316">
                    <a:moveTo>
                      <a:pt x="0" y="0"/>
                    </a:moveTo>
                    <a:cubicBezTo>
                      <a:pt x="1639" y="4916"/>
                      <a:pt x="1735" y="10658"/>
                      <a:pt x="4916" y="14748"/>
                    </a:cubicBezTo>
                    <a:cubicBezTo>
                      <a:pt x="35790" y="54443"/>
                      <a:pt x="24033" y="33974"/>
                      <a:pt x="49161" y="54077"/>
                    </a:cubicBezTo>
                    <a:cubicBezTo>
                      <a:pt x="64373" y="66247"/>
                      <a:pt x="54890" y="62400"/>
                      <a:pt x="68825" y="78658"/>
                    </a:cubicBezTo>
                    <a:cubicBezTo>
                      <a:pt x="74858" y="85696"/>
                      <a:pt x="81935" y="91768"/>
                      <a:pt x="88490" y="98323"/>
                    </a:cubicBezTo>
                    <a:lnTo>
                      <a:pt x="103238" y="113071"/>
                    </a:lnTo>
                    <a:lnTo>
                      <a:pt x="113071" y="122903"/>
                    </a:lnTo>
                    <a:cubicBezTo>
                      <a:pt x="123636" y="154599"/>
                      <a:pt x="115574" y="145071"/>
                      <a:pt x="127819" y="157316"/>
                    </a:cubicBezTo>
                  </a:path>
                </a:pathLst>
              </a:cu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80" name="Freeform 279"/>
              <p:cNvSpPr/>
              <p:nvPr/>
            </p:nvSpPr>
            <p:spPr>
              <a:xfrm>
                <a:off x="1269218" y="3978065"/>
                <a:ext cx="21968" cy="344832"/>
              </a:xfrm>
              <a:custGeom>
                <a:avLst/>
                <a:gdLst>
                  <a:gd name="connsiteX0" fmla="*/ 11893 w 22651"/>
                  <a:gd name="connsiteY0" fmla="*/ 0 h 344245"/>
                  <a:gd name="connsiteX1" fmla="*/ 17272 w 22651"/>
                  <a:gd name="connsiteY1" fmla="*/ 26895 h 344245"/>
                  <a:gd name="connsiteX2" fmla="*/ 22651 w 22651"/>
                  <a:gd name="connsiteY2" fmla="*/ 48410 h 344245"/>
                  <a:gd name="connsiteX3" fmla="*/ 17272 w 22651"/>
                  <a:gd name="connsiteY3" fmla="*/ 86062 h 344245"/>
                  <a:gd name="connsiteX4" fmla="*/ 11893 w 22651"/>
                  <a:gd name="connsiteY4" fmla="*/ 155986 h 344245"/>
                  <a:gd name="connsiteX5" fmla="*/ 6515 w 22651"/>
                  <a:gd name="connsiteY5" fmla="*/ 247426 h 344245"/>
                  <a:gd name="connsiteX6" fmla="*/ 1136 w 22651"/>
                  <a:gd name="connsiteY6" fmla="*/ 344245 h 3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1" h="344245">
                    <a:moveTo>
                      <a:pt x="11893" y="0"/>
                    </a:moveTo>
                    <a:cubicBezTo>
                      <a:pt x="13686" y="8965"/>
                      <a:pt x="15289" y="17970"/>
                      <a:pt x="17272" y="26895"/>
                    </a:cubicBezTo>
                    <a:cubicBezTo>
                      <a:pt x="18876" y="34111"/>
                      <a:pt x="22651" y="41018"/>
                      <a:pt x="22651" y="48410"/>
                    </a:cubicBezTo>
                    <a:cubicBezTo>
                      <a:pt x="22651" y="61088"/>
                      <a:pt x="18534" y="73447"/>
                      <a:pt x="17272" y="86062"/>
                    </a:cubicBezTo>
                    <a:cubicBezTo>
                      <a:pt x="14946" y="109323"/>
                      <a:pt x="13448" y="132661"/>
                      <a:pt x="11893" y="155986"/>
                    </a:cubicBezTo>
                    <a:cubicBezTo>
                      <a:pt x="9862" y="186451"/>
                      <a:pt x="8690" y="216971"/>
                      <a:pt x="6515" y="247426"/>
                    </a:cubicBezTo>
                    <a:cubicBezTo>
                      <a:pt x="0" y="338646"/>
                      <a:pt x="1136" y="274397"/>
                      <a:pt x="1136" y="344245"/>
                    </a:cubicBezTo>
                  </a:path>
                </a:pathLst>
              </a:custGeom>
              <a:ln w="12700">
                <a:solidFill>
                  <a:srgbClr val="BBB287"/>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81" name="Freeform 280"/>
              <p:cNvSpPr/>
              <p:nvPr/>
            </p:nvSpPr>
            <p:spPr>
              <a:xfrm>
                <a:off x="1251643" y="4002550"/>
                <a:ext cx="30756" cy="336670"/>
              </a:xfrm>
              <a:custGeom>
                <a:avLst/>
                <a:gdLst>
                  <a:gd name="connsiteX0" fmla="*/ 25385 w 30763"/>
                  <a:gd name="connsiteY0" fmla="*/ 0 h 338866"/>
                  <a:gd name="connsiteX1" fmla="*/ 25385 w 30763"/>
                  <a:gd name="connsiteY1" fmla="*/ 69924 h 338866"/>
                  <a:gd name="connsiteX2" fmla="*/ 30763 w 30763"/>
                  <a:gd name="connsiteY2" fmla="*/ 225910 h 338866"/>
                  <a:gd name="connsiteX3" fmla="*/ 30763 w 30763"/>
                  <a:gd name="connsiteY3" fmla="*/ 338866 h 338866"/>
                </a:gdLst>
                <a:ahLst/>
                <a:cxnLst>
                  <a:cxn ang="0">
                    <a:pos x="connsiteX0" y="connsiteY0"/>
                  </a:cxn>
                  <a:cxn ang="0">
                    <a:pos x="connsiteX1" y="connsiteY1"/>
                  </a:cxn>
                  <a:cxn ang="0">
                    <a:pos x="connsiteX2" y="connsiteY2"/>
                  </a:cxn>
                  <a:cxn ang="0">
                    <a:pos x="connsiteX3" y="connsiteY3"/>
                  </a:cxn>
                </a:cxnLst>
                <a:rect l="l" t="t" r="r" b="b"/>
                <a:pathLst>
                  <a:path w="30763" h="338866">
                    <a:moveTo>
                      <a:pt x="25385" y="0"/>
                    </a:moveTo>
                    <a:cubicBezTo>
                      <a:pt x="15330" y="50271"/>
                      <a:pt x="21782" y="3271"/>
                      <a:pt x="25385" y="69924"/>
                    </a:cubicBezTo>
                    <a:cubicBezTo>
                      <a:pt x="28193" y="121874"/>
                      <a:pt x="28970" y="173915"/>
                      <a:pt x="30763" y="225910"/>
                    </a:cubicBezTo>
                    <a:cubicBezTo>
                      <a:pt x="25258" y="336019"/>
                      <a:pt x="0" y="308097"/>
                      <a:pt x="30763" y="338866"/>
                    </a:cubicBezTo>
                  </a:path>
                </a:pathLst>
              </a:custGeom>
              <a:ln w="28575">
                <a:solidFill>
                  <a:srgbClr val="BBB287"/>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5606" name="Group 114"/>
            <p:cNvGrpSpPr>
              <a:grpSpLocks/>
            </p:cNvGrpSpPr>
            <p:nvPr/>
          </p:nvGrpSpPr>
          <p:grpSpPr bwMode="auto">
            <a:xfrm>
              <a:off x="1033463" y="3684588"/>
              <a:ext cx="1671637" cy="858837"/>
              <a:chOff x="2019299" y="4379433"/>
              <a:chExt cx="1671698" cy="858837"/>
            </a:xfrm>
          </p:grpSpPr>
          <p:sp>
            <p:nvSpPr>
              <p:cNvPr id="114" name="Rounded Rectangle 113"/>
              <p:cNvSpPr/>
              <p:nvPr/>
            </p:nvSpPr>
            <p:spPr>
              <a:xfrm>
                <a:off x="2019299" y="4379433"/>
                <a:ext cx="1562157" cy="858837"/>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722" name="TextBox 112"/>
              <p:cNvSpPr txBox="1">
                <a:spLocks noChangeArrowheads="1"/>
              </p:cNvSpPr>
              <p:nvPr/>
            </p:nvSpPr>
            <p:spPr bwMode="auto">
              <a:xfrm>
                <a:off x="2019299" y="4393352"/>
                <a:ext cx="16716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How is nitrogen taken up into the plant? </a:t>
                </a:r>
              </a:p>
            </p:txBody>
          </p:sp>
        </p:grpSp>
        <p:grpSp>
          <p:nvGrpSpPr>
            <p:cNvPr id="25607" name="Group 116"/>
            <p:cNvGrpSpPr>
              <a:grpSpLocks/>
            </p:cNvGrpSpPr>
            <p:nvPr/>
          </p:nvGrpSpPr>
          <p:grpSpPr bwMode="auto">
            <a:xfrm>
              <a:off x="5257800" y="2493963"/>
              <a:ext cx="903288" cy="3168650"/>
              <a:chOff x="3040063" y="1855788"/>
              <a:chExt cx="903287" cy="3168650"/>
            </a:xfrm>
          </p:grpSpPr>
          <p:grpSp>
            <p:nvGrpSpPr>
              <p:cNvPr id="25654" name="Group 91"/>
              <p:cNvGrpSpPr>
                <a:grpSpLocks/>
              </p:cNvGrpSpPr>
              <p:nvPr/>
            </p:nvGrpSpPr>
            <p:grpSpPr bwMode="auto">
              <a:xfrm>
                <a:off x="3124200" y="1855788"/>
                <a:ext cx="746125" cy="3168650"/>
                <a:chOff x="1090628" y="1866295"/>
                <a:chExt cx="746475" cy="3169472"/>
              </a:xfrm>
            </p:grpSpPr>
            <p:cxnSp>
              <p:nvCxnSpPr>
                <p:cNvPr id="168" name="Straight Connector 167"/>
                <p:cNvCxnSpPr/>
                <p:nvPr/>
              </p:nvCxnSpPr>
              <p:spPr>
                <a:xfrm>
                  <a:off x="1460689" y="2971482"/>
                  <a:ext cx="1589" cy="50813"/>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69" name="Freeform 168"/>
                <p:cNvSpPr/>
                <p:nvPr/>
              </p:nvSpPr>
              <p:spPr>
                <a:xfrm flipH="1">
                  <a:off x="1116041" y="2998476"/>
                  <a:ext cx="335119" cy="2037291"/>
                </a:xfrm>
                <a:custGeom>
                  <a:avLst/>
                  <a:gdLst>
                    <a:gd name="connsiteX0" fmla="*/ 0 w 437653"/>
                    <a:gd name="connsiteY0" fmla="*/ 0 h 2241526"/>
                    <a:gd name="connsiteX1" fmla="*/ 81833 w 437653"/>
                    <a:gd name="connsiteY1" fmla="*/ 96066 h 2241526"/>
                    <a:gd name="connsiteX2" fmla="*/ 128087 w 437653"/>
                    <a:gd name="connsiteY2" fmla="*/ 291754 h 2241526"/>
                    <a:gd name="connsiteX3" fmla="*/ 238384 w 437653"/>
                    <a:gd name="connsiteY3" fmla="*/ 434073 h 2241526"/>
                    <a:gd name="connsiteX4" fmla="*/ 291754 w 437653"/>
                    <a:gd name="connsiteY4" fmla="*/ 643994 h 2241526"/>
                    <a:gd name="connsiteX5" fmla="*/ 355797 w 437653"/>
                    <a:gd name="connsiteY5" fmla="*/ 857473 h 2241526"/>
                    <a:gd name="connsiteX6" fmla="*/ 305986 w 437653"/>
                    <a:gd name="connsiteY6" fmla="*/ 1138553 h 2241526"/>
                    <a:gd name="connsiteX7" fmla="*/ 359355 w 437653"/>
                    <a:gd name="connsiteY7" fmla="*/ 1483677 h 2241526"/>
                    <a:gd name="connsiteX8" fmla="*/ 377145 w 437653"/>
                    <a:gd name="connsiteY8" fmla="*/ 1814568 h 2241526"/>
                    <a:gd name="connsiteX9" fmla="*/ 437631 w 437653"/>
                    <a:gd name="connsiteY9" fmla="*/ 2049395 h 2241526"/>
                    <a:gd name="connsiteX10" fmla="*/ 384261 w 437653"/>
                    <a:gd name="connsiteY10" fmla="*/ 2241526 h 2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53" h="2241526">
                      <a:moveTo>
                        <a:pt x="0" y="0"/>
                      </a:moveTo>
                      <a:cubicBezTo>
                        <a:pt x="30242" y="23720"/>
                        <a:pt x="60485" y="47440"/>
                        <a:pt x="81833" y="96066"/>
                      </a:cubicBezTo>
                      <a:cubicBezTo>
                        <a:pt x="103181" y="144692"/>
                        <a:pt x="101995" y="235420"/>
                        <a:pt x="128087" y="291754"/>
                      </a:cubicBezTo>
                      <a:cubicBezTo>
                        <a:pt x="154179" y="348089"/>
                        <a:pt x="211106" y="375366"/>
                        <a:pt x="238384" y="434073"/>
                      </a:cubicBezTo>
                      <a:cubicBezTo>
                        <a:pt x="265662" y="492780"/>
                        <a:pt x="272185" y="573427"/>
                        <a:pt x="291754" y="643994"/>
                      </a:cubicBezTo>
                      <a:cubicBezTo>
                        <a:pt x="311323" y="714561"/>
                        <a:pt x="353425" y="775047"/>
                        <a:pt x="355797" y="857473"/>
                      </a:cubicBezTo>
                      <a:cubicBezTo>
                        <a:pt x="358169" y="939899"/>
                        <a:pt x="305393" y="1034186"/>
                        <a:pt x="305986" y="1138553"/>
                      </a:cubicBezTo>
                      <a:cubicBezTo>
                        <a:pt x="306579" y="1242920"/>
                        <a:pt x="347495" y="1371008"/>
                        <a:pt x="359355" y="1483677"/>
                      </a:cubicBezTo>
                      <a:cubicBezTo>
                        <a:pt x="371215" y="1596346"/>
                        <a:pt x="364099" y="1720282"/>
                        <a:pt x="377145" y="1814568"/>
                      </a:cubicBezTo>
                      <a:cubicBezTo>
                        <a:pt x="390191" y="1908854"/>
                        <a:pt x="436445" y="1978235"/>
                        <a:pt x="437631" y="2049395"/>
                      </a:cubicBezTo>
                      <a:cubicBezTo>
                        <a:pt x="438817" y="2120555"/>
                        <a:pt x="393156" y="2208911"/>
                        <a:pt x="384261" y="2241526"/>
                      </a:cubicBez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0" name="Freeform 169"/>
                <p:cNvSpPr/>
                <p:nvPr/>
              </p:nvSpPr>
              <p:spPr>
                <a:xfrm>
                  <a:off x="1462278" y="2996888"/>
                  <a:ext cx="47647" cy="2038879"/>
                </a:xfrm>
                <a:custGeom>
                  <a:avLst/>
                  <a:gdLst>
                    <a:gd name="connsiteX0" fmla="*/ 0 w 95677"/>
                    <a:gd name="connsiteY0" fmla="*/ 0 h 2639192"/>
                    <a:gd name="connsiteX1" fmla="*/ 34669 w 95677"/>
                    <a:gd name="connsiteY1" fmla="*/ 208015 h 2639192"/>
                    <a:gd name="connsiteX2" fmla="*/ 21668 w 95677"/>
                    <a:gd name="connsiteY2" fmla="*/ 507037 h 2639192"/>
                    <a:gd name="connsiteX3" fmla="*/ 39002 w 95677"/>
                    <a:gd name="connsiteY3" fmla="*/ 853729 h 2639192"/>
                    <a:gd name="connsiteX4" fmla="*/ 34669 w 95677"/>
                    <a:gd name="connsiteY4" fmla="*/ 1152751 h 2639192"/>
                    <a:gd name="connsiteX5" fmla="*/ 43336 w 95677"/>
                    <a:gd name="connsiteY5" fmla="*/ 1477774 h 2639192"/>
                    <a:gd name="connsiteX6" fmla="*/ 17334 w 95677"/>
                    <a:gd name="connsiteY6" fmla="*/ 1906806 h 2639192"/>
                    <a:gd name="connsiteX7" fmla="*/ 95340 w 95677"/>
                    <a:gd name="connsiteY7" fmla="*/ 2179826 h 2639192"/>
                    <a:gd name="connsiteX8" fmla="*/ 47670 w 95677"/>
                    <a:gd name="connsiteY8" fmla="*/ 2639192 h 263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77" h="2639192">
                      <a:moveTo>
                        <a:pt x="0" y="0"/>
                      </a:moveTo>
                      <a:cubicBezTo>
                        <a:pt x="15529" y="61754"/>
                        <a:pt x="31058" y="123509"/>
                        <a:pt x="34669" y="208015"/>
                      </a:cubicBezTo>
                      <a:cubicBezTo>
                        <a:pt x="38280" y="292521"/>
                        <a:pt x="20946" y="399418"/>
                        <a:pt x="21668" y="507037"/>
                      </a:cubicBezTo>
                      <a:cubicBezTo>
                        <a:pt x="22390" y="614656"/>
                        <a:pt x="36835" y="746110"/>
                        <a:pt x="39002" y="853729"/>
                      </a:cubicBezTo>
                      <a:cubicBezTo>
                        <a:pt x="41169" y="961348"/>
                        <a:pt x="33947" y="1048744"/>
                        <a:pt x="34669" y="1152751"/>
                      </a:cubicBezTo>
                      <a:cubicBezTo>
                        <a:pt x="35391" y="1256758"/>
                        <a:pt x="46225" y="1352098"/>
                        <a:pt x="43336" y="1477774"/>
                      </a:cubicBezTo>
                      <a:cubicBezTo>
                        <a:pt x="40447" y="1603450"/>
                        <a:pt x="8667" y="1789797"/>
                        <a:pt x="17334" y="1906806"/>
                      </a:cubicBezTo>
                      <a:cubicBezTo>
                        <a:pt x="26001" y="2023815"/>
                        <a:pt x="90284" y="2057762"/>
                        <a:pt x="95340" y="2179826"/>
                      </a:cubicBezTo>
                      <a:cubicBezTo>
                        <a:pt x="100396" y="2301890"/>
                        <a:pt x="46948" y="2507738"/>
                        <a:pt x="47670" y="2639192"/>
                      </a:cubicBez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5707" name="Group 97"/>
                <p:cNvGrpSpPr>
                  <a:grpSpLocks/>
                </p:cNvGrpSpPr>
                <p:nvPr/>
              </p:nvGrpSpPr>
              <p:grpSpPr bwMode="auto">
                <a:xfrm>
                  <a:off x="1090628" y="1866295"/>
                  <a:ext cx="746475" cy="1124727"/>
                  <a:chOff x="801046" y="1535121"/>
                  <a:chExt cx="746475" cy="1124727"/>
                </a:xfrm>
              </p:grpSpPr>
              <p:sp>
                <p:nvSpPr>
                  <p:cNvPr id="173" name="Rectangle 172"/>
                  <p:cNvSpPr/>
                  <p:nvPr/>
                </p:nvSpPr>
                <p:spPr>
                  <a:xfrm>
                    <a:off x="1158401" y="1744725"/>
                    <a:ext cx="17471" cy="914637"/>
                  </a:xfrm>
                  <a:prstGeom prst="rect">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4" name="Oval 173"/>
                  <p:cNvSpPr/>
                  <p:nvPr/>
                </p:nvSpPr>
                <p:spPr>
                  <a:xfrm>
                    <a:off x="1139342" y="1535121"/>
                    <a:ext cx="46060" cy="228659"/>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5" name="Rectangle 174"/>
                  <p:cNvSpPr/>
                  <p:nvPr/>
                </p:nvSpPr>
                <p:spPr>
                  <a:xfrm rot="480000">
                    <a:off x="1174283" y="2132176"/>
                    <a:ext cx="11118" cy="492253"/>
                  </a:xfrm>
                  <a:prstGeom prst="rect">
                    <a:avLst/>
                  </a:prstGeom>
                  <a:solidFill>
                    <a:schemeClr val="accent3"/>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6" name="Rectangle 175"/>
                  <p:cNvSpPr/>
                  <p:nvPr/>
                </p:nvSpPr>
                <p:spPr>
                  <a:xfrm rot="960000">
                    <a:off x="1279108" y="1703440"/>
                    <a:ext cx="11118" cy="492253"/>
                  </a:xfrm>
                  <a:prstGeom prst="rect">
                    <a:avLst/>
                  </a:prstGeom>
                  <a:solidFill>
                    <a:schemeClr val="accent3"/>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7" name="Oval 176"/>
                  <p:cNvSpPr/>
                  <p:nvPr/>
                </p:nvSpPr>
                <p:spPr>
                  <a:xfrm rot="1113585" flipH="1">
                    <a:off x="1341049" y="1604989"/>
                    <a:ext cx="46059" cy="193725"/>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8" name="Freeform 177"/>
                  <p:cNvSpPr/>
                  <p:nvPr/>
                </p:nvSpPr>
                <p:spPr>
                  <a:xfrm>
                    <a:off x="1180636" y="1847939"/>
                    <a:ext cx="366885" cy="773314"/>
                  </a:xfrm>
                  <a:custGeom>
                    <a:avLst/>
                    <a:gdLst>
                      <a:gd name="connsiteX0" fmla="*/ 138 w 367536"/>
                      <a:gd name="connsiteY0" fmla="*/ 773866 h 773982"/>
                      <a:gd name="connsiteX1" fmla="*/ 136907 w 367536"/>
                      <a:gd name="connsiteY1" fmla="*/ 340112 h 773982"/>
                      <a:gd name="connsiteX2" fmla="*/ 367461 w 367536"/>
                      <a:gd name="connsiteY2" fmla="*/ 142 h 773982"/>
                      <a:gd name="connsiteX3" fmla="*/ 160353 w 367536"/>
                      <a:gd name="connsiteY3" fmla="*/ 379189 h 773982"/>
                      <a:gd name="connsiteX4" fmla="*/ 138 w 367536"/>
                      <a:gd name="connsiteY4" fmla="*/ 773866 h 773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36" h="773982">
                        <a:moveTo>
                          <a:pt x="138" y="773866"/>
                        </a:moveTo>
                        <a:cubicBezTo>
                          <a:pt x="-3770" y="767353"/>
                          <a:pt x="75687" y="469066"/>
                          <a:pt x="136907" y="340112"/>
                        </a:cubicBezTo>
                        <a:cubicBezTo>
                          <a:pt x="198128" y="211158"/>
                          <a:pt x="363553" y="-6371"/>
                          <a:pt x="367461" y="142"/>
                        </a:cubicBezTo>
                        <a:cubicBezTo>
                          <a:pt x="371369" y="6655"/>
                          <a:pt x="222225" y="246979"/>
                          <a:pt x="160353" y="379189"/>
                        </a:cubicBezTo>
                        <a:cubicBezTo>
                          <a:pt x="98481" y="511399"/>
                          <a:pt x="4046" y="780379"/>
                          <a:pt x="138" y="773866"/>
                        </a:cubicBezTo>
                        <a:close/>
                      </a:path>
                    </a:pathLst>
                  </a:cu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9" name="Rectangle 178"/>
                  <p:cNvSpPr/>
                  <p:nvPr/>
                </p:nvSpPr>
                <p:spPr>
                  <a:xfrm rot="20640000" flipH="1">
                    <a:off x="1055166" y="1735198"/>
                    <a:ext cx="11117" cy="493840"/>
                  </a:xfrm>
                  <a:prstGeom prst="rect">
                    <a:avLst/>
                  </a:prstGeom>
                  <a:solidFill>
                    <a:schemeClr val="accent3"/>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0" name="Oval 179"/>
                  <p:cNvSpPr/>
                  <p:nvPr/>
                </p:nvSpPr>
                <p:spPr>
                  <a:xfrm rot="20486415">
                    <a:off x="959871" y="1614517"/>
                    <a:ext cx="44471" cy="193725"/>
                  </a:xfrm>
                  <a:prstGeom prst="ellipse">
                    <a:avLst/>
                  </a:pr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1" name="Rectangle 180"/>
                  <p:cNvSpPr/>
                  <p:nvPr/>
                </p:nvSpPr>
                <p:spPr>
                  <a:xfrm rot="21300000">
                    <a:off x="1136166" y="2202044"/>
                    <a:ext cx="11118" cy="444615"/>
                  </a:xfrm>
                  <a:prstGeom prst="rect">
                    <a:avLst/>
                  </a:prstGeom>
                  <a:solidFill>
                    <a:schemeClr val="accent3"/>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2" name="Freeform 181"/>
                  <p:cNvSpPr/>
                  <p:nvPr/>
                </p:nvSpPr>
                <p:spPr>
                  <a:xfrm>
                    <a:off x="1161578" y="2133763"/>
                    <a:ext cx="123883" cy="500193"/>
                  </a:xfrm>
                  <a:custGeom>
                    <a:avLst/>
                    <a:gdLst>
                      <a:gd name="connsiteX0" fmla="*/ 18838 w 153146"/>
                      <a:gd name="connsiteY0" fmla="*/ 469109 h 469117"/>
                      <a:gd name="connsiteX1" fmla="*/ 54007 w 153146"/>
                      <a:gd name="connsiteY1" fmla="*/ 262001 h 469117"/>
                      <a:gd name="connsiteX2" fmla="*/ 57915 w 153146"/>
                      <a:gd name="connsiteY2" fmla="*/ 90062 h 469117"/>
                      <a:gd name="connsiteX3" fmla="*/ 139977 w 153146"/>
                      <a:gd name="connsiteY3" fmla="*/ 332339 h 469117"/>
                      <a:gd name="connsiteX4" fmla="*/ 143884 w 153146"/>
                      <a:gd name="connsiteY4" fmla="*/ 215109 h 469117"/>
                      <a:gd name="connsiteX5" fmla="*/ 50100 w 153146"/>
                      <a:gd name="connsiteY5" fmla="*/ 186 h 469117"/>
                      <a:gd name="connsiteX6" fmla="*/ 3207 w 153146"/>
                      <a:gd name="connsiteY6" fmla="*/ 254186 h 469117"/>
                      <a:gd name="connsiteX7" fmla="*/ 18838 w 153146"/>
                      <a:gd name="connsiteY7" fmla="*/ 469109 h 4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146" h="469117">
                        <a:moveTo>
                          <a:pt x="18838" y="469109"/>
                        </a:moveTo>
                        <a:cubicBezTo>
                          <a:pt x="27305" y="470411"/>
                          <a:pt x="47494" y="325175"/>
                          <a:pt x="54007" y="262001"/>
                        </a:cubicBezTo>
                        <a:cubicBezTo>
                          <a:pt x="60520" y="198827"/>
                          <a:pt x="43587" y="78339"/>
                          <a:pt x="57915" y="90062"/>
                        </a:cubicBezTo>
                        <a:cubicBezTo>
                          <a:pt x="72243" y="101785"/>
                          <a:pt x="125649" y="311498"/>
                          <a:pt x="139977" y="332339"/>
                        </a:cubicBezTo>
                        <a:cubicBezTo>
                          <a:pt x="154305" y="353180"/>
                          <a:pt x="158863" y="270468"/>
                          <a:pt x="143884" y="215109"/>
                        </a:cubicBezTo>
                        <a:cubicBezTo>
                          <a:pt x="128905" y="159750"/>
                          <a:pt x="73546" y="-6327"/>
                          <a:pt x="50100" y="186"/>
                        </a:cubicBezTo>
                        <a:cubicBezTo>
                          <a:pt x="26654" y="6699"/>
                          <a:pt x="13627" y="177335"/>
                          <a:pt x="3207" y="254186"/>
                        </a:cubicBezTo>
                        <a:cubicBezTo>
                          <a:pt x="-7214" y="331037"/>
                          <a:pt x="10371" y="467807"/>
                          <a:pt x="18838" y="469109"/>
                        </a:cubicBezTo>
                        <a:close/>
                      </a:path>
                    </a:pathLst>
                  </a:cu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3" name="Freeform 182"/>
                  <p:cNvSpPr/>
                  <p:nvPr/>
                </p:nvSpPr>
                <p:spPr>
                  <a:xfrm>
                    <a:off x="902695" y="1889225"/>
                    <a:ext cx="277942" cy="765374"/>
                  </a:xfrm>
                  <a:custGeom>
                    <a:avLst/>
                    <a:gdLst>
                      <a:gd name="connsiteX0" fmla="*/ 277600 w 277807"/>
                      <a:gd name="connsiteY0" fmla="*/ 765920 h 765930"/>
                      <a:gd name="connsiteX1" fmla="*/ 164277 w 277807"/>
                      <a:gd name="connsiteY1" fmla="*/ 347797 h 765930"/>
                      <a:gd name="connsiteX2" fmla="*/ 154 w 277807"/>
                      <a:gd name="connsiteY2" fmla="*/ 12 h 765930"/>
                      <a:gd name="connsiteX3" fmla="*/ 136923 w 277807"/>
                      <a:gd name="connsiteY3" fmla="*/ 359520 h 765930"/>
                      <a:gd name="connsiteX4" fmla="*/ 277600 w 277807"/>
                      <a:gd name="connsiteY4" fmla="*/ 765920 h 76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07" h="765930">
                        <a:moveTo>
                          <a:pt x="277600" y="765920"/>
                        </a:moveTo>
                        <a:cubicBezTo>
                          <a:pt x="282159" y="763966"/>
                          <a:pt x="210518" y="475448"/>
                          <a:pt x="164277" y="347797"/>
                        </a:cubicBezTo>
                        <a:cubicBezTo>
                          <a:pt x="118036" y="220146"/>
                          <a:pt x="4713" y="-1942"/>
                          <a:pt x="154" y="12"/>
                        </a:cubicBezTo>
                        <a:cubicBezTo>
                          <a:pt x="-4405" y="1966"/>
                          <a:pt x="93287" y="231869"/>
                          <a:pt x="136923" y="359520"/>
                        </a:cubicBezTo>
                        <a:cubicBezTo>
                          <a:pt x="180559" y="487171"/>
                          <a:pt x="273041" y="767874"/>
                          <a:pt x="277600" y="765920"/>
                        </a:cubicBezTo>
                        <a:close/>
                      </a:path>
                    </a:pathLst>
                  </a:cu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4" name="Freeform 183"/>
                  <p:cNvSpPr/>
                  <p:nvPr/>
                </p:nvSpPr>
                <p:spPr>
                  <a:xfrm>
                    <a:off x="801047" y="2117884"/>
                    <a:ext cx="362119" cy="541479"/>
                  </a:xfrm>
                  <a:custGeom>
                    <a:avLst/>
                    <a:gdLst>
                      <a:gd name="connsiteX0" fmla="*/ 359539 w 362320"/>
                      <a:gd name="connsiteY0" fmla="*/ 523709 h 541957"/>
                      <a:gd name="connsiteX1" fmla="*/ 222769 w 362320"/>
                      <a:gd name="connsiteY1" fmla="*/ 226724 h 541957"/>
                      <a:gd name="connsiteX2" fmla="*/ 31 w 362320"/>
                      <a:gd name="connsiteY2" fmla="*/ 78 h 541957"/>
                      <a:gd name="connsiteX3" fmla="*/ 207139 w 362320"/>
                      <a:gd name="connsiteY3" fmla="*/ 250171 h 541957"/>
                      <a:gd name="connsiteX4" fmla="*/ 304831 w 362320"/>
                      <a:gd name="connsiteY4" fmla="*/ 480724 h 541957"/>
                      <a:gd name="connsiteX5" fmla="*/ 359539 w 362320"/>
                      <a:gd name="connsiteY5" fmla="*/ 523709 h 5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20" h="541957">
                        <a:moveTo>
                          <a:pt x="359539" y="523709"/>
                        </a:moveTo>
                        <a:cubicBezTo>
                          <a:pt x="345862" y="481376"/>
                          <a:pt x="282687" y="313996"/>
                          <a:pt x="222769" y="226724"/>
                        </a:cubicBezTo>
                        <a:cubicBezTo>
                          <a:pt x="162851" y="139452"/>
                          <a:pt x="2636" y="-3830"/>
                          <a:pt x="31" y="78"/>
                        </a:cubicBezTo>
                        <a:cubicBezTo>
                          <a:pt x="-2574" y="3986"/>
                          <a:pt x="156339" y="170063"/>
                          <a:pt x="207139" y="250171"/>
                        </a:cubicBezTo>
                        <a:cubicBezTo>
                          <a:pt x="257939" y="330279"/>
                          <a:pt x="276175" y="433832"/>
                          <a:pt x="304831" y="480724"/>
                        </a:cubicBezTo>
                        <a:cubicBezTo>
                          <a:pt x="333487" y="527616"/>
                          <a:pt x="373216" y="566042"/>
                          <a:pt x="359539" y="523709"/>
                        </a:cubicBezTo>
                        <a:close/>
                      </a:path>
                    </a:pathLst>
                  </a:custGeom>
                  <a:solidFill>
                    <a:schemeClr val="accent3"/>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72" name="Freeform 171"/>
                <p:cNvSpPr/>
                <p:nvPr/>
              </p:nvSpPr>
              <p:spPr>
                <a:xfrm>
                  <a:off x="1474984" y="2996888"/>
                  <a:ext cx="335119" cy="2038879"/>
                </a:xfrm>
                <a:custGeom>
                  <a:avLst/>
                  <a:gdLst>
                    <a:gd name="connsiteX0" fmla="*/ 0 w 437653"/>
                    <a:gd name="connsiteY0" fmla="*/ 0 h 2241526"/>
                    <a:gd name="connsiteX1" fmla="*/ 81833 w 437653"/>
                    <a:gd name="connsiteY1" fmla="*/ 96066 h 2241526"/>
                    <a:gd name="connsiteX2" fmla="*/ 128087 w 437653"/>
                    <a:gd name="connsiteY2" fmla="*/ 291754 h 2241526"/>
                    <a:gd name="connsiteX3" fmla="*/ 238384 w 437653"/>
                    <a:gd name="connsiteY3" fmla="*/ 434073 h 2241526"/>
                    <a:gd name="connsiteX4" fmla="*/ 291754 w 437653"/>
                    <a:gd name="connsiteY4" fmla="*/ 643994 h 2241526"/>
                    <a:gd name="connsiteX5" fmla="*/ 355797 w 437653"/>
                    <a:gd name="connsiteY5" fmla="*/ 857473 h 2241526"/>
                    <a:gd name="connsiteX6" fmla="*/ 305986 w 437653"/>
                    <a:gd name="connsiteY6" fmla="*/ 1138553 h 2241526"/>
                    <a:gd name="connsiteX7" fmla="*/ 359355 w 437653"/>
                    <a:gd name="connsiteY7" fmla="*/ 1483677 h 2241526"/>
                    <a:gd name="connsiteX8" fmla="*/ 377145 w 437653"/>
                    <a:gd name="connsiteY8" fmla="*/ 1814568 h 2241526"/>
                    <a:gd name="connsiteX9" fmla="*/ 437631 w 437653"/>
                    <a:gd name="connsiteY9" fmla="*/ 2049395 h 2241526"/>
                    <a:gd name="connsiteX10" fmla="*/ 384261 w 437653"/>
                    <a:gd name="connsiteY10" fmla="*/ 2241526 h 2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53" h="2241526">
                      <a:moveTo>
                        <a:pt x="0" y="0"/>
                      </a:moveTo>
                      <a:cubicBezTo>
                        <a:pt x="30242" y="23720"/>
                        <a:pt x="60485" y="47440"/>
                        <a:pt x="81833" y="96066"/>
                      </a:cubicBezTo>
                      <a:cubicBezTo>
                        <a:pt x="103181" y="144692"/>
                        <a:pt x="101995" y="235420"/>
                        <a:pt x="128087" y="291754"/>
                      </a:cubicBezTo>
                      <a:cubicBezTo>
                        <a:pt x="154179" y="348089"/>
                        <a:pt x="211106" y="375366"/>
                        <a:pt x="238384" y="434073"/>
                      </a:cubicBezTo>
                      <a:cubicBezTo>
                        <a:pt x="265662" y="492780"/>
                        <a:pt x="272185" y="573427"/>
                        <a:pt x="291754" y="643994"/>
                      </a:cubicBezTo>
                      <a:cubicBezTo>
                        <a:pt x="311323" y="714561"/>
                        <a:pt x="353425" y="775047"/>
                        <a:pt x="355797" y="857473"/>
                      </a:cubicBezTo>
                      <a:cubicBezTo>
                        <a:pt x="358169" y="939899"/>
                        <a:pt x="305393" y="1034186"/>
                        <a:pt x="305986" y="1138553"/>
                      </a:cubicBezTo>
                      <a:cubicBezTo>
                        <a:pt x="306579" y="1242920"/>
                        <a:pt x="347495" y="1371008"/>
                        <a:pt x="359355" y="1483677"/>
                      </a:cubicBezTo>
                      <a:cubicBezTo>
                        <a:pt x="371215" y="1596346"/>
                        <a:pt x="364099" y="1720282"/>
                        <a:pt x="377145" y="1814568"/>
                      </a:cubicBezTo>
                      <a:cubicBezTo>
                        <a:pt x="390191" y="1908854"/>
                        <a:pt x="436445" y="1978235"/>
                        <a:pt x="437631" y="2049395"/>
                      </a:cubicBezTo>
                      <a:cubicBezTo>
                        <a:pt x="438817" y="2120555"/>
                        <a:pt x="393156" y="2208911"/>
                        <a:pt x="384261" y="2241526"/>
                      </a:cubicBez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19" name="Freeform 118"/>
              <p:cNvSpPr/>
              <p:nvPr/>
            </p:nvSpPr>
            <p:spPr bwMode="auto">
              <a:xfrm rot="746440">
                <a:off x="3208338" y="4406900"/>
                <a:ext cx="117475" cy="69850"/>
              </a:xfrm>
              <a:custGeom>
                <a:avLst/>
                <a:gdLst>
                  <a:gd name="connsiteX0" fmla="*/ 0 w 164432"/>
                  <a:gd name="connsiteY0" fmla="*/ 29307 h 65402"/>
                  <a:gd name="connsiteX1" fmla="*/ 64169 w 164432"/>
                  <a:gd name="connsiteY1" fmla="*/ 1234 h 65402"/>
                  <a:gd name="connsiteX2" fmla="*/ 164432 w 164432"/>
                  <a:gd name="connsiteY2" fmla="*/ 65402 h 65402"/>
                </a:gdLst>
                <a:ahLst/>
                <a:cxnLst>
                  <a:cxn ang="0">
                    <a:pos x="connsiteX0" y="connsiteY0"/>
                  </a:cxn>
                  <a:cxn ang="0">
                    <a:pos x="connsiteX1" y="connsiteY1"/>
                  </a:cxn>
                  <a:cxn ang="0">
                    <a:pos x="connsiteX2" y="connsiteY2"/>
                  </a:cxn>
                </a:cxnLst>
                <a:rect l="l" t="t" r="r" b="b"/>
                <a:pathLst>
                  <a:path w="164432" h="65402">
                    <a:moveTo>
                      <a:pt x="0" y="29307"/>
                    </a:moveTo>
                    <a:cubicBezTo>
                      <a:pt x="18382" y="12262"/>
                      <a:pt x="36764" y="-4782"/>
                      <a:pt x="64169" y="1234"/>
                    </a:cubicBezTo>
                    <a:cubicBezTo>
                      <a:pt x="91574" y="7250"/>
                      <a:pt x="147053" y="54707"/>
                      <a:pt x="164432" y="65402"/>
                    </a:cubicBez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0" name="Freeform 119"/>
              <p:cNvSpPr/>
              <p:nvPr/>
            </p:nvSpPr>
            <p:spPr bwMode="auto">
              <a:xfrm rot="746440">
                <a:off x="3511550" y="4314825"/>
                <a:ext cx="90487" cy="71438"/>
              </a:xfrm>
              <a:custGeom>
                <a:avLst/>
                <a:gdLst>
                  <a:gd name="connsiteX0" fmla="*/ 0 w 164432"/>
                  <a:gd name="connsiteY0" fmla="*/ 29307 h 65402"/>
                  <a:gd name="connsiteX1" fmla="*/ 64169 w 164432"/>
                  <a:gd name="connsiteY1" fmla="*/ 1234 h 65402"/>
                  <a:gd name="connsiteX2" fmla="*/ 164432 w 164432"/>
                  <a:gd name="connsiteY2" fmla="*/ 65402 h 65402"/>
                </a:gdLst>
                <a:ahLst/>
                <a:cxnLst>
                  <a:cxn ang="0">
                    <a:pos x="connsiteX0" y="connsiteY0"/>
                  </a:cxn>
                  <a:cxn ang="0">
                    <a:pos x="connsiteX1" y="connsiteY1"/>
                  </a:cxn>
                  <a:cxn ang="0">
                    <a:pos x="connsiteX2" y="connsiteY2"/>
                  </a:cxn>
                </a:cxnLst>
                <a:rect l="l" t="t" r="r" b="b"/>
                <a:pathLst>
                  <a:path w="164432" h="65402">
                    <a:moveTo>
                      <a:pt x="0" y="29307"/>
                    </a:moveTo>
                    <a:cubicBezTo>
                      <a:pt x="18382" y="12262"/>
                      <a:pt x="36764" y="-4782"/>
                      <a:pt x="64169" y="1234"/>
                    </a:cubicBezTo>
                    <a:cubicBezTo>
                      <a:pt x="91574" y="7250"/>
                      <a:pt x="147053" y="54707"/>
                      <a:pt x="164432" y="65402"/>
                    </a:cubicBez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1" name="Freeform 120"/>
              <p:cNvSpPr/>
              <p:nvPr/>
            </p:nvSpPr>
            <p:spPr bwMode="auto">
              <a:xfrm rot="746440">
                <a:off x="3773487" y="4262438"/>
                <a:ext cx="90488" cy="71437"/>
              </a:xfrm>
              <a:custGeom>
                <a:avLst/>
                <a:gdLst>
                  <a:gd name="connsiteX0" fmla="*/ 0 w 164432"/>
                  <a:gd name="connsiteY0" fmla="*/ 29307 h 65402"/>
                  <a:gd name="connsiteX1" fmla="*/ 64169 w 164432"/>
                  <a:gd name="connsiteY1" fmla="*/ 1234 h 65402"/>
                  <a:gd name="connsiteX2" fmla="*/ 164432 w 164432"/>
                  <a:gd name="connsiteY2" fmla="*/ 65402 h 65402"/>
                </a:gdLst>
                <a:ahLst/>
                <a:cxnLst>
                  <a:cxn ang="0">
                    <a:pos x="connsiteX0" y="connsiteY0"/>
                  </a:cxn>
                  <a:cxn ang="0">
                    <a:pos x="connsiteX1" y="connsiteY1"/>
                  </a:cxn>
                  <a:cxn ang="0">
                    <a:pos x="connsiteX2" y="connsiteY2"/>
                  </a:cxn>
                </a:cxnLst>
                <a:rect l="l" t="t" r="r" b="b"/>
                <a:pathLst>
                  <a:path w="164432" h="65402">
                    <a:moveTo>
                      <a:pt x="0" y="29307"/>
                    </a:moveTo>
                    <a:cubicBezTo>
                      <a:pt x="18382" y="12262"/>
                      <a:pt x="36764" y="-4782"/>
                      <a:pt x="64169" y="1234"/>
                    </a:cubicBezTo>
                    <a:cubicBezTo>
                      <a:pt x="91574" y="7250"/>
                      <a:pt x="147053" y="54707"/>
                      <a:pt x="164432" y="65402"/>
                    </a:cubicBez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2" name="Freeform 121"/>
              <p:cNvSpPr/>
              <p:nvPr/>
            </p:nvSpPr>
            <p:spPr bwMode="auto">
              <a:xfrm rot="20853560" flipH="1">
                <a:off x="3040063" y="4532313"/>
                <a:ext cx="161925" cy="55562"/>
              </a:xfrm>
              <a:custGeom>
                <a:avLst/>
                <a:gdLst>
                  <a:gd name="connsiteX0" fmla="*/ 0 w 164432"/>
                  <a:gd name="connsiteY0" fmla="*/ 29307 h 65402"/>
                  <a:gd name="connsiteX1" fmla="*/ 64169 w 164432"/>
                  <a:gd name="connsiteY1" fmla="*/ 1234 h 65402"/>
                  <a:gd name="connsiteX2" fmla="*/ 164432 w 164432"/>
                  <a:gd name="connsiteY2" fmla="*/ 65402 h 65402"/>
                </a:gdLst>
                <a:ahLst/>
                <a:cxnLst>
                  <a:cxn ang="0">
                    <a:pos x="connsiteX0" y="connsiteY0"/>
                  </a:cxn>
                  <a:cxn ang="0">
                    <a:pos x="connsiteX1" y="connsiteY1"/>
                  </a:cxn>
                  <a:cxn ang="0">
                    <a:pos x="connsiteX2" y="connsiteY2"/>
                  </a:cxn>
                </a:cxnLst>
                <a:rect l="l" t="t" r="r" b="b"/>
                <a:pathLst>
                  <a:path w="164432" h="65402">
                    <a:moveTo>
                      <a:pt x="0" y="29307"/>
                    </a:moveTo>
                    <a:cubicBezTo>
                      <a:pt x="18382" y="12262"/>
                      <a:pt x="36764" y="-4782"/>
                      <a:pt x="64169" y="1234"/>
                    </a:cubicBezTo>
                    <a:cubicBezTo>
                      <a:pt x="91574" y="7250"/>
                      <a:pt x="147053" y="54707"/>
                      <a:pt x="164432" y="65402"/>
                    </a:cubicBez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3" name="Freeform 122"/>
              <p:cNvSpPr/>
              <p:nvPr/>
            </p:nvSpPr>
            <p:spPr bwMode="auto">
              <a:xfrm rot="746440">
                <a:off x="3508375" y="4479925"/>
                <a:ext cx="130175" cy="46038"/>
              </a:xfrm>
              <a:custGeom>
                <a:avLst/>
                <a:gdLst>
                  <a:gd name="connsiteX0" fmla="*/ 0 w 164432"/>
                  <a:gd name="connsiteY0" fmla="*/ 29307 h 65402"/>
                  <a:gd name="connsiteX1" fmla="*/ 64169 w 164432"/>
                  <a:gd name="connsiteY1" fmla="*/ 1234 h 65402"/>
                  <a:gd name="connsiteX2" fmla="*/ 164432 w 164432"/>
                  <a:gd name="connsiteY2" fmla="*/ 65402 h 65402"/>
                </a:gdLst>
                <a:ahLst/>
                <a:cxnLst>
                  <a:cxn ang="0">
                    <a:pos x="connsiteX0" y="connsiteY0"/>
                  </a:cxn>
                  <a:cxn ang="0">
                    <a:pos x="connsiteX1" y="connsiteY1"/>
                  </a:cxn>
                  <a:cxn ang="0">
                    <a:pos x="connsiteX2" y="connsiteY2"/>
                  </a:cxn>
                </a:cxnLst>
                <a:rect l="l" t="t" r="r" b="b"/>
                <a:pathLst>
                  <a:path w="164432" h="65402">
                    <a:moveTo>
                      <a:pt x="0" y="29307"/>
                    </a:moveTo>
                    <a:cubicBezTo>
                      <a:pt x="18382" y="12262"/>
                      <a:pt x="36764" y="-4782"/>
                      <a:pt x="64169" y="1234"/>
                    </a:cubicBezTo>
                    <a:cubicBezTo>
                      <a:pt x="91574" y="7250"/>
                      <a:pt x="147053" y="54707"/>
                      <a:pt x="164432" y="65402"/>
                    </a:cubicBez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4" name="Freeform 123"/>
              <p:cNvSpPr/>
              <p:nvPr/>
            </p:nvSpPr>
            <p:spPr bwMode="auto">
              <a:xfrm rot="746440">
                <a:off x="3181351" y="4699000"/>
                <a:ext cx="117475" cy="71438"/>
              </a:xfrm>
              <a:custGeom>
                <a:avLst/>
                <a:gdLst>
                  <a:gd name="connsiteX0" fmla="*/ 0 w 164432"/>
                  <a:gd name="connsiteY0" fmla="*/ 29307 h 65402"/>
                  <a:gd name="connsiteX1" fmla="*/ 64169 w 164432"/>
                  <a:gd name="connsiteY1" fmla="*/ 1234 h 65402"/>
                  <a:gd name="connsiteX2" fmla="*/ 164432 w 164432"/>
                  <a:gd name="connsiteY2" fmla="*/ 65402 h 65402"/>
                </a:gdLst>
                <a:ahLst/>
                <a:cxnLst>
                  <a:cxn ang="0">
                    <a:pos x="connsiteX0" y="connsiteY0"/>
                  </a:cxn>
                  <a:cxn ang="0">
                    <a:pos x="connsiteX1" y="connsiteY1"/>
                  </a:cxn>
                  <a:cxn ang="0">
                    <a:pos x="connsiteX2" y="connsiteY2"/>
                  </a:cxn>
                </a:cxnLst>
                <a:rect l="l" t="t" r="r" b="b"/>
                <a:pathLst>
                  <a:path w="164432" h="65402">
                    <a:moveTo>
                      <a:pt x="0" y="29307"/>
                    </a:moveTo>
                    <a:cubicBezTo>
                      <a:pt x="18382" y="12262"/>
                      <a:pt x="36764" y="-4782"/>
                      <a:pt x="64169" y="1234"/>
                    </a:cubicBezTo>
                    <a:cubicBezTo>
                      <a:pt x="91574" y="7250"/>
                      <a:pt x="147053" y="54707"/>
                      <a:pt x="164432" y="65402"/>
                    </a:cubicBez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5" name="Freeform 124"/>
              <p:cNvSpPr/>
              <p:nvPr/>
            </p:nvSpPr>
            <p:spPr bwMode="auto">
              <a:xfrm rot="20853560" flipH="1">
                <a:off x="3622675" y="4559300"/>
                <a:ext cx="176212" cy="46038"/>
              </a:xfrm>
              <a:custGeom>
                <a:avLst/>
                <a:gdLst>
                  <a:gd name="connsiteX0" fmla="*/ 0 w 164432"/>
                  <a:gd name="connsiteY0" fmla="*/ 29307 h 65402"/>
                  <a:gd name="connsiteX1" fmla="*/ 64169 w 164432"/>
                  <a:gd name="connsiteY1" fmla="*/ 1234 h 65402"/>
                  <a:gd name="connsiteX2" fmla="*/ 164432 w 164432"/>
                  <a:gd name="connsiteY2" fmla="*/ 65402 h 65402"/>
                </a:gdLst>
                <a:ahLst/>
                <a:cxnLst>
                  <a:cxn ang="0">
                    <a:pos x="connsiteX0" y="connsiteY0"/>
                  </a:cxn>
                  <a:cxn ang="0">
                    <a:pos x="connsiteX1" y="connsiteY1"/>
                  </a:cxn>
                  <a:cxn ang="0">
                    <a:pos x="connsiteX2" y="connsiteY2"/>
                  </a:cxn>
                </a:cxnLst>
                <a:rect l="l" t="t" r="r" b="b"/>
                <a:pathLst>
                  <a:path w="164432" h="65402">
                    <a:moveTo>
                      <a:pt x="0" y="29307"/>
                    </a:moveTo>
                    <a:cubicBezTo>
                      <a:pt x="18382" y="12262"/>
                      <a:pt x="36764" y="-4782"/>
                      <a:pt x="64169" y="1234"/>
                    </a:cubicBezTo>
                    <a:cubicBezTo>
                      <a:pt x="91574" y="7250"/>
                      <a:pt x="147053" y="54707"/>
                      <a:pt x="164432" y="65402"/>
                    </a:cubicBez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6" name="Freeform 125"/>
              <p:cNvSpPr/>
              <p:nvPr/>
            </p:nvSpPr>
            <p:spPr bwMode="auto">
              <a:xfrm rot="20853560" flipH="1">
                <a:off x="3376613" y="4752975"/>
                <a:ext cx="177800" cy="46038"/>
              </a:xfrm>
              <a:custGeom>
                <a:avLst/>
                <a:gdLst>
                  <a:gd name="connsiteX0" fmla="*/ 0 w 164432"/>
                  <a:gd name="connsiteY0" fmla="*/ 29307 h 65402"/>
                  <a:gd name="connsiteX1" fmla="*/ 64169 w 164432"/>
                  <a:gd name="connsiteY1" fmla="*/ 1234 h 65402"/>
                  <a:gd name="connsiteX2" fmla="*/ 164432 w 164432"/>
                  <a:gd name="connsiteY2" fmla="*/ 65402 h 65402"/>
                </a:gdLst>
                <a:ahLst/>
                <a:cxnLst>
                  <a:cxn ang="0">
                    <a:pos x="connsiteX0" y="connsiteY0"/>
                  </a:cxn>
                  <a:cxn ang="0">
                    <a:pos x="connsiteX1" y="connsiteY1"/>
                  </a:cxn>
                  <a:cxn ang="0">
                    <a:pos x="connsiteX2" y="connsiteY2"/>
                  </a:cxn>
                </a:cxnLst>
                <a:rect l="l" t="t" r="r" b="b"/>
                <a:pathLst>
                  <a:path w="164432" h="65402">
                    <a:moveTo>
                      <a:pt x="0" y="29307"/>
                    </a:moveTo>
                    <a:cubicBezTo>
                      <a:pt x="18382" y="12262"/>
                      <a:pt x="36764" y="-4782"/>
                      <a:pt x="64169" y="1234"/>
                    </a:cubicBezTo>
                    <a:cubicBezTo>
                      <a:pt x="91574" y="7250"/>
                      <a:pt x="147053" y="54707"/>
                      <a:pt x="164432" y="65402"/>
                    </a:cubicBez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7" name="Freeform 126"/>
              <p:cNvSpPr/>
              <p:nvPr/>
            </p:nvSpPr>
            <p:spPr bwMode="auto">
              <a:xfrm rot="20853560" flipH="1">
                <a:off x="3041651" y="4829175"/>
                <a:ext cx="119062" cy="69850"/>
              </a:xfrm>
              <a:custGeom>
                <a:avLst/>
                <a:gdLst>
                  <a:gd name="connsiteX0" fmla="*/ 0 w 164432"/>
                  <a:gd name="connsiteY0" fmla="*/ 29307 h 65402"/>
                  <a:gd name="connsiteX1" fmla="*/ 64169 w 164432"/>
                  <a:gd name="connsiteY1" fmla="*/ 1234 h 65402"/>
                  <a:gd name="connsiteX2" fmla="*/ 164432 w 164432"/>
                  <a:gd name="connsiteY2" fmla="*/ 65402 h 65402"/>
                </a:gdLst>
                <a:ahLst/>
                <a:cxnLst>
                  <a:cxn ang="0">
                    <a:pos x="connsiteX0" y="connsiteY0"/>
                  </a:cxn>
                  <a:cxn ang="0">
                    <a:pos x="connsiteX1" y="connsiteY1"/>
                  </a:cxn>
                  <a:cxn ang="0">
                    <a:pos x="connsiteX2" y="connsiteY2"/>
                  </a:cxn>
                </a:cxnLst>
                <a:rect l="l" t="t" r="r" b="b"/>
                <a:pathLst>
                  <a:path w="164432" h="65402">
                    <a:moveTo>
                      <a:pt x="0" y="29307"/>
                    </a:moveTo>
                    <a:cubicBezTo>
                      <a:pt x="18382" y="12262"/>
                      <a:pt x="36764" y="-4782"/>
                      <a:pt x="64169" y="1234"/>
                    </a:cubicBezTo>
                    <a:cubicBezTo>
                      <a:pt x="91574" y="7250"/>
                      <a:pt x="147053" y="54707"/>
                      <a:pt x="164432" y="65402"/>
                    </a:cubicBez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8" name="Freeform 127"/>
              <p:cNvSpPr/>
              <p:nvPr/>
            </p:nvSpPr>
            <p:spPr bwMode="auto">
              <a:xfrm rot="1620513">
                <a:off x="3563937" y="3101975"/>
                <a:ext cx="165100" cy="65088"/>
              </a:xfrm>
              <a:custGeom>
                <a:avLst/>
                <a:gdLst>
                  <a:gd name="connsiteX0" fmla="*/ 0 w 164432"/>
                  <a:gd name="connsiteY0" fmla="*/ 29307 h 65402"/>
                  <a:gd name="connsiteX1" fmla="*/ 64169 w 164432"/>
                  <a:gd name="connsiteY1" fmla="*/ 1234 h 65402"/>
                  <a:gd name="connsiteX2" fmla="*/ 164432 w 164432"/>
                  <a:gd name="connsiteY2" fmla="*/ 65402 h 65402"/>
                </a:gdLst>
                <a:ahLst/>
                <a:cxnLst>
                  <a:cxn ang="0">
                    <a:pos x="connsiteX0" y="connsiteY0"/>
                  </a:cxn>
                  <a:cxn ang="0">
                    <a:pos x="connsiteX1" y="connsiteY1"/>
                  </a:cxn>
                  <a:cxn ang="0">
                    <a:pos x="connsiteX2" y="connsiteY2"/>
                  </a:cxn>
                </a:cxnLst>
                <a:rect l="l" t="t" r="r" b="b"/>
                <a:pathLst>
                  <a:path w="164432" h="65402">
                    <a:moveTo>
                      <a:pt x="0" y="29307"/>
                    </a:moveTo>
                    <a:cubicBezTo>
                      <a:pt x="18382" y="12262"/>
                      <a:pt x="36764" y="-4782"/>
                      <a:pt x="64169" y="1234"/>
                    </a:cubicBezTo>
                    <a:cubicBezTo>
                      <a:pt x="91574" y="7250"/>
                      <a:pt x="147053" y="54707"/>
                      <a:pt x="164432" y="65402"/>
                    </a:cubicBez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9" name="Freeform 128"/>
              <p:cNvSpPr/>
              <p:nvPr/>
            </p:nvSpPr>
            <p:spPr bwMode="auto">
              <a:xfrm>
                <a:off x="3616325" y="3128963"/>
                <a:ext cx="55562" cy="4762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30" name="Straight Connector 129"/>
              <p:cNvCxnSpPr/>
              <p:nvPr/>
            </p:nvCxnSpPr>
            <p:spPr bwMode="auto">
              <a:xfrm>
                <a:off x="3476626" y="2970213"/>
                <a:ext cx="1587" cy="49212"/>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31" name="Freeform 130"/>
              <p:cNvSpPr/>
              <p:nvPr/>
            </p:nvSpPr>
            <p:spPr bwMode="auto">
              <a:xfrm rot="2299400">
                <a:off x="3686175" y="3402013"/>
                <a:ext cx="149225" cy="47625"/>
              </a:xfrm>
              <a:custGeom>
                <a:avLst/>
                <a:gdLst>
                  <a:gd name="connsiteX0" fmla="*/ 0 w 148792"/>
                  <a:gd name="connsiteY0" fmla="*/ 32740 h 48972"/>
                  <a:gd name="connsiteX1" fmla="*/ 59517 w 148792"/>
                  <a:gd name="connsiteY1" fmla="*/ 276 h 48972"/>
                  <a:gd name="connsiteX2" fmla="*/ 148792 w 148792"/>
                  <a:gd name="connsiteY2" fmla="*/ 48972 h 48972"/>
                </a:gdLst>
                <a:ahLst/>
                <a:cxnLst>
                  <a:cxn ang="0">
                    <a:pos x="connsiteX0" y="connsiteY0"/>
                  </a:cxn>
                  <a:cxn ang="0">
                    <a:pos x="connsiteX1" y="connsiteY1"/>
                  </a:cxn>
                  <a:cxn ang="0">
                    <a:pos x="connsiteX2" y="connsiteY2"/>
                  </a:cxn>
                </a:cxnLst>
                <a:rect l="l" t="t" r="r" b="b"/>
                <a:pathLst>
                  <a:path w="148792" h="48972">
                    <a:moveTo>
                      <a:pt x="0" y="32740"/>
                    </a:moveTo>
                    <a:cubicBezTo>
                      <a:pt x="17359" y="15155"/>
                      <a:pt x="34718" y="-2429"/>
                      <a:pt x="59517" y="276"/>
                    </a:cubicBezTo>
                    <a:cubicBezTo>
                      <a:pt x="84316" y="2981"/>
                      <a:pt x="133462" y="40856"/>
                      <a:pt x="148792" y="48972"/>
                    </a:cubicBezTo>
                  </a:path>
                </a:pathLst>
              </a:custGeom>
              <a:noFill/>
              <a:ln w="952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2" name="Freeform 131"/>
              <p:cNvSpPr/>
              <p:nvPr/>
            </p:nvSpPr>
            <p:spPr bwMode="auto">
              <a:xfrm rot="18960285">
                <a:off x="3581400" y="3621088"/>
                <a:ext cx="188912" cy="68262"/>
              </a:xfrm>
              <a:custGeom>
                <a:avLst/>
                <a:gdLst>
                  <a:gd name="connsiteX0" fmla="*/ 140677 w 140677"/>
                  <a:gd name="connsiteY0" fmla="*/ 21589 h 72990"/>
                  <a:gd name="connsiteX1" fmla="*/ 51401 w 140677"/>
                  <a:gd name="connsiteY1" fmla="*/ 2652 h 72990"/>
                  <a:gd name="connsiteX2" fmla="*/ 0 w 140677"/>
                  <a:gd name="connsiteY2" fmla="*/ 72990 h 72990"/>
                </a:gdLst>
                <a:ahLst/>
                <a:cxnLst>
                  <a:cxn ang="0">
                    <a:pos x="connsiteX0" y="connsiteY0"/>
                  </a:cxn>
                  <a:cxn ang="0">
                    <a:pos x="connsiteX1" y="connsiteY1"/>
                  </a:cxn>
                  <a:cxn ang="0">
                    <a:pos x="connsiteX2" y="connsiteY2"/>
                  </a:cxn>
                </a:cxnLst>
                <a:rect l="l" t="t" r="r" b="b"/>
                <a:pathLst>
                  <a:path w="140677" h="72990">
                    <a:moveTo>
                      <a:pt x="140677" y="21589"/>
                    </a:moveTo>
                    <a:cubicBezTo>
                      <a:pt x="107762" y="7837"/>
                      <a:pt x="74847" y="-5915"/>
                      <a:pt x="51401" y="2652"/>
                    </a:cubicBezTo>
                    <a:cubicBezTo>
                      <a:pt x="27955" y="11219"/>
                      <a:pt x="8567" y="60816"/>
                      <a:pt x="0" y="72990"/>
                    </a:cubicBezTo>
                  </a:path>
                </a:pathLst>
              </a:custGeom>
              <a:noFill/>
              <a:ln w="952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3" name="Freeform 132"/>
              <p:cNvSpPr/>
              <p:nvPr/>
            </p:nvSpPr>
            <p:spPr bwMode="auto">
              <a:xfrm rot="1569806">
                <a:off x="3602037" y="3221038"/>
                <a:ext cx="111125" cy="20637"/>
              </a:xfrm>
              <a:custGeom>
                <a:avLst/>
                <a:gdLst>
                  <a:gd name="connsiteX0" fmla="*/ 110918 w 110918"/>
                  <a:gd name="connsiteY0" fmla="*/ 0 h 21642"/>
                  <a:gd name="connsiteX1" fmla="*/ 0 w 110918"/>
                  <a:gd name="connsiteY1" fmla="*/ 21642 h 21642"/>
                </a:gdLst>
                <a:ahLst/>
                <a:cxnLst>
                  <a:cxn ang="0">
                    <a:pos x="connsiteX0" y="connsiteY0"/>
                  </a:cxn>
                  <a:cxn ang="0">
                    <a:pos x="connsiteX1" y="connsiteY1"/>
                  </a:cxn>
                </a:cxnLst>
                <a:rect l="l" t="t" r="r" b="b"/>
                <a:pathLst>
                  <a:path w="110918" h="21642">
                    <a:moveTo>
                      <a:pt x="110918" y="0"/>
                    </a:moveTo>
                    <a:lnTo>
                      <a:pt x="0" y="21642"/>
                    </a:lnTo>
                  </a:path>
                </a:pathLst>
              </a:custGeom>
              <a:noFill/>
              <a:ln w="952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4" name="Freeform 133"/>
              <p:cNvSpPr/>
              <p:nvPr/>
            </p:nvSpPr>
            <p:spPr bwMode="auto">
              <a:xfrm rot="2048297">
                <a:off x="3340101" y="3322638"/>
                <a:ext cx="142875" cy="53975"/>
              </a:xfrm>
              <a:custGeom>
                <a:avLst/>
                <a:gdLst>
                  <a:gd name="connsiteX0" fmla="*/ 143382 w 143382"/>
                  <a:gd name="connsiteY0" fmla="*/ 0 h 54106"/>
                  <a:gd name="connsiteX1" fmla="*/ 21643 w 143382"/>
                  <a:gd name="connsiteY1" fmla="*/ 24347 h 54106"/>
                  <a:gd name="connsiteX2" fmla="*/ 0 w 143382"/>
                  <a:gd name="connsiteY2" fmla="*/ 54106 h 54106"/>
                </a:gdLst>
                <a:ahLst/>
                <a:cxnLst>
                  <a:cxn ang="0">
                    <a:pos x="connsiteX0" y="connsiteY0"/>
                  </a:cxn>
                  <a:cxn ang="0">
                    <a:pos x="connsiteX1" y="connsiteY1"/>
                  </a:cxn>
                  <a:cxn ang="0">
                    <a:pos x="connsiteX2" y="connsiteY2"/>
                  </a:cxn>
                </a:cxnLst>
                <a:rect l="l" t="t" r="r" b="b"/>
                <a:pathLst>
                  <a:path w="143382" h="54106">
                    <a:moveTo>
                      <a:pt x="143382" y="0"/>
                    </a:moveTo>
                    <a:cubicBezTo>
                      <a:pt x="94461" y="7664"/>
                      <a:pt x="45540" y="15329"/>
                      <a:pt x="21643" y="24347"/>
                    </a:cubicBezTo>
                    <a:cubicBezTo>
                      <a:pt x="-2254" y="33365"/>
                      <a:pt x="3607" y="49146"/>
                      <a:pt x="0" y="54106"/>
                    </a:cubicBezTo>
                  </a:path>
                </a:pathLst>
              </a:custGeom>
              <a:noFill/>
              <a:ln w="952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5" name="Freeform 134"/>
              <p:cNvSpPr/>
              <p:nvPr/>
            </p:nvSpPr>
            <p:spPr bwMode="auto">
              <a:xfrm>
                <a:off x="3514725" y="3281363"/>
                <a:ext cx="104775" cy="39687"/>
              </a:xfrm>
              <a:custGeom>
                <a:avLst/>
                <a:gdLst>
                  <a:gd name="connsiteX0" fmla="*/ 0 w 105508"/>
                  <a:gd name="connsiteY0" fmla="*/ 0 h 40580"/>
                  <a:gd name="connsiteX1" fmla="*/ 78455 w 105508"/>
                  <a:gd name="connsiteY1" fmla="*/ 27053 h 40580"/>
                  <a:gd name="connsiteX2" fmla="*/ 105508 w 105508"/>
                  <a:gd name="connsiteY2" fmla="*/ 40580 h 40580"/>
                </a:gdLst>
                <a:ahLst/>
                <a:cxnLst>
                  <a:cxn ang="0">
                    <a:pos x="connsiteX0" y="connsiteY0"/>
                  </a:cxn>
                  <a:cxn ang="0">
                    <a:pos x="connsiteX1" y="connsiteY1"/>
                  </a:cxn>
                  <a:cxn ang="0">
                    <a:pos x="connsiteX2" y="connsiteY2"/>
                  </a:cxn>
                </a:cxnLst>
                <a:rect l="l" t="t" r="r" b="b"/>
                <a:pathLst>
                  <a:path w="105508" h="40580">
                    <a:moveTo>
                      <a:pt x="0" y="0"/>
                    </a:moveTo>
                    <a:cubicBezTo>
                      <a:pt x="30435" y="10145"/>
                      <a:pt x="60870" y="20290"/>
                      <a:pt x="78455" y="27053"/>
                    </a:cubicBezTo>
                    <a:cubicBezTo>
                      <a:pt x="96040" y="33816"/>
                      <a:pt x="100999" y="38326"/>
                      <a:pt x="105508" y="40580"/>
                    </a:cubicBezTo>
                  </a:path>
                </a:pathLst>
              </a:custGeom>
              <a:noFill/>
              <a:ln w="952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6" name="Freeform 135"/>
              <p:cNvSpPr/>
              <p:nvPr/>
            </p:nvSpPr>
            <p:spPr bwMode="auto">
              <a:xfrm>
                <a:off x="3363913" y="3492500"/>
                <a:ext cx="131763" cy="95250"/>
              </a:xfrm>
              <a:custGeom>
                <a:avLst/>
                <a:gdLst>
                  <a:gd name="connsiteX0" fmla="*/ 0 w 132561"/>
                  <a:gd name="connsiteY0" fmla="*/ 94687 h 94687"/>
                  <a:gd name="connsiteX1" fmla="*/ 132561 w 132561"/>
                  <a:gd name="connsiteY1" fmla="*/ 0 h 94687"/>
                </a:gdLst>
                <a:ahLst/>
                <a:cxnLst>
                  <a:cxn ang="0">
                    <a:pos x="connsiteX0" y="connsiteY0"/>
                  </a:cxn>
                  <a:cxn ang="0">
                    <a:pos x="connsiteX1" y="connsiteY1"/>
                  </a:cxn>
                </a:cxnLst>
                <a:rect l="l" t="t" r="r" b="b"/>
                <a:pathLst>
                  <a:path w="132561" h="94687">
                    <a:moveTo>
                      <a:pt x="0" y="94687"/>
                    </a:moveTo>
                    <a:lnTo>
                      <a:pt x="132561" y="0"/>
                    </a:lnTo>
                  </a:path>
                </a:pathLst>
              </a:custGeom>
              <a:noFill/>
              <a:ln w="952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7" name="Freeform 136"/>
              <p:cNvSpPr/>
              <p:nvPr/>
            </p:nvSpPr>
            <p:spPr bwMode="auto">
              <a:xfrm>
                <a:off x="3514725" y="3748088"/>
                <a:ext cx="115887" cy="61912"/>
              </a:xfrm>
              <a:custGeom>
                <a:avLst/>
                <a:gdLst>
                  <a:gd name="connsiteX0" fmla="*/ 0 w 116329"/>
                  <a:gd name="connsiteY0" fmla="*/ 0 h 62223"/>
                  <a:gd name="connsiteX1" fmla="*/ 116329 w 116329"/>
                  <a:gd name="connsiteY1" fmla="*/ 62223 h 62223"/>
                </a:gdLst>
                <a:ahLst/>
                <a:cxnLst>
                  <a:cxn ang="0">
                    <a:pos x="connsiteX0" y="connsiteY0"/>
                  </a:cxn>
                  <a:cxn ang="0">
                    <a:pos x="connsiteX1" y="connsiteY1"/>
                  </a:cxn>
                </a:cxnLst>
                <a:rect l="l" t="t" r="r" b="b"/>
                <a:pathLst>
                  <a:path w="116329" h="62223">
                    <a:moveTo>
                      <a:pt x="0" y="0"/>
                    </a:moveTo>
                    <a:lnTo>
                      <a:pt x="116329" y="62223"/>
                    </a:lnTo>
                  </a:path>
                </a:pathLst>
              </a:custGeom>
              <a:noFill/>
              <a:ln w="952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8" name="Freeform 137"/>
              <p:cNvSpPr/>
              <p:nvPr/>
            </p:nvSpPr>
            <p:spPr bwMode="auto">
              <a:xfrm>
                <a:off x="3175001" y="3349625"/>
                <a:ext cx="142875" cy="87313"/>
              </a:xfrm>
              <a:custGeom>
                <a:avLst/>
                <a:gdLst>
                  <a:gd name="connsiteX0" fmla="*/ 143382 w 143382"/>
                  <a:gd name="connsiteY0" fmla="*/ 0 h 86570"/>
                  <a:gd name="connsiteX1" fmla="*/ 0 w 143382"/>
                  <a:gd name="connsiteY1" fmla="*/ 86570 h 86570"/>
                </a:gdLst>
                <a:ahLst/>
                <a:cxnLst>
                  <a:cxn ang="0">
                    <a:pos x="connsiteX0" y="connsiteY0"/>
                  </a:cxn>
                  <a:cxn ang="0">
                    <a:pos x="connsiteX1" y="connsiteY1"/>
                  </a:cxn>
                </a:cxnLst>
                <a:rect l="l" t="t" r="r" b="b"/>
                <a:pathLst>
                  <a:path w="143382" h="86570">
                    <a:moveTo>
                      <a:pt x="143382" y="0"/>
                    </a:moveTo>
                    <a:lnTo>
                      <a:pt x="0" y="86570"/>
                    </a:lnTo>
                  </a:path>
                </a:pathLst>
              </a:custGeom>
              <a:noFill/>
              <a:ln w="952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9" name="Freeform 138"/>
              <p:cNvSpPr/>
              <p:nvPr/>
            </p:nvSpPr>
            <p:spPr bwMode="auto">
              <a:xfrm>
                <a:off x="3255963" y="3586163"/>
                <a:ext cx="80963" cy="122237"/>
              </a:xfrm>
              <a:custGeom>
                <a:avLst/>
                <a:gdLst>
                  <a:gd name="connsiteX0" fmla="*/ 0 w 81261"/>
                  <a:gd name="connsiteY0" fmla="*/ 0 h 122888"/>
                  <a:gd name="connsiteX1" fmla="*/ 75749 w 81261"/>
                  <a:gd name="connsiteY1" fmla="*/ 113624 h 122888"/>
                  <a:gd name="connsiteX2" fmla="*/ 75749 w 81261"/>
                  <a:gd name="connsiteY2" fmla="*/ 116329 h 122888"/>
                </a:gdLst>
                <a:ahLst/>
                <a:cxnLst>
                  <a:cxn ang="0">
                    <a:pos x="connsiteX0" y="connsiteY0"/>
                  </a:cxn>
                  <a:cxn ang="0">
                    <a:pos x="connsiteX1" y="connsiteY1"/>
                  </a:cxn>
                  <a:cxn ang="0">
                    <a:pos x="connsiteX2" y="connsiteY2"/>
                  </a:cxn>
                </a:cxnLst>
                <a:rect l="l" t="t" r="r" b="b"/>
                <a:pathLst>
                  <a:path w="81261" h="122888">
                    <a:moveTo>
                      <a:pt x="0" y="0"/>
                    </a:moveTo>
                    <a:lnTo>
                      <a:pt x="75749" y="113624"/>
                    </a:lnTo>
                    <a:cubicBezTo>
                      <a:pt x="88374" y="133012"/>
                      <a:pt x="75298" y="115878"/>
                      <a:pt x="75749" y="116329"/>
                    </a:cubicBezTo>
                  </a:path>
                </a:pathLst>
              </a:custGeom>
              <a:noFill/>
              <a:ln w="952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0" name="Freeform 139"/>
              <p:cNvSpPr/>
              <p:nvPr/>
            </p:nvSpPr>
            <p:spPr bwMode="auto">
              <a:xfrm>
                <a:off x="3070226" y="3748088"/>
                <a:ext cx="134937" cy="76200"/>
              </a:xfrm>
              <a:custGeom>
                <a:avLst/>
                <a:gdLst>
                  <a:gd name="connsiteX0" fmla="*/ 135266 w 135266"/>
                  <a:gd name="connsiteY0" fmla="*/ 0 h 75749"/>
                  <a:gd name="connsiteX1" fmla="*/ 0 w 135266"/>
                  <a:gd name="connsiteY1" fmla="*/ 75749 h 75749"/>
                </a:gdLst>
                <a:ahLst/>
                <a:cxnLst>
                  <a:cxn ang="0">
                    <a:pos x="connsiteX0" y="connsiteY0"/>
                  </a:cxn>
                  <a:cxn ang="0">
                    <a:pos x="connsiteX1" y="connsiteY1"/>
                  </a:cxn>
                </a:cxnLst>
                <a:rect l="l" t="t" r="r" b="b"/>
                <a:pathLst>
                  <a:path w="135266" h="75749">
                    <a:moveTo>
                      <a:pt x="135266" y="0"/>
                    </a:moveTo>
                    <a:lnTo>
                      <a:pt x="0" y="75749"/>
                    </a:lnTo>
                  </a:path>
                </a:pathLst>
              </a:custGeom>
              <a:noFill/>
              <a:ln w="952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1" name="Freeform 140"/>
              <p:cNvSpPr/>
              <p:nvPr/>
            </p:nvSpPr>
            <p:spPr bwMode="auto">
              <a:xfrm flipV="1">
                <a:off x="3781425" y="3427413"/>
                <a:ext cx="55562" cy="49212"/>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2" name="Freeform 141"/>
              <p:cNvSpPr/>
              <p:nvPr/>
            </p:nvSpPr>
            <p:spPr bwMode="auto">
              <a:xfrm flipV="1">
                <a:off x="3197226" y="3359150"/>
                <a:ext cx="55562" cy="4762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3" name="Freeform 142"/>
              <p:cNvSpPr/>
              <p:nvPr/>
            </p:nvSpPr>
            <p:spPr bwMode="auto">
              <a:xfrm flipH="1" flipV="1">
                <a:off x="3660775" y="3590925"/>
                <a:ext cx="46037" cy="7302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4" name="Freeform 143"/>
              <p:cNvSpPr/>
              <p:nvPr/>
            </p:nvSpPr>
            <p:spPr bwMode="auto">
              <a:xfrm flipH="1" flipV="1">
                <a:off x="3417888" y="3517900"/>
                <a:ext cx="46038" cy="7302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5" name="Freeform 144"/>
              <p:cNvSpPr/>
              <p:nvPr/>
            </p:nvSpPr>
            <p:spPr bwMode="auto">
              <a:xfrm flipV="1">
                <a:off x="3554412" y="3767138"/>
                <a:ext cx="46038" cy="7302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6" name="Freeform 145"/>
              <p:cNvSpPr/>
              <p:nvPr/>
            </p:nvSpPr>
            <p:spPr bwMode="auto">
              <a:xfrm flipV="1">
                <a:off x="3389313" y="3319463"/>
                <a:ext cx="46038" cy="7302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7" name="Freeform 146"/>
              <p:cNvSpPr/>
              <p:nvPr/>
            </p:nvSpPr>
            <p:spPr bwMode="auto">
              <a:xfrm flipV="1">
                <a:off x="3546475" y="3289300"/>
                <a:ext cx="44450" cy="7302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8" name="Freeform 147"/>
              <p:cNvSpPr/>
              <p:nvPr/>
            </p:nvSpPr>
            <p:spPr bwMode="auto">
              <a:xfrm rot="16200000" flipV="1">
                <a:off x="3115470" y="3793331"/>
                <a:ext cx="101600" cy="46037"/>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9" name="Freeform 148"/>
              <p:cNvSpPr/>
              <p:nvPr/>
            </p:nvSpPr>
            <p:spPr bwMode="auto">
              <a:xfrm flipH="1" flipV="1">
                <a:off x="3711575" y="4545013"/>
                <a:ext cx="46037" cy="7302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0" name="Freeform 149"/>
              <p:cNvSpPr/>
              <p:nvPr/>
            </p:nvSpPr>
            <p:spPr bwMode="auto">
              <a:xfrm>
                <a:off x="3798887" y="4435475"/>
                <a:ext cx="115888" cy="61913"/>
              </a:xfrm>
              <a:custGeom>
                <a:avLst/>
                <a:gdLst>
                  <a:gd name="connsiteX0" fmla="*/ 0 w 116329"/>
                  <a:gd name="connsiteY0" fmla="*/ 0 h 62223"/>
                  <a:gd name="connsiteX1" fmla="*/ 116329 w 116329"/>
                  <a:gd name="connsiteY1" fmla="*/ 62223 h 62223"/>
                </a:gdLst>
                <a:ahLst/>
                <a:cxnLst>
                  <a:cxn ang="0">
                    <a:pos x="connsiteX0" y="connsiteY0"/>
                  </a:cxn>
                  <a:cxn ang="0">
                    <a:pos x="connsiteX1" y="connsiteY1"/>
                  </a:cxn>
                </a:cxnLst>
                <a:rect l="l" t="t" r="r" b="b"/>
                <a:pathLst>
                  <a:path w="116329" h="62223">
                    <a:moveTo>
                      <a:pt x="0" y="0"/>
                    </a:moveTo>
                    <a:lnTo>
                      <a:pt x="116329" y="62223"/>
                    </a:lnTo>
                  </a:path>
                </a:pathLst>
              </a:custGeom>
              <a:noFill/>
              <a:ln w="952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1" name="Freeform 150"/>
              <p:cNvSpPr/>
              <p:nvPr/>
            </p:nvSpPr>
            <p:spPr bwMode="auto">
              <a:xfrm flipV="1">
                <a:off x="3824287" y="4451350"/>
                <a:ext cx="46038" cy="7302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2" name="Freeform 151"/>
              <p:cNvSpPr/>
              <p:nvPr/>
            </p:nvSpPr>
            <p:spPr bwMode="auto">
              <a:xfrm flipH="1">
                <a:off x="3373438" y="4533900"/>
                <a:ext cx="149225" cy="47625"/>
              </a:xfrm>
              <a:custGeom>
                <a:avLst/>
                <a:gdLst>
                  <a:gd name="connsiteX0" fmla="*/ 0 w 148792"/>
                  <a:gd name="connsiteY0" fmla="*/ 32740 h 48972"/>
                  <a:gd name="connsiteX1" fmla="*/ 59517 w 148792"/>
                  <a:gd name="connsiteY1" fmla="*/ 276 h 48972"/>
                  <a:gd name="connsiteX2" fmla="*/ 148792 w 148792"/>
                  <a:gd name="connsiteY2" fmla="*/ 48972 h 48972"/>
                </a:gdLst>
                <a:ahLst/>
                <a:cxnLst>
                  <a:cxn ang="0">
                    <a:pos x="connsiteX0" y="connsiteY0"/>
                  </a:cxn>
                  <a:cxn ang="0">
                    <a:pos x="connsiteX1" y="connsiteY1"/>
                  </a:cxn>
                  <a:cxn ang="0">
                    <a:pos x="connsiteX2" y="connsiteY2"/>
                  </a:cxn>
                </a:cxnLst>
                <a:rect l="l" t="t" r="r" b="b"/>
                <a:pathLst>
                  <a:path w="148792" h="48972">
                    <a:moveTo>
                      <a:pt x="0" y="32740"/>
                    </a:moveTo>
                    <a:cubicBezTo>
                      <a:pt x="17359" y="15155"/>
                      <a:pt x="34718" y="-2429"/>
                      <a:pt x="59517" y="276"/>
                    </a:cubicBezTo>
                    <a:cubicBezTo>
                      <a:pt x="84316" y="2981"/>
                      <a:pt x="133462" y="40856"/>
                      <a:pt x="148792" y="48972"/>
                    </a:cubicBezTo>
                  </a:path>
                </a:pathLst>
              </a:custGeom>
              <a:noFill/>
              <a:ln w="952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3" name="Freeform 152"/>
              <p:cNvSpPr/>
              <p:nvPr/>
            </p:nvSpPr>
            <p:spPr bwMode="auto">
              <a:xfrm rot="1849718">
                <a:off x="3546475" y="4662488"/>
                <a:ext cx="149225" cy="49212"/>
              </a:xfrm>
              <a:custGeom>
                <a:avLst/>
                <a:gdLst>
                  <a:gd name="connsiteX0" fmla="*/ 0 w 148792"/>
                  <a:gd name="connsiteY0" fmla="*/ 32740 h 48972"/>
                  <a:gd name="connsiteX1" fmla="*/ 59517 w 148792"/>
                  <a:gd name="connsiteY1" fmla="*/ 276 h 48972"/>
                  <a:gd name="connsiteX2" fmla="*/ 148792 w 148792"/>
                  <a:gd name="connsiteY2" fmla="*/ 48972 h 48972"/>
                </a:gdLst>
                <a:ahLst/>
                <a:cxnLst>
                  <a:cxn ang="0">
                    <a:pos x="connsiteX0" y="connsiteY0"/>
                  </a:cxn>
                  <a:cxn ang="0">
                    <a:pos x="connsiteX1" y="connsiteY1"/>
                  </a:cxn>
                  <a:cxn ang="0">
                    <a:pos x="connsiteX2" y="connsiteY2"/>
                  </a:cxn>
                </a:cxnLst>
                <a:rect l="l" t="t" r="r" b="b"/>
                <a:pathLst>
                  <a:path w="148792" h="48972">
                    <a:moveTo>
                      <a:pt x="0" y="32740"/>
                    </a:moveTo>
                    <a:cubicBezTo>
                      <a:pt x="17359" y="15155"/>
                      <a:pt x="34718" y="-2429"/>
                      <a:pt x="59517" y="276"/>
                    </a:cubicBezTo>
                    <a:cubicBezTo>
                      <a:pt x="84316" y="2981"/>
                      <a:pt x="133462" y="40856"/>
                      <a:pt x="148792" y="48972"/>
                    </a:cubicBezTo>
                  </a:path>
                </a:pathLst>
              </a:custGeom>
              <a:noFill/>
              <a:ln w="952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4" name="Freeform 153"/>
              <p:cNvSpPr/>
              <p:nvPr/>
            </p:nvSpPr>
            <p:spPr bwMode="auto">
              <a:xfrm flipH="1" flipV="1">
                <a:off x="3438526" y="4746625"/>
                <a:ext cx="46037" cy="7302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5" name="Freeform 154"/>
              <p:cNvSpPr/>
              <p:nvPr/>
            </p:nvSpPr>
            <p:spPr bwMode="auto">
              <a:xfrm flipV="1">
                <a:off x="3571875" y="4651375"/>
                <a:ext cx="46037" cy="7302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6" name="Freeform 155"/>
              <p:cNvSpPr/>
              <p:nvPr/>
            </p:nvSpPr>
            <p:spPr bwMode="auto">
              <a:xfrm flipV="1">
                <a:off x="3522662" y="4322763"/>
                <a:ext cx="46038" cy="7302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7" name="Freeform 156"/>
              <p:cNvSpPr/>
              <p:nvPr/>
            </p:nvSpPr>
            <p:spPr bwMode="auto">
              <a:xfrm flipH="1" flipV="1">
                <a:off x="3427413" y="4532313"/>
                <a:ext cx="46038" cy="7302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8" name="Freeform 157"/>
              <p:cNvSpPr/>
              <p:nvPr/>
            </p:nvSpPr>
            <p:spPr bwMode="auto">
              <a:xfrm flipH="1" flipV="1">
                <a:off x="3114676" y="4524375"/>
                <a:ext cx="46037" cy="7302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9" name="Freeform 158"/>
              <p:cNvSpPr/>
              <p:nvPr/>
            </p:nvSpPr>
            <p:spPr bwMode="auto">
              <a:xfrm flipH="1" flipV="1">
                <a:off x="3090863" y="4826000"/>
                <a:ext cx="46038" cy="7302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0" name="Freeform 159"/>
              <p:cNvSpPr/>
              <p:nvPr/>
            </p:nvSpPr>
            <p:spPr bwMode="auto">
              <a:xfrm flipH="1" flipV="1">
                <a:off x="3105151" y="4624388"/>
                <a:ext cx="90487" cy="63500"/>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1" name="Freeform 160"/>
              <p:cNvSpPr/>
              <p:nvPr/>
            </p:nvSpPr>
            <p:spPr bwMode="auto">
              <a:xfrm flipV="1">
                <a:off x="3205163" y="4492625"/>
                <a:ext cx="100013" cy="10477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2" name="Freeform 161"/>
              <p:cNvSpPr/>
              <p:nvPr/>
            </p:nvSpPr>
            <p:spPr bwMode="auto">
              <a:xfrm flipH="1" flipV="1">
                <a:off x="3406776" y="4400550"/>
                <a:ext cx="98425" cy="103188"/>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3" name="Freeform 162"/>
              <p:cNvSpPr/>
              <p:nvPr/>
            </p:nvSpPr>
            <p:spPr bwMode="auto">
              <a:xfrm flipH="1" flipV="1">
                <a:off x="3721100" y="4746625"/>
                <a:ext cx="98425" cy="10477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4" name="Freeform 163"/>
              <p:cNvSpPr/>
              <p:nvPr/>
            </p:nvSpPr>
            <p:spPr bwMode="auto">
              <a:xfrm flipV="1">
                <a:off x="3843337" y="4860925"/>
                <a:ext cx="100013" cy="10477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5" name="Freeform 164"/>
              <p:cNvSpPr/>
              <p:nvPr/>
            </p:nvSpPr>
            <p:spPr bwMode="auto">
              <a:xfrm flipH="1" flipV="1">
                <a:off x="3695700" y="4343400"/>
                <a:ext cx="100012" cy="10477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6" name="Freeform 165"/>
              <p:cNvSpPr/>
              <p:nvPr/>
            </p:nvSpPr>
            <p:spPr bwMode="auto">
              <a:xfrm flipH="1" flipV="1">
                <a:off x="3414713" y="4270375"/>
                <a:ext cx="100013" cy="10477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7" name="Freeform 166"/>
              <p:cNvSpPr/>
              <p:nvPr/>
            </p:nvSpPr>
            <p:spPr bwMode="auto">
              <a:xfrm flipH="1" flipV="1">
                <a:off x="3435351" y="4891088"/>
                <a:ext cx="100012" cy="104775"/>
              </a:xfrm>
              <a:custGeom>
                <a:avLst/>
                <a:gdLst>
                  <a:gd name="connsiteX0" fmla="*/ 0 w 56147"/>
                  <a:gd name="connsiteY0" fmla="*/ 48126 h 48126"/>
                  <a:gd name="connsiteX1" fmla="*/ 56147 w 56147"/>
                  <a:gd name="connsiteY1" fmla="*/ 0 h 48126"/>
                </a:gdLst>
                <a:ahLst/>
                <a:cxnLst>
                  <a:cxn ang="0">
                    <a:pos x="connsiteX0" y="connsiteY0"/>
                  </a:cxn>
                  <a:cxn ang="0">
                    <a:pos x="connsiteX1" y="connsiteY1"/>
                  </a:cxn>
                </a:cxnLst>
                <a:rect l="l" t="t" r="r" b="b"/>
                <a:pathLst>
                  <a:path w="56147" h="48126">
                    <a:moveTo>
                      <a:pt x="0" y="48126"/>
                    </a:moveTo>
                    <a:lnTo>
                      <a:pt x="56147" y="0"/>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5608" name="Group 251"/>
            <p:cNvGrpSpPr>
              <a:grpSpLocks/>
            </p:cNvGrpSpPr>
            <p:nvPr/>
          </p:nvGrpSpPr>
          <p:grpSpPr bwMode="auto">
            <a:xfrm>
              <a:off x="7804150" y="1577975"/>
              <a:ext cx="1331913" cy="3579813"/>
              <a:chOff x="7804800" y="1577495"/>
              <a:chExt cx="1331913" cy="3580541"/>
            </a:xfrm>
          </p:grpSpPr>
          <p:grpSp>
            <p:nvGrpSpPr>
              <p:cNvPr id="25621" name="Group 70"/>
              <p:cNvGrpSpPr>
                <a:grpSpLocks/>
              </p:cNvGrpSpPr>
              <p:nvPr/>
            </p:nvGrpSpPr>
            <p:grpSpPr bwMode="auto">
              <a:xfrm>
                <a:off x="7804800" y="1577495"/>
                <a:ext cx="1331913" cy="2137209"/>
                <a:chOff x="6921726" y="2832319"/>
                <a:chExt cx="2146074" cy="2136340"/>
              </a:xfrm>
            </p:grpSpPr>
            <p:sp>
              <p:nvSpPr>
                <p:cNvPr id="186" name="Freeform 185"/>
                <p:cNvSpPr/>
                <p:nvPr/>
              </p:nvSpPr>
              <p:spPr>
                <a:xfrm>
                  <a:off x="7980694" y="4206815"/>
                  <a:ext cx="17906" cy="761845"/>
                </a:xfrm>
                <a:custGeom>
                  <a:avLst/>
                  <a:gdLst>
                    <a:gd name="connsiteX0" fmla="*/ 19050 w 19050"/>
                    <a:gd name="connsiteY0" fmla="*/ 762000 h 762000"/>
                    <a:gd name="connsiteX1" fmla="*/ 0 w 19050"/>
                    <a:gd name="connsiteY1" fmla="*/ 0 h 762000"/>
                  </a:gdLst>
                  <a:ahLst/>
                  <a:cxnLst>
                    <a:cxn ang="0">
                      <a:pos x="connsiteX0" y="connsiteY0"/>
                    </a:cxn>
                    <a:cxn ang="0">
                      <a:pos x="connsiteX1" y="connsiteY1"/>
                    </a:cxn>
                  </a:cxnLst>
                  <a:rect l="l" t="t" r="r" b="b"/>
                  <a:pathLst>
                    <a:path w="19050" h="762000">
                      <a:moveTo>
                        <a:pt x="19050" y="762000"/>
                      </a:moveTo>
                      <a:lnTo>
                        <a:pt x="0" y="0"/>
                      </a:lnTo>
                    </a:path>
                  </a:pathLst>
                </a:cu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7" name="Freeform 186"/>
                <p:cNvSpPr/>
                <p:nvPr/>
              </p:nvSpPr>
              <p:spPr>
                <a:xfrm>
                  <a:off x="7973021" y="2832319"/>
                  <a:ext cx="74178" cy="1471314"/>
                </a:xfrm>
                <a:custGeom>
                  <a:avLst/>
                  <a:gdLst>
                    <a:gd name="connsiteX0" fmla="*/ 0 w 121920"/>
                    <a:gd name="connsiteY0" fmla="*/ 1692166 h 1692166"/>
                    <a:gd name="connsiteX1" fmla="*/ 24384 w 121920"/>
                    <a:gd name="connsiteY1" fmla="*/ 802150 h 1692166"/>
                    <a:gd name="connsiteX2" fmla="*/ 109728 w 121920"/>
                    <a:gd name="connsiteY2" fmla="*/ 46246 h 1692166"/>
                    <a:gd name="connsiteX3" fmla="*/ 121920 w 121920"/>
                    <a:gd name="connsiteY3" fmla="*/ 82822 h 1692166"/>
                  </a:gdLst>
                  <a:ahLst/>
                  <a:cxnLst>
                    <a:cxn ang="0">
                      <a:pos x="connsiteX0" y="connsiteY0"/>
                    </a:cxn>
                    <a:cxn ang="0">
                      <a:pos x="connsiteX1" y="connsiteY1"/>
                    </a:cxn>
                    <a:cxn ang="0">
                      <a:pos x="connsiteX2" y="connsiteY2"/>
                    </a:cxn>
                    <a:cxn ang="0">
                      <a:pos x="connsiteX3" y="connsiteY3"/>
                    </a:cxn>
                  </a:cxnLst>
                  <a:rect l="l" t="t" r="r" b="b"/>
                  <a:pathLst>
                    <a:path w="121920" h="1692166">
                      <a:moveTo>
                        <a:pt x="0" y="1692166"/>
                      </a:moveTo>
                      <a:cubicBezTo>
                        <a:pt x="3048" y="1384318"/>
                        <a:pt x="6096" y="1076470"/>
                        <a:pt x="24384" y="802150"/>
                      </a:cubicBezTo>
                      <a:cubicBezTo>
                        <a:pt x="42672" y="527830"/>
                        <a:pt x="93472" y="166134"/>
                        <a:pt x="109728" y="46246"/>
                      </a:cubicBezTo>
                      <a:cubicBezTo>
                        <a:pt x="125984" y="-73642"/>
                        <a:pt x="117856" y="76726"/>
                        <a:pt x="121920" y="82822"/>
                      </a:cubicBezTo>
                    </a:path>
                  </a:pathLst>
                </a:cu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8" name="Freeform 187"/>
                <p:cNvSpPr/>
                <p:nvPr/>
              </p:nvSpPr>
              <p:spPr>
                <a:xfrm rot="18208330">
                  <a:off x="7549203" y="4363182"/>
                  <a:ext cx="571384" cy="388800"/>
                </a:xfrm>
                <a:custGeom>
                  <a:avLst/>
                  <a:gdLst>
                    <a:gd name="connsiteX0" fmla="*/ 963174 w 963190"/>
                    <a:gd name="connsiteY0" fmla="*/ 144980 h 624280"/>
                    <a:gd name="connsiteX1" fmla="*/ 609606 w 963190"/>
                    <a:gd name="connsiteY1" fmla="*/ 23060 h 624280"/>
                    <a:gd name="connsiteX2" fmla="*/ 6 w 963190"/>
                    <a:gd name="connsiteY2" fmla="*/ 559508 h 624280"/>
                    <a:gd name="connsiteX3" fmla="*/ 621798 w 963190"/>
                    <a:gd name="connsiteY3" fmla="*/ 571700 h 624280"/>
                    <a:gd name="connsiteX4" fmla="*/ 963174 w 963190"/>
                    <a:gd name="connsiteY4" fmla="*/ 144980 h 62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190" h="624280">
                      <a:moveTo>
                        <a:pt x="963174" y="144980"/>
                      </a:moveTo>
                      <a:cubicBezTo>
                        <a:pt x="961142" y="53540"/>
                        <a:pt x="770134" y="-46028"/>
                        <a:pt x="609606" y="23060"/>
                      </a:cubicBezTo>
                      <a:cubicBezTo>
                        <a:pt x="449078" y="92148"/>
                        <a:pt x="-2026" y="468068"/>
                        <a:pt x="6" y="559508"/>
                      </a:cubicBezTo>
                      <a:cubicBezTo>
                        <a:pt x="2038" y="650948"/>
                        <a:pt x="467366" y="636724"/>
                        <a:pt x="621798" y="571700"/>
                      </a:cubicBezTo>
                      <a:cubicBezTo>
                        <a:pt x="776230" y="506676"/>
                        <a:pt x="965206" y="236420"/>
                        <a:pt x="963174" y="144980"/>
                      </a:cubicBezTo>
                      <a:close/>
                    </a:path>
                  </a:pathLst>
                </a:cu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9" name="Freeform 188"/>
                <p:cNvSpPr/>
                <p:nvPr/>
              </p:nvSpPr>
              <p:spPr>
                <a:xfrm>
                  <a:off x="7735136" y="4282999"/>
                  <a:ext cx="219979" cy="415841"/>
                </a:xfrm>
                <a:custGeom>
                  <a:avLst/>
                  <a:gdLst>
                    <a:gd name="connsiteX0" fmla="*/ 0 w 149130"/>
                    <a:gd name="connsiteY0" fmla="*/ 317882 h 317882"/>
                    <a:gd name="connsiteX1" fmla="*/ 149130 w 149130"/>
                    <a:gd name="connsiteY1" fmla="*/ 0 h 317882"/>
                  </a:gdLst>
                  <a:ahLst/>
                  <a:cxnLst>
                    <a:cxn ang="0">
                      <a:pos x="connsiteX0" y="connsiteY0"/>
                    </a:cxn>
                    <a:cxn ang="0">
                      <a:pos x="connsiteX1" y="connsiteY1"/>
                    </a:cxn>
                  </a:cxnLst>
                  <a:rect l="l" t="t" r="r" b="b"/>
                  <a:pathLst>
                    <a:path w="149130" h="317882">
                      <a:moveTo>
                        <a:pt x="0" y="317882"/>
                      </a:moveTo>
                      <a:lnTo>
                        <a:pt x="149130" y="0"/>
                      </a:ln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0" name="Freeform 189"/>
                <p:cNvSpPr/>
                <p:nvPr/>
              </p:nvSpPr>
              <p:spPr>
                <a:xfrm>
                  <a:off x="6990790" y="3829067"/>
                  <a:ext cx="887588" cy="592018"/>
                </a:xfrm>
                <a:custGeom>
                  <a:avLst/>
                  <a:gdLst>
                    <a:gd name="connsiteX0" fmla="*/ 963174 w 963190"/>
                    <a:gd name="connsiteY0" fmla="*/ 144980 h 624280"/>
                    <a:gd name="connsiteX1" fmla="*/ 609606 w 963190"/>
                    <a:gd name="connsiteY1" fmla="*/ 23060 h 624280"/>
                    <a:gd name="connsiteX2" fmla="*/ 6 w 963190"/>
                    <a:gd name="connsiteY2" fmla="*/ 559508 h 624280"/>
                    <a:gd name="connsiteX3" fmla="*/ 621798 w 963190"/>
                    <a:gd name="connsiteY3" fmla="*/ 571700 h 624280"/>
                    <a:gd name="connsiteX4" fmla="*/ 963174 w 963190"/>
                    <a:gd name="connsiteY4" fmla="*/ 144980 h 62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190" h="624280">
                      <a:moveTo>
                        <a:pt x="963174" y="144980"/>
                      </a:moveTo>
                      <a:cubicBezTo>
                        <a:pt x="961142" y="53540"/>
                        <a:pt x="770134" y="-46028"/>
                        <a:pt x="609606" y="23060"/>
                      </a:cubicBezTo>
                      <a:cubicBezTo>
                        <a:pt x="449078" y="92148"/>
                        <a:pt x="-2026" y="468068"/>
                        <a:pt x="6" y="559508"/>
                      </a:cubicBezTo>
                      <a:cubicBezTo>
                        <a:pt x="2038" y="650948"/>
                        <a:pt x="467366" y="636724"/>
                        <a:pt x="621798" y="571700"/>
                      </a:cubicBezTo>
                      <a:cubicBezTo>
                        <a:pt x="776230" y="506676"/>
                        <a:pt x="965206" y="236420"/>
                        <a:pt x="963174" y="144980"/>
                      </a:cubicBezTo>
                      <a:close/>
                    </a:path>
                  </a:pathLst>
                </a:custGeom>
                <a:gradFill flip="none" rotWithShape="1">
                  <a:gsLst>
                    <a:gs pos="0">
                      <a:srgbClr val="00B050"/>
                    </a:gs>
                    <a:gs pos="100000">
                      <a:schemeClr val="accent6">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1" name="Freeform 190"/>
                <p:cNvSpPr/>
                <p:nvPr/>
              </p:nvSpPr>
              <p:spPr>
                <a:xfrm rot="20810732" flipH="1">
                  <a:off x="8103473" y="3498934"/>
                  <a:ext cx="964327" cy="623761"/>
                </a:xfrm>
                <a:custGeom>
                  <a:avLst/>
                  <a:gdLst>
                    <a:gd name="connsiteX0" fmla="*/ 963174 w 963190"/>
                    <a:gd name="connsiteY0" fmla="*/ 144980 h 624280"/>
                    <a:gd name="connsiteX1" fmla="*/ 609606 w 963190"/>
                    <a:gd name="connsiteY1" fmla="*/ 23060 h 624280"/>
                    <a:gd name="connsiteX2" fmla="*/ 6 w 963190"/>
                    <a:gd name="connsiteY2" fmla="*/ 559508 h 624280"/>
                    <a:gd name="connsiteX3" fmla="*/ 621798 w 963190"/>
                    <a:gd name="connsiteY3" fmla="*/ 571700 h 624280"/>
                    <a:gd name="connsiteX4" fmla="*/ 963174 w 963190"/>
                    <a:gd name="connsiteY4" fmla="*/ 144980 h 62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190" h="624280">
                      <a:moveTo>
                        <a:pt x="963174" y="144980"/>
                      </a:moveTo>
                      <a:cubicBezTo>
                        <a:pt x="961142" y="53540"/>
                        <a:pt x="770134" y="-46028"/>
                        <a:pt x="609606" y="23060"/>
                      </a:cubicBezTo>
                      <a:cubicBezTo>
                        <a:pt x="449078" y="92148"/>
                        <a:pt x="-2026" y="468068"/>
                        <a:pt x="6" y="559508"/>
                      </a:cubicBezTo>
                      <a:cubicBezTo>
                        <a:pt x="2038" y="650948"/>
                        <a:pt x="467366" y="636724"/>
                        <a:pt x="621798" y="571700"/>
                      </a:cubicBezTo>
                      <a:cubicBezTo>
                        <a:pt x="776230" y="506676"/>
                        <a:pt x="965206" y="236420"/>
                        <a:pt x="963174" y="144980"/>
                      </a:cubicBezTo>
                      <a:close/>
                    </a:path>
                  </a:pathLst>
                </a:custGeom>
                <a:gradFill flip="none" rotWithShape="1">
                  <a:gsLst>
                    <a:gs pos="73000">
                      <a:srgbClr val="00B050"/>
                    </a:gs>
                    <a:gs pos="0">
                      <a:srgbClr val="00B050"/>
                    </a:gs>
                    <a:gs pos="100000">
                      <a:schemeClr val="accent6">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2" name="Freeform 191"/>
                <p:cNvSpPr/>
                <p:nvPr/>
              </p:nvSpPr>
              <p:spPr>
                <a:xfrm rot="2246123">
                  <a:off x="6921726" y="3235462"/>
                  <a:ext cx="864568" cy="461869"/>
                </a:xfrm>
                <a:custGeom>
                  <a:avLst/>
                  <a:gdLst>
                    <a:gd name="connsiteX0" fmla="*/ 963174 w 963190"/>
                    <a:gd name="connsiteY0" fmla="*/ 144980 h 624280"/>
                    <a:gd name="connsiteX1" fmla="*/ 609606 w 963190"/>
                    <a:gd name="connsiteY1" fmla="*/ 23060 h 624280"/>
                    <a:gd name="connsiteX2" fmla="*/ 6 w 963190"/>
                    <a:gd name="connsiteY2" fmla="*/ 559508 h 624280"/>
                    <a:gd name="connsiteX3" fmla="*/ 621798 w 963190"/>
                    <a:gd name="connsiteY3" fmla="*/ 571700 h 624280"/>
                    <a:gd name="connsiteX4" fmla="*/ 963174 w 963190"/>
                    <a:gd name="connsiteY4" fmla="*/ 144980 h 62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190" h="624280">
                      <a:moveTo>
                        <a:pt x="963174" y="144980"/>
                      </a:moveTo>
                      <a:cubicBezTo>
                        <a:pt x="961142" y="53540"/>
                        <a:pt x="770134" y="-46028"/>
                        <a:pt x="609606" y="23060"/>
                      </a:cubicBezTo>
                      <a:cubicBezTo>
                        <a:pt x="449078" y="92148"/>
                        <a:pt x="-2026" y="468068"/>
                        <a:pt x="6" y="559508"/>
                      </a:cubicBezTo>
                      <a:cubicBezTo>
                        <a:pt x="2038" y="650948"/>
                        <a:pt x="467366" y="636724"/>
                        <a:pt x="621798" y="571700"/>
                      </a:cubicBezTo>
                      <a:cubicBezTo>
                        <a:pt x="776230" y="506676"/>
                        <a:pt x="965206" y="236420"/>
                        <a:pt x="963174" y="144980"/>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3" name="Freeform 192"/>
                <p:cNvSpPr/>
                <p:nvPr/>
              </p:nvSpPr>
              <p:spPr>
                <a:xfrm rot="20326783" flipH="1">
                  <a:off x="8116263" y="3052937"/>
                  <a:ext cx="480884" cy="214268"/>
                </a:xfrm>
                <a:custGeom>
                  <a:avLst/>
                  <a:gdLst>
                    <a:gd name="connsiteX0" fmla="*/ 963174 w 963190"/>
                    <a:gd name="connsiteY0" fmla="*/ 144980 h 624280"/>
                    <a:gd name="connsiteX1" fmla="*/ 609606 w 963190"/>
                    <a:gd name="connsiteY1" fmla="*/ 23060 h 624280"/>
                    <a:gd name="connsiteX2" fmla="*/ 6 w 963190"/>
                    <a:gd name="connsiteY2" fmla="*/ 559508 h 624280"/>
                    <a:gd name="connsiteX3" fmla="*/ 621798 w 963190"/>
                    <a:gd name="connsiteY3" fmla="*/ 571700 h 624280"/>
                    <a:gd name="connsiteX4" fmla="*/ 963174 w 963190"/>
                    <a:gd name="connsiteY4" fmla="*/ 144980 h 62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190" h="624280">
                      <a:moveTo>
                        <a:pt x="963174" y="144980"/>
                      </a:moveTo>
                      <a:cubicBezTo>
                        <a:pt x="961142" y="53540"/>
                        <a:pt x="770134" y="-46028"/>
                        <a:pt x="609606" y="23060"/>
                      </a:cubicBezTo>
                      <a:cubicBezTo>
                        <a:pt x="449078" y="92148"/>
                        <a:pt x="-2026" y="468068"/>
                        <a:pt x="6" y="559508"/>
                      </a:cubicBezTo>
                      <a:cubicBezTo>
                        <a:pt x="2038" y="650948"/>
                        <a:pt x="467366" y="636724"/>
                        <a:pt x="621798" y="571700"/>
                      </a:cubicBezTo>
                      <a:cubicBezTo>
                        <a:pt x="776230" y="506676"/>
                        <a:pt x="965206" y="236420"/>
                        <a:pt x="963174" y="144980"/>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4" name="Freeform 193"/>
                <p:cNvSpPr/>
                <p:nvPr/>
              </p:nvSpPr>
              <p:spPr>
                <a:xfrm rot="1046480">
                  <a:off x="7614916" y="2860888"/>
                  <a:ext cx="368337" cy="152369"/>
                </a:xfrm>
                <a:custGeom>
                  <a:avLst/>
                  <a:gdLst>
                    <a:gd name="connsiteX0" fmla="*/ 963174 w 963190"/>
                    <a:gd name="connsiteY0" fmla="*/ 144980 h 624280"/>
                    <a:gd name="connsiteX1" fmla="*/ 609606 w 963190"/>
                    <a:gd name="connsiteY1" fmla="*/ 23060 h 624280"/>
                    <a:gd name="connsiteX2" fmla="*/ 6 w 963190"/>
                    <a:gd name="connsiteY2" fmla="*/ 559508 h 624280"/>
                    <a:gd name="connsiteX3" fmla="*/ 621798 w 963190"/>
                    <a:gd name="connsiteY3" fmla="*/ 571700 h 624280"/>
                    <a:gd name="connsiteX4" fmla="*/ 963174 w 963190"/>
                    <a:gd name="connsiteY4" fmla="*/ 144980 h 62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190" h="624280">
                      <a:moveTo>
                        <a:pt x="963174" y="144980"/>
                      </a:moveTo>
                      <a:cubicBezTo>
                        <a:pt x="961142" y="53540"/>
                        <a:pt x="770134" y="-46028"/>
                        <a:pt x="609606" y="23060"/>
                      </a:cubicBezTo>
                      <a:cubicBezTo>
                        <a:pt x="449078" y="92148"/>
                        <a:pt x="-2026" y="468068"/>
                        <a:pt x="6" y="559508"/>
                      </a:cubicBezTo>
                      <a:cubicBezTo>
                        <a:pt x="2038" y="650948"/>
                        <a:pt x="467366" y="636724"/>
                        <a:pt x="621798" y="571700"/>
                      </a:cubicBezTo>
                      <a:cubicBezTo>
                        <a:pt x="776230" y="506676"/>
                        <a:pt x="965206" y="236420"/>
                        <a:pt x="963174" y="144980"/>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Freeform 194"/>
                <p:cNvSpPr/>
                <p:nvPr/>
              </p:nvSpPr>
              <p:spPr>
                <a:xfrm>
                  <a:off x="7366800" y="3414814"/>
                  <a:ext cx="616453" cy="123800"/>
                </a:xfrm>
                <a:custGeom>
                  <a:avLst/>
                  <a:gdLst>
                    <a:gd name="connsiteX0" fmla="*/ 0 w 492606"/>
                    <a:gd name="connsiteY0" fmla="*/ 85139 h 85139"/>
                    <a:gd name="connsiteX1" fmla="*/ 197042 w 492606"/>
                    <a:gd name="connsiteY1" fmla="*/ 5091 h 85139"/>
                    <a:gd name="connsiteX2" fmla="*/ 492606 w 492606"/>
                    <a:gd name="connsiteY2" fmla="*/ 8170 h 85139"/>
                  </a:gdLst>
                  <a:ahLst/>
                  <a:cxnLst>
                    <a:cxn ang="0">
                      <a:pos x="connsiteX0" y="connsiteY0"/>
                    </a:cxn>
                    <a:cxn ang="0">
                      <a:pos x="connsiteX1" y="connsiteY1"/>
                    </a:cxn>
                    <a:cxn ang="0">
                      <a:pos x="connsiteX2" y="connsiteY2"/>
                    </a:cxn>
                  </a:cxnLst>
                  <a:rect l="l" t="t" r="r" b="b"/>
                  <a:pathLst>
                    <a:path w="492606" h="85139">
                      <a:moveTo>
                        <a:pt x="0" y="85139"/>
                      </a:moveTo>
                      <a:cubicBezTo>
                        <a:pt x="57470" y="51529"/>
                        <a:pt x="114941" y="17919"/>
                        <a:pt x="197042" y="5091"/>
                      </a:cubicBezTo>
                      <a:cubicBezTo>
                        <a:pt x="279143" y="-7737"/>
                        <a:pt x="443345" y="7657"/>
                        <a:pt x="492606" y="8170"/>
                      </a:cubicBezTo>
                    </a:path>
                  </a:pathLst>
                </a:cu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Freeform 195"/>
                <p:cNvSpPr/>
                <p:nvPr/>
              </p:nvSpPr>
              <p:spPr>
                <a:xfrm>
                  <a:off x="8008832" y="3119599"/>
                  <a:ext cx="503904" cy="80946"/>
                </a:xfrm>
                <a:custGeom>
                  <a:avLst/>
                  <a:gdLst>
                    <a:gd name="connsiteX0" fmla="*/ 464897 w 464897"/>
                    <a:gd name="connsiteY0" fmla="*/ 130870 h 130870"/>
                    <a:gd name="connsiteX1" fmla="*/ 298642 w 464897"/>
                    <a:gd name="connsiteY1" fmla="*/ 66216 h 130870"/>
                    <a:gd name="connsiteX2" fmla="*/ 160097 w 464897"/>
                    <a:gd name="connsiteY2" fmla="*/ 1561 h 130870"/>
                    <a:gd name="connsiteX3" fmla="*/ 0 w 464897"/>
                    <a:gd name="connsiteY3" fmla="*/ 20034 h 130870"/>
                  </a:gdLst>
                  <a:ahLst/>
                  <a:cxnLst>
                    <a:cxn ang="0">
                      <a:pos x="connsiteX0" y="connsiteY0"/>
                    </a:cxn>
                    <a:cxn ang="0">
                      <a:pos x="connsiteX1" y="connsiteY1"/>
                    </a:cxn>
                    <a:cxn ang="0">
                      <a:pos x="connsiteX2" y="connsiteY2"/>
                    </a:cxn>
                    <a:cxn ang="0">
                      <a:pos x="connsiteX3" y="connsiteY3"/>
                    </a:cxn>
                  </a:cxnLst>
                  <a:rect l="l" t="t" r="r" b="b"/>
                  <a:pathLst>
                    <a:path w="464897" h="130870">
                      <a:moveTo>
                        <a:pt x="464897" y="130870"/>
                      </a:moveTo>
                      <a:cubicBezTo>
                        <a:pt x="407169" y="109318"/>
                        <a:pt x="349442" y="87767"/>
                        <a:pt x="298642" y="66216"/>
                      </a:cubicBezTo>
                      <a:cubicBezTo>
                        <a:pt x="247842" y="44665"/>
                        <a:pt x="209871" y="9258"/>
                        <a:pt x="160097" y="1561"/>
                      </a:cubicBezTo>
                      <a:cubicBezTo>
                        <a:pt x="110323" y="-6136"/>
                        <a:pt x="26170" y="16955"/>
                        <a:pt x="0" y="20034"/>
                      </a:cubicBezTo>
                    </a:path>
                  </a:pathLst>
                </a:cu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7" name="Freeform 196"/>
                <p:cNvSpPr/>
                <p:nvPr/>
              </p:nvSpPr>
              <p:spPr>
                <a:xfrm rot="550448">
                  <a:off x="7786294" y="2895806"/>
                  <a:ext cx="250674" cy="61900"/>
                </a:xfrm>
                <a:custGeom>
                  <a:avLst/>
                  <a:gdLst>
                    <a:gd name="connsiteX0" fmla="*/ 0 w 252139"/>
                    <a:gd name="connsiteY0" fmla="*/ 61576 h 61576"/>
                    <a:gd name="connsiteX1" fmla="*/ 233988 w 252139"/>
                    <a:gd name="connsiteY1" fmla="*/ 9236 h 61576"/>
                    <a:gd name="connsiteX2" fmla="*/ 237067 w 252139"/>
                    <a:gd name="connsiteY2" fmla="*/ 9236 h 61576"/>
                    <a:gd name="connsiteX3" fmla="*/ 240146 w 252139"/>
                    <a:gd name="connsiteY3" fmla="*/ 0 h 61576"/>
                  </a:gdLst>
                  <a:ahLst/>
                  <a:cxnLst>
                    <a:cxn ang="0">
                      <a:pos x="connsiteX0" y="connsiteY0"/>
                    </a:cxn>
                    <a:cxn ang="0">
                      <a:pos x="connsiteX1" y="connsiteY1"/>
                    </a:cxn>
                    <a:cxn ang="0">
                      <a:pos x="connsiteX2" y="connsiteY2"/>
                    </a:cxn>
                    <a:cxn ang="0">
                      <a:pos x="connsiteX3" y="connsiteY3"/>
                    </a:cxn>
                  </a:cxnLst>
                  <a:rect l="l" t="t" r="r" b="b"/>
                  <a:pathLst>
                    <a:path w="252139" h="61576">
                      <a:moveTo>
                        <a:pt x="0" y="61576"/>
                      </a:moveTo>
                      <a:lnTo>
                        <a:pt x="233988" y="9236"/>
                      </a:lnTo>
                      <a:cubicBezTo>
                        <a:pt x="273499" y="513"/>
                        <a:pt x="236041" y="10775"/>
                        <a:pt x="237067" y="9236"/>
                      </a:cubicBezTo>
                      <a:cubicBezTo>
                        <a:pt x="238093" y="7697"/>
                        <a:pt x="240146" y="0"/>
                        <a:pt x="240146" y="0"/>
                      </a:cubicBezTo>
                    </a:path>
                  </a:pathLst>
                </a:cu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8" name="Freeform 197"/>
                <p:cNvSpPr/>
                <p:nvPr/>
              </p:nvSpPr>
              <p:spPr>
                <a:xfrm>
                  <a:off x="7484463" y="3932234"/>
                  <a:ext cx="493674" cy="85708"/>
                </a:xfrm>
                <a:custGeom>
                  <a:avLst/>
                  <a:gdLst>
                    <a:gd name="connsiteX0" fmla="*/ 0 w 492606"/>
                    <a:gd name="connsiteY0" fmla="*/ 85139 h 85139"/>
                    <a:gd name="connsiteX1" fmla="*/ 197042 w 492606"/>
                    <a:gd name="connsiteY1" fmla="*/ 5091 h 85139"/>
                    <a:gd name="connsiteX2" fmla="*/ 492606 w 492606"/>
                    <a:gd name="connsiteY2" fmla="*/ 8170 h 85139"/>
                  </a:gdLst>
                  <a:ahLst/>
                  <a:cxnLst>
                    <a:cxn ang="0">
                      <a:pos x="connsiteX0" y="connsiteY0"/>
                    </a:cxn>
                    <a:cxn ang="0">
                      <a:pos x="connsiteX1" y="connsiteY1"/>
                    </a:cxn>
                    <a:cxn ang="0">
                      <a:pos x="connsiteX2" y="connsiteY2"/>
                    </a:cxn>
                  </a:cxnLst>
                  <a:rect l="l" t="t" r="r" b="b"/>
                  <a:pathLst>
                    <a:path w="492606" h="85139">
                      <a:moveTo>
                        <a:pt x="0" y="85139"/>
                      </a:moveTo>
                      <a:cubicBezTo>
                        <a:pt x="57470" y="51529"/>
                        <a:pt x="114941" y="17919"/>
                        <a:pt x="197042" y="5091"/>
                      </a:cubicBezTo>
                      <a:cubicBezTo>
                        <a:pt x="279143" y="-7737"/>
                        <a:pt x="443345" y="7657"/>
                        <a:pt x="492606" y="8170"/>
                      </a:cubicBezTo>
                    </a:path>
                  </a:pathLst>
                </a:cu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9" name="Freeform 198"/>
                <p:cNvSpPr/>
                <p:nvPr/>
              </p:nvSpPr>
              <p:spPr>
                <a:xfrm>
                  <a:off x="7978137" y="3638605"/>
                  <a:ext cx="465537" cy="130149"/>
                </a:xfrm>
                <a:custGeom>
                  <a:avLst/>
                  <a:gdLst>
                    <a:gd name="connsiteX0" fmla="*/ 464897 w 464897"/>
                    <a:gd name="connsiteY0" fmla="*/ 130870 h 130870"/>
                    <a:gd name="connsiteX1" fmla="*/ 298642 w 464897"/>
                    <a:gd name="connsiteY1" fmla="*/ 66216 h 130870"/>
                    <a:gd name="connsiteX2" fmla="*/ 160097 w 464897"/>
                    <a:gd name="connsiteY2" fmla="*/ 1561 h 130870"/>
                    <a:gd name="connsiteX3" fmla="*/ 0 w 464897"/>
                    <a:gd name="connsiteY3" fmla="*/ 20034 h 130870"/>
                  </a:gdLst>
                  <a:ahLst/>
                  <a:cxnLst>
                    <a:cxn ang="0">
                      <a:pos x="connsiteX0" y="connsiteY0"/>
                    </a:cxn>
                    <a:cxn ang="0">
                      <a:pos x="connsiteX1" y="connsiteY1"/>
                    </a:cxn>
                    <a:cxn ang="0">
                      <a:pos x="connsiteX2" y="connsiteY2"/>
                    </a:cxn>
                    <a:cxn ang="0">
                      <a:pos x="connsiteX3" y="connsiteY3"/>
                    </a:cxn>
                  </a:cxnLst>
                  <a:rect l="l" t="t" r="r" b="b"/>
                  <a:pathLst>
                    <a:path w="464897" h="130870">
                      <a:moveTo>
                        <a:pt x="464897" y="130870"/>
                      </a:moveTo>
                      <a:cubicBezTo>
                        <a:pt x="407169" y="109318"/>
                        <a:pt x="349442" y="87767"/>
                        <a:pt x="298642" y="66216"/>
                      </a:cubicBezTo>
                      <a:cubicBezTo>
                        <a:pt x="247842" y="44665"/>
                        <a:pt x="209871" y="9258"/>
                        <a:pt x="160097" y="1561"/>
                      </a:cubicBezTo>
                      <a:cubicBezTo>
                        <a:pt x="110323" y="-6136"/>
                        <a:pt x="26170" y="16955"/>
                        <a:pt x="0" y="20034"/>
                      </a:cubicBezTo>
                    </a:path>
                  </a:pathLst>
                </a:cu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0" name="Freeform 199"/>
                <p:cNvSpPr/>
                <p:nvPr/>
              </p:nvSpPr>
              <p:spPr>
                <a:xfrm rot="3561033" flipH="1">
                  <a:off x="7912418" y="4238679"/>
                  <a:ext cx="525355" cy="363221"/>
                </a:xfrm>
                <a:custGeom>
                  <a:avLst/>
                  <a:gdLst>
                    <a:gd name="connsiteX0" fmla="*/ 963174 w 963190"/>
                    <a:gd name="connsiteY0" fmla="*/ 144980 h 624280"/>
                    <a:gd name="connsiteX1" fmla="*/ 609606 w 963190"/>
                    <a:gd name="connsiteY1" fmla="*/ 23060 h 624280"/>
                    <a:gd name="connsiteX2" fmla="*/ 6 w 963190"/>
                    <a:gd name="connsiteY2" fmla="*/ 559508 h 624280"/>
                    <a:gd name="connsiteX3" fmla="*/ 621798 w 963190"/>
                    <a:gd name="connsiteY3" fmla="*/ 571700 h 624280"/>
                    <a:gd name="connsiteX4" fmla="*/ 963174 w 963190"/>
                    <a:gd name="connsiteY4" fmla="*/ 144980 h 62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190" h="624280">
                      <a:moveTo>
                        <a:pt x="963174" y="144980"/>
                      </a:moveTo>
                      <a:cubicBezTo>
                        <a:pt x="961142" y="53540"/>
                        <a:pt x="770134" y="-46028"/>
                        <a:pt x="609606" y="23060"/>
                      </a:cubicBezTo>
                      <a:cubicBezTo>
                        <a:pt x="449078" y="92148"/>
                        <a:pt x="-2026" y="468068"/>
                        <a:pt x="6" y="559508"/>
                      </a:cubicBezTo>
                      <a:cubicBezTo>
                        <a:pt x="2038" y="650948"/>
                        <a:pt x="467366" y="636724"/>
                        <a:pt x="621798" y="571700"/>
                      </a:cubicBezTo>
                      <a:cubicBezTo>
                        <a:pt x="776230" y="506676"/>
                        <a:pt x="965206" y="236420"/>
                        <a:pt x="963174" y="144980"/>
                      </a:cubicBezTo>
                      <a:close/>
                    </a:path>
                  </a:pathLst>
                </a:cu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1" name="Freeform 200"/>
                <p:cNvSpPr/>
                <p:nvPr/>
              </p:nvSpPr>
              <p:spPr>
                <a:xfrm rot="717470">
                  <a:off x="7883494" y="4097300"/>
                  <a:ext cx="365780" cy="465043"/>
                </a:xfrm>
                <a:custGeom>
                  <a:avLst/>
                  <a:gdLst>
                    <a:gd name="connsiteX0" fmla="*/ 0 w 98111"/>
                    <a:gd name="connsiteY0" fmla="*/ 0 h 467011"/>
                    <a:gd name="connsiteX1" fmla="*/ 58867 w 98111"/>
                    <a:gd name="connsiteY1" fmla="*/ 231543 h 467011"/>
                    <a:gd name="connsiteX2" fmla="*/ 98111 w 98111"/>
                    <a:gd name="connsiteY2" fmla="*/ 467011 h 467011"/>
                  </a:gdLst>
                  <a:ahLst/>
                  <a:cxnLst>
                    <a:cxn ang="0">
                      <a:pos x="connsiteX0" y="connsiteY0"/>
                    </a:cxn>
                    <a:cxn ang="0">
                      <a:pos x="connsiteX1" y="connsiteY1"/>
                    </a:cxn>
                    <a:cxn ang="0">
                      <a:pos x="connsiteX2" y="connsiteY2"/>
                    </a:cxn>
                  </a:cxnLst>
                  <a:rect l="l" t="t" r="r" b="b"/>
                  <a:pathLst>
                    <a:path w="98111" h="467011">
                      <a:moveTo>
                        <a:pt x="0" y="0"/>
                      </a:moveTo>
                      <a:cubicBezTo>
                        <a:pt x="21257" y="76854"/>
                        <a:pt x="42515" y="153708"/>
                        <a:pt x="58867" y="231543"/>
                      </a:cubicBezTo>
                      <a:cubicBezTo>
                        <a:pt x="75219" y="309378"/>
                        <a:pt x="91570" y="427766"/>
                        <a:pt x="98111" y="467011"/>
                      </a:cubicBez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5622" name="Group 250"/>
              <p:cNvGrpSpPr>
                <a:grpSpLocks/>
              </p:cNvGrpSpPr>
              <p:nvPr/>
            </p:nvGrpSpPr>
            <p:grpSpPr bwMode="auto">
              <a:xfrm>
                <a:off x="8229836" y="3621336"/>
                <a:ext cx="676275" cy="1536700"/>
                <a:chOff x="3989387" y="3606321"/>
                <a:chExt cx="676275" cy="1536700"/>
              </a:xfrm>
            </p:grpSpPr>
            <p:sp>
              <p:nvSpPr>
                <p:cNvPr id="204" name="Freeform 203"/>
                <p:cNvSpPr/>
                <p:nvPr/>
              </p:nvSpPr>
              <p:spPr bwMode="auto">
                <a:xfrm flipH="1">
                  <a:off x="4218401" y="3615536"/>
                  <a:ext cx="46038" cy="925700"/>
                </a:xfrm>
                <a:custGeom>
                  <a:avLst/>
                  <a:gdLst>
                    <a:gd name="connsiteX0" fmla="*/ 55665 w 64300"/>
                    <a:gd name="connsiteY0" fmla="*/ 0 h 1188298"/>
                    <a:gd name="connsiteX1" fmla="*/ 59879 w 64300"/>
                    <a:gd name="connsiteY1" fmla="*/ 25283 h 1188298"/>
                    <a:gd name="connsiteX2" fmla="*/ 64093 w 64300"/>
                    <a:gd name="connsiteY2" fmla="*/ 42138 h 1188298"/>
                    <a:gd name="connsiteX3" fmla="*/ 55665 w 64300"/>
                    <a:gd name="connsiteY3" fmla="*/ 143270 h 1188298"/>
                    <a:gd name="connsiteX4" fmla="*/ 47238 w 64300"/>
                    <a:gd name="connsiteY4" fmla="*/ 223333 h 1188298"/>
                    <a:gd name="connsiteX5" fmla="*/ 47238 w 64300"/>
                    <a:gd name="connsiteY5" fmla="*/ 261257 h 1188298"/>
                    <a:gd name="connsiteX6" fmla="*/ 38810 w 64300"/>
                    <a:gd name="connsiteY6" fmla="*/ 320251 h 1188298"/>
                    <a:gd name="connsiteX7" fmla="*/ 34596 w 64300"/>
                    <a:gd name="connsiteY7" fmla="*/ 383458 h 1188298"/>
                    <a:gd name="connsiteX8" fmla="*/ 30383 w 64300"/>
                    <a:gd name="connsiteY8" fmla="*/ 400313 h 1188298"/>
                    <a:gd name="connsiteX9" fmla="*/ 26169 w 64300"/>
                    <a:gd name="connsiteY9" fmla="*/ 429810 h 1188298"/>
                    <a:gd name="connsiteX10" fmla="*/ 21955 w 64300"/>
                    <a:gd name="connsiteY10" fmla="*/ 442451 h 1188298"/>
                    <a:gd name="connsiteX11" fmla="*/ 17741 w 64300"/>
                    <a:gd name="connsiteY11" fmla="*/ 463521 h 1188298"/>
                    <a:gd name="connsiteX12" fmla="*/ 9313 w 64300"/>
                    <a:gd name="connsiteY12" fmla="*/ 530942 h 1188298"/>
                    <a:gd name="connsiteX13" fmla="*/ 886 w 64300"/>
                    <a:gd name="connsiteY13" fmla="*/ 602577 h 1188298"/>
                    <a:gd name="connsiteX14" fmla="*/ 13527 w 64300"/>
                    <a:gd name="connsiteY14" fmla="*/ 846979 h 1188298"/>
                    <a:gd name="connsiteX15" fmla="*/ 21955 w 64300"/>
                    <a:gd name="connsiteY15" fmla="*/ 905972 h 1188298"/>
                    <a:gd name="connsiteX16" fmla="*/ 30383 w 64300"/>
                    <a:gd name="connsiteY16" fmla="*/ 994463 h 1188298"/>
                    <a:gd name="connsiteX17" fmla="*/ 38810 w 64300"/>
                    <a:gd name="connsiteY17" fmla="*/ 1120877 h 1188298"/>
                    <a:gd name="connsiteX18" fmla="*/ 38810 w 64300"/>
                    <a:gd name="connsiteY18" fmla="*/ 1188298 h 118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300" h="1188298">
                      <a:moveTo>
                        <a:pt x="55665" y="0"/>
                      </a:moveTo>
                      <a:cubicBezTo>
                        <a:pt x="57070" y="8428"/>
                        <a:pt x="58203" y="16905"/>
                        <a:pt x="59879" y="25283"/>
                      </a:cubicBezTo>
                      <a:cubicBezTo>
                        <a:pt x="61015" y="30962"/>
                        <a:pt x="64300" y="36350"/>
                        <a:pt x="64093" y="42138"/>
                      </a:cubicBezTo>
                      <a:cubicBezTo>
                        <a:pt x="62886" y="75944"/>
                        <a:pt x="58399" y="109553"/>
                        <a:pt x="55665" y="143270"/>
                      </a:cubicBezTo>
                      <a:cubicBezTo>
                        <a:pt x="50283" y="209653"/>
                        <a:pt x="54703" y="178547"/>
                        <a:pt x="47238" y="223333"/>
                      </a:cubicBezTo>
                      <a:cubicBezTo>
                        <a:pt x="56276" y="277557"/>
                        <a:pt x="52026" y="227743"/>
                        <a:pt x="47238" y="261257"/>
                      </a:cubicBezTo>
                      <a:cubicBezTo>
                        <a:pt x="38005" y="325882"/>
                        <a:pt x="49252" y="288926"/>
                        <a:pt x="38810" y="320251"/>
                      </a:cubicBezTo>
                      <a:cubicBezTo>
                        <a:pt x="37405" y="341320"/>
                        <a:pt x="36806" y="362458"/>
                        <a:pt x="34596" y="383458"/>
                      </a:cubicBezTo>
                      <a:cubicBezTo>
                        <a:pt x="33990" y="389217"/>
                        <a:pt x="31419" y="394615"/>
                        <a:pt x="30383" y="400313"/>
                      </a:cubicBezTo>
                      <a:cubicBezTo>
                        <a:pt x="28606" y="410085"/>
                        <a:pt x="28117" y="420071"/>
                        <a:pt x="26169" y="429810"/>
                      </a:cubicBezTo>
                      <a:cubicBezTo>
                        <a:pt x="25298" y="434165"/>
                        <a:pt x="23032" y="438142"/>
                        <a:pt x="21955" y="442451"/>
                      </a:cubicBezTo>
                      <a:cubicBezTo>
                        <a:pt x="20218" y="449400"/>
                        <a:pt x="18919" y="456456"/>
                        <a:pt x="17741" y="463521"/>
                      </a:cubicBezTo>
                      <a:cubicBezTo>
                        <a:pt x="12662" y="493994"/>
                        <a:pt x="13428" y="498020"/>
                        <a:pt x="9313" y="530942"/>
                      </a:cubicBezTo>
                      <a:cubicBezTo>
                        <a:pt x="0" y="605453"/>
                        <a:pt x="10500" y="506441"/>
                        <a:pt x="886" y="602577"/>
                      </a:cubicBezTo>
                      <a:cubicBezTo>
                        <a:pt x="2013" y="636374"/>
                        <a:pt x="6212" y="810406"/>
                        <a:pt x="13527" y="846979"/>
                      </a:cubicBezTo>
                      <a:cubicBezTo>
                        <a:pt x="19672" y="877702"/>
                        <a:pt x="17951" y="865935"/>
                        <a:pt x="21955" y="905972"/>
                      </a:cubicBezTo>
                      <a:cubicBezTo>
                        <a:pt x="24903" y="935455"/>
                        <a:pt x="28111" y="964920"/>
                        <a:pt x="30383" y="994463"/>
                      </a:cubicBezTo>
                      <a:cubicBezTo>
                        <a:pt x="33190" y="1030960"/>
                        <a:pt x="37753" y="1085988"/>
                        <a:pt x="38810" y="1120877"/>
                      </a:cubicBezTo>
                      <a:cubicBezTo>
                        <a:pt x="39491" y="1143340"/>
                        <a:pt x="38810" y="1165824"/>
                        <a:pt x="38810" y="1188298"/>
                      </a:cubicBezTo>
                    </a:path>
                  </a:pathLst>
                </a:cu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05" name="Freeform 204"/>
                <p:cNvSpPr/>
                <p:nvPr/>
              </p:nvSpPr>
              <p:spPr bwMode="auto">
                <a:xfrm flipH="1">
                  <a:off x="4227926" y="3772730"/>
                  <a:ext cx="438150" cy="427125"/>
                </a:xfrm>
                <a:custGeom>
                  <a:avLst/>
                  <a:gdLst>
                    <a:gd name="connsiteX0" fmla="*/ 0 w 606791"/>
                    <a:gd name="connsiteY0" fmla="*/ 547798 h 547798"/>
                    <a:gd name="connsiteX1" fmla="*/ 37924 w 606791"/>
                    <a:gd name="connsiteY1" fmla="*/ 518301 h 547798"/>
                    <a:gd name="connsiteX2" fmla="*/ 54780 w 606791"/>
                    <a:gd name="connsiteY2" fmla="*/ 501446 h 547798"/>
                    <a:gd name="connsiteX3" fmla="*/ 71635 w 606791"/>
                    <a:gd name="connsiteY3" fmla="*/ 488804 h 547798"/>
                    <a:gd name="connsiteX4" fmla="*/ 84276 w 606791"/>
                    <a:gd name="connsiteY4" fmla="*/ 476163 h 547798"/>
                    <a:gd name="connsiteX5" fmla="*/ 109559 w 606791"/>
                    <a:gd name="connsiteY5" fmla="*/ 459307 h 547798"/>
                    <a:gd name="connsiteX6" fmla="*/ 122201 w 606791"/>
                    <a:gd name="connsiteY6" fmla="*/ 446666 h 547798"/>
                    <a:gd name="connsiteX7" fmla="*/ 130628 w 606791"/>
                    <a:gd name="connsiteY7" fmla="*/ 434024 h 547798"/>
                    <a:gd name="connsiteX8" fmla="*/ 155911 w 606791"/>
                    <a:gd name="connsiteY8" fmla="*/ 412955 h 547798"/>
                    <a:gd name="connsiteX9" fmla="*/ 164339 w 606791"/>
                    <a:gd name="connsiteY9" fmla="*/ 400314 h 547798"/>
                    <a:gd name="connsiteX10" fmla="*/ 176981 w 606791"/>
                    <a:gd name="connsiteY10" fmla="*/ 391886 h 547798"/>
                    <a:gd name="connsiteX11" fmla="*/ 189622 w 606791"/>
                    <a:gd name="connsiteY11" fmla="*/ 379245 h 547798"/>
                    <a:gd name="connsiteX12" fmla="*/ 206477 w 606791"/>
                    <a:gd name="connsiteY12" fmla="*/ 366603 h 547798"/>
                    <a:gd name="connsiteX13" fmla="*/ 214905 w 606791"/>
                    <a:gd name="connsiteY13" fmla="*/ 353962 h 547798"/>
                    <a:gd name="connsiteX14" fmla="*/ 227546 w 606791"/>
                    <a:gd name="connsiteY14" fmla="*/ 345534 h 547798"/>
                    <a:gd name="connsiteX15" fmla="*/ 244402 w 606791"/>
                    <a:gd name="connsiteY15" fmla="*/ 328679 h 547798"/>
                    <a:gd name="connsiteX16" fmla="*/ 265471 w 606791"/>
                    <a:gd name="connsiteY16" fmla="*/ 303396 h 547798"/>
                    <a:gd name="connsiteX17" fmla="*/ 290754 w 606791"/>
                    <a:gd name="connsiteY17" fmla="*/ 286541 h 547798"/>
                    <a:gd name="connsiteX18" fmla="*/ 316037 w 606791"/>
                    <a:gd name="connsiteY18" fmla="*/ 261258 h 547798"/>
                    <a:gd name="connsiteX19" fmla="*/ 362389 w 606791"/>
                    <a:gd name="connsiteY19" fmla="*/ 219119 h 547798"/>
                    <a:gd name="connsiteX20" fmla="*/ 396099 w 606791"/>
                    <a:gd name="connsiteY20" fmla="*/ 181195 h 547798"/>
                    <a:gd name="connsiteX21" fmla="*/ 408741 w 606791"/>
                    <a:gd name="connsiteY21" fmla="*/ 168553 h 547798"/>
                    <a:gd name="connsiteX22" fmla="*/ 425596 w 606791"/>
                    <a:gd name="connsiteY22" fmla="*/ 155912 h 547798"/>
                    <a:gd name="connsiteX23" fmla="*/ 434024 w 606791"/>
                    <a:gd name="connsiteY23" fmla="*/ 143271 h 547798"/>
                    <a:gd name="connsiteX24" fmla="*/ 463521 w 606791"/>
                    <a:gd name="connsiteY24" fmla="*/ 113774 h 547798"/>
                    <a:gd name="connsiteX25" fmla="*/ 476162 w 606791"/>
                    <a:gd name="connsiteY25" fmla="*/ 101132 h 547798"/>
                    <a:gd name="connsiteX26" fmla="*/ 488804 w 606791"/>
                    <a:gd name="connsiteY26" fmla="*/ 88491 h 547798"/>
                    <a:gd name="connsiteX27" fmla="*/ 501445 w 606791"/>
                    <a:gd name="connsiteY27" fmla="*/ 80063 h 547798"/>
                    <a:gd name="connsiteX28" fmla="*/ 526728 w 606791"/>
                    <a:gd name="connsiteY28" fmla="*/ 54780 h 547798"/>
                    <a:gd name="connsiteX29" fmla="*/ 539369 w 606791"/>
                    <a:gd name="connsiteY29" fmla="*/ 42139 h 547798"/>
                    <a:gd name="connsiteX30" fmla="*/ 556225 w 606791"/>
                    <a:gd name="connsiteY30" fmla="*/ 33711 h 547798"/>
                    <a:gd name="connsiteX31" fmla="*/ 568866 w 606791"/>
                    <a:gd name="connsiteY31" fmla="*/ 25283 h 547798"/>
                    <a:gd name="connsiteX32" fmla="*/ 581508 w 606791"/>
                    <a:gd name="connsiteY32" fmla="*/ 21070 h 547798"/>
                    <a:gd name="connsiteX33" fmla="*/ 589935 w 606791"/>
                    <a:gd name="connsiteY33" fmla="*/ 8428 h 547798"/>
                    <a:gd name="connsiteX34" fmla="*/ 602577 w 606791"/>
                    <a:gd name="connsiteY34" fmla="*/ 4214 h 547798"/>
                    <a:gd name="connsiteX35" fmla="*/ 606791 w 606791"/>
                    <a:gd name="connsiteY35" fmla="*/ 0 h 5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6791" h="547798">
                      <a:moveTo>
                        <a:pt x="0" y="547798"/>
                      </a:moveTo>
                      <a:cubicBezTo>
                        <a:pt x="12641" y="537966"/>
                        <a:pt x="25698" y="528646"/>
                        <a:pt x="37924" y="518301"/>
                      </a:cubicBezTo>
                      <a:cubicBezTo>
                        <a:pt x="43990" y="513169"/>
                        <a:pt x="48800" y="506678"/>
                        <a:pt x="54780" y="501446"/>
                      </a:cubicBezTo>
                      <a:cubicBezTo>
                        <a:pt x="60065" y="496821"/>
                        <a:pt x="66303" y="493375"/>
                        <a:pt x="71635" y="488804"/>
                      </a:cubicBezTo>
                      <a:cubicBezTo>
                        <a:pt x="76159" y="484926"/>
                        <a:pt x="79572" y="479822"/>
                        <a:pt x="84276" y="476163"/>
                      </a:cubicBezTo>
                      <a:cubicBezTo>
                        <a:pt x="92271" y="469944"/>
                        <a:pt x="102396" y="466469"/>
                        <a:pt x="109559" y="459307"/>
                      </a:cubicBezTo>
                      <a:cubicBezTo>
                        <a:pt x="113773" y="455093"/>
                        <a:pt x="118386" y="451244"/>
                        <a:pt x="122201" y="446666"/>
                      </a:cubicBezTo>
                      <a:cubicBezTo>
                        <a:pt x="125443" y="442775"/>
                        <a:pt x="127047" y="437605"/>
                        <a:pt x="130628" y="434024"/>
                      </a:cubicBezTo>
                      <a:cubicBezTo>
                        <a:pt x="163788" y="400864"/>
                        <a:pt x="121381" y="454392"/>
                        <a:pt x="155911" y="412955"/>
                      </a:cubicBezTo>
                      <a:cubicBezTo>
                        <a:pt x="159153" y="409064"/>
                        <a:pt x="160758" y="403895"/>
                        <a:pt x="164339" y="400314"/>
                      </a:cubicBezTo>
                      <a:cubicBezTo>
                        <a:pt x="167920" y="396733"/>
                        <a:pt x="173090" y="395128"/>
                        <a:pt x="176981" y="391886"/>
                      </a:cubicBezTo>
                      <a:cubicBezTo>
                        <a:pt x="181559" y="388071"/>
                        <a:pt x="185098" y="383123"/>
                        <a:pt x="189622" y="379245"/>
                      </a:cubicBezTo>
                      <a:cubicBezTo>
                        <a:pt x="194954" y="374674"/>
                        <a:pt x="201511" y="371569"/>
                        <a:pt x="206477" y="366603"/>
                      </a:cubicBezTo>
                      <a:cubicBezTo>
                        <a:pt x="210058" y="363022"/>
                        <a:pt x="211324" y="357543"/>
                        <a:pt x="214905" y="353962"/>
                      </a:cubicBezTo>
                      <a:cubicBezTo>
                        <a:pt x="218486" y="350381"/>
                        <a:pt x="223701" y="348830"/>
                        <a:pt x="227546" y="345534"/>
                      </a:cubicBezTo>
                      <a:cubicBezTo>
                        <a:pt x="233579" y="340363"/>
                        <a:pt x="239231" y="334712"/>
                        <a:pt x="244402" y="328679"/>
                      </a:cubicBezTo>
                      <a:cubicBezTo>
                        <a:pt x="258319" y="312443"/>
                        <a:pt x="246677" y="318013"/>
                        <a:pt x="265471" y="303396"/>
                      </a:cubicBezTo>
                      <a:cubicBezTo>
                        <a:pt x="273466" y="297178"/>
                        <a:pt x="283592" y="293703"/>
                        <a:pt x="290754" y="286541"/>
                      </a:cubicBezTo>
                      <a:cubicBezTo>
                        <a:pt x="299182" y="278113"/>
                        <a:pt x="306502" y="268409"/>
                        <a:pt x="316037" y="261258"/>
                      </a:cubicBezTo>
                      <a:cubicBezTo>
                        <a:pt x="332410" y="248977"/>
                        <a:pt x="350904" y="236348"/>
                        <a:pt x="362389" y="219119"/>
                      </a:cubicBezTo>
                      <a:cubicBezTo>
                        <a:pt x="377427" y="196561"/>
                        <a:pt x="367235" y="210059"/>
                        <a:pt x="396099" y="181195"/>
                      </a:cubicBezTo>
                      <a:cubicBezTo>
                        <a:pt x="400313" y="176981"/>
                        <a:pt x="403973" y="172129"/>
                        <a:pt x="408741" y="168553"/>
                      </a:cubicBezTo>
                      <a:cubicBezTo>
                        <a:pt x="414359" y="164339"/>
                        <a:pt x="420630" y="160878"/>
                        <a:pt x="425596" y="155912"/>
                      </a:cubicBezTo>
                      <a:cubicBezTo>
                        <a:pt x="429177" y="152331"/>
                        <a:pt x="430636" y="147035"/>
                        <a:pt x="434024" y="143271"/>
                      </a:cubicBezTo>
                      <a:cubicBezTo>
                        <a:pt x="443326" y="132936"/>
                        <a:pt x="453689" y="123606"/>
                        <a:pt x="463521" y="113774"/>
                      </a:cubicBezTo>
                      <a:lnTo>
                        <a:pt x="476162" y="101132"/>
                      </a:lnTo>
                      <a:cubicBezTo>
                        <a:pt x="480376" y="96918"/>
                        <a:pt x="483846" y="91797"/>
                        <a:pt x="488804" y="88491"/>
                      </a:cubicBezTo>
                      <a:cubicBezTo>
                        <a:pt x="493018" y="85682"/>
                        <a:pt x="497660" y="83428"/>
                        <a:pt x="501445" y="80063"/>
                      </a:cubicBezTo>
                      <a:cubicBezTo>
                        <a:pt x="510353" y="72145"/>
                        <a:pt x="518300" y="63208"/>
                        <a:pt x="526728" y="54780"/>
                      </a:cubicBezTo>
                      <a:cubicBezTo>
                        <a:pt x="530942" y="50566"/>
                        <a:pt x="534039" y="44804"/>
                        <a:pt x="539369" y="42139"/>
                      </a:cubicBezTo>
                      <a:cubicBezTo>
                        <a:pt x="544988" y="39330"/>
                        <a:pt x="550771" y="36828"/>
                        <a:pt x="556225" y="33711"/>
                      </a:cubicBezTo>
                      <a:cubicBezTo>
                        <a:pt x="560622" y="31198"/>
                        <a:pt x="564336" y="27548"/>
                        <a:pt x="568866" y="25283"/>
                      </a:cubicBezTo>
                      <a:cubicBezTo>
                        <a:pt x="572839" y="23297"/>
                        <a:pt x="577294" y="22474"/>
                        <a:pt x="581508" y="21070"/>
                      </a:cubicBezTo>
                      <a:cubicBezTo>
                        <a:pt x="584317" y="16856"/>
                        <a:pt x="585980" y="11592"/>
                        <a:pt x="589935" y="8428"/>
                      </a:cubicBezTo>
                      <a:cubicBezTo>
                        <a:pt x="593404" y="5653"/>
                        <a:pt x="598604" y="6200"/>
                        <a:pt x="602577" y="4214"/>
                      </a:cubicBezTo>
                      <a:cubicBezTo>
                        <a:pt x="604354" y="3326"/>
                        <a:pt x="605386" y="1405"/>
                        <a:pt x="606791" y="0"/>
                      </a:cubicBezTo>
                    </a:path>
                  </a:pathLst>
                </a:custGeom>
                <a:ln w="2857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06" name="Freeform 205"/>
                <p:cNvSpPr/>
                <p:nvPr/>
              </p:nvSpPr>
              <p:spPr bwMode="auto">
                <a:xfrm flipH="1">
                  <a:off x="3989801" y="3874350"/>
                  <a:ext cx="234950" cy="482698"/>
                </a:xfrm>
                <a:custGeom>
                  <a:avLst/>
                  <a:gdLst>
                    <a:gd name="connsiteX0" fmla="*/ 681 w 325146"/>
                    <a:gd name="connsiteY0" fmla="*/ 0 h 619432"/>
                    <a:gd name="connsiteX1" fmla="*/ 17537 w 325146"/>
                    <a:gd name="connsiteY1" fmla="*/ 25283 h 619432"/>
                    <a:gd name="connsiteX2" fmla="*/ 38606 w 325146"/>
                    <a:gd name="connsiteY2" fmla="*/ 46352 h 619432"/>
                    <a:gd name="connsiteX3" fmla="*/ 51247 w 325146"/>
                    <a:gd name="connsiteY3" fmla="*/ 71635 h 619432"/>
                    <a:gd name="connsiteX4" fmla="*/ 80744 w 325146"/>
                    <a:gd name="connsiteY4" fmla="*/ 117987 h 619432"/>
                    <a:gd name="connsiteX5" fmla="*/ 101813 w 325146"/>
                    <a:gd name="connsiteY5" fmla="*/ 168553 h 619432"/>
                    <a:gd name="connsiteX6" fmla="*/ 114455 w 325146"/>
                    <a:gd name="connsiteY6" fmla="*/ 193836 h 619432"/>
                    <a:gd name="connsiteX7" fmla="*/ 118669 w 325146"/>
                    <a:gd name="connsiteY7" fmla="*/ 210691 h 619432"/>
                    <a:gd name="connsiteX8" fmla="*/ 127096 w 325146"/>
                    <a:gd name="connsiteY8" fmla="*/ 227547 h 619432"/>
                    <a:gd name="connsiteX9" fmla="*/ 139738 w 325146"/>
                    <a:gd name="connsiteY9" fmla="*/ 257043 h 619432"/>
                    <a:gd name="connsiteX10" fmla="*/ 152379 w 325146"/>
                    <a:gd name="connsiteY10" fmla="*/ 282326 h 619432"/>
                    <a:gd name="connsiteX11" fmla="*/ 160807 w 325146"/>
                    <a:gd name="connsiteY11" fmla="*/ 299182 h 619432"/>
                    <a:gd name="connsiteX12" fmla="*/ 165021 w 325146"/>
                    <a:gd name="connsiteY12" fmla="*/ 311823 h 619432"/>
                    <a:gd name="connsiteX13" fmla="*/ 181876 w 325146"/>
                    <a:gd name="connsiteY13" fmla="*/ 337106 h 619432"/>
                    <a:gd name="connsiteX14" fmla="*/ 194517 w 325146"/>
                    <a:gd name="connsiteY14" fmla="*/ 362389 h 619432"/>
                    <a:gd name="connsiteX15" fmla="*/ 198731 w 325146"/>
                    <a:gd name="connsiteY15" fmla="*/ 375030 h 619432"/>
                    <a:gd name="connsiteX16" fmla="*/ 207159 w 325146"/>
                    <a:gd name="connsiteY16" fmla="*/ 387672 h 619432"/>
                    <a:gd name="connsiteX17" fmla="*/ 215587 w 325146"/>
                    <a:gd name="connsiteY17" fmla="*/ 412955 h 619432"/>
                    <a:gd name="connsiteX18" fmla="*/ 219800 w 325146"/>
                    <a:gd name="connsiteY18" fmla="*/ 425596 h 619432"/>
                    <a:gd name="connsiteX19" fmla="*/ 236656 w 325146"/>
                    <a:gd name="connsiteY19" fmla="*/ 455093 h 619432"/>
                    <a:gd name="connsiteX20" fmla="*/ 253511 w 325146"/>
                    <a:gd name="connsiteY20" fmla="*/ 484590 h 619432"/>
                    <a:gd name="connsiteX21" fmla="*/ 274580 w 325146"/>
                    <a:gd name="connsiteY21" fmla="*/ 522514 h 619432"/>
                    <a:gd name="connsiteX22" fmla="*/ 287222 w 325146"/>
                    <a:gd name="connsiteY22" fmla="*/ 552011 h 619432"/>
                    <a:gd name="connsiteX23" fmla="*/ 295649 w 325146"/>
                    <a:gd name="connsiteY23" fmla="*/ 564653 h 619432"/>
                    <a:gd name="connsiteX24" fmla="*/ 299863 w 325146"/>
                    <a:gd name="connsiteY24" fmla="*/ 577294 h 619432"/>
                    <a:gd name="connsiteX25" fmla="*/ 316718 w 325146"/>
                    <a:gd name="connsiteY25" fmla="*/ 602577 h 619432"/>
                    <a:gd name="connsiteX26" fmla="*/ 325146 w 325146"/>
                    <a:gd name="connsiteY26" fmla="*/ 619432 h 6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5146" h="619432">
                      <a:moveTo>
                        <a:pt x="681" y="0"/>
                      </a:moveTo>
                      <a:cubicBezTo>
                        <a:pt x="8087" y="22218"/>
                        <a:pt x="0" y="4239"/>
                        <a:pt x="17537" y="25283"/>
                      </a:cubicBezTo>
                      <a:cubicBezTo>
                        <a:pt x="35096" y="46353"/>
                        <a:pt x="15427" y="30899"/>
                        <a:pt x="38606" y="46352"/>
                      </a:cubicBezTo>
                      <a:cubicBezTo>
                        <a:pt x="76029" y="102487"/>
                        <a:pt x="22165" y="19288"/>
                        <a:pt x="51247" y="71635"/>
                      </a:cubicBezTo>
                      <a:cubicBezTo>
                        <a:pt x="61269" y="89675"/>
                        <a:pt x="72091" y="99599"/>
                        <a:pt x="80744" y="117987"/>
                      </a:cubicBezTo>
                      <a:cubicBezTo>
                        <a:pt x="88519" y="134509"/>
                        <a:pt x="93647" y="152221"/>
                        <a:pt x="101813" y="168553"/>
                      </a:cubicBezTo>
                      <a:cubicBezTo>
                        <a:pt x="106027" y="176981"/>
                        <a:pt x="110955" y="185087"/>
                        <a:pt x="114455" y="193836"/>
                      </a:cubicBezTo>
                      <a:cubicBezTo>
                        <a:pt x="116606" y="199213"/>
                        <a:pt x="116636" y="205268"/>
                        <a:pt x="118669" y="210691"/>
                      </a:cubicBezTo>
                      <a:cubicBezTo>
                        <a:pt x="120875" y="216573"/>
                        <a:pt x="124890" y="221665"/>
                        <a:pt x="127096" y="227547"/>
                      </a:cubicBezTo>
                      <a:cubicBezTo>
                        <a:pt x="138755" y="258640"/>
                        <a:pt x="122661" y="231430"/>
                        <a:pt x="139738" y="257043"/>
                      </a:cubicBezTo>
                      <a:cubicBezTo>
                        <a:pt x="147464" y="280221"/>
                        <a:pt x="139310" y="259455"/>
                        <a:pt x="152379" y="282326"/>
                      </a:cubicBezTo>
                      <a:cubicBezTo>
                        <a:pt x="155496" y="287780"/>
                        <a:pt x="158332" y="293408"/>
                        <a:pt x="160807" y="299182"/>
                      </a:cubicBezTo>
                      <a:cubicBezTo>
                        <a:pt x="162557" y="303264"/>
                        <a:pt x="162864" y="307940"/>
                        <a:pt x="165021" y="311823"/>
                      </a:cubicBezTo>
                      <a:cubicBezTo>
                        <a:pt x="169940" y="320677"/>
                        <a:pt x="178673" y="327497"/>
                        <a:pt x="181876" y="337106"/>
                      </a:cubicBezTo>
                      <a:cubicBezTo>
                        <a:pt x="192468" y="368879"/>
                        <a:pt x="178180" y="329715"/>
                        <a:pt x="194517" y="362389"/>
                      </a:cubicBezTo>
                      <a:cubicBezTo>
                        <a:pt x="196503" y="366362"/>
                        <a:pt x="196745" y="371057"/>
                        <a:pt x="198731" y="375030"/>
                      </a:cubicBezTo>
                      <a:cubicBezTo>
                        <a:pt x="200996" y="379560"/>
                        <a:pt x="205102" y="383044"/>
                        <a:pt x="207159" y="387672"/>
                      </a:cubicBezTo>
                      <a:cubicBezTo>
                        <a:pt x="210767" y="395790"/>
                        <a:pt x="212778" y="404527"/>
                        <a:pt x="215587" y="412955"/>
                      </a:cubicBezTo>
                      <a:cubicBezTo>
                        <a:pt x="216992" y="417169"/>
                        <a:pt x="217814" y="421623"/>
                        <a:pt x="219800" y="425596"/>
                      </a:cubicBezTo>
                      <a:cubicBezTo>
                        <a:pt x="230493" y="446982"/>
                        <a:pt x="224743" y="437225"/>
                        <a:pt x="236656" y="455093"/>
                      </a:cubicBezTo>
                      <a:cubicBezTo>
                        <a:pt x="249538" y="493749"/>
                        <a:pt x="228007" y="433585"/>
                        <a:pt x="253511" y="484590"/>
                      </a:cubicBezTo>
                      <a:cubicBezTo>
                        <a:pt x="274137" y="525839"/>
                        <a:pt x="248739" y="496673"/>
                        <a:pt x="274580" y="522514"/>
                      </a:cubicBezTo>
                      <a:cubicBezTo>
                        <a:pt x="279308" y="536699"/>
                        <a:pt x="278889" y="537428"/>
                        <a:pt x="287222" y="552011"/>
                      </a:cubicBezTo>
                      <a:cubicBezTo>
                        <a:pt x="289735" y="556408"/>
                        <a:pt x="293384" y="560123"/>
                        <a:pt x="295649" y="564653"/>
                      </a:cubicBezTo>
                      <a:cubicBezTo>
                        <a:pt x="297635" y="568626"/>
                        <a:pt x="297706" y="573411"/>
                        <a:pt x="299863" y="577294"/>
                      </a:cubicBezTo>
                      <a:cubicBezTo>
                        <a:pt x="304782" y="586148"/>
                        <a:pt x="313515" y="592968"/>
                        <a:pt x="316718" y="602577"/>
                      </a:cubicBezTo>
                      <a:cubicBezTo>
                        <a:pt x="321560" y="617103"/>
                        <a:pt x="317791" y="612077"/>
                        <a:pt x="325146" y="619432"/>
                      </a:cubicBezTo>
                    </a:path>
                  </a:pathLst>
                </a:custGeom>
                <a:ln w="2857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07" name="Freeform 206"/>
                <p:cNvSpPr/>
                <p:nvPr/>
              </p:nvSpPr>
              <p:spPr bwMode="auto">
                <a:xfrm flipH="1">
                  <a:off x="4200939" y="4536473"/>
                  <a:ext cx="38100" cy="606548"/>
                </a:xfrm>
                <a:custGeom>
                  <a:avLst/>
                  <a:gdLst>
                    <a:gd name="connsiteX0" fmla="*/ 0 w 54780"/>
                    <a:gd name="connsiteY0" fmla="*/ 0 h 779316"/>
                    <a:gd name="connsiteX1" fmla="*/ 8428 w 54780"/>
                    <a:gd name="connsiteY1" fmla="*/ 50566 h 779316"/>
                    <a:gd name="connsiteX2" fmla="*/ 16856 w 54780"/>
                    <a:gd name="connsiteY2" fmla="*/ 75849 h 779316"/>
                    <a:gd name="connsiteX3" fmla="*/ 25283 w 54780"/>
                    <a:gd name="connsiteY3" fmla="*/ 117987 h 779316"/>
                    <a:gd name="connsiteX4" fmla="*/ 33711 w 54780"/>
                    <a:gd name="connsiteY4" fmla="*/ 160125 h 779316"/>
                    <a:gd name="connsiteX5" fmla="*/ 37925 w 54780"/>
                    <a:gd name="connsiteY5" fmla="*/ 176980 h 779316"/>
                    <a:gd name="connsiteX6" fmla="*/ 42139 w 54780"/>
                    <a:gd name="connsiteY6" fmla="*/ 198049 h 779316"/>
                    <a:gd name="connsiteX7" fmla="*/ 46352 w 54780"/>
                    <a:gd name="connsiteY7" fmla="*/ 210691 h 779316"/>
                    <a:gd name="connsiteX8" fmla="*/ 54780 w 54780"/>
                    <a:gd name="connsiteY8" fmla="*/ 269684 h 779316"/>
                    <a:gd name="connsiteX9" fmla="*/ 50566 w 54780"/>
                    <a:gd name="connsiteY9" fmla="*/ 345533 h 779316"/>
                    <a:gd name="connsiteX10" fmla="*/ 37925 w 54780"/>
                    <a:gd name="connsiteY10" fmla="*/ 442451 h 779316"/>
                    <a:gd name="connsiteX11" fmla="*/ 33711 w 54780"/>
                    <a:gd name="connsiteY11" fmla="*/ 484590 h 779316"/>
                    <a:gd name="connsiteX12" fmla="*/ 25283 w 54780"/>
                    <a:gd name="connsiteY12" fmla="*/ 573080 h 779316"/>
                    <a:gd name="connsiteX13" fmla="*/ 29497 w 54780"/>
                    <a:gd name="connsiteY13" fmla="*/ 657356 h 779316"/>
                    <a:gd name="connsiteX14" fmla="*/ 33711 w 54780"/>
                    <a:gd name="connsiteY14" fmla="*/ 678425 h 779316"/>
                    <a:gd name="connsiteX15" fmla="*/ 37925 w 54780"/>
                    <a:gd name="connsiteY15" fmla="*/ 733205 h 779316"/>
                    <a:gd name="connsiteX16" fmla="*/ 42139 w 54780"/>
                    <a:gd name="connsiteY16" fmla="*/ 771130 h 77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780" h="779316">
                      <a:moveTo>
                        <a:pt x="0" y="0"/>
                      </a:moveTo>
                      <a:cubicBezTo>
                        <a:pt x="2988" y="23901"/>
                        <a:pt x="2462" y="30680"/>
                        <a:pt x="8428" y="50566"/>
                      </a:cubicBezTo>
                      <a:cubicBezTo>
                        <a:pt x="10981" y="59075"/>
                        <a:pt x="16856" y="75849"/>
                        <a:pt x="16856" y="75849"/>
                      </a:cubicBezTo>
                      <a:cubicBezTo>
                        <a:pt x="26653" y="134638"/>
                        <a:pt x="15857" y="74001"/>
                        <a:pt x="25283" y="117987"/>
                      </a:cubicBezTo>
                      <a:cubicBezTo>
                        <a:pt x="28284" y="131993"/>
                        <a:pt x="30237" y="146229"/>
                        <a:pt x="33711" y="160125"/>
                      </a:cubicBezTo>
                      <a:cubicBezTo>
                        <a:pt x="35116" y="165743"/>
                        <a:pt x="36669" y="171327"/>
                        <a:pt x="37925" y="176980"/>
                      </a:cubicBezTo>
                      <a:cubicBezTo>
                        <a:pt x="39479" y="183972"/>
                        <a:pt x="40402" y="191101"/>
                        <a:pt x="42139" y="198049"/>
                      </a:cubicBezTo>
                      <a:cubicBezTo>
                        <a:pt x="43216" y="202358"/>
                        <a:pt x="45389" y="206355"/>
                        <a:pt x="46352" y="210691"/>
                      </a:cubicBezTo>
                      <a:cubicBezTo>
                        <a:pt x="49824" y="226318"/>
                        <a:pt x="52957" y="255099"/>
                        <a:pt x="54780" y="269684"/>
                      </a:cubicBezTo>
                      <a:cubicBezTo>
                        <a:pt x="53375" y="294967"/>
                        <a:pt x="52792" y="320309"/>
                        <a:pt x="50566" y="345533"/>
                      </a:cubicBezTo>
                      <a:cubicBezTo>
                        <a:pt x="43315" y="427712"/>
                        <a:pt x="44286" y="388383"/>
                        <a:pt x="37925" y="442451"/>
                      </a:cubicBezTo>
                      <a:cubicBezTo>
                        <a:pt x="36276" y="456471"/>
                        <a:pt x="35270" y="470560"/>
                        <a:pt x="33711" y="484590"/>
                      </a:cubicBezTo>
                      <a:cubicBezTo>
                        <a:pt x="25604" y="557553"/>
                        <a:pt x="32988" y="472916"/>
                        <a:pt x="25283" y="573080"/>
                      </a:cubicBezTo>
                      <a:cubicBezTo>
                        <a:pt x="26688" y="601172"/>
                        <a:pt x="27254" y="629318"/>
                        <a:pt x="29497" y="657356"/>
                      </a:cubicBezTo>
                      <a:cubicBezTo>
                        <a:pt x="30068" y="664495"/>
                        <a:pt x="32920" y="671307"/>
                        <a:pt x="33711" y="678425"/>
                      </a:cubicBezTo>
                      <a:cubicBezTo>
                        <a:pt x="35734" y="696627"/>
                        <a:pt x="36103" y="714982"/>
                        <a:pt x="37925" y="733205"/>
                      </a:cubicBezTo>
                      <a:cubicBezTo>
                        <a:pt x="42536" y="779316"/>
                        <a:pt x="42139" y="748857"/>
                        <a:pt x="42139" y="771130"/>
                      </a:cubicBezTo>
                    </a:path>
                  </a:pathLst>
                </a:cu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08" name="Freeform 207"/>
                <p:cNvSpPr/>
                <p:nvPr/>
              </p:nvSpPr>
              <p:spPr bwMode="auto">
                <a:xfrm flipH="1">
                  <a:off x="4200939" y="4536473"/>
                  <a:ext cx="38100" cy="246112"/>
                </a:xfrm>
                <a:custGeom>
                  <a:avLst/>
                  <a:gdLst>
                    <a:gd name="connsiteX0" fmla="*/ 0 w 55426"/>
                    <a:gd name="connsiteY0" fmla="*/ 0 h 316037"/>
                    <a:gd name="connsiteX1" fmla="*/ 12642 w 55426"/>
                    <a:gd name="connsiteY1" fmla="*/ 58993 h 316037"/>
                    <a:gd name="connsiteX2" fmla="*/ 25283 w 55426"/>
                    <a:gd name="connsiteY2" fmla="*/ 101131 h 316037"/>
                    <a:gd name="connsiteX3" fmla="*/ 29497 w 55426"/>
                    <a:gd name="connsiteY3" fmla="*/ 126414 h 316037"/>
                    <a:gd name="connsiteX4" fmla="*/ 37925 w 55426"/>
                    <a:gd name="connsiteY4" fmla="*/ 168553 h 316037"/>
                    <a:gd name="connsiteX5" fmla="*/ 46352 w 55426"/>
                    <a:gd name="connsiteY5" fmla="*/ 223332 h 316037"/>
                    <a:gd name="connsiteX6" fmla="*/ 50566 w 55426"/>
                    <a:gd name="connsiteY6" fmla="*/ 235974 h 316037"/>
                    <a:gd name="connsiteX7" fmla="*/ 54780 w 55426"/>
                    <a:gd name="connsiteY7" fmla="*/ 316037 h 31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26" h="316037">
                      <a:moveTo>
                        <a:pt x="0" y="0"/>
                      </a:moveTo>
                      <a:cubicBezTo>
                        <a:pt x="3537" y="21222"/>
                        <a:pt x="5641" y="37987"/>
                        <a:pt x="12642" y="58993"/>
                      </a:cubicBezTo>
                      <a:cubicBezTo>
                        <a:pt x="18014" y="75112"/>
                        <a:pt x="22099" y="85214"/>
                        <a:pt x="25283" y="101131"/>
                      </a:cubicBezTo>
                      <a:cubicBezTo>
                        <a:pt x="26959" y="109509"/>
                        <a:pt x="27922" y="118016"/>
                        <a:pt x="29497" y="126414"/>
                      </a:cubicBezTo>
                      <a:cubicBezTo>
                        <a:pt x="32137" y="140493"/>
                        <a:pt x="35899" y="154372"/>
                        <a:pt x="37925" y="168553"/>
                      </a:cubicBezTo>
                      <a:cubicBezTo>
                        <a:pt x="39267" y="177945"/>
                        <a:pt x="44017" y="212823"/>
                        <a:pt x="46352" y="223332"/>
                      </a:cubicBezTo>
                      <a:cubicBezTo>
                        <a:pt x="47316" y="227668"/>
                        <a:pt x="49161" y="231760"/>
                        <a:pt x="50566" y="235974"/>
                      </a:cubicBezTo>
                      <a:cubicBezTo>
                        <a:pt x="55426" y="299157"/>
                        <a:pt x="54780" y="272440"/>
                        <a:pt x="54780" y="316037"/>
                      </a:cubicBezTo>
                    </a:path>
                  </a:pathLst>
                </a:cu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09" name="Freeform 208"/>
                <p:cNvSpPr/>
                <p:nvPr/>
              </p:nvSpPr>
              <p:spPr bwMode="auto">
                <a:xfrm flipH="1">
                  <a:off x="4097751" y="4542824"/>
                  <a:ext cx="139700" cy="263579"/>
                </a:xfrm>
                <a:custGeom>
                  <a:avLst/>
                  <a:gdLst>
                    <a:gd name="connsiteX0" fmla="*/ 6267 w 191675"/>
                    <a:gd name="connsiteY0" fmla="*/ 5371 h 338263"/>
                    <a:gd name="connsiteX1" fmla="*/ 35764 w 191675"/>
                    <a:gd name="connsiteY1" fmla="*/ 30654 h 338263"/>
                    <a:gd name="connsiteX2" fmla="*/ 48405 w 191675"/>
                    <a:gd name="connsiteY2" fmla="*/ 39082 h 338263"/>
                    <a:gd name="connsiteX3" fmla="*/ 56833 w 191675"/>
                    <a:gd name="connsiteY3" fmla="*/ 51723 h 338263"/>
                    <a:gd name="connsiteX4" fmla="*/ 77902 w 191675"/>
                    <a:gd name="connsiteY4" fmla="*/ 77006 h 338263"/>
                    <a:gd name="connsiteX5" fmla="*/ 90544 w 191675"/>
                    <a:gd name="connsiteY5" fmla="*/ 102289 h 338263"/>
                    <a:gd name="connsiteX6" fmla="*/ 94757 w 191675"/>
                    <a:gd name="connsiteY6" fmla="*/ 114931 h 338263"/>
                    <a:gd name="connsiteX7" fmla="*/ 111613 w 191675"/>
                    <a:gd name="connsiteY7" fmla="*/ 140214 h 338263"/>
                    <a:gd name="connsiteX8" fmla="*/ 115826 w 191675"/>
                    <a:gd name="connsiteY8" fmla="*/ 152855 h 338263"/>
                    <a:gd name="connsiteX9" fmla="*/ 132682 w 191675"/>
                    <a:gd name="connsiteY9" fmla="*/ 194993 h 338263"/>
                    <a:gd name="connsiteX10" fmla="*/ 149537 w 191675"/>
                    <a:gd name="connsiteY10" fmla="*/ 241345 h 338263"/>
                    <a:gd name="connsiteX11" fmla="*/ 157965 w 191675"/>
                    <a:gd name="connsiteY11" fmla="*/ 270842 h 338263"/>
                    <a:gd name="connsiteX12" fmla="*/ 166392 w 191675"/>
                    <a:gd name="connsiteY12" fmla="*/ 283484 h 338263"/>
                    <a:gd name="connsiteX13" fmla="*/ 183248 w 191675"/>
                    <a:gd name="connsiteY13" fmla="*/ 321408 h 338263"/>
                    <a:gd name="connsiteX14" fmla="*/ 191675 w 191675"/>
                    <a:gd name="connsiteY14" fmla="*/ 338263 h 33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675" h="338263">
                      <a:moveTo>
                        <a:pt x="6267" y="5371"/>
                      </a:moveTo>
                      <a:cubicBezTo>
                        <a:pt x="35288" y="24720"/>
                        <a:pt x="0" y="0"/>
                        <a:pt x="35764" y="30654"/>
                      </a:cubicBezTo>
                      <a:cubicBezTo>
                        <a:pt x="39609" y="33950"/>
                        <a:pt x="44191" y="36273"/>
                        <a:pt x="48405" y="39082"/>
                      </a:cubicBezTo>
                      <a:cubicBezTo>
                        <a:pt x="51214" y="43296"/>
                        <a:pt x="53591" y="47832"/>
                        <a:pt x="56833" y="51723"/>
                      </a:cubicBezTo>
                      <a:cubicBezTo>
                        <a:pt x="83870" y="84168"/>
                        <a:pt x="56977" y="45621"/>
                        <a:pt x="77902" y="77006"/>
                      </a:cubicBezTo>
                      <a:cubicBezTo>
                        <a:pt x="88497" y="108790"/>
                        <a:pt x="74203" y="69606"/>
                        <a:pt x="90544" y="102289"/>
                      </a:cubicBezTo>
                      <a:cubicBezTo>
                        <a:pt x="92530" y="106262"/>
                        <a:pt x="92600" y="111048"/>
                        <a:pt x="94757" y="114931"/>
                      </a:cubicBezTo>
                      <a:cubicBezTo>
                        <a:pt x="99676" y="123785"/>
                        <a:pt x="111613" y="140214"/>
                        <a:pt x="111613" y="140214"/>
                      </a:cubicBezTo>
                      <a:cubicBezTo>
                        <a:pt x="113017" y="144428"/>
                        <a:pt x="114076" y="148773"/>
                        <a:pt x="115826" y="152855"/>
                      </a:cubicBezTo>
                      <a:cubicBezTo>
                        <a:pt x="126288" y="177267"/>
                        <a:pt x="125010" y="164300"/>
                        <a:pt x="132682" y="194993"/>
                      </a:cubicBezTo>
                      <a:cubicBezTo>
                        <a:pt x="142337" y="233617"/>
                        <a:pt x="134684" y="219067"/>
                        <a:pt x="149537" y="241345"/>
                      </a:cubicBezTo>
                      <a:cubicBezTo>
                        <a:pt x="150888" y="246748"/>
                        <a:pt x="154941" y="264794"/>
                        <a:pt x="157965" y="270842"/>
                      </a:cubicBezTo>
                      <a:cubicBezTo>
                        <a:pt x="160230" y="275372"/>
                        <a:pt x="164335" y="278856"/>
                        <a:pt x="166392" y="283484"/>
                      </a:cubicBezTo>
                      <a:cubicBezTo>
                        <a:pt x="186446" y="328607"/>
                        <a:pt x="164177" y="292804"/>
                        <a:pt x="183248" y="321408"/>
                      </a:cubicBezTo>
                      <a:cubicBezTo>
                        <a:pt x="188089" y="335934"/>
                        <a:pt x="184320" y="330908"/>
                        <a:pt x="191675" y="338263"/>
                      </a:cubicBezTo>
                    </a:path>
                  </a:pathLst>
                </a:cu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10" name="Freeform 209"/>
                <p:cNvSpPr/>
                <p:nvPr/>
              </p:nvSpPr>
              <p:spPr bwMode="auto">
                <a:xfrm flipH="1">
                  <a:off x="4218401" y="4696842"/>
                  <a:ext cx="79375" cy="209593"/>
                </a:xfrm>
                <a:custGeom>
                  <a:avLst/>
                  <a:gdLst>
                    <a:gd name="connsiteX0" fmla="*/ 0 w 109559"/>
                    <a:gd name="connsiteY0" fmla="*/ 269685 h 269685"/>
                    <a:gd name="connsiteX1" fmla="*/ 12641 w 109559"/>
                    <a:gd name="connsiteY1" fmla="*/ 227547 h 269685"/>
                    <a:gd name="connsiteX2" fmla="*/ 16855 w 109559"/>
                    <a:gd name="connsiteY2" fmla="*/ 210691 h 269685"/>
                    <a:gd name="connsiteX3" fmla="*/ 25283 w 109559"/>
                    <a:gd name="connsiteY3" fmla="*/ 168553 h 269685"/>
                    <a:gd name="connsiteX4" fmla="*/ 37924 w 109559"/>
                    <a:gd name="connsiteY4" fmla="*/ 130629 h 269685"/>
                    <a:gd name="connsiteX5" fmla="*/ 46352 w 109559"/>
                    <a:gd name="connsiteY5" fmla="*/ 105346 h 269685"/>
                    <a:gd name="connsiteX6" fmla="*/ 50566 w 109559"/>
                    <a:gd name="connsiteY6" fmla="*/ 92704 h 269685"/>
                    <a:gd name="connsiteX7" fmla="*/ 58993 w 109559"/>
                    <a:gd name="connsiteY7" fmla="*/ 80063 h 269685"/>
                    <a:gd name="connsiteX8" fmla="*/ 63207 w 109559"/>
                    <a:gd name="connsiteY8" fmla="*/ 67421 h 269685"/>
                    <a:gd name="connsiteX9" fmla="*/ 80062 w 109559"/>
                    <a:gd name="connsiteY9" fmla="*/ 42138 h 269685"/>
                    <a:gd name="connsiteX10" fmla="*/ 84276 w 109559"/>
                    <a:gd name="connsiteY10" fmla="*/ 29497 h 269685"/>
                    <a:gd name="connsiteX11" fmla="*/ 105345 w 109559"/>
                    <a:gd name="connsiteY11" fmla="*/ 8428 h 269685"/>
                    <a:gd name="connsiteX12" fmla="*/ 109559 w 109559"/>
                    <a:gd name="connsiteY12" fmla="*/ 0 h 26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559" h="269685">
                      <a:moveTo>
                        <a:pt x="0" y="269685"/>
                      </a:moveTo>
                      <a:cubicBezTo>
                        <a:pt x="6400" y="250484"/>
                        <a:pt x="5404" y="254082"/>
                        <a:pt x="12641" y="227547"/>
                      </a:cubicBezTo>
                      <a:cubicBezTo>
                        <a:pt x="14165" y="221959"/>
                        <a:pt x="15641" y="216354"/>
                        <a:pt x="16855" y="210691"/>
                      </a:cubicBezTo>
                      <a:cubicBezTo>
                        <a:pt x="19856" y="196685"/>
                        <a:pt x="20754" y="182142"/>
                        <a:pt x="25283" y="168553"/>
                      </a:cubicBezTo>
                      <a:lnTo>
                        <a:pt x="37924" y="130629"/>
                      </a:lnTo>
                      <a:lnTo>
                        <a:pt x="46352" y="105346"/>
                      </a:lnTo>
                      <a:cubicBezTo>
                        <a:pt x="47757" y="101132"/>
                        <a:pt x="48102" y="96400"/>
                        <a:pt x="50566" y="92704"/>
                      </a:cubicBezTo>
                      <a:cubicBezTo>
                        <a:pt x="53375" y="88490"/>
                        <a:pt x="56728" y="84593"/>
                        <a:pt x="58993" y="80063"/>
                      </a:cubicBezTo>
                      <a:cubicBezTo>
                        <a:pt x="60979" y="76090"/>
                        <a:pt x="61050" y="71304"/>
                        <a:pt x="63207" y="67421"/>
                      </a:cubicBezTo>
                      <a:cubicBezTo>
                        <a:pt x="68126" y="58567"/>
                        <a:pt x="76859" y="51747"/>
                        <a:pt x="80062" y="42138"/>
                      </a:cubicBezTo>
                      <a:cubicBezTo>
                        <a:pt x="81467" y="37924"/>
                        <a:pt x="82290" y="33470"/>
                        <a:pt x="84276" y="29497"/>
                      </a:cubicBezTo>
                      <a:cubicBezTo>
                        <a:pt x="95515" y="7020"/>
                        <a:pt x="88488" y="25285"/>
                        <a:pt x="105345" y="8428"/>
                      </a:cubicBezTo>
                      <a:cubicBezTo>
                        <a:pt x="107566" y="6207"/>
                        <a:pt x="108154" y="2809"/>
                        <a:pt x="109559" y="0"/>
                      </a:cubicBezTo>
                    </a:path>
                  </a:pathLst>
                </a:cu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11" name="Freeform 210"/>
                <p:cNvSpPr/>
                <p:nvPr/>
              </p:nvSpPr>
              <p:spPr bwMode="auto">
                <a:xfrm flipH="1">
                  <a:off x="4196176" y="4776234"/>
                  <a:ext cx="6350" cy="112736"/>
                </a:xfrm>
                <a:custGeom>
                  <a:avLst/>
                  <a:gdLst>
                    <a:gd name="connsiteX0" fmla="*/ 8872 w 8872"/>
                    <a:gd name="connsiteY0" fmla="*/ 0 h 144385"/>
                    <a:gd name="connsiteX1" fmla="*/ 4658 w 8872"/>
                    <a:gd name="connsiteY1" fmla="*/ 88490 h 144385"/>
                    <a:gd name="connsiteX2" fmla="*/ 444 w 8872"/>
                    <a:gd name="connsiteY2" fmla="*/ 105345 h 144385"/>
                  </a:gdLst>
                  <a:ahLst/>
                  <a:cxnLst>
                    <a:cxn ang="0">
                      <a:pos x="connsiteX0" y="connsiteY0"/>
                    </a:cxn>
                    <a:cxn ang="0">
                      <a:pos x="connsiteX1" y="connsiteY1"/>
                    </a:cxn>
                    <a:cxn ang="0">
                      <a:pos x="connsiteX2" y="connsiteY2"/>
                    </a:cxn>
                  </a:cxnLst>
                  <a:rect l="l" t="t" r="r" b="b"/>
                  <a:pathLst>
                    <a:path w="8872" h="144385">
                      <a:moveTo>
                        <a:pt x="8872" y="0"/>
                      </a:moveTo>
                      <a:cubicBezTo>
                        <a:pt x="7467" y="29497"/>
                        <a:pt x="7110" y="59062"/>
                        <a:pt x="4658" y="88490"/>
                      </a:cubicBezTo>
                      <a:cubicBezTo>
                        <a:pt x="0" y="144385"/>
                        <a:pt x="444" y="83437"/>
                        <a:pt x="444" y="105345"/>
                      </a:cubicBezTo>
                    </a:path>
                  </a:pathLst>
                </a:cu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12" name="Freeform 211"/>
                <p:cNvSpPr/>
                <p:nvPr/>
              </p:nvSpPr>
              <p:spPr bwMode="auto">
                <a:xfrm flipH="1">
                  <a:off x="4205701" y="4847686"/>
                  <a:ext cx="7938" cy="52398"/>
                </a:xfrm>
                <a:custGeom>
                  <a:avLst/>
                  <a:gdLst>
                    <a:gd name="connsiteX0" fmla="*/ 0 w 12641"/>
                    <a:gd name="connsiteY0" fmla="*/ 67421 h 67421"/>
                    <a:gd name="connsiteX1" fmla="*/ 8428 w 12641"/>
                    <a:gd name="connsiteY1" fmla="*/ 42138 h 67421"/>
                    <a:gd name="connsiteX2" fmla="*/ 12641 w 12641"/>
                    <a:gd name="connsiteY2" fmla="*/ 29497 h 67421"/>
                    <a:gd name="connsiteX3" fmla="*/ 12641 w 12641"/>
                    <a:gd name="connsiteY3" fmla="*/ 0 h 67421"/>
                  </a:gdLst>
                  <a:ahLst/>
                  <a:cxnLst>
                    <a:cxn ang="0">
                      <a:pos x="connsiteX0" y="connsiteY0"/>
                    </a:cxn>
                    <a:cxn ang="0">
                      <a:pos x="connsiteX1" y="connsiteY1"/>
                    </a:cxn>
                    <a:cxn ang="0">
                      <a:pos x="connsiteX2" y="connsiteY2"/>
                    </a:cxn>
                    <a:cxn ang="0">
                      <a:pos x="connsiteX3" y="connsiteY3"/>
                    </a:cxn>
                  </a:cxnLst>
                  <a:rect l="l" t="t" r="r" b="b"/>
                  <a:pathLst>
                    <a:path w="12641" h="67421">
                      <a:moveTo>
                        <a:pt x="0" y="67421"/>
                      </a:moveTo>
                      <a:lnTo>
                        <a:pt x="8428" y="42138"/>
                      </a:lnTo>
                      <a:cubicBezTo>
                        <a:pt x="9833" y="37924"/>
                        <a:pt x="12641" y="33939"/>
                        <a:pt x="12641" y="29497"/>
                      </a:cubicBezTo>
                      <a:lnTo>
                        <a:pt x="12641" y="0"/>
                      </a:lnTo>
                    </a:path>
                  </a:pathLst>
                </a:cu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13" name="Freeform 212"/>
                <p:cNvSpPr/>
                <p:nvPr/>
              </p:nvSpPr>
              <p:spPr bwMode="auto">
                <a:xfrm flipH="1">
                  <a:off x="4212051" y="4850862"/>
                  <a:ext cx="12700" cy="152431"/>
                </a:xfrm>
                <a:custGeom>
                  <a:avLst/>
                  <a:gdLst>
                    <a:gd name="connsiteX0" fmla="*/ 4214 w 17300"/>
                    <a:gd name="connsiteY0" fmla="*/ 195061 h 195061"/>
                    <a:gd name="connsiteX1" fmla="*/ 0 w 17300"/>
                    <a:gd name="connsiteY1" fmla="*/ 165564 h 195061"/>
                    <a:gd name="connsiteX2" fmla="*/ 8428 w 17300"/>
                    <a:gd name="connsiteY2" fmla="*/ 85501 h 195061"/>
                    <a:gd name="connsiteX3" fmla="*/ 12642 w 17300"/>
                    <a:gd name="connsiteY3" fmla="*/ 34935 h 195061"/>
                    <a:gd name="connsiteX4" fmla="*/ 16856 w 17300"/>
                    <a:gd name="connsiteY4" fmla="*/ 18080 h 195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0" h="195061">
                      <a:moveTo>
                        <a:pt x="4214" y="195061"/>
                      </a:moveTo>
                      <a:cubicBezTo>
                        <a:pt x="2809" y="185229"/>
                        <a:pt x="0" y="175496"/>
                        <a:pt x="0" y="165564"/>
                      </a:cubicBezTo>
                      <a:cubicBezTo>
                        <a:pt x="0" y="99629"/>
                        <a:pt x="3475" y="130078"/>
                        <a:pt x="8428" y="85501"/>
                      </a:cubicBezTo>
                      <a:cubicBezTo>
                        <a:pt x="10296" y="68691"/>
                        <a:pt x="10407" y="51700"/>
                        <a:pt x="12642" y="34935"/>
                      </a:cubicBezTo>
                      <a:cubicBezTo>
                        <a:pt x="17300" y="0"/>
                        <a:pt x="16856" y="33365"/>
                        <a:pt x="16856" y="18080"/>
                      </a:cubicBezTo>
                    </a:path>
                  </a:pathLst>
                </a:cu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14" name="Freeform 213"/>
                <p:cNvSpPr/>
                <p:nvPr/>
              </p:nvSpPr>
              <p:spPr bwMode="auto">
                <a:xfrm flipH="1">
                  <a:off x="4216814" y="4531709"/>
                  <a:ext cx="12700" cy="92094"/>
                </a:xfrm>
                <a:custGeom>
                  <a:avLst/>
                  <a:gdLst>
                    <a:gd name="connsiteX0" fmla="*/ 0 w 15973"/>
                    <a:gd name="connsiteY0" fmla="*/ 0 h 117987"/>
                    <a:gd name="connsiteX1" fmla="*/ 4916 w 15973"/>
                    <a:gd name="connsiteY1" fmla="*/ 39329 h 117987"/>
                    <a:gd name="connsiteX2" fmla="*/ 9832 w 15973"/>
                    <a:gd name="connsiteY2" fmla="*/ 58993 h 117987"/>
                    <a:gd name="connsiteX3" fmla="*/ 14748 w 15973"/>
                    <a:gd name="connsiteY3" fmla="*/ 73742 h 117987"/>
                    <a:gd name="connsiteX4" fmla="*/ 14748 w 15973"/>
                    <a:gd name="connsiteY4" fmla="*/ 117987 h 117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3" h="117987">
                      <a:moveTo>
                        <a:pt x="0" y="0"/>
                      </a:moveTo>
                      <a:cubicBezTo>
                        <a:pt x="1639" y="13110"/>
                        <a:pt x="2744" y="26297"/>
                        <a:pt x="4916" y="39329"/>
                      </a:cubicBezTo>
                      <a:cubicBezTo>
                        <a:pt x="6027" y="45993"/>
                        <a:pt x="7976" y="52497"/>
                        <a:pt x="9832" y="58993"/>
                      </a:cubicBezTo>
                      <a:cubicBezTo>
                        <a:pt x="11256" y="63976"/>
                        <a:pt x="14318" y="68578"/>
                        <a:pt x="14748" y="73742"/>
                      </a:cubicBezTo>
                      <a:cubicBezTo>
                        <a:pt x="15973" y="88439"/>
                        <a:pt x="14748" y="103239"/>
                        <a:pt x="14748" y="117987"/>
                      </a:cubicBezTo>
                    </a:path>
                  </a:pathLst>
                </a:cu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15" name="Freeform 214"/>
                <p:cNvSpPr/>
                <p:nvPr/>
              </p:nvSpPr>
              <p:spPr bwMode="auto">
                <a:xfrm flipH="1">
                  <a:off x="4264439" y="4169685"/>
                  <a:ext cx="250825" cy="247700"/>
                </a:xfrm>
                <a:custGeom>
                  <a:avLst/>
                  <a:gdLst>
                    <a:gd name="connsiteX0" fmla="*/ 4023 w 348152"/>
                    <a:gd name="connsiteY0" fmla="*/ 311272 h 318167"/>
                    <a:gd name="connsiteX1" fmla="*/ 38436 w 348152"/>
                    <a:gd name="connsiteY1" fmla="*/ 252278 h 318167"/>
                    <a:gd name="connsiteX2" fmla="*/ 48269 w 348152"/>
                    <a:gd name="connsiteY2" fmla="*/ 237530 h 318167"/>
                    <a:gd name="connsiteX3" fmla="*/ 58101 w 348152"/>
                    <a:gd name="connsiteY3" fmla="*/ 217865 h 318167"/>
                    <a:gd name="connsiteX4" fmla="*/ 72849 w 348152"/>
                    <a:gd name="connsiteY4" fmla="*/ 203117 h 318167"/>
                    <a:gd name="connsiteX5" fmla="*/ 82681 w 348152"/>
                    <a:gd name="connsiteY5" fmla="*/ 188368 h 318167"/>
                    <a:gd name="connsiteX6" fmla="*/ 107262 w 348152"/>
                    <a:gd name="connsiteY6" fmla="*/ 163788 h 318167"/>
                    <a:gd name="connsiteX7" fmla="*/ 126927 w 348152"/>
                    <a:gd name="connsiteY7" fmla="*/ 144123 h 318167"/>
                    <a:gd name="connsiteX8" fmla="*/ 141675 w 348152"/>
                    <a:gd name="connsiteY8" fmla="*/ 129375 h 318167"/>
                    <a:gd name="connsiteX9" fmla="*/ 156423 w 348152"/>
                    <a:gd name="connsiteY9" fmla="*/ 119543 h 318167"/>
                    <a:gd name="connsiteX10" fmla="*/ 166256 w 348152"/>
                    <a:gd name="connsiteY10" fmla="*/ 109710 h 318167"/>
                    <a:gd name="connsiteX11" fmla="*/ 185920 w 348152"/>
                    <a:gd name="connsiteY11" fmla="*/ 94962 h 318167"/>
                    <a:gd name="connsiteX12" fmla="*/ 200669 w 348152"/>
                    <a:gd name="connsiteY12" fmla="*/ 85130 h 318167"/>
                    <a:gd name="connsiteX13" fmla="*/ 210501 w 348152"/>
                    <a:gd name="connsiteY13" fmla="*/ 75297 h 318167"/>
                    <a:gd name="connsiteX14" fmla="*/ 239998 w 348152"/>
                    <a:gd name="connsiteY14" fmla="*/ 60549 h 318167"/>
                    <a:gd name="connsiteX15" fmla="*/ 269494 w 348152"/>
                    <a:gd name="connsiteY15" fmla="*/ 40885 h 318167"/>
                    <a:gd name="connsiteX16" fmla="*/ 279327 w 348152"/>
                    <a:gd name="connsiteY16" fmla="*/ 31052 h 318167"/>
                    <a:gd name="connsiteX17" fmla="*/ 294075 w 348152"/>
                    <a:gd name="connsiteY17" fmla="*/ 26136 h 318167"/>
                    <a:gd name="connsiteX18" fmla="*/ 308823 w 348152"/>
                    <a:gd name="connsiteY18" fmla="*/ 16304 h 318167"/>
                    <a:gd name="connsiteX19" fmla="*/ 318656 w 348152"/>
                    <a:gd name="connsiteY19" fmla="*/ 6472 h 318167"/>
                    <a:gd name="connsiteX20" fmla="*/ 348152 w 348152"/>
                    <a:gd name="connsiteY20" fmla="*/ 1555 h 31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152" h="318167">
                      <a:moveTo>
                        <a:pt x="4023" y="311272"/>
                      </a:moveTo>
                      <a:cubicBezTo>
                        <a:pt x="27062" y="276714"/>
                        <a:pt x="0" y="318167"/>
                        <a:pt x="38436" y="252278"/>
                      </a:cubicBezTo>
                      <a:cubicBezTo>
                        <a:pt x="41413" y="247174"/>
                        <a:pt x="45338" y="242660"/>
                        <a:pt x="48269" y="237530"/>
                      </a:cubicBezTo>
                      <a:cubicBezTo>
                        <a:pt x="51905" y="231167"/>
                        <a:pt x="53841" y="223829"/>
                        <a:pt x="58101" y="217865"/>
                      </a:cubicBezTo>
                      <a:cubicBezTo>
                        <a:pt x="62142" y="212208"/>
                        <a:pt x="68398" y="208458"/>
                        <a:pt x="72849" y="203117"/>
                      </a:cubicBezTo>
                      <a:cubicBezTo>
                        <a:pt x="76632" y="198578"/>
                        <a:pt x="78790" y="192815"/>
                        <a:pt x="82681" y="188368"/>
                      </a:cubicBezTo>
                      <a:cubicBezTo>
                        <a:pt x="90311" y="179648"/>
                        <a:pt x="99068" y="171982"/>
                        <a:pt x="107262" y="163788"/>
                      </a:cubicBezTo>
                      <a:lnTo>
                        <a:pt x="126927" y="144123"/>
                      </a:lnTo>
                      <a:cubicBezTo>
                        <a:pt x="131843" y="139207"/>
                        <a:pt x="135890" y="133231"/>
                        <a:pt x="141675" y="129375"/>
                      </a:cubicBezTo>
                      <a:cubicBezTo>
                        <a:pt x="146591" y="126098"/>
                        <a:pt x="151809" y="123234"/>
                        <a:pt x="156423" y="119543"/>
                      </a:cubicBezTo>
                      <a:cubicBezTo>
                        <a:pt x="160043" y="116647"/>
                        <a:pt x="162695" y="112677"/>
                        <a:pt x="166256" y="109710"/>
                      </a:cubicBezTo>
                      <a:cubicBezTo>
                        <a:pt x="172550" y="104465"/>
                        <a:pt x="179253" y="99724"/>
                        <a:pt x="185920" y="94962"/>
                      </a:cubicBezTo>
                      <a:cubicBezTo>
                        <a:pt x="190728" y="91528"/>
                        <a:pt x="196055" y="88821"/>
                        <a:pt x="200669" y="85130"/>
                      </a:cubicBezTo>
                      <a:cubicBezTo>
                        <a:pt x="204288" y="82234"/>
                        <a:pt x="206882" y="78193"/>
                        <a:pt x="210501" y="75297"/>
                      </a:cubicBezTo>
                      <a:cubicBezTo>
                        <a:pt x="224114" y="64406"/>
                        <a:pt x="224421" y="65741"/>
                        <a:pt x="239998" y="60549"/>
                      </a:cubicBezTo>
                      <a:cubicBezTo>
                        <a:pt x="249830" y="53994"/>
                        <a:pt x="261138" y="49241"/>
                        <a:pt x="269494" y="40885"/>
                      </a:cubicBezTo>
                      <a:cubicBezTo>
                        <a:pt x="272772" y="37607"/>
                        <a:pt x="275352" y="33437"/>
                        <a:pt x="279327" y="31052"/>
                      </a:cubicBezTo>
                      <a:cubicBezTo>
                        <a:pt x="283770" y="28386"/>
                        <a:pt x="289440" y="28453"/>
                        <a:pt x="294075" y="26136"/>
                      </a:cubicBezTo>
                      <a:cubicBezTo>
                        <a:pt x="299360" y="23494"/>
                        <a:pt x="304209" y="19995"/>
                        <a:pt x="308823" y="16304"/>
                      </a:cubicBezTo>
                      <a:cubicBezTo>
                        <a:pt x="312442" y="13409"/>
                        <a:pt x="314681" y="8857"/>
                        <a:pt x="318656" y="6472"/>
                      </a:cubicBezTo>
                      <a:cubicBezTo>
                        <a:pt x="329442" y="0"/>
                        <a:pt x="336405" y="1555"/>
                        <a:pt x="348152" y="1555"/>
                      </a:cubicBezTo>
                    </a:path>
                  </a:pathLst>
                </a:cu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16" name="Freeform 215"/>
                <p:cNvSpPr/>
                <p:nvPr/>
              </p:nvSpPr>
              <p:spPr bwMode="auto">
                <a:xfrm flipH="1">
                  <a:off x="4139026" y="4361812"/>
                  <a:ext cx="92075" cy="123850"/>
                </a:xfrm>
                <a:custGeom>
                  <a:avLst/>
                  <a:gdLst>
                    <a:gd name="connsiteX0" fmla="*/ 0 w 127819"/>
                    <a:gd name="connsiteY0" fmla="*/ 0 h 157316"/>
                    <a:gd name="connsiteX1" fmla="*/ 4916 w 127819"/>
                    <a:gd name="connsiteY1" fmla="*/ 14748 h 157316"/>
                    <a:gd name="connsiteX2" fmla="*/ 49161 w 127819"/>
                    <a:gd name="connsiteY2" fmla="*/ 54077 h 157316"/>
                    <a:gd name="connsiteX3" fmla="*/ 68825 w 127819"/>
                    <a:gd name="connsiteY3" fmla="*/ 78658 h 157316"/>
                    <a:gd name="connsiteX4" fmla="*/ 88490 w 127819"/>
                    <a:gd name="connsiteY4" fmla="*/ 98323 h 157316"/>
                    <a:gd name="connsiteX5" fmla="*/ 103238 w 127819"/>
                    <a:gd name="connsiteY5" fmla="*/ 113071 h 157316"/>
                    <a:gd name="connsiteX6" fmla="*/ 113071 w 127819"/>
                    <a:gd name="connsiteY6" fmla="*/ 122903 h 157316"/>
                    <a:gd name="connsiteX7" fmla="*/ 127819 w 127819"/>
                    <a:gd name="connsiteY7" fmla="*/ 157316 h 15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819" h="157316">
                      <a:moveTo>
                        <a:pt x="0" y="0"/>
                      </a:moveTo>
                      <a:cubicBezTo>
                        <a:pt x="1639" y="4916"/>
                        <a:pt x="1735" y="10658"/>
                        <a:pt x="4916" y="14748"/>
                      </a:cubicBezTo>
                      <a:cubicBezTo>
                        <a:pt x="35790" y="54443"/>
                        <a:pt x="24033" y="33974"/>
                        <a:pt x="49161" y="54077"/>
                      </a:cubicBezTo>
                      <a:cubicBezTo>
                        <a:pt x="64373" y="66247"/>
                        <a:pt x="54890" y="62400"/>
                        <a:pt x="68825" y="78658"/>
                      </a:cubicBezTo>
                      <a:cubicBezTo>
                        <a:pt x="74858" y="85696"/>
                        <a:pt x="81935" y="91768"/>
                        <a:pt x="88490" y="98323"/>
                      </a:cubicBezTo>
                      <a:lnTo>
                        <a:pt x="103238" y="113071"/>
                      </a:lnTo>
                      <a:lnTo>
                        <a:pt x="113071" y="122903"/>
                      </a:lnTo>
                      <a:cubicBezTo>
                        <a:pt x="123636" y="154599"/>
                        <a:pt x="115574" y="145071"/>
                        <a:pt x="127819" y="157316"/>
                      </a:cubicBezTo>
                    </a:path>
                  </a:pathLst>
                </a:cu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17" name="Freeform 216"/>
                <p:cNvSpPr/>
                <p:nvPr/>
              </p:nvSpPr>
              <p:spPr bwMode="auto">
                <a:xfrm flipH="1">
                  <a:off x="4224751" y="3606009"/>
                  <a:ext cx="15875" cy="268341"/>
                </a:xfrm>
                <a:custGeom>
                  <a:avLst/>
                  <a:gdLst>
                    <a:gd name="connsiteX0" fmla="*/ 11893 w 22651"/>
                    <a:gd name="connsiteY0" fmla="*/ 0 h 344245"/>
                    <a:gd name="connsiteX1" fmla="*/ 17272 w 22651"/>
                    <a:gd name="connsiteY1" fmla="*/ 26895 h 344245"/>
                    <a:gd name="connsiteX2" fmla="*/ 22651 w 22651"/>
                    <a:gd name="connsiteY2" fmla="*/ 48410 h 344245"/>
                    <a:gd name="connsiteX3" fmla="*/ 17272 w 22651"/>
                    <a:gd name="connsiteY3" fmla="*/ 86062 h 344245"/>
                    <a:gd name="connsiteX4" fmla="*/ 11893 w 22651"/>
                    <a:gd name="connsiteY4" fmla="*/ 155986 h 344245"/>
                    <a:gd name="connsiteX5" fmla="*/ 6515 w 22651"/>
                    <a:gd name="connsiteY5" fmla="*/ 247426 h 344245"/>
                    <a:gd name="connsiteX6" fmla="*/ 1136 w 22651"/>
                    <a:gd name="connsiteY6" fmla="*/ 344245 h 3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1" h="344245">
                      <a:moveTo>
                        <a:pt x="11893" y="0"/>
                      </a:moveTo>
                      <a:cubicBezTo>
                        <a:pt x="13686" y="8965"/>
                        <a:pt x="15289" y="17970"/>
                        <a:pt x="17272" y="26895"/>
                      </a:cubicBezTo>
                      <a:cubicBezTo>
                        <a:pt x="18876" y="34111"/>
                        <a:pt x="22651" y="41018"/>
                        <a:pt x="22651" y="48410"/>
                      </a:cubicBezTo>
                      <a:cubicBezTo>
                        <a:pt x="22651" y="61088"/>
                        <a:pt x="18534" y="73447"/>
                        <a:pt x="17272" y="86062"/>
                      </a:cubicBezTo>
                      <a:cubicBezTo>
                        <a:pt x="14946" y="109323"/>
                        <a:pt x="13448" y="132661"/>
                        <a:pt x="11893" y="155986"/>
                      </a:cubicBezTo>
                      <a:cubicBezTo>
                        <a:pt x="9862" y="186451"/>
                        <a:pt x="8690" y="216971"/>
                        <a:pt x="6515" y="247426"/>
                      </a:cubicBezTo>
                      <a:cubicBezTo>
                        <a:pt x="0" y="338646"/>
                        <a:pt x="1136" y="274397"/>
                        <a:pt x="1136" y="344245"/>
                      </a:cubicBezTo>
                    </a:path>
                  </a:pathLst>
                </a:cu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18" name="Freeform 217"/>
                <p:cNvSpPr/>
                <p:nvPr/>
              </p:nvSpPr>
              <p:spPr bwMode="auto">
                <a:xfrm flipH="1">
                  <a:off x="4231101" y="3625063"/>
                  <a:ext cx="22225" cy="261990"/>
                </a:xfrm>
                <a:custGeom>
                  <a:avLst/>
                  <a:gdLst>
                    <a:gd name="connsiteX0" fmla="*/ 25385 w 30763"/>
                    <a:gd name="connsiteY0" fmla="*/ 0 h 338866"/>
                    <a:gd name="connsiteX1" fmla="*/ 25385 w 30763"/>
                    <a:gd name="connsiteY1" fmla="*/ 69924 h 338866"/>
                    <a:gd name="connsiteX2" fmla="*/ 30763 w 30763"/>
                    <a:gd name="connsiteY2" fmla="*/ 225910 h 338866"/>
                    <a:gd name="connsiteX3" fmla="*/ 30763 w 30763"/>
                    <a:gd name="connsiteY3" fmla="*/ 338866 h 338866"/>
                  </a:gdLst>
                  <a:ahLst/>
                  <a:cxnLst>
                    <a:cxn ang="0">
                      <a:pos x="connsiteX0" y="connsiteY0"/>
                    </a:cxn>
                    <a:cxn ang="0">
                      <a:pos x="connsiteX1" y="connsiteY1"/>
                    </a:cxn>
                    <a:cxn ang="0">
                      <a:pos x="connsiteX2" y="connsiteY2"/>
                    </a:cxn>
                    <a:cxn ang="0">
                      <a:pos x="connsiteX3" y="connsiteY3"/>
                    </a:cxn>
                  </a:cxnLst>
                  <a:rect l="l" t="t" r="r" b="b"/>
                  <a:pathLst>
                    <a:path w="30763" h="338866">
                      <a:moveTo>
                        <a:pt x="25385" y="0"/>
                      </a:moveTo>
                      <a:cubicBezTo>
                        <a:pt x="15330" y="50271"/>
                        <a:pt x="21782" y="3271"/>
                        <a:pt x="25385" y="69924"/>
                      </a:cubicBezTo>
                      <a:cubicBezTo>
                        <a:pt x="28193" y="121874"/>
                        <a:pt x="28970" y="173915"/>
                        <a:pt x="30763" y="225910"/>
                      </a:cubicBezTo>
                      <a:cubicBezTo>
                        <a:pt x="25258" y="336019"/>
                        <a:pt x="0" y="308097"/>
                        <a:pt x="30763" y="338866"/>
                      </a:cubicBezTo>
                    </a:path>
                  </a:pathLst>
                </a:cu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5609" name="Group 252"/>
            <p:cNvGrpSpPr>
              <a:grpSpLocks/>
            </p:cNvGrpSpPr>
            <p:nvPr/>
          </p:nvGrpSpPr>
          <p:grpSpPr bwMode="auto">
            <a:xfrm>
              <a:off x="1604963" y="1730375"/>
              <a:ext cx="1671637" cy="1438275"/>
              <a:chOff x="2001716" y="3658708"/>
              <a:chExt cx="1671698" cy="1438275"/>
            </a:xfrm>
          </p:grpSpPr>
          <p:sp>
            <p:nvSpPr>
              <p:cNvPr id="254" name="Rounded Rectangle 253"/>
              <p:cNvSpPr/>
              <p:nvPr/>
            </p:nvSpPr>
            <p:spPr>
              <a:xfrm>
                <a:off x="2019179" y="3658708"/>
                <a:ext cx="1654235" cy="143827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620" name="TextBox 254"/>
              <p:cNvSpPr txBox="1">
                <a:spLocks noChangeArrowheads="1"/>
              </p:cNvSpPr>
              <p:nvPr/>
            </p:nvSpPr>
            <p:spPr bwMode="auto">
              <a:xfrm>
                <a:off x="2001716" y="3706600"/>
                <a:ext cx="16716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How is inorganic nitrogen assimilated into organic molecules?</a:t>
                </a:r>
              </a:p>
            </p:txBody>
          </p:sp>
        </p:grpSp>
        <p:grpSp>
          <p:nvGrpSpPr>
            <p:cNvPr id="25610" name="Group 255"/>
            <p:cNvGrpSpPr>
              <a:grpSpLocks/>
            </p:cNvGrpSpPr>
            <p:nvPr/>
          </p:nvGrpSpPr>
          <p:grpSpPr bwMode="auto">
            <a:xfrm>
              <a:off x="3487738" y="1730375"/>
              <a:ext cx="1671637" cy="1438275"/>
              <a:chOff x="2001716" y="3658708"/>
              <a:chExt cx="1671698" cy="1438275"/>
            </a:xfrm>
          </p:grpSpPr>
          <p:sp>
            <p:nvSpPr>
              <p:cNvPr id="257" name="Rounded Rectangle 256"/>
              <p:cNvSpPr/>
              <p:nvPr/>
            </p:nvSpPr>
            <p:spPr>
              <a:xfrm>
                <a:off x="2019179" y="3658708"/>
                <a:ext cx="1654235" cy="143827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618" name="TextBox 257"/>
              <p:cNvSpPr txBox="1">
                <a:spLocks noChangeArrowheads="1"/>
              </p:cNvSpPr>
              <p:nvPr/>
            </p:nvSpPr>
            <p:spPr bwMode="auto">
              <a:xfrm>
                <a:off x="2001716" y="3706600"/>
                <a:ext cx="16716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How do plants sense local soil nitrogen levels and plant nitrogen status?</a:t>
                </a:r>
              </a:p>
            </p:txBody>
          </p:sp>
        </p:grpSp>
        <p:grpSp>
          <p:nvGrpSpPr>
            <p:cNvPr id="25611" name="Group 258"/>
            <p:cNvGrpSpPr>
              <a:grpSpLocks/>
            </p:cNvGrpSpPr>
            <p:nvPr/>
          </p:nvGrpSpPr>
          <p:grpSpPr bwMode="auto">
            <a:xfrm>
              <a:off x="2971800" y="3890963"/>
              <a:ext cx="2073275" cy="1438275"/>
              <a:chOff x="1600513" y="3658708"/>
              <a:chExt cx="2072901" cy="1438275"/>
            </a:xfrm>
          </p:grpSpPr>
          <p:sp>
            <p:nvSpPr>
              <p:cNvPr id="260" name="Rounded Rectangle 259"/>
              <p:cNvSpPr/>
              <p:nvPr/>
            </p:nvSpPr>
            <p:spPr>
              <a:xfrm>
                <a:off x="1600513" y="3658708"/>
                <a:ext cx="2072901" cy="143827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616" name="TextBox 260"/>
              <p:cNvSpPr txBox="1">
                <a:spLocks noChangeArrowheads="1"/>
              </p:cNvSpPr>
              <p:nvPr/>
            </p:nvSpPr>
            <p:spPr bwMode="auto">
              <a:xfrm>
                <a:off x="1600513" y="3706600"/>
                <a:ext cx="207290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How do plants respond to nitrogen deficit? How do they maximize uptake through their roots? </a:t>
                </a:r>
              </a:p>
            </p:txBody>
          </p:sp>
        </p:grpSp>
        <p:grpSp>
          <p:nvGrpSpPr>
            <p:cNvPr id="25612" name="Group 261"/>
            <p:cNvGrpSpPr>
              <a:grpSpLocks/>
            </p:cNvGrpSpPr>
            <p:nvPr/>
          </p:nvGrpSpPr>
          <p:grpSpPr bwMode="auto">
            <a:xfrm>
              <a:off x="6400800" y="3124200"/>
              <a:ext cx="1905000" cy="1323975"/>
              <a:chOff x="1675335" y="3643034"/>
              <a:chExt cx="1905000" cy="1491337"/>
            </a:xfrm>
          </p:grpSpPr>
          <p:sp>
            <p:nvSpPr>
              <p:cNvPr id="263" name="Rounded Rectangle 262"/>
              <p:cNvSpPr/>
              <p:nvPr/>
            </p:nvSpPr>
            <p:spPr>
              <a:xfrm>
                <a:off x="1675335" y="3659128"/>
                <a:ext cx="1571625" cy="1437692"/>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614" name="TextBox 263"/>
              <p:cNvSpPr txBox="1">
                <a:spLocks noChangeArrowheads="1"/>
              </p:cNvSpPr>
              <p:nvPr/>
            </p:nvSpPr>
            <p:spPr bwMode="auto">
              <a:xfrm>
                <a:off x="1707247" y="3643034"/>
                <a:ext cx="1873088" cy="149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How do plants remobilize nitrogen to optimize N-utilization?</a:t>
                </a:r>
              </a:p>
            </p:txBody>
          </p:sp>
        </p:grpSp>
      </p:grpSp>
    </p:spTree>
    <p:extLst>
      <p:ext uri="{BB962C8B-B14F-4D97-AF65-F5344CB8AC3E}">
        <p14:creationId xmlns:p14="http://schemas.microsoft.com/office/powerpoint/2010/main" val="3012543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1" name="Group 3"/>
          <p:cNvGrpSpPr>
            <a:grpSpLocks/>
          </p:cNvGrpSpPr>
          <p:nvPr/>
        </p:nvGrpSpPr>
        <p:grpSpPr bwMode="auto">
          <a:xfrm>
            <a:off x="101600" y="404664"/>
            <a:ext cx="9042400" cy="6264696"/>
            <a:chOff x="576" y="1392"/>
            <a:chExt cx="5088" cy="2928"/>
          </a:xfrm>
        </p:grpSpPr>
        <p:sp>
          <p:nvSpPr>
            <p:cNvPr id="21508" name="Text Box 4"/>
            <p:cNvSpPr txBox="1">
              <a:spLocks noChangeArrowheads="1"/>
            </p:cNvSpPr>
            <p:nvPr/>
          </p:nvSpPr>
          <p:spPr bwMode="auto">
            <a:xfrm>
              <a:off x="3888" y="4089"/>
              <a:ext cx="1776" cy="2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kumimoji="1" lang="es-ES_tradnl" altLang="es-ES" sz="1800">
                  <a:solidFill>
                    <a:srgbClr val="FF9900"/>
                  </a:solidFill>
                  <a:latin typeface="Times New Roman" panose="02020603050405020304" pitchFamily="18" charset="0"/>
                </a:rPr>
                <a:t>1: Sistema GS/ GOGAT</a:t>
              </a:r>
              <a:endParaRPr kumimoji="1" lang="es-ES" altLang="es-ES" sz="1800">
                <a:solidFill>
                  <a:srgbClr val="FF9900"/>
                </a:solidFill>
                <a:latin typeface="Times New Roman" panose="02020603050405020304" pitchFamily="18" charset="0"/>
              </a:endParaRPr>
            </a:p>
          </p:txBody>
        </p:sp>
        <p:sp>
          <p:nvSpPr>
            <p:cNvPr id="48133" name="Text Box 5"/>
            <p:cNvSpPr txBox="1">
              <a:spLocks noChangeArrowheads="1"/>
            </p:cNvSpPr>
            <p:nvPr/>
          </p:nvSpPr>
          <p:spPr bwMode="auto">
            <a:xfrm>
              <a:off x="624" y="1392"/>
              <a:ext cx="4848" cy="2727"/>
            </a:xfrm>
            <a:prstGeom prst="rect">
              <a:avLst/>
            </a:prstGeom>
            <a:gradFill rotWithShape="0">
              <a:gsLst>
                <a:gs pos="0">
                  <a:schemeClr val="accent1"/>
                </a:gs>
                <a:gs pos="100000">
                  <a:schemeClr val="accent1">
                    <a:gamma/>
                    <a:shade val="76471"/>
                    <a:invGamma/>
                  </a:schemeClr>
                </a:gs>
              </a:gsLst>
              <a:lin ang="5400000" scaled="1"/>
            </a:gra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kumimoji="1" lang="es-ES_tradnl" sz="2400">
                <a:latin typeface="Times New Roman" panose="02020603050405020304" pitchFamily="18" charset="0"/>
              </a:endParaRPr>
            </a:p>
            <a:p>
              <a:pPr eaLnBrk="1" hangingPunct="1">
                <a:spcBef>
                  <a:spcPct val="50000"/>
                </a:spcBef>
                <a:defRPr/>
              </a:pPr>
              <a:endParaRPr kumimoji="1" lang="es-ES_tradnl" sz="2400">
                <a:latin typeface="Times New Roman" panose="02020603050405020304" pitchFamily="18" charset="0"/>
              </a:endParaRPr>
            </a:p>
            <a:p>
              <a:pPr eaLnBrk="1" hangingPunct="1">
                <a:spcBef>
                  <a:spcPct val="50000"/>
                </a:spcBef>
                <a:defRPr/>
              </a:pPr>
              <a:endParaRPr kumimoji="1" lang="es-ES_tradnl" sz="2400">
                <a:latin typeface="Times New Roman" panose="02020603050405020304" pitchFamily="18" charset="0"/>
              </a:endParaRPr>
            </a:p>
            <a:p>
              <a:pPr eaLnBrk="1" hangingPunct="1">
                <a:spcBef>
                  <a:spcPct val="50000"/>
                </a:spcBef>
                <a:defRPr/>
              </a:pPr>
              <a:endParaRPr kumimoji="1" lang="es-ES_tradnl" sz="2400">
                <a:latin typeface="Times New Roman" panose="02020603050405020304" pitchFamily="18" charset="0"/>
              </a:endParaRPr>
            </a:p>
            <a:p>
              <a:pPr eaLnBrk="1" hangingPunct="1">
                <a:spcBef>
                  <a:spcPct val="50000"/>
                </a:spcBef>
                <a:defRPr/>
              </a:pPr>
              <a:endParaRPr kumimoji="1" lang="es-ES_tradnl" sz="2400">
                <a:latin typeface="Times New Roman" panose="02020603050405020304" pitchFamily="18" charset="0"/>
              </a:endParaRPr>
            </a:p>
            <a:p>
              <a:pPr eaLnBrk="1" hangingPunct="1">
                <a:spcBef>
                  <a:spcPct val="50000"/>
                </a:spcBef>
                <a:defRPr/>
              </a:pPr>
              <a:endParaRPr kumimoji="1" lang="es-ES_tradnl" sz="2400">
                <a:latin typeface="Times New Roman" panose="02020603050405020304" pitchFamily="18" charset="0"/>
              </a:endParaRPr>
            </a:p>
            <a:p>
              <a:pPr eaLnBrk="1" hangingPunct="1">
                <a:spcBef>
                  <a:spcPct val="50000"/>
                </a:spcBef>
                <a:defRPr/>
              </a:pPr>
              <a:endParaRPr kumimoji="1" lang="es-ES_tradnl" sz="2400">
                <a:latin typeface="Times New Roman" panose="02020603050405020304" pitchFamily="18" charset="0"/>
              </a:endParaRPr>
            </a:p>
            <a:p>
              <a:pPr eaLnBrk="1" hangingPunct="1">
                <a:spcBef>
                  <a:spcPct val="50000"/>
                </a:spcBef>
                <a:defRPr/>
              </a:pPr>
              <a:endParaRPr kumimoji="1" lang="es-ES" sz="2400">
                <a:latin typeface="Times New Roman" panose="02020603050405020304" pitchFamily="18" charset="0"/>
              </a:endParaRPr>
            </a:p>
          </p:txBody>
        </p:sp>
        <p:sp>
          <p:nvSpPr>
            <p:cNvPr id="21510" name="Text Box 6"/>
            <p:cNvSpPr txBox="1">
              <a:spLocks noChangeArrowheads="1"/>
            </p:cNvSpPr>
            <p:nvPr/>
          </p:nvSpPr>
          <p:spPr bwMode="auto">
            <a:xfrm>
              <a:off x="2352" y="1536"/>
              <a:ext cx="3024" cy="2382"/>
            </a:xfrm>
            <a:prstGeom prst="rect">
              <a:avLst/>
            </a:prstGeom>
            <a:gradFill rotWithShape="0">
              <a:gsLst>
                <a:gs pos="0">
                  <a:srgbClr val="389B6A"/>
                </a:gs>
                <a:gs pos="100000">
                  <a:srgbClr val="339966"/>
                </a:gs>
              </a:gsLst>
              <a:lin ang="18900000" scaled="1"/>
            </a:gra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kumimoji="1" lang="es-ES_tradnl" altLang="es-ES" sz="2400">
                <a:latin typeface="Times New Roman" panose="02020603050405020304" pitchFamily="18" charset="0"/>
              </a:endParaRPr>
            </a:p>
            <a:p>
              <a:pPr eaLnBrk="1" hangingPunct="1">
                <a:spcBef>
                  <a:spcPct val="50000"/>
                </a:spcBef>
                <a:buFontTx/>
                <a:buNone/>
              </a:pPr>
              <a:endParaRPr kumimoji="1" lang="es-ES_tradnl" altLang="es-ES" sz="2400">
                <a:latin typeface="Times New Roman" panose="02020603050405020304" pitchFamily="18" charset="0"/>
              </a:endParaRPr>
            </a:p>
            <a:p>
              <a:pPr eaLnBrk="1" hangingPunct="1">
                <a:spcBef>
                  <a:spcPct val="50000"/>
                </a:spcBef>
                <a:buFontTx/>
                <a:buNone/>
              </a:pPr>
              <a:endParaRPr kumimoji="1" lang="es-ES_tradnl" altLang="es-ES" sz="2400">
                <a:latin typeface="Times New Roman" panose="02020603050405020304" pitchFamily="18" charset="0"/>
              </a:endParaRPr>
            </a:p>
            <a:p>
              <a:pPr eaLnBrk="1" hangingPunct="1">
                <a:spcBef>
                  <a:spcPct val="50000"/>
                </a:spcBef>
                <a:buFontTx/>
                <a:buNone/>
              </a:pPr>
              <a:endParaRPr kumimoji="1" lang="es-ES_tradnl" altLang="es-ES" sz="2400">
                <a:latin typeface="Times New Roman" panose="02020603050405020304" pitchFamily="18" charset="0"/>
              </a:endParaRPr>
            </a:p>
            <a:p>
              <a:pPr eaLnBrk="1" hangingPunct="1">
                <a:spcBef>
                  <a:spcPct val="50000"/>
                </a:spcBef>
                <a:buFontTx/>
                <a:buNone/>
              </a:pPr>
              <a:endParaRPr kumimoji="1" lang="es-ES_tradnl" altLang="es-ES" sz="2400">
                <a:latin typeface="Times New Roman" panose="02020603050405020304" pitchFamily="18" charset="0"/>
              </a:endParaRPr>
            </a:p>
            <a:p>
              <a:pPr eaLnBrk="1" hangingPunct="1">
                <a:spcBef>
                  <a:spcPct val="50000"/>
                </a:spcBef>
                <a:buFontTx/>
                <a:buNone/>
              </a:pPr>
              <a:endParaRPr kumimoji="1" lang="es-ES_tradnl" altLang="es-ES" sz="2400">
                <a:latin typeface="Times New Roman" panose="02020603050405020304" pitchFamily="18" charset="0"/>
              </a:endParaRPr>
            </a:p>
            <a:p>
              <a:pPr eaLnBrk="1" hangingPunct="1">
                <a:spcBef>
                  <a:spcPct val="50000"/>
                </a:spcBef>
                <a:buFontTx/>
                <a:buNone/>
              </a:pPr>
              <a:endParaRPr kumimoji="1" lang="es-ES" altLang="es-ES" sz="2400">
                <a:latin typeface="Times New Roman" panose="02020603050405020304" pitchFamily="18" charset="0"/>
              </a:endParaRPr>
            </a:p>
          </p:txBody>
        </p:sp>
        <p:sp>
          <p:nvSpPr>
            <p:cNvPr id="21511" name="Text Box 7"/>
            <p:cNvSpPr txBox="1">
              <a:spLocks noChangeArrowheads="1"/>
            </p:cNvSpPr>
            <p:nvPr/>
          </p:nvSpPr>
          <p:spPr bwMode="auto">
            <a:xfrm>
              <a:off x="624" y="1392"/>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kumimoji="1" lang="es-ES_tradnl" altLang="es-ES" sz="2400" b="1">
                  <a:solidFill>
                    <a:srgbClr val="000000"/>
                  </a:solidFill>
                  <a:latin typeface="Times New Roman" panose="02020603050405020304" pitchFamily="18" charset="0"/>
                </a:rPr>
                <a:t>Citosol</a:t>
              </a:r>
              <a:endParaRPr kumimoji="1" lang="es-ES" altLang="es-ES" sz="2400" b="1">
                <a:solidFill>
                  <a:srgbClr val="000000"/>
                </a:solidFill>
                <a:latin typeface="Times New Roman" panose="02020603050405020304" pitchFamily="18" charset="0"/>
              </a:endParaRPr>
            </a:p>
          </p:txBody>
        </p:sp>
        <p:sp>
          <p:nvSpPr>
            <p:cNvPr id="21512" name="Text Box 8"/>
            <p:cNvSpPr txBox="1">
              <a:spLocks noChangeArrowheads="1"/>
            </p:cNvSpPr>
            <p:nvPr/>
          </p:nvSpPr>
          <p:spPr bwMode="auto">
            <a:xfrm>
              <a:off x="2304" y="1536"/>
              <a:ext cx="11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kumimoji="1" lang="es-ES_tradnl" altLang="es-ES" sz="2400" b="1">
                  <a:solidFill>
                    <a:srgbClr val="000000"/>
                  </a:solidFill>
                  <a:latin typeface="Times New Roman" panose="02020603050405020304" pitchFamily="18" charset="0"/>
                </a:rPr>
                <a:t>Cloroplasto</a:t>
              </a:r>
              <a:endParaRPr kumimoji="1" lang="es-ES" altLang="es-ES" sz="2400" b="1">
                <a:solidFill>
                  <a:srgbClr val="000000"/>
                </a:solidFill>
                <a:latin typeface="Times New Roman" panose="02020603050405020304" pitchFamily="18" charset="0"/>
              </a:endParaRPr>
            </a:p>
          </p:txBody>
        </p:sp>
        <p:sp>
          <p:nvSpPr>
            <p:cNvPr id="21513" name="Text Box 9"/>
            <p:cNvSpPr txBox="1">
              <a:spLocks noChangeArrowheads="1"/>
            </p:cNvSpPr>
            <p:nvPr/>
          </p:nvSpPr>
          <p:spPr bwMode="auto">
            <a:xfrm>
              <a:off x="912" y="2448"/>
              <a:ext cx="4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kumimoji="1" lang="es-ES_tradnl" altLang="es-ES" sz="2000">
                  <a:solidFill>
                    <a:srgbClr val="000099"/>
                  </a:solidFill>
                  <a:latin typeface="Times New Roman" panose="02020603050405020304" pitchFamily="18" charset="0"/>
                </a:rPr>
                <a:t>NO</a:t>
              </a:r>
              <a:r>
                <a:rPr kumimoji="1" lang="es-ES_tradnl" altLang="es-ES" sz="2000" baseline="-25000">
                  <a:solidFill>
                    <a:srgbClr val="000099"/>
                  </a:solidFill>
                  <a:latin typeface="Times New Roman" panose="02020603050405020304" pitchFamily="18" charset="0"/>
                </a:rPr>
                <a:t>3</a:t>
              </a:r>
              <a:r>
                <a:rPr kumimoji="1" lang="es-ES_tradnl" altLang="es-ES" sz="2000" baseline="30000">
                  <a:solidFill>
                    <a:srgbClr val="000099"/>
                  </a:solidFill>
                  <a:latin typeface="Times New Roman" panose="02020603050405020304" pitchFamily="18" charset="0"/>
                </a:rPr>
                <a:t>-</a:t>
              </a:r>
              <a:endParaRPr kumimoji="1" lang="es-ES" altLang="es-ES" sz="2000">
                <a:solidFill>
                  <a:srgbClr val="000099"/>
                </a:solidFill>
                <a:latin typeface="Times New Roman" panose="02020603050405020304" pitchFamily="18" charset="0"/>
              </a:endParaRPr>
            </a:p>
          </p:txBody>
        </p:sp>
        <p:sp>
          <p:nvSpPr>
            <p:cNvPr id="21514" name="Line 10"/>
            <p:cNvSpPr>
              <a:spLocks noChangeShapeType="1"/>
            </p:cNvSpPr>
            <p:nvPr/>
          </p:nvSpPr>
          <p:spPr bwMode="auto">
            <a:xfrm>
              <a:off x="1392" y="2592"/>
              <a:ext cx="336" cy="0"/>
            </a:xfrm>
            <a:prstGeom prst="line">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21515" name="Text Box 11"/>
            <p:cNvSpPr txBox="1">
              <a:spLocks noChangeArrowheads="1"/>
            </p:cNvSpPr>
            <p:nvPr/>
          </p:nvSpPr>
          <p:spPr bwMode="auto">
            <a:xfrm>
              <a:off x="1728" y="2448"/>
              <a:ext cx="5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kumimoji="1" lang="es-ES_tradnl" altLang="es-ES" sz="2000">
                  <a:solidFill>
                    <a:srgbClr val="000000"/>
                  </a:solidFill>
                  <a:latin typeface="Times New Roman" panose="02020603050405020304" pitchFamily="18" charset="0"/>
                </a:rPr>
                <a:t>NO</a:t>
              </a:r>
              <a:r>
                <a:rPr kumimoji="1" lang="es-ES_tradnl" altLang="es-ES" sz="2000" baseline="-25000">
                  <a:solidFill>
                    <a:srgbClr val="000000"/>
                  </a:solidFill>
                  <a:latin typeface="Times New Roman" panose="02020603050405020304" pitchFamily="18" charset="0"/>
                </a:rPr>
                <a:t>2</a:t>
              </a:r>
              <a:r>
                <a:rPr kumimoji="1" lang="es-ES_tradnl" altLang="es-ES" sz="2000" baseline="30000">
                  <a:solidFill>
                    <a:srgbClr val="000000"/>
                  </a:solidFill>
                  <a:latin typeface="Times New Roman" panose="02020603050405020304" pitchFamily="18" charset="0"/>
                </a:rPr>
                <a:t>-</a:t>
              </a:r>
              <a:endParaRPr kumimoji="1" lang="es-ES" altLang="es-ES" sz="2000">
                <a:solidFill>
                  <a:srgbClr val="000000"/>
                </a:solidFill>
                <a:latin typeface="Times New Roman" panose="02020603050405020304" pitchFamily="18" charset="0"/>
              </a:endParaRPr>
            </a:p>
          </p:txBody>
        </p:sp>
        <p:sp>
          <p:nvSpPr>
            <p:cNvPr id="21516" name="Line 12"/>
            <p:cNvSpPr>
              <a:spLocks noChangeShapeType="1"/>
            </p:cNvSpPr>
            <p:nvPr/>
          </p:nvSpPr>
          <p:spPr bwMode="auto">
            <a:xfrm>
              <a:off x="2160" y="2592"/>
              <a:ext cx="337" cy="1"/>
            </a:xfrm>
            <a:prstGeom prst="line">
              <a:avLst/>
            </a:prstGeom>
            <a:noFill/>
            <a:ln w="9525" cap="rnd">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21517" name="Text Box 13"/>
            <p:cNvSpPr txBox="1">
              <a:spLocks noChangeArrowheads="1"/>
            </p:cNvSpPr>
            <p:nvPr/>
          </p:nvSpPr>
          <p:spPr bwMode="auto">
            <a:xfrm>
              <a:off x="1104" y="3600"/>
              <a:ext cx="864" cy="243"/>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kumimoji="1" lang="es-ES_tradnl" altLang="es-ES" sz="1800" b="1" i="1">
                  <a:solidFill>
                    <a:srgbClr val="000000"/>
                  </a:solidFill>
                  <a:latin typeface="Times New Roman" panose="02020603050405020304" pitchFamily="18" charset="0"/>
                </a:rPr>
                <a:t>Respiración</a:t>
              </a:r>
              <a:endParaRPr kumimoji="1" lang="es-ES" altLang="es-ES" sz="1800" b="1" i="1">
                <a:solidFill>
                  <a:srgbClr val="000000"/>
                </a:solidFill>
                <a:latin typeface="Times New Roman" panose="02020603050405020304" pitchFamily="18" charset="0"/>
              </a:endParaRPr>
            </a:p>
          </p:txBody>
        </p:sp>
        <p:sp>
          <p:nvSpPr>
            <p:cNvPr id="21518" name="Text Box 14"/>
            <p:cNvSpPr txBox="1">
              <a:spLocks noChangeArrowheads="1"/>
            </p:cNvSpPr>
            <p:nvPr/>
          </p:nvSpPr>
          <p:spPr bwMode="auto">
            <a:xfrm>
              <a:off x="2928" y="3552"/>
              <a:ext cx="864" cy="243"/>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kumimoji="1" lang="es-ES_tradnl" altLang="es-ES" sz="1800" b="1" i="1">
                  <a:solidFill>
                    <a:srgbClr val="000000"/>
                  </a:solidFill>
                  <a:latin typeface="Times New Roman" panose="02020603050405020304" pitchFamily="18" charset="0"/>
                </a:rPr>
                <a:t>Fotosíntesis</a:t>
              </a:r>
              <a:endParaRPr kumimoji="1" lang="es-ES" altLang="es-ES" sz="1800" b="1" i="1">
                <a:solidFill>
                  <a:srgbClr val="000000"/>
                </a:solidFill>
                <a:latin typeface="Times New Roman" panose="02020603050405020304" pitchFamily="18" charset="0"/>
              </a:endParaRPr>
            </a:p>
          </p:txBody>
        </p:sp>
        <p:sp>
          <p:nvSpPr>
            <p:cNvPr id="21519" name="Line 15"/>
            <p:cNvSpPr>
              <a:spLocks noChangeShapeType="1"/>
            </p:cNvSpPr>
            <p:nvPr/>
          </p:nvSpPr>
          <p:spPr bwMode="auto">
            <a:xfrm flipV="1">
              <a:off x="1536" y="3264"/>
              <a:ext cx="0" cy="336"/>
            </a:xfrm>
            <a:prstGeom prst="line">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21520" name="Text Box 16"/>
            <p:cNvSpPr txBox="1">
              <a:spLocks noChangeArrowheads="1"/>
            </p:cNvSpPr>
            <p:nvPr/>
          </p:nvSpPr>
          <p:spPr bwMode="auto">
            <a:xfrm>
              <a:off x="1152" y="3072"/>
              <a:ext cx="8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kumimoji="1" lang="es-ES_tradnl" altLang="es-ES" sz="1400">
                  <a:solidFill>
                    <a:srgbClr val="000000"/>
                  </a:solidFill>
                  <a:latin typeface="Times New Roman" panose="02020603050405020304" pitchFamily="18" charset="0"/>
                </a:rPr>
                <a:t>NAD(P)H</a:t>
              </a:r>
              <a:endParaRPr kumimoji="1" lang="es-ES" altLang="es-ES" sz="1400">
                <a:solidFill>
                  <a:srgbClr val="000000"/>
                </a:solidFill>
                <a:latin typeface="Times New Roman" panose="02020603050405020304" pitchFamily="18" charset="0"/>
              </a:endParaRPr>
            </a:p>
          </p:txBody>
        </p:sp>
        <p:sp>
          <p:nvSpPr>
            <p:cNvPr id="21521" name="Line 17"/>
            <p:cNvSpPr>
              <a:spLocks noChangeShapeType="1"/>
            </p:cNvSpPr>
            <p:nvPr/>
          </p:nvSpPr>
          <p:spPr bwMode="auto">
            <a:xfrm flipV="1">
              <a:off x="1536" y="2640"/>
              <a:ext cx="0" cy="432"/>
            </a:xfrm>
            <a:prstGeom prst="line">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21522" name="Text Box 18"/>
            <p:cNvSpPr txBox="1">
              <a:spLocks noChangeArrowheads="1"/>
            </p:cNvSpPr>
            <p:nvPr/>
          </p:nvSpPr>
          <p:spPr bwMode="auto">
            <a:xfrm>
              <a:off x="1344" y="2352"/>
              <a:ext cx="432" cy="2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kumimoji="1" lang="es-ES_tradnl" altLang="es-ES" sz="2000">
                  <a:solidFill>
                    <a:srgbClr val="FF3300"/>
                  </a:solidFill>
                  <a:latin typeface="Times New Roman" panose="02020603050405020304" pitchFamily="18" charset="0"/>
                </a:rPr>
                <a:t>NR</a:t>
              </a:r>
              <a:endParaRPr kumimoji="1" lang="es-ES" altLang="es-ES" sz="2000">
                <a:solidFill>
                  <a:srgbClr val="FF3300"/>
                </a:solidFill>
                <a:latin typeface="Times New Roman" panose="02020603050405020304" pitchFamily="18" charset="0"/>
              </a:endParaRPr>
            </a:p>
          </p:txBody>
        </p:sp>
        <p:sp>
          <p:nvSpPr>
            <p:cNvPr id="21523" name="Text Box 19"/>
            <p:cNvSpPr txBox="1">
              <a:spLocks noChangeArrowheads="1"/>
            </p:cNvSpPr>
            <p:nvPr/>
          </p:nvSpPr>
          <p:spPr bwMode="auto">
            <a:xfrm>
              <a:off x="2496" y="2448"/>
              <a:ext cx="5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kumimoji="1" lang="es-ES_tradnl" altLang="es-ES" sz="2000">
                  <a:solidFill>
                    <a:srgbClr val="000000"/>
                  </a:solidFill>
                  <a:latin typeface="Times New Roman" panose="02020603050405020304" pitchFamily="18" charset="0"/>
                </a:rPr>
                <a:t>NO</a:t>
              </a:r>
              <a:r>
                <a:rPr kumimoji="1" lang="es-ES_tradnl" altLang="es-ES" sz="2000" baseline="-25000">
                  <a:solidFill>
                    <a:srgbClr val="000000"/>
                  </a:solidFill>
                  <a:latin typeface="Times New Roman" panose="02020603050405020304" pitchFamily="18" charset="0"/>
                </a:rPr>
                <a:t>2</a:t>
              </a:r>
              <a:r>
                <a:rPr kumimoji="1" lang="es-ES_tradnl" altLang="es-ES" sz="2000" baseline="30000">
                  <a:solidFill>
                    <a:srgbClr val="000000"/>
                  </a:solidFill>
                  <a:latin typeface="Times New Roman" panose="02020603050405020304" pitchFamily="18" charset="0"/>
                </a:rPr>
                <a:t>-</a:t>
              </a:r>
              <a:endParaRPr kumimoji="1" lang="es-ES" altLang="es-ES" sz="2000">
                <a:solidFill>
                  <a:srgbClr val="000000"/>
                </a:solidFill>
                <a:latin typeface="Times New Roman" panose="02020603050405020304" pitchFamily="18" charset="0"/>
              </a:endParaRPr>
            </a:p>
          </p:txBody>
        </p:sp>
        <p:sp>
          <p:nvSpPr>
            <p:cNvPr id="21524" name="Line 20"/>
            <p:cNvSpPr>
              <a:spLocks noChangeShapeType="1"/>
            </p:cNvSpPr>
            <p:nvPr/>
          </p:nvSpPr>
          <p:spPr bwMode="auto">
            <a:xfrm>
              <a:off x="2928" y="2592"/>
              <a:ext cx="336" cy="0"/>
            </a:xfrm>
            <a:prstGeom prst="line">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21525" name="Text Box 21"/>
            <p:cNvSpPr txBox="1">
              <a:spLocks noChangeArrowheads="1"/>
            </p:cNvSpPr>
            <p:nvPr/>
          </p:nvSpPr>
          <p:spPr bwMode="auto">
            <a:xfrm>
              <a:off x="3264" y="2448"/>
              <a:ext cx="5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kumimoji="1" lang="es-ES_tradnl" altLang="es-ES" sz="2000">
                  <a:solidFill>
                    <a:srgbClr val="000000"/>
                  </a:solidFill>
                  <a:latin typeface="Times New Roman" panose="02020603050405020304" pitchFamily="18" charset="0"/>
                </a:rPr>
                <a:t>NH</a:t>
              </a:r>
              <a:r>
                <a:rPr kumimoji="1" lang="es-ES_tradnl" altLang="es-ES" sz="2000" baseline="-25000">
                  <a:solidFill>
                    <a:srgbClr val="000000"/>
                  </a:solidFill>
                  <a:latin typeface="Times New Roman" panose="02020603050405020304" pitchFamily="18" charset="0"/>
                </a:rPr>
                <a:t>4</a:t>
              </a:r>
              <a:r>
                <a:rPr kumimoji="1" lang="es-ES_tradnl" altLang="es-ES" sz="2000" baseline="30000">
                  <a:solidFill>
                    <a:srgbClr val="000000"/>
                  </a:solidFill>
                  <a:latin typeface="Times New Roman" panose="02020603050405020304" pitchFamily="18" charset="0"/>
                </a:rPr>
                <a:t>+</a:t>
              </a:r>
              <a:endParaRPr kumimoji="1" lang="es-ES" altLang="es-ES" sz="2000">
                <a:solidFill>
                  <a:srgbClr val="000000"/>
                </a:solidFill>
                <a:latin typeface="Times New Roman" panose="02020603050405020304" pitchFamily="18" charset="0"/>
              </a:endParaRPr>
            </a:p>
          </p:txBody>
        </p:sp>
        <p:sp>
          <p:nvSpPr>
            <p:cNvPr id="21526" name="Text Box 22"/>
            <p:cNvSpPr txBox="1">
              <a:spLocks noChangeArrowheads="1"/>
            </p:cNvSpPr>
            <p:nvPr/>
          </p:nvSpPr>
          <p:spPr bwMode="auto">
            <a:xfrm>
              <a:off x="2832" y="2352"/>
              <a:ext cx="432" cy="2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kumimoji="1" lang="es-ES_tradnl" altLang="es-ES" sz="2000">
                  <a:solidFill>
                    <a:srgbClr val="FF9900"/>
                  </a:solidFill>
                  <a:latin typeface="Times New Roman" panose="02020603050405020304" pitchFamily="18" charset="0"/>
                </a:rPr>
                <a:t>NiR</a:t>
              </a:r>
              <a:endParaRPr kumimoji="1" lang="es-ES" altLang="es-ES" sz="2000">
                <a:solidFill>
                  <a:srgbClr val="FF9900"/>
                </a:solidFill>
                <a:latin typeface="Times New Roman" panose="02020603050405020304" pitchFamily="18" charset="0"/>
              </a:endParaRPr>
            </a:p>
          </p:txBody>
        </p:sp>
        <p:sp>
          <p:nvSpPr>
            <p:cNvPr id="21527" name="Text Box 23"/>
            <p:cNvSpPr txBox="1">
              <a:spLocks noChangeArrowheads="1"/>
            </p:cNvSpPr>
            <p:nvPr/>
          </p:nvSpPr>
          <p:spPr bwMode="auto">
            <a:xfrm>
              <a:off x="4608" y="2016"/>
              <a:ext cx="5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kumimoji="1" lang="es-ES_tradnl" altLang="es-ES" sz="2000">
                  <a:solidFill>
                    <a:srgbClr val="000000"/>
                  </a:solidFill>
                  <a:latin typeface="Times New Roman" panose="02020603050405020304" pitchFamily="18" charset="0"/>
                </a:rPr>
                <a:t>2-OG</a:t>
              </a:r>
              <a:endParaRPr kumimoji="1" lang="es-ES" altLang="es-ES" sz="2000">
                <a:solidFill>
                  <a:srgbClr val="000000"/>
                </a:solidFill>
                <a:latin typeface="Times New Roman" panose="02020603050405020304" pitchFamily="18" charset="0"/>
              </a:endParaRPr>
            </a:p>
          </p:txBody>
        </p:sp>
        <p:sp>
          <p:nvSpPr>
            <p:cNvPr id="21528" name="Text Box 24"/>
            <p:cNvSpPr txBox="1">
              <a:spLocks noChangeArrowheads="1"/>
            </p:cNvSpPr>
            <p:nvPr/>
          </p:nvSpPr>
          <p:spPr bwMode="auto">
            <a:xfrm>
              <a:off x="4608" y="2832"/>
              <a:ext cx="5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kumimoji="1" lang="es-ES_tradnl" altLang="es-ES" sz="2000">
                  <a:solidFill>
                    <a:srgbClr val="000000"/>
                  </a:solidFill>
                  <a:latin typeface="Times New Roman" panose="02020603050405020304" pitchFamily="18" charset="0"/>
                </a:rPr>
                <a:t>Glu</a:t>
              </a:r>
              <a:endParaRPr kumimoji="1" lang="es-ES" altLang="es-ES" sz="2000">
                <a:solidFill>
                  <a:srgbClr val="000000"/>
                </a:solidFill>
                <a:latin typeface="Times New Roman" panose="02020603050405020304" pitchFamily="18" charset="0"/>
              </a:endParaRPr>
            </a:p>
          </p:txBody>
        </p:sp>
        <p:sp>
          <p:nvSpPr>
            <p:cNvPr id="21529" name="Text Box 25"/>
            <p:cNvSpPr txBox="1">
              <a:spLocks noChangeArrowheads="1"/>
            </p:cNvSpPr>
            <p:nvPr/>
          </p:nvSpPr>
          <p:spPr bwMode="auto">
            <a:xfrm>
              <a:off x="4032" y="2016"/>
              <a:ext cx="5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kumimoji="1" lang="es-ES_tradnl" altLang="es-ES" sz="2000">
                  <a:solidFill>
                    <a:srgbClr val="000000"/>
                  </a:solidFill>
                  <a:latin typeface="Times New Roman" panose="02020603050405020304" pitchFamily="18" charset="0"/>
                </a:rPr>
                <a:t>Gln</a:t>
              </a:r>
              <a:endParaRPr kumimoji="1" lang="es-ES" altLang="es-ES" sz="2000">
                <a:solidFill>
                  <a:srgbClr val="000000"/>
                </a:solidFill>
                <a:latin typeface="Times New Roman" panose="02020603050405020304" pitchFamily="18" charset="0"/>
              </a:endParaRPr>
            </a:p>
          </p:txBody>
        </p:sp>
        <p:sp>
          <p:nvSpPr>
            <p:cNvPr id="21530" name="Text Box 26"/>
            <p:cNvSpPr txBox="1">
              <a:spLocks noChangeArrowheads="1"/>
            </p:cNvSpPr>
            <p:nvPr/>
          </p:nvSpPr>
          <p:spPr bwMode="auto">
            <a:xfrm>
              <a:off x="4032" y="2832"/>
              <a:ext cx="5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kumimoji="1" lang="es-ES_tradnl" altLang="es-ES" sz="2000">
                  <a:solidFill>
                    <a:srgbClr val="000000"/>
                  </a:solidFill>
                  <a:latin typeface="Times New Roman" panose="02020603050405020304" pitchFamily="18" charset="0"/>
                </a:rPr>
                <a:t>Glu</a:t>
              </a:r>
              <a:endParaRPr kumimoji="1" lang="es-ES" altLang="es-ES" sz="2000">
                <a:solidFill>
                  <a:srgbClr val="000000"/>
                </a:solidFill>
                <a:latin typeface="Times New Roman" panose="02020603050405020304" pitchFamily="18" charset="0"/>
              </a:endParaRPr>
            </a:p>
          </p:txBody>
        </p:sp>
        <p:sp>
          <p:nvSpPr>
            <p:cNvPr id="21531" name="Line 27"/>
            <p:cNvSpPr>
              <a:spLocks noChangeShapeType="1"/>
            </p:cNvSpPr>
            <p:nvPr/>
          </p:nvSpPr>
          <p:spPr bwMode="auto">
            <a:xfrm flipH="1" flipV="1">
              <a:off x="4224" y="2304"/>
              <a:ext cx="1" cy="528"/>
            </a:xfrm>
            <a:prstGeom prst="line">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grpSp>
          <p:nvGrpSpPr>
            <p:cNvPr id="21532" name="Group 28"/>
            <p:cNvGrpSpPr>
              <a:grpSpLocks/>
            </p:cNvGrpSpPr>
            <p:nvPr/>
          </p:nvGrpSpPr>
          <p:grpSpPr bwMode="auto">
            <a:xfrm flipV="1">
              <a:off x="4320" y="2208"/>
              <a:ext cx="384" cy="672"/>
              <a:chOff x="4320" y="2304"/>
              <a:chExt cx="392" cy="576"/>
            </a:xfrm>
          </p:grpSpPr>
          <p:sp>
            <p:nvSpPr>
              <p:cNvPr id="21555" name="Freeform 29"/>
              <p:cNvSpPr>
                <a:spLocks/>
              </p:cNvSpPr>
              <p:nvPr/>
            </p:nvSpPr>
            <p:spPr bwMode="auto">
              <a:xfrm>
                <a:off x="4320" y="2304"/>
                <a:ext cx="200" cy="576"/>
              </a:xfrm>
              <a:custGeom>
                <a:avLst/>
                <a:gdLst>
                  <a:gd name="T0" fmla="*/ 48 w 200"/>
                  <a:gd name="T1" fmla="*/ 576 h 576"/>
                  <a:gd name="T2" fmla="*/ 192 w 200"/>
                  <a:gd name="T3" fmla="*/ 288 h 576"/>
                  <a:gd name="T4" fmla="*/ 0 w 200"/>
                  <a:gd name="T5" fmla="*/ 0 h 576"/>
                  <a:gd name="T6" fmla="*/ 0 60000 65536"/>
                  <a:gd name="T7" fmla="*/ 0 60000 65536"/>
                  <a:gd name="T8" fmla="*/ 0 60000 65536"/>
                </a:gdLst>
                <a:ahLst/>
                <a:cxnLst>
                  <a:cxn ang="T6">
                    <a:pos x="T0" y="T1"/>
                  </a:cxn>
                  <a:cxn ang="T7">
                    <a:pos x="T2" y="T3"/>
                  </a:cxn>
                  <a:cxn ang="T8">
                    <a:pos x="T4" y="T5"/>
                  </a:cxn>
                </a:cxnLst>
                <a:rect l="0" t="0" r="r" b="b"/>
                <a:pathLst>
                  <a:path w="200" h="576">
                    <a:moveTo>
                      <a:pt x="48" y="576"/>
                    </a:moveTo>
                    <a:cubicBezTo>
                      <a:pt x="124" y="480"/>
                      <a:pt x="200" y="384"/>
                      <a:pt x="192" y="288"/>
                    </a:cubicBezTo>
                    <a:cubicBezTo>
                      <a:pt x="184" y="192"/>
                      <a:pt x="40" y="48"/>
                      <a:pt x="0" y="0"/>
                    </a:cubicBezTo>
                  </a:path>
                </a:pathLst>
              </a:custGeom>
              <a:noFill/>
              <a:ln w="9525"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21556" name="Freeform 30"/>
              <p:cNvSpPr>
                <a:spLocks/>
              </p:cNvSpPr>
              <p:nvPr/>
            </p:nvSpPr>
            <p:spPr bwMode="auto">
              <a:xfrm rot="21346613" flipH="1">
                <a:off x="4512" y="2304"/>
                <a:ext cx="200" cy="576"/>
              </a:xfrm>
              <a:custGeom>
                <a:avLst/>
                <a:gdLst>
                  <a:gd name="T0" fmla="*/ 48 w 200"/>
                  <a:gd name="T1" fmla="*/ 576 h 576"/>
                  <a:gd name="T2" fmla="*/ 192 w 200"/>
                  <a:gd name="T3" fmla="*/ 288 h 576"/>
                  <a:gd name="T4" fmla="*/ 0 w 200"/>
                  <a:gd name="T5" fmla="*/ 0 h 576"/>
                  <a:gd name="T6" fmla="*/ 0 60000 65536"/>
                  <a:gd name="T7" fmla="*/ 0 60000 65536"/>
                  <a:gd name="T8" fmla="*/ 0 60000 65536"/>
                </a:gdLst>
                <a:ahLst/>
                <a:cxnLst>
                  <a:cxn ang="T6">
                    <a:pos x="T0" y="T1"/>
                  </a:cxn>
                  <a:cxn ang="T7">
                    <a:pos x="T2" y="T3"/>
                  </a:cxn>
                  <a:cxn ang="T8">
                    <a:pos x="T4" y="T5"/>
                  </a:cxn>
                </a:cxnLst>
                <a:rect l="0" t="0" r="r" b="b"/>
                <a:pathLst>
                  <a:path w="200" h="576">
                    <a:moveTo>
                      <a:pt x="48" y="576"/>
                    </a:moveTo>
                    <a:cubicBezTo>
                      <a:pt x="124" y="480"/>
                      <a:pt x="200" y="384"/>
                      <a:pt x="192" y="288"/>
                    </a:cubicBezTo>
                    <a:cubicBezTo>
                      <a:pt x="184" y="192"/>
                      <a:pt x="40" y="48"/>
                      <a:pt x="0" y="0"/>
                    </a:cubicBezTo>
                  </a:path>
                </a:pathLst>
              </a:custGeom>
              <a:noFill/>
              <a:ln w="9525"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grpSp>
        <p:sp>
          <p:nvSpPr>
            <p:cNvPr id="21533" name="Line 31"/>
            <p:cNvSpPr>
              <a:spLocks noChangeShapeType="1"/>
            </p:cNvSpPr>
            <p:nvPr/>
          </p:nvSpPr>
          <p:spPr bwMode="auto">
            <a:xfrm>
              <a:off x="3696" y="2592"/>
              <a:ext cx="480" cy="0"/>
            </a:xfrm>
            <a:prstGeom prst="line">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21534" name="Text Box 32"/>
            <p:cNvSpPr txBox="1">
              <a:spLocks noChangeArrowheads="1"/>
            </p:cNvSpPr>
            <p:nvPr/>
          </p:nvSpPr>
          <p:spPr bwMode="auto">
            <a:xfrm>
              <a:off x="4128" y="2496"/>
              <a:ext cx="432" cy="2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kumimoji="1" lang="es-ES_tradnl" altLang="es-ES" sz="2000">
                  <a:solidFill>
                    <a:srgbClr val="FF9900"/>
                  </a:solidFill>
                  <a:latin typeface="Times New Roman" panose="02020603050405020304" pitchFamily="18" charset="0"/>
                </a:rPr>
                <a:t>1</a:t>
              </a:r>
              <a:endParaRPr kumimoji="1" lang="es-ES" altLang="es-ES" sz="2000">
                <a:solidFill>
                  <a:srgbClr val="FF9900"/>
                </a:solidFill>
                <a:latin typeface="Times New Roman" panose="02020603050405020304" pitchFamily="18" charset="0"/>
              </a:endParaRPr>
            </a:p>
          </p:txBody>
        </p:sp>
        <p:sp>
          <p:nvSpPr>
            <p:cNvPr id="21535" name="Line 33"/>
            <p:cNvSpPr>
              <a:spLocks noChangeShapeType="1"/>
            </p:cNvSpPr>
            <p:nvPr/>
          </p:nvSpPr>
          <p:spPr bwMode="auto">
            <a:xfrm flipH="1">
              <a:off x="768" y="3696"/>
              <a:ext cx="336" cy="0"/>
            </a:xfrm>
            <a:prstGeom prst="line">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21536" name="Line 34"/>
            <p:cNvSpPr>
              <a:spLocks noChangeShapeType="1"/>
            </p:cNvSpPr>
            <p:nvPr/>
          </p:nvSpPr>
          <p:spPr bwMode="auto">
            <a:xfrm flipV="1">
              <a:off x="768" y="1872"/>
              <a:ext cx="0" cy="1824"/>
            </a:xfrm>
            <a:prstGeom prst="line">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21537" name="Line 35"/>
            <p:cNvSpPr>
              <a:spLocks noChangeShapeType="1"/>
            </p:cNvSpPr>
            <p:nvPr/>
          </p:nvSpPr>
          <p:spPr bwMode="auto">
            <a:xfrm>
              <a:off x="768" y="1872"/>
              <a:ext cx="576" cy="0"/>
            </a:xfrm>
            <a:prstGeom prst="line">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21538" name="Text Box 36"/>
            <p:cNvSpPr txBox="1">
              <a:spLocks noChangeArrowheads="1"/>
            </p:cNvSpPr>
            <p:nvPr/>
          </p:nvSpPr>
          <p:spPr bwMode="auto">
            <a:xfrm>
              <a:off x="1392" y="1728"/>
              <a:ext cx="5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kumimoji="1" lang="es-ES_tradnl" altLang="es-ES" sz="2000">
                  <a:solidFill>
                    <a:srgbClr val="000000"/>
                  </a:solidFill>
                  <a:latin typeface="Times New Roman" panose="02020603050405020304" pitchFamily="18" charset="0"/>
                </a:rPr>
                <a:t>2-OG</a:t>
              </a:r>
              <a:endParaRPr kumimoji="1" lang="es-ES" altLang="es-ES" sz="2000">
                <a:solidFill>
                  <a:srgbClr val="000000"/>
                </a:solidFill>
                <a:latin typeface="Times New Roman" panose="02020603050405020304" pitchFamily="18" charset="0"/>
              </a:endParaRPr>
            </a:p>
          </p:txBody>
        </p:sp>
        <p:sp>
          <p:nvSpPr>
            <p:cNvPr id="21539" name="Line 37"/>
            <p:cNvSpPr>
              <a:spLocks noChangeShapeType="1"/>
            </p:cNvSpPr>
            <p:nvPr/>
          </p:nvSpPr>
          <p:spPr bwMode="auto">
            <a:xfrm>
              <a:off x="1920" y="1872"/>
              <a:ext cx="2928" cy="0"/>
            </a:xfrm>
            <a:prstGeom prst="line">
              <a:avLst/>
            </a:prstGeom>
            <a:noFill/>
            <a:ln w="9525" cap="rnd">
              <a:solidFill>
                <a:srgbClr val="00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21540" name="Line 38"/>
            <p:cNvSpPr>
              <a:spLocks noChangeShapeType="1"/>
            </p:cNvSpPr>
            <p:nvPr/>
          </p:nvSpPr>
          <p:spPr bwMode="auto">
            <a:xfrm>
              <a:off x="4848" y="1872"/>
              <a:ext cx="0" cy="144"/>
            </a:xfrm>
            <a:prstGeom prst="line">
              <a:avLst/>
            </a:prstGeom>
            <a:noFill/>
            <a:ln w="9525" cap="rnd">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21541" name="Line 39"/>
            <p:cNvSpPr>
              <a:spLocks noChangeShapeType="1"/>
            </p:cNvSpPr>
            <p:nvPr/>
          </p:nvSpPr>
          <p:spPr bwMode="auto">
            <a:xfrm flipV="1">
              <a:off x="3360" y="3360"/>
              <a:ext cx="0" cy="192"/>
            </a:xfrm>
            <a:prstGeom prst="line">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21542" name="Text Box 40"/>
            <p:cNvSpPr txBox="1">
              <a:spLocks noChangeArrowheads="1"/>
            </p:cNvSpPr>
            <p:nvPr/>
          </p:nvSpPr>
          <p:spPr bwMode="auto">
            <a:xfrm>
              <a:off x="3120" y="3072"/>
              <a:ext cx="480" cy="2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kumimoji="1" lang="es-ES_tradnl" altLang="es-ES" sz="1800">
                  <a:solidFill>
                    <a:srgbClr val="000000"/>
                  </a:solidFill>
                  <a:latin typeface="Times New Roman" panose="02020603050405020304" pitchFamily="18" charset="0"/>
                </a:rPr>
                <a:t>Fd</a:t>
              </a:r>
              <a:r>
                <a:rPr kumimoji="1" lang="es-ES_tradnl" altLang="es-ES" sz="1800" baseline="-25000">
                  <a:solidFill>
                    <a:srgbClr val="000000"/>
                  </a:solidFill>
                  <a:latin typeface="Times New Roman" panose="02020603050405020304" pitchFamily="18" charset="0"/>
                </a:rPr>
                <a:t>red</a:t>
              </a:r>
              <a:endParaRPr kumimoji="1" lang="es-ES" altLang="es-ES" sz="1800">
                <a:solidFill>
                  <a:srgbClr val="000000"/>
                </a:solidFill>
                <a:latin typeface="Times New Roman" panose="02020603050405020304" pitchFamily="18" charset="0"/>
              </a:endParaRPr>
            </a:p>
          </p:txBody>
        </p:sp>
        <p:sp>
          <p:nvSpPr>
            <p:cNvPr id="21543" name="Text Box 41"/>
            <p:cNvSpPr txBox="1">
              <a:spLocks noChangeArrowheads="1"/>
            </p:cNvSpPr>
            <p:nvPr/>
          </p:nvSpPr>
          <p:spPr bwMode="auto">
            <a:xfrm>
              <a:off x="2112" y="3072"/>
              <a:ext cx="480" cy="255"/>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50000"/>
                </a:lnSpc>
                <a:buFontTx/>
                <a:buNone/>
              </a:pPr>
              <a:endParaRPr kumimoji="1" lang="es-ES_tradnl" altLang="es-ES" sz="600">
                <a:latin typeface="Times New Roman" panose="02020603050405020304" pitchFamily="18" charset="0"/>
              </a:endParaRPr>
            </a:p>
            <a:p>
              <a:pPr algn="ctr" eaLnBrk="1" hangingPunct="1">
                <a:lnSpc>
                  <a:spcPct val="50000"/>
                </a:lnSpc>
                <a:buFontTx/>
                <a:buNone/>
              </a:pPr>
              <a:r>
                <a:rPr kumimoji="1" lang="es-ES_tradnl" altLang="es-ES" sz="1200">
                  <a:solidFill>
                    <a:srgbClr val="000000"/>
                  </a:solidFill>
                  <a:latin typeface="Times New Roman" panose="02020603050405020304" pitchFamily="18" charset="0"/>
                </a:rPr>
                <a:t>Bombas</a:t>
              </a:r>
            </a:p>
            <a:p>
              <a:pPr algn="ctr" eaLnBrk="1" hangingPunct="1">
                <a:lnSpc>
                  <a:spcPct val="50000"/>
                </a:lnSpc>
                <a:buFontTx/>
                <a:buNone/>
              </a:pPr>
              <a:r>
                <a:rPr kumimoji="1" lang="es-ES_tradnl" altLang="es-ES" sz="1200">
                  <a:solidFill>
                    <a:srgbClr val="000000"/>
                  </a:solidFill>
                  <a:latin typeface="Times New Roman" panose="02020603050405020304" pitchFamily="18" charset="0"/>
                </a:rPr>
                <a:t>redox</a:t>
              </a:r>
              <a:endParaRPr kumimoji="1" lang="es-ES" altLang="es-ES" sz="1200">
                <a:solidFill>
                  <a:srgbClr val="000000"/>
                </a:solidFill>
                <a:latin typeface="Times New Roman" panose="02020603050405020304" pitchFamily="18" charset="0"/>
              </a:endParaRPr>
            </a:p>
          </p:txBody>
        </p:sp>
        <p:sp>
          <p:nvSpPr>
            <p:cNvPr id="21544" name="Line 42"/>
            <p:cNvSpPr>
              <a:spLocks noChangeShapeType="1"/>
            </p:cNvSpPr>
            <p:nvPr/>
          </p:nvSpPr>
          <p:spPr bwMode="auto">
            <a:xfrm flipH="1">
              <a:off x="2592" y="3168"/>
              <a:ext cx="528" cy="0"/>
            </a:xfrm>
            <a:prstGeom prst="line">
              <a:avLst/>
            </a:prstGeom>
            <a:noFill/>
            <a:ln w="9525" cap="rnd">
              <a:solidFill>
                <a:srgbClr val="00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21545" name="Line 43"/>
            <p:cNvSpPr>
              <a:spLocks noChangeShapeType="1"/>
            </p:cNvSpPr>
            <p:nvPr/>
          </p:nvSpPr>
          <p:spPr bwMode="auto">
            <a:xfrm flipH="1">
              <a:off x="1824" y="3168"/>
              <a:ext cx="288" cy="0"/>
            </a:xfrm>
            <a:prstGeom prst="line">
              <a:avLst/>
            </a:prstGeom>
            <a:noFill/>
            <a:ln w="9525" cap="rnd">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21546" name="Line 44"/>
            <p:cNvSpPr>
              <a:spLocks noChangeShapeType="1"/>
            </p:cNvSpPr>
            <p:nvPr/>
          </p:nvSpPr>
          <p:spPr bwMode="auto">
            <a:xfrm flipH="1" flipV="1">
              <a:off x="3024" y="2640"/>
              <a:ext cx="288" cy="432"/>
            </a:xfrm>
            <a:prstGeom prst="line">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21547" name="Line 45"/>
            <p:cNvSpPr>
              <a:spLocks noChangeAspect="1" noChangeShapeType="1"/>
            </p:cNvSpPr>
            <p:nvPr/>
          </p:nvSpPr>
          <p:spPr bwMode="auto">
            <a:xfrm>
              <a:off x="3600" y="3168"/>
              <a:ext cx="821" cy="394"/>
            </a:xfrm>
            <a:prstGeom prst="line">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21548" name="Text Box 46"/>
            <p:cNvSpPr txBox="1">
              <a:spLocks noChangeArrowheads="1"/>
            </p:cNvSpPr>
            <p:nvPr/>
          </p:nvSpPr>
          <p:spPr bwMode="auto">
            <a:xfrm>
              <a:off x="4416" y="3552"/>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kumimoji="1" lang="es-ES_tradnl" altLang="es-ES" sz="1200">
                  <a:solidFill>
                    <a:srgbClr val="000000"/>
                  </a:solidFill>
                  <a:latin typeface="Times New Roman" panose="02020603050405020304" pitchFamily="18" charset="0"/>
                </a:rPr>
                <a:t>2 e</a:t>
              </a:r>
              <a:r>
                <a:rPr kumimoji="1" lang="es-ES_tradnl" altLang="es-ES" sz="1200" baseline="30000">
                  <a:solidFill>
                    <a:srgbClr val="000000"/>
                  </a:solidFill>
                  <a:latin typeface="Times New Roman" panose="02020603050405020304" pitchFamily="18" charset="0"/>
                </a:rPr>
                <a:t>-</a:t>
              </a:r>
              <a:endParaRPr kumimoji="1" lang="es-ES" altLang="es-ES" sz="1200">
                <a:solidFill>
                  <a:srgbClr val="000000"/>
                </a:solidFill>
                <a:latin typeface="Times New Roman" panose="02020603050405020304" pitchFamily="18" charset="0"/>
              </a:endParaRPr>
            </a:p>
          </p:txBody>
        </p:sp>
        <p:sp>
          <p:nvSpPr>
            <p:cNvPr id="21549" name="Text Box 47"/>
            <p:cNvSpPr txBox="1">
              <a:spLocks noChangeArrowheads="1"/>
            </p:cNvSpPr>
            <p:nvPr/>
          </p:nvSpPr>
          <p:spPr bwMode="auto">
            <a:xfrm>
              <a:off x="1536" y="2784"/>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kumimoji="1" lang="es-ES_tradnl" altLang="es-ES" sz="1200">
                  <a:solidFill>
                    <a:srgbClr val="000000"/>
                  </a:solidFill>
                  <a:latin typeface="Times New Roman" panose="02020603050405020304" pitchFamily="18" charset="0"/>
                </a:rPr>
                <a:t>2 e</a:t>
              </a:r>
              <a:r>
                <a:rPr kumimoji="1" lang="es-ES_tradnl" altLang="es-ES" sz="1200" baseline="30000">
                  <a:solidFill>
                    <a:srgbClr val="000000"/>
                  </a:solidFill>
                  <a:latin typeface="Times New Roman" panose="02020603050405020304" pitchFamily="18" charset="0"/>
                </a:rPr>
                <a:t>-</a:t>
              </a:r>
              <a:endParaRPr kumimoji="1" lang="es-ES" altLang="es-ES" sz="1200">
                <a:solidFill>
                  <a:srgbClr val="000000"/>
                </a:solidFill>
                <a:latin typeface="Times New Roman" panose="02020603050405020304" pitchFamily="18" charset="0"/>
              </a:endParaRPr>
            </a:p>
          </p:txBody>
        </p:sp>
        <p:sp>
          <p:nvSpPr>
            <p:cNvPr id="21550" name="Text Box 48"/>
            <p:cNvSpPr txBox="1">
              <a:spLocks noChangeArrowheads="1"/>
            </p:cNvSpPr>
            <p:nvPr/>
          </p:nvSpPr>
          <p:spPr bwMode="auto">
            <a:xfrm>
              <a:off x="3168" y="2784"/>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kumimoji="1" lang="es-ES_tradnl" altLang="es-ES" sz="1200">
                  <a:solidFill>
                    <a:srgbClr val="000000"/>
                  </a:solidFill>
                  <a:latin typeface="Times New Roman" panose="02020603050405020304" pitchFamily="18" charset="0"/>
                </a:rPr>
                <a:t>6 e</a:t>
              </a:r>
              <a:r>
                <a:rPr kumimoji="1" lang="es-ES_tradnl" altLang="es-ES" sz="1200" baseline="30000">
                  <a:solidFill>
                    <a:srgbClr val="000000"/>
                  </a:solidFill>
                  <a:latin typeface="Times New Roman" panose="02020603050405020304" pitchFamily="18" charset="0"/>
                </a:rPr>
                <a:t>-</a:t>
              </a:r>
              <a:endParaRPr kumimoji="1" lang="es-ES" altLang="es-ES" sz="1200">
                <a:solidFill>
                  <a:srgbClr val="000000"/>
                </a:solidFill>
                <a:latin typeface="Times New Roman" panose="02020603050405020304" pitchFamily="18" charset="0"/>
              </a:endParaRPr>
            </a:p>
          </p:txBody>
        </p:sp>
        <p:sp>
          <p:nvSpPr>
            <p:cNvPr id="21551" name="Line 49"/>
            <p:cNvSpPr>
              <a:spLocks noChangeShapeType="1"/>
            </p:cNvSpPr>
            <p:nvPr/>
          </p:nvSpPr>
          <p:spPr bwMode="auto">
            <a:xfrm flipV="1">
              <a:off x="4512" y="2784"/>
              <a:ext cx="0" cy="720"/>
            </a:xfrm>
            <a:prstGeom prst="line">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21552" name="Line 50"/>
            <p:cNvSpPr>
              <a:spLocks noChangeShapeType="1"/>
            </p:cNvSpPr>
            <p:nvPr/>
          </p:nvSpPr>
          <p:spPr bwMode="auto">
            <a:xfrm>
              <a:off x="4800" y="3072"/>
              <a:ext cx="144" cy="384"/>
            </a:xfrm>
            <a:prstGeom prst="line">
              <a:avLst/>
            </a:prstGeom>
            <a:noFill/>
            <a:ln w="9525" cap="rnd">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21553" name="Text Box 51"/>
            <p:cNvSpPr txBox="1">
              <a:spLocks noChangeArrowheads="1"/>
            </p:cNvSpPr>
            <p:nvPr/>
          </p:nvSpPr>
          <p:spPr bwMode="auto">
            <a:xfrm>
              <a:off x="4800" y="3456"/>
              <a:ext cx="5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kumimoji="1" lang="es-ES_tradnl" altLang="es-ES" sz="1400">
                  <a:solidFill>
                    <a:srgbClr val="000000"/>
                  </a:solidFill>
                  <a:latin typeface="Times New Roman" panose="02020603050405020304" pitchFamily="18" charset="0"/>
                </a:rPr>
                <a:t>Otros aa</a:t>
              </a:r>
              <a:endParaRPr kumimoji="1" lang="es-ES" altLang="es-ES" sz="1400">
                <a:solidFill>
                  <a:srgbClr val="000000"/>
                </a:solidFill>
                <a:latin typeface="Times New Roman" panose="02020603050405020304" pitchFamily="18" charset="0"/>
              </a:endParaRPr>
            </a:p>
          </p:txBody>
        </p:sp>
        <p:sp>
          <p:nvSpPr>
            <p:cNvPr id="21554" name="Text Box 52"/>
            <p:cNvSpPr txBox="1">
              <a:spLocks noChangeArrowheads="1"/>
            </p:cNvSpPr>
            <p:nvPr/>
          </p:nvSpPr>
          <p:spPr bwMode="auto">
            <a:xfrm>
              <a:off x="576" y="4147"/>
              <a:ext cx="153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kumimoji="1" lang="es-ES_tradnl" altLang="es-ES" sz="1200">
                  <a:latin typeface="Times New Roman" panose="02020603050405020304" pitchFamily="18" charset="0"/>
                </a:rPr>
                <a:t>Modificado de Foyer &amp; Noctor 2002</a:t>
              </a:r>
              <a:endParaRPr kumimoji="1" lang="es-ES" altLang="es-ES" sz="1200">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blinds(vertical)">
                                      <p:cBhvr>
                                        <p:cTn id="7"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79388" y="188913"/>
            <a:ext cx="6251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a:t>Primer paso: Glutamina Sintetasa</a:t>
            </a:r>
            <a:endParaRPr lang="es-ES" altLang="es-ES"/>
          </a:p>
        </p:txBody>
      </p:sp>
      <p:pic>
        <p:nvPicPr>
          <p:cNvPr id="25603" name="Picture 5"/>
          <p:cNvPicPr>
            <a:picLocks noChangeAspect="1" noChangeArrowheads="1"/>
          </p:cNvPicPr>
          <p:nvPr/>
        </p:nvPicPr>
        <p:blipFill>
          <a:blip r:embed="rId2">
            <a:extLst>
              <a:ext uri="{28A0092B-C50C-407E-A947-70E740481C1C}">
                <a14:useLocalDpi xmlns:a14="http://schemas.microsoft.com/office/drawing/2010/main" val="0"/>
              </a:ext>
            </a:extLst>
          </a:blip>
          <a:srcRect r="49405"/>
          <a:stretch>
            <a:fillRect/>
          </a:stretch>
        </p:blipFill>
        <p:spPr bwMode="auto">
          <a:xfrm>
            <a:off x="148175" y="1162733"/>
            <a:ext cx="8603082"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9606" y="-49789"/>
            <a:ext cx="6148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Oval 4"/>
          <p:cNvSpPr>
            <a:spLocks noChangeArrowheads="1"/>
          </p:cNvSpPr>
          <p:nvPr/>
        </p:nvSpPr>
        <p:spPr bwMode="auto">
          <a:xfrm>
            <a:off x="3708400" y="3284538"/>
            <a:ext cx="1150938" cy="93662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26628" name="Oval 5"/>
          <p:cNvSpPr>
            <a:spLocks noChangeArrowheads="1"/>
          </p:cNvSpPr>
          <p:nvPr/>
        </p:nvSpPr>
        <p:spPr bwMode="auto">
          <a:xfrm>
            <a:off x="3348038" y="260350"/>
            <a:ext cx="1655762" cy="93662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fig8_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670"/>
            <a:ext cx="9144000" cy="39941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1747" name="Text Box 5"/>
          <p:cNvSpPr txBox="1">
            <a:spLocks noChangeArrowheads="1"/>
          </p:cNvSpPr>
          <p:nvPr/>
        </p:nvSpPr>
        <p:spPr bwMode="auto">
          <a:xfrm>
            <a:off x="1043608" y="4630874"/>
            <a:ext cx="816127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s-ES" sz="1800" u="sng" dirty="0" err="1"/>
              <a:t>Sobrexpresión</a:t>
            </a:r>
            <a:r>
              <a:rPr lang="en-US" altLang="es-ES" sz="1800" u="sng" dirty="0"/>
              <a:t> de GS2 </a:t>
            </a:r>
            <a:r>
              <a:rPr lang="en-US" altLang="es-ES" sz="1800" u="sng" dirty="0" err="1"/>
              <a:t>en</a:t>
            </a:r>
            <a:r>
              <a:rPr lang="en-US" altLang="es-ES" sz="1800" u="sng" dirty="0"/>
              <a:t> </a:t>
            </a:r>
            <a:r>
              <a:rPr lang="en-US" altLang="es-ES" sz="1800" u="sng" dirty="0" err="1"/>
              <a:t>tabaco</a:t>
            </a:r>
            <a:r>
              <a:rPr lang="en-US" altLang="es-ES" sz="1800" u="sng" dirty="0"/>
              <a:t> </a:t>
            </a:r>
          </a:p>
          <a:p>
            <a:pPr eaLnBrk="1" hangingPunct="1">
              <a:spcBef>
                <a:spcPct val="0"/>
              </a:spcBef>
              <a:buFontTx/>
              <a:buNone/>
            </a:pPr>
            <a:endParaRPr lang="en-US" altLang="es-ES" sz="1800" dirty="0"/>
          </a:p>
          <a:p>
            <a:pPr eaLnBrk="1" hangingPunct="1">
              <a:spcBef>
                <a:spcPct val="0"/>
              </a:spcBef>
              <a:buFontTx/>
              <a:buNone/>
            </a:pPr>
            <a:r>
              <a:rPr lang="en-US" altLang="es-ES" sz="1800" dirty="0"/>
              <a:t>A: </a:t>
            </a:r>
            <a:r>
              <a:rPr lang="en-US" altLang="es-ES" sz="1800" dirty="0" err="1" smtClean="0"/>
              <a:t>fotoinhibición</a:t>
            </a:r>
            <a:r>
              <a:rPr lang="en-US" altLang="es-ES" sz="1800" dirty="0" smtClean="0"/>
              <a:t> </a:t>
            </a:r>
            <a:r>
              <a:rPr lang="en-US" altLang="es-ES" sz="1800" dirty="0"/>
              <a:t>	       </a:t>
            </a:r>
            <a:r>
              <a:rPr lang="en-US" altLang="es-ES" sz="1800" dirty="0" smtClean="0"/>
              <a:t>                              B</a:t>
            </a:r>
            <a:r>
              <a:rPr lang="en-US" altLang="es-ES" sz="1800" dirty="0"/>
              <a:t>: Alta </a:t>
            </a:r>
            <a:r>
              <a:rPr lang="en-US" altLang="es-ES" sz="1800" dirty="0" err="1"/>
              <a:t>intensidad</a:t>
            </a:r>
            <a:r>
              <a:rPr lang="en-US" altLang="es-ES" sz="1800" dirty="0"/>
              <a:t> de luz </a:t>
            </a:r>
            <a:r>
              <a:rPr lang="en-US" altLang="es-ES" sz="1800" dirty="0" err="1"/>
              <a:t>por</a:t>
            </a:r>
            <a:r>
              <a:rPr lang="en-US" altLang="es-ES" sz="1800" dirty="0"/>
              <a:t> 24 horas</a:t>
            </a:r>
            <a:endParaRPr lang="es-ES" altLang="es-ES" sz="1800" dirty="0"/>
          </a:p>
        </p:txBody>
      </p:sp>
      <p:sp>
        <p:nvSpPr>
          <p:cNvPr id="31748" name="CuadroTexto 1"/>
          <p:cNvSpPr txBox="1">
            <a:spLocks noChangeArrowheads="1"/>
          </p:cNvSpPr>
          <p:nvPr/>
        </p:nvSpPr>
        <p:spPr bwMode="auto">
          <a:xfrm>
            <a:off x="6516688" y="3994150"/>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ES" sz="1800"/>
              <a:t>0</a:t>
            </a:r>
            <a:endParaRPr lang="es-ES" altLang="es-ES" sz="1800"/>
          </a:p>
        </p:txBody>
      </p:sp>
      <p:sp>
        <p:nvSpPr>
          <p:cNvPr id="31749" name="CuadroTexto 2"/>
          <p:cNvSpPr txBox="1">
            <a:spLocks noChangeArrowheads="1"/>
          </p:cNvSpPr>
          <p:nvPr/>
        </p:nvSpPr>
        <p:spPr bwMode="auto">
          <a:xfrm>
            <a:off x="7762875" y="3981450"/>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ES" sz="1800"/>
              <a:t>2,5</a:t>
            </a:r>
            <a:endParaRPr lang="es-ES" altLang="es-ES" sz="1800"/>
          </a:p>
        </p:txBody>
      </p:sp>
      <p:sp>
        <p:nvSpPr>
          <p:cNvPr id="3" name="Arco 2"/>
          <p:cNvSpPr/>
          <p:nvPr/>
        </p:nvSpPr>
        <p:spPr bwMode="auto">
          <a:xfrm rot="8813158">
            <a:off x="4468206" y="622643"/>
            <a:ext cx="4384800" cy="4084269"/>
          </a:xfrm>
          <a:prstGeom prst="arc">
            <a:avLst/>
          </a:prstGeom>
          <a:noFill/>
          <a:ln w="2222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err="1" smtClean="0"/>
              <a:t>Gln</a:t>
            </a:r>
            <a:r>
              <a:rPr lang="en-GB" altLang="en-US" dirty="0" smtClean="0"/>
              <a:t> </a:t>
            </a:r>
            <a:r>
              <a:rPr lang="en-GB" altLang="en-US" dirty="0" err="1" smtClean="0"/>
              <a:t>synthetase</a:t>
            </a:r>
            <a:r>
              <a:rPr lang="en-GB" altLang="en-US" dirty="0" smtClean="0"/>
              <a:t> (GS) expression is regulated by many factors</a:t>
            </a:r>
          </a:p>
        </p:txBody>
      </p:sp>
      <p:grpSp>
        <p:nvGrpSpPr>
          <p:cNvPr id="34819" name="Group 2"/>
          <p:cNvGrpSpPr>
            <a:grpSpLocks/>
          </p:cNvGrpSpPr>
          <p:nvPr/>
        </p:nvGrpSpPr>
        <p:grpSpPr bwMode="auto">
          <a:xfrm>
            <a:off x="304800" y="1371600"/>
            <a:ext cx="8648700" cy="4730750"/>
            <a:chOff x="304800" y="1371600"/>
            <a:chExt cx="8648700" cy="4730750"/>
          </a:xfrm>
        </p:grpSpPr>
        <p:pic>
          <p:nvPicPr>
            <p:cNvPr id="348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371600"/>
              <a:ext cx="3695700" cy="473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2" name="TextBox 1"/>
            <p:cNvSpPr txBox="1">
              <a:spLocks noChangeArrowheads="1"/>
            </p:cNvSpPr>
            <p:nvPr/>
          </p:nvSpPr>
          <p:spPr bwMode="auto">
            <a:xfrm>
              <a:off x="304800" y="1600200"/>
              <a:ext cx="44196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GS1 (</a:t>
              </a:r>
              <a:r>
                <a:rPr kumimoji="0" lang="en-GB" alt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GLN1</a:t>
              </a:r>
              <a:r>
                <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genes)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Cytosolic protein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GS2 (</a:t>
              </a:r>
              <a:r>
                <a:rPr kumimoji="0" lang="en-GB" alt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GLN2</a:t>
              </a:r>
              <a:r>
                <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genes)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Nuclear gene, plastid localized protein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GS activity is regulated transcriptionally and post-transcriptionally by </a:t>
              </a:r>
              <a:endParaRPr kumimoji="0" lang="en-GB"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cell </a:t>
              </a:r>
              <a:r>
                <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type, </a:t>
              </a:r>
              <a:endParaRPr kumimoji="0" lang="en-GB"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light</a:t>
              </a:r>
              <a:r>
                <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endParaRPr kumimoji="0" lang="en-GB"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r>
                <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NH</a:t>
              </a:r>
              <a:r>
                <a:rPr kumimoji="0" lang="en-GB" altLang="en-US" sz="1800" b="0" i="0" u="none" strike="noStrike" kern="1200" cap="none" spc="0" normalizeH="0" baseline="-25000" noProof="0" dirty="0">
                  <a:ln>
                    <a:noFill/>
                  </a:ln>
                  <a:solidFill>
                    <a:prstClr val="black"/>
                  </a:solidFill>
                  <a:effectLst/>
                  <a:uLnTx/>
                  <a:uFillTx/>
                  <a:latin typeface="Arial" panose="020B0604020202020204" pitchFamily="34" charset="0"/>
                  <a:ea typeface="+mn-ea"/>
                  <a:cs typeface="+mn-cs"/>
                </a:rPr>
                <a:t>4</a:t>
              </a:r>
              <a:r>
                <a:rPr kumimoji="0" lang="en-GB" alt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mn-cs"/>
                </a:rPr>
                <a:t>+</a:t>
              </a:r>
              <a:r>
                <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endParaRPr kumimoji="0" lang="en-GB"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circadian </a:t>
              </a:r>
              <a:r>
                <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cycles, </a:t>
              </a:r>
              <a:endParaRPr kumimoji="0" lang="en-GB"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plant </a:t>
              </a:r>
              <a:r>
                <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carbon </a:t>
              </a:r>
              <a:r>
                <a:rPr kumimoji="0" lang="en-GB"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status</a:t>
              </a: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TextBox 1"/>
            <p:cNvSpPr txBox="1"/>
            <p:nvPr/>
          </p:nvSpPr>
          <p:spPr>
            <a:xfrm>
              <a:off x="2699792" y="5257211"/>
              <a:ext cx="2438400" cy="831850"/>
            </a:xfrm>
            <a:prstGeom prst="rect">
              <a:avLst/>
            </a:prstGeom>
            <a:solidFill>
              <a:schemeClr val="bg1"/>
            </a:solidFill>
            <a:effectLst>
              <a:outerShdw blurRad="63500" sx="102000" sy="102000" algn="ct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Arial" charset="0"/>
                  <a:ea typeface="+mn-ea"/>
                  <a:cs typeface="+mn-cs"/>
                </a:rPr>
                <a:t>GS activity is correlated with nitrogen use efficiency</a:t>
              </a:r>
            </a:p>
          </p:txBody>
        </p:sp>
      </p:grpSp>
      <p:sp>
        <p:nvSpPr>
          <p:cNvPr id="34820" name="TextBox 4"/>
          <p:cNvSpPr txBox="1">
            <a:spLocks noChangeArrowheads="1"/>
          </p:cNvSpPr>
          <p:nvPr/>
        </p:nvSpPr>
        <p:spPr bwMode="auto">
          <a:xfrm>
            <a:off x="1600200" y="6119813"/>
            <a:ext cx="7543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Martin, A., et al., and Hirel, B. (2006). Two cytosolic glutamine synthetase isoforms of maize are specifically involved in the control of grain production. Plant Cell. 18: </a:t>
            </a: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3252-3274</a:t>
            </a: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3" name="Elipse 2"/>
          <p:cNvSpPr/>
          <p:nvPr/>
        </p:nvSpPr>
        <p:spPr>
          <a:xfrm>
            <a:off x="-396552" y="3171596"/>
            <a:ext cx="3672408" cy="31641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51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t>GS/GOGAT assimilates inorganic nitrogen into organic molecules</a:t>
            </a:r>
          </a:p>
        </p:txBody>
      </p:sp>
      <p:grpSp>
        <p:nvGrpSpPr>
          <p:cNvPr id="33795" name="Group 2"/>
          <p:cNvGrpSpPr>
            <a:grpSpLocks/>
          </p:cNvGrpSpPr>
          <p:nvPr/>
        </p:nvGrpSpPr>
        <p:grpSpPr bwMode="auto">
          <a:xfrm>
            <a:off x="1979613" y="1524000"/>
            <a:ext cx="7011987" cy="4648200"/>
            <a:chOff x="1979613" y="1524000"/>
            <a:chExt cx="7011987" cy="4648200"/>
          </a:xfrm>
        </p:grpSpPr>
        <p:grpSp>
          <p:nvGrpSpPr>
            <p:cNvPr id="33796" name="Group 4"/>
            <p:cNvGrpSpPr>
              <a:grpSpLocks/>
            </p:cNvGrpSpPr>
            <p:nvPr/>
          </p:nvGrpSpPr>
          <p:grpSpPr bwMode="auto">
            <a:xfrm>
              <a:off x="1979613" y="1524000"/>
              <a:ext cx="7011987" cy="4648200"/>
              <a:chOff x="1981200" y="1524001"/>
              <a:chExt cx="7011988" cy="4648200"/>
            </a:xfrm>
          </p:grpSpPr>
          <p:grpSp>
            <p:nvGrpSpPr>
              <p:cNvPr id="33798" name="Group 58"/>
              <p:cNvGrpSpPr>
                <a:grpSpLocks/>
              </p:cNvGrpSpPr>
              <p:nvPr/>
            </p:nvGrpSpPr>
            <p:grpSpPr bwMode="auto">
              <a:xfrm>
                <a:off x="2209800" y="1524001"/>
                <a:ext cx="6783388" cy="4648200"/>
                <a:chOff x="2209353" y="1101734"/>
                <a:chExt cx="6784086" cy="4648600"/>
              </a:xfrm>
            </p:grpSpPr>
            <p:grpSp>
              <p:nvGrpSpPr>
                <p:cNvPr id="33802" name="Group 53"/>
                <p:cNvGrpSpPr>
                  <a:grpSpLocks/>
                </p:cNvGrpSpPr>
                <p:nvPr/>
              </p:nvGrpSpPr>
              <p:grpSpPr bwMode="auto">
                <a:xfrm>
                  <a:off x="2209353" y="1101734"/>
                  <a:ext cx="6784086" cy="4648600"/>
                  <a:chOff x="2209353" y="1101734"/>
                  <a:chExt cx="6784086" cy="4648600"/>
                </a:xfrm>
              </p:grpSpPr>
              <p:grpSp>
                <p:nvGrpSpPr>
                  <p:cNvPr id="33811" name="Group 51"/>
                  <p:cNvGrpSpPr>
                    <a:grpSpLocks/>
                  </p:cNvGrpSpPr>
                  <p:nvPr/>
                </p:nvGrpSpPr>
                <p:grpSpPr bwMode="auto">
                  <a:xfrm>
                    <a:off x="2209353" y="1101734"/>
                    <a:ext cx="6784086" cy="4648600"/>
                    <a:chOff x="2209353" y="1101734"/>
                    <a:chExt cx="6784086" cy="4648600"/>
                  </a:xfrm>
                </p:grpSpPr>
                <p:sp>
                  <p:nvSpPr>
                    <p:cNvPr id="2" name="Rectangle 1"/>
                    <p:cNvSpPr/>
                    <p:nvPr/>
                  </p:nvSpPr>
                  <p:spPr>
                    <a:xfrm>
                      <a:off x="2209353" y="1101734"/>
                      <a:ext cx="6784086" cy="4648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3815" name="Group 48"/>
                    <p:cNvGrpSpPr>
                      <a:grpSpLocks/>
                    </p:cNvGrpSpPr>
                    <p:nvPr/>
                  </p:nvGrpSpPr>
                  <p:grpSpPr bwMode="auto">
                    <a:xfrm>
                      <a:off x="2362201" y="1397034"/>
                      <a:ext cx="6281952" cy="4261217"/>
                      <a:chOff x="2362201" y="1088359"/>
                      <a:chExt cx="6281952" cy="4261217"/>
                    </a:xfrm>
                  </p:grpSpPr>
                  <p:sp>
                    <p:nvSpPr>
                      <p:cNvPr id="33816" name="TextBox 22"/>
                      <p:cNvSpPr txBox="1">
                        <a:spLocks noChangeArrowheads="1"/>
                      </p:cNvSpPr>
                      <p:nvPr/>
                    </p:nvSpPr>
                    <p:spPr bwMode="auto">
                      <a:xfrm>
                        <a:off x="3429000" y="2678668"/>
                        <a:ext cx="7505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NH</a:t>
                        </a:r>
                        <a:r>
                          <a:rPr kumimoji="0" lang="en-GB" altLang="en-US" sz="2000" b="1" i="0" u="none" strike="noStrike" kern="1200" cap="none" spc="0" normalizeH="0" baseline="-25000" noProof="0">
                            <a:ln>
                              <a:noFill/>
                            </a:ln>
                            <a:solidFill>
                              <a:prstClr val="black"/>
                            </a:solidFill>
                            <a:effectLst/>
                            <a:uLnTx/>
                            <a:uFillTx/>
                            <a:latin typeface="Arial" panose="020B0604020202020204" pitchFamily="34" charset="0"/>
                            <a:ea typeface="+mn-ea"/>
                            <a:cs typeface="+mn-cs"/>
                          </a:rPr>
                          <a:t>4</a:t>
                        </a:r>
                        <a:r>
                          <a:rPr kumimoji="0" lang="en-GB" altLang="en-US" sz="2000" b="1"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2000" b="1" i="0" u="none" strike="noStrike" kern="1200" cap="none" spc="0" normalizeH="0" baseline="-25000" noProof="0">
                          <a:ln>
                            <a:noFill/>
                          </a:ln>
                          <a:solidFill>
                            <a:prstClr val="black"/>
                          </a:solidFill>
                          <a:effectLst/>
                          <a:uLnTx/>
                          <a:uFillTx/>
                          <a:latin typeface="Arial" panose="020B0604020202020204" pitchFamily="34" charset="0"/>
                          <a:ea typeface="+mn-ea"/>
                          <a:cs typeface="+mn-cs"/>
                        </a:endParaRPr>
                      </a:p>
                    </p:txBody>
                  </p:sp>
                  <p:sp>
                    <p:nvSpPr>
                      <p:cNvPr id="33817" name="TextBox 34"/>
                      <p:cNvSpPr txBox="1">
                        <a:spLocks noChangeArrowheads="1"/>
                      </p:cNvSpPr>
                      <p:nvPr/>
                    </p:nvSpPr>
                    <p:spPr bwMode="auto">
                      <a:xfrm>
                        <a:off x="3465151" y="3757693"/>
                        <a:ext cx="1400175" cy="73872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0" i="1" u="none" strike="noStrike" kern="1200" cap="none" spc="0" normalizeH="0" baseline="0" noProof="0">
                            <a:ln>
                              <a:noFill/>
                            </a:ln>
                            <a:solidFill>
                              <a:prstClr val="black"/>
                            </a:solidFill>
                            <a:effectLst/>
                            <a:uLnTx/>
                            <a:uFillTx/>
                            <a:latin typeface="Arial" panose="020B0604020202020204" pitchFamily="34" charset="0"/>
                            <a:ea typeface="+mn-ea"/>
                            <a:cs typeface="+mn-cs"/>
                          </a:rPr>
                          <a:t>Glutamine synthetase (GS)</a:t>
                        </a:r>
                      </a:p>
                    </p:txBody>
                  </p:sp>
                  <p:sp>
                    <p:nvSpPr>
                      <p:cNvPr id="33818" name="TextBox 28"/>
                      <p:cNvSpPr txBox="1">
                        <a:spLocks noChangeArrowheads="1"/>
                      </p:cNvSpPr>
                      <p:nvPr/>
                    </p:nvSpPr>
                    <p:spPr bwMode="auto">
                      <a:xfrm>
                        <a:off x="4386130" y="1753196"/>
                        <a:ext cx="11897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Glutamate</a:t>
                        </a:r>
                      </a:p>
                    </p:txBody>
                  </p:sp>
                  <p:sp>
                    <p:nvSpPr>
                      <p:cNvPr id="33819" name="TextBox 36"/>
                      <p:cNvSpPr txBox="1">
                        <a:spLocks noChangeArrowheads="1"/>
                      </p:cNvSpPr>
                      <p:nvPr/>
                    </p:nvSpPr>
                    <p:spPr bwMode="auto">
                      <a:xfrm>
                        <a:off x="4865326" y="3786113"/>
                        <a:ext cx="11897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Glutamine</a:t>
                        </a:r>
                      </a:p>
                    </p:txBody>
                  </p:sp>
                  <p:sp>
                    <p:nvSpPr>
                      <p:cNvPr id="38" name="Arc 37"/>
                      <p:cNvSpPr/>
                      <p:nvPr/>
                    </p:nvSpPr>
                    <p:spPr>
                      <a:xfrm rot="16200000" flipH="1">
                        <a:off x="3961348" y="2668843"/>
                        <a:ext cx="919241" cy="917670"/>
                      </a:xfrm>
                      <a:prstGeom prst="arc">
                        <a:avLst>
                          <a:gd name="adj1" fmla="val 16279659"/>
                          <a:gd name="adj2" fmla="val 0"/>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33821" name="Picture 6"/>
                      <p:cNvPicPr>
                        <a:picLocks noChangeAspect="1" noChangeArrowheads="1"/>
                      </p:cNvPicPr>
                      <p:nvPr/>
                    </p:nvPicPr>
                    <p:blipFill>
                      <a:blip r:embed="rId2">
                        <a:extLst>
                          <a:ext uri="{28A0092B-C50C-407E-A947-70E740481C1C}">
                            <a14:useLocalDpi xmlns:a14="http://schemas.microsoft.com/office/drawing/2010/main" val="0"/>
                          </a:ext>
                        </a:extLst>
                      </a:blip>
                      <a:srcRect l="50000" r="26160" b="15883"/>
                      <a:stretch>
                        <a:fillRect/>
                      </a:stretch>
                    </p:blipFill>
                    <p:spPr bwMode="auto">
                      <a:xfrm>
                        <a:off x="4600505" y="2196180"/>
                        <a:ext cx="603040" cy="8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Arc 40"/>
                      <p:cNvSpPr/>
                      <p:nvPr/>
                    </p:nvSpPr>
                    <p:spPr>
                      <a:xfrm flipH="1">
                        <a:off x="3995474" y="2091745"/>
                        <a:ext cx="906556" cy="1154212"/>
                      </a:xfrm>
                      <a:prstGeom prst="arc">
                        <a:avLst>
                          <a:gd name="adj1" fmla="val 16279659"/>
                          <a:gd name="adj2" fmla="val 0"/>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43" name="Straight Arrow Connector 42"/>
                      <p:cNvCxnSpPr/>
                      <p:nvPr/>
                    </p:nvCxnSpPr>
                    <p:spPr>
                      <a:xfrm>
                        <a:off x="5984817" y="3952456"/>
                        <a:ext cx="738263" cy="0"/>
                      </a:xfrm>
                      <a:prstGeom prst="straightConnector1">
                        <a:avLst/>
                      </a:prstGeom>
                      <a:ln w="152400">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65970" y="4025487"/>
                        <a:ext cx="1778183" cy="1324089"/>
                      </a:xfrm>
                      <a:prstGeom prst="rect">
                        <a:avLst/>
                      </a:prstGeom>
                      <a:solidFill>
                        <a:srgbClr val="FFFFCC"/>
                      </a:solidFill>
                      <a:effectLst>
                        <a:outerShdw blurRad="63500" sx="102000" sy="102000" algn="ct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Incorporation into amino acids and other nitrogen-containing compounds</a:t>
                        </a:r>
                      </a:p>
                    </p:txBody>
                  </p:sp>
                  <p:cxnSp>
                    <p:nvCxnSpPr>
                      <p:cNvPr id="46" name="Straight Arrow Connector 45"/>
                      <p:cNvCxnSpPr/>
                      <p:nvPr/>
                    </p:nvCxnSpPr>
                    <p:spPr>
                      <a:xfrm>
                        <a:off x="3581095" y="2091745"/>
                        <a:ext cx="0" cy="5493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826" name="TextBox 43"/>
                      <p:cNvSpPr txBox="1">
                        <a:spLocks noChangeArrowheads="1"/>
                      </p:cNvSpPr>
                      <p:nvPr/>
                    </p:nvSpPr>
                    <p:spPr bwMode="auto">
                      <a:xfrm>
                        <a:off x="2362201" y="1219200"/>
                        <a:ext cx="1828800" cy="83099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Amino acid recycling, photorespiration</a:t>
                        </a:r>
                      </a:p>
                    </p:txBody>
                  </p:sp>
                  <p:sp>
                    <p:nvSpPr>
                      <p:cNvPr id="50" name="TextBox 49"/>
                      <p:cNvSpPr txBox="1"/>
                      <p:nvPr/>
                    </p:nvSpPr>
                    <p:spPr>
                      <a:xfrm>
                        <a:off x="6865970" y="1088359"/>
                        <a:ext cx="1778183" cy="584250"/>
                      </a:xfrm>
                      <a:prstGeom prst="rect">
                        <a:avLst/>
                      </a:prstGeom>
                      <a:solidFill>
                        <a:srgbClr val="FFFFCC"/>
                      </a:solidFill>
                      <a:effectLst>
                        <a:outerShdw blurRad="63500" sx="102000" sy="102000" algn="ct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Carbon pools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TCA cycle</a:t>
                        </a:r>
                      </a:p>
                    </p:txBody>
                  </p:sp>
                </p:grpSp>
              </p:grpSp>
              <p:pic>
                <p:nvPicPr>
                  <p:cNvPr id="33812" name="Picture 6"/>
                  <p:cNvPicPr>
                    <a:picLocks noChangeAspect="1" noChangeArrowheads="1"/>
                  </p:cNvPicPr>
                  <p:nvPr/>
                </p:nvPicPr>
                <p:blipFill>
                  <a:blip r:embed="rId2">
                    <a:extLst>
                      <a:ext uri="{28A0092B-C50C-407E-A947-70E740481C1C}">
                        <a14:useLocalDpi xmlns:a14="http://schemas.microsoft.com/office/drawing/2010/main" val="0"/>
                      </a:ext>
                    </a:extLst>
                  </a:blip>
                  <a:srcRect l="75349" b="15199"/>
                  <a:stretch>
                    <a:fillRect/>
                  </a:stretch>
                </p:blipFill>
                <p:spPr bwMode="auto">
                  <a:xfrm>
                    <a:off x="4948675" y="4451922"/>
                    <a:ext cx="665219" cy="958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Oval 55"/>
                  <p:cNvSpPr/>
                  <p:nvPr/>
                </p:nvSpPr>
                <p:spPr>
                  <a:xfrm>
                    <a:off x="5335462" y="4565957"/>
                    <a:ext cx="381039" cy="384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3803" name="TextBox 60"/>
                <p:cNvSpPr txBox="1">
                  <a:spLocks noChangeArrowheads="1"/>
                </p:cNvSpPr>
                <p:nvPr/>
              </p:nvSpPr>
              <p:spPr bwMode="auto">
                <a:xfrm>
                  <a:off x="6867168" y="2122325"/>
                  <a:ext cx="15985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2-oxoglutarate</a:t>
                  </a:r>
                </a:p>
              </p:txBody>
            </p:sp>
            <p:sp>
              <p:nvSpPr>
                <p:cNvPr id="62" name="Arc 61"/>
                <p:cNvSpPr/>
                <p:nvPr/>
              </p:nvSpPr>
              <p:spPr>
                <a:xfrm rot="16200000" flipV="1">
                  <a:off x="4482107" y="2793353"/>
                  <a:ext cx="1600338" cy="970062"/>
                </a:xfrm>
                <a:prstGeom prst="arc">
                  <a:avLst>
                    <a:gd name="adj1" fmla="val 12212056"/>
                    <a:gd name="adj2" fmla="val 0"/>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Arc 62"/>
                <p:cNvSpPr/>
                <p:nvPr/>
              </p:nvSpPr>
              <p:spPr>
                <a:xfrm rot="16200000" flipH="1">
                  <a:off x="5495035" y="2563146"/>
                  <a:ext cx="1462213" cy="917670"/>
                </a:xfrm>
                <a:prstGeom prst="arc">
                  <a:avLst>
                    <a:gd name="adj1" fmla="val 12541964"/>
                    <a:gd name="adj2" fmla="val 0"/>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3806" name="TextBox 63"/>
                <p:cNvSpPr txBox="1">
                  <a:spLocks noChangeArrowheads="1"/>
                </p:cNvSpPr>
                <p:nvPr/>
              </p:nvSpPr>
              <p:spPr bwMode="auto">
                <a:xfrm>
                  <a:off x="6243719" y="3539551"/>
                  <a:ext cx="11897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Glutamate</a:t>
                  </a:r>
                </a:p>
              </p:txBody>
            </p:sp>
            <p:sp>
              <p:nvSpPr>
                <p:cNvPr id="33807" name="TextBox 64"/>
                <p:cNvSpPr txBox="1">
                  <a:spLocks noChangeArrowheads="1"/>
                </p:cNvSpPr>
                <p:nvPr/>
              </p:nvSpPr>
              <p:spPr bwMode="auto">
                <a:xfrm>
                  <a:off x="5985433" y="2574781"/>
                  <a:ext cx="1652774" cy="954107"/>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0" i="1" u="none" strike="noStrike" kern="1200" cap="none" spc="0" normalizeH="0" baseline="0" noProof="0">
                      <a:ln>
                        <a:noFill/>
                      </a:ln>
                      <a:solidFill>
                        <a:prstClr val="black"/>
                      </a:solidFill>
                      <a:effectLst/>
                      <a:uLnTx/>
                      <a:uFillTx/>
                      <a:latin typeface="Arial" panose="020B0604020202020204" pitchFamily="34" charset="0"/>
                      <a:ea typeface="+mn-ea"/>
                      <a:cs typeface="+mn-cs"/>
                    </a:rPr>
                    <a:t>Glutamine-2-oxoglutarate aminotransferase (GOGAT)</a:t>
                  </a:r>
                </a:p>
              </p:txBody>
            </p:sp>
            <p:cxnSp>
              <p:nvCxnSpPr>
                <p:cNvPr id="66" name="Straight Arrow Connector 65"/>
                <p:cNvCxnSpPr/>
                <p:nvPr/>
              </p:nvCxnSpPr>
              <p:spPr>
                <a:xfrm>
                  <a:off x="7315279" y="3853109"/>
                  <a:ext cx="0" cy="42707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3809" name="Picture 5" descr="C:\Users\mary\Desktop\Pictur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678" y="2460879"/>
                  <a:ext cx="618642" cy="91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0" name="Straight Arrow Connector 69"/>
                <p:cNvCxnSpPr/>
                <p:nvPr/>
              </p:nvCxnSpPr>
              <p:spPr>
                <a:xfrm rot="5400000" flipH="1">
                  <a:off x="6527004" y="2045580"/>
                  <a:ext cx="0" cy="5509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33799" name="TextBox 71"/>
              <p:cNvSpPr txBox="1">
                <a:spLocks noChangeArrowheads="1"/>
              </p:cNvSpPr>
              <p:nvPr/>
            </p:nvSpPr>
            <p:spPr bwMode="auto">
              <a:xfrm>
                <a:off x="4921250" y="2035175"/>
                <a:ext cx="1557338" cy="368300"/>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Assimilation</a:t>
                </a:r>
              </a:p>
            </p:txBody>
          </p:sp>
          <p:sp>
            <p:nvSpPr>
              <p:cNvPr id="33800" name="TextBox 72"/>
              <p:cNvSpPr txBox="1">
                <a:spLocks noChangeArrowheads="1"/>
              </p:cNvSpPr>
              <p:nvPr/>
            </p:nvSpPr>
            <p:spPr bwMode="auto">
              <a:xfrm>
                <a:off x="2362200" y="1581150"/>
                <a:ext cx="1825625" cy="368300"/>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Remobilization</a:t>
                </a:r>
              </a:p>
            </p:txBody>
          </p:sp>
          <p:cxnSp>
            <p:nvCxnSpPr>
              <p:cNvPr id="52" name="Straight Arrow Connector 51"/>
              <p:cNvCxnSpPr/>
              <p:nvPr/>
            </p:nvCxnSpPr>
            <p:spPr bwMode="auto">
              <a:xfrm>
                <a:off x="1981200" y="3635376"/>
                <a:ext cx="1447800" cy="0"/>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33797" name="TextBox 71"/>
            <p:cNvSpPr txBox="1">
              <a:spLocks noChangeArrowheads="1"/>
            </p:cNvSpPr>
            <p:nvPr/>
          </p:nvSpPr>
          <p:spPr bwMode="auto">
            <a:xfrm>
              <a:off x="2286000" y="3767138"/>
              <a:ext cx="954088" cy="368300"/>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Uptake</a:t>
              </a:r>
            </a:p>
          </p:txBody>
        </p:sp>
      </p:grpSp>
      <p:sp>
        <p:nvSpPr>
          <p:cNvPr id="36" name="Oval 5"/>
          <p:cNvSpPr>
            <a:spLocks noChangeArrowheads="1"/>
          </p:cNvSpPr>
          <p:nvPr/>
        </p:nvSpPr>
        <p:spPr bwMode="auto">
          <a:xfrm>
            <a:off x="2011362" y="1351757"/>
            <a:ext cx="2373403" cy="1584254"/>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37" name="Oval 5"/>
          <p:cNvSpPr>
            <a:spLocks noChangeArrowheads="1"/>
          </p:cNvSpPr>
          <p:nvPr/>
        </p:nvSpPr>
        <p:spPr bwMode="auto">
          <a:xfrm>
            <a:off x="1868490" y="3459886"/>
            <a:ext cx="1655762" cy="93662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Tree>
    <p:extLst>
      <p:ext uri="{BB962C8B-B14F-4D97-AF65-F5344CB8AC3E}">
        <p14:creationId xmlns:p14="http://schemas.microsoft.com/office/powerpoint/2010/main" val="378869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GB" altLang="en-US" dirty="0" err="1" smtClean="0"/>
              <a:t>Rebmobilization</a:t>
            </a:r>
            <a:r>
              <a:rPr lang="en-GB" altLang="en-US" dirty="0" smtClean="0"/>
              <a:t> of N occurs during senescence and photorespiration</a:t>
            </a:r>
          </a:p>
        </p:txBody>
      </p:sp>
      <p:sp>
        <p:nvSpPr>
          <p:cNvPr id="35843" name="TextBox 3"/>
          <p:cNvSpPr txBox="1">
            <a:spLocks noChangeArrowheads="1"/>
          </p:cNvSpPr>
          <p:nvPr/>
        </p:nvSpPr>
        <p:spPr bwMode="auto">
          <a:xfrm>
            <a:off x="852488" y="6119813"/>
            <a:ext cx="8291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Avice, J.-C. and Etienne, P. (2014). Leaf senescence and nitrogen remobilization efficiency in oilseed rape (Brassica napus L.). J. Exp. Bot. 65: </a:t>
            </a: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hlinkClick r:id="rId2"/>
              </a:rPr>
              <a:t>3813-3824</a:t>
            </a: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by permission of Oxford University Press.</a:t>
            </a:r>
          </a:p>
        </p:txBody>
      </p:sp>
      <p:grpSp>
        <p:nvGrpSpPr>
          <p:cNvPr id="35844" name="Group 1"/>
          <p:cNvGrpSpPr>
            <a:grpSpLocks/>
          </p:cNvGrpSpPr>
          <p:nvPr/>
        </p:nvGrpSpPr>
        <p:grpSpPr bwMode="auto">
          <a:xfrm>
            <a:off x="-9525" y="1447800"/>
            <a:ext cx="9067800" cy="4648200"/>
            <a:chOff x="-9525" y="1447800"/>
            <a:chExt cx="9067800" cy="4648200"/>
          </a:xfrm>
        </p:grpSpPr>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5" y="1457325"/>
              <a:ext cx="4391025" cy="4608513"/>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35846" name="Group 4"/>
            <p:cNvGrpSpPr>
              <a:grpSpLocks/>
            </p:cNvGrpSpPr>
            <p:nvPr/>
          </p:nvGrpSpPr>
          <p:grpSpPr bwMode="auto">
            <a:xfrm>
              <a:off x="-9525" y="1447800"/>
              <a:ext cx="4548188" cy="4648200"/>
              <a:chOff x="-9181" y="522269"/>
              <a:chExt cx="4548307" cy="4649034"/>
            </a:xfrm>
          </p:grpSpPr>
          <p:pic>
            <p:nvPicPr>
              <p:cNvPr id="3585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209800"/>
                <a:ext cx="4462926" cy="2705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58" name="TextBox 1"/>
              <p:cNvSpPr txBox="1">
                <a:spLocks noChangeArrowheads="1"/>
              </p:cNvSpPr>
              <p:nvPr/>
            </p:nvSpPr>
            <p:spPr bwMode="auto">
              <a:xfrm>
                <a:off x="846328" y="2054423"/>
                <a:ext cx="790601"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Leaves</a:t>
                </a:r>
              </a:p>
            </p:txBody>
          </p:sp>
          <p:sp>
            <p:nvSpPr>
              <p:cNvPr id="35859" name="TextBox 7"/>
              <p:cNvSpPr txBox="1">
                <a:spLocks noChangeArrowheads="1"/>
              </p:cNvSpPr>
              <p:nvPr/>
            </p:nvSpPr>
            <p:spPr bwMode="auto">
              <a:xfrm>
                <a:off x="2618992" y="2044898"/>
                <a:ext cx="1763624"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Roots, Cotyledons</a:t>
                </a:r>
              </a:p>
            </p:txBody>
          </p:sp>
          <p:sp>
            <p:nvSpPr>
              <p:cNvPr id="35860" name="TextBox 2"/>
              <p:cNvSpPr txBox="1">
                <a:spLocks noChangeArrowheads="1"/>
              </p:cNvSpPr>
              <p:nvPr/>
            </p:nvSpPr>
            <p:spPr bwMode="auto">
              <a:xfrm>
                <a:off x="0" y="2362200"/>
                <a:ext cx="1019831" cy="276999"/>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Amino acids</a:t>
                </a:r>
              </a:p>
            </p:txBody>
          </p:sp>
          <p:sp>
            <p:nvSpPr>
              <p:cNvPr id="35861" name="TextBox 9"/>
              <p:cNvSpPr txBox="1">
                <a:spLocks noChangeArrowheads="1"/>
              </p:cNvSpPr>
              <p:nvPr/>
            </p:nvSpPr>
            <p:spPr bwMode="auto">
              <a:xfrm>
                <a:off x="2219294" y="2341007"/>
                <a:ext cx="1019831" cy="276999"/>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Amino acids</a:t>
                </a:r>
              </a:p>
            </p:txBody>
          </p:sp>
          <p:sp>
            <p:nvSpPr>
              <p:cNvPr id="35862" name="TextBox 10"/>
              <p:cNvSpPr txBox="1">
                <a:spLocks noChangeArrowheads="1"/>
              </p:cNvSpPr>
              <p:nvPr/>
            </p:nvSpPr>
            <p:spPr bwMode="auto">
              <a:xfrm>
                <a:off x="285304" y="2819400"/>
                <a:ext cx="893193" cy="276999"/>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Glutamate</a:t>
                </a:r>
              </a:p>
            </p:txBody>
          </p:sp>
          <p:sp>
            <p:nvSpPr>
              <p:cNvPr id="35863" name="TextBox 11"/>
              <p:cNvSpPr txBox="1">
                <a:spLocks noChangeArrowheads="1"/>
              </p:cNvSpPr>
              <p:nvPr/>
            </p:nvSpPr>
            <p:spPr bwMode="auto">
              <a:xfrm>
                <a:off x="2466693" y="2817911"/>
                <a:ext cx="893193" cy="276999"/>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Glutamate</a:t>
                </a:r>
              </a:p>
            </p:txBody>
          </p:sp>
          <p:sp>
            <p:nvSpPr>
              <p:cNvPr id="35864" name="TextBox 12"/>
              <p:cNvSpPr txBox="1">
                <a:spLocks noChangeArrowheads="1"/>
              </p:cNvSpPr>
              <p:nvPr/>
            </p:nvSpPr>
            <p:spPr bwMode="auto">
              <a:xfrm>
                <a:off x="285303" y="3408845"/>
                <a:ext cx="893193" cy="276999"/>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Glutamate</a:t>
                </a:r>
              </a:p>
            </p:txBody>
          </p:sp>
          <p:sp>
            <p:nvSpPr>
              <p:cNvPr id="35865" name="TextBox 13"/>
              <p:cNvSpPr txBox="1">
                <a:spLocks noChangeArrowheads="1"/>
              </p:cNvSpPr>
              <p:nvPr/>
            </p:nvSpPr>
            <p:spPr bwMode="auto">
              <a:xfrm>
                <a:off x="2294634" y="3408844"/>
                <a:ext cx="893193" cy="276999"/>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Glutamate</a:t>
                </a:r>
              </a:p>
            </p:txBody>
          </p:sp>
          <p:sp>
            <p:nvSpPr>
              <p:cNvPr id="35866" name="TextBox 14"/>
              <p:cNvSpPr txBox="1">
                <a:spLocks noChangeArrowheads="1"/>
              </p:cNvSpPr>
              <p:nvPr/>
            </p:nvSpPr>
            <p:spPr bwMode="auto">
              <a:xfrm>
                <a:off x="1339343" y="3399703"/>
                <a:ext cx="883575" cy="276999"/>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Glutamine</a:t>
                </a:r>
              </a:p>
            </p:txBody>
          </p:sp>
          <p:sp>
            <p:nvSpPr>
              <p:cNvPr id="35867" name="TextBox 15"/>
              <p:cNvSpPr txBox="1">
                <a:spLocks noChangeArrowheads="1"/>
              </p:cNvSpPr>
              <p:nvPr/>
            </p:nvSpPr>
            <p:spPr bwMode="auto">
              <a:xfrm>
                <a:off x="3575740" y="3398214"/>
                <a:ext cx="883575" cy="276999"/>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Glutamine</a:t>
                </a:r>
              </a:p>
            </p:txBody>
          </p:sp>
          <p:sp>
            <p:nvSpPr>
              <p:cNvPr id="35868" name="TextBox 22"/>
              <p:cNvSpPr txBox="1">
                <a:spLocks noChangeArrowheads="1"/>
              </p:cNvSpPr>
              <p:nvPr/>
            </p:nvSpPr>
            <p:spPr bwMode="auto">
              <a:xfrm>
                <a:off x="1181260" y="4114800"/>
                <a:ext cx="497252" cy="261610"/>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NH</a:t>
                </a:r>
                <a:r>
                  <a:rPr kumimoji="0" lang="en-GB" altLang="en-US" sz="1100" b="1" i="0" u="none" strike="noStrike" kern="1200" cap="none" spc="0" normalizeH="0" baseline="-25000" noProof="0">
                    <a:ln>
                      <a:noFill/>
                    </a:ln>
                    <a:solidFill>
                      <a:prstClr val="black"/>
                    </a:solidFill>
                    <a:effectLst/>
                    <a:uLnTx/>
                    <a:uFillTx/>
                    <a:latin typeface="Arial" panose="020B0604020202020204" pitchFamily="34" charset="0"/>
                    <a:ea typeface="+mn-ea"/>
                    <a:cs typeface="+mn-cs"/>
                  </a:rPr>
                  <a:t>4</a:t>
                </a:r>
                <a:r>
                  <a:rPr kumimoji="0" lang="en-GB" altLang="en-US" sz="1100" b="1"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100" b="1" i="0" u="none" strike="noStrike" kern="1200" cap="none" spc="0" normalizeH="0" baseline="-25000" noProof="0">
                  <a:ln>
                    <a:noFill/>
                  </a:ln>
                  <a:solidFill>
                    <a:prstClr val="black"/>
                  </a:solidFill>
                  <a:effectLst/>
                  <a:uLnTx/>
                  <a:uFillTx/>
                  <a:latin typeface="Arial" panose="020B0604020202020204" pitchFamily="34" charset="0"/>
                  <a:ea typeface="+mn-ea"/>
                  <a:cs typeface="+mn-cs"/>
                </a:endParaRPr>
              </a:p>
            </p:txBody>
          </p:sp>
          <p:sp>
            <p:nvSpPr>
              <p:cNvPr id="35869" name="TextBox 22"/>
              <p:cNvSpPr txBox="1">
                <a:spLocks noChangeArrowheads="1"/>
              </p:cNvSpPr>
              <p:nvPr/>
            </p:nvSpPr>
            <p:spPr bwMode="auto">
              <a:xfrm>
                <a:off x="3439500" y="4114800"/>
                <a:ext cx="497252" cy="261610"/>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NH</a:t>
                </a:r>
                <a:r>
                  <a:rPr kumimoji="0" lang="en-GB" altLang="en-US" sz="1100" b="1" i="0" u="none" strike="noStrike" kern="1200" cap="none" spc="0" normalizeH="0" baseline="-25000" noProof="0">
                    <a:ln>
                      <a:noFill/>
                    </a:ln>
                    <a:solidFill>
                      <a:prstClr val="black"/>
                    </a:solidFill>
                    <a:effectLst/>
                    <a:uLnTx/>
                    <a:uFillTx/>
                    <a:latin typeface="Arial" panose="020B0604020202020204" pitchFamily="34" charset="0"/>
                    <a:ea typeface="+mn-ea"/>
                    <a:cs typeface="+mn-cs"/>
                  </a:rPr>
                  <a:t>4</a:t>
                </a:r>
                <a:r>
                  <a:rPr kumimoji="0" lang="en-GB" altLang="en-US" sz="1100" b="1"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100" b="1" i="0" u="none" strike="noStrike" kern="1200" cap="none" spc="0" normalizeH="0" baseline="-25000" noProof="0">
                  <a:ln>
                    <a:noFill/>
                  </a:ln>
                  <a:solidFill>
                    <a:prstClr val="black"/>
                  </a:solidFill>
                  <a:effectLst/>
                  <a:uLnTx/>
                  <a:uFillTx/>
                  <a:latin typeface="Arial" panose="020B0604020202020204" pitchFamily="34" charset="0"/>
                  <a:ea typeface="+mn-ea"/>
                  <a:cs typeface="+mn-cs"/>
                </a:endParaRPr>
              </a:p>
            </p:txBody>
          </p:sp>
          <p:sp>
            <p:nvSpPr>
              <p:cNvPr id="19" name="TextBox 18"/>
              <p:cNvSpPr txBox="1"/>
              <p:nvPr/>
            </p:nvSpPr>
            <p:spPr>
              <a:xfrm>
                <a:off x="3086525" y="3123061"/>
                <a:ext cx="979514" cy="231817"/>
              </a:xfrm>
              <a:prstGeom prst="rect">
                <a:avLst/>
              </a:prstGeom>
              <a:solidFill>
                <a:schemeClr val="bg1">
                  <a:lumMod val="95000"/>
                </a:schemeClr>
              </a:solidFill>
              <a:ln>
                <a:solidFill>
                  <a:schemeClr val="tx1"/>
                </a:solidFill>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FF0000"/>
                    </a:solidFill>
                    <a:effectLst/>
                    <a:uLnTx/>
                    <a:uFillTx/>
                    <a:latin typeface="Arial" charset="0"/>
                    <a:ea typeface="+mn-ea"/>
                    <a:cs typeface="+mn-cs"/>
                  </a:rPr>
                  <a:t>NADH-GOGAT</a:t>
                </a:r>
              </a:p>
            </p:txBody>
          </p:sp>
          <p:sp>
            <p:nvSpPr>
              <p:cNvPr id="20" name="TextBox 19"/>
              <p:cNvSpPr txBox="1"/>
              <p:nvPr/>
            </p:nvSpPr>
            <p:spPr>
              <a:xfrm>
                <a:off x="849679" y="3123061"/>
                <a:ext cx="850922" cy="231817"/>
              </a:xfrm>
              <a:prstGeom prst="rect">
                <a:avLst/>
              </a:prstGeom>
              <a:solidFill>
                <a:schemeClr val="bg1">
                  <a:lumMod val="95000"/>
                </a:schemeClr>
              </a:solidFill>
              <a:ln>
                <a:solidFill>
                  <a:schemeClr val="tx1"/>
                </a:solidFill>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err="1">
                    <a:ln>
                      <a:noFill/>
                    </a:ln>
                    <a:solidFill>
                      <a:srgbClr val="FF0000"/>
                    </a:solidFill>
                    <a:effectLst/>
                    <a:uLnTx/>
                    <a:uFillTx/>
                    <a:latin typeface="Arial" charset="0"/>
                    <a:ea typeface="+mn-ea"/>
                    <a:cs typeface="+mn-cs"/>
                  </a:rPr>
                  <a:t>Fdx</a:t>
                </a:r>
                <a:r>
                  <a:rPr kumimoji="0" lang="en-GB" sz="900" b="1" i="0" u="none" strike="noStrike" kern="1200" cap="none" spc="0" normalizeH="0" baseline="0" noProof="0" dirty="0">
                    <a:ln>
                      <a:noFill/>
                    </a:ln>
                    <a:solidFill>
                      <a:srgbClr val="FF0000"/>
                    </a:solidFill>
                    <a:effectLst/>
                    <a:uLnTx/>
                    <a:uFillTx/>
                    <a:latin typeface="Arial" charset="0"/>
                    <a:ea typeface="+mn-ea"/>
                    <a:cs typeface="+mn-cs"/>
                  </a:rPr>
                  <a:t>-GOGAT</a:t>
                </a:r>
              </a:p>
            </p:txBody>
          </p:sp>
          <p:sp>
            <p:nvSpPr>
              <p:cNvPr id="21" name="TextBox 20"/>
              <p:cNvSpPr txBox="1"/>
              <p:nvPr/>
            </p:nvSpPr>
            <p:spPr>
              <a:xfrm>
                <a:off x="809990" y="3685136"/>
                <a:ext cx="930299" cy="369954"/>
              </a:xfrm>
              <a:prstGeom prst="rect">
                <a:avLst/>
              </a:prstGeom>
              <a:solidFill>
                <a:schemeClr val="bg1">
                  <a:lumMod val="95000"/>
                </a:schemeClr>
              </a:solidFill>
              <a:ln>
                <a:solidFill>
                  <a:schemeClr val="tx1"/>
                </a:solid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FF0000"/>
                    </a:solidFill>
                    <a:effectLst/>
                    <a:uLnTx/>
                    <a:uFillTx/>
                    <a:latin typeface="Arial" charset="0"/>
                    <a:ea typeface="+mn-ea"/>
                    <a:cs typeface="+mn-cs"/>
                  </a:rPr>
                  <a:t>Chloroplast localized GS2</a:t>
                </a:r>
              </a:p>
            </p:txBody>
          </p:sp>
          <p:sp>
            <p:nvSpPr>
              <p:cNvPr id="22" name="TextBox 21"/>
              <p:cNvSpPr txBox="1"/>
              <p:nvPr/>
            </p:nvSpPr>
            <p:spPr>
              <a:xfrm>
                <a:off x="2984922" y="3693076"/>
                <a:ext cx="1081116" cy="231817"/>
              </a:xfrm>
              <a:prstGeom prst="rect">
                <a:avLst/>
              </a:prstGeom>
              <a:solidFill>
                <a:schemeClr val="bg1">
                  <a:lumMod val="95000"/>
                </a:schemeClr>
              </a:solidFill>
              <a:ln>
                <a:solidFill>
                  <a:schemeClr val="tx1"/>
                </a:solid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FF0000"/>
                    </a:solidFill>
                    <a:effectLst/>
                    <a:uLnTx/>
                    <a:uFillTx/>
                    <a:latin typeface="Arial" charset="0"/>
                    <a:ea typeface="+mn-ea"/>
                    <a:cs typeface="+mn-cs"/>
                  </a:rPr>
                  <a:t>Cytosolic GS1</a:t>
                </a:r>
              </a:p>
            </p:txBody>
          </p:sp>
          <p:sp>
            <p:nvSpPr>
              <p:cNvPr id="4" name="Rectangle 3"/>
              <p:cNvSpPr/>
              <p:nvPr/>
            </p:nvSpPr>
            <p:spPr>
              <a:xfrm>
                <a:off x="-9181" y="522269"/>
                <a:ext cx="4548307" cy="46490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5847" name="TextBox 5"/>
            <p:cNvSpPr txBox="1">
              <a:spLocks noChangeArrowheads="1"/>
            </p:cNvSpPr>
            <p:nvPr/>
          </p:nvSpPr>
          <p:spPr bwMode="auto">
            <a:xfrm>
              <a:off x="731838" y="5432425"/>
              <a:ext cx="1350962" cy="33972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Assimilation</a:t>
              </a:r>
            </a:p>
          </p:txBody>
        </p:sp>
        <p:sp>
          <p:nvSpPr>
            <p:cNvPr id="35848" name="TextBox 25"/>
            <p:cNvSpPr txBox="1">
              <a:spLocks noChangeArrowheads="1"/>
            </p:cNvSpPr>
            <p:nvPr/>
          </p:nvSpPr>
          <p:spPr bwMode="auto">
            <a:xfrm>
              <a:off x="2957513" y="5464175"/>
              <a:ext cx="1350962" cy="33813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Assimilation</a:t>
              </a:r>
            </a:p>
          </p:txBody>
        </p:sp>
        <p:sp>
          <p:nvSpPr>
            <p:cNvPr id="35849" name="TextBox 6"/>
            <p:cNvSpPr txBox="1">
              <a:spLocks noChangeArrowheads="1"/>
            </p:cNvSpPr>
            <p:nvPr/>
          </p:nvSpPr>
          <p:spPr bwMode="auto">
            <a:xfrm>
              <a:off x="2230438" y="4964113"/>
              <a:ext cx="982662" cy="46196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AA catabolism</a:t>
              </a:r>
            </a:p>
          </p:txBody>
        </p:sp>
        <p:sp>
          <p:nvSpPr>
            <p:cNvPr id="35850" name="TextBox 27"/>
            <p:cNvSpPr txBox="1">
              <a:spLocks noChangeArrowheads="1"/>
            </p:cNvSpPr>
            <p:nvPr/>
          </p:nvSpPr>
          <p:spPr bwMode="auto">
            <a:xfrm>
              <a:off x="6350" y="4979988"/>
              <a:ext cx="982663" cy="46196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Photo-respiration</a:t>
              </a:r>
            </a:p>
          </p:txBody>
        </p:sp>
        <p:sp>
          <p:nvSpPr>
            <p:cNvPr id="35851" name="TextBox 8"/>
            <p:cNvSpPr txBox="1">
              <a:spLocks noChangeArrowheads="1"/>
            </p:cNvSpPr>
            <p:nvPr/>
          </p:nvSpPr>
          <p:spPr bwMode="auto">
            <a:xfrm>
              <a:off x="284163" y="1676400"/>
              <a:ext cx="39068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Each N atom may cycle through GS many times as amino acids are </a:t>
              </a:r>
              <a:r>
                <a:rPr kumimoji="0" lang="en-GB" altLang="en-US" sz="1600" b="0" i="1" u="none" strike="noStrike" kern="1200" cap="none" spc="0" normalizeH="0" baseline="0" noProof="0">
                  <a:ln>
                    <a:noFill/>
                  </a:ln>
                  <a:solidFill>
                    <a:prstClr val="black"/>
                  </a:solidFill>
                  <a:effectLst/>
                  <a:uLnTx/>
                  <a:uFillTx/>
                  <a:latin typeface="Arial" panose="020B0604020202020204" pitchFamily="34" charset="0"/>
                  <a:ea typeface="+mn-ea"/>
                  <a:cs typeface="+mn-cs"/>
                </a:rPr>
                <a:t>recycled</a:t>
              </a:r>
              <a:r>
                <a:rPr kumimoji="0" lang="en-GB"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 during growth and senescence and </a:t>
              </a:r>
              <a:r>
                <a:rPr kumimoji="0" lang="en-GB" altLang="en-US" sz="1600" b="0" i="1" u="none" strike="noStrike" kern="1200" cap="none" spc="0" normalizeH="0" baseline="0" noProof="0">
                  <a:ln>
                    <a:noFill/>
                  </a:ln>
                  <a:solidFill>
                    <a:prstClr val="black"/>
                  </a:solidFill>
                  <a:effectLst/>
                  <a:uLnTx/>
                  <a:uFillTx/>
                  <a:latin typeface="Arial" panose="020B0604020202020204" pitchFamily="34" charset="0"/>
                  <a:ea typeface="+mn-ea"/>
                  <a:cs typeface="+mn-cs"/>
                </a:rPr>
                <a:t>released</a:t>
              </a:r>
              <a:r>
                <a:rPr kumimoji="0" lang="en-GB"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 due to photorespiration</a:t>
              </a:r>
            </a:p>
          </p:txBody>
        </p:sp>
        <p:sp>
          <p:nvSpPr>
            <p:cNvPr id="35852" name="TextBox 1"/>
            <p:cNvSpPr txBox="1">
              <a:spLocks noChangeArrowheads="1"/>
            </p:cNvSpPr>
            <p:nvPr/>
          </p:nvSpPr>
          <p:spPr bwMode="auto">
            <a:xfrm>
              <a:off x="8153400" y="5257800"/>
              <a:ext cx="6080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1" u="none" strike="noStrike" kern="1200" cap="none" spc="0" normalizeH="0" baseline="0" noProof="0">
                  <a:ln>
                    <a:noFill/>
                  </a:ln>
                  <a:solidFill>
                    <a:prstClr val="black"/>
                  </a:solidFill>
                  <a:effectLst/>
                  <a:uLnTx/>
                  <a:uFillTx/>
                  <a:latin typeface="Arial" panose="020B0604020202020204" pitchFamily="34" charset="0"/>
                  <a:ea typeface="+mn-ea"/>
                  <a:cs typeface="+mn-cs"/>
                </a:rPr>
                <a:t>uptake</a:t>
              </a:r>
            </a:p>
          </p:txBody>
        </p:sp>
        <p:sp>
          <p:nvSpPr>
            <p:cNvPr id="35853" name="TextBox 29"/>
            <p:cNvSpPr txBox="1">
              <a:spLocks noChangeArrowheads="1"/>
            </p:cNvSpPr>
            <p:nvPr/>
          </p:nvSpPr>
          <p:spPr bwMode="auto">
            <a:xfrm>
              <a:off x="8077200" y="4386263"/>
              <a:ext cx="9239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1" u="none" strike="noStrike" kern="1200" cap="none" spc="0" normalizeH="0" baseline="0" noProof="0">
                  <a:ln>
                    <a:noFill/>
                  </a:ln>
                  <a:solidFill>
                    <a:prstClr val="black"/>
                  </a:solidFill>
                  <a:effectLst/>
                  <a:uLnTx/>
                  <a:uFillTx/>
                  <a:latin typeface="Arial" panose="020B0604020202020204" pitchFamily="34" charset="0"/>
                  <a:ea typeface="+mn-ea"/>
                  <a:cs typeface="+mn-cs"/>
                </a:rPr>
                <a:t>assimilation</a:t>
              </a:r>
            </a:p>
          </p:txBody>
        </p:sp>
        <p:sp>
          <p:nvSpPr>
            <p:cNvPr id="35854" name="TextBox 30"/>
            <p:cNvSpPr txBox="1">
              <a:spLocks noChangeArrowheads="1"/>
            </p:cNvSpPr>
            <p:nvPr/>
          </p:nvSpPr>
          <p:spPr bwMode="auto">
            <a:xfrm>
              <a:off x="5111750" y="1795463"/>
              <a:ext cx="9239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1" u="none" strike="noStrike" kern="1200" cap="none" spc="0" normalizeH="0" baseline="0" noProof="0">
                  <a:ln>
                    <a:noFill/>
                  </a:ln>
                  <a:solidFill>
                    <a:prstClr val="black"/>
                  </a:solidFill>
                  <a:effectLst/>
                  <a:uLnTx/>
                  <a:uFillTx/>
                  <a:latin typeface="Arial" panose="020B0604020202020204" pitchFamily="34" charset="0"/>
                  <a:ea typeface="+mn-ea"/>
                  <a:cs typeface="+mn-cs"/>
                </a:rPr>
                <a:t>assimilation</a:t>
              </a:r>
            </a:p>
          </p:txBody>
        </p:sp>
        <p:sp>
          <p:nvSpPr>
            <p:cNvPr id="35855" name="TextBox 31"/>
            <p:cNvSpPr txBox="1">
              <a:spLocks noChangeArrowheads="1"/>
            </p:cNvSpPr>
            <p:nvPr/>
          </p:nvSpPr>
          <p:spPr bwMode="auto">
            <a:xfrm>
              <a:off x="8001000" y="2325688"/>
              <a:ext cx="10572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1" u="none" strike="noStrike" kern="1200" cap="none" spc="0" normalizeH="0" baseline="0" noProof="0">
                  <a:ln>
                    <a:noFill/>
                  </a:ln>
                  <a:solidFill>
                    <a:prstClr val="black"/>
                  </a:solidFill>
                  <a:effectLst/>
                  <a:uLnTx/>
                  <a:uFillTx/>
                  <a:latin typeface="Arial" panose="020B0604020202020204" pitchFamily="34" charset="0"/>
                  <a:ea typeface="+mn-ea"/>
                  <a:cs typeface="+mn-cs"/>
                </a:rPr>
                <a:t>remobilization</a:t>
              </a:r>
            </a:p>
          </p:txBody>
        </p:sp>
        <p:sp>
          <p:nvSpPr>
            <p:cNvPr id="35856" name="TextBox 32"/>
            <p:cNvSpPr txBox="1">
              <a:spLocks noChangeArrowheads="1"/>
            </p:cNvSpPr>
            <p:nvPr/>
          </p:nvSpPr>
          <p:spPr bwMode="auto">
            <a:xfrm>
              <a:off x="5410200" y="3319463"/>
              <a:ext cx="1057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1" u="none" strike="noStrike" kern="1200" cap="none" spc="0" normalizeH="0" baseline="0" noProof="0">
                  <a:ln>
                    <a:noFill/>
                  </a:ln>
                  <a:solidFill>
                    <a:prstClr val="black"/>
                  </a:solidFill>
                  <a:effectLst/>
                  <a:uLnTx/>
                  <a:uFillTx/>
                  <a:latin typeface="Arial" panose="020B0604020202020204" pitchFamily="34" charset="0"/>
                  <a:ea typeface="+mn-ea"/>
                  <a:cs typeface="+mn-cs"/>
                </a:rPr>
                <a:t>remobilization</a:t>
              </a:r>
            </a:p>
          </p:txBody>
        </p:sp>
      </p:grpSp>
    </p:spTree>
    <p:extLst>
      <p:ext uri="{BB962C8B-B14F-4D97-AF65-F5344CB8AC3E}">
        <p14:creationId xmlns:p14="http://schemas.microsoft.com/office/powerpoint/2010/main" val="85681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22247"/>
          <a:stretch/>
        </p:blipFill>
        <p:spPr>
          <a:xfrm>
            <a:off x="9949" y="1"/>
            <a:ext cx="3841971" cy="4381329"/>
          </a:xfrm>
          <a:prstGeom prst="rect">
            <a:avLst/>
          </a:prstGeom>
        </p:spPr>
      </p:pic>
      <p:pic>
        <p:nvPicPr>
          <p:cNvPr id="3" name="Imagen 2"/>
          <p:cNvPicPr>
            <a:picLocks noChangeAspect="1"/>
          </p:cNvPicPr>
          <p:nvPr/>
        </p:nvPicPr>
        <p:blipFill rotWithShape="1">
          <a:blip r:embed="rId2"/>
          <a:srcRect t="73529"/>
          <a:stretch/>
        </p:blipFill>
        <p:spPr>
          <a:xfrm>
            <a:off x="179512" y="4220164"/>
            <a:ext cx="6794299" cy="2637836"/>
          </a:xfrm>
          <a:prstGeom prst="rect">
            <a:avLst/>
          </a:prstGeom>
        </p:spPr>
      </p:pic>
      <p:sp>
        <p:nvSpPr>
          <p:cNvPr id="4" name="Elipse 3"/>
          <p:cNvSpPr/>
          <p:nvPr/>
        </p:nvSpPr>
        <p:spPr bwMode="auto">
          <a:xfrm>
            <a:off x="1187624" y="5733256"/>
            <a:ext cx="2448272" cy="1296144"/>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408847" y="331788"/>
            <a:ext cx="32624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3600" dirty="0" err="1"/>
              <a:t>Asimilación</a:t>
            </a:r>
            <a:r>
              <a:rPr lang="en-US" altLang="es-ES" sz="3600" dirty="0"/>
              <a:t> </a:t>
            </a:r>
            <a:r>
              <a:rPr lang="en-US" altLang="es-ES" sz="3600" dirty="0" smtClean="0"/>
              <a:t>del</a:t>
            </a:r>
            <a:endParaRPr lang="es-ES" altLang="es-ES" sz="3600" dirty="0"/>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l="14101" t="38620" r="70383" b="32930"/>
          <a:stretch>
            <a:fillRect/>
          </a:stretch>
        </p:blipFill>
        <p:spPr bwMode="auto">
          <a:xfrm>
            <a:off x="4663281" y="331788"/>
            <a:ext cx="1223963"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Text Box 5"/>
          <p:cNvSpPr txBox="1">
            <a:spLocks noChangeArrowheads="1"/>
          </p:cNvSpPr>
          <p:nvPr/>
        </p:nvSpPr>
        <p:spPr bwMode="auto">
          <a:xfrm>
            <a:off x="522288" y="3176588"/>
            <a:ext cx="4518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800"/>
              <a:t>Asimil. Sec. o reasimilación</a:t>
            </a:r>
            <a:endParaRPr lang="es-ES" altLang="es-ES" sz="2800"/>
          </a:p>
        </p:txBody>
      </p:sp>
      <p:sp>
        <p:nvSpPr>
          <p:cNvPr id="28678" name="Text Box 6"/>
          <p:cNvSpPr txBox="1">
            <a:spLocks noChangeArrowheads="1"/>
          </p:cNvSpPr>
          <p:nvPr/>
        </p:nvSpPr>
        <p:spPr bwMode="auto">
          <a:xfrm>
            <a:off x="522288" y="1752226"/>
            <a:ext cx="34718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800" dirty="0" err="1"/>
              <a:t>Asimilación</a:t>
            </a:r>
            <a:r>
              <a:rPr lang="en-US" altLang="es-ES" sz="2800" dirty="0"/>
              <a:t> </a:t>
            </a:r>
            <a:r>
              <a:rPr lang="en-US" altLang="es-ES" sz="2800" dirty="0" err="1"/>
              <a:t>primaria</a:t>
            </a:r>
            <a:r>
              <a:rPr lang="en-US" altLang="es-ES" sz="2800" dirty="0"/>
              <a:t> </a:t>
            </a:r>
            <a:endParaRPr lang="es-ES" altLang="es-ES" sz="2800" dirty="0"/>
          </a:p>
        </p:txBody>
      </p:sp>
      <p:sp>
        <p:nvSpPr>
          <p:cNvPr id="28679" name="Text Box 7"/>
          <p:cNvSpPr txBox="1">
            <a:spLocks noChangeArrowheads="1"/>
          </p:cNvSpPr>
          <p:nvPr/>
        </p:nvSpPr>
        <p:spPr bwMode="auto">
          <a:xfrm>
            <a:off x="5275263" y="1736725"/>
            <a:ext cx="3689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800"/>
              <a:t>Reducción de Nitratos</a:t>
            </a:r>
            <a:endParaRPr lang="es-ES" altLang="es-ES" sz="2800"/>
          </a:p>
        </p:txBody>
      </p:sp>
      <p:sp>
        <p:nvSpPr>
          <p:cNvPr id="28680" name="Text Box 8"/>
          <p:cNvSpPr txBox="1">
            <a:spLocks noChangeArrowheads="1"/>
          </p:cNvSpPr>
          <p:nvPr/>
        </p:nvSpPr>
        <p:spPr bwMode="auto">
          <a:xfrm>
            <a:off x="5994400" y="3176588"/>
            <a:ext cx="28590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800"/>
              <a:t>Fotorrespiración </a:t>
            </a:r>
            <a:endParaRPr lang="es-ES" altLang="es-ES" sz="2800"/>
          </a:p>
        </p:txBody>
      </p:sp>
      <p:sp>
        <p:nvSpPr>
          <p:cNvPr id="2" name="Text Box 13"/>
          <p:cNvSpPr txBox="1">
            <a:spLocks noChangeArrowheads="1"/>
          </p:cNvSpPr>
          <p:nvPr/>
        </p:nvSpPr>
        <p:spPr bwMode="auto">
          <a:xfrm>
            <a:off x="1963486" y="5560982"/>
            <a:ext cx="27077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000" dirty="0" err="1">
                <a:solidFill>
                  <a:srgbClr val="FF0000"/>
                </a:solidFill>
              </a:rPr>
              <a:t>Reducción</a:t>
            </a:r>
            <a:r>
              <a:rPr lang="en-US" altLang="es-ES" sz="2000" dirty="0">
                <a:solidFill>
                  <a:srgbClr val="FF0000"/>
                </a:solidFill>
              </a:rPr>
              <a:t> de </a:t>
            </a:r>
            <a:r>
              <a:rPr lang="en-US" altLang="es-ES" sz="2000" dirty="0" err="1">
                <a:solidFill>
                  <a:srgbClr val="FF0000"/>
                </a:solidFill>
              </a:rPr>
              <a:t>Nitratos</a:t>
            </a:r>
            <a:endParaRPr lang="es-ES" altLang="es-ES" sz="2000" dirty="0">
              <a:solidFill>
                <a:srgbClr val="FF0000"/>
              </a:solidFill>
            </a:endParaRPr>
          </a:p>
        </p:txBody>
      </p:sp>
      <p:sp>
        <p:nvSpPr>
          <p:cNvPr id="28681" name="Text Box 14"/>
          <p:cNvSpPr txBox="1">
            <a:spLocks noChangeArrowheads="1"/>
          </p:cNvSpPr>
          <p:nvPr/>
        </p:nvSpPr>
        <p:spPr bwMode="auto">
          <a:xfrm>
            <a:off x="1745539" y="4892676"/>
            <a:ext cx="32431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dirty="0" err="1">
                <a:solidFill>
                  <a:srgbClr val="FF0000"/>
                </a:solidFill>
              </a:rPr>
              <a:t>Fotorrespiración</a:t>
            </a:r>
            <a:r>
              <a:rPr lang="en-US" altLang="es-ES" sz="2800" dirty="0">
                <a:solidFill>
                  <a:srgbClr val="FF0000"/>
                </a:solidFill>
              </a:rPr>
              <a:t> </a:t>
            </a:r>
            <a:endParaRPr lang="es-ES" altLang="es-ES" sz="2800" dirty="0">
              <a:solidFill>
                <a:srgbClr val="FF0000"/>
              </a:solidFill>
            </a:endParaRPr>
          </a:p>
        </p:txBody>
      </p:sp>
      <p:sp>
        <p:nvSpPr>
          <p:cNvPr id="28682" name="Text Box 15"/>
          <p:cNvSpPr txBox="1">
            <a:spLocks noChangeArrowheads="1"/>
          </p:cNvSpPr>
          <p:nvPr/>
        </p:nvSpPr>
        <p:spPr bwMode="auto">
          <a:xfrm>
            <a:off x="5701691" y="4954231"/>
            <a:ext cx="5854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800" dirty="0" smtClean="0">
                <a:solidFill>
                  <a:srgbClr val="FF0000"/>
                </a:solidFill>
              </a:rPr>
              <a:t>10</a:t>
            </a:r>
            <a:endParaRPr lang="es-ES" altLang="es-ES" sz="2800" dirty="0">
              <a:solidFill>
                <a:srgbClr val="FF0000"/>
              </a:solidFill>
            </a:endParaRP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l="14101" t="38620" r="70383" b="32930"/>
          <a:stretch>
            <a:fillRect/>
          </a:stretch>
        </p:blipFill>
        <p:spPr bwMode="auto">
          <a:xfrm>
            <a:off x="133693" y="5085184"/>
            <a:ext cx="1223963"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5"/>
          <p:cNvSpPr txBox="1">
            <a:spLocks noChangeArrowheads="1"/>
          </p:cNvSpPr>
          <p:nvPr/>
        </p:nvSpPr>
        <p:spPr bwMode="auto">
          <a:xfrm>
            <a:off x="5854091" y="5477451"/>
            <a:ext cx="3020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800" dirty="0" smtClean="0">
                <a:solidFill>
                  <a:srgbClr val="FF0000"/>
                </a:solidFill>
              </a:rPr>
              <a:t>1</a:t>
            </a:r>
            <a:endParaRPr lang="es-ES" altLang="es-ES" sz="2800" dirty="0">
              <a:solidFill>
                <a:srgbClr val="FF0000"/>
              </a:solidFill>
            </a:endParaRPr>
          </a:p>
        </p:txBody>
      </p:sp>
      <p:cxnSp>
        <p:nvCxnSpPr>
          <p:cNvPr id="4" name="Conector recto 3"/>
          <p:cNvCxnSpPr/>
          <p:nvPr/>
        </p:nvCxnSpPr>
        <p:spPr bwMode="auto">
          <a:xfrm>
            <a:off x="5594566" y="5477451"/>
            <a:ext cx="849642" cy="0"/>
          </a:xfrm>
          <a:prstGeom prst="line">
            <a:avLst/>
          </a:prstGeom>
          <a:noFill/>
          <a:ln w="222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fade">
                                      <p:cBhvr>
                                        <p:cTn id="7" dur="1000"/>
                                        <p:tgtEl>
                                          <p:spTgt spid="28678"/>
                                        </p:tgtEl>
                                      </p:cBhvr>
                                    </p:animEffect>
                                    <p:anim calcmode="lin" valueType="num">
                                      <p:cBhvr>
                                        <p:cTn id="8" dur="1000" fill="hold"/>
                                        <p:tgtEl>
                                          <p:spTgt spid="28678"/>
                                        </p:tgtEl>
                                        <p:attrNameLst>
                                          <p:attrName>ppt_x</p:attrName>
                                        </p:attrNameLst>
                                      </p:cBhvr>
                                      <p:tavLst>
                                        <p:tav tm="0">
                                          <p:val>
                                            <p:strVal val="#ppt_x"/>
                                          </p:val>
                                        </p:tav>
                                        <p:tav tm="100000">
                                          <p:val>
                                            <p:strVal val="#ppt_x"/>
                                          </p:val>
                                        </p:tav>
                                      </p:tavLst>
                                    </p:anim>
                                    <p:anim calcmode="lin" valueType="num">
                                      <p:cBhvr>
                                        <p:cTn id="9" dur="1000" fill="hold"/>
                                        <p:tgtEl>
                                          <p:spTgt spid="2867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679"/>
                                        </p:tgtEl>
                                        <p:attrNameLst>
                                          <p:attrName>style.visibility</p:attrName>
                                        </p:attrNameLst>
                                      </p:cBhvr>
                                      <p:to>
                                        <p:strVal val="visible"/>
                                      </p:to>
                                    </p:set>
                                    <p:animEffect transition="in" filter="fade">
                                      <p:cBhvr>
                                        <p:cTn id="12" dur="1000"/>
                                        <p:tgtEl>
                                          <p:spTgt spid="28679"/>
                                        </p:tgtEl>
                                      </p:cBhvr>
                                    </p:animEffect>
                                    <p:anim calcmode="lin" valueType="num">
                                      <p:cBhvr>
                                        <p:cTn id="13" dur="1000" fill="hold"/>
                                        <p:tgtEl>
                                          <p:spTgt spid="28679"/>
                                        </p:tgtEl>
                                        <p:attrNameLst>
                                          <p:attrName>ppt_x</p:attrName>
                                        </p:attrNameLst>
                                      </p:cBhvr>
                                      <p:tavLst>
                                        <p:tav tm="0">
                                          <p:val>
                                            <p:strVal val="#ppt_x"/>
                                          </p:val>
                                        </p:tav>
                                        <p:tav tm="100000">
                                          <p:val>
                                            <p:strVal val="#ppt_x"/>
                                          </p:val>
                                        </p:tav>
                                      </p:tavLst>
                                    </p:anim>
                                    <p:anim calcmode="lin" valueType="num">
                                      <p:cBhvr>
                                        <p:cTn id="14" dur="1000" fill="hold"/>
                                        <p:tgtEl>
                                          <p:spTgt spid="2867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8677"/>
                                        </p:tgtEl>
                                        <p:attrNameLst>
                                          <p:attrName>style.visibility</p:attrName>
                                        </p:attrNameLst>
                                      </p:cBhvr>
                                      <p:to>
                                        <p:strVal val="visible"/>
                                      </p:to>
                                    </p:set>
                                    <p:animEffect transition="in" filter="fade">
                                      <p:cBhvr>
                                        <p:cTn id="19" dur="1000"/>
                                        <p:tgtEl>
                                          <p:spTgt spid="28677"/>
                                        </p:tgtEl>
                                      </p:cBhvr>
                                    </p:animEffect>
                                    <p:anim calcmode="lin" valueType="num">
                                      <p:cBhvr>
                                        <p:cTn id="20" dur="1000" fill="hold"/>
                                        <p:tgtEl>
                                          <p:spTgt spid="28677"/>
                                        </p:tgtEl>
                                        <p:attrNameLst>
                                          <p:attrName>ppt_x</p:attrName>
                                        </p:attrNameLst>
                                      </p:cBhvr>
                                      <p:tavLst>
                                        <p:tav tm="0">
                                          <p:val>
                                            <p:strVal val="#ppt_x"/>
                                          </p:val>
                                        </p:tav>
                                        <p:tav tm="100000">
                                          <p:val>
                                            <p:strVal val="#ppt_x"/>
                                          </p:val>
                                        </p:tav>
                                      </p:tavLst>
                                    </p:anim>
                                    <p:anim calcmode="lin" valueType="num">
                                      <p:cBhvr>
                                        <p:cTn id="21" dur="1000" fill="hold"/>
                                        <p:tgtEl>
                                          <p:spTgt spid="2867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8680"/>
                                        </p:tgtEl>
                                        <p:attrNameLst>
                                          <p:attrName>style.visibility</p:attrName>
                                        </p:attrNameLst>
                                      </p:cBhvr>
                                      <p:to>
                                        <p:strVal val="visible"/>
                                      </p:to>
                                    </p:set>
                                    <p:animEffect transition="in" filter="fade">
                                      <p:cBhvr>
                                        <p:cTn id="24" dur="1000"/>
                                        <p:tgtEl>
                                          <p:spTgt spid="28680"/>
                                        </p:tgtEl>
                                      </p:cBhvr>
                                    </p:animEffect>
                                    <p:anim calcmode="lin" valueType="num">
                                      <p:cBhvr>
                                        <p:cTn id="25" dur="1000" fill="hold"/>
                                        <p:tgtEl>
                                          <p:spTgt spid="28680"/>
                                        </p:tgtEl>
                                        <p:attrNameLst>
                                          <p:attrName>ppt_x</p:attrName>
                                        </p:attrNameLst>
                                      </p:cBhvr>
                                      <p:tavLst>
                                        <p:tav tm="0">
                                          <p:val>
                                            <p:strVal val="#ppt_x"/>
                                          </p:val>
                                        </p:tav>
                                        <p:tav tm="100000">
                                          <p:val>
                                            <p:strVal val="#ppt_x"/>
                                          </p:val>
                                        </p:tav>
                                      </p:tavLst>
                                    </p:anim>
                                    <p:anim calcmode="lin" valueType="num">
                                      <p:cBhvr>
                                        <p:cTn id="26" dur="1000" fill="hold"/>
                                        <p:tgtEl>
                                          <p:spTgt spid="2868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681"/>
                                        </p:tgtEl>
                                        <p:attrNameLst>
                                          <p:attrName>style.visibility</p:attrName>
                                        </p:attrNameLst>
                                      </p:cBhvr>
                                      <p:to>
                                        <p:strVal val="visible"/>
                                      </p:to>
                                    </p:set>
                                    <p:anim calcmode="lin" valueType="num">
                                      <p:cBhvr additive="base">
                                        <p:cTn id="37" dur="500" fill="hold"/>
                                        <p:tgtEl>
                                          <p:spTgt spid="28681"/>
                                        </p:tgtEl>
                                        <p:attrNameLst>
                                          <p:attrName>ppt_x</p:attrName>
                                        </p:attrNameLst>
                                      </p:cBhvr>
                                      <p:tavLst>
                                        <p:tav tm="0">
                                          <p:val>
                                            <p:strVal val="#ppt_x"/>
                                          </p:val>
                                        </p:tav>
                                        <p:tav tm="100000">
                                          <p:val>
                                            <p:strVal val="#ppt_x"/>
                                          </p:val>
                                        </p:tav>
                                      </p:tavLst>
                                    </p:anim>
                                    <p:anim calcmode="lin" valueType="num">
                                      <p:cBhvr additive="base">
                                        <p:cTn id="38" dur="500" fill="hold"/>
                                        <p:tgtEl>
                                          <p:spTgt spid="2868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28682"/>
                                        </p:tgtEl>
                                        <p:attrNameLst>
                                          <p:attrName>style.visibility</p:attrName>
                                        </p:attrNameLst>
                                      </p:cBhvr>
                                      <p:to>
                                        <p:strVal val="visible"/>
                                      </p:to>
                                    </p:set>
                                    <p:anim calcmode="lin" valueType="num">
                                      <p:cBhvr additive="base">
                                        <p:cTn id="46" dur="500" fill="hold"/>
                                        <p:tgtEl>
                                          <p:spTgt spid="28682"/>
                                        </p:tgtEl>
                                        <p:attrNameLst>
                                          <p:attrName>ppt_x</p:attrName>
                                        </p:attrNameLst>
                                      </p:cBhvr>
                                      <p:tavLst>
                                        <p:tav tm="0">
                                          <p:val>
                                            <p:strVal val="#ppt_x"/>
                                          </p:val>
                                        </p:tav>
                                        <p:tav tm="100000">
                                          <p:val>
                                            <p:strVal val="#ppt_x"/>
                                          </p:val>
                                        </p:tav>
                                      </p:tavLst>
                                    </p:anim>
                                    <p:anim calcmode="lin" valueType="num">
                                      <p:cBhvr additive="base">
                                        <p:cTn id="47" dur="500" fill="hold"/>
                                        <p:tgtEl>
                                          <p:spTgt spid="28682"/>
                                        </p:tgtEl>
                                        <p:attrNameLst>
                                          <p:attrName>ppt_y</p:attrName>
                                        </p:attrNameLst>
                                      </p:cBhvr>
                                      <p:tavLst>
                                        <p:tav tm="0">
                                          <p:val>
                                            <p:strVal val="1+#ppt_h/2"/>
                                          </p:val>
                                        </p:tav>
                                        <p:tav tm="100000">
                                          <p:val>
                                            <p:strVal val="#ppt_y"/>
                                          </p:val>
                                        </p:tav>
                                      </p:tavLst>
                                    </p:anim>
                                  </p:childTnLst>
                                </p:cTn>
                              </p:par>
                            </p:childTnLst>
                          </p:cTn>
                        </p:par>
                        <p:par>
                          <p:cTn id="48" fill="hold">
                            <p:stCondLst>
                              <p:cond delay="1000"/>
                            </p:stCondLst>
                            <p:childTnLst>
                              <p:par>
                                <p:cTn id="49" presetID="2" presetClass="entr" presetSubtype="4"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P spid="28679" grpId="0"/>
      <p:bldP spid="28680" grpId="0"/>
      <p:bldP spid="2" grpId="0"/>
      <p:bldP spid="28681" grpId="0"/>
      <p:bldP spid="28682"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22238" y="307975"/>
            <a:ext cx="63642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a:t>Segundo paso: Glutamato Sintasa</a:t>
            </a:r>
            <a:endParaRPr lang="es-ES" altLang="es-ES"/>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l="38185" r="743"/>
          <a:stretch>
            <a:fillRect/>
          </a:stretch>
        </p:blipFill>
        <p:spPr bwMode="auto">
          <a:xfrm>
            <a:off x="611188" y="1450975"/>
            <a:ext cx="7848600" cy="428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Text Box 4"/>
          <p:cNvSpPr txBox="1">
            <a:spLocks noChangeArrowheads="1"/>
          </p:cNvSpPr>
          <p:nvPr/>
        </p:nvSpPr>
        <p:spPr bwMode="auto">
          <a:xfrm>
            <a:off x="6877050" y="307975"/>
            <a:ext cx="1739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400"/>
              <a:t>Fd-GOGAT</a:t>
            </a:r>
            <a:endParaRPr lang="es-ES" altLang="es-ES" sz="2400"/>
          </a:p>
        </p:txBody>
      </p:sp>
      <p:sp>
        <p:nvSpPr>
          <p:cNvPr id="32773" name="Text Box 5"/>
          <p:cNvSpPr txBox="1">
            <a:spLocks noChangeArrowheads="1"/>
          </p:cNvSpPr>
          <p:nvPr/>
        </p:nvSpPr>
        <p:spPr bwMode="auto">
          <a:xfrm>
            <a:off x="6894513" y="884238"/>
            <a:ext cx="2249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400"/>
              <a:t>NADH-GOGAT</a:t>
            </a:r>
            <a:endParaRPr lang="es-ES" altLang="es-ES" sz="2400"/>
          </a:p>
        </p:txBody>
      </p:sp>
      <p:sp>
        <p:nvSpPr>
          <p:cNvPr id="32774" name="AutoShape 6"/>
          <p:cNvSpPr>
            <a:spLocks/>
          </p:cNvSpPr>
          <p:nvPr/>
        </p:nvSpPr>
        <p:spPr bwMode="auto">
          <a:xfrm>
            <a:off x="6659563" y="144463"/>
            <a:ext cx="144462" cy="1196975"/>
          </a:xfrm>
          <a:prstGeom prst="leftBrace">
            <a:avLst>
              <a:gd name="adj1" fmla="val 69048"/>
              <a:gd name="adj2" fmla="val 50000"/>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32775" name="Text Box 8"/>
          <p:cNvSpPr txBox="1">
            <a:spLocks noChangeArrowheads="1"/>
          </p:cNvSpPr>
          <p:nvPr/>
        </p:nvSpPr>
        <p:spPr bwMode="auto">
          <a:xfrm>
            <a:off x="-920750" y="5824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25607" name="Oval 7"/>
          <p:cNvSpPr>
            <a:spLocks noChangeArrowheads="1"/>
          </p:cNvSpPr>
          <p:nvPr/>
        </p:nvSpPr>
        <p:spPr bwMode="auto">
          <a:xfrm>
            <a:off x="1979613" y="4868863"/>
            <a:ext cx="2376487" cy="865187"/>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additive="base">
                                        <p:cTn id="7" dur="500" fill="hold"/>
                                        <p:tgtEl>
                                          <p:spTgt spid="25607"/>
                                        </p:tgtEl>
                                        <p:attrNameLst>
                                          <p:attrName>ppt_x</p:attrName>
                                        </p:attrNameLst>
                                      </p:cBhvr>
                                      <p:tavLst>
                                        <p:tav tm="0">
                                          <p:val>
                                            <p:strVal val="#ppt_x"/>
                                          </p:val>
                                        </p:tav>
                                        <p:tav tm="100000">
                                          <p:val>
                                            <p:strVal val="#ppt_x"/>
                                          </p:val>
                                        </p:tav>
                                      </p:tavLst>
                                    </p:anim>
                                    <p:anim calcmode="lin" valueType="num">
                                      <p:cBhvr additive="base">
                                        <p:cTn id="8"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0"/>
            <a:ext cx="7704138" cy="465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8" name="Oval 4"/>
          <p:cNvSpPr>
            <a:spLocks noChangeArrowheads="1"/>
          </p:cNvSpPr>
          <p:nvPr/>
        </p:nvSpPr>
        <p:spPr bwMode="auto">
          <a:xfrm rot="3551558">
            <a:off x="6592094" y="1480344"/>
            <a:ext cx="2303462" cy="584200"/>
          </a:xfrm>
          <a:prstGeom prst="ellipse">
            <a:avLst/>
          </a:prstGeom>
          <a:noFill/>
          <a:ln w="34925">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36869" name="Oval 5"/>
          <p:cNvSpPr>
            <a:spLocks noChangeArrowheads="1"/>
          </p:cNvSpPr>
          <p:nvPr/>
        </p:nvSpPr>
        <p:spPr bwMode="auto">
          <a:xfrm rot="-154196">
            <a:off x="5651500" y="908050"/>
            <a:ext cx="936625" cy="584200"/>
          </a:xfrm>
          <a:prstGeom prst="ellipse">
            <a:avLst/>
          </a:prstGeom>
          <a:noFill/>
          <a:ln w="34925">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36870" name="Oval 6"/>
          <p:cNvSpPr>
            <a:spLocks noChangeArrowheads="1"/>
          </p:cNvSpPr>
          <p:nvPr/>
        </p:nvSpPr>
        <p:spPr bwMode="auto">
          <a:xfrm rot="-154196">
            <a:off x="5580063" y="2852738"/>
            <a:ext cx="1584325" cy="647700"/>
          </a:xfrm>
          <a:prstGeom prst="ellipse">
            <a:avLst/>
          </a:prstGeom>
          <a:noFill/>
          <a:ln w="34925">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pic>
        <p:nvPicPr>
          <p:cNvPr id="36871" name="Picture 7"/>
          <p:cNvPicPr>
            <a:picLocks noChangeAspect="1" noChangeArrowheads="1"/>
          </p:cNvPicPr>
          <p:nvPr/>
        </p:nvPicPr>
        <p:blipFill>
          <a:blip r:embed="rId3">
            <a:extLst>
              <a:ext uri="{28A0092B-C50C-407E-A947-70E740481C1C}">
                <a14:useLocalDpi xmlns:a14="http://schemas.microsoft.com/office/drawing/2010/main" val="0"/>
              </a:ext>
            </a:extLst>
          </a:blip>
          <a:srcRect t="12218" r="3542" b="61325"/>
          <a:stretch>
            <a:fillRect/>
          </a:stretch>
        </p:blipFill>
        <p:spPr bwMode="auto">
          <a:xfrm>
            <a:off x="323850" y="5229225"/>
            <a:ext cx="882015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2" name="Picture 8"/>
          <p:cNvPicPr>
            <a:picLocks noChangeAspect="1" noChangeArrowheads="1"/>
          </p:cNvPicPr>
          <p:nvPr/>
        </p:nvPicPr>
        <p:blipFill>
          <a:blip r:embed="rId3">
            <a:extLst>
              <a:ext uri="{28A0092B-C50C-407E-A947-70E740481C1C}">
                <a14:useLocalDpi xmlns:a14="http://schemas.microsoft.com/office/drawing/2010/main" val="0"/>
              </a:ext>
            </a:extLst>
          </a:blip>
          <a:srcRect t="38675" r="8264" b="27077"/>
          <a:stretch>
            <a:fillRect/>
          </a:stretch>
        </p:blipFill>
        <p:spPr bwMode="auto">
          <a:xfrm>
            <a:off x="323850" y="4868863"/>
            <a:ext cx="83883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3" name="Oval 9"/>
          <p:cNvSpPr>
            <a:spLocks noChangeArrowheads="1"/>
          </p:cNvSpPr>
          <p:nvPr/>
        </p:nvSpPr>
        <p:spPr bwMode="auto">
          <a:xfrm rot="-154196">
            <a:off x="2339975" y="3068638"/>
            <a:ext cx="1584325" cy="647700"/>
          </a:xfrm>
          <a:prstGeom prst="ellipse">
            <a:avLst/>
          </a:prstGeom>
          <a:noFill/>
          <a:ln w="349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36874" name="Oval 10"/>
          <p:cNvSpPr>
            <a:spLocks noChangeArrowheads="1"/>
          </p:cNvSpPr>
          <p:nvPr/>
        </p:nvSpPr>
        <p:spPr bwMode="auto">
          <a:xfrm rot="-154196">
            <a:off x="2049463" y="1841500"/>
            <a:ext cx="938212" cy="647700"/>
          </a:xfrm>
          <a:prstGeom prst="ellipse">
            <a:avLst/>
          </a:prstGeom>
          <a:noFill/>
          <a:ln w="349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36875" name="Oval 11"/>
          <p:cNvSpPr>
            <a:spLocks noChangeArrowheads="1"/>
          </p:cNvSpPr>
          <p:nvPr/>
        </p:nvSpPr>
        <p:spPr bwMode="auto">
          <a:xfrm rot="-154196">
            <a:off x="5362575" y="3565525"/>
            <a:ext cx="1223963" cy="647700"/>
          </a:xfrm>
          <a:prstGeom prst="ellipse">
            <a:avLst/>
          </a:prstGeom>
          <a:noFill/>
          <a:ln w="349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36876" name="Oval 12"/>
          <p:cNvSpPr>
            <a:spLocks noChangeArrowheads="1"/>
          </p:cNvSpPr>
          <p:nvPr/>
        </p:nvSpPr>
        <p:spPr bwMode="auto">
          <a:xfrm rot="188824">
            <a:off x="2554288" y="3862388"/>
            <a:ext cx="2447925" cy="647700"/>
          </a:xfrm>
          <a:prstGeom prst="ellipse">
            <a:avLst/>
          </a:prstGeom>
          <a:noFill/>
          <a:ln w="349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36877" name="Oval 13"/>
          <p:cNvSpPr>
            <a:spLocks noChangeArrowheads="1"/>
          </p:cNvSpPr>
          <p:nvPr/>
        </p:nvSpPr>
        <p:spPr bwMode="auto">
          <a:xfrm rot="2205557">
            <a:off x="1316038" y="3400425"/>
            <a:ext cx="2303462" cy="647700"/>
          </a:xfrm>
          <a:prstGeom prst="ellipse">
            <a:avLst/>
          </a:prstGeom>
          <a:noFill/>
          <a:ln w="349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36879" name="Oval 15"/>
          <p:cNvSpPr>
            <a:spLocks noChangeArrowheads="1"/>
          </p:cNvSpPr>
          <p:nvPr/>
        </p:nvSpPr>
        <p:spPr bwMode="auto">
          <a:xfrm rot="-2861053">
            <a:off x="1811338" y="725488"/>
            <a:ext cx="1225550" cy="647700"/>
          </a:xfrm>
          <a:prstGeom prst="ellipse">
            <a:avLst/>
          </a:prstGeom>
          <a:noFill/>
          <a:ln w="349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36880" name="Oval 16"/>
          <p:cNvSpPr>
            <a:spLocks noChangeArrowheads="1"/>
          </p:cNvSpPr>
          <p:nvPr/>
        </p:nvSpPr>
        <p:spPr bwMode="auto">
          <a:xfrm>
            <a:off x="611188" y="3933825"/>
            <a:ext cx="1225550" cy="647700"/>
          </a:xfrm>
          <a:prstGeom prst="ellipse">
            <a:avLst/>
          </a:prstGeom>
          <a:noFill/>
          <a:ln w="349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pic>
        <p:nvPicPr>
          <p:cNvPr id="36878" name="Picture 14"/>
          <p:cNvPicPr>
            <a:picLocks noChangeAspect="1" noChangeArrowheads="1"/>
          </p:cNvPicPr>
          <p:nvPr/>
        </p:nvPicPr>
        <p:blipFill>
          <a:blip r:embed="rId3">
            <a:extLst>
              <a:ext uri="{28A0092B-C50C-407E-A947-70E740481C1C}">
                <a14:useLocalDpi xmlns:a14="http://schemas.microsoft.com/office/drawing/2010/main" val="0"/>
              </a:ext>
            </a:extLst>
          </a:blip>
          <a:srcRect t="72923" r="8264" b="618"/>
          <a:stretch>
            <a:fillRect/>
          </a:stretch>
        </p:blipFill>
        <p:spPr bwMode="auto">
          <a:xfrm>
            <a:off x="395288" y="5157788"/>
            <a:ext cx="8388350"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slide(fromBottom)">
                                      <p:cBhvr>
                                        <p:cTn id="7" dur="500"/>
                                        <p:tgtEl>
                                          <p:spTgt spid="3686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6869"/>
                                        </p:tgtEl>
                                        <p:attrNameLst>
                                          <p:attrName>style.visibility</p:attrName>
                                        </p:attrNameLst>
                                      </p:cBhvr>
                                      <p:to>
                                        <p:strVal val="visible"/>
                                      </p:to>
                                    </p:set>
                                    <p:animEffect transition="in" filter="slide(fromBottom)">
                                      <p:cBhvr>
                                        <p:cTn id="10" dur="500"/>
                                        <p:tgtEl>
                                          <p:spTgt spid="36869"/>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6870"/>
                                        </p:tgtEl>
                                        <p:attrNameLst>
                                          <p:attrName>style.visibility</p:attrName>
                                        </p:attrNameLst>
                                      </p:cBhvr>
                                      <p:to>
                                        <p:strVal val="visible"/>
                                      </p:to>
                                    </p:set>
                                    <p:animEffect transition="in" filter="slide(fromBottom)">
                                      <p:cBhvr>
                                        <p:cTn id="13" dur="500"/>
                                        <p:tgtEl>
                                          <p:spTgt spid="36870"/>
                                        </p:tgtEl>
                                      </p:cBhvr>
                                    </p:animEffect>
                                  </p:childTnLst>
                                </p:cTn>
                              </p:par>
                              <p:par>
                                <p:cTn id="14" presetID="12" presetClass="entr" presetSubtype="4" fill="hold" nodeType="withEffect">
                                  <p:stCondLst>
                                    <p:cond delay="0"/>
                                  </p:stCondLst>
                                  <p:childTnLst>
                                    <p:set>
                                      <p:cBhvr>
                                        <p:cTn id="15" dur="1" fill="hold">
                                          <p:stCondLst>
                                            <p:cond delay="0"/>
                                          </p:stCondLst>
                                        </p:cTn>
                                        <p:tgtEl>
                                          <p:spTgt spid="36871"/>
                                        </p:tgtEl>
                                        <p:attrNameLst>
                                          <p:attrName>style.visibility</p:attrName>
                                        </p:attrNameLst>
                                      </p:cBhvr>
                                      <p:to>
                                        <p:strVal val="visible"/>
                                      </p:to>
                                    </p:set>
                                    <p:animEffect transition="in" filter="slide(fromBottom)">
                                      <p:cBhvr>
                                        <p:cTn id="16" dur="500"/>
                                        <p:tgtEl>
                                          <p:spTgt spid="368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4" fill="hold" grpId="1" nodeType="clickEffect">
                                  <p:stCondLst>
                                    <p:cond delay="0"/>
                                  </p:stCondLst>
                                  <p:childTnLst>
                                    <p:anim calcmode="lin" valueType="num">
                                      <p:cBhvr additive="base">
                                        <p:cTn id="20" dur="500"/>
                                        <p:tgtEl>
                                          <p:spTgt spid="36868"/>
                                        </p:tgtEl>
                                        <p:attrNameLst>
                                          <p:attrName>ppt_x</p:attrName>
                                        </p:attrNameLst>
                                      </p:cBhvr>
                                      <p:tavLst>
                                        <p:tav tm="0">
                                          <p:val>
                                            <p:strVal val="ppt_x"/>
                                          </p:val>
                                        </p:tav>
                                        <p:tav tm="100000">
                                          <p:val>
                                            <p:strVal val="ppt_x"/>
                                          </p:val>
                                        </p:tav>
                                      </p:tavLst>
                                    </p:anim>
                                    <p:anim calcmode="lin" valueType="num">
                                      <p:cBhvr additive="base">
                                        <p:cTn id="21" dur="500"/>
                                        <p:tgtEl>
                                          <p:spTgt spid="36868"/>
                                        </p:tgtEl>
                                        <p:attrNameLst>
                                          <p:attrName>ppt_y</p:attrName>
                                        </p:attrNameLst>
                                      </p:cBhvr>
                                      <p:tavLst>
                                        <p:tav tm="0">
                                          <p:val>
                                            <p:strVal val="ppt_y"/>
                                          </p:val>
                                        </p:tav>
                                        <p:tav tm="100000">
                                          <p:val>
                                            <p:strVal val="1+ppt_h/2"/>
                                          </p:val>
                                        </p:tav>
                                      </p:tavLst>
                                    </p:anim>
                                    <p:set>
                                      <p:cBhvr>
                                        <p:cTn id="22" dur="1" fill="hold">
                                          <p:stCondLst>
                                            <p:cond delay="499"/>
                                          </p:stCondLst>
                                        </p:cTn>
                                        <p:tgtEl>
                                          <p:spTgt spid="36868"/>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additive="base">
                                        <p:cTn id="24" dur="500"/>
                                        <p:tgtEl>
                                          <p:spTgt spid="36869"/>
                                        </p:tgtEl>
                                        <p:attrNameLst>
                                          <p:attrName>ppt_x</p:attrName>
                                        </p:attrNameLst>
                                      </p:cBhvr>
                                      <p:tavLst>
                                        <p:tav tm="0">
                                          <p:val>
                                            <p:strVal val="ppt_x"/>
                                          </p:val>
                                        </p:tav>
                                        <p:tav tm="100000">
                                          <p:val>
                                            <p:strVal val="ppt_x"/>
                                          </p:val>
                                        </p:tav>
                                      </p:tavLst>
                                    </p:anim>
                                    <p:anim calcmode="lin" valueType="num">
                                      <p:cBhvr additive="base">
                                        <p:cTn id="25" dur="500"/>
                                        <p:tgtEl>
                                          <p:spTgt spid="36869"/>
                                        </p:tgtEl>
                                        <p:attrNameLst>
                                          <p:attrName>ppt_y</p:attrName>
                                        </p:attrNameLst>
                                      </p:cBhvr>
                                      <p:tavLst>
                                        <p:tav tm="0">
                                          <p:val>
                                            <p:strVal val="ppt_y"/>
                                          </p:val>
                                        </p:tav>
                                        <p:tav tm="100000">
                                          <p:val>
                                            <p:strVal val="1+ppt_h/2"/>
                                          </p:val>
                                        </p:tav>
                                      </p:tavLst>
                                    </p:anim>
                                    <p:set>
                                      <p:cBhvr>
                                        <p:cTn id="26" dur="1" fill="hold">
                                          <p:stCondLst>
                                            <p:cond delay="499"/>
                                          </p:stCondLst>
                                        </p:cTn>
                                        <p:tgtEl>
                                          <p:spTgt spid="36869"/>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36870"/>
                                        </p:tgtEl>
                                        <p:attrNameLst>
                                          <p:attrName>ppt_x</p:attrName>
                                        </p:attrNameLst>
                                      </p:cBhvr>
                                      <p:tavLst>
                                        <p:tav tm="0">
                                          <p:val>
                                            <p:strVal val="ppt_x"/>
                                          </p:val>
                                        </p:tav>
                                        <p:tav tm="100000">
                                          <p:val>
                                            <p:strVal val="ppt_x"/>
                                          </p:val>
                                        </p:tav>
                                      </p:tavLst>
                                    </p:anim>
                                    <p:anim calcmode="lin" valueType="num">
                                      <p:cBhvr additive="base">
                                        <p:cTn id="29" dur="500"/>
                                        <p:tgtEl>
                                          <p:spTgt spid="36870"/>
                                        </p:tgtEl>
                                        <p:attrNameLst>
                                          <p:attrName>ppt_y</p:attrName>
                                        </p:attrNameLst>
                                      </p:cBhvr>
                                      <p:tavLst>
                                        <p:tav tm="0">
                                          <p:val>
                                            <p:strVal val="ppt_y"/>
                                          </p:val>
                                        </p:tav>
                                        <p:tav tm="100000">
                                          <p:val>
                                            <p:strVal val="1+ppt_h/2"/>
                                          </p:val>
                                        </p:tav>
                                      </p:tavLst>
                                    </p:anim>
                                    <p:set>
                                      <p:cBhvr>
                                        <p:cTn id="30" dur="1" fill="hold">
                                          <p:stCondLst>
                                            <p:cond delay="499"/>
                                          </p:stCondLst>
                                        </p:cTn>
                                        <p:tgtEl>
                                          <p:spTgt spid="36870"/>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36871"/>
                                        </p:tgtEl>
                                        <p:attrNameLst>
                                          <p:attrName>ppt_x</p:attrName>
                                        </p:attrNameLst>
                                      </p:cBhvr>
                                      <p:tavLst>
                                        <p:tav tm="0">
                                          <p:val>
                                            <p:strVal val="ppt_x"/>
                                          </p:val>
                                        </p:tav>
                                        <p:tav tm="100000">
                                          <p:val>
                                            <p:strVal val="ppt_x"/>
                                          </p:val>
                                        </p:tav>
                                      </p:tavLst>
                                    </p:anim>
                                    <p:anim calcmode="lin" valueType="num">
                                      <p:cBhvr additive="base">
                                        <p:cTn id="33" dur="500"/>
                                        <p:tgtEl>
                                          <p:spTgt spid="36871"/>
                                        </p:tgtEl>
                                        <p:attrNameLst>
                                          <p:attrName>ppt_y</p:attrName>
                                        </p:attrNameLst>
                                      </p:cBhvr>
                                      <p:tavLst>
                                        <p:tav tm="0">
                                          <p:val>
                                            <p:strVal val="ppt_y"/>
                                          </p:val>
                                        </p:tav>
                                        <p:tav tm="100000">
                                          <p:val>
                                            <p:strVal val="1+ppt_h/2"/>
                                          </p:val>
                                        </p:tav>
                                      </p:tavLst>
                                    </p:anim>
                                    <p:set>
                                      <p:cBhvr>
                                        <p:cTn id="34" dur="1" fill="hold">
                                          <p:stCondLst>
                                            <p:cond delay="499"/>
                                          </p:stCondLst>
                                        </p:cTn>
                                        <p:tgtEl>
                                          <p:spTgt spid="36871"/>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36874"/>
                                        </p:tgtEl>
                                        <p:attrNameLst>
                                          <p:attrName>style.visibility</p:attrName>
                                        </p:attrNameLst>
                                      </p:cBhvr>
                                      <p:to>
                                        <p:strVal val="visible"/>
                                      </p:to>
                                    </p:set>
                                    <p:animEffect transition="in" filter="slide(fromBottom)">
                                      <p:cBhvr>
                                        <p:cTn id="39" dur="1000"/>
                                        <p:tgtEl>
                                          <p:spTgt spid="36874"/>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36873"/>
                                        </p:tgtEl>
                                        <p:attrNameLst>
                                          <p:attrName>style.visibility</p:attrName>
                                        </p:attrNameLst>
                                      </p:cBhvr>
                                      <p:to>
                                        <p:strVal val="visible"/>
                                      </p:to>
                                    </p:set>
                                    <p:animEffect transition="in" filter="slide(fromBottom)">
                                      <p:cBhvr>
                                        <p:cTn id="42" dur="1000"/>
                                        <p:tgtEl>
                                          <p:spTgt spid="36873"/>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36877"/>
                                        </p:tgtEl>
                                        <p:attrNameLst>
                                          <p:attrName>style.visibility</p:attrName>
                                        </p:attrNameLst>
                                      </p:cBhvr>
                                      <p:to>
                                        <p:strVal val="visible"/>
                                      </p:to>
                                    </p:set>
                                    <p:animEffect transition="in" filter="slide(fromBottom)">
                                      <p:cBhvr>
                                        <p:cTn id="45" dur="1000"/>
                                        <p:tgtEl>
                                          <p:spTgt spid="36877"/>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36876"/>
                                        </p:tgtEl>
                                        <p:attrNameLst>
                                          <p:attrName>style.visibility</p:attrName>
                                        </p:attrNameLst>
                                      </p:cBhvr>
                                      <p:to>
                                        <p:strVal val="visible"/>
                                      </p:to>
                                    </p:set>
                                    <p:animEffect transition="in" filter="slide(fromBottom)">
                                      <p:cBhvr>
                                        <p:cTn id="48" dur="1000"/>
                                        <p:tgtEl>
                                          <p:spTgt spid="36876"/>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36875"/>
                                        </p:tgtEl>
                                        <p:attrNameLst>
                                          <p:attrName>style.visibility</p:attrName>
                                        </p:attrNameLst>
                                      </p:cBhvr>
                                      <p:to>
                                        <p:strVal val="visible"/>
                                      </p:to>
                                    </p:set>
                                    <p:animEffect transition="in" filter="slide(fromBottom)">
                                      <p:cBhvr>
                                        <p:cTn id="51" dur="1000"/>
                                        <p:tgtEl>
                                          <p:spTgt spid="36875"/>
                                        </p:tgtEl>
                                      </p:cBhvr>
                                    </p:animEffect>
                                  </p:childTnLst>
                                </p:cTn>
                              </p:par>
                              <p:par>
                                <p:cTn id="52" presetID="12" presetClass="entr" presetSubtype="4" fill="hold" nodeType="withEffect">
                                  <p:stCondLst>
                                    <p:cond delay="0"/>
                                  </p:stCondLst>
                                  <p:childTnLst>
                                    <p:set>
                                      <p:cBhvr>
                                        <p:cTn id="53" dur="1" fill="hold">
                                          <p:stCondLst>
                                            <p:cond delay="0"/>
                                          </p:stCondLst>
                                        </p:cTn>
                                        <p:tgtEl>
                                          <p:spTgt spid="36872"/>
                                        </p:tgtEl>
                                        <p:attrNameLst>
                                          <p:attrName>style.visibility</p:attrName>
                                        </p:attrNameLst>
                                      </p:cBhvr>
                                      <p:to>
                                        <p:strVal val="visible"/>
                                      </p:to>
                                    </p:set>
                                    <p:animEffect transition="in" filter="slide(fromBottom)">
                                      <p:cBhvr>
                                        <p:cTn id="54" dur="1000"/>
                                        <p:tgtEl>
                                          <p:spTgt spid="3687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xit" presetSubtype="4" fill="hold" grpId="1" nodeType="clickEffect">
                                  <p:stCondLst>
                                    <p:cond delay="0"/>
                                  </p:stCondLst>
                                  <p:childTnLst>
                                    <p:anim calcmode="lin" valueType="num">
                                      <p:cBhvr additive="base">
                                        <p:cTn id="58" dur="500"/>
                                        <p:tgtEl>
                                          <p:spTgt spid="36874"/>
                                        </p:tgtEl>
                                        <p:attrNameLst>
                                          <p:attrName>ppt_x</p:attrName>
                                        </p:attrNameLst>
                                      </p:cBhvr>
                                      <p:tavLst>
                                        <p:tav tm="0">
                                          <p:val>
                                            <p:strVal val="ppt_x"/>
                                          </p:val>
                                        </p:tav>
                                        <p:tav tm="100000">
                                          <p:val>
                                            <p:strVal val="ppt_x"/>
                                          </p:val>
                                        </p:tav>
                                      </p:tavLst>
                                    </p:anim>
                                    <p:anim calcmode="lin" valueType="num">
                                      <p:cBhvr additive="base">
                                        <p:cTn id="59" dur="500"/>
                                        <p:tgtEl>
                                          <p:spTgt spid="36874"/>
                                        </p:tgtEl>
                                        <p:attrNameLst>
                                          <p:attrName>ppt_y</p:attrName>
                                        </p:attrNameLst>
                                      </p:cBhvr>
                                      <p:tavLst>
                                        <p:tav tm="0">
                                          <p:val>
                                            <p:strVal val="ppt_y"/>
                                          </p:val>
                                        </p:tav>
                                        <p:tav tm="100000">
                                          <p:val>
                                            <p:strVal val="1+ppt_h/2"/>
                                          </p:val>
                                        </p:tav>
                                      </p:tavLst>
                                    </p:anim>
                                    <p:set>
                                      <p:cBhvr>
                                        <p:cTn id="60" dur="1" fill="hold">
                                          <p:stCondLst>
                                            <p:cond delay="499"/>
                                          </p:stCondLst>
                                        </p:cTn>
                                        <p:tgtEl>
                                          <p:spTgt spid="36874"/>
                                        </p:tgtEl>
                                        <p:attrNameLst>
                                          <p:attrName>style.visibility</p:attrName>
                                        </p:attrNameLst>
                                      </p:cBhvr>
                                      <p:to>
                                        <p:strVal val="hidden"/>
                                      </p:to>
                                    </p:set>
                                  </p:childTnLst>
                                </p:cTn>
                              </p:par>
                              <p:par>
                                <p:cTn id="61" presetID="2" presetClass="exit" presetSubtype="4" fill="hold" grpId="1" nodeType="withEffect">
                                  <p:stCondLst>
                                    <p:cond delay="0"/>
                                  </p:stCondLst>
                                  <p:childTnLst>
                                    <p:anim calcmode="lin" valueType="num">
                                      <p:cBhvr additive="base">
                                        <p:cTn id="62" dur="500"/>
                                        <p:tgtEl>
                                          <p:spTgt spid="36873"/>
                                        </p:tgtEl>
                                        <p:attrNameLst>
                                          <p:attrName>ppt_x</p:attrName>
                                        </p:attrNameLst>
                                      </p:cBhvr>
                                      <p:tavLst>
                                        <p:tav tm="0">
                                          <p:val>
                                            <p:strVal val="ppt_x"/>
                                          </p:val>
                                        </p:tav>
                                        <p:tav tm="100000">
                                          <p:val>
                                            <p:strVal val="ppt_x"/>
                                          </p:val>
                                        </p:tav>
                                      </p:tavLst>
                                    </p:anim>
                                    <p:anim calcmode="lin" valueType="num">
                                      <p:cBhvr additive="base">
                                        <p:cTn id="63" dur="500"/>
                                        <p:tgtEl>
                                          <p:spTgt spid="36873"/>
                                        </p:tgtEl>
                                        <p:attrNameLst>
                                          <p:attrName>ppt_y</p:attrName>
                                        </p:attrNameLst>
                                      </p:cBhvr>
                                      <p:tavLst>
                                        <p:tav tm="0">
                                          <p:val>
                                            <p:strVal val="ppt_y"/>
                                          </p:val>
                                        </p:tav>
                                        <p:tav tm="100000">
                                          <p:val>
                                            <p:strVal val="1+ppt_h/2"/>
                                          </p:val>
                                        </p:tav>
                                      </p:tavLst>
                                    </p:anim>
                                    <p:set>
                                      <p:cBhvr>
                                        <p:cTn id="64" dur="1" fill="hold">
                                          <p:stCondLst>
                                            <p:cond delay="499"/>
                                          </p:stCondLst>
                                        </p:cTn>
                                        <p:tgtEl>
                                          <p:spTgt spid="36873"/>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36877"/>
                                        </p:tgtEl>
                                        <p:attrNameLst>
                                          <p:attrName>ppt_x</p:attrName>
                                        </p:attrNameLst>
                                      </p:cBhvr>
                                      <p:tavLst>
                                        <p:tav tm="0">
                                          <p:val>
                                            <p:strVal val="ppt_x"/>
                                          </p:val>
                                        </p:tav>
                                        <p:tav tm="100000">
                                          <p:val>
                                            <p:strVal val="ppt_x"/>
                                          </p:val>
                                        </p:tav>
                                      </p:tavLst>
                                    </p:anim>
                                    <p:anim calcmode="lin" valueType="num">
                                      <p:cBhvr additive="base">
                                        <p:cTn id="67" dur="500"/>
                                        <p:tgtEl>
                                          <p:spTgt spid="36877"/>
                                        </p:tgtEl>
                                        <p:attrNameLst>
                                          <p:attrName>ppt_y</p:attrName>
                                        </p:attrNameLst>
                                      </p:cBhvr>
                                      <p:tavLst>
                                        <p:tav tm="0">
                                          <p:val>
                                            <p:strVal val="ppt_y"/>
                                          </p:val>
                                        </p:tav>
                                        <p:tav tm="100000">
                                          <p:val>
                                            <p:strVal val="1+ppt_h/2"/>
                                          </p:val>
                                        </p:tav>
                                      </p:tavLst>
                                    </p:anim>
                                    <p:set>
                                      <p:cBhvr>
                                        <p:cTn id="68" dur="1" fill="hold">
                                          <p:stCondLst>
                                            <p:cond delay="499"/>
                                          </p:stCondLst>
                                        </p:cTn>
                                        <p:tgtEl>
                                          <p:spTgt spid="36877"/>
                                        </p:tgtEl>
                                        <p:attrNameLst>
                                          <p:attrName>style.visibility</p:attrName>
                                        </p:attrNameLst>
                                      </p:cBhvr>
                                      <p:to>
                                        <p:strVal val="hidden"/>
                                      </p:to>
                                    </p:set>
                                  </p:childTnLst>
                                </p:cTn>
                              </p:par>
                              <p:par>
                                <p:cTn id="69" presetID="2" presetClass="exit" presetSubtype="4" fill="hold" grpId="1" nodeType="withEffect">
                                  <p:stCondLst>
                                    <p:cond delay="0"/>
                                  </p:stCondLst>
                                  <p:childTnLst>
                                    <p:anim calcmode="lin" valueType="num">
                                      <p:cBhvr additive="base">
                                        <p:cTn id="70" dur="500"/>
                                        <p:tgtEl>
                                          <p:spTgt spid="36876"/>
                                        </p:tgtEl>
                                        <p:attrNameLst>
                                          <p:attrName>ppt_x</p:attrName>
                                        </p:attrNameLst>
                                      </p:cBhvr>
                                      <p:tavLst>
                                        <p:tav tm="0">
                                          <p:val>
                                            <p:strVal val="ppt_x"/>
                                          </p:val>
                                        </p:tav>
                                        <p:tav tm="100000">
                                          <p:val>
                                            <p:strVal val="ppt_x"/>
                                          </p:val>
                                        </p:tav>
                                      </p:tavLst>
                                    </p:anim>
                                    <p:anim calcmode="lin" valueType="num">
                                      <p:cBhvr additive="base">
                                        <p:cTn id="71" dur="500"/>
                                        <p:tgtEl>
                                          <p:spTgt spid="36876"/>
                                        </p:tgtEl>
                                        <p:attrNameLst>
                                          <p:attrName>ppt_y</p:attrName>
                                        </p:attrNameLst>
                                      </p:cBhvr>
                                      <p:tavLst>
                                        <p:tav tm="0">
                                          <p:val>
                                            <p:strVal val="ppt_y"/>
                                          </p:val>
                                        </p:tav>
                                        <p:tav tm="100000">
                                          <p:val>
                                            <p:strVal val="1+ppt_h/2"/>
                                          </p:val>
                                        </p:tav>
                                      </p:tavLst>
                                    </p:anim>
                                    <p:set>
                                      <p:cBhvr>
                                        <p:cTn id="72" dur="1" fill="hold">
                                          <p:stCondLst>
                                            <p:cond delay="499"/>
                                          </p:stCondLst>
                                        </p:cTn>
                                        <p:tgtEl>
                                          <p:spTgt spid="36876"/>
                                        </p:tgtEl>
                                        <p:attrNameLst>
                                          <p:attrName>style.visibility</p:attrName>
                                        </p:attrNameLst>
                                      </p:cBhvr>
                                      <p:to>
                                        <p:strVal val="hidden"/>
                                      </p:to>
                                    </p:set>
                                  </p:childTnLst>
                                </p:cTn>
                              </p:par>
                              <p:par>
                                <p:cTn id="73" presetID="2" presetClass="exit" presetSubtype="4" fill="hold" grpId="1" nodeType="withEffect">
                                  <p:stCondLst>
                                    <p:cond delay="0"/>
                                  </p:stCondLst>
                                  <p:childTnLst>
                                    <p:anim calcmode="lin" valueType="num">
                                      <p:cBhvr additive="base">
                                        <p:cTn id="74" dur="500"/>
                                        <p:tgtEl>
                                          <p:spTgt spid="36875"/>
                                        </p:tgtEl>
                                        <p:attrNameLst>
                                          <p:attrName>ppt_x</p:attrName>
                                        </p:attrNameLst>
                                      </p:cBhvr>
                                      <p:tavLst>
                                        <p:tav tm="0">
                                          <p:val>
                                            <p:strVal val="ppt_x"/>
                                          </p:val>
                                        </p:tav>
                                        <p:tav tm="100000">
                                          <p:val>
                                            <p:strVal val="ppt_x"/>
                                          </p:val>
                                        </p:tav>
                                      </p:tavLst>
                                    </p:anim>
                                    <p:anim calcmode="lin" valueType="num">
                                      <p:cBhvr additive="base">
                                        <p:cTn id="75" dur="500"/>
                                        <p:tgtEl>
                                          <p:spTgt spid="36875"/>
                                        </p:tgtEl>
                                        <p:attrNameLst>
                                          <p:attrName>ppt_y</p:attrName>
                                        </p:attrNameLst>
                                      </p:cBhvr>
                                      <p:tavLst>
                                        <p:tav tm="0">
                                          <p:val>
                                            <p:strVal val="ppt_y"/>
                                          </p:val>
                                        </p:tav>
                                        <p:tav tm="100000">
                                          <p:val>
                                            <p:strVal val="1+ppt_h/2"/>
                                          </p:val>
                                        </p:tav>
                                      </p:tavLst>
                                    </p:anim>
                                    <p:set>
                                      <p:cBhvr>
                                        <p:cTn id="76" dur="1" fill="hold">
                                          <p:stCondLst>
                                            <p:cond delay="499"/>
                                          </p:stCondLst>
                                        </p:cTn>
                                        <p:tgtEl>
                                          <p:spTgt spid="36875"/>
                                        </p:tgtEl>
                                        <p:attrNameLst>
                                          <p:attrName>style.visibility</p:attrName>
                                        </p:attrNameLst>
                                      </p:cBhvr>
                                      <p:to>
                                        <p:strVal val="hidden"/>
                                      </p:to>
                                    </p:set>
                                  </p:childTnLst>
                                </p:cTn>
                              </p:par>
                              <p:par>
                                <p:cTn id="77" presetID="2" presetClass="exit" presetSubtype="4" fill="hold" nodeType="withEffect">
                                  <p:stCondLst>
                                    <p:cond delay="0"/>
                                  </p:stCondLst>
                                  <p:childTnLst>
                                    <p:anim calcmode="lin" valueType="num">
                                      <p:cBhvr additive="base">
                                        <p:cTn id="78" dur="500"/>
                                        <p:tgtEl>
                                          <p:spTgt spid="36872"/>
                                        </p:tgtEl>
                                        <p:attrNameLst>
                                          <p:attrName>ppt_x</p:attrName>
                                        </p:attrNameLst>
                                      </p:cBhvr>
                                      <p:tavLst>
                                        <p:tav tm="0">
                                          <p:val>
                                            <p:strVal val="ppt_x"/>
                                          </p:val>
                                        </p:tav>
                                        <p:tav tm="100000">
                                          <p:val>
                                            <p:strVal val="ppt_x"/>
                                          </p:val>
                                        </p:tav>
                                      </p:tavLst>
                                    </p:anim>
                                    <p:anim calcmode="lin" valueType="num">
                                      <p:cBhvr additive="base">
                                        <p:cTn id="79" dur="500"/>
                                        <p:tgtEl>
                                          <p:spTgt spid="36872"/>
                                        </p:tgtEl>
                                        <p:attrNameLst>
                                          <p:attrName>ppt_y</p:attrName>
                                        </p:attrNameLst>
                                      </p:cBhvr>
                                      <p:tavLst>
                                        <p:tav tm="0">
                                          <p:val>
                                            <p:strVal val="ppt_y"/>
                                          </p:val>
                                        </p:tav>
                                        <p:tav tm="100000">
                                          <p:val>
                                            <p:strVal val="1+ppt_h/2"/>
                                          </p:val>
                                        </p:tav>
                                      </p:tavLst>
                                    </p:anim>
                                    <p:set>
                                      <p:cBhvr>
                                        <p:cTn id="80" dur="1" fill="hold">
                                          <p:stCondLst>
                                            <p:cond delay="499"/>
                                          </p:stCondLst>
                                        </p:cTn>
                                        <p:tgtEl>
                                          <p:spTgt spid="36872"/>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2" presetClass="entr" presetSubtype="4" fill="hold" nodeType="clickEffect">
                                  <p:stCondLst>
                                    <p:cond delay="0"/>
                                  </p:stCondLst>
                                  <p:childTnLst>
                                    <p:set>
                                      <p:cBhvr>
                                        <p:cTn id="84" dur="1" fill="hold">
                                          <p:stCondLst>
                                            <p:cond delay="0"/>
                                          </p:stCondLst>
                                        </p:cTn>
                                        <p:tgtEl>
                                          <p:spTgt spid="36878"/>
                                        </p:tgtEl>
                                        <p:attrNameLst>
                                          <p:attrName>style.visibility</p:attrName>
                                        </p:attrNameLst>
                                      </p:cBhvr>
                                      <p:to>
                                        <p:strVal val="visible"/>
                                      </p:to>
                                    </p:set>
                                    <p:animEffect transition="in" filter="slide(fromBottom)">
                                      <p:cBhvr>
                                        <p:cTn id="85" dur="500"/>
                                        <p:tgtEl>
                                          <p:spTgt spid="36878"/>
                                        </p:tgtEl>
                                      </p:cBhvr>
                                    </p:animEffect>
                                  </p:childTnLst>
                                </p:cTn>
                              </p:par>
                              <p:par>
                                <p:cTn id="86" presetID="12" presetClass="entr" presetSubtype="4" fill="hold" grpId="0" nodeType="withEffect">
                                  <p:stCondLst>
                                    <p:cond delay="0"/>
                                  </p:stCondLst>
                                  <p:childTnLst>
                                    <p:set>
                                      <p:cBhvr>
                                        <p:cTn id="87" dur="1" fill="hold">
                                          <p:stCondLst>
                                            <p:cond delay="0"/>
                                          </p:stCondLst>
                                        </p:cTn>
                                        <p:tgtEl>
                                          <p:spTgt spid="36880"/>
                                        </p:tgtEl>
                                        <p:attrNameLst>
                                          <p:attrName>style.visibility</p:attrName>
                                        </p:attrNameLst>
                                      </p:cBhvr>
                                      <p:to>
                                        <p:strVal val="visible"/>
                                      </p:to>
                                    </p:set>
                                    <p:animEffect transition="in" filter="slide(fromBottom)">
                                      <p:cBhvr>
                                        <p:cTn id="88" dur="500"/>
                                        <p:tgtEl>
                                          <p:spTgt spid="36880"/>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36879"/>
                                        </p:tgtEl>
                                        <p:attrNameLst>
                                          <p:attrName>style.visibility</p:attrName>
                                        </p:attrNameLst>
                                      </p:cBhvr>
                                      <p:to>
                                        <p:strVal val="visible"/>
                                      </p:to>
                                    </p:set>
                                    <p:animEffect transition="in" filter="slide(fromBottom)">
                                      <p:cBhvr>
                                        <p:cTn id="91" dur="500"/>
                                        <p:tgtEl>
                                          <p:spTgt spid="36879"/>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xit" presetSubtype="4" fill="hold" nodeType="clickEffect">
                                  <p:stCondLst>
                                    <p:cond delay="0"/>
                                  </p:stCondLst>
                                  <p:childTnLst>
                                    <p:anim calcmode="lin" valueType="num">
                                      <p:cBhvr additive="base">
                                        <p:cTn id="95" dur="500"/>
                                        <p:tgtEl>
                                          <p:spTgt spid="36878"/>
                                        </p:tgtEl>
                                        <p:attrNameLst>
                                          <p:attrName>ppt_x</p:attrName>
                                        </p:attrNameLst>
                                      </p:cBhvr>
                                      <p:tavLst>
                                        <p:tav tm="0">
                                          <p:val>
                                            <p:strVal val="ppt_x"/>
                                          </p:val>
                                        </p:tav>
                                        <p:tav tm="100000">
                                          <p:val>
                                            <p:strVal val="ppt_x"/>
                                          </p:val>
                                        </p:tav>
                                      </p:tavLst>
                                    </p:anim>
                                    <p:anim calcmode="lin" valueType="num">
                                      <p:cBhvr additive="base">
                                        <p:cTn id="96" dur="500"/>
                                        <p:tgtEl>
                                          <p:spTgt spid="36878"/>
                                        </p:tgtEl>
                                        <p:attrNameLst>
                                          <p:attrName>ppt_y</p:attrName>
                                        </p:attrNameLst>
                                      </p:cBhvr>
                                      <p:tavLst>
                                        <p:tav tm="0">
                                          <p:val>
                                            <p:strVal val="ppt_y"/>
                                          </p:val>
                                        </p:tav>
                                        <p:tav tm="100000">
                                          <p:val>
                                            <p:strVal val="1+ppt_h/2"/>
                                          </p:val>
                                        </p:tav>
                                      </p:tavLst>
                                    </p:anim>
                                    <p:set>
                                      <p:cBhvr>
                                        <p:cTn id="97" dur="1" fill="hold">
                                          <p:stCondLst>
                                            <p:cond delay="499"/>
                                          </p:stCondLst>
                                        </p:cTn>
                                        <p:tgtEl>
                                          <p:spTgt spid="36878"/>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36880"/>
                                        </p:tgtEl>
                                        <p:attrNameLst>
                                          <p:attrName>ppt_x</p:attrName>
                                        </p:attrNameLst>
                                      </p:cBhvr>
                                      <p:tavLst>
                                        <p:tav tm="0">
                                          <p:val>
                                            <p:strVal val="ppt_x"/>
                                          </p:val>
                                        </p:tav>
                                        <p:tav tm="100000">
                                          <p:val>
                                            <p:strVal val="ppt_x"/>
                                          </p:val>
                                        </p:tav>
                                      </p:tavLst>
                                    </p:anim>
                                    <p:anim calcmode="lin" valueType="num">
                                      <p:cBhvr additive="base">
                                        <p:cTn id="100" dur="500"/>
                                        <p:tgtEl>
                                          <p:spTgt spid="36880"/>
                                        </p:tgtEl>
                                        <p:attrNameLst>
                                          <p:attrName>ppt_y</p:attrName>
                                        </p:attrNameLst>
                                      </p:cBhvr>
                                      <p:tavLst>
                                        <p:tav tm="0">
                                          <p:val>
                                            <p:strVal val="ppt_y"/>
                                          </p:val>
                                        </p:tav>
                                        <p:tav tm="100000">
                                          <p:val>
                                            <p:strVal val="1+ppt_h/2"/>
                                          </p:val>
                                        </p:tav>
                                      </p:tavLst>
                                    </p:anim>
                                    <p:set>
                                      <p:cBhvr>
                                        <p:cTn id="101" dur="1" fill="hold">
                                          <p:stCondLst>
                                            <p:cond delay="499"/>
                                          </p:stCondLst>
                                        </p:cTn>
                                        <p:tgtEl>
                                          <p:spTgt spid="36880"/>
                                        </p:tgtEl>
                                        <p:attrNameLst>
                                          <p:attrName>style.visibility</p:attrName>
                                        </p:attrNameLst>
                                      </p:cBhvr>
                                      <p:to>
                                        <p:strVal val="hidden"/>
                                      </p:to>
                                    </p:set>
                                  </p:childTnLst>
                                </p:cTn>
                              </p:par>
                              <p:par>
                                <p:cTn id="102" presetID="2" presetClass="exit" presetSubtype="4" fill="hold" grpId="1" nodeType="withEffect">
                                  <p:stCondLst>
                                    <p:cond delay="0"/>
                                  </p:stCondLst>
                                  <p:childTnLst>
                                    <p:anim calcmode="lin" valueType="num">
                                      <p:cBhvr additive="base">
                                        <p:cTn id="103" dur="500"/>
                                        <p:tgtEl>
                                          <p:spTgt spid="36879"/>
                                        </p:tgtEl>
                                        <p:attrNameLst>
                                          <p:attrName>ppt_x</p:attrName>
                                        </p:attrNameLst>
                                      </p:cBhvr>
                                      <p:tavLst>
                                        <p:tav tm="0">
                                          <p:val>
                                            <p:strVal val="ppt_x"/>
                                          </p:val>
                                        </p:tav>
                                        <p:tav tm="100000">
                                          <p:val>
                                            <p:strVal val="ppt_x"/>
                                          </p:val>
                                        </p:tav>
                                      </p:tavLst>
                                    </p:anim>
                                    <p:anim calcmode="lin" valueType="num">
                                      <p:cBhvr additive="base">
                                        <p:cTn id="104" dur="500"/>
                                        <p:tgtEl>
                                          <p:spTgt spid="36879"/>
                                        </p:tgtEl>
                                        <p:attrNameLst>
                                          <p:attrName>ppt_y</p:attrName>
                                        </p:attrNameLst>
                                      </p:cBhvr>
                                      <p:tavLst>
                                        <p:tav tm="0">
                                          <p:val>
                                            <p:strVal val="ppt_y"/>
                                          </p:val>
                                        </p:tav>
                                        <p:tav tm="100000">
                                          <p:val>
                                            <p:strVal val="1+ppt_h/2"/>
                                          </p:val>
                                        </p:tav>
                                      </p:tavLst>
                                    </p:anim>
                                    <p:set>
                                      <p:cBhvr>
                                        <p:cTn id="105" dur="1" fill="hold">
                                          <p:stCondLst>
                                            <p:cond delay="499"/>
                                          </p:stCondLst>
                                        </p:cTn>
                                        <p:tgtEl>
                                          <p:spTgt spid="368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8" grpId="1" animBg="1"/>
      <p:bldP spid="36869" grpId="0" animBg="1"/>
      <p:bldP spid="36869" grpId="1" animBg="1"/>
      <p:bldP spid="36870" grpId="0" animBg="1"/>
      <p:bldP spid="36870" grpId="1" animBg="1"/>
      <p:bldP spid="36873" grpId="0" animBg="1"/>
      <p:bldP spid="36873" grpId="1" animBg="1"/>
      <p:bldP spid="36874" grpId="0" animBg="1"/>
      <p:bldP spid="36874" grpId="1" animBg="1"/>
      <p:bldP spid="36875" grpId="0" animBg="1"/>
      <p:bldP spid="36875" grpId="1" animBg="1"/>
      <p:bldP spid="36876" grpId="0" animBg="1"/>
      <p:bldP spid="36876" grpId="1" animBg="1"/>
      <p:bldP spid="36877" grpId="0" animBg="1"/>
      <p:bldP spid="36877" grpId="1" animBg="1"/>
      <p:bldP spid="36879" grpId="0" animBg="1"/>
      <p:bldP spid="36879" grpId="1" animBg="1"/>
      <p:bldP spid="36880" grpId="0" animBg="1"/>
      <p:bldP spid="36880"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7" y="3200"/>
            <a:ext cx="6948264" cy="6937391"/>
          </a:xfrm>
          <a:prstGeom prst="rect">
            <a:avLst/>
          </a:prstGeom>
        </p:spPr>
      </p:pic>
      <p:sp>
        <p:nvSpPr>
          <p:cNvPr id="6" name="Elipse 5"/>
          <p:cNvSpPr/>
          <p:nvPr/>
        </p:nvSpPr>
        <p:spPr bwMode="auto">
          <a:xfrm>
            <a:off x="1907704" y="2852936"/>
            <a:ext cx="747192" cy="774684"/>
          </a:xfrm>
          <a:prstGeom prst="ellipse">
            <a:avLst/>
          </a:prstGeom>
          <a:noFill/>
          <a:ln w="22225"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 name="Elipse 8"/>
          <p:cNvSpPr/>
          <p:nvPr/>
        </p:nvSpPr>
        <p:spPr bwMode="auto">
          <a:xfrm>
            <a:off x="3998710" y="4598532"/>
            <a:ext cx="1005338" cy="774684"/>
          </a:xfrm>
          <a:prstGeom prst="ellipse">
            <a:avLst/>
          </a:prstGeom>
          <a:noFill/>
          <a:ln w="22225"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0" name="Imagen 9"/>
          <p:cNvPicPr>
            <a:picLocks noChangeAspect="1"/>
          </p:cNvPicPr>
          <p:nvPr/>
        </p:nvPicPr>
        <p:blipFill rotWithShape="1">
          <a:blip r:embed="rId3">
            <a:extLst>
              <a:ext uri="{28A0092B-C50C-407E-A947-70E740481C1C}">
                <a14:useLocalDpi xmlns:a14="http://schemas.microsoft.com/office/drawing/2010/main" val="0"/>
              </a:ext>
            </a:extLst>
          </a:blip>
          <a:srcRect l="8147" r="11387"/>
          <a:stretch/>
        </p:blipFill>
        <p:spPr>
          <a:xfrm>
            <a:off x="6278031" y="2838121"/>
            <a:ext cx="2736304" cy="3744416"/>
          </a:xfrm>
          <a:prstGeom prst="rect">
            <a:avLst/>
          </a:prstGeom>
        </p:spPr>
      </p:pic>
      <p:grpSp>
        <p:nvGrpSpPr>
          <p:cNvPr id="12" name="Grupo 11"/>
          <p:cNvGrpSpPr/>
          <p:nvPr/>
        </p:nvGrpSpPr>
        <p:grpSpPr>
          <a:xfrm>
            <a:off x="4788024" y="3200"/>
            <a:ext cx="4357336" cy="2561704"/>
            <a:chOff x="4788024" y="3200"/>
            <a:chExt cx="4357336" cy="2561704"/>
          </a:xfrm>
        </p:grpSpPr>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3200"/>
              <a:ext cx="4357336" cy="2561704"/>
            </a:xfrm>
            <a:prstGeom prst="rect">
              <a:avLst/>
            </a:prstGeom>
          </p:spPr>
        </p:pic>
        <p:sp>
          <p:nvSpPr>
            <p:cNvPr id="11" name="Rectángulo 10"/>
            <p:cNvSpPr/>
            <p:nvPr/>
          </p:nvSpPr>
          <p:spPr bwMode="auto">
            <a:xfrm>
              <a:off x="4788024" y="1628800"/>
              <a:ext cx="2376264" cy="936104"/>
            </a:xfrm>
            <a:prstGeom prst="rect">
              <a:avLst/>
            </a:prstGeom>
            <a:solidFill>
              <a:schemeClr val="bg1"/>
            </a:solidFill>
            <a:ln w="222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22751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5888"/>
            <a:ext cx="7481887" cy="640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Oval 9"/>
          <p:cNvSpPr>
            <a:spLocks noChangeArrowheads="1"/>
          </p:cNvSpPr>
          <p:nvPr/>
        </p:nvSpPr>
        <p:spPr bwMode="auto">
          <a:xfrm>
            <a:off x="3995738" y="908050"/>
            <a:ext cx="1296987" cy="433388"/>
          </a:xfrm>
          <a:prstGeom prst="ellipse">
            <a:avLst/>
          </a:prstGeom>
          <a:noFill/>
          <a:ln w="222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39940" name="Oval 10"/>
          <p:cNvSpPr>
            <a:spLocks noChangeArrowheads="1"/>
          </p:cNvSpPr>
          <p:nvPr/>
        </p:nvSpPr>
        <p:spPr bwMode="auto">
          <a:xfrm>
            <a:off x="3779838" y="1412875"/>
            <a:ext cx="1296987" cy="433388"/>
          </a:xfrm>
          <a:prstGeom prst="ellipse">
            <a:avLst/>
          </a:prstGeom>
          <a:noFill/>
          <a:ln w="222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39941" name="Oval 11"/>
          <p:cNvSpPr>
            <a:spLocks noChangeArrowheads="1"/>
          </p:cNvSpPr>
          <p:nvPr/>
        </p:nvSpPr>
        <p:spPr bwMode="auto">
          <a:xfrm>
            <a:off x="3995738" y="1844675"/>
            <a:ext cx="1296987" cy="433388"/>
          </a:xfrm>
          <a:prstGeom prst="ellipse">
            <a:avLst/>
          </a:prstGeom>
          <a:noFill/>
          <a:ln w="222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39942" name="Oval 12"/>
          <p:cNvSpPr>
            <a:spLocks noChangeArrowheads="1"/>
          </p:cNvSpPr>
          <p:nvPr/>
        </p:nvSpPr>
        <p:spPr bwMode="auto">
          <a:xfrm>
            <a:off x="4427538" y="3573463"/>
            <a:ext cx="1296987" cy="433387"/>
          </a:xfrm>
          <a:prstGeom prst="ellipse">
            <a:avLst/>
          </a:prstGeom>
          <a:noFill/>
          <a:ln w="222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39943" name="Oval 13"/>
          <p:cNvSpPr>
            <a:spLocks noChangeArrowheads="1"/>
          </p:cNvSpPr>
          <p:nvPr/>
        </p:nvSpPr>
        <p:spPr bwMode="auto">
          <a:xfrm>
            <a:off x="3562350" y="2636838"/>
            <a:ext cx="1296988" cy="433387"/>
          </a:xfrm>
          <a:prstGeom prst="ellipse">
            <a:avLst/>
          </a:prstGeom>
          <a:noFill/>
          <a:ln w="222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39944" name="Text Box 15"/>
          <p:cNvSpPr txBox="1">
            <a:spLocks noChangeArrowheads="1"/>
          </p:cNvSpPr>
          <p:nvPr/>
        </p:nvSpPr>
        <p:spPr bwMode="auto">
          <a:xfrm>
            <a:off x="4011613" y="5775325"/>
            <a:ext cx="48815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400"/>
              <a:t>Integración del metabolismo del C </a:t>
            </a:r>
          </a:p>
          <a:p>
            <a:pPr algn="ctr" eaLnBrk="1" hangingPunct="1">
              <a:spcBef>
                <a:spcPct val="0"/>
              </a:spcBef>
              <a:buFontTx/>
              <a:buNone/>
            </a:pPr>
            <a:r>
              <a:rPr lang="en-US" altLang="es-ES" sz="2400"/>
              <a:t>              con el metabolismo del N</a:t>
            </a:r>
            <a:endParaRPr lang="es-ES" altLang="es-ES" sz="24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fig8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20713"/>
            <a:ext cx="8893175" cy="540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Oval 5"/>
          <p:cNvSpPr>
            <a:spLocks noChangeArrowheads="1"/>
          </p:cNvSpPr>
          <p:nvPr/>
        </p:nvSpPr>
        <p:spPr bwMode="auto">
          <a:xfrm>
            <a:off x="1763713" y="2205038"/>
            <a:ext cx="1873250" cy="935037"/>
          </a:xfrm>
          <a:prstGeom prst="ellipse">
            <a:avLst/>
          </a:prstGeom>
          <a:noFill/>
          <a:ln w="222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34820" name="Oval 6"/>
          <p:cNvSpPr>
            <a:spLocks noChangeArrowheads="1"/>
          </p:cNvSpPr>
          <p:nvPr/>
        </p:nvSpPr>
        <p:spPr bwMode="auto">
          <a:xfrm>
            <a:off x="6156325" y="2133600"/>
            <a:ext cx="1873250" cy="935038"/>
          </a:xfrm>
          <a:prstGeom prst="ellipse">
            <a:avLst/>
          </a:prstGeom>
          <a:noFill/>
          <a:ln w="222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fig8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60350"/>
            <a:ext cx="8964612"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solidFill>
            <a:srgbClr val="FFC000"/>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t>Summary: Plant nitrogen uptake and assimilation</a:t>
            </a:r>
          </a:p>
        </p:txBody>
      </p:sp>
      <p:grpSp>
        <p:nvGrpSpPr>
          <p:cNvPr id="37891" name="Group 2"/>
          <p:cNvGrpSpPr>
            <a:grpSpLocks/>
          </p:cNvGrpSpPr>
          <p:nvPr/>
        </p:nvGrpSpPr>
        <p:grpSpPr bwMode="auto">
          <a:xfrm>
            <a:off x="69850" y="1536700"/>
            <a:ext cx="8923338" cy="4787900"/>
            <a:chOff x="69850" y="1536700"/>
            <a:chExt cx="8923338" cy="4787900"/>
          </a:xfrm>
        </p:grpSpPr>
        <p:grpSp>
          <p:nvGrpSpPr>
            <p:cNvPr id="37893" name="Group 58"/>
            <p:cNvGrpSpPr>
              <a:grpSpLocks/>
            </p:cNvGrpSpPr>
            <p:nvPr/>
          </p:nvGrpSpPr>
          <p:grpSpPr bwMode="auto">
            <a:xfrm>
              <a:off x="69850" y="1571625"/>
              <a:ext cx="8923338" cy="4711700"/>
              <a:chOff x="69183" y="1343054"/>
              <a:chExt cx="8924256" cy="4712106"/>
            </a:xfrm>
          </p:grpSpPr>
          <p:grpSp>
            <p:nvGrpSpPr>
              <p:cNvPr id="37904" name="Group 53"/>
              <p:cNvGrpSpPr>
                <a:grpSpLocks/>
              </p:cNvGrpSpPr>
              <p:nvPr/>
            </p:nvGrpSpPr>
            <p:grpSpPr bwMode="auto">
              <a:xfrm>
                <a:off x="69183" y="1343054"/>
                <a:ext cx="8924256" cy="4712106"/>
                <a:chOff x="69183" y="1343054"/>
                <a:chExt cx="8924256" cy="4712106"/>
              </a:xfrm>
            </p:grpSpPr>
            <p:grpSp>
              <p:nvGrpSpPr>
                <p:cNvPr id="37913" name="Group 51"/>
                <p:cNvGrpSpPr>
                  <a:grpSpLocks/>
                </p:cNvGrpSpPr>
                <p:nvPr/>
              </p:nvGrpSpPr>
              <p:grpSpPr bwMode="auto">
                <a:xfrm>
                  <a:off x="69183" y="1343054"/>
                  <a:ext cx="8924256" cy="4712106"/>
                  <a:chOff x="69183" y="1343054"/>
                  <a:chExt cx="8924256" cy="4712106"/>
                </a:xfrm>
              </p:grpSpPr>
              <p:sp>
                <p:nvSpPr>
                  <p:cNvPr id="2" name="Rectangle 1"/>
                  <p:cNvSpPr/>
                  <p:nvPr/>
                </p:nvSpPr>
                <p:spPr>
                  <a:xfrm>
                    <a:off x="942398" y="1343054"/>
                    <a:ext cx="8051041" cy="471210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7917" name="Group 50"/>
                  <p:cNvGrpSpPr>
                    <a:grpSpLocks/>
                  </p:cNvGrpSpPr>
                  <p:nvPr/>
                </p:nvGrpSpPr>
                <p:grpSpPr bwMode="auto">
                  <a:xfrm>
                    <a:off x="69183" y="1397034"/>
                    <a:ext cx="8574970" cy="4261217"/>
                    <a:chOff x="69183" y="1397034"/>
                    <a:chExt cx="8574970" cy="4261217"/>
                  </a:xfrm>
                </p:grpSpPr>
                <p:sp>
                  <p:nvSpPr>
                    <p:cNvPr id="25" name="Arc 24"/>
                    <p:cNvSpPr/>
                    <p:nvPr/>
                  </p:nvSpPr>
                  <p:spPr>
                    <a:xfrm rot="10646201" flipH="1">
                      <a:off x="2580866" y="2851309"/>
                      <a:ext cx="1039920" cy="1087532"/>
                    </a:xfrm>
                    <a:prstGeom prst="arc">
                      <a:avLst>
                        <a:gd name="adj1" fmla="val 16279659"/>
                        <a:gd name="adj2" fmla="val 0"/>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7919" name="Group 48"/>
                    <p:cNvGrpSpPr>
                      <a:grpSpLocks/>
                    </p:cNvGrpSpPr>
                    <p:nvPr/>
                  </p:nvGrpSpPr>
                  <p:grpSpPr bwMode="auto">
                    <a:xfrm>
                      <a:off x="69183" y="1397034"/>
                      <a:ext cx="8574970" cy="4261217"/>
                      <a:chOff x="69183" y="1088359"/>
                      <a:chExt cx="8574970" cy="4261217"/>
                    </a:xfrm>
                  </p:grpSpPr>
                  <p:sp>
                    <p:nvSpPr>
                      <p:cNvPr id="37920" name="TextBox 2"/>
                      <p:cNvSpPr txBox="1">
                        <a:spLocks noChangeArrowheads="1"/>
                      </p:cNvSpPr>
                      <p:nvPr/>
                    </p:nvSpPr>
                    <p:spPr bwMode="auto">
                      <a:xfrm>
                        <a:off x="511213" y="1655202"/>
                        <a:ext cx="954107" cy="369332"/>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Uptake</a:t>
                        </a:r>
                      </a:p>
                    </p:txBody>
                  </p:sp>
                  <p:sp>
                    <p:nvSpPr>
                      <p:cNvPr id="37921" name="TextBox 6"/>
                      <p:cNvSpPr txBox="1">
                        <a:spLocks noChangeArrowheads="1"/>
                      </p:cNvSpPr>
                      <p:nvPr/>
                    </p:nvSpPr>
                    <p:spPr bwMode="auto">
                      <a:xfrm>
                        <a:off x="76200" y="4173473"/>
                        <a:ext cx="6671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NO</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3</a:t>
                        </a:r>
                        <a:r>
                          <a:rPr kumimoji="0" lang="en-GB" alt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endParaRPr>
                      </a:p>
                    </p:txBody>
                  </p:sp>
                  <p:sp>
                    <p:nvSpPr>
                      <p:cNvPr id="37922" name="TextBox 7"/>
                      <p:cNvSpPr txBox="1">
                        <a:spLocks noChangeArrowheads="1"/>
                      </p:cNvSpPr>
                      <p:nvPr/>
                    </p:nvSpPr>
                    <p:spPr bwMode="auto">
                      <a:xfrm>
                        <a:off x="69183" y="2225422"/>
                        <a:ext cx="692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NH</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4</a:t>
                        </a:r>
                        <a:r>
                          <a:rPr kumimoji="0" lang="en-GB" alt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endParaRPr>
                      </a:p>
                    </p:txBody>
                  </p:sp>
                  <p:cxnSp>
                    <p:nvCxnSpPr>
                      <p:cNvPr id="12" name="Straight Arrow Connector 11"/>
                      <p:cNvCxnSpPr/>
                      <p:nvPr/>
                    </p:nvCxnSpPr>
                    <p:spPr>
                      <a:xfrm>
                        <a:off x="761404" y="2366407"/>
                        <a:ext cx="2667274" cy="5382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01073" y="4327138"/>
                        <a:ext cx="739851" cy="0"/>
                      </a:xfrm>
                      <a:prstGeom prst="straightConnector1">
                        <a:avLst/>
                      </a:prstGeom>
                      <a:ln w="152400">
                        <a:tailEnd type="triangle"/>
                      </a:ln>
                    </p:spPr>
                    <p:style>
                      <a:lnRef idx="1">
                        <a:schemeClr val="accent1"/>
                      </a:lnRef>
                      <a:fillRef idx="0">
                        <a:schemeClr val="accent1"/>
                      </a:fillRef>
                      <a:effectRef idx="0">
                        <a:schemeClr val="accent1"/>
                      </a:effectRef>
                      <a:fontRef idx="minor">
                        <a:schemeClr val="tx1"/>
                      </a:fontRef>
                    </p:style>
                  </p:cxnSp>
                  <p:sp>
                    <p:nvSpPr>
                      <p:cNvPr id="37925" name="TextBox 22"/>
                      <p:cNvSpPr txBox="1">
                        <a:spLocks noChangeArrowheads="1"/>
                      </p:cNvSpPr>
                      <p:nvPr/>
                    </p:nvSpPr>
                    <p:spPr bwMode="auto">
                      <a:xfrm>
                        <a:off x="3429000" y="2678668"/>
                        <a:ext cx="7505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NH</a:t>
                        </a:r>
                        <a:r>
                          <a:rPr kumimoji="0" lang="en-GB" altLang="en-US" sz="2000" b="1" i="0" u="none" strike="noStrike" kern="1200" cap="none" spc="0" normalizeH="0" baseline="-25000" noProof="0">
                            <a:ln>
                              <a:noFill/>
                            </a:ln>
                            <a:solidFill>
                              <a:prstClr val="black"/>
                            </a:solidFill>
                            <a:effectLst/>
                            <a:uLnTx/>
                            <a:uFillTx/>
                            <a:latin typeface="Arial" panose="020B0604020202020204" pitchFamily="34" charset="0"/>
                            <a:ea typeface="+mn-ea"/>
                            <a:cs typeface="+mn-cs"/>
                          </a:rPr>
                          <a:t>4</a:t>
                        </a:r>
                        <a:r>
                          <a:rPr kumimoji="0" lang="en-GB" altLang="en-US" sz="2000" b="1"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2000" b="1" i="0" u="none" strike="noStrike" kern="1200" cap="none" spc="0" normalizeH="0" baseline="-25000" noProof="0">
                          <a:ln>
                            <a:noFill/>
                          </a:ln>
                          <a:solidFill>
                            <a:prstClr val="black"/>
                          </a:solidFill>
                          <a:effectLst/>
                          <a:uLnTx/>
                          <a:uFillTx/>
                          <a:latin typeface="Arial" panose="020B0604020202020204" pitchFamily="34" charset="0"/>
                          <a:ea typeface="+mn-ea"/>
                          <a:cs typeface="+mn-cs"/>
                        </a:endParaRPr>
                      </a:p>
                    </p:txBody>
                  </p:sp>
                  <p:sp>
                    <p:nvSpPr>
                      <p:cNvPr id="37926" name="TextBox 25"/>
                      <p:cNvSpPr txBox="1">
                        <a:spLocks noChangeArrowheads="1"/>
                      </p:cNvSpPr>
                      <p:nvPr/>
                    </p:nvSpPr>
                    <p:spPr bwMode="auto">
                      <a:xfrm>
                        <a:off x="1373508" y="4173473"/>
                        <a:ext cx="6671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NO</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3</a:t>
                        </a:r>
                        <a:r>
                          <a:rPr kumimoji="0" lang="en-GB" alt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endParaRPr>
                      </a:p>
                    </p:txBody>
                  </p:sp>
                  <p:sp>
                    <p:nvSpPr>
                      <p:cNvPr id="37927" name="TextBox 16"/>
                      <p:cNvSpPr txBox="1">
                        <a:spLocks noChangeArrowheads="1"/>
                      </p:cNvSpPr>
                      <p:nvPr/>
                    </p:nvSpPr>
                    <p:spPr bwMode="auto">
                      <a:xfrm>
                        <a:off x="1198045" y="3582734"/>
                        <a:ext cx="1066800" cy="52322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0" i="1" u="none" strike="noStrike" kern="1200" cap="none" spc="0" normalizeH="0" baseline="0" noProof="0">
                            <a:ln>
                              <a:noFill/>
                            </a:ln>
                            <a:solidFill>
                              <a:prstClr val="black"/>
                            </a:solidFill>
                            <a:effectLst/>
                            <a:uLnTx/>
                            <a:uFillTx/>
                            <a:latin typeface="Arial" panose="020B0604020202020204" pitchFamily="34" charset="0"/>
                            <a:ea typeface="+mn-ea"/>
                            <a:cs typeface="+mn-cs"/>
                          </a:rPr>
                          <a:t>Nitrate reductase</a:t>
                        </a:r>
                      </a:p>
                    </p:txBody>
                  </p:sp>
                  <p:sp>
                    <p:nvSpPr>
                      <p:cNvPr id="37928" name="TextBox 31"/>
                      <p:cNvSpPr txBox="1">
                        <a:spLocks noChangeArrowheads="1"/>
                      </p:cNvSpPr>
                      <p:nvPr/>
                    </p:nvSpPr>
                    <p:spPr bwMode="auto">
                      <a:xfrm>
                        <a:off x="2438581" y="3400153"/>
                        <a:ext cx="6671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NO</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2</a:t>
                        </a:r>
                        <a:r>
                          <a:rPr kumimoji="0" lang="en-GB" alt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endParaRPr>
                      </a:p>
                    </p:txBody>
                  </p:sp>
                  <p:sp>
                    <p:nvSpPr>
                      <p:cNvPr id="37929" name="TextBox 32"/>
                      <p:cNvSpPr txBox="1">
                        <a:spLocks noChangeArrowheads="1"/>
                      </p:cNvSpPr>
                      <p:nvPr/>
                    </p:nvSpPr>
                    <p:spPr bwMode="auto">
                      <a:xfrm>
                        <a:off x="2124075" y="2921375"/>
                        <a:ext cx="1066800" cy="52322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0" i="1" u="none" strike="noStrike" kern="1200" cap="none" spc="0" normalizeH="0" baseline="0" noProof="0">
                            <a:ln>
                              <a:noFill/>
                            </a:ln>
                            <a:solidFill>
                              <a:prstClr val="black"/>
                            </a:solidFill>
                            <a:effectLst/>
                            <a:uLnTx/>
                            <a:uFillTx/>
                            <a:latin typeface="Arial" panose="020B0604020202020204" pitchFamily="34" charset="0"/>
                            <a:ea typeface="+mn-ea"/>
                            <a:cs typeface="+mn-cs"/>
                          </a:rPr>
                          <a:t>Nitrite reductase</a:t>
                        </a:r>
                      </a:p>
                    </p:txBody>
                  </p:sp>
                  <p:sp>
                    <p:nvSpPr>
                      <p:cNvPr id="34" name="Arc 33"/>
                      <p:cNvSpPr/>
                      <p:nvPr/>
                    </p:nvSpPr>
                    <p:spPr>
                      <a:xfrm rot="10800000" flipH="1">
                        <a:off x="1655259" y="3399958"/>
                        <a:ext cx="919257" cy="927180"/>
                      </a:xfrm>
                      <a:prstGeom prst="arc">
                        <a:avLst>
                          <a:gd name="adj1" fmla="val 16279659"/>
                          <a:gd name="adj2" fmla="val 0"/>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7931" name="TextBox 34"/>
                      <p:cNvSpPr txBox="1">
                        <a:spLocks noChangeArrowheads="1"/>
                      </p:cNvSpPr>
                      <p:nvPr/>
                    </p:nvSpPr>
                    <p:spPr bwMode="auto">
                      <a:xfrm>
                        <a:off x="3465151" y="3757693"/>
                        <a:ext cx="1400175" cy="73872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0" i="1" u="none" strike="noStrike" kern="1200" cap="none" spc="0" normalizeH="0" baseline="0" noProof="0">
                            <a:ln>
                              <a:noFill/>
                            </a:ln>
                            <a:solidFill>
                              <a:prstClr val="black"/>
                            </a:solidFill>
                            <a:effectLst/>
                            <a:uLnTx/>
                            <a:uFillTx/>
                            <a:latin typeface="Arial" panose="020B0604020202020204" pitchFamily="34" charset="0"/>
                            <a:ea typeface="+mn-ea"/>
                            <a:cs typeface="+mn-cs"/>
                          </a:rPr>
                          <a:t>Glutamine synthetase (GS)</a:t>
                        </a:r>
                      </a:p>
                    </p:txBody>
                  </p:sp>
                  <p:sp>
                    <p:nvSpPr>
                      <p:cNvPr id="37932" name="TextBox 28"/>
                      <p:cNvSpPr txBox="1">
                        <a:spLocks noChangeArrowheads="1"/>
                      </p:cNvSpPr>
                      <p:nvPr/>
                    </p:nvSpPr>
                    <p:spPr bwMode="auto">
                      <a:xfrm>
                        <a:off x="4386130" y="1753196"/>
                        <a:ext cx="11897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Glutamate</a:t>
                        </a:r>
                      </a:p>
                    </p:txBody>
                  </p:sp>
                  <p:sp>
                    <p:nvSpPr>
                      <p:cNvPr id="37933" name="TextBox 36"/>
                      <p:cNvSpPr txBox="1">
                        <a:spLocks noChangeArrowheads="1"/>
                      </p:cNvSpPr>
                      <p:nvPr/>
                    </p:nvSpPr>
                    <p:spPr bwMode="auto">
                      <a:xfrm>
                        <a:off x="4865326" y="3786113"/>
                        <a:ext cx="11897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Glutamine</a:t>
                        </a:r>
                      </a:p>
                    </p:txBody>
                  </p:sp>
                  <p:sp>
                    <p:nvSpPr>
                      <p:cNvPr id="38" name="Arc 37"/>
                      <p:cNvSpPr/>
                      <p:nvPr/>
                    </p:nvSpPr>
                    <p:spPr>
                      <a:xfrm rot="16200000" flipH="1">
                        <a:off x="3961348" y="2668843"/>
                        <a:ext cx="919241" cy="917669"/>
                      </a:xfrm>
                      <a:prstGeom prst="arc">
                        <a:avLst>
                          <a:gd name="adj1" fmla="val 16279659"/>
                          <a:gd name="adj2" fmla="val 0"/>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37935" name="Picture 6"/>
                      <p:cNvPicPr>
                        <a:picLocks noChangeAspect="1" noChangeArrowheads="1"/>
                      </p:cNvPicPr>
                      <p:nvPr/>
                    </p:nvPicPr>
                    <p:blipFill>
                      <a:blip r:embed="rId2">
                        <a:extLst>
                          <a:ext uri="{28A0092B-C50C-407E-A947-70E740481C1C}">
                            <a14:useLocalDpi xmlns:a14="http://schemas.microsoft.com/office/drawing/2010/main" val="0"/>
                          </a:ext>
                        </a:extLst>
                      </a:blip>
                      <a:srcRect l="50000" r="26160" b="15883"/>
                      <a:stretch>
                        <a:fillRect/>
                      </a:stretch>
                    </p:blipFill>
                    <p:spPr bwMode="auto">
                      <a:xfrm>
                        <a:off x="4600505" y="2196180"/>
                        <a:ext cx="603040" cy="8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Arc 40"/>
                      <p:cNvSpPr/>
                      <p:nvPr/>
                    </p:nvSpPr>
                    <p:spPr>
                      <a:xfrm flipH="1">
                        <a:off x="3995475" y="2091745"/>
                        <a:ext cx="906555" cy="1154212"/>
                      </a:xfrm>
                      <a:prstGeom prst="arc">
                        <a:avLst>
                          <a:gd name="adj1" fmla="val 16279659"/>
                          <a:gd name="adj2" fmla="val 0"/>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43" name="Straight Arrow Connector 42"/>
                      <p:cNvCxnSpPr/>
                      <p:nvPr/>
                    </p:nvCxnSpPr>
                    <p:spPr>
                      <a:xfrm>
                        <a:off x="5984816" y="3952456"/>
                        <a:ext cx="738264" cy="0"/>
                      </a:xfrm>
                      <a:prstGeom prst="straightConnector1">
                        <a:avLst/>
                      </a:prstGeom>
                      <a:ln w="152400">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65970" y="4025487"/>
                        <a:ext cx="1778183" cy="1324089"/>
                      </a:xfrm>
                      <a:prstGeom prst="rect">
                        <a:avLst/>
                      </a:prstGeom>
                      <a:solidFill>
                        <a:srgbClr val="FFFFCC"/>
                      </a:solidFill>
                      <a:effectLst>
                        <a:outerShdw blurRad="63500" sx="102000" sy="102000" algn="ct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Incorporation into amino acids and other nitrogen-containing compounds</a:t>
                        </a:r>
                      </a:p>
                    </p:txBody>
                  </p:sp>
                  <p:cxnSp>
                    <p:nvCxnSpPr>
                      <p:cNvPr id="46" name="Straight Arrow Connector 45"/>
                      <p:cNvCxnSpPr/>
                      <p:nvPr/>
                    </p:nvCxnSpPr>
                    <p:spPr>
                      <a:xfrm>
                        <a:off x="3581094" y="2091745"/>
                        <a:ext cx="0" cy="5493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7940" name="TextBox 43"/>
                      <p:cNvSpPr txBox="1">
                        <a:spLocks noChangeArrowheads="1"/>
                      </p:cNvSpPr>
                      <p:nvPr/>
                    </p:nvSpPr>
                    <p:spPr bwMode="auto">
                      <a:xfrm>
                        <a:off x="2362201" y="1375059"/>
                        <a:ext cx="1828800" cy="83099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Amino acid recycling, photorespiration</a:t>
                        </a:r>
                      </a:p>
                    </p:txBody>
                  </p:sp>
                  <p:sp>
                    <p:nvSpPr>
                      <p:cNvPr id="50" name="TextBox 49"/>
                      <p:cNvSpPr txBox="1"/>
                      <p:nvPr/>
                    </p:nvSpPr>
                    <p:spPr>
                      <a:xfrm>
                        <a:off x="6865970" y="1088359"/>
                        <a:ext cx="1778183" cy="584250"/>
                      </a:xfrm>
                      <a:prstGeom prst="rect">
                        <a:avLst/>
                      </a:prstGeom>
                      <a:solidFill>
                        <a:srgbClr val="FFFFCC"/>
                      </a:solidFill>
                      <a:effectLst>
                        <a:outerShdw blurRad="63500" sx="102000" sy="102000" algn="ct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Carbon pools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TCA cycle</a:t>
                        </a:r>
                      </a:p>
                    </p:txBody>
                  </p:sp>
                </p:grpSp>
              </p:grpSp>
            </p:grpSp>
            <p:pic>
              <p:nvPicPr>
                <p:cNvPr id="37914" name="Picture 6"/>
                <p:cNvPicPr>
                  <a:picLocks noChangeAspect="1" noChangeArrowheads="1"/>
                </p:cNvPicPr>
                <p:nvPr/>
              </p:nvPicPr>
              <p:blipFill>
                <a:blip r:embed="rId2">
                  <a:extLst>
                    <a:ext uri="{28A0092B-C50C-407E-A947-70E740481C1C}">
                      <a14:useLocalDpi xmlns:a14="http://schemas.microsoft.com/office/drawing/2010/main" val="0"/>
                    </a:ext>
                  </a:extLst>
                </a:blip>
                <a:srcRect l="75349" b="15199"/>
                <a:stretch>
                  <a:fillRect/>
                </a:stretch>
              </p:blipFill>
              <p:spPr bwMode="auto">
                <a:xfrm>
                  <a:off x="4948675" y="4451922"/>
                  <a:ext cx="665219" cy="958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Oval 55"/>
                <p:cNvSpPr/>
                <p:nvPr/>
              </p:nvSpPr>
              <p:spPr>
                <a:xfrm>
                  <a:off x="5335463" y="4565957"/>
                  <a:ext cx="381039" cy="384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7905" name="TextBox 60"/>
              <p:cNvSpPr txBox="1">
                <a:spLocks noChangeArrowheads="1"/>
              </p:cNvSpPr>
              <p:nvPr/>
            </p:nvSpPr>
            <p:spPr bwMode="auto">
              <a:xfrm>
                <a:off x="6867168" y="2122325"/>
                <a:ext cx="15985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2-oxoglutarate</a:t>
                </a:r>
              </a:p>
            </p:txBody>
          </p:sp>
          <p:sp>
            <p:nvSpPr>
              <p:cNvPr id="62" name="Arc 61"/>
              <p:cNvSpPr/>
              <p:nvPr/>
            </p:nvSpPr>
            <p:spPr>
              <a:xfrm rot="16200000" flipV="1">
                <a:off x="4482107" y="2793352"/>
                <a:ext cx="1600338" cy="970063"/>
              </a:xfrm>
              <a:prstGeom prst="arc">
                <a:avLst>
                  <a:gd name="adj1" fmla="val 12212056"/>
                  <a:gd name="adj2" fmla="val 0"/>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Arc 62"/>
              <p:cNvSpPr/>
              <p:nvPr/>
            </p:nvSpPr>
            <p:spPr>
              <a:xfrm rot="16200000" flipH="1">
                <a:off x="5495035" y="2563145"/>
                <a:ext cx="1462213" cy="917669"/>
              </a:xfrm>
              <a:prstGeom prst="arc">
                <a:avLst>
                  <a:gd name="adj1" fmla="val 12541964"/>
                  <a:gd name="adj2" fmla="val 0"/>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7908" name="TextBox 63"/>
              <p:cNvSpPr txBox="1">
                <a:spLocks noChangeArrowheads="1"/>
              </p:cNvSpPr>
              <p:nvPr/>
            </p:nvSpPr>
            <p:spPr bwMode="auto">
              <a:xfrm>
                <a:off x="6243719" y="3539551"/>
                <a:ext cx="11897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Glutamate</a:t>
                </a:r>
              </a:p>
            </p:txBody>
          </p:sp>
          <p:sp>
            <p:nvSpPr>
              <p:cNvPr id="37909" name="TextBox 64"/>
              <p:cNvSpPr txBox="1">
                <a:spLocks noChangeArrowheads="1"/>
              </p:cNvSpPr>
              <p:nvPr/>
            </p:nvSpPr>
            <p:spPr bwMode="auto">
              <a:xfrm>
                <a:off x="5985433" y="2574781"/>
                <a:ext cx="1652774" cy="954107"/>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0" i="1" u="none" strike="noStrike" kern="1200" cap="none" spc="0" normalizeH="0" baseline="0" noProof="0">
                    <a:ln>
                      <a:noFill/>
                    </a:ln>
                    <a:solidFill>
                      <a:prstClr val="black"/>
                    </a:solidFill>
                    <a:effectLst/>
                    <a:uLnTx/>
                    <a:uFillTx/>
                    <a:latin typeface="Arial" panose="020B0604020202020204" pitchFamily="34" charset="0"/>
                    <a:ea typeface="+mn-ea"/>
                    <a:cs typeface="+mn-cs"/>
                  </a:rPr>
                  <a:t>Glutamine-2-oxoglutarate aminotransferase (GOGAT)</a:t>
                </a:r>
              </a:p>
            </p:txBody>
          </p:sp>
          <p:cxnSp>
            <p:nvCxnSpPr>
              <p:cNvPr id="66" name="Straight Arrow Connector 65"/>
              <p:cNvCxnSpPr/>
              <p:nvPr/>
            </p:nvCxnSpPr>
            <p:spPr>
              <a:xfrm>
                <a:off x="7315278" y="3853108"/>
                <a:ext cx="0" cy="42707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7911" name="Picture 5" descr="C:\Users\mary\Desktop\Pictur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678" y="2460879"/>
                <a:ext cx="618642" cy="91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0" name="Straight Arrow Connector 69"/>
              <p:cNvCxnSpPr/>
              <p:nvPr/>
            </p:nvCxnSpPr>
            <p:spPr>
              <a:xfrm rot="5400000" flipH="1">
                <a:off x="6527004" y="2045578"/>
                <a:ext cx="0" cy="5509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37894" name="TextBox 71"/>
            <p:cNvSpPr txBox="1">
              <a:spLocks noChangeArrowheads="1"/>
            </p:cNvSpPr>
            <p:nvPr/>
          </p:nvSpPr>
          <p:spPr bwMode="auto">
            <a:xfrm>
              <a:off x="4921250" y="1841500"/>
              <a:ext cx="1557338" cy="368300"/>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Assimilation</a:t>
              </a:r>
            </a:p>
          </p:txBody>
        </p:sp>
        <p:sp>
          <p:nvSpPr>
            <p:cNvPr id="37895" name="TextBox 72"/>
            <p:cNvSpPr txBox="1">
              <a:spLocks noChangeArrowheads="1"/>
            </p:cNvSpPr>
            <p:nvPr/>
          </p:nvSpPr>
          <p:spPr bwMode="auto">
            <a:xfrm>
              <a:off x="2362200" y="1536700"/>
              <a:ext cx="1825625" cy="368300"/>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Remobilization</a:t>
              </a:r>
            </a:p>
          </p:txBody>
        </p:sp>
        <p:sp>
          <p:nvSpPr>
            <p:cNvPr id="37896" name="TextBox 73"/>
            <p:cNvSpPr txBox="1">
              <a:spLocks noChangeArrowheads="1"/>
            </p:cNvSpPr>
            <p:nvPr/>
          </p:nvSpPr>
          <p:spPr bwMode="auto">
            <a:xfrm>
              <a:off x="2252663" y="5715000"/>
              <a:ext cx="1557337" cy="368300"/>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Assimilation</a:t>
              </a:r>
            </a:p>
          </p:txBody>
        </p:sp>
        <p:sp>
          <p:nvSpPr>
            <p:cNvPr id="75" name="Oval 74"/>
            <p:cNvSpPr/>
            <p:nvPr/>
          </p:nvSpPr>
          <p:spPr bwMode="auto">
            <a:xfrm>
              <a:off x="762000" y="5105400"/>
              <a:ext cx="1455738" cy="1155700"/>
            </a:xfrm>
            <a:prstGeom prst="ellipse">
              <a:avLst/>
            </a:prstGeom>
            <a:solidFill>
              <a:srgbClr val="FFCCFF"/>
            </a:solidFill>
            <a:ln>
              <a:solidFill>
                <a:schemeClr val="bg2">
                  <a:lumMod val="9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7898" name="TextBox 75"/>
            <p:cNvSpPr txBox="1">
              <a:spLocks noChangeArrowheads="1"/>
            </p:cNvSpPr>
            <p:nvPr/>
          </p:nvSpPr>
          <p:spPr bwMode="auto">
            <a:xfrm>
              <a:off x="823913" y="5586413"/>
              <a:ext cx="692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NH</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4</a:t>
              </a:r>
              <a:r>
                <a:rPr kumimoji="0" lang="en-GB" alt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endParaRPr>
            </a:p>
          </p:txBody>
        </p:sp>
        <p:cxnSp>
          <p:nvCxnSpPr>
            <p:cNvPr id="77" name="Straight Arrow Connector 76"/>
            <p:cNvCxnSpPr/>
            <p:nvPr/>
          </p:nvCxnSpPr>
          <p:spPr>
            <a:xfrm flipV="1">
              <a:off x="2009775" y="5262563"/>
              <a:ext cx="596900" cy="2159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7900" name="TextBox 77"/>
            <p:cNvSpPr txBox="1">
              <a:spLocks noChangeArrowheads="1"/>
            </p:cNvSpPr>
            <p:nvPr/>
          </p:nvSpPr>
          <p:spPr bwMode="auto">
            <a:xfrm>
              <a:off x="1308100" y="5313363"/>
              <a:ext cx="846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R-NH</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2</a:t>
              </a:r>
            </a:p>
          </p:txBody>
        </p:sp>
        <p:sp>
          <p:nvSpPr>
            <p:cNvPr id="37901" name="TextBox 78"/>
            <p:cNvSpPr txBox="1">
              <a:spLocks noChangeArrowheads="1"/>
            </p:cNvSpPr>
            <p:nvPr/>
          </p:nvSpPr>
          <p:spPr bwMode="auto">
            <a:xfrm>
              <a:off x="152400" y="5954713"/>
              <a:ext cx="436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2</a:t>
              </a:r>
            </a:p>
          </p:txBody>
        </p:sp>
        <p:cxnSp>
          <p:nvCxnSpPr>
            <p:cNvPr id="80" name="Straight Arrow Connector 79"/>
            <p:cNvCxnSpPr/>
            <p:nvPr/>
          </p:nvCxnSpPr>
          <p:spPr>
            <a:xfrm flipV="1">
              <a:off x="511175" y="5915025"/>
              <a:ext cx="595313" cy="2159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1482725" y="5716588"/>
              <a:ext cx="346075" cy="1079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37892" name="TextBox 3"/>
          <p:cNvSpPr txBox="1">
            <a:spLocks noChangeArrowheads="1"/>
          </p:cNvSpPr>
          <p:nvPr/>
        </p:nvSpPr>
        <p:spPr bwMode="auto">
          <a:xfrm>
            <a:off x="3276600" y="6119813"/>
            <a:ext cx="586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Adapted from Xu, G., Fan, X. and Miller, A.J</a:t>
            </a:r>
            <a:r>
              <a:rPr kumimoji="0" lang="en-GB" altLang="en-US" sz="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(2012). Plant nitrogen assimilation and use efficiency. Annu. Rev. Plant Biol. 63: </a:t>
            </a: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153-182</a:t>
            </a: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177791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ig8_11"/>
          <p:cNvPicPr>
            <a:picLocks noChangeAspect="1" noChangeArrowheads="1"/>
          </p:cNvPicPr>
          <p:nvPr/>
        </p:nvPicPr>
        <p:blipFill rotWithShape="1">
          <a:blip r:embed="rId2">
            <a:extLst>
              <a:ext uri="{28A0092B-C50C-407E-A947-70E740481C1C}">
                <a14:useLocalDpi xmlns:a14="http://schemas.microsoft.com/office/drawing/2010/main" val="0"/>
              </a:ext>
            </a:extLst>
          </a:blip>
          <a:srcRect l="39671" t="25479" r="37492" b="61383"/>
          <a:stretch/>
        </p:blipFill>
        <p:spPr bwMode="auto">
          <a:xfrm>
            <a:off x="1994126" y="3841656"/>
            <a:ext cx="4986191" cy="351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fig8_11"/>
          <p:cNvPicPr>
            <a:picLocks noChangeAspect="1" noChangeArrowheads="1"/>
          </p:cNvPicPr>
          <p:nvPr/>
        </p:nvPicPr>
        <p:blipFill rotWithShape="1">
          <a:blip r:embed="rId2">
            <a:extLst>
              <a:ext uri="{28A0092B-C50C-407E-A947-70E740481C1C}">
                <a14:useLocalDpi xmlns:a14="http://schemas.microsoft.com/office/drawing/2010/main" val="0"/>
              </a:ext>
            </a:extLst>
          </a:blip>
          <a:srcRect l="39671" t="4945" r="37492" b="84851"/>
          <a:stretch/>
        </p:blipFill>
        <p:spPr bwMode="auto">
          <a:xfrm>
            <a:off x="1860019" y="648072"/>
            <a:ext cx="5254406"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bwMode="auto">
          <a:xfrm>
            <a:off x="4572000" y="1124744"/>
            <a:ext cx="2408317" cy="2403648"/>
          </a:xfrm>
          <a:prstGeom prst="rect">
            <a:avLst/>
          </a:prstGeom>
          <a:solidFill>
            <a:schemeClr val="bg1"/>
          </a:solidFill>
          <a:ln w="222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ángulo 9"/>
          <p:cNvSpPr/>
          <p:nvPr/>
        </p:nvSpPr>
        <p:spPr bwMode="auto">
          <a:xfrm>
            <a:off x="4574023" y="4399448"/>
            <a:ext cx="2408317" cy="2403648"/>
          </a:xfrm>
          <a:prstGeom prst="rect">
            <a:avLst/>
          </a:prstGeom>
          <a:solidFill>
            <a:schemeClr val="bg1"/>
          </a:solidFill>
          <a:ln w="222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9" name="Picture 4" descr="fig8_11"/>
          <p:cNvPicPr>
            <a:picLocks noChangeAspect="1" noChangeArrowheads="1"/>
          </p:cNvPicPr>
          <p:nvPr/>
        </p:nvPicPr>
        <p:blipFill rotWithShape="1">
          <a:blip r:embed="rId2">
            <a:extLst>
              <a:ext uri="{28A0092B-C50C-407E-A947-70E740481C1C}">
                <a14:useLocalDpi xmlns:a14="http://schemas.microsoft.com/office/drawing/2010/main" val="0"/>
              </a:ext>
            </a:extLst>
          </a:blip>
          <a:srcRect l="39671" t="834" r="37492" b="96870"/>
          <a:stretch/>
        </p:blipFill>
        <p:spPr bwMode="auto">
          <a:xfrm>
            <a:off x="1860019" y="24038"/>
            <a:ext cx="525440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bwMode="auto">
          <a:xfrm>
            <a:off x="5004048" y="-27384"/>
            <a:ext cx="1623941" cy="675456"/>
          </a:xfrm>
          <a:prstGeom prst="rect">
            <a:avLst/>
          </a:prstGeom>
          <a:solidFill>
            <a:schemeClr val="bg1"/>
          </a:solidFill>
          <a:ln w="222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61009" b="6998"/>
          <a:stretch/>
        </p:blipFill>
        <p:spPr>
          <a:xfrm rot="16200000">
            <a:off x="2367835" y="331957"/>
            <a:ext cx="3544234" cy="2880320"/>
          </a:xfrm>
          <a:prstGeom prst="rect">
            <a:avLst/>
          </a:prstGeom>
        </p:spPr>
      </p:pic>
      <p:pic>
        <p:nvPicPr>
          <p:cNvPr id="3" name="Imagen 2"/>
          <p:cNvPicPr>
            <a:picLocks noChangeAspect="1"/>
          </p:cNvPicPr>
          <p:nvPr/>
        </p:nvPicPr>
        <p:blipFill rotWithShape="1">
          <a:blip r:embed="rId2"/>
          <a:srcRect t="13950" r="68127" b="4673"/>
          <a:stretch/>
        </p:blipFill>
        <p:spPr>
          <a:xfrm rot="16200000">
            <a:off x="5868766" y="441645"/>
            <a:ext cx="3311127" cy="2880320"/>
          </a:xfrm>
          <a:prstGeom prst="rect">
            <a:avLst/>
          </a:prstGeom>
        </p:spPr>
      </p:pic>
      <p:pic>
        <p:nvPicPr>
          <p:cNvPr id="4" name="Imagen 3"/>
          <p:cNvPicPr>
            <a:picLocks noChangeAspect="1"/>
          </p:cNvPicPr>
          <p:nvPr/>
        </p:nvPicPr>
        <p:blipFill rotWithShape="1">
          <a:blip r:embed="rId3"/>
          <a:srcRect l="3794" t="13153" r="47112" b="19295"/>
          <a:stretch/>
        </p:blipFill>
        <p:spPr>
          <a:xfrm>
            <a:off x="-36513" y="693673"/>
            <a:ext cx="2448272" cy="2376264"/>
          </a:xfrm>
          <a:prstGeom prst="rect">
            <a:avLst/>
          </a:prstGeom>
        </p:spPr>
      </p:pic>
      <p:pic>
        <p:nvPicPr>
          <p:cNvPr id="5" name="Picture 4" descr="fig8_11"/>
          <p:cNvPicPr>
            <a:picLocks noChangeAspect="1" noChangeArrowheads="1"/>
          </p:cNvPicPr>
          <p:nvPr/>
        </p:nvPicPr>
        <p:blipFill rotWithShape="1">
          <a:blip r:embed="rId4">
            <a:extLst>
              <a:ext uri="{28A0092B-C50C-407E-A947-70E740481C1C}">
                <a14:useLocalDpi xmlns:a14="http://schemas.microsoft.com/office/drawing/2010/main" val="0"/>
              </a:ext>
            </a:extLst>
          </a:blip>
          <a:srcRect l="51148" t="27164" r="37492" b="63696"/>
          <a:stretch/>
        </p:blipFill>
        <p:spPr bwMode="auto">
          <a:xfrm>
            <a:off x="35343" y="4149080"/>
            <a:ext cx="2480325"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a:stretch>
            <a:fillRect/>
          </a:stretch>
        </p:blipFill>
        <p:spPr>
          <a:xfrm>
            <a:off x="2771800" y="3556050"/>
            <a:ext cx="2481808" cy="3207260"/>
          </a:xfrm>
          <a:prstGeom prst="rect">
            <a:avLst/>
          </a:prstGeom>
        </p:spPr>
      </p:pic>
    </p:spTree>
    <p:extLst>
      <p:ext uri="{BB962C8B-B14F-4D97-AF65-F5344CB8AC3E}">
        <p14:creationId xmlns:p14="http://schemas.microsoft.com/office/powerpoint/2010/main" val="24354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95288" y="260350"/>
            <a:ext cx="5368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800"/>
              <a:t>Otras vía de asimilación de NH</a:t>
            </a:r>
            <a:r>
              <a:rPr lang="en-US" altLang="es-ES" sz="2800" baseline="-25000"/>
              <a:t>4</a:t>
            </a:r>
            <a:r>
              <a:rPr lang="en-US" altLang="es-ES" sz="2800" baseline="30000"/>
              <a:t>+</a:t>
            </a:r>
            <a:endParaRPr lang="es-ES" altLang="es-ES" sz="2800" baseline="30000"/>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600200"/>
            <a:ext cx="78867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6" name="Text Box 4"/>
          <p:cNvSpPr txBox="1">
            <a:spLocks noChangeArrowheads="1"/>
          </p:cNvSpPr>
          <p:nvPr/>
        </p:nvSpPr>
        <p:spPr bwMode="auto">
          <a:xfrm>
            <a:off x="3203575" y="6021388"/>
            <a:ext cx="3155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s-ES" sz="1800"/>
              <a:t>NADH GDH en mitocondria</a:t>
            </a:r>
          </a:p>
          <a:p>
            <a:pPr eaLnBrk="1" hangingPunct="1">
              <a:spcBef>
                <a:spcPct val="0"/>
              </a:spcBef>
              <a:buFontTx/>
              <a:buNone/>
            </a:pPr>
            <a:r>
              <a:rPr lang="en-US" altLang="es-ES" sz="1800"/>
              <a:t>NADPH GDH en cloroplastos</a:t>
            </a:r>
            <a:endParaRPr lang="es-ES" altLang="es-ES" sz="18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fig8_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1008063"/>
            <a:ext cx="8231187"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681717" y="333375"/>
            <a:ext cx="39821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800" dirty="0" err="1"/>
              <a:t>Glutamina</a:t>
            </a:r>
            <a:r>
              <a:rPr lang="en-US" altLang="es-ES" sz="2800" dirty="0"/>
              <a:t> – </a:t>
            </a:r>
            <a:r>
              <a:rPr lang="en-US" altLang="es-ES" sz="2800" dirty="0" err="1"/>
              <a:t>Glutamato</a:t>
            </a:r>
            <a:r>
              <a:rPr lang="en-US" altLang="es-ES" sz="2800" dirty="0"/>
              <a:t> </a:t>
            </a:r>
          </a:p>
        </p:txBody>
      </p:sp>
      <p:sp>
        <p:nvSpPr>
          <p:cNvPr id="46083" name="Text Box 3"/>
          <p:cNvSpPr txBox="1">
            <a:spLocks noChangeArrowheads="1"/>
          </p:cNvSpPr>
          <p:nvPr/>
        </p:nvSpPr>
        <p:spPr bwMode="auto">
          <a:xfrm>
            <a:off x="520700" y="547688"/>
            <a:ext cx="13922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800"/>
              <a:t>Fuente </a:t>
            </a:r>
            <a:endParaRPr lang="es-ES" altLang="es-ES" sz="2800"/>
          </a:p>
        </p:txBody>
      </p:sp>
      <p:sp>
        <p:nvSpPr>
          <p:cNvPr id="46084" name="Text Box 4"/>
          <p:cNvSpPr txBox="1">
            <a:spLocks noChangeArrowheads="1"/>
          </p:cNvSpPr>
          <p:nvPr/>
        </p:nvSpPr>
        <p:spPr bwMode="auto">
          <a:xfrm>
            <a:off x="7432675" y="546100"/>
            <a:ext cx="13922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2800"/>
              <a:t>Destino</a:t>
            </a:r>
            <a:endParaRPr lang="es-ES" altLang="es-ES" sz="2800"/>
          </a:p>
        </p:txBody>
      </p:sp>
      <p:sp>
        <p:nvSpPr>
          <p:cNvPr id="46085" name="Line 5"/>
          <p:cNvSpPr>
            <a:spLocks noChangeShapeType="1"/>
          </p:cNvSpPr>
          <p:nvPr/>
        </p:nvSpPr>
        <p:spPr bwMode="auto">
          <a:xfrm>
            <a:off x="2162175" y="806450"/>
            <a:ext cx="288925"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86" name="Line 6"/>
          <p:cNvSpPr>
            <a:spLocks noChangeShapeType="1"/>
          </p:cNvSpPr>
          <p:nvPr/>
        </p:nvSpPr>
        <p:spPr bwMode="auto">
          <a:xfrm>
            <a:off x="6894513" y="806450"/>
            <a:ext cx="288925"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pic>
        <p:nvPicPr>
          <p:cNvPr id="4608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8" y="2420888"/>
            <a:ext cx="83439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0" name="Oval 8"/>
          <p:cNvSpPr>
            <a:spLocks noChangeArrowheads="1"/>
          </p:cNvSpPr>
          <p:nvPr/>
        </p:nvSpPr>
        <p:spPr bwMode="auto">
          <a:xfrm>
            <a:off x="1763688" y="5445224"/>
            <a:ext cx="2376488" cy="865188"/>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2" name="Rectángulo 1"/>
          <p:cNvSpPr/>
          <p:nvPr/>
        </p:nvSpPr>
        <p:spPr>
          <a:xfrm>
            <a:off x="2251397" y="1371426"/>
            <a:ext cx="4352282" cy="584775"/>
          </a:xfrm>
          <a:prstGeom prst="rect">
            <a:avLst/>
          </a:prstGeom>
        </p:spPr>
        <p:txBody>
          <a:bodyPr wrap="none">
            <a:spAutoFit/>
          </a:bodyPr>
          <a:lstStyle/>
          <a:p>
            <a:pPr algn="ctr" eaLnBrk="1" hangingPunct="1"/>
            <a:r>
              <a:rPr lang="en-US" altLang="es-ES" sz="3200" dirty="0" err="1">
                <a:solidFill>
                  <a:srgbClr val="FF0000"/>
                </a:solidFill>
              </a:rPr>
              <a:t>Aspartato</a:t>
            </a:r>
            <a:r>
              <a:rPr lang="en-US" altLang="es-ES" sz="3200" dirty="0">
                <a:solidFill>
                  <a:srgbClr val="FF0000"/>
                </a:solidFill>
              </a:rPr>
              <a:t> - </a:t>
            </a:r>
            <a:r>
              <a:rPr lang="en-US" altLang="es-ES" sz="3200" dirty="0" err="1">
                <a:solidFill>
                  <a:srgbClr val="FF0000"/>
                </a:solidFill>
              </a:rPr>
              <a:t>Asparagina</a:t>
            </a:r>
            <a:endParaRPr lang="es-ES" altLang="es-E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 calcmode="lin" valueType="num">
                                      <p:cBhvr additive="base">
                                        <p:cTn id="7" dur="500" fill="hold"/>
                                        <p:tgtEl>
                                          <p:spTgt spid="23560"/>
                                        </p:tgtEl>
                                        <p:attrNameLst>
                                          <p:attrName>ppt_x</p:attrName>
                                        </p:attrNameLst>
                                      </p:cBhvr>
                                      <p:tavLst>
                                        <p:tav tm="0">
                                          <p:val>
                                            <p:strVal val="#ppt_x"/>
                                          </p:val>
                                        </p:tav>
                                        <p:tav tm="100000">
                                          <p:val>
                                            <p:strVal val="#ppt_x"/>
                                          </p:val>
                                        </p:tav>
                                      </p:tavLst>
                                    </p:anim>
                                    <p:anim calcmode="lin" valueType="num">
                                      <p:cBhvr additive="base">
                                        <p:cTn id="8"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23560"/>
                                        </p:tgtEl>
                                        <p:attrNameLst>
                                          <p:attrName>style.visibility</p:attrName>
                                        </p:attrNameLst>
                                      </p:cBhvr>
                                      <p:to>
                                        <p:strVal val="visible"/>
                                      </p:to>
                                    </p:set>
                                    <p:anim calcmode="lin" valueType="num">
                                      <p:cBhvr additive="base">
                                        <p:cTn id="19" dur="500" fill="hold"/>
                                        <p:tgtEl>
                                          <p:spTgt spid="23560"/>
                                        </p:tgtEl>
                                        <p:attrNameLst>
                                          <p:attrName>ppt_x</p:attrName>
                                        </p:attrNameLst>
                                      </p:cBhvr>
                                      <p:tavLst>
                                        <p:tav tm="0">
                                          <p:val>
                                            <p:strVal val="#ppt_x"/>
                                          </p:val>
                                        </p:tav>
                                        <p:tav tm="100000">
                                          <p:val>
                                            <p:strVal val="#ppt_x"/>
                                          </p:val>
                                        </p:tav>
                                      </p:tavLst>
                                    </p:anim>
                                    <p:anim calcmode="lin" valueType="num">
                                      <p:cBhvr additive="base">
                                        <p:cTn id="20"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P spid="23560" grpId="1"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t>Nitrogen can be found in many inorganic forms</a:t>
            </a:r>
          </a:p>
        </p:txBody>
      </p:sp>
      <p:graphicFrame>
        <p:nvGraphicFramePr>
          <p:cNvPr id="2" name="Table 1"/>
          <p:cNvGraphicFramePr>
            <a:graphicFrameLocks noGrp="1"/>
          </p:cNvGraphicFramePr>
          <p:nvPr/>
        </p:nvGraphicFramePr>
        <p:xfrm>
          <a:off x="228600" y="1600200"/>
          <a:ext cx="4343400" cy="4079934"/>
        </p:xfrm>
        <a:graphic>
          <a:graphicData uri="http://schemas.openxmlformats.org/drawingml/2006/table">
            <a:tbl>
              <a:tblPr/>
              <a:tblGrid>
                <a:gridCol w="1126435">
                  <a:extLst>
                    <a:ext uri="{9D8B030D-6E8A-4147-A177-3AD203B41FA5}">
                      <a16:colId xmlns:a16="http://schemas.microsoft.com/office/drawing/2014/main" val="20000"/>
                    </a:ext>
                  </a:extLst>
                </a:gridCol>
                <a:gridCol w="2180970">
                  <a:extLst>
                    <a:ext uri="{9D8B030D-6E8A-4147-A177-3AD203B41FA5}">
                      <a16:colId xmlns:a16="http://schemas.microsoft.com/office/drawing/2014/main" val="20001"/>
                    </a:ext>
                  </a:extLst>
                </a:gridCol>
                <a:gridCol w="1035995">
                  <a:extLst>
                    <a:ext uri="{9D8B030D-6E8A-4147-A177-3AD203B41FA5}">
                      <a16:colId xmlns:a16="http://schemas.microsoft.com/office/drawing/2014/main" val="20002"/>
                    </a:ext>
                  </a:extLst>
                </a:gridCol>
              </a:tblGrid>
              <a:tr h="605717">
                <a:tc>
                  <a:txBody>
                    <a:bodyPr/>
                    <a:lstStyle/>
                    <a:p>
                      <a:r>
                        <a:rPr lang="en-GB" sz="1800" b="1" dirty="0"/>
                        <a:t>  Species</a:t>
                      </a:r>
                      <a:endParaRPr lang="en-GB" sz="1800" dirty="0"/>
                    </a:p>
                  </a:txBody>
                  <a:tcPr marL="28575" marR="28575" marT="28543" marB="28543">
                    <a:lnL>
                      <a:noFill/>
                    </a:lnL>
                    <a:lnR>
                      <a:noFill/>
                    </a:lnR>
                    <a:lnT>
                      <a:noFill/>
                    </a:lnT>
                    <a:lnB>
                      <a:noFill/>
                    </a:lnB>
                  </a:tcPr>
                </a:tc>
                <a:tc>
                  <a:txBody>
                    <a:bodyPr/>
                    <a:lstStyle/>
                    <a:p>
                      <a:r>
                        <a:rPr lang="en-GB" sz="1800" b="1"/>
                        <a:t>  Name</a:t>
                      </a:r>
                      <a:endParaRPr lang="en-GB" sz="1800"/>
                    </a:p>
                  </a:txBody>
                  <a:tcPr marL="28575" marR="28575" marT="28543" marB="28543">
                    <a:lnL>
                      <a:noFill/>
                    </a:lnL>
                    <a:lnR>
                      <a:noFill/>
                    </a:lnR>
                    <a:lnT>
                      <a:noFill/>
                    </a:lnT>
                    <a:lnB>
                      <a:noFill/>
                    </a:lnB>
                  </a:tcPr>
                </a:tc>
                <a:tc>
                  <a:txBody>
                    <a:bodyPr/>
                    <a:lstStyle/>
                    <a:p>
                      <a:pPr algn="ctr"/>
                      <a:r>
                        <a:rPr lang="en-GB" sz="1800" b="1" dirty="0"/>
                        <a:t>Oxidation State</a:t>
                      </a:r>
                      <a:endParaRPr lang="en-GB" sz="1800" dirty="0"/>
                    </a:p>
                  </a:txBody>
                  <a:tcPr marL="28575" marR="28575" marT="28543" marB="28543">
                    <a:lnL>
                      <a:noFill/>
                    </a:lnL>
                    <a:lnR>
                      <a:noFill/>
                    </a:lnR>
                    <a:lnT>
                      <a:noFill/>
                    </a:lnT>
                    <a:lnB>
                      <a:noFill/>
                    </a:lnB>
                  </a:tcPr>
                </a:tc>
                <a:extLst>
                  <a:ext uri="{0D108BD9-81ED-4DB2-BD59-A6C34878D82A}">
                    <a16:rowId xmlns:a16="http://schemas.microsoft.com/office/drawing/2014/main" val="10000"/>
                  </a:ext>
                </a:extLst>
              </a:tr>
              <a:tr h="331401">
                <a:tc>
                  <a:txBody>
                    <a:bodyPr/>
                    <a:lstStyle/>
                    <a:p>
                      <a:r>
                        <a:rPr lang="en-GB" sz="1800" dirty="0" smtClean="0"/>
                        <a:t>R-NH</a:t>
                      </a:r>
                      <a:r>
                        <a:rPr lang="en-GB" sz="1800" baseline="-25000" dirty="0" smtClean="0"/>
                        <a:t>2</a:t>
                      </a:r>
                      <a:endParaRPr lang="en-GB" sz="1800" baseline="-25000" dirty="0"/>
                    </a:p>
                  </a:txBody>
                  <a:tcPr marL="28575" marR="28575" marT="28543" marB="28543">
                    <a:lnL>
                      <a:noFill/>
                    </a:lnL>
                    <a:lnR>
                      <a:noFill/>
                    </a:lnR>
                    <a:lnT>
                      <a:noFill/>
                    </a:lnT>
                    <a:lnB>
                      <a:noFill/>
                    </a:lnB>
                  </a:tcPr>
                </a:tc>
                <a:tc>
                  <a:txBody>
                    <a:bodyPr/>
                    <a:lstStyle/>
                    <a:p>
                      <a:r>
                        <a:rPr lang="en-GB" sz="1800" dirty="0" smtClean="0"/>
                        <a:t>Organic nitrogen, urea</a:t>
                      </a:r>
                      <a:endParaRPr lang="en-GB" sz="1800" dirty="0"/>
                    </a:p>
                  </a:txBody>
                  <a:tcPr marL="28575" marR="28575" marT="28543" marB="28543">
                    <a:lnL>
                      <a:noFill/>
                    </a:lnL>
                    <a:lnR>
                      <a:noFill/>
                    </a:lnR>
                    <a:lnT>
                      <a:noFill/>
                    </a:lnT>
                    <a:lnB>
                      <a:noFill/>
                    </a:lnB>
                  </a:tcPr>
                </a:tc>
                <a:tc>
                  <a:txBody>
                    <a:bodyPr/>
                    <a:lstStyle/>
                    <a:p>
                      <a:pPr algn="ctr"/>
                      <a:r>
                        <a:rPr lang="en-GB" sz="1800" dirty="0" smtClean="0"/>
                        <a:t>    -3</a:t>
                      </a:r>
                      <a:endParaRPr lang="en-GB" sz="1800" dirty="0"/>
                    </a:p>
                  </a:txBody>
                  <a:tcPr marL="28575" marR="28575" marT="28543" marB="28543">
                    <a:lnL>
                      <a:noFill/>
                    </a:lnL>
                    <a:lnR>
                      <a:noFill/>
                    </a:lnR>
                    <a:lnT>
                      <a:noFill/>
                    </a:lnT>
                    <a:lnB>
                      <a:noFill/>
                    </a:lnB>
                  </a:tcPr>
                </a:tc>
                <a:extLst>
                  <a:ext uri="{0D108BD9-81ED-4DB2-BD59-A6C34878D82A}">
                    <a16:rowId xmlns:a16="http://schemas.microsoft.com/office/drawing/2014/main" val="10001"/>
                  </a:ext>
                </a:extLst>
              </a:tr>
              <a:tr h="605717">
                <a:tc>
                  <a:txBody>
                    <a:bodyPr/>
                    <a:lstStyle/>
                    <a:p>
                      <a:r>
                        <a:rPr lang="en-GB" sz="1800" dirty="0"/>
                        <a:t>NH</a:t>
                      </a:r>
                      <a:r>
                        <a:rPr lang="en-GB" sz="1800" baseline="-25000" dirty="0"/>
                        <a:t>3</a:t>
                      </a:r>
                      <a:r>
                        <a:rPr lang="en-GB" sz="1800" dirty="0"/>
                        <a:t>, </a:t>
                      </a:r>
                      <a:r>
                        <a:rPr lang="en-GB" sz="1800" b="1" dirty="0"/>
                        <a:t>NH</a:t>
                      </a:r>
                      <a:r>
                        <a:rPr lang="en-GB" sz="1800" b="1" baseline="-25000" dirty="0"/>
                        <a:t>4</a:t>
                      </a:r>
                      <a:r>
                        <a:rPr lang="en-GB" sz="1800" b="1" baseline="30000" dirty="0"/>
                        <a:t>+</a:t>
                      </a:r>
                      <a:r>
                        <a:rPr lang="en-GB" sz="1800" b="1" dirty="0"/>
                        <a:t> </a:t>
                      </a:r>
                      <a:r>
                        <a:rPr lang="en-GB" sz="1800" dirty="0"/>
                        <a:t> </a:t>
                      </a:r>
                    </a:p>
                  </a:txBody>
                  <a:tcPr marL="28575" marR="28575" marT="28543" marB="28543">
                    <a:lnL>
                      <a:noFill/>
                    </a:lnL>
                    <a:lnR>
                      <a:noFill/>
                    </a:lnR>
                    <a:lnT>
                      <a:noFill/>
                    </a:lnT>
                    <a:lnB>
                      <a:noFill/>
                    </a:lnB>
                  </a:tcPr>
                </a:tc>
                <a:tc>
                  <a:txBody>
                    <a:bodyPr/>
                    <a:lstStyle/>
                    <a:p>
                      <a:r>
                        <a:rPr lang="en-GB" sz="1800" dirty="0"/>
                        <a:t>Ammonia, </a:t>
                      </a:r>
                      <a:endParaRPr lang="en-GB" sz="1800" dirty="0" smtClean="0"/>
                    </a:p>
                    <a:p>
                      <a:r>
                        <a:rPr lang="en-GB" sz="1800" dirty="0" smtClean="0"/>
                        <a:t>ammonium </a:t>
                      </a:r>
                      <a:r>
                        <a:rPr lang="en-GB" sz="1800" dirty="0"/>
                        <a:t>ion   </a:t>
                      </a:r>
                    </a:p>
                  </a:txBody>
                  <a:tcPr marL="28575" marR="28575" marT="28543" marB="28543">
                    <a:lnL>
                      <a:noFill/>
                    </a:lnL>
                    <a:lnR>
                      <a:noFill/>
                    </a:lnR>
                    <a:lnT>
                      <a:noFill/>
                    </a:lnT>
                    <a:lnB>
                      <a:noFill/>
                    </a:lnB>
                  </a:tcPr>
                </a:tc>
                <a:tc>
                  <a:txBody>
                    <a:bodyPr/>
                    <a:lstStyle/>
                    <a:p>
                      <a:pPr algn="ctr"/>
                      <a:r>
                        <a:rPr lang="en-GB" sz="1800" dirty="0" smtClean="0"/>
                        <a:t>    -3</a:t>
                      </a:r>
                      <a:endParaRPr lang="en-GB" sz="1800" dirty="0"/>
                    </a:p>
                  </a:txBody>
                  <a:tcPr marL="28575" marR="28575" marT="28543" marB="28543">
                    <a:lnL>
                      <a:noFill/>
                    </a:lnL>
                    <a:lnR>
                      <a:noFill/>
                    </a:lnR>
                    <a:lnT>
                      <a:noFill/>
                    </a:lnT>
                    <a:lnB>
                      <a:noFill/>
                    </a:lnB>
                  </a:tcPr>
                </a:tc>
                <a:extLst>
                  <a:ext uri="{0D108BD9-81ED-4DB2-BD59-A6C34878D82A}">
                    <a16:rowId xmlns:a16="http://schemas.microsoft.com/office/drawing/2014/main" val="10002"/>
                  </a:ext>
                </a:extLst>
              </a:tr>
              <a:tr h="331401">
                <a:tc>
                  <a:txBody>
                    <a:bodyPr/>
                    <a:lstStyle/>
                    <a:p>
                      <a:r>
                        <a:rPr lang="en-GB" sz="1800" dirty="0"/>
                        <a:t>N</a:t>
                      </a:r>
                      <a:r>
                        <a:rPr lang="en-GB" sz="1800" baseline="-25000" dirty="0"/>
                        <a:t>2</a:t>
                      </a:r>
                      <a:endParaRPr lang="en-GB" sz="1800" dirty="0"/>
                    </a:p>
                  </a:txBody>
                  <a:tcPr marL="28575" marR="28575" marT="28543" marB="28543">
                    <a:lnL>
                      <a:noFill/>
                    </a:lnL>
                    <a:lnR>
                      <a:noFill/>
                    </a:lnR>
                    <a:lnT>
                      <a:noFill/>
                    </a:lnT>
                    <a:lnB>
                      <a:noFill/>
                    </a:lnB>
                  </a:tcPr>
                </a:tc>
                <a:tc>
                  <a:txBody>
                    <a:bodyPr/>
                    <a:lstStyle/>
                    <a:p>
                      <a:r>
                        <a:rPr lang="en-GB" sz="1800" dirty="0"/>
                        <a:t>Nitrogen</a:t>
                      </a:r>
                    </a:p>
                  </a:txBody>
                  <a:tcPr marL="28575" marR="28575" marT="28543" marB="28543">
                    <a:lnL>
                      <a:noFill/>
                    </a:lnL>
                    <a:lnR>
                      <a:noFill/>
                    </a:lnR>
                    <a:lnT>
                      <a:noFill/>
                    </a:lnT>
                    <a:lnB>
                      <a:noFill/>
                    </a:lnB>
                  </a:tcPr>
                </a:tc>
                <a:tc>
                  <a:txBody>
                    <a:bodyPr/>
                    <a:lstStyle/>
                    <a:p>
                      <a:pPr algn="ctr"/>
                      <a:r>
                        <a:rPr lang="en-GB" sz="1800" dirty="0"/>
                        <a:t>      0</a:t>
                      </a:r>
                    </a:p>
                  </a:txBody>
                  <a:tcPr marL="28575" marR="28575" marT="28543" marB="28543">
                    <a:lnL>
                      <a:noFill/>
                    </a:lnL>
                    <a:lnR>
                      <a:noFill/>
                    </a:lnR>
                    <a:lnT>
                      <a:noFill/>
                    </a:lnT>
                    <a:lnB>
                      <a:noFill/>
                    </a:lnB>
                  </a:tcPr>
                </a:tc>
                <a:extLst>
                  <a:ext uri="{0D108BD9-81ED-4DB2-BD59-A6C34878D82A}">
                    <a16:rowId xmlns:a16="http://schemas.microsoft.com/office/drawing/2014/main" val="10003"/>
                  </a:ext>
                </a:extLst>
              </a:tr>
              <a:tr h="331401">
                <a:tc>
                  <a:txBody>
                    <a:bodyPr/>
                    <a:lstStyle/>
                    <a:p>
                      <a:r>
                        <a:rPr lang="en-GB" sz="1800" dirty="0" smtClean="0"/>
                        <a:t>N</a:t>
                      </a:r>
                      <a:r>
                        <a:rPr lang="en-GB" sz="1800" baseline="-25000" dirty="0" smtClean="0"/>
                        <a:t>2</a:t>
                      </a:r>
                      <a:r>
                        <a:rPr lang="en-GB" sz="1800" dirty="0" smtClean="0"/>
                        <a:t>O</a:t>
                      </a:r>
                      <a:endParaRPr lang="en-GB" sz="1800" dirty="0"/>
                    </a:p>
                  </a:txBody>
                  <a:tcPr marL="28575" marR="28575" marT="28543" marB="28543">
                    <a:lnL>
                      <a:noFill/>
                    </a:lnL>
                    <a:lnR>
                      <a:noFill/>
                    </a:lnR>
                    <a:lnT>
                      <a:noFill/>
                    </a:lnT>
                    <a:lnB>
                      <a:noFill/>
                    </a:lnB>
                  </a:tcPr>
                </a:tc>
                <a:tc>
                  <a:txBody>
                    <a:bodyPr/>
                    <a:lstStyle/>
                    <a:p>
                      <a:r>
                        <a:rPr lang="en-GB" sz="1800" dirty="0"/>
                        <a:t>Nitrous oxide</a:t>
                      </a:r>
                    </a:p>
                  </a:txBody>
                  <a:tcPr marL="28575" marR="28575" marT="28543" marB="28543">
                    <a:lnL>
                      <a:noFill/>
                    </a:lnL>
                    <a:lnR>
                      <a:noFill/>
                    </a:lnR>
                    <a:lnT>
                      <a:noFill/>
                    </a:lnT>
                    <a:lnB>
                      <a:noFill/>
                    </a:lnB>
                  </a:tcPr>
                </a:tc>
                <a:tc>
                  <a:txBody>
                    <a:bodyPr/>
                    <a:lstStyle/>
                    <a:p>
                      <a:pPr algn="ctr"/>
                      <a:r>
                        <a:rPr lang="en-GB" sz="1800" dirty="0"/>
                        <a:t>    +1</a:t>
                      </a:r>
                    </a:p>
                  </a:txBody>
                  <a:tcPr marL="28575" marR="28575" marT="28543" marB="28543">
                    <a:lnL>
                      <a:noFill/>
                    </a:lnL>
                    <a:lnR>
                      <a:noFill/>
                    </a:lnR>
                    <a:lnT>
                      <a:noFill/>
                    </a:lnT>
                    <a:lnB>
                      <a:noFill/>
                    </a:lnB>
                  </a:tcPr>
                </a:tc>
                <a:extLst>
                  <a:ext uri="{0D108BD9-81ED-4DB2-BD59-A6C34878D82A}">
                    <a16:rowId xmlns:a16="http://schemas.microsoft.com/office/drawing/2014/main" val="10004"/>
                  </a:ext>
                </a:extLst>
              </a:tr>
              <a:tr h="331401">
                <a:tc>
                  <a:txBody>
                    <a:bodyPr/>
                    <a:lstStyle/>
                    <a:p>
                      <a:r>
                        <a:rPr lang="en-GB" sz="1800" dirty="0"/>
                        <a:t>NO</a:t>
                      </a:r>
                      <a:r>
                        <a:rPr lang="en-GB" sz="1800" baseline="-25000" dirty="0"/>
                        <a:t> </a:t>
                      </a:r>
                      <a:endParaRPr lang="en-GB" sz="1800" dirty="0"/>
                    </a:p>
                  </a:txBody>
                  <a:tcPr marL="28575" marR="28575" marT="28543" marB="28543">
                    <a:lnL>
                      <a:noFill/>
                    </a:lnL>
                    <a:lnR>
                      <a:noFill/>
                    </a:lnR>
                    <a:lnT>
                      <a:noFill/>
                    </a:lnT>
                    <a:lnB>
                      <a:noFill/>
                    </a:lnB>
                  </a:tcPr>
                </a:tc>
                <a:tc>
                  <a:txBody>
                    <a:bodyPr/>
                    <a:lstStyle/>
                    <a:p>
                      <a:r>
                        <a:rPr lang="en-GB" sz="1800" dirty="0"/>
                        <a:t>Nitric oxide</a:t>
                      </a:r>
                    </a:p>
                  </a:txBody>
                  <a:tcPr marL="28575" marR="28575" marT="28543" marB="28543">
                    <a:lnL>
                      <a:noFill/>
                    </a:lnL>
                    <a:lnR>
                      <a:noFill/>
                    </a:lnR>
                    <a:lnT>
                      <a:noFill/>
                    </a:lnT>
                    <a:lnB>
                      <a:noFill/>
                    </a:lnB>
                  </a:tcPr>
                </a:tc>
                <a:tc>
                  <a:txBody>
                    <a:bodyPr/>
                    <a:lstStyle/>
                    <a:p>
                      <a:pPr algn="ctr"/>
                      <a:r>
                        <a:rPr lang="en-GB" sz="1800" dirty="0"/>
                        <a:t>    +2</a:t>
                      </a:r>
                    </a:p>
                  </a:txBody>
                  <a:tcPr marL="28575" marR="28575" marT="28543" marB="28543">
                    <a:lnL>
                      <a:noFill/>
                    </a:lnL>
                    <a:lnR>
                      <a:noFill/>
                    </a:lnR>
                    <a:lnT>
                      <a:noFill/>
                    </a:lnT>
                    <a:lnB>
                      <a:noFill/>
                    </a:lnB>
                  </a:tcPr>
                </a:tc>
                <a:extLst>
                  <a:ext uri="{0D108BD9-81ED-4DB2-BD59-A6C34878D82A}">
                    <a16:rowId xmlns:a16="http://schemas.microsoft.com/office/drawing/2014/main" val="10005"/>
                  </a:ext>
                </a:extLst>
              </a:tr>
              <a:tr h="605717">
                <a:tc>
                  <a:txBody>
                    <a:bodyPr/>
                    <a:lstStyle/>
                    <a:p>
                      <a:r>
                        <a:rPr lang="en-GB" sz="1800" dirty="0"/>
                        <a:t>HNO</a:t>
                      </a:r>
                      <a:r>
                        <a:rPr lang="en-GB" sz="1800" baseline="-25000" dirty="0"/>
                        <a:t>2</a:t>
                      </a:r>
                      <a:r>
                        <a:rPr lang="en-GB" sz="1800" dirty="0"/>
                        <a:t>, NO</a:t>
                      </a:r>
                      <a:r>
                        <a:rPr lang="en-GB" sz="1800" baseline="-25000" dirty="0"/>
                        <a:t>2</a:t>
                      </a:r>
                      <a:r>
                        <a:rPr lang="en-GB" sz="1800" baseline="30000" dirty="0"/>
                        <a:t>-</a:t>
                      </a:r>
                      <a:endParaRPr lang="en-GB" sz="1800" dirty="0"/>
                    </a:p>
                  </a:txBody>
                  <a:tcPr marL="28575" marR="28575" marT="28543" marB="28543">
                    <a:lnL>
                      <a:noFill/>
                    </a:lnL>
                    <a:lnR>
                      <a:noFill/>
                    </a:lnR>
                    <a:lnT>
                      <a:noFill/>
                    </a:lnT>
                    <a:lnB>
                      <a:noFill/>
                    </a:lnB>
                  </a:tcPr>
                </a:tc>
                <a:tc>
                  <a:txBody>
                    <a:bodyPr/>
                    <a:lstStyle/>
                    <a:p>
                      <a:r>
                        <a:rPr lang="en-GB" sz="1800" dirty="0"/>
                        <a:t>Nitrous acid, </a:t>
                      </a:r>
                      <a:endParaRPr lang="en-GB" sz="1800" dirty="0" smtClean="0"/>
                    </a:p>
                    <a:p>
                      <a:r>
                        <a:rPr lang="en-GB" sz="1800" dirty="0" smtClean="0"/>
                        <a:t>nitrite </a:t>
                      </a:r>
                      <a:r>
                        <a:rPr lang="en-GB" sz="1800" dirty="0"/>
                        <a:t>ion</a:t>
                      </a:r>
                    </a:p>
                  </a:txBody>
                  <a:tcPr marL="28575" marR="28575" marT="28543" marB="28543">
                    <a:lnL>
                      <a:noFill/>
                    </a:lnL>
                    <a:lnR>
                      <a:noFill/>
                    </a:lnR>
                    <a:lnT>
                      <a:noFill/>
                    </a:lnT>
                    <a:lnB>
                      <a:noFill/>
                    </a:lnB>
                  </a:tcPr>
                </a:tc>
                <a:tc>
                  <a:txBody>
                    <a:bodyPr/>
                    <a:lstStyle/>
                    <a:p>
                      <a:pPr algn="ctr"/>
                      <a:r>
                        <a:rPr lang="en-GB" sz="1800" dirty="0"/>
                        <a:t>    +3</a:t>
                      </a:r>
                    </a:p>
                  </a:txBody>
                  <a:tcPr marL="28575" marR="28575" marT="28543" marB="28543">
                    <a:lnL>
                      <a:noFill/>
                    </a:lnL>
                    <a:lnR>
                      <a:noFill/>
                    </a:lnR>
                    <a:lnT>
                      <a:noFill/>
                    </a:lnT>
                    <a:lnB>
                      <a:noFill/>
                    </a:lnB>
                  </a:tcPr>
                </a:tc>
                <a:extLst>
                  <a:ext uri="{0D108BD9-81ED-4DB2-BD59-A6C34878D82A}">
                    <a16:rowId xmlns:a16="http://schemas.microsoft.com/office/drawing/2014/main" val="10006"/>
                  </a:ext>
                </a:extLst>
              </a:tr>
              <a:tr h="331401">
                <a:tc>
                  <a:txBody>
                    <a:bodyPr/>
                    <a:lstStyle/>
                    <a:p>
                      <a:r>
                        <a:rPr lang="en-GB" sz="1800"/>
                        <a:t>NO</a:t>
                      </a:r>
                      <a:r>
                        <a:rPr lang="en-GB" sz="1800" baseline="-25000"/>
                        <a:t>2</a:t>
                      </a:r>
                      <a:endParaRPr lang="en-GB" sz="1800"/>
                    </a:p>
                  </a:txBody>
                  <a:tcPr marL="28575" marR="28575" marT="28543" marB="28543">
                    <a:lnL>
                      <a:noFill/>
                    </a:lnL>
                    <a:lnR>
                      <a:noFill/>
                    </a:lnR>
                    <a:lnT>
                      <a:noFill/>
                    </a:lnT>
                    <a:lnB>
                      <a:noFill/>
                    </a:lnB>
                  </a:tcPr>
                </a:tc>
                <a:tc>
                  <a:txBody>
                    <a:bodyPr/>
                    <a:lstStyle/>
                    <a:p>
                      <a:r>
                        <a:rPr lang="en-GB" sz="1800"/>
                        <a:t>Nitrogen dioxide</a:t>
                      </a:r>
                    </a:p>
                  </a:txBody>
                  <a:tcPr marL="28575" marR="28575" marT="28543" marB="28543">
                    <a:lnL>
                      <a:noFill/>
                    </a:lnL>
                    <a:lnR>
                      <a:noFill/>
                    </a:lnR>
                    <a:lnT>
                      <a:noFill/>
                    </a:lnT>
                    <a:lnB>
                      <a:noFill/>
                    </a:lnB>
                  </a:tcPr>
                </a:tc>
                <a:tc>
                  <a:txBody>
                    <a:bodyPr/>
                    <a:lstStyle/>
                    <a:p>
                      <a:pPr algn="ctr"/>
                      <a:r>
                        <a:rPr lang="en-GB" sz="1800" dirty="0"/>
                        <a:t>    +4</a:t>
                      </a:r>
                    </a:p>
                  </a:txBody>
                  <a:tcPr marL="28575" marR="28575" marT="28543" marB="28543">
                    <a:lnL>
                      <a:noFill/>
                    </a:lnL>
                    <a:lnR>
                      <a:noFill/>
                    </a:lnR>
                    <a:lnT>
                      <a:noFill/>
                    </a:lnT>
                    <a:lnB>
                      <a:noFill/>
                    </a:lnB>
                  </a:tcPr>
                </a:tc>
                <a:extLst>
                  <a:ext uri="{0D108BD9-81ED-4DB2-BD59-A6C34878D82A}">
                    <a16:rowId xmlns:a16="http://schemas.microsoft.com/office/drawing/2014/main" val="10007"/>
                  </a:ext>
                </a:extLst>
              </a:tr>
              <a:tr h="605717">
                <a:tc>
                  <a:txBody>
                    <a:bodyPr/>
                    <a:lstStyle/>
                    <a:p>
                      <a:r>
                        <a:rPr lang="en-GB" sz="1800" dirty="0"/>
                        <a:t>HNO</a:t>
                      </a:r>
                      <a:r>
                        <a:rPr lang="en-GB" sz="1800" baseline="-25000" dirty="0"/>
                        <a:t>3</a:t>
                      </a:r>
                      <a:r>
                        <a:rPr lang="en-GB" sz="1800" dirty="0"/>
                        <a:t>, </a:t>
                      </a:r>
                      <a:r>
                        <a:rPr lang="en-GB" sz="1800" b="1" dirty="0"/>
                        <a:t>NO</a:t>
                      </a:r>
                      <a:r>
                        <a:rPr lang="en-GB" sz="1800" b="1" baseline="-25000" dirty="0"/>
                        <a:t>3</a:t>
                      </a:r>
                      <a:r>
                        <a:rPr lang="en-GB" sz="1800" b="1" baseline="30000" dirty="0"/>
                        <a:t>-</a:t>
                      </a:r>
                      <a:r>
                        <a:rPr lang="en-GB" sz="1800" dirty="0"/>
                        <a:t>   </a:t>
                      </a:r>
                    </a:p>
                  </a:txBody>
                  <a:tcPr marL="28575" marR="28575" marT="28543" marB="28543">
                    <a:lnL>
                      <a:noFill/>
                    </a:lnL>
                    <a:lnR>
                      <a:noFill/>
                    </a:lnR>
                    <a:lnT>
                      <a:noFill/>
                    </a:lnT>
                    <a:lnB>
                      <a:noFill/>
                    </a:lnB>
                  </a:tcPr>
                </a:tc>
                <a:tc>
                  <a:txBody>
                    <a:bodyPr/>
                    <a:lstStyle/>
                    <a:p>
                      <a:r>
                        <a:rPr lang="en-GB" sz="1800"/>
                        <a:t>Nitric acid, nitrate ion</a:t>
                      </a:r>
                    </a:p>
                  </a:txBody>
                  <a:tcPr marL="28575" marR="28575" marT="28543" marB="28543">
                    <a:lnL>
                      <a:noFill/>
                    </a:lnL>
                    <a:lnR>
                      <a:noFill/>
                    </a:lnR>
                    <a:lnT>
                      <a:noFill/>
                    </a:lnT>
                    <a:lnB>
                      <a:noFill/>
                    </a:lnB>
                  </a:tcPr>
                </a:tc>
                <a:tc>
                  <a:txBody>
                    <a:bodyPr/>
                    <a:lstStyle/>
                    <a:p>
                      <a:pPr algn="ctr"/>
                      <a:r>
                        <a:rPr lang="en-GB" sz="1800" dirty="0"/>
                        <a:t>    +5</a:t>
                      </a:r>
                    </a:p>
                  </a:txBody>
                  <a:tcPr marL="28575" marR="28575" marT="28543" marB="28543">
                    <a:lnL>
                      <a:noFill/>
                    </a:lnL>
                    <a:lnR>
                      <a:noFill/>
                    </a:lnR>
                    <a:lnT>
                      <a:noFill/>
                    </a:lnT>
                    <a:lnB>
                      <a:noFill/>
                    </a:lnB>
                  </a:tcPr>
                </a:tc>
                <a:extLst>
                  <a:ext uri="{0D108BD9-81ED-4DB2-BD59-A6C34878D82A}">
                    <a16:rowId xmlns:a16="http://schemas.microsoft.com/office/drawing/2014/main" val="10008"/>
                  </a:ext>
                </a:extLst>
              </a:tr>
            </a:tbl>
          </a:graphicData>
        </a:graphic>
      </p:graphicFrame>
      <p:sp>
        <p:nvSpPr>
          <p:cNvPr id="23583" name="TextBox 2"/>
          <p:cNvSpPr txBox="1">
            <a:spLocks noChangeArrowheads="1"/>
          </p:cNvSpPr>
          <p:nvPr/>
        </p:nvSpPr>
        <p:spPr bwMode="auto">
          <a:xfrm>
            <a:off x="2133600" y="6119813"/>
            <a:ext cx="7010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Adapted from Robertson, G.P. and Vitousek, P.M. (2009). Nitrogen in agriculture: Balancing the cost of an essential resource. Annu. Rev. Environ. Res. 34: </a:t>
            </a: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hlinkClick r:id="rId2"/>
              </a:rPr>
              <a:t>97-125</a:t>
            </a: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pSp>
        <p:nvGrpSpPr>
          <p:cNvPr id="23584" name="Group 32"/>
          <p:cNvGrpSpPr>
            <a:grpSpLocks/>
          </p:cNvGrpSpPr>
          <p:nvPr/>
        </p:nvGrpSpPr>
        <p:grpSpPr bwMode="auto">
          <a:xfrm>
            <a:off x="5099050" y="2066925"/>
            <a:ext cx="4035425" cy="2709863"/>
            <a:chOff x="5099724" y="2066231"/>
            <a:chExt cx="4034824" cy="2710209"/>
          </a:xfrm>
        </p:grpSpPr>
        <p:sp>
          <p:nvSpPr>
            <p:cNvPr id="39" name="Pie 38"/>
            <p:cNvSpPr/>
            <p:nvPr/>
          </p:nvSpPr>
          <p:spPr>
            <a:xfrm flipV="1">
              <a:off x="5647330" y="2307562"/>
              <a:ext cx="2339627" cy="2340274"/>
            </a:xfrm>
            <a:prstGeom prst="pie">
              <a:avLst>
                <a:gd name="adj1" fmla="val 17398"/>
                <a:gd name="adj2" fmla="val 1077464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Pie 18"/>
            <p:cNvSpPr/>
            <p:nvPr/>
          </p:nvSpPr>
          <p:spPr>
            <a:xfrm>
              <a:off x="5647330" y="2361544"/>
              <a:ext cx="2339627" cy="2340274"/>
            </a:xfrm>
            <a:prstGeom prst="pie">
              <a:avLst>
                <a:gd name="adj1" fmla="val 17398"/>
                <a:gd name="adj2" fmla="val 1077464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3587" name="TextBox 2"/>
            <p:cNvSpPr txBox="1">
              <a:spLocks noChangeArrowheads="1"/>
            </p:cNvSpPr>
            <p:nvPr/>
          </p:nvSpPr>
          <p:spPr bwMode="auto">
            <a:xfrm>
              <a:off x="7021244" y="2066231"/>
              <a:ext cx="6671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NO</a:t>
              </a:r>
              <a:r>
                <a:rPr kumimoji="0" lang="en-GB" altLang="en-US" sz="1800" b="1" i="0" u="none" strike="noStrike" kern="1200" cap="none" spc="0" normalizeH="0" baseline="-25000" noProof="0">
                  <a:ln>
                    <a:noFill/>
                  </a:ln>
                  <a:solidFill>
                    <a:prstClr val="black"/>
                  </a:solidFill>
                  <a:effectLst/>
                  <a:uLnTx/>
                  <a:uFillTx/>
                  <a:latin typeface="Arial" panose="020B0604020202020204" pitchFamily="34" charset="0"/>
                  <a:ea typeface="+mn-ea"/>
                  <a:cs typeface="+mn-cs"/>
                </a:rPr>
                <a:t>2</a:t>
              </a:r>
              <a:r>
                <a:rPr kumimoji="0" lang="en-GB" altLang="en-US" sz="1800" b="1"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88" name="TextBox 15"/>
            <p:cNvSpPr txBox="1">
              <a:spLocks noChangeArrowheads="1"/>
            </p:cNvSpPr>
            <p:nvPr/>
          </p:nvSpPr>
          <p:spPr bwMode="auto">
            <a:xfrm>
              <a:off x="5105400" y="2831068"/>
              <a:ext cx="6671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NO</a:t>
              </a:r>
              <a:r>
                <a:rPr kumimoji="0" lang="en-GB" altLang="en-US" sz="1800" b="1" i="0" u="none" strike="noStrike" kern="1200" cap="none" spc="0" normalizeH="0" baseline="-25000" noProof="0">
                  <a:ln>
                    <a:noFill/>
                  </a:ln>
                  <a:solidFill>
                    <a:prstClr val="black"/>
                  </a:solidFill>
                  <a:effectLst/>
                  <a:uLnTx/>
                  <a:uFillTx/>
                  <a:latin typeface="Arial" panose="020B0604020202020204" pitchFamily="34" charset="0"/>
                  <a:ea typeface="+mn-ea"/>
                  <a:cs typeface="+mn-cs"/>
                </a:rPr>
                <a:t>3</a:t>
              </a:r>
              <a:r>
                <a:rPr kumimoji="0" lang="en-GB" altLang="en-US" sz="1800" b="1"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89" name="TextBox 16"/>
            <p:cNvSpPr txBox="1">
              <a:spLocks noChangeArrowheads="1"/>
            </p:cNvSpPr>
            <p:nvPr/>
          </p:nvSpPr>
          <p:spPr bwMode="auto">
            <a:xfrm>
              <a:off x="5099724" y="3813276"/>
              <a:ext cx="6671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NO</a:t>
              </a:r>
              <a:r>
                <a:rPr kumimoji="0" lang="en-GB" altLang="en-US" sz="1800" b="1" i="0" u="none" strike="noStrike" kern="1200" cap="none" spc="0" normalizeH="0" baseline="-25000" noProof="0">
                  <a:ln>
                    <a:noFill/>
                  </a:ln>
                  <a:solidFill>
                    <a:prstClr val="black"/>
                  </a:solidFill>
                  <a:effectLst/>
                  <a:uLnTx/>
                  <a:uFillTx/>
                  <a:latin typeface="Arial" panose="020B0604020202020204" pitchFamily="34" charset="0"/>
                  <a:ea typeface="+mn-ea"/>
                  <a:cs typeface="+mn-cs"/>
                </a:rPr>
                <a:t>2</a:t>
              </a:r>
              <a:r>
                <a:rPr kumimoji="0" lang="en-GB" altLang="en-US" sz="1800" b="1"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90" name="TextBox 3"/>
            <p:cNvSpPr txBox="1">
              <a:spLocks noChangeArrowheads="1"/>
            </p:cNvSpPr>
            <p:nvPr/>
          </p:nvSpPr>
          <p:spPr bwMode="auto">
            <a:xfrm>
              <a:off x="6356230" y="3780710"/>
              <a:ext cx="615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N</a:t>
              </a:r>
              <a:r>
                <a:rPr kumimoji="0" lang="en-GB" altLang="en-US" sz="1800" b="1" i="0" u="none" strike="noStrike" kern="1200" cap="none" spc="0" normalizeH="0" baseline="-25000" noProof="0">
                  <a:ln>
                    <a:noFill/>
                  </a:ln>
                  <a:solidFill>
                    <a:prstClr val="black"/>
                  </a:solidFill>
                  <a:effectLst/>
                  <a:uLnTx/>
                  <a:uFillTx/>
                  <a:latin typeface="Arial" panose="020B0604020202020204" pitchFamily="34" charset="0"/>
                  <a:ea typeface="+mn-ea"/>
                  <a:cs typeface="+mn-cs"/>
                </a:rPr>
                <a:t>2</a:t>
              </a:r>
              <a:r>
                <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O</a:t>
              </a:r>
            </a:p>
          </p:txBody>
        </p:sp>
        <p:sp>
          <p:nvSpPr>
            <p:cNvPr id="23591" name="TextBox 5"/>
            <p:cNvSpPr txBox="1">
              <a:spLocks noChangeArrowheads="1"/>
            </p:cNvSpPr>
            <p:nvPr/>
          </p:nvSpPr>
          <p:spPr bwMode="auto">
            <a:xfrm>
              <a:off x="7419335" y="4368502"/>
              <a:ext cx="436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N</a:t>
              </a:r>
              <a:r>
                <a:rPr kumimoji="0" lang="en-GB" altLang="en-US" sz="1800" b="1" i="0" u="none" strike="noStrike" kern="1200" cap="none" spc="0" normalizeH="0" baseline="-25000" noProof="0">
                  <a:ln>
                    <a:noFill/>
                  </a:ln>
                  <a:solidFill>
                    <a:prstClr val="black"/>
                  </a:solidFill>
                  <a:effectLst/>
                  <a:uLnTx/>
                  <a:uFillTx/>
                  <a:latin typeface="Arial" panose="020B0604020202020204" pitchFamily="34" charset="0"/>
                  <a:ea typeface="+mn-ea"/>
                  <a:cs typeface="+mn-cs"/>
                </a:rPr>
                <a:t>2</a:t>
              </a:r>
              <a:endPar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92" name="TextBox 6"/>
            <p:cNvSpPr txBox="1">
              <a:spLocks noChangeArrowheads="1"/>
            </p:cNvSpPr>
            <p:nvPr/>
          </p:nvSpPr>
          <p:spPr bwMode="auto">
            <a:xfrm>
              <a:off x="7931350" y="3264932"/>
              <a:ext cx="603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NH</a:t>
              </a:r>
              <a:r>
                <a:rPr kumimoji="0" lang="en-GB" altLang="en-US" sz="1800" b="1" i="0" u="none" strike="noStrike" kern="1200" cap="none" spc="0" normalizeH="0" baseline="-25000" noProof="0">
                  <a:ln>
                    <a:noFill/>
                  </a:ln>
                  <a:solidFill>
                    <a:prstClr val="black"/>
                  </a:solidFill>
                  <a:effectLst/>
                  <a:uLnTx/>
                  <a:uFillTx/>
                  <a:latin typeface="Arial" panose="020B0604020202020204" pitchFamily="34" charset="0"/>
                  <a:ea typeface="+mn-ea"/>
                  <a:cs typeface="+mn-cs"/>
                </a:rPr>
                <a:t>3</a:t>
              </a:r>
              <a:endPar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p:cNvSpPr txBox="1"/>
            <p:nvPr/>
          </p:nvSpPr>
          <p:spPr>
            <a:xfrm rot="1184571">
              <a:off x="5952598" y="4184347"/>
              <a:ext cx="1178318" cy="429126"/>
            </a:xfrm>
            <a:prstGeom prst="rect">
              <a:avLst/>
            </a:prstGeom>
            <a:noFill/>
          </p:spPr>
          <p:txBody>
            <a:bodyPr spcFirstLastPara="1" wrap="none">
              <a:prstTxWarp prst="textArch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Arial" charset="0"/>
                  <a:ea typeface="+mn-ea"/>
                  <a:cs typeface="+mn-cs"/>
                </a:rPr>
                <a:t>Denitrification</a:t>
              </a:r>
            </a:p>
          </p:txBody>
        </p:sp>
        <p:sp>
          <p:nvSpPr>
            <p:cNvPr id="9" name="Rectangle 8"/>
            <p:cNvSpPr/>
            <p:nvPr/>
          </p:nvSpPr>
          <p:spPr>
            <a:xfrm rot="19996792">
              <a:off x="5589492" y="2206963"/>
              <a:ext cx="1295399" cy="562534"/>
            </a:xfrm>
            <a:prstGeom prst="rect">
              <a:avLst/>
            </a:prstGeom>
            <a:noFill/>
          </p:spPr>
          <p:txBody>
            <a:bodyPr spcFirstLastPara="1" wrap="none">
              <a:prstTxWarp prst="textArchUp">
                <a:avLst>
                  <a:gd name="adj" fmla="val 10830306"/>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Nitrite oxidation</a:t>
              </a:r>
            </a:p>
          </p:txBody>
        </p:sp>
        <p:sp>
          <p:nvSpPr>
            <p:cNvPr id="23" name="Rectangle 22"/>
            <p:cNvSpPr/>
            <p:nvPr/>
          </p:nvSpPr>
          <p:spPr>
            <a:xfrm rot="3447992">
              <a:off x="7006777" y="2686369"/>
              <a:ext cx="1627330" cy="468245"/>
            </a:xfrm>
            <a:prstGeom prst="rect">
              <a:avLst/>
            </a:prstGeom>
            <a:noFill/>
          </p:spPr>
          <p:txBody>
            <a:bodyPr spcFirstLastPara="1" wrap="none">
              <a:prstTxWarp prst="textArchUp">
                <a:avLst>
                  <a:gd name="adj" fmla="val 10830306"/>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Ammonia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 oxidation</a:t>
              </a:r>
            </a:p>
          </p:txBody>
        </p:sp>
        <p:sp>
          <p:nvSpPr>
            <p:cNvPr id="23596" name="TextBox 9"/>
            <p:cNvSpPr txBox="1">
              <a:spLocks noChangeArrowheads="1"/>
            </p:cNvSpPr>
            <p:nvPr/>
          </p:nvSpPr>
          <p:spPr bwMode="auto">
            <a:xfrm>
              <a:off x="5385513" y="2998541"/>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Nitrate reduction</a:t>
              </a:r>
            </a:p>
          </p:txBody>
        </p:sp>
        <p:sp>
          <p:nvSpPr>
            <p:cNvPr id="23597" name="TextBox 25"/>
            <p:cNvSpPr txBox="1">
              <a:spLocks noChangeArrowheads="1"/>
            </p:cNvSpPr>
            <p:nvPr/>
          </p:nvSpPr>
          <p:spPr bwMode="auto">
            <a:xfrm>
              <a:off x="7762948" y="3842266"/>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kern="1200" cap="none" spc="0" normalizeH="0" baseline="0" noProof="0">
                  <a:ln>
                    <a:noFill/>
                  </a:ln>
                  <a:solidFill>
                    <a:srgbClr val="7030A0"/>
                  </a:solidFill>
                  <a:effectLst/>
                  <a:uLnTx/>
                  <a:uFillTx/>
                  <a:latin typeface="Arial" panose="020B0604020202020204" pitchFamily="34" charset="0"/>
                  <a:ea typeface="+mn-ea"/>
                  <a:cs typeface="+mn-cs"/>
                </a:rPr>
                <a:t>Nitrogen fixation</a:t>
              </a:r>
            </a:p>
          </p:txBody>
        </p:sp>
        <p:sp>
          <p:nvSpPr>
            <p:cNvPr id="23598" name="TextBox 26"/>
            <p:cNvSpPr txBox="1">
              <a:spLocks noChangeArrowheads="1"/>
            </p:cNvSpPr>
            <p:nvPr/>
          </p:nvSpPr>
          <p:spPr bwMode="auto">
            <a:xfrm>
              <a:off x="6216719" y="2460683"/>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Nitrification</a:t>
              </a:r>
            </a:p>
          </p:txBody>
        </p:sp>
        <p:sp>
          <p:nvSpPr>
            <p:cNvPr id="12" name="Arc 11"/>
            <p:cNvSpPr/>
            <p:nvPr/>
          </p:nvSpPr>
          <p:spPr>
            <a:xfrm rot="1009087">
              <a:off x="5558444" y="2256755"/>
              <a:ext cx="2518987" cy="2519685"/>
            </a:xfrm>
            <a:prstGeom prst="arc">
              <a:avLst>
                <a:gd name="adj1" fmla="val 17196171"/>
                <a:gd name="adj2" fmla="val 19787735"/>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rc 28"/>
            <p:cNvSpPr/>
            <p:nvPr/>
          </p:nvSpPr>
          <p:spPr>
            <a:xfrm rot="18075451">
              <a:off x="5558094" y="2257105"/>
              <a:ext cx="2519685" cy="2518987"/>
            </a:xfrm>
            <a:prstGeom prst="arc">
              <a:avLst>
                <a:gd name="adj1" fmla="val 16054110"/>
                <a:gd name="adj2" fmla="val 20236714"/>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rc 29"/>
            <p:cNvSpPr/>
            <p:nvPr/>
          </p:nvSpPr>
          <p:spPr>
            <a:xfrm rot="8535903">
              <a:off x="5558444" y="2256755"/>
              <a:ext cx="2518987" cy="2519685"/>
            </a:xfrm>
            <a:prstGeom prst="arc">
              <a:avLst>
                <a:gd name="adj1" fmla="val 16680334"/>
                <a:gd name="adj2" fmla="val 246570"/>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Arc 30"/>
            <p:cNvSpPr/>
            <p:nvPr/>
          </p:nvSpPr>
          <p:spPr>
            <a:xfrm rot="4890550">
              <a:off x="5558094" y="2257105"/>
              <a:ext cx="2519685" cy="2518987"/>
            </a:xfrm>
            <a:prstGeom prst="arc">
              <a:avLst>
                <a:gd name="adj1" fmla="val 16993916"/>
                <a:gd name="adj2" fmla="val 19247597"/>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Arc 31"/>
            <p:cNvSpPr/>
            <p:nvPr/>
          </p:nvSpPr>
          <p:spPr>
            <a:xfrm rot="14924992">
              <a:off x="5558094" y="2257105"/>
              <a:ext cx="2519685" cy="2518987"/>
            </a:xfrm>
            <a:prstGeom prst="arc">
              <a:avLst>
                <a:gd name="adj1" fmla="val 16526671"/>
                <a:gd name="adj2" fmla="val 18166088"/>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8" name="Straight Arrow Connector 17"/>
            <p:cNvCxnSpPr>
              <a:endCxn id="23590" idx="1"/>
            </p:cNvCxnSpPr>
            <p:nvPr/>
          </p:nvCxnSpPr>
          <p:spPr>
            <a:xfrm>
              <a:off x="5747328" y="4019105"/>
              <a:ext cx="609509" cy="84149"/>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999679" y="4195341"/>
              <a:ext cx="371420" cy="173059"/>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606" name="TextBox 19"/>
            <p:cNvSpPr txBox="1">
              <a:spLocks noChangeArrowheads="1"/>
            </p:cNvSpPr>
            <p:nvPr/>
          </p:nvSpPr>
          <p:spPr bwMode="auto">
            <a:xfrm>
              <a:off x="6906671" y="3532200"/>
              <a:ext cx="13632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1" u="none" strike="noStrike" kern="1200" cap="none" spc="0" normalizeH="0" baseline="0" noProof="0">
                  <a:ln>
                    <a:noFill/>
                  </a:ln>
                  <a:solidFill>
                    <a:prstClr val="black"/>
                  </a:solidFill>
                  <a:effectLst/>
                  <a:uLnTx/>
                  <a:uFillTx/>
                  <a:latin typeface="Arial" panose="020B0604020202020204" pitchFamily="34" charset="0"/>
                  <a:ea typeface="+mn-ea"/>
                  <a:cs typeface="+mn-cs"/>
                </a:rPr>
                <a:t>Anaerobic reactions</a:t>
              </a:r>
            </a:p>
          </p:txBody>
        </p:sp>
        <p:sp>
          <p:nvSpPr>
            <p:cNvPr id="23607" name="TextBox 39"/>
            <p:cNvSpPr txBox="1">
              <a:spLocks noChangeArrowheads="1"/>
            </p:cNvSpPr>
            <p:nvPr/>
          </p:nvSpPr>
          <p:spPr bwMode="auto">
            <a:xfrm>
              <a:off x="6913973" y="3042370"/>
              <a:ext cx="1208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1" u="none" strike="noStrike" kern="1200" cap="none" spc="0" normalizeH="0" baseline="0" noProof="0">
                  <a:ln>
                    <a:noFill/>
                  </a:ln>
                  <a:solidFill>
                    <a:prstClr val="black"/>
                  </a:solidFill>
                  <a:effectLst/>
                  <a:uLnTx/>
                  <a:uFillTx/>
                  <a:latin typeface="Arial" panose="020B0604020202020204" pitchFamily="34" charset="0"/>
                  <a:ea typeface="+mn-ea"/>
                  <a:cs typeface="+mn-cs"/>
                </a:rPr>
                <a:t>Aerobic reactions</a:t>
              </a:r>
            </a:p>
          </p:txBody>
        </p:sp>
      </p:grpSp>
    </p:spTree>
    <p:extLst>
      <p:ext uri="{BB962C8B-B14F-4D97-AF65-F5344CB8AC3E}">
        <p14:creationId xmlns:p14="http://schemas.microsoft.com/office/powerpoint/2010/main" val="22326920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1514475"/>
            <a:ext cx="8334375"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Oval 3"/>
          <p:cNvSpPr>
            <a:spLocks noChangeArrowheads="1"/>
          </p:cNvSpPr>
          <p:nvPr/>
        </p:nvSpPr>
        <p:spPr bwMode="auto">
          <a:xfrm rot="-5400000">
            <a:off x="-180181" y="2780506"/>
            <a:ext cx="2376488" cy="504825"/>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22532" name="Oval 4"/>
          <p:cNvSpPr>
            <a:spLocks noChangeArrowheads="1"/>
          </p:cNvSpPr>
          <p:nvPr/>
        </p:nvSpPr>
        <p:spPr bwMode="auto">
          <a:xfrm rot="-5400000">
            <a:off x="323057" y="3140869"/>
            <a:ext cx="2376487" cy="504825"/>
          </a:xfrm>
          <a:prstGeom prst="ellipse">
            <a:avLst/>
          </a:prstGeom>
          <a:noFill/>
          <a:ln w="25400" algn="ctr">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22533" name="Text Box 5"/>
          <p:cNvSpPr txBox="1">
            <a:spLocks noChangeArrowheads="1"/>
          </p:cNvSpPr>
          <p:nvPr/>
        </p:nvSpPr>
        <p:spPr bwMode="auto">
          <a:xfrm>
            <a:off x="971550" y="537368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1800"/>
              <a:t>5:2</a:t>
            </a:r>
            <a:endParaRPr lang="es-ES" altLang="es-ES" sz="1800"/>
          </a:p>
        </p:txBody>
      </p:sp>
      <p:sp>
        <p:nvSpPr>
          <p:cNvPr id="22534" name="Oval 6"/>
          <p:cNvSpPr>
            <a:spLocks noChangeArrowheads="1"/>
          </p:cNvSpPr>
          <p:nvPr/>
        </p:nvSpPr>
        <p:spPr bwMode="auto">
          <a:xfrm rot="-5400000">
            <a:off x="5041106" y="2528094"/>
            <a:ext cx="1871663" cy="504825"/>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22535" name="Oval 7"/>
          <p:cNvSpPr>
            <a:spLocks noChangeArrowheads="1"/>
          </p:cNvSpPr>
          <p:nvPr/>
        </p:nvSpPr>
        <p:spPr bwMode="auto">
          <a:xfrm rot="-5400000">
            <a:off x="5652294" y="2851944"/>
            <a:ext cx="1655763" cy="504825"/>
          </a:xfrm>
          <a:prstGeom prst="ellipse">
            <a:avLst/>
          </a:prstGeom>
          <a:noFill/>
          <a:ln w="25400" algn="ctr">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22536" name="Text Box 8"/>
          <p:cNvSpPr txBox="1">
            <a:spLocks noChangeArrowheads="1"/>
          </p:cNvSpPr>
          <p:nvPr/>
        </p:nvSpPr>
        <p:spPr bwMode="auto">
          <a:xfrm>
            <a:off x="6011863" y="537368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1800"/>
              <a:t>4:2</a:t>
            </a:r>
            <a:endParaRPr lang="es-ES" altLang="es-E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1000"/>
                                        <p:tgtEl>
                                          <p:spTgt spid="225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2"/>
                                        </p:tgtEl>
                                        <p:attrNameLst>
                                          <p:attrName>style.visibility</p:attrName>
                                        </p:attrNameLst>
                                      </p:cBhvr>
                                      <p:to>
                                        <p:strVal val="visible"/>
                                      </p:to>
                                    </p:set>
                                    <p:animEffect transition="in" filter="fade">
                                      <p:cBhvr>
                                        <p:cTn id="10" dur="1000"/>
                                        <p:tgtEl>
                                          <p:spTgt spid="225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3"/>
                                        </p:tgtEl>
                                        <p:attrNameLst>
                                          <p:attrName>style.visibility</p:attrName>
                                        </p:attrNameLst>
                                      </p:cBhvr>
                                      <p:to>
                                        <p:strVal val="visible"/>
                                      </p:to>
                                    </p:set>
                                    <p:animEffect transition="in" filter="fade">
                                      <p:cBhvr>
                                        <p:cTn id="13" dur="1000"/>
                                        <p:tgtEl>
                                          <p:spTgt spid="225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534"/>
                                        </p:tgtEl>
                                        <p:attrNameLst>
                                          <p:attrName>style.visibility</p:attrName>
                                        </p:attrNameLst>
                                      </p:cBhvr>
                                      <p:to>
                                        <p:strVal val="visible"/>
                                      </p:to>
                                    </p:set>
                                    <p:animEffect transition="in" filter="fade">
                                      <p:cBhvr>
                                        <p:cTn id="18" dur="1000"/>
                                        <p:tgtEl>
                                          <p:spTgt spid="225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535"/>
                                        </p:tgtEl>
                                        <p:attrNameLst>
                                          <p:attrName>style.visibility</p:attrName>
                                        </p:attrNameLst>
                                      </p:cBhvr>
                                      <p:to>
                                        <p:strVal val="visible"/>
                                      </p:to>
                                    </p:set>
                                    <p:animEffect transition="in" filter="fade">
                                      <p:cBhvr>
                                        <p:cTn id="21" dur="1000"/>
                                        <p:tgtEl>
                                          <p:spTgt spid="225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536"/>
                                        </p:tgtEl>
                                        <p:attrNameLst>
                                          <p:attrName>style.visibility</p:attrName>
                                        </p:attrNameLst>
                                      </p:cBhvr>
                                      <p:to>
                                        <p:strVal val="visible"/>
                                      </p:to>
                                    </p:set>
                                    <p:animEffect transition="in" filter="fade">
                                      <p:cBhvr>
                                        <p:cTn id="24" dur="1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2" grpId="0" animBg="1"/>
      <p:bldP spid="22533" grpId="0"/>
      <p:bldP spid="22534" grpId="0" animBg="1"/>
      <p:bldP spid="22535" grpId="0" animBg="1"/>
      <p:bldP spid="2253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7021"/>
          <a:stretch/>
        </p:blipFill>
        <p:spPr bwMode="auto">
          <a:xfrm>
            <a:off x="12703" y="692696"/>
            <a:ext cx="9086397" cy="557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ipse 1"/>
          <p:cNvSpPr/>
          <p:nvPr/>
        </p:nvSpPr>
        <p:spPr bwMode="auto">
          <a:xfrm>
            <a:off x="6372200" y="476672"/>
            <a:ext cx="2376264" cy="158417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r="63504"/>
          <a:stretch/>
        </p:blipFill>
        <p:spPr>
          <a:xfrm>
            <a:off x="-1" y="260648"/>
            <a:ext cx="5179339" cy="6192688"/>
          </a:xfrm>
          <a:prstGeom prst="rect">
            <a:avLst/>
          </a:prstGeom>
        </p:spPr>
      </p:pic>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63379" b="63848"/>
          <a:stretch/>
        </p:blipFill>
        <p:spPr>
          <a:xfrm>
            <a:off x="5179337" y="332656"/>
            <a:ext cx="4346179" cy="1872208"/>
          </a:xfrm>
          <a:prstGeom prst="rect">
            <a:avLst/>
          </a:prstGeom>
        </p:spPr>
      </p:pic>
    </p:spTree>
    <p:extLst>
      <p:ext uri="{BB962C8B-B14F-4D97-AF65-F5344CB8AC3E}">
        <p14:creationId xmlns:p14="http://schemas.microsoft.com/office/powerpoint/2010/main" val="39582778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0"/>
            <a:ext cx="782101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2520950" y="379413"/>
            <a:ext cx="3765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s-AR" altLang="es-ES" sz="3600" dirty="0" err="1"/>
              <a:t>Nitrate</a:t>
            </a:r>
            <a:r>
              <a:rPr lang="es-AR" altLang="es-ES" sz="3600" dirty="0"/>
              <a:t> responses</a:t>
            </a:r>
          </a:p>
        </p:txBody>
      </p:sp>
      <p:sp>
        <p:nvSpPr>
          <p:cNvPr id="7171" name="Text Box 6"/>
          <p:cNvSpPr txBox="1">
            <a:spLocks noChangeArrowheads="1"/>
          </p:cNvSpPr>
          <p:nvPr/>
        </p:nvSpPr>
        <p:spPr bwMode="auto">
          <a:xfrm>
            <a:off x="288440" y="2992348"/>
            <a:ext cx="20510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s-AR" altLang="es-ES" sz="2400" dirty="0"/>
              <a:t>NRT </a:t>
            </a:r>
            <a:r>
              <a:rPr lang="es-AR" altLang="es-ES" sz="2400" dirty="0" smtClean="0"/>
              <a:t>1.1</a:t>
            </a:r>
          </a:p>
          <a:p>
            <a:pPr algn="l" eaLnBrk="1" hangingPunct="1"/>
            <a:endParaRPr lang="es-AR" altLang="es-ES" sz="2400" dirty="0" smtClean="0"/>
          </a:p>
          <a:p>
            <a:pPr algn="l" eaLnBrk="1" hangingPunct="1"/>
            <a:r>
              <a:rPr lang="es-AR" altLang="es-ES" sz="2400" dirty="0" smtClean="0"/>
              <a:t> </a:t>
            </a:r>
            <a:r>
              <a:rPr lang="es-AR" altLang="es-ES" sz="2400" dirty="0"/>
              <a:t>NRT 2.1</a:t>
            </a:r>
          </a:p>
          <a:p>
            <a:pPr algn="l" eaLnBrk="1" hangingPunct="1"/>
            <a:endParaRPr lang="es-AR" altLang="es-ES" sz="2400" dirty="0" smtClean="0"/>
          </a:p>
          <a:p>
            <a:pPr algn="l" eaLnBrk="1" hangingPunct="1"/>
            <a:r>
              <a:rPr lang="es-AR" altLang="es-ES" sz="2400" dirty="0" smtClean="0"/>
              <a:t>NIA  </a:t>
            </a:r>
            <a:r>
              <a:rPr lang="es-AR" altLang="es-ES" sz="2400" dirty="0" err="1"/>
              <a:t>NiR</a:t>
            </a:r>
            <a:endParaRPr lang="es-ES" altLang="es-ES" sz="2400" dirty="0"/>
          </a:p>
        </p:txBody>
      </p:sp>
      <p:sp>
        <p:nvSpPr>
          <p:cNvPr id="7175" name="Text Box 10"/>
          <p:cNvSpPr txBox="1">
            <a:spLocks noChangeArrowheads="1"/>
          </p:cNvSpPr>
          <p:nvPr/>
        </p:nvSpPr>
        <p:spPr bwMode="auto">
          <a:xfrm>
            <a:off x="754632" y="1490663"/>
            <a:ext cx="309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s-ES" sz="2400" dirty="0"/>
              <a:t>Short term responses</a:t>
            </a:r>
            <a:endParaRPr lang="es-ES" altLang="es-ES" sz="2400" dirty="0"/>
          </a:p>
        </p:txBody>
      </p:sp>
      <p:sp>
        <p:nvSpPr>
          <p:cNvPr id="7176" name="Text Box 11"/>
          <p:cNvSpPr txBox="1">
            <a:spLocks noChangeArrowheads="1"/>
          </p:cNvSpPr>
          <p:nvPr/>
        </p:nvSpPr>
        <p:spPr bwMode="auto">
          <a:xfrm>
            <a:off x="323528" y="2236005"/>
            <a:ext cx="12458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s-ES" sz="2400" dirty="0"/>
              <a:t>Primary</a:t>
            </a:r>
            <a:endParaRPr lang="es-ES" altLang="es-ES" sz="2400" dirty="0"/>
          </a:p>
        </p:txBody>
      </p:sp>
      <p:sp>
        <p:nvSpPr>
          <p:cNvPr id="7177" name="Text Box 12"/>
          <p:cNvSpPr txBox="1">
            <a:spLocks noChangeArrowheads="1"/>
          </p:cNvSpPr>
          <p:nvPr/>
        </p:nvSpPr>
        <p:spPr bwMode="auto">
          <a:xfrm>
            <a:off x="2745899" y="2205982"/>
            <a:ext cx="16578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s-ES" sz="2400" dirty="0"/>
              <a:t>Secondary</a:t>
            </a:r>
            <a:endParaRPr lang="es-ES" altLang="es-ES" sz="2400" dirty="0"/>
          </a:p>
        </p:txBody>
      </p:sp>
      <p:sp>
        <p:nvSpPr>
          <p:cNvPr id="7178" name="Text Box 13"/>
          <p:cNvSpPr txBox="1">
            <a:spLocks noChangeArrowheads="1"/>
          </p:cNvSpPr>
          <p:nvPr/>
        </p:nvSpPr>
        <p:spPr bwMode="auto">
          <a:xfrm>
            <a:off x="2615878" y="2830513"/>
            <a:ext cx="24112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s-ES" sz="2400" dirty="0" err="1"/>
              <a:t>Reprogramation</a:t>
            </a:r>
            <a:endParaRPr lang="en-US" altLang="es-ES" sz="2400" dirty="0"/>
          </a:p>
          <a:p>
            <a:pPr algn="l" eaLnBrk="1" hangingPunct="1"/>
            <a:r>
              <a:rPr lang="en-US" altLang="es-ES" sz="2400" dirty="0"/>
              <a:t>carbon </a:t>
            </a:r>
            <a:r>
              <a:rPr lang="en-US" altLang="es-ES" sz="2400" dirty="0" err="1"/>
              <a:t>assimilat</a:t>
            </a:r>
            <a:endParaRPr lang="es-ES" altLang="es-ES" sz="2400" dirty="0"/>
          </a:p>
        </p:txBody>
      </p:sp>
      <p:sp>
        <p:nvSpPr>
          <p:cNvPr id="7179" name="Text Box 14"/>
          <p:cNvSpPr txBox="1">
            <a:spLocks noChangeArrowheads="1"/>
          </p:cNvSpPr>
          <p:nvPr/>
        </p:nvSpPr>
        <p:spPr bwMode="auto">
          <a:xfrm>
            <a:off x="2615878" y="3903146"/>
            <a:ext cx="24288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s-ES" sz="2400" dirty="0"/>
              <a:t>Redistribution of</a:t>
            </a:r>
          </a:p>
          <a:p>
            <a:pPr algn="l" eaLnBrk="1" hangingPunct="1"/>
            <a:r>
              <a:rPr lang="en-US" altLang="es-ES" sz="2400" dirty="0"/>
              <a:t>chemical energy</a:t>
            </a:r>
            <a:endParaRPr lang="es-ES" altLang="es-ES" sz="2400" dirty="0"/>
          </a:p>
        </p:txBody>
      </p:sp>
      <p:sp>
        <p:nvSpPr>
          <p:cNvPr id="7180" name="Text Box 15"/>
          <p:cNvSpPr txBox="1">
            <a:spLocks noChangeArrowheads="1"/>
          </p:cNvSpPr>
          <p:nvPr/>
        </p:nvSpPr>
        <p:spPr bwMode="auto">
          <a:xfrm>
            <a:off x="5800127" y="1443645"/>
            <a:ext cx="3049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s-ES" sz="2400" dirty="0"/>
              <a:t>Long term responses</a:t>
            </a:r>
            <a:endParaRPr lang="es-ES" altLang="es-ES" sz="2400" dirty="0"/>
          </a:p>
        </p:txBody>
      </p:sp>
      <p:sp>
        <p:nvSpPr>
          <p:cNvPr id="7181" name="Text Box 16"/>
          <p:cNvSpPr txBox="1">
            <a:spLocks noChangeArrowheads="1"/>
          </p:cNvSpPr>
          <p:nvPr/>
        </p:nvSpPr>
        <p:spPr bwMode="auto">
          <a:xfrm>
            <a:off x="5597525" y="2780928"/>
            <a:ext cx="34547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s-ES" sz="2400" dirty="0">
                <a:solidFill>
                  <a:srgbClr val="FF0000"/>
                </a:solidFill>
              </a:rPr>
              <a:t>Changes in root growth </a:t>
            </a:r>
            <a:endParaRPr lang="en-US" altLang="es-ES" sz="2400" dirty="0" smtClean="0">
              <a:solidFill>
                <a:srgbClr val="FF0000"/>
              </a:solidFill>
            </a:endParaRPr>
          </a:p>
          <a:p>
            <a:pPr algn="l" eaLnBrk="1" hangingPunct="1"/>
            <a:r>
              <a:rPr lang="en-US" altLang="es-ES" sz="2400" dirty="0">
                <a:solidFill>
                  <a:srgbClr val="FF0000"/>
                </a:solidFill>
              </a:rPr>
              <a:t>a</a:t>
            </a:r>
            <a:r>
              <a:rPr lang="en-US" altLang="es-ES" sz="2400" dirty="0" smtClean="0">
                <a:solidFill>
                  <a:srgbClr val="FF0000"/>
                </a:solidFill>
              </a:rPr>
              <a:t>nd architecture</a:t>
            </a:r>
            <a:r>
              <a:rPr lang="en-US" altLang="es-ES" sz="2400" dirty="0" smtClean="0"/>
              <a:t> </a:t>
            </a:r>
            <a:endParaRPr lang="es-ES" altLang="es-ES" sz="2400" dirty="0"/>
          </a:p>
        </p:txBody>
      </p:sp>
      <p:sp>
        <p:nvSpPr>
          <p:cNvPr id="7182" name="Text Box 17"/>
          <p:cNvSpPr txBox="1">
            <a:spLocks noChangeArrowheads="1"/>
          </p:cNvSpPr>
          <p:nvPr/>
        </p:nvSpPr>
        <p:spPr bwMode="auto">
          <a:xfrm>
            <a:off x="5597525" y="3759423"/>
            <a:ext cx="26997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s-ES" sz="2400" dirty="0"/>
              <a:t>Root to shoot ratio</a:t>
            </a:r>
            <a:endParaRPr lang="es-ES" altLang="es-ES" sz="2400" dirty="0"/>
          </a:p>
        </p:txBody>
      </p:sp>
      <p:sp>
        <p:nvSpPr>
          <p:cNvPr id="7183" name="Text Box 18"/>
          <p:cNvSpPr txBox="1">
            <a:spLocks noChangeArrowheads="1"/>
          </p:cNvSpPr>
          <p:nvPr/>
        </p:nvSpPr>
        <p:spPr bwMode="auto">
          <a:xfrm>
            <a:off x="5597525" y="4335487"/>
            <a:ext cx="26324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s-ES" sz="2400" dirty="0"/>
              <a:t>Germination rates</a:t>
            </a:r>
            <a:endParaRPr lang="es-ES" altLang="es-ES" sz="2400" dirty="0"/>
          </a:p>
        </p:txBody>
      </p:sp>
      <p:sp>
        <p:nvSpPr>
          <p:cNvPr id="2" name="Rectángulo 1"/>
          <p:cNvSpPr/>
          <p:nvPr/>
        </p:nvSpPr>
        <p:spPr bwMode="auto">
          <a:xfrm>
            <a:off x="107504" y="2132856"/>
            <a:ext cx="5281453" cy="3456384"/>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685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8"/>
            <a:ext cx="6336887" cy="568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ext Box 3"/>
          <p:cNvSpPr txBox="1">
            <a:spLocks noChangeArrowheads="1"/>
          </p:cNvSpPr>
          <p:nvPr/>
        </p:nvSpPr>
        <p:spPr bwMode="auto">
          <a:xfrm>
            <a:off x="742371" y="22364"/>
            <a:ext cx="79480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AR" altLang="es-ES" sz="2000" dirty="0" smtClean="0"/>
              <a:t>Observando la figura, puede Ud. decir en que parte de la planta </a:t>
            </a:r>
          </a:p>
          <a:p>
            <a:pPr algn="ctr" eaLnBrk="1" hangingPunct="1">
              <a:spcBef>
                <a:spcPct val="0"/>
              </a:spcBef>
              <a:buFontTx/>
              <a:buNone/>
            </a:pPr>
            <a:r>
              <a:rPr lang="es-AR" altLang="es-ES" sz="2000" dirty="0" smtClean="0"/>
              <a:t>ocurre la reducción de NO3 y que parte de la planta se asimila el N?</a:t>
            </a:r>
            <a:endParaRPr lang="es-ES" altLang="es-ES"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4548"/>
            <a:ext cx="8312116" cy="7092178"/>
          </a:xfrm>
          <a:prstGeom prst="rect">
            <a:avLst/>
          </a:prstGeom>
        </p:spPr>
      </p:pic>
    </p:spTree>
    <p:extLst>
      <p:ext uri="{BB962C8B-B14F-4D97-AF65-F5344CB8AC3E}">
        <p14:creationId xmlns:p14="http://schemas.microsoft.com/office/powerpoint/2010/main" val="5156604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agen 3"/>
          <p:cNvPicPr>
            <a:picLocks noChangeAspect="1"/>
          </p:cNvPicPr>
          <p:nvPr/>
        </p:nvPicPr>
        <p:blipFill rotWithShape="1">
          <a:blip r:embed="rId2">
            <a:extLst>
              <a:ext uri="{28A0092B-C50C-407E-A947-70E740481C1C}">
                <a14:useLocalDpi xmlns:a14="http://schemas.microsoft.com/office/drawing/2010/main" val="0"/>
              </a:ext>
            </a:extLst>
          </a:blip>
          <a:srcRect l="5149" b="7159"/>
          <a:stretch/>
        </p:blipFill>
        <p:spPr bwMode="auto">
          <a:xfrm>
            <a:off x="-6819" y="1256855"/>
            <a:ext cx="7614839" cy="560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CuadroTexto 4"/>
          <p:cNvSpPr txBox="1">
            <a:spLocks noChangeArrowheads="1"/>
          </p:cNvSpPr>
          <p:nvPr/>
        </p:nvSpPr>
        <p:spPr bwMode="auto">
          <a:xfrm>
            <a:off x="827584" y="548680"/>
            <a:ext cx="178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ES" sz="1800" dirty="0"/>
              <a:t>Ciclo del Azufre</a:t>
            </a:r>
            <a:endParaRPr lang="es-ES" altLang="es-ES" sz="1800" dirty="0"/>
          </a:p>
        </p:txBody>
      </p:sp>
      <p:pic>
        <p:nvPicPr>
          <p:cNvPr id="2" name="Imagen 1"/>
          <p:cNvPicPr>
            <a:picLocks noChangeAspect="1"/>
          </p:cNvPicPr>
          <p:nvPr/>
        </p:nvPicPr>
        <p:blipFill>
          <a:blip r:embed="rId3"/>
          <a:stretch>
            <a:fillRect/>
          </a:stretch>
        </p:blipFill>
        <p:spPr>
          <a:xfrm>
            <a:off x="5757292" y="11010"/>
            <a:ext cx="3386708" cy="24098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27584" y="620688"/>
            <a:ext cx="7272808" cy="5767693"/>
          </a:xfrm>
          <a:prstGeom prst="rect">
            <a:avLst/>
          </a:prstGeom>
        </p:spPr>
      </p:pic>
    </p:spTree>
    <p:extLst>
      <p:ext uri="{BB962C8B-B14F-4D97-AF65-F5344CB8AC3E}">
        <p14:creationId xmlns:p14="http://schemas.microsoft.com/office/powerpoint/2010/main" val="2635743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11" y="670630"/>
            <a:ext cx="3690110" cy="220671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673" y="1797254"/>
            <a:ext cx="4602318" cy="2304256"/>
          </a:xfrm>
          <a:prstGeom prst="rect">
            <a:avLst/>
          </a:prstGeom>
        </p:spPr>
      </p:pic>
      <p:pic>
        <p:nvPicPr>
          <p:cNvPr id="7" name="Imagen 6"/>
          <p:cNvPicPr>
            <a:picLocks noChangeAspect="1"/>
          </p:cNvPicPr>
          <p:nvPr/>
        </p:nvPicPr>
        <p:blipFill>
          <a:blip r:embed="rId4"/>
          <a:stretch>
            <a:fillRect/>
          </a:stretch>
        </p:blipFill>
        <p:spPr>
          <a:xfrm>
            <a:off x="274216" y="4509120"/>
            <a:ext cx="8480539" cy="1728192"/>
          </a:xfrm>
          <a:prstGeom prst="rect">
            <a:avLst/>
          </a:prstGeom>
        </p:spPr>
      </p:pic>
      <p:sp>
        <p:nvSpPr>
          <p:cNvPr id="2" name="Rectángulo 1"/>
          <p:cNvSpPr/>
          <p:nvPr/>
        </p:nvSpPr>
        <p:spPr>
          <a:xfrm>
            <a:off x="4910583" y="1018047"/>
            <a:ext cx="7688343" cy="646331"/>
          </a:xfrm>
          <a:prstGeom prst="rect">
            <a:avLst/>
          </a:prstGeom>
        </p:spPr>
        <p:txBody>
          <a:bodyPr wrap="square">
            <a:spAutoFit/>
          </a:bodyPr>
          <a:lstStyle/>
          <a:p>
            <a:r>
              <a:rPr lang="en-US" dirty="0"/>
              <a:t>Sulfur participates in electron transport </a:t>
            </a:r>
            <a:endParaRPr lang="en-US" dirty="0" smtClean="0"/>
          </a:p>
          <a:p>
            <a:r>
              <a:rPr lang="en-US" dirty="0" smtClean="0"/>
              <a:t>through </a:t>
            </a:r>
            <a:r>
              <a:rPr lang="en-US" dirty="0"/>
              <a:t>iron–sulfur </a:t>
            </a:r>
            <a:r>
              <a:rPr lang="en-US" dirty="0" smtClean="0"/>
              <a:t>clusters</a:t>
            </a:r>
            <a:endParaRPr lang="en-US" dirty="0"/>
          </a:p>
        </p:txBody>
      </p:sp>
      <p:sp>
        <p:nvSpPr>
          <p:cNvPr id="3" name="Rectángulo 2"/>
          <p:cNvSpPr/>
          <p:nvPr/>
        </p:nvSpPr>
        <p:spPr>
          <a:xfrm>
            <a:off x="133345" y="116632"/>
            <a:ext cx="8762280" cy="369332"/>
          </a:xfrm>
          <a:prstGeom prst="rect">
            <a:avLst/>
          </a:prstGeom>
        </p:spPr>
        <p:txBody>
          <a:bodyPr wrap="square">
            <a:spAutoFit/>
          </a:bodyPr>
          <a:lstStyle/>
          <a:p>
            <a:r>
              <a:rPr lang="en-US" dirty="0"/>
              <a:t>Disulfide bridges in proteins play structural and regulatory roles </a:t>
            </a:r>
          </a:p>
        </p:txBody>
      </p:sp>
      <p:sp>
        <p:nvSpPr>
          <p:cNvPr id="8" name="Rectángulo 7"/>
          <p:cNvSpPr/>
          <p:nvPr/>
        </p:nvSpPr>
        <p:spPr>
          <a:xfrm>
            <a:off x="274216" y="4324454"/>
            <a:ext cx="2595582" cy="369332"/>
          </a:xfrm>
          <a:prstGeom prst="rect">
            <a:avLst/>
          </a:prstGeom>
        </p:spPr>
        <p:txBody>
          <a:bodyPr wrap="none">
            <a:spAutoFit/>
          </a:bodyPr>
          <a:lstStyle/>
          <a:p>
            <a:r>
              <a:rPr lang="en-US" dirty="0"/>
              <a:t>Secondary metabolites </a:t>
            </a:r>
          </a:p>
        </p:txBody>
      </p:sp>
    </p:spTree>
    <p:extLst>
      <p:ext uri="{BB962C8B-B14F-4D97-AF65-F5344CB8AC3E}">
        <p14:creationId xmlns:p14="http://schemas.microsoft.com/office/powerpoint/2010/main" val="32593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t>Most plants take up most of their nitrogen as nitrate NO</a:t>
            </a:r>
            <a:r>
              <a:rPr lang="en-GB" altLang="en-US" baseline="-25000" smtClean="0"/>
              <a:t>3</a:t>
            </a:r>
            <a:r>
              <a:rPr lang="en-GB" altLang="en-US" baseline="30000" smtClean="0"/>
              <a:t>-</a:t>
            </a:r>
            <a:endParaRPr lang="en-GB" altLang="en-US" smtClean="0"/>
          </a:p>
        </p:txBody>
      </p:sp>
      <p:sp>
        <p:nvSpPr>
          <p:cNvPr id="27651" name="TextBox 61"/>
          <p:cNvSpPr txBox="1">
            <a:spLocks noChangeArrowheads="1"/>
          </p:cNvSpPr>
          <p:nvPr/>
        </p:nvSpPr>
        <p:spPr bwMode="auto">
          <a:xfrm>
            <a:off x="2286000" y="6011863"/>
            <a:ext cx="6858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See Li, B., Li, G., Kronzucker, H.J., Baluška, F. and Shi, W. (2014). Ammonium stress in Arabidopsis: signaling, genetic loci, and physiological targets. Trends Plant Sci. 19: </a:t>
            </a: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hlinkClick r:id="rId2"/>
              </a:rPr>
              <a:t>107-114</a:t>
            </a: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GB" altLang="en-US" sz="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Britto, D.T. and Kronzucker, H.J. (2013). Ecological significance and complexity of N-source preference in plants. Ann. Bot. 112: </a:t>
            </a: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957-963</a:t>
            </a: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pSp>
        <p:nvGrpSpPr>
          <p:cNvPr id="27652" name="Group 1"/>
          <p:cNvGrpSpPr>
            <a:grpSpLocks/>
          </p:cNvGrpSpPr>
          <p:nvPr/>
        </p:nvGrpSpPr>
        <p:grpSpPr bwMode="auto">
          <a:xfrm>
            <a:off x="152400" y="1524000"/>
            <a:ext cx="8618538" cy="3811588"/>
            <a:chOff x="152400" y="1524000"/>
            <a:chExt cx="8618538" cy="3811588"/>
          </a:xfrm>
        </p:grpSpPr>
        <p:sp>
          <p:nvSpPr>
            <p:cNvPr id="27653" name="TextBox 16"/>
            <p:cNvSpPr txBox="1">
              <a:spLocks noChangeArrowheads="1"/>
            </p:cNvSpPr>
            <p:nvPr/>
          </p:nvSpPr>
          <p:spPr bwMode="auto">
            <a:xfrm>
              <a:off x="5029200" y="3335338"/>
              <a:ext cx="1066800" cy="52387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0" i="1" u="none" strike="noStrike" kern="1200" cap="none" spc="0" normalizeH="0" baseline="0" noProof="0">
                  <a:ln>
                    <a:noFill/>
                  </a:ln>
                  <a:solidFill>
                    <a:prstClr val="black"/>
                  </a:solidFill>
                  <a:effectLst/>
                  <a:uLnTx/>
                  <a:uFillTx/>
                  <a:latin typeface="Arial" panose="020B0604020202020204" pitchFamily="34" charset="0"/>
                  <a:ea typeface="+mn-ea"/>
                  <a:cs typeface="+mn-cs"/>
                </a:rPr>
                <a:t>Nitrate reductase</a:t>
              </a:r>
            </a:p>
          </p:txBody>
        </p:sp>
        <p:sp>
          <p:nvSpPr>
            <p:cNvPr id="27654" name="TextBox 32"/>
            <p:cNvSpPr txBox="1">
              <a:spLocks noChangeArrowheads="1"/>
            </p:cNvSpPr>
            <p:nvPr/>
          </p:nvSpPr>
          <p:spPr bwMode="auto">
            <a:xfrm>
              <a:off x="6175375" y="3335338"/>
              <a:ext cx="1066800" cy="52387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0" i="1" u="none" strike="noStrike" kern="1200" cap="none" spc="0" normalizeH="0" baseline="0" noProof="0">
                  <a:ln>
                    <a:noFill/>
                  </a:ln>
                  <a:solidFill>
                    <a:prstClr val="black"/>
                  </a:solidFill>
                  <a:effectLst/>
                  <a:uLnTx/>
                  <a:uFillTx/>
                  <a:latin typeface="Arial" panose="020B0604020202020204" pitchFamily="34" charset="0"/>
                  <a:ea typeface="+mn-ea"/>
                  <a:cs typeface="+mn-cs"/>
                </a:rPr>
                <a:t>Nitrite reductase</a:t>
              </a:r>
            </a:p>
          </p:txBody>
        </p:sp>
        <p:grpSp>
          <p:nvGrpSpPr>
            <p:cNvPr id="27655" name="Group 38"/>
            <p:cNvGrpSpPr>
              <a:grpSpLocks/>
            </p:cNvGrpSpPr>
            <p:nvPr/>
          </p:nvGrpSpPr>
          <p:grpSpPr bwMode="auto">
            <a:xfrm>
              <a:off x="152400" y="1535113"/>
              <a:ext cx="3962400" cy="2540000"/>
              <a:chOff x="152400" y="1535589"/>
              <a:chExt cx="3962400" cy="2538861"/>
            </a:xfrm>
          </p:grpSpPr>
          <p:grpSp>
            <p:nvGrpSpPr>
              <p:cNvPr id="27675" name="Group 35"/>
              <p:cNvGrpSpPr>
                <a:grpSpLocks/>
              </p:cNvGrpSpPr>
              <p:nvPr/>
            </p:nvGrpSpPr>
            <p:grpSpPr bwMode="auto">
              <a:xfrm>
                <a:off x="381794" y="1956087"/>
                <a:ext cx="3563937" cy="2006313"/>
                <a:chOff x="229394" y="898402"/>
                <a:chExt cx="3563937" cy="2006313"/>
              </a:xfrm>
            </p:grpSpPr>
            <p:sp>
              <p:nvSpPr>
                <p:cNvPr id="31" name="Arc 30"/>
                <p:cNvSpPr/>
                <p:nvPr/>
              </p:nvSpPr>
              <p:spPr bwMode="auto">
                <a:xfrm rot="10646201" flipH="1">
                  <a:off x="501650" y="898402"/>
                  <a:ext cx="1039813" cy="1086950"/>
                </a:xfrm>
                <a:prstGeom prst="arc">
                  <a:avLst>
                    <a:gd name="adj1" fmla="val 16279659"/>
                    <a:gd name="adj2" fmla="val 19070256"/>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Arc 31"/>
                <p:cNvSpPr/>
                <p:nvPr/>
              </p:nvSpPr>
              <p:spPr bwMode="auto">
                <a:xfrm rot="10646201" flipH="1">
                  <a:off x="1527175" y="936485"/>
                  <a:ext cx="1039813" cy="1086950"/>
                </a:xfrm>
                <a:prstGeom prst="arc">
                  <a:avLst>
                    <a:gd name="adj1" fmla="val 16279659"/>
                    <a:gd name="adj2" fmla="val 19070256"/>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7680" name="Group 34"/>
                <p:cNvGrpSpPr>
                  <a:grpSpLocks/>
                </p:cNvGrpSpPr>
                <p:nvPr/>
              </p:nvGrpSpPr>
              <p:grpSpPr bwMode="auto">
                <a:xfrm>
                  <a:off x="229394" y="1207629"/>
                  <a:ext cx="3563937" cy="1697086"/>
                  <a:chOff x="229394" y="1308654"/>
                  <a:chExt cx="3563937" cy="1697086"/>
                </a:xfrm>
              </p:grpSpPr>
              <p:grpSp>
                <p:nvGrpSpPr>
                  <p:cNvPr id="27681" name="Group 18"/>
                  <p:cNvGrpSpPr>
                    <a:grpSpLocks/>
                  </p:cNvGrpSpPr>
                  <p:nvPr/>
                </p:nvGrpSpPr>
                <p:grpSpPr bwMode="auto">
                  <a:xfrm>
                    <a:off x="229394" y="2008790"/>
                    <a:ext cx="3563937" cy="996950"/>
                    <a:chOff x="3446463" y="5130800"/>
                    <a:chExt cx="3563937" cy="996950"/>
                  </a:xfrm>
                </p:grpSpPr>
                <p:sp>
                  <p:nvSpPr>
                    <p:cNvPr id="27684" name="TextBox 305"/>
                    <p:cNvSpPr txBox="1">
                      <a:spLocks noChangeArrowheads="1"/>
                    </p:cNvSpPr>
                    <p:nvPr/>
                  </p:nvSpPr>
                  <p:spPr bwMode="auto">
                    <a:xfrm>
                      <a:off x="4541838" y="5130800"/>
                      <a:ext cx="668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NO</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2</a:t>
                      </a:r>
                      <a:r>
                        <a:rPr kumimoji="0" lang="en-GB" alt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endParaRPr>
                    </a:p>
                  </p:txBody>
                </p:sp>
                <p:sp>
                  <p:nvSpPr>
                    <p:cNvPr id="27685" name="TextBox 306"/>
                    <p:cNvSpPr txBox="1">
                      <a:spLocks noChangeArrowheads="1"/>
                    </p:cNvSpPr>
                    <p:nvPr/>
                  </p:nvSpPr>
                  <p:spPr bwMode="auto">
                    <a:xfrm>
                      <a:off x="5675313" y="5130800"/>
                      <a:ext cx="666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NO</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3</a:t>
                      </a:r>
                      <a:r>
                        <a:rPr kumimoji="0" lang="en-GB" alt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endParaRPr>
                    </a:p>
                  </p:txBody>
                </p:sp>
                <p:sp>
                  <p:nvSpPr>
                    <p:cNvPr id="27686" name="TextBox 307"/>
                    <p:cNvSpPr txBox="1">
                      <a:spLocks noChangeArrowheads="1"/>
                    </p:cNvSpPr>
                    <p:nvPr/>
                  </p:nvSpPr>
                  <p:spPr bwMode="auto">
                    <a:xfrm>
                      <a:off x="3446463" y="5130800"/>
                      <a:ext cx="693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NH</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4</a:t>
                      </a:r>
                      <a:r>
                        <a:rPr kumimoji="0" lang="en-GB" alt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endParaRPr>
                    </a:p>
                  </p:txBody>
                </p:sp>
                <p:sp>
                  <p:nvSpPr>
                    <p:cNvPr id="15" name="Right Arrow 14"/>
                    <p:cNvSpPr/>
                    <p:nvPr/>
                  </p:nvSpPr>
                  <p:spPr>
                    <a:xfrm>
                      <a:off x="3466307" y="5441645"/>
                      <a:ext cx="3543300" cy="685493"/>
                    </a:xfrm>
                    <a:prstGeom prst="rightArrow">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688" name="TextBox 309"/>
                    <p:cNvSpPr txBox="1">
                      <a:spLocks noChangeArrowheads="1"/>
                    </p:cNvSpPr>
                    <p:nvPr/>
                  </p:nvSpPr>
                  <p:spPr bwMode="auto">
                    <a:xfrm>
                      <a:off x="3598069" y="5630863"/>
                      <a:ext cx="30107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400" b="0" i="1" u="none" strike="noStrike" kern="1200" cap="none" spc="0" normalizeH="0" baseline="0" noProof="0">
                          <a:ln>
                            <a:noFill/>
                          </a:ln>
                          <a:solidFill>
                            <a:prstClr val="black"/>
                          </a:solidFill>
                          <a:effectLst/>
                          <a:uLnTx/>
                          <a:uFillTx/>
                          <a:latin typeface="Arial" panose="020B0604020202020204" pitchFamily="34" charset="0"/>
                          <a:ea typeface="+mn-ea"/>
                          <a:cs typeface="+mn-cs"/>
                        </a:rPr>
                        <a:t>Nitrification by nitrifying prokaryotes</a:t>
                      </a:r>
                    </a:p>
                  </p:txBody>
                </p:sp>
                <p:cxnSp>
                  <p:nvCxnSpPr>
                    <p:cNvPr id="17" name="Straight Arrow Connector 16"/>
                    <p:cNvCxnSpPr/>
                    <p:nvPr/>
                  </p:nvCxnSpPr>
                  <p:spPr>
                    <a:xfrm flipV="1">
                      <a:off x="4277519" y="5316289"/>
                      <a:ext cx="2857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293519" y="5316289"/>
                      <a:ext cx="2857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7682" name="TextBox 32"/>
                  <p:cNvSpPr txBox="1">
                    <a:spLocks noChangeArrowheads="1"/>
                  </p:cNvSpPr>
                  <p:nvPr/>
                </p:nvSpPr>
                <p:spPr bwMode="auto">
                  <a:xfrm>
                    <a:off x="558005" y="1308654"/>
                    <a:ext cx="1122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1" u="none" strike="noStrike" kern="1200" cap="none" spc="0" normalizeH="0" baseline="0" noProof="0">
                        <a:ln>
                          <a:noFill/>
                        </a:ln>
                        <a:solidFill>
                          <a:prstClr val="black"/>
                        </a:solidFill>
                        <a:effectLst/>
                        <a:uLnTx/>
                        <a:uFillTx/>
                        <a:latin typeface="Arial" panose="020B0604020202020204" pitchFamily="34" charset="0"/>
                        <a:ea typeface="+mn-ea"/>
                        <a:cs typeface="+mn-cs"/>
                      </a:rPr>
                      <a:t>Energy released</a:t>
                    </a:r>
                  </a:p>
                </p:txBody>
              </p:sp>
              <p:sp>
                <p:nvSpPr>
                  <p:cNvPr id="27683" name="TextBox 33"/>
                  <p:cNvSpPr txBox="1">
                    <a:spLocks noChangeArrowheads="1"/>
                  </p:cNvSpPr>
                  <p:nvPr/>
                </p:nvSpPr>
                <p:spPr bwMode="auto">
                  <a:xfrm>
                    <a:off x="1468262" y="1308654"/>
                    <a:ext cx="1122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1" u="none" strike="noStrike" kern="1200" cap="none" spc="0" normalizeH="0" baseline="0" noProof="0">
                        <a:ln>
                          <a:noFill/>
                        </a:ln>
                        <a:solidFill>
                          <a:prstClr val="black"/>
                        </a:solidFill>
                        <a:effectLst/>
                        <a:uLnTx/>
                        <a:uFillTx/>
                        <a:latin typeface="Arial" panose="020B0604020202020204" pitchFamily="34" charset="0"/>
                        <a:ea typeface="+mn-ea"/>
                        <a:cs typeface="+mn-cs"/>
                      </a:rPr>
                      <a:t>Energy released</a:t>
                    </a:r>
                  </a:p>
                </p:txBody>
              </p:sp>
            </p:grpSp>
          </p:grpSp>
          <p:sp>
            <p:nvSpPr>
              <p:cNvPr id="27676" name="TextBox 36"/>
              <p:cNvSpPr txBox="1">
                <a:spLocks noChangeArrowheads="1"/>
              </p:cNvSpPr>
              <p:nvPr/>
            </p:nvSpPr>
            <p:spPr bwMode="auto">
              <a:xfrm>
                <a:off x="570639" y="1535589"/>
                <a:ext cx="33917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Many prokaryotes oxidize NH</a:t>
                </a:r>
                <a:r>
                  <a:rPr kumimoji="0" lang="en-GB" altLang="en-US" sz="1600" b="1" i="0" u="none" strike="noStrike" kern="1200" cap="none" spc="0" normalizeH="0" baseline="-25000" noProof="0">
                    <a:ln>
                      <a:noFill/>
                    </a:ln>
                    <a:solidFill>
                      <a:prstClr val="black"/>
                    </a:solidFill>
                    <a:effectLst/>
                    <a:uLnTx/>
                    <a:uFillTx/>
                    <a:latin typeface="Arial" panose="020B0604020202020204" pitchFamily="34" charset="0"/>
                    <a:ea typeface="+mn-ea"/>
                    <a:cs typeface="+mn-cs"/>
                  </a:rPr>
                  <a:t>4</a:t>
                </a:r>
                <a:r>
                  <a:rPr kumimoji="0" lang="en-GB" altLang="en-US" sz="1600" b="1"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 so soil NH</a:t>
                </a:r>
                <a:r>
                  <a:rPr kumimoji="0" lang="en-GB" altLang="en-US" sz="1600" b="1" i="0" u="none" strike="noStrike" kern="1200" cap="none" spc="0" normalizeH="0" baseline="-25000" noProof="0">
                    <a:ln>
                      <a:noFill/>
                    </a:ln>
                    <a:solidFill>
                      <a:prstClr val="black"/>
                    </a:solidFill>
                    <a:effectLst/>
                    <a:uLnTx/>
                    <a:uFillTx/>
                    <a:latin typeface="Arial" panose="020B0604020202020204" pitchFamily="34" charset="0"/>
                    <a:ea typeface="+mn-ea"/>
                    <a:cs typeface="+mn-cs"/>
                  </a:rPr>
                  <a:t>4</a:t>
                </a:r>
                <a:r>
                  <a:rPr kumimoji="0" lang="en-GB" altLang="en-US" sz="1600" b="1"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 levels are often low</a:t>
                </a:r>
              </a:p>
            </p:txBody>
          </p:sp>
          <p:sp>
            <p:nvSpPr>
              <p:cNvPr id="38" name="Rectangle 37"/>
              <p:cNvSpPr/>
              <p:nvPr/>
            </p:nvSpPr>
            <p:spPr>
              <a:xfrm>
                <a:off x="152400" y="1535589"/>
                <a:ext cx="3962400" cy="25388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7656" name="Group 39"/>
            <p:cNvGrpSpPr>
              <a:grpSpLocks/>
            </p:cNvGrpSpPr>
            <p:nvPr/>
          </p:nvGrpSpPr>
          <p:grpSpPr bwMode="auto">
            <a:xfrm>
              <a:off x="4343400" y="1524000"/>
              <a:ext cx="4427538" cy="2538413"/>
              <a:chOff x="152399" y="1535589"/>
              <a:chExt cx="4428107" cy="2538861"/>
            </a:xfrm>
          </p:grpSpPr>
          <p:grpSp>
            <p:nvGrpSpPr>
              <p:cNvPr id="27663" name="Group 40"/>
              <p:cNvGrpSpPr>
                <a:grpSpLocks/>
              </p:cNvGrpSpPr>
              <p:nvPr/>
            </p:nvGrpSpPr>
            <p:grpSpPr bwMode="auto">
              <a:xfrm>
                <a:off x="381794" y="1956329"/>
                <a:ext cx="2921668" cy="1379009"/>
                <a:chOff x="229394" y="898644"/>
                <a:chExt cx="2921668" cy="1379009"/>
              </a:xfrm>
            </p:grpSpPr>
            <p:sp>
              <p:nvSpPr>
                <p:cNvPr id="44" name="Arc 43"/>
                <p:cNvSpPr/>
                <p:nvPr/>
              </p:nvSpPr>
              <p:spPr bwMode="auto">
                <a:xfrm rot="13092321" flipH="1">
                  <a:off x="639844" y="898666"/>
                  <a:ext cx="1039945" cy="1086041"/>
                </a:xfrm>
                <a:prstGeom prst="arc">
                  <a:avLst>
                    <a:gd name="adj1" fmla="val 15251698"/>
                    <a:gd name="adj2" fmla="val 19070256"/>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7667" name="Group 45"/>
                <p:cNvGrpSpPr>
                  <a:grpSpLocks/>
                </p:cNvGrpSpPr>
                <p:nvPr/>
              </p:nvGrpSpPr>
              <p:grpSpPr bwMode="auto">
                <a:xfrm>
                  <a:off x="229394" y="1219200"/>
                  <a:ext cx="2921668" cy="1058453"/>
                  <a:chOff x="229394" y="1320225"/>
                  <a:chExt cx="2921668" cy="1058453"/>
                </a:xfrm>
              </p:grpSpPr>
              <p:grpSp>
                <p:nvGrpSpPr>
                  <p:cNvPr id="27668" name="Group 46"/>
                  <p:cNvGrpSpPr>
                    <a:grpSpLocks/>
                  </p:cNvGrpSpPr>
                  <p:nvPr/>
                </p:nvGrpSpPr>
                <p:grpSpPr bwMode="auto">
                  <a:xfrm>
                    <a:off x="229394" y="2008790"/>
                    <a:ext cx="2921668" cy="369888"/>
                    <a:chOff x="3446463" y="5130800"/>
                    <a:chExt cx="2921668" cy="369888"/>
                  </a:xfrm>
                </p:grpSpPr>
                <p:sp>
                  <p:nvSpPr>
                    <p:cNvPr id="27671" name="TextBox 305"/>
                    <p:cNvSpPr txBox="1">
                      <a:spLocks noChangeArrowheads="1"/>
                    </p:cNvSpPr>
                    <p:nvPr/>
                  </p:nvSpPr>
                  <p:spPr bwMode="auto">
                    <a:xfrm>
                      <a:off x="4541838" y="5130800"/>
                      <a:ext cx="668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NO</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2</a:t>
                      </a:r>
                      <a:r>
                        <a:rPr kumimoji="0" lang="en-GB" alt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endParaRPr>
                    </a:p>
                  </p:txBody>
                </p:sp>
                <p:sp>
                  <p:nvSpPr>
                    <p:cNvPr id="27672" name="TextBox 306"/>
                    <p:cNvSpPr txBox="1">
                      <a:spLocks noChangeArrowheads="1"/>
                    </p:cNvSpPr>
                    <p:nvPr/>
                  </p:nvSpPr>
                  <p:spPr bwMode="auto">
                    <a:xfrm>
                      <a:off x="5675313" y="5130800"/>
                      <a:ext cx="692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NH</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4</a:t>
                      </a:r>
                      <a:r>
                        <a:rPr kumimoji="0" lang="en-GB" alt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endParaRPr>
                    </a:p>
                  </p:txBody>
                </p:sp>
                <p:sp>
                  <p:nvSpPr>
                    <p:cNvPr id="27673" name="TextBox 307"/>
                    <p:cNvSpPr txBox="1">
                      <a:spLocks noChangeArrowheads="1"/>
                    </p:cNvSpPr>
                    <p:nvPr/>
                  </p:nvSpPr>
                  <p:spPr bwMode="auto">
                    <a:xfrm>
                      <a:off x="3446463" y="5130800"/>
                      <a:ext cx="693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NO</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3</a:t>
                      </a:r>
                      <a:r>
                        <a:rPr kumimoji="0" lang="en-GB" alt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endParaRPr>
                    </a:p>
                  </p:txBody>
                </p:sp>
                <p:cxnSp>
                  <p:nvCxnSpPr>
                    <p:cNvPr id="55" name="Straight Arrow Connector 54"/>
                    <p:cNvCxnSpPr/>
                    <p:nvPr/>
                  </p:nvCxnSpPr>
                  <p:spPr>
                    <a:xfrm flipV="1">
                      <a:off x="4276066" y="5217269"/>
                      <a:ext cx="28578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7669" name="TextBox 47"/>
                  <p:cNvSpPr txBox="1">
                    <a:spLocks noChangeArrowheads="1"/>
                  </p:cNvSpPr>
                  <p:nvPr/>
                </p:nvSpPr>
                <p:spPr bwMode="auto">
                  <a:xfrm>
                    <a:off x="558005" y="1320225"/>
                    <a:ext cx="1122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1" u="none" strike="noStrike" kern="1200" cap="none" spc="0" normalizeH="0" baseline="0" noProof="0">
                        <a:ln>
                          <a:noFill/>
                        </a:ln>
                        <a:solidFill>
                          <a:prstClr val="black"/>
                        </a:solidFill>
                        <a:effectLst/>
                        <a:uLnTx/>
                        <a:uFillTx/>
                        <a:latin typeface="Arial" panose="020B0604020202020204" pitchFamily="34" charset="0"/>
                        <a:ea typeface="+mn-ea"/>
                        <a:cs typeface="+mn-cs"/>
                      </a:rPr>
                      <a:t>Energy consumed</a:t>
                    </a:r>
                  </a:p>
                </p:txBody>
              </p:sp>
              <p:sp>
                <p:nvSpPr>
                  <p:cNvPr id="27670" name="TextBox 48"/>
                  <p:cNvSpPr txBox="1">
                    <a:spLocks noChangeArrowheads="1"/>
                  </p:cNvSpPr>
                  <p:nvPr/>
                </p:nvSpPr>
                <p:spPr bwMode="auto">
                  <a:xfrm>
                    <a:off x="1773062" y="1320225"/>
                    <a:ext cx="1122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1" u="none" strike="noStrike" kern="1200" cap="none" spc="0" normalizeH="0" baseline="0" noProof="0">
                        <a:ln>
                          <a:noFill/>
                        </a:ln>
                        <a:solidFill>
                          <a:prstClr val="black"/>
                        </a:solidFill>
                        <a:effectLst/>
                        <a:uLnTx/>
                        <a:uFillTx/>
                        <a:latin typeface="Arial" panose="020B0604020202020204" pitchFamily="34" charset="0"/>
                        <a:ea typeface="+mn-ea"/>
                        <a:cs typeface="+mn-cs"/>
                      </a:rPr>
                      <a:t>Energy consumed</a:t>
                    </a:r>
                  </a:p>
                </p:txBody>
              </p:sp>
            </p:grpSp>
          </p:grpSp>
          <p:sp>
            <p:nvSpPr>
              <p:cNvPr id="27664" name="TextBox 41"/>
              <p:cNvSpPr txBox="1">
                <a:spLocks noChangeArrowheads="1"/>
              </p:cNvSpPr>
              <p:nvPr/>
            </p:nvSpPr>
            <p:spPr bwMode="auto">
              <a:xfrm>
                <a:off x="533400" y="1535589"/>
                <a:ext cx="381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Plants use energy to reduce NO</a:t>
                </a:r>
                <a:r>
                  <a:rPr kumimoji="0" lang="en-GB" altLang="en-US" sz="1600" b="1" i="0" u="none" strike="noStrike" kern="1200" cap="none" spc="0" normalizeH="0" baseline="-25000" noProof="0">
                    <a:ln>
                      <a:noFill/>
                    </a:ln>
                    <a:solidFill>
                      <a:prstClr val="black"/>
                    </a:solidFill>
                    <a:effectLst/>
                    <a:uLnTx/>
                    <a:uFillTx/>
                    <a:latin typeface="Arial" panose="020B0604020202020204" pitchFamily="34" charset="0"/>
                    <a:ea typeface="+mn-ea"/>
                    <a:cs typeface="+mn-cs"/>
                  </a:rPr>
                  <a:t>3</a:t>
                </a:r>
                <a:r>
                  <a:rPr kumimoji="0" lang="en-GB" altLang="en-US" sz="1600" b="1"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 for assimilation into organic compounds</a:t>
                </a:r>
              </a:p>
            </p:txBody>
          </p:sp>
          <p:sp>
            <p:nvSpPr>
              <p:cNvPr id="43" name="Rectangle 42"/>
              <p:cNvSpPr/>
              <p:nvPr/>
            </p:nvSpPr>
            <p:spPr>
              <a:xfrm>
                <a:off x="152399" y="1535589"/>
                <a:ext cx="4428107" cy="25388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57" name="Arc 56"/>
            <p:cNvSpPr/>
            <p:nvPr/>
          </p:nvSpPr>
          <p:spPr bwMode="auto">
            <a:xfrm rot="13092321" flipH="1">
              <a:off x="5973763" y="1957388"/>
              <a:ext cx="1039812" cy="1087437"/>
            </a:xfrm>
            <a:prstGeom prst="arc">
              <a:avLst>
                <a:gd name="adj1" fmla="val 15251698"/>
                <a:gd name="adj2" fmla="val 19070256"/>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58" name="Straight Arrow Connector 57"/>
            <p:cNvCxnSpPr/>
            <p:nvPr/>
          </p:nvCxnSpPr>
          <p:spPr>
            <a:xfrm flipV="1">
              <a:off x="7448550" y="3154363"/>
              <a:ext cx="2857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7600950" y="3306763"/>
              <a:ext cx="2857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660" name="TextBox 306"/>
            <p:cNvSpPr txBox="1">
              <a:spLocks noChangeArrowheads="1"/>
            </p:cNvSpPr>
            <p:nvPr/>
          </p:nvSpPr>
          <p:spPr bwMode="auto">
            <a:xfrm>
              <a:off x="7924800" y="3052763"/>
              <a:ext cx="846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R-NH</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3</a:t>
              </a:r>
            </a:p>
          </p:txBody>
        </p:sp>
        <p:sp>
          <p:nvSpPr>
            <p:cNvPr id="27661" name="TextBox 62"/>
            <p:cNvSpPr txBox="1">
              <a:spLocks noChangeArrowheads="1"/>
            </p:cNvSpPr>
            <p:nvPr/>
          </p:nvSpPr>
          <p:spPr bwMode="auto">
            <a:xfrm>
              <a:off x="1243013" y="4689475"/>
              <a:ext cx="6175375" cy="646113"/>
            </a:xfrm>
            <a:prstGeom prst="rect">
              <a:avLst/>
            </a:prstGeom>
            <a:gradFill rotWithShape="1">
              <a:gsLst>
                <a:gs pos="0">
                  <a:srgbClr val="BEF397"/>
                </a:gs>
                <a:gs pos="50000">
                  <a:srgbClr val="D5F6C0"/>
                </a:gs>
                <a:gs pos="100000">
                  <a:srgbClr val="EAFAE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Plant preferences for NH</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4</a:t>
              </a:r>
              <a:r>
                <a:rPr kumimoji="0" lang="en-GB" alt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vs NO</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3</a:t>
              </a:r>
              <a:r>
                <a:rPr kumimoji="0" lang="en-GB" alt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mn-cs"/>
                </a:rPr>
                <a:t>- </a:t>
              </a: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vary by species, other metabolic processes, temperature, water, soil pH etc….</a:t>
              </a:r>
            </a:p>
          </p:txBody>
        </p:sp>
        <p:cxnSp>
          <p:nvCxnSpPr>
            <p:cNvPr id="42" name="Straight Arrow Connector 41"/>
            <p:cNvCxnSpPr/>
            <p:nvPr/>
          </p:nvCxnSpPr>
          <p:spPr bwMode="auto">
            <a:xfrm flipV="1">
              <a:off x="6419850" y="3079750"/>
              <a:ext cx="2857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13044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51519" y="22418"/>
            <a:ext cx="83529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s-ES" sz="3600" dirty="0" err="1">
                <a:solidFill>
                  <a:srgbClr val="FF0000"/>
                </a:solidFill>
              </a:rPr>
              <a:t>Absorción</a:t>
            </a:r>
            <a:r>
              <a:rPr lang="en-US" altLang="es-ES" sz="3600" dirty="0"/>
              <a:t>, </a:t>
            </a:r>
            <a:r>
              <a:rPr lang="en-US" altLang="es-ES" sz="3600" dirty="0" err="1" smtClean="0">
                <a:solidFill>
                  <a:srgbClr val="FF3399"/>
                </a:solidFill>
              </a:rPr>
              <a:t>almacenamiento</a:t>
            </a:r>
            <a:r>
              <a:rPr lang="en-US" altLang="es-ES" sz="3600" dirty="0" smtClean="0"/>
              <a:t>, </a:t>
            </a:r>
            <a:r>
              <a:rPr lang="en-US" altLang="es-ES" sz="3600" dirty="0" err="1" smtClean="0">
                <a:solidFill>
                  <a:srgbClr val="0070C0"/>
                </a:solidFill>
              </a:rPr>
              <a:t>reducción</a:t>
            </a:r>
            <a:r>
              <a:rPr lang="en-US" altLang="es-ES" sz="3600" dirty="0" smtClean="0"/>
              <a:t> y </a:t>
            </a:r>
            <a:r>
              <a:rPr lang="en-US" altLang="es-ES" sz="3600" dirty="0" err="1" smtClean="0">
                <a:solidFill>
                  <a:srgbClr val="00B050"/>
                </a:solidFill>
              </a:rPr>
              <a:t>asimilación</a:t>
            </a:r>
            <a:r>
              <a:rPr lang="en-US" altLang="es-ES" sz="3600" dirty="0" smtClean="0"/>
              <a:t> de S</a:t>
            </a:r>
            <a:endParaRPr lang="es-ES" altLang="es-ES" sz="36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844620" y="-315246"/>
            <a:ext cx="5567223" cy="8784976"/>
          </a:xfrm>
          <a:prstGeom prst="rect">
            <a:avLst/>
          </a:prstGeom>
        </p:spPr>
      </p:pic>
      <p:sp>
        <p:nvSpPr>
          <p:cNvPr id="3" name="Elipse 2"/>
          <p:cNvSpPr/>
          <p:nvPr/>
        </p:nvSpPr>
        <p:spPr bwMode="auto">
          <a:xfrm>
            <a:off x="7149504" y="3861048"/>
            <a:ext cx="1656184" cy="144016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 name="Elipse 4"/>
          <p:cNvSpPr/>
          <p:nvPr/>
        </p:nvSpPr>
        <p:spPr bwMode="auto">
          <a:xfrm>
            <a:off x="5580112" y="3356992"/>
            <a:ext cx="648072" cy="1008112"/>
          </a:xfrm>
          <a:prstGeom prst="ellipse">
            <a:avLst/>
          </a:prstGeom>
          <a:noFill/>
          <a:ln w="285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 name="Elipse 6"/>
          <p:cNvSpPr/>
          <p:nvPr/>
        </p:nvSpPr>
        <p:spPr bwMode="auto">
          <a:xfrm>
            <a:off x="1331640" y="3717032"/>
            <a:ext cx="648072" cy="1008112"/>
          </a:xfrm>
          <a:prstGeom prst="ellipse">
            <a:avLst/>
          </a:prstGeom>
          <a:noFill/>
          <a:ln w="285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Elipse 5"/>
          <p:cNvSpPr/>
          <p:nvPr/>
        </p:nvSpPr>
        <p:spPr bwMode="auto">
          <a:xfrm>
            <a:off x="5580112" y="2492896"/>
            <a:ext cx="720080" cy="792088"/>
          </a:xfrm>
          <a:prstGeom prst="ellipse">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 name="Elipse 8"/>
          <p:cNvSpPr/>
          <p:nvPr/>
        </p:nvSpPr>
        <p:spPr bwMode="auto">
          <a:xfrm>
            <a:off x="1319630" y="2744054"/>
            <a:ext cx="720080" cy="792088"/>
          </a:xfrm>
          <a:prstGeom prst="ellipse">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 name="Elipse 9"/>
          <p:cNvSpPr/>
          <p:nvPr/>
        </p:nvSpPr>
        <p:spPr bwMode="auto">
          <a:xfrm>
            <a:off x="2914073" y="2742012"/>
            <a:ext cx="720080" cy="792088"/>
          </a:xfrm>
          <a:prstGeom prst="ellipse">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 name="Elipse 10"/>
          <p:cNvSpPr/>
          <p:nvPr/>
        </p:nvSpPr>
        <p:spPr bwMode="auto">
          <a:xfrm>
            <a:off x="2195736" y="2742012"/>
            <a:ext cx="720080" cy="792088"/>
          </a:xfrm>
          <a:prstGeom prst="ellipse">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 name="Elipse 11"/>
          <p:cNvSpPr/>
          <p:nvPr/>
        </p:nvSpPr>
        <p:spPr bwMode="auto">
          <a:xfrm>
            <a:off x="3347864" y="4581128"/>
            <a:ext cx="1513911" cy="1189582"/>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 name="Elipse 12"/>
          <p:cNvSpPr/>
          <p:nvPr/>
        </p:nvSpPr>
        <p:spPr bwMode="auto">
          <a:xfrm>
            <a:off x="6516216" y="3390510"/>
            <a:ext cx="906536" cy="1047028"/>
          </a:xfrm>
          <a:prstGeom prst="ellipse">
            <a:avLst/>
          </a:prstGeom>
          <a:noFill/>
          <a:ln w="28575" cap="flat" cmpd="sng" algn="ctr">
            <a:solidFill>
              <a:srgbClr val="FF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 name="Elipse 13"/>
          <p:cNvSpPr/>
          <p:nvPr/>
        </p:nvSpPr>
        <p:spPr bwMode="auto">
          <a:xfrm>
            <a:off x="2644940" y="3841590"/>
            <a:ext cx="906536" cy="1047028"/>
          </a:xfrm>
          <a:prstGeom prst="ellipse">
            <a:avLst/>
          </a:prstGeom>
          <a:noFill/>
          <a:ln w="28575" cap="flat" cmpd="sng" algn="ctr">
            <a:solidFill>
              <a:srgbClr val="FF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 name="Rectángulo 3"/>
          <p:cNvSpPr/>
          <p:nvPr/>
        </p:nvSpPr>
        <p:spPr>
          <a:xfrm>
            <a:off x="6488151" y="5938408"/>
            <a:ext cx="1377300" cy="923330"/>
          </a:xfrm>
          <a:prstGeom prst="rect">
            <a:avLst/>
          </a:prstGeom>
        </p:spPr>
        <p:txBody>
          <a:bodyPr wrap="none">
            <a:spAutoFit/>
          </a:bodyPr>
          <a:lstStyle/>
          <a:p>
            <a:r>
              <a:rPr lang="en-US" dirty="0" err="1"/>
              <a:t>selenate</a:t>
            </a:r>
            <a:r>
              <a:rPr lang="en-US" dirty="0"/>
              <a:t>, </a:t>
            </a:r>
            <a:endParaRPr lang="en-US" dirty="0" smtClean="0"/>
          </a:p>
          <a:p>
            <a:r>
              <a:rPr lang="en-US" dirty="0" err="1" smtClean="0"/>
              <a:t>molybdate</a:t>
            </a:r>
            <a:r>
              <a:rPr lang="en-US" dirty="0" smtClean="0"/>
              <a:t>, </a:t>
            </a:r>
          </a:p>
          <a:p>
            <a:r>
              <a:rPr lang="en-US" dirty="0" smtClean="0"/>
              <a:t>chromate</a:t>
            </a:r>
            <a:endParaRPr lang="en-US" dirty="0"/>
          </a:p>
        </p:txBody>
      </p:sp>
      <p:cxnSp>
        <p:nvCxnSpPr>
          <p:cNvPr id="15" name="Conector recto de flecha 14"/>
          <p:cNvCxnSpPr>
            <a:stCxn id="4" idx="0"/>
          </p:cNvCxnSpPr>
          <p:nvPr/>
        </p:nvCxnSpPr>
        <p:spPr bwMode="auto">
          <a:xfrm flipV="1">
            <a:off x="7176801" y="5000059"/>
            <a:ext cx="688650" cy="938349"/>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6" grpId="0" animBg="1"/>
      <p:bldP spid="9" grpId="0" animBg="1"/>
      <p:bldP spid="10" grpId="0" animBg="1"/>
      <p:bldP spid="11" grpId="0" animBg="1"/>
      <p:bldP spid="12" grpId="0" animBg="1"/>
      <p:bldP spid="13" grpId="0" animBg="1"/>
      <p:bldP spid="14" grpId="0" animBg="1"/>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47664" y="1556792"/>
            <a:ext cx="5585332" cy="5188049"/>
          </a:xfrm>
          <a:prstGeom prst="rect">
            <a:avLst/>
          </a:prstGeom>
        </p:spPr>
      </p:pic>
      <p:sp>
        <p:nvSpPr>
          <p:cNvPr id="3" name="Elipse 2"/>
          <p:cNvSpPr/>
          <p:nvPr/>
        </p:nvSpPr>
        <p:spPr bwMode="auto">
          <a:xfrm>
            <a:off x="3995936" y="3284984"/>
            <a:ext cx="1368152" cy="1368152"/>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4" name="Imagen 3"/>
          <p:cNvPicPr>
            <a:picLocks noChangeAspect="1"/>
          </p:cNvPicPr>
          <p:nvPr/>
        </p:nvPicPr>
        <p:blipFill>
          <a:blip r:embed="rId3"/>
          <a:stretch>
            <a:fillRect/>
          </a:stretch>
        </p:blipFill>
        <p:spPr>
          <a:xfrm>
            <a:off x="1043609" y="-17512"/>
            <a:ext cx="6768751" cy="1626358"/>
          </a:xfrm>
          <a:prstGeom prst="rect">
            <a:avLst/>
          </a:prstGeom>
        </p:spPr>
      </p:pic>
    </p:spTree>
    <p:extLst>
      <p:ext uri="{BB962C8B-B14F-4D97-AF65-F5344CB8AC3E}">
        <p14:creationId xmlns:p14="http://schemas.microsoft.com/office/powerpoint/2010/main" val="183638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827584" y="764704"/>
            <a:ext cx="7560840" cy="707886"/>
          </a:xfrm>
          <a:prstGeom prst="rect">
            <a:avLst/>
          </a:prstGeom>
        </p:spPr>
        <p:txBody>
          <a:bodyPr wrap="square">
            <a:spAutoFit/>
          </a:bodyPr>
          <a:lstStyle/>
          <a:p>
            <a:r>
              <a:rPr lang="es-ES" sz="2000" b="1" dirty="0" smtClean="0">
                <a:latin typeface="Lucida Fax" panose="02060602050505020204" pitchFamily="18" charset="0"/>
              </a:rPr>
              <a:t>2) Sulfate </a:t>
            </a:r>
            <a:r>
              <a:rPr lang="es-ES" sz="2000" b="1" dirty="0" err="1" smtClean="0">
                <a:latin typeface="Lucida Fax" panose="02060602050505020204" pitchFamily="18" charset="0"/>
              </a:rPr>
              <a:t>reduction</a:t>
            </a:r>
            <a:r>
              <a:rPr lang="es-ES" sz="2000" b="1" dirty="0" smtClean="0">
                <a:latin typeface="Lucida Fax" panose="02060602050505020204" pitchFamily="18" charset="0"/>
              </a:rPr>
              <a:t> </a:t>
            </a:r>
          </a:p>
          <a:p>
            <a:r>
              <a:rPr lang="es-ES" sz="2000" b="1" dirty="0" smtClean="0">
                <a:latin typeface="Lucida Fax" panose="02060602050505020204" pitchFamily="18" charset="0"/>
              </a:rPr>
              <a:t>(</a:t>
            </a:r>
            <a:r>
              <a:rPr lang="es-ES" sz="2000" b="1" dirty="0" err="1" smtClean="0">
                <a:latin typeface="Lucida Fax" panose="02060602050505020204" pitchFamily="18" charset="0"/>
              </a:rPr>
              <a:t>catalyzed</a:t>
            </a:r>
            <a:r>
              <a:rPr lang="es-ES" sz="2000" b="1" dirty="0" smtClean="0">
                <a:latin typeface="Lucida Fax" panose="02060602050505020204" pitchFamily="18" charset="0"/>
              </a:rPr>
              <a:t> </a:t>
            </a:r>
            <a:r>
              <a:rPr lang="es-ES" sz="2000" b="1" dirty="0" err="1" smtClean="0">
                <a:latin typeface="Lucida Fax" panose="02060602050505020204" pitchFamily="18" charset="0"/>
              </a:rPr>
              <a:t>by</a:t>
            </a:r>
            <a:r>
              <a:rPr lang="es-ES" sz="2000" b="1" dirty="0" smtClean="0">
                <a:latin typeface="Lucida Fax" panose="02060602050505020204" pitchFamily="18" charset="0"/>
              </a:rPr>
              <a:t> </a:t>
            </a:r>
            <a:r>
              <a:rPr lang="es-ES" sz="2000" b="1" dirty="0" smtClean="0">
                <a:solidFill>
                  <a:srgbClr val="CB735F"/>
                </a:solidFill>
                <a:latin typeface="Lucida Fax" panose="02060602050505020204" pitchFamily="18" charset="0"/>
              </a:rPr>
              <a:t>APS </a:t>
            </a:r>
            <a:r>
              <a:rPr lang="es-ES" sz="2000" b="1" dirty="0" err="1" smtClean="0">
                <a:solidFill>
                  <a:srgbClr val="CB735F"/>
                </a:solidFill>
                <a:latin typeface="Lucida Fax" panose="02060602050505020204" pitchFamily="18" charset="0"/>
              </a:rPr>
              <a:t>reductase</a:t>
            </a:r>
            <a:r>
              <a:rPr lang="es-ES" sz="2000" b="1" dirty="0" smtClean="0">
                <a:solidFill>
                  <a:srgbClr val="CB735F"/>
                </a:solidFill>
                <a:latin typeface="Lucida Fax" panose="02060602050505020204" pitchFamily="18" charset="0"/>
              </a:rPr>
              <a:t>)</a:t>
            </a:r>
            <a:endParaRPr lang="es-ES" sz="2000" b="1" dirty="0"/>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694" y="2059009"/>
            <a:ext cx="8416620" cy="808493"/>
          </a:xfrm>
          <a:prstGeom prst="rect">
            <a:avLst/>
          </a:prstGeom>
        </p:spPr>
      </p:pic>
      <p:sp>
        <p:nvSpPr>
          <p:cNvPr id="2" name="Elipse 1"/>
          <p:cNvSpPr/>
          <p:nvPr/>
        </p:nvSpPr>
        <p:spPr bwMode="auto">
          <a:xfrm>
            <a:off x="1403648" y="1938321"/>
            <a:ext cx="2304256" cy="114262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 name="Rectángulo 3"/>
          <p:cNvSpPr/>
          <p:nvPr/>
        </p:nvSpPr>
        <p:spPr>
          <a:xfrm>
            <a:off x="107504" y="3755522"/>
            <a:ext cx="9558808" cy="369332"/>
          </a:xfrm>
          <a:prstGeom prst="rect">
            <a:avLst/>
          </a:prstGeom>
        </p:spPr>
        <p:txBody>
          <a:bodyPr wrap="square">
            <a:spAutoFit/>
          </a:bodyPr>
          <a:lstStyle/>
          <a:p>
            <a:r>
              <a:rPr lang="en-US" dirty="0"/>
              <a:t>APS </a:t>
            </a:r>
            <a:r>
              <a:rPr lang="en-US" dirty="0" smtClean="0"/>
              <a:t>reductase controls 90</a:t>
            </a:r>
            <a:r>
              <a:rPr lang="en-US" dirty="0"/>
              <a:t>% </a:t>
            </a:r>
            <a:r>
              <a:rPr lang="en-US" dirty="0" smtClean="0"/>
              <a:t>of the reduction of internal sulfate into thiols and proteins</a:t>
            </a:r>
            <a:endParaRPr lang="en-US" dirty="0"/>
          </a:p>
        </p:txBody>
      </p:sp>
      <p:pic>
        <p:nvPicPr>
          <p:cNvPr id="8" name="Imagen 7"/>
          <p:cNvPicPr>
            <a:picLocks noChangeAspect="1"/>
          </p:cNvPicPr>
          <p:nvPr/>
        </p:nvPicPr>
        <p:blipFill>
          <a:blip r:embed="rId3"/>
          <a:stretch>
            <a:fillRect/>
          </a:stretch>
        </p:blipFill>
        <p:spPr>
          <a:xfrm>
            <a:off x="2555776" y="4799427"/>
            <a:ext cx="3724416" cy="1322947"/>
          </a:xfrm>
          <a:prstGeom prst="rect">
            <a:avLst/>
          </a:prstGeom>
        </p:spPr>
      </p:pic>
    </p:spTree>
    <p:extLst>
      <p:ext uri="{BB962C8B-B14F-4D97-AF65-F5344CB8AC3E}">
        <p14:creationId xmlns:p14="http://schemas.microsoft.com/office/powerpoint/2010/main" val="129584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3388" y="332656"/>
            <a:ext cx="8760711" cy="2536156"/>
          </a:xfrm>
          <a:prstGeom prst="rect">
            <a:avLst/>
          </a:prstGeom>
        </p:spPr>
      </p:pic>
      <p:sp>
        <p:nvSpPr>
          <p:cNvPr id="6" name="Rectángulo 5"/>
          <p:cNvSpPr/>
          <p:nvPr/>
        </p:nvSpPr>
        <p:spPr>
          <a:xfrm>
            <a:off x="513218" y="3565370"/>
            <a:ext cx="8388424" cy="923330"/>
          </a:xfrm>
          <a:prstGeom prst="rect">
            <a:avLst/>
          </a:prstGeom>
        </p:spPr>
        <p:txBody>
          <a:bodyPr wrap="square">
            <a:spAutoFit/>
          </a:bodyPr>
          <a:lstStyle/>
          <a:p>
            <a:r>
              <a:rPr lang="en-US" dirty="0"/>
              <a:t>The amino acid sequence </a:t>
            </a:r>
            <a:r>
              <a:rPr lang="en-US" dirty="0" smtClean="0"/>
              <a:t>of </a:t>
            </a:r>
            <a:r>
              <a:rPr lang="en-US" dirty="0"/>
              <a:t>the plant enzyme is also homologous to </a:t>
            </a:r>
            <a:r>
              <a:rPr lang="en-US" dirty="0" err="1"/>
              <a:t>NiR</a:t>
            </a:r>
            <a:r>
              <a:rPr lang="en-US" dirty="0"/>
              <a:t>, indicating </a:t>
            </a:r>
            <a:r>
              <a:rPr lang="en-US" dirty="0" smtClean="0"/>
              <a:t>sulfite </a:t>
            </a:r>
            <a:r>
              <a:rPr lang="en-US" dirty="0"/>
              <a:t>and nitrite reductases emerged as a result of a </a:t>
            </a:r>
            <a:r>
              <a:rPr lang="en-US" dirty="0" smtClean="0"/>
              <a:t>gene </a:t>
            </a:r>
            <a:r>
              <a:rPr lang="en-US" dirty="0" err="1" smtClean="0"/>
              <a:t>dupli</a:t>
            </a:r>
            <a:r>
              <a:rPr lang="en-US" dirty="0" smtClean="0"/>
              <a:t>-</a:t>
            </a:r>
          </a:p>
          <a:p>
            <a:r>
              <a:rPr lang="en-US" dirty="0" smtClean="0"/>
              <a:t>cation event.</a:t>
            </a:r>
            <a:endParaRPr lang="en-US" dirty="0"/>
          </a:p>
        </p:txBody>
      </p:sp>
      <p:sp>
        <p:nvSpPr>
          <p:cNvPr id="7" name="Rectángulo 6"/>
          <p:cNvSpPr/>
          <p:nvPr/>
        </p:nvSpPr>
        <p:spPr>
          <a:xfrm>
            <a:off x="521283" y="5085184"/>
            <a:ext cx="7986765" cy="923330"/>
          </a:xfrm>
          <a:prstGeom prst="rect">
            <a:avLst/>
          </a:prstGeom>
        </p:spPr>
        <p:txBody>
          <a:bodyPr wrap="square">
            <a:spAutoFit/>
          </a:bodyPr>
          <a:lstStyle/>
          <a:p>
            <a:r>
              <a:rPr lang="en-US" dirty="0" smtClean="0"/>
              <a:t>Purified </a:t>
            </a:r>
            <a:r>
              <a:rPr lang="en-US" dirty="0"/>
              <a:t>sulfite reductase </a:t>
            </a:r>
            <a:r>
              <a:rPr lang="en-US" dirty="0" smtClean="0"/>
              <a:t>from spinach </a:t>
            </a:r>
            <a:r>
              <a:rPr lang="en-US" dirty="0"/>
              <a:t>(</a:t>
            </a:r>
            <a:r>
              <a:rPr lang="en-US" dirty="0" err="1"/>
              <a:t>Spinacia</a:t>
            </a:r>
            <a:r>
              <a:rPr lang="en-US" dirty="0"/>
              <a:t> </a:t>
            </a:r>
            <a:r>
              <a:rPr lang="en-US" dirty="0" err="1"/>
              <a:t>oleracea</a:t>
            </a:r>
            <a:r>
              <a:rPr lang="en-US" dirty="0"/>
              <a:t>) can reduce nitrite, although </a:t>
            </a:r>
            <a:r>
              <a:rPr lang="en-US" dirty="0" smtClean="0"/>
              <a:t>its affinity </a:t>
            </a:r>
            <a:r>
              <a:rPr lang="en-US" dirty="0"/>
              <a:t>for nitrite is two orders of magnitude lower than </a:t>
            </a:r>
            <a:r>
              <a:rPr lang="en-US" dirty="0" smtClean="0"/>
              <a:t>for sulfite</a:t>
            </a:r>
            <a:r>
              <a:rPr lang="en-US" dirty="0"/>
              <a:t>, its physiological substrate.</a:t>
            </a:r>
          </a:p>
        </p:txBody>
      </p:sp>
      <p:sp>
        <p:nvSpPr>
          <p:cNvPr id="8" name="Rectángulo 7"/>
          <p:cNvSpPr/>
          <p:nvPr/>
        </p:nvSpPr>
        <p:spPr>
          <a:xfrm>
            <a:off x="251520" y="2322555"/>
            <a:ext cx="1313180" cy="646331"/>
          </a:xfrm>
          <a:prstGeom prst="rect">
            <a:avLst/>
          </a:prstGeom>
        </p:spPr>
        <p:txBody>
          <a:bodyPr wrap="none">
            <a:spAutoFit/>
          </a:bodyPr>
          <a:lstStyle/>
          <a:p>
            <a:r>
              <a:rPr lang="en-US" dirty="0"/>
              <a:t>Sulfite is a </a:t>
            </a:r>
            <a:endParaRPr lang="en-US" dirty="0" smtClean="0"/>
          </a:p>
          <a:p>
            <a:r>
              <a:rPr lang="en-US" dirty="0" smtClean="0"/>
              <a:t>toxic </a:t>
            </a:r>
            <a:r>
              <a:rPr lang="en-US" dirty="0"/>
              <a:t>anion</a:t>
            </a:r>
          </a:p>
        </p:txBody>
      </p:sp>
      <p:sp>
        <p:nvSpPr>
          <p:cNvPr id="9" name="Elipse 8"/>
          <p:cNvSpPr/>
          <p:nvPr/>
        </p:nvSpPr>
        <p:spPr bwMode="auto">
          <a:xfrm>
            <a:off x="3635896" y="1556792"/>
            <a:ext cx="1080120" cy="936104"/>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709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55226" y="1096094"/>
            <a:ext cx="8191500" cy="5429250"/>
          </a:xfrm>
          <a:prstGeom prst="rect">
            <a:avLst/>
          </a:prstGeom>
        </p:spPr>
      </p:pic>
      <p:sp>
        <p:nvSpPr>
          <p:cNvPr id="3" name="CuadroTexto 2"/>
          <p:cNvSpPr txBox="1"/>
          <p:nvPr/>
        </p:nvSpPr>
        <p:spPr>
          <a:xfrm>
            <a:off x="467544" y="188640"/>
            <a:ext cx="1672317" cy="369332"/>
          </a:xfrm>
          <a:prstGeom prst="rect">
            <a:avLst/>
          </a:prstGeom>
          <a:noFill/>
        </p:spPr>
        <p:txBody>
          <a:bodyPr wrap="none" rtlCol="0">
            <a:spAutoFit/>
          </a:bodyPr>
          <a:lstStyle/>
          <a:p>
            <a:r>
              <a:rPr lang="es-AR" dirty="0" smtClean="0"/>
              <a:t>4) </a:t>
            </a:r>
            <a:r>
              <a:rPr lang="es-AR" dirty="0" err="1" smtClean="0"/>
              <a:t>Assimilation</a:t>
            </a:r>
            <a:endParaRPr lang="en-US" dirty="0"/>
          </a:p>
        </p:txBody>
      </p:sp>
      <p:sp>
        <p:nvSpPr>
          <p:cNvPr id="4" name="Elipse 3"/>
          <p:cNvSpPr/>
          <p:nvPr/>
        </p:nvSpPr>
        <p:spPr bwMode="auto">
          <a:xfrm>
            <a:off x="251520" y="3479329"/>
            <a:ext cx="3816424" cy="304601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 name="Elipse 4"/>
          <p:cNvSpPr/>
          <p:nvPr/>
        </p:nvSpPr>
        <p:spPr bwMode="auto">
          <a:xfrm>
            <a:off x="5436096" y="1096094"/>
            <a:ext cx="2592288" cy="2908970"/>
          </a:xfrm>
          <a:prstGeom prst="ellipse">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604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95536" y="213983"/>
            <a:ext cx="8136904" cy="6644017"/>
          </a:xfrm>
          <a:prstGeom prst="rect">
            <a:avLst/>
          </a:prstGeom>
        </p:spPr>
      </p:pic>
    </p:spTree>
    <p:extLst>
      <p:ext uri="{BB962C8B-B14F-4D97-AF65-F5344CB8AC3E}">
        <p14:creationId xmlns:p14="http://schemas.microsoft.com/office/powerpoint/2010/main" val="5523831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919" y="116632"/>
            <a:ext cx="9078913"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7"/>
          <p:cNvSpPr>
            <a:spLocks noChangeArrowheads="1"/>
          </p:cNvSpPr>
          <p:nvPr/>
        </p:nvSpPr>
        <p:spPr bwMode="auto">
          <a:xfrm>
            <a:off x="4899605" y="3717032"/>
            <a:ext cx="1382713" cy="569912"/>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
        <p:nvSpPr>
          <p:cNvPr id="11" name="Rectángulo 7"/>
          <p:cNvSpPr>
            <a:spLocks noChangeArrowheads="1"/>
          </p:cNvSpPr>
          <p:nvPr/>
        </p:nvSpPr>
        <p:spPr bwMode="auto">
          <a:xfrm>
            <a:off x="4932040" y="1340768"/>
            <a:ext cx="1382713" cy="569912"/>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uadroTexto 4"/>
          <p:cNvSpPr txBox="1">
            <a:spLocks noChangeArrowheads="1"/>
          </p:cNvSpPr>
          <p:nvPr/>
        </p:nvSpPr>
        <p:spPr bwMode="auto">
          <a:xfrm>
            <a:off x="1027113" y="42863"/>
            <a:ext cx="19018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ES" sz="1800" dirty="0"/>
              <a:t>Glutatión (5 </a:t>
            </a:r>
            <a:r>
              <a:rPr lang="es-AR" altLang="es-ES" sz="1800" dirty="0" err="1"/>
              <a:t>mM</a:t>
            </a:r>
            <a:r>
              <a:rPr lang="es-AR" altLang="es-ES" sz="1800" dirty="0"/>
              <a:t>)</a:t>
            </a:r>
          </a:p>
          <a:p>
            <a:pPr>
              <a:spcBef>
                <a:spcPct val="0"/>
              </a:spcBef>
              <a:buFontTx/>
              <a:buNone/>
            </a:pPr>
            <a:r>
              <a:rPr lang="es-AR" altLang="es-ES" sz="1200" dirty="0"/>
              <a:t>Estado </a:t>
            </a:r>
            <a:r>
              <a:rPr lang="es-AR" altLang="es-ES" sz="1200" dirty="0" err="1"/>
              <a:t>redox</a:t>
            </a:r>
            <a:r>
              <a:rPr lang="es-AR" altLang="es-ES" sz="1200" dirty="0"/>
              <a:t> celular</a:t>
            </a:r>
            <a:endParaRPr lang="es-ES" altLang="es-ES" sz="1200" dirty="0"/>
          </a:p>
        </p:txBody>
      </p:sp>
      <p:sp>
        <p:nvSpPr>
          <p:cNvPr id="55299" name="Rectángulo 6"/>
          <p:cNvSpPr>
            <a:spLocks noChangeArrowheads="1"/>
          </p:cNvSpPr>
          <p:nvPr/>
        </p:nvSpPr>
        <p:spPr bwMode="auto">
          <a:xfrm>
            <a:off x="61802" y="806403"/>
            <a:ext cx="3384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400" dirty="0"/>
              <a:t>- potencial </a:t>
            </a:r>
            <a:r>
              <a:rPr lang="es-ES" altLang="es-ES" sz="1400" dirty="0" err="1"/>
              <a:t>redox</a:t>
            </a:r>
            <a:r>
              <a:rPr lang="es-ES" altLang="es-ES" sz="1400" dirty="0"/>
              <a:t> de -340 </a:t>
            </a:r>
            <a:r>
              <a:rPr lang="es-ES" altLang="es-ES" sz="1400" dirty="0" err="1"/>
              <a:t>mV</a:t>
            </a:r>
            <a:r>
              <a:rPr lang="es-ES" altLang="es-ES" sz="1400" dirty="0"/>
              <a:t> puede reducir </a:t>
            </a:r>
            <a:r>
              <a:rPr lang="es-ES" altLang="es-ES" sz="1400" dirty="0" err="1"/>
              <a:t>dehidroascorbato</a:t>
            </a:r>
            <a:r>
              <a:rPr lang="es-ES" altLang="es-ES" sz="1400" dirty="0"/>
              <a:t> a </a:t>
            </a:r>
            <a:r>
              <a:rPr lang="es-ES" altLang="es-ES" sz="1400" dirty="0" err="1"/>
              <a:t>ascorbato</a:t>
            </a:r>
            <a:endParaRPr lang="es-ES" altLang="es-ES" sz="1400" dirty="0"/>
          </a:p>
        </p:txBody>
      </p:sp>
      <p:sp>
        <p:nvSpPr>
          <p:cNvPr id="55300" name="Rectángulo 7"/>
          <p:cNvSpPr>
            <a:spLocks noChangeArrowheads="1"/>
          </p:cNvSpPr>
          <p:nvPr/>
        </p:nvSpPr>
        <p:spPr bwMode="auto">
          <a:xfrm>
            <a:off x="70047" y="1583795"/>
            <a:ext cx="38703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400" dirty="0"/>
              <a:t>- reacciona químicamente con oxígeno </a:t>
            </a:r>
            <a:r>
              <a:rPr lang="es-ES" altLang="es-ES" sz="1400" dirty="0" err="1"/>
              <a:t>singlete</a:t>
            </a:r>
            <a:r>
              <a:rPr lang="es-ES" altLang="es-ES" sz="1400" dirty="0"/>
              <a:t>, </a:t>
            </a:r>
            <a:r>
              <a:rPr lang="es-ES" altLang="es-ES" sz="1400" dirty="0" err="1"/>
              <a:t>superóxido</a:t>
            </a:r>
            <a:r>
              <a:rPr lang="es-ES" altLang="es-ES" sz="1400" dirty="0"/>
              <a:t> y radicales hidroxilo, y por tanto, funciona directamente como un captador de radicales libres</a:t>
            </a:r>
          </a:p>
        </p:txBody>
      </p:sp>
      <p:pic>
        <p:nvPicPr>
          <p:cNvPr id="55301" name="Imagen 9"/>
          <p:cNvPicPr>
            <a:picLocks noChangeAspect="1"/>
          </p:cNvPicPr>
          <p:nvPr/>
        </p:nvPicPr>
        <p:blipFill rotWithShape="1">
          <a:blip r:embed="rId2">
            <a:extLst>
              <a:ext uri="{28A0092B-C50C-407E-A947-70E740481C1C}">
                <a14:useLocalDpi xmlns:a14="http://schemas.microsoft.com/office/drawing/2010/main" val="0"/>
              </a:ext>
            </a:extLst>
          </a:blip>
          <a:srcRect l="7795" r="12991" b="24928"/>
          <a:stretch/>
        </p:blipFill>
        <p:spPr bwMode="auto">
          <a:xfrm>
            <a:off x="3491880" y="0"/>
            <a:ext cx="5735974" cy="676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9"/>
          <p:cNvPicPr>
            <a:picLocks noChangeAspect="1"/>
          </p:cNvPicPr>
          <p:nvPr/>
        </p:nvPicPr>
        <p:blipFill rotWithShape="1">
          <a:blip r:embed="rId2">
            <a:extLst>
              <a:ext uri="{28A0092B-C50C-407E-A947-70E740481C1C}">
                <a14:useLocalDpi xmlns:a14="http://schemas.microsoft.com/office/drawing/2010/main" val="0"/>
              </a:ext>
            </a:extLst>
          </a:blip>
          <a:srcRect l="34914" t="75994" r="19636"/>
          <a:stretch/>
        </p:blipFill>
        <p:spPr bwMode="auto">
          <a:xfrm>
            <a:off x="70047" y="4121696"/>
            <a:ext cx="4163816" cy="2736304"/>
          </a:xfrm>
          <a:prstGeom prst="rect">
            <a:avLst/>
          </a:prstGeom>
          <a:noFill/>
          <a:ln w="476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Elipse 1"/>
          <p:cNvSpPr/>
          <p:nvPr/>
        </p:nvSpPr>
        <p:spPr bwMode="auto">
          <a:xfrm>
            <a:off x="5364088" y="42863"/>
            <a:ext cx="1872208" cy="1873969"/>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500" fill="hold"/>
                                        <p:tgtEl>
                                          <p:spTgt spid="55298"/>
                                        </p:tgtEl>
                                        <p:attrNameLst>
                                          <p:attrName>ppt_x</p:attrName>
                                        </p:attrNameLst>
                                      </p:cBhvr>
                                      <p:tavLst>
                                        <p:tav tm="0">
                                          <p:val>
                                            <p:strVal val="#ppt_x"/>
                                          </p:val>
                                        </p:tav>
                                        <p:tav tm="100000">
                                          <p:val>
                                            <p:strVal val="#ppt_x"/>
                                          </p:val>
                                        </p:tav>
                                      </p:tavLst>
                                    </p:anim>
                                    <p:anim calcmode="lin" valueType="num">
                                      <p:cBhvr additive="base">
                                        <p:cTn id="8"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301"/>
                                        </p:tgtEl>
                                        <p:attrNameLst>
                                          <p:attrName>style.visibility</p:attrName>
                                        </p:attrNameLst>
                                      </p:cBhvr>
                                      <p:to>
                                        <p:strVal val="visible"/>
                                      </p:to>
                                    </p:set>
                                    <p:anim calcmode="lin" valueType="num">
                                      <p:cBhvr additive="base">
                                        <p:cTn id="13" dur="500" fill="hold"/>
                                        <p:tgtEl>
                                          <p:spTgt spid="55301"/>
                                        </p:tgtEl>
                                        <p:attrNameLst>
                                          <p:attrName>ppt_x</p:attrName>
                                        </p:attrNameLst>
                                      </p:cBhvr>
                                      <p:tavLst>
                                        <p:tav tm="0">
                                          <p:val>
                                            <p:strVal val="#ppt_x"/>
                                          </p:val>
                                        </p:tav>
                                        <p:tav tm="100000">
                                          <p:val>
                                            <p:strVal val="#ppt_x"/>
                                          </p:val>
                                        </p:tav>
                                      </p:tavLst>
                                    </p:anim>
                                    <p:anim calcmode="lin" valueType="num">
                                      <p:cBhvr additive="base">
                                        <p:cTn id="14" dur="500" fill="hold"/>
                                        <p:tgtEl>
                                          <p:spTgt spid="553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299"/>
                                        </p:tgtEl>
                                        <p:attrNameLst>
                                          <p:attrName>style.visibility</p:attrName>
                                        </p:attrNameLst>
                                      </p:cBhvr>
                                      <p:to>
                                        <p:strVal val="visible"/>
                                      </p:to>
                                    </p:set>
                                    <p:anim calcmode="lin" valueType="num">
                                      <p:cBhvr additive="base">
                                        <p:cTn id="19" dur="500" fill="hold"/>
                                        <p:tgtEl>
                                          <p:spTgt spid="55299"/>
                                        </p:tgtEl>
                                        <p:attrNameLst>
                                          <p:attrName>ppt_x</p:attrName>
                                        </p:attrNameLst>
                                      </p:cBhvr>
                                      <p:tavLst>
                                        <p:tav tm="0">
                                          <p:val>
                                            <p:strVal val="#ppt_x"/>
                                          </p:val>
                                        </p:tav>
                                        <p:tav tm="100000">
                                          <p:val>
                                            <p:strVal val="#ppt_x"/>
                                          </p:val>
                                        </p:tav>
                                      </p:tavLst>
                                    </p:anim>
                                    <p:anim calcmode="lin" valueType="num">
                                      <p:cBhvr additive="base">
                                        <p:cTn id="20" dur="500" fill="hold"/>
                                        <p:tgtEl>
                                          <p:spTgt spid="5529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5300"/>
                                        </p:tgtEl>
                                        <p:attrNameLst>
                                          <p:attrName>style.visibility</p:attrName>
                                        </p:attrNameLst>
                                      </p:cBhvr>
                                      <p:to>
                                        <p:strVal val="visible"/>
                                      </p:to>
                                    </p:set>
                                    <p:anim calcmode="lin" valueType="num">
                                      <p:cBhvr additive="base">
                                        <p:cTn id="23" dur="500" fill="hold"/>
                                        <p:tgtEl>
                                          <p:spTgt spid="55300"/>
                                        </p:tgtEl>
                                        <p:attrNameLst>
                                          <p:attrName>ppt_x</p:attrName>
                                        </p:attrNameLst>
                                      </p:cBhvr>
                                      <p:tavLst>
                                        <p:tav tm="0">
                                          <p:val>
                                            <p:strVal val="#ppt_x"/>
                                          </p:val>
                                        </p:tav>
                                        <p:tav tm="100000">
                                          <p:val>
                                            <p:strVal val="#ppt_x"/>
                                          </p:val>
                                        </p:tav>
                                      </p:tavLst>
                                    </p:anim>
                                    <p:anim calcmode="lin" valueType="num">
                                      <p:cBhvr additive="base">
                                        <p:cTn id="24"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p:bldP spid="55300" grpId="0"/>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87624" y="1412776"/>
            <a:ext cx="7086574" cy="5008984"/>
          </a:xfrm>
          <a:prstGeom prst="rect">
            <a:avLst/>
          </a:prstGeom>
        </p:spPr>
      </p:pic>
      <p:sp>
        <p:nvSpPr>
          <p:cNvPr id="5" name="Rectángulo 4"/>
          <p:cNvSpPr/>
          <p:nvPr/>
        </p:nvSpPr>
        <p:spPr>
          <a:xfrm>
            <a:off x="467544" y="188640"/>
            <a:ext cx="8784976" cy="369332"/>
          </a:xfrm>
          <a:prstGeom prst="rect">
            <a:avLst/>
          </a:prstGeom>
        </p:spPr>
        <p:txBody>
          <a:bodyPr wrap="square">
            <a:spAutoFit/>
          </a:bodyPr>
          <a:lstStyle/>
          <a:p>
            <a:r>
              <a:rPr lang="en-US" dirty="0" err="1"/>
              <a:t>Phytochelatins</a:t>
            </a:r>
            <a:r>
              <a:rPr lang="en-US" dirty="0"/>
              <a:t> are small cysteine‐rich oligopeptides </a:t>
            </a:r>
            <a:r>
              <a:rPr lang="en-US" dirty="0" smtClean="0"/>
              <a:t>with the </a:t>
            </a:r>
            <a:r>
              <a:rPr lang="en-US" dirty="0"/>
              <a:t>general structure</a:t>
            </a:r>
          </a:p>
        </p:txBody>
      </p:sp>
      <p:pic>
        <p:nvPicPr>
          <p:cNvPr id="8" name="Imagen 7"/>
          <p:cNvPicPr>
            <a:picLocks noChangeAspect="1"/>
          </p:cNvPicPr>
          <p:nvPr/>
        </p:nvPicPr>
        <p:blipFill>
          <a:blip r:embed="rId3"/>
          <a:stretch>
            <a:fillRect/>
          </a:stretch>
        </p:blipFill>
        <p:spPr>
          <a:xfrm>
            <a:off x="1547664" y="602813"/>
            <a:ext cx="4956223" cy="496930"/>
          </a:xfrm>
          <a:prstGeom prst="rect">
            <a:avLst/>
          </a:prstGeom>
        </p:spPr>
      </p:pic>
    </p:spTree>
    <p:extLst>
      <p:ext uri="{BB962C8B-B14F-4D97-AF65-F5344CB8AC3E}">
        <p14:creationId xmlns:p14="http://schemas.microsoft.com/office/powerpoint/2010/main" val="16302302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22011"/>
          <a:stretch/>
        </p:blipFill>
        <p:spPr>
          <a:xfrm>
            <a:off x="395536" y="0"/>
            <a:ext cx="9029362" cy="6669360"/>
          </a:xfrm>
          <a:prstGeom prst="rect">
            <a:avLst/>
          </a:prstGeom>
        </p:spPr>
      </p:pic>
    </p:spTree>
    <p:extLst>
      <p:ext uri="{BB962C8B-B14F-4D97-AF65-F5344CB8AC3E}">
        <p14:creationId xmlns:p14="http://schemas.microsoft.com/office/powerpoint/2010/main" val="2830504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GB" altLang="en-US" smtClean="0"/>
              <a:t>Plants have specific transporters for NO</a:t>
            </a:r>
            <a:r>
              <a:rPr lang="en-GB" altLang="en-US" baseline="-25000" smtClean="0"/>
              <a:t>3</a:t>
            </a:r>
            <a:r>
              <a:rPr lang="en-GB" altLang="en-US" baseline="30000" smtClean="0"/>
              <a:t>-</a:t>
            </a:r>
            <a:r>
              <a:rPr lang="en-GB" altLang="en-US" smtClean="0"/>
              <a:t>, NH</a:t>
            </a:r>
            <a:r>
              <a:rPr lang="en-GB" altLang="en-US" baseline="-25000" smtClean="0"/>
              <a:t>4</a:t>
            </a:r>
            <a:r>
              <a:rPr lang="en-GB" altLang="en-US" baseline="30000" smtClean="0"/>
              <a:t>+</a:t>
            </a:r>
            <a:r>
              <a:rPr lang="en-GB" altLang="en-US" smtClean="0"/>
              <a:t> and other N forms</a:t>
            </a:r>
          </a:p>
        </p:txBody>
      </p:sp>
      <p:sp>
        <p:nvSpPr>
          <p:cNvPr id="28675" name="TextBox 3"/>
          <p:cNvSpPr txBox="1">
            <a:spLocks noChangeArrowheads="1"/>
          </p:cNvSpPr>
          <p:nvPr/>
        </p:nvSpPr>
        <p:spPr bwMode="auto">
          <a:xfrm>
            <a:off x="-19050" y="6011863"/>
            <a:ext cx="5657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Nacry, P., Bouguyon, E. and Gojon, A. (2013). Nitrogen acquisition by roots: physiological and developmental mechanisms ensuring plant adaptation to a fluctuating resource. Plant Soil. 370: </a:t>
            </a: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1-29</a:t>
            </a: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With kind permission from Springer Science and Business Media</a:t>
            </a:r>
          </a:p>
        </p:txBody>
      </p:sp>
      <p:grpSp>
        <p:nvGrpSpPr>
          <p:cNvPr id="28676" name="Group 2"/>
          <p:cNvGrpSpPr>
            <a:grpSpLocks/>
          </p:cNvGrpSpPr>
          <p:nvPr/>
        </p:nvGrpSpPr>
        <p:grpSpPr bwMode="auto">
          <a:xfrm>
            <a:off x="228600" y="1485900"/>
            <a:ext cx="7791450" cy="4457700"/>
            <a:chOff x="228600" y="1485900"/>
            <a:chExt cx="7791450" cy="4457700"/>
          </a:xfrm>
        </p:grpSpPr>
        <p:pic>
          <p:nvPicPr>
            <p:cNvPr id="286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485900"/>
              <a:ext cx="527685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2819400"/>
              <a:ext cx="2362200" cy="1077913"/>
            </a:xfrm>
            <a:prstGeom prst="rect">
              <a:avLst/>
            </a:prstGeom>
            <a:solidFill>
              <a:schemeClr val="bg1"/>
            </a:solidFill>
            <a:effectLst>
              <a:outerShdw blurRad="63500" sx="102000" sy="102000" algn="ct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charset="0"/>
                  <a:ea typeface="+mn-ea"/>
                  <a:cs typeface="+mn-cs"/>
                </a:rPr>
                <a:t>HATS</a:t>
              </a:r>
              <a:r>
                <a:rPr kumimoji="0" lang="en-GB" sz="1600" b="0" i="0" u="none" strike="noStrike" kern="1200" cap="none" spc="0" normalizeH="0" baseline="0" noProof="0" dirty="0">
                  <a:ln>
                    <a:noFill/>
                  </a:ln>
                  <a:solidFill>
                    <a:prstClr val="black"/>
                  </a:solidFill>
                  <a:effectLst/>
                  <a:uLnTx/>
                  <a:uFillTx/>
                  <a:latin typeface="Arial" charset="0"/>
                  <a:ea typeface="+mn-ea"/>
                  <a:cs typeface="+mn-cs"/>
                </a:rPr>
                <a:t> = high affinity transporters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charset="0"/>
                  <a:ea typeface="+mn-ea"/>
                  <a:cs typeface="+mn-cs"/>
                </a:rPr>
                <a:t>LATS</a:t>
              </a:r>
              <a:r>
                <a:rPr kumimoji="0" lang="en-GB" sz="1600" b="0" i="0" u="none" strike="noStrike" kern="1200" cap="none" spc="0" normalizeH="0" baseline="0" noProof="0" dirty="0">
                  <a:ln>
                    <a:noFill/>
                  </a:ln>
                  <a:solidFill>
                    <a:prstClr val="black"/>
                  </a:solidFill>
                  <a:effectLst/>
                  <a:uLnTx/>
                  <a:uFillTx/>
                  <a:latin typeface="Arial" charset="0"/>
                  <a:ea typeface="+mn-ea"/>
                  <a:cs typeface="+mn-cs"/>
                </a:rPr>
                <a:t> = low affinity transporters</a:t>
              </a:r>
            </a:p>
          </p:txBody>
        </p:sp>
      </p:grpSp>
    </p:spTree>
    <p:extLst>
      <p:ext uri="{BB962C8B-B14F-4D97-AF65-F5344CB8AC3E}">
        <p14:creationId xmlns:p14="http://schemas.microsoft.com/office/powerpoint/2010/main" val="16290321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919" y="116632"/>
            <a:ext cx="9078913"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7"/>
          <p:cNvSpPr>
            <a:spLocks noChangeArrowheads="1"/>
          </p:cNvSpPr>
          <p:nvPr/>
        </p:nvSpPr>
        <p:spPr bwMode="auto">
          <a:xfrm>
            <a:off x="1115616" y="2852936"/>
            <a:ext cx="1382713" cy="569912"/>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ES" altLang="es-ES" sz="1800"/>
          </a:p>
        </p:txBody>
      </p:sp>
    </p:spTree>
    <p:extLst>
      <p:ext uri="{BB962C8B-B14F-4D97-AF65-F5344CB8AC3E}">
        <p14:creationId xmlns:p14="http://schemas.microsoft.com/office/powerpoint/2010/main" val="176599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16990" y="577711"/>
            <a:ext cx="6840760" cy="5363370"/>
          </a:xfrm>
          <a:prstGeom prst="rect">
            <a:avLst/>
          </a:prstGeom>
        </p:spPr>
      </p:pic>
      <p:sp>
        <p:nvSpPr>
          <p:cNvPr id="5" name="Rectángulo 4"/>
          <p:cNvSpPr/>
          <p:nvPr/>
        </p:nvSpPr>
        <p:spPr>
          <a:xfrm>
            <a:off x="-108277" y="116632"/>
            <a:ext cx="2520037" cy="830997"/>
          </a:xfrm>
          <a:prstGeom prst="rect">
            <a:avLst/>
          </a:prstGeom>
        </p:spPr>
        <p:txBody>
          <a:bodyPr wrap="square">
            <a:spAutoFit/>
          </a:bodyPr>
          <a:lstStyle/>
          <a:p>
            <a:r>
              <a:rPr lang="en-US" sz="2400" dirty="0">
                <a:solidFill>
                  <a:srgbClr val="CB735F"/>
                </a:solidFill>
                <a:latin typeface="Lucida Fax" panose="02060602050505020204" pitchFamily="18" charset="0"/>
              </a:rPr>
              <a:t>Sulfite </a:t>
            </a:r>
            <a:r>
              <a:rPr lang="en-US" sz="2400" dirty="0" smtClean="0">
                <a:solidFill>
                  <a:srgbClr val="CB735F"/>
                </a:solidFill>
                <a:latin typeface="Lucida Fax" panose="02060602050505020204" pitchFamily="18" charset="0"/>
              </a:rPr>
              <a:t>oxidase</a:t>
            </a:r>
            <a:endParaRPr lang="en-US" sz="2400" baseline="-25000" dirty="0">
              <a:solidFill>
                <a:srgbClr val="CB735F"/>
              </a:solidFill>
              <a:latin typeface="Lucida Fax" panose="02060602050505020204" pitchFamily="18" charset="0"/>
            </a:endParaRPr>
          </a:p>
          <a:p>
            <a:endParaRPr lang="en-US" sz="2400" dirty="0"/>
          </a:p>
        </p:txBody>
      </p:sp>
      <p:sp>
        <p:nvSpPr>
          <p:cNvPr id="6" name="Rectángulo 5"/>
          <p:cNvSpPr/>
          <p:nvPr/>
        </p:nvSpPr>
        <p:spPr>
          <a:xfrm>
            <a:off x="611560" y="5976949"/>
            <a:ext cx="8136904" cy="830997"/>
          </a:xfrm>
          <a:prstGeom prst="rect">
            <a:avLst/>
          </a:prstGeom>
        </p:spPr>
        <p:txBody>
          <a:bodyPr wrap="square">
            <a:spAutoFit/>
          </a:bodyPr>
          <a:lstStyle/>
          <a:p>
            <a:r>
              <a:rPr lang="en-US" sz="1600" dirty="0">
                <a:solidFill>
                  <a:srgbClr val="000000"/>
                </a:solidFill>
                <a:latin typeface="Lucida Fax" panose="02060602050505020204" pitchFamily="18" charset="0"/>
              </a:rPr>
              <a:t>Plants deficient </a:t>
            </a:r>
            <a:r>
              <a:rPr lang="en-US" sz="1600" dirty="0" smtClean="0">
                <a:solidFill>
                  <a:srgbClr val="000000"/>
                </a:solidFill>
                <a:latin typeface="Lucida Fax" panose="02060602050505020204" pitchFamily="18" charset="0"/>
              </a:rPr>
              <a:t>in sulfite </a:t>
            </a:r>
            <a:r>
              <a:rPr lang="en-US" sz="1600" dirty="0">
                <a:solidFill>
                  <a:srgbClr val="000000"/>
                </a:solidFill>
                <a:latin typeface="Lucida Fax" panose="02060602050505020204" pitchFamily="18" charset="0"/>
              </a:rPr>
              <a:t>oxidase are more sensitive to treatment with bisulfite </a:t>
            </a:r>
            <a:r>
              <a:rPr lang="en-US" sz="1600" dirty="0" smtClean="0">
                <a:solidFill>
                  <a:srgbClr val="000000"/>
                </a:solidFill>
                <a:latin typeface="Lucida Fax" panose="02060602050505020204" pitchFamily="18" charset="0"/>
              </a:rPr>
              <a:t>or to </a:t>
            </a:r>
            <a:r>
              <a:rPr lang="en-US" sz="1600" dirty="0">
                <a:solidFill>
                  <a:srgbClr val="000000"/>
                </a:solidFill>
                <a:latin typeface="Lucida Fax" panose="02060602050505020204" pitchFamily="18" charset="0"/>
              </a:rPr>
              <a:t>fumigation with </a:t>
            </a:r>
            <a:r>
              <a:rPr lang="en-US" sz="1600" dirty="0" smtClean="0">
                <a:solidFill>
                  <a:srgbClr val="000000"/>
                </a:solidFill>
                <a:latin typeface="Lucida Fax" panose="02060602050505020204" pitchFamily="18" charset="0"/>
              </a:rPr>
              <a:t>SO</a:t>
            </a:r>
            <a:r>
              <a:rPr lang="en-US" sz="1600" baseline="-25000" dirty="0" smtClean="0">
                <a:solidFill>
                  <a:srgbClr val="000000"/>
                </a:solidFill>
                <a:latin typeface="Lucida Fax" panose="02060602050505020204" pitchFamily="18" charset="0"/>
              </a:rPr>
              <a:t>2 </a:t>
            </a:r>
            <a:r>
              <a:rPr lang="en-US" sz="1600" dirty="0" smtClean="0">
                <a:solidFill>
                  <a:srgbClr val="000000"/>
                </a:solidFill>
                <a:latin typeface="Lucida Fax" panose="02060602050505020204" pitchFamily="18" charset="0"/>
              </a:rPr>
              <a:t>, while </a:t>
            </a:r>
            <a:r>
              <a:rPr lang="en-US" sz="1600" dirty="0">
                <a:solidFill>
                  <a:srgbClr val="000000"/>
                </a:solidFill>
                <a:latin typeface="Lucida Fax" panose="02060602050505020204" pitchFamily="18" charset="0"/>
              </a:rPr>
              <a:t>overexpression of the gene </a:t>
            </a:r>
            <a:r>
              <a:rPr lang="en-US" sz="1600" dirty="0" smtClean="0">
                <a:solidFill>
                  <a:srgbClr val="000000"/>
                </a:solidFill>
                <a:latin typeface="Lucida Fax" panose="02060602050505020204" pitchFamily="18" charset="0"/>
              </a:rPr>
              <a:t>leads to </a:t>
            </a:r>
            <a:r>
              <a:rPr lang="en-US" sz="1600" dirty="0">
                <a:solidFill>
                  <a:srgbClr val="000000"/>
                </a:solidFill>
                <a:latin typeface="Lucida Fax" panose="02060602050505020204" pitchFamily="18" charset="0"/>
              </a:rPr>
              <a:t>increased protection.</a:t>
            </a:r>
            <a:endParaRPr lang="en-US" sz="1600" dirty="0"/>
          </a:p>
        </p:txBody>
      </p:sp>
      <p:pic>
        <p:nvPicPr>
          <p:cNvPr id="2" name="Imagen 1"/>
          <p:cNvPicPr>
            <a:picLocks noChangeAspect="1"/>
          </p:cNvPicPr>
          <p:nvPr/>
        </p:nvPicPr>
        <p:blipFill rotWithShape="1">
          <a:blip r:embed="rId3"/>
          <a:srcRect b="26153"/>
          <a:stretch/>
        </p:blipFill>
        <p:spPr>
          <a:xfrm>
            <a:off x="2446222" y="1"/>
            <a:ext cx="4104456" cy="620688"/>
          </a:xfrm>
          <a:prstGeom prst="rect">
            <a:avLst/>
          </a:prstGeom>
        </p:spPr>
      </p:pic>
      <p:sp>
        <p:nvSpPr>
          <p:cNvPr id="3" name="CuadroTexto 2"/>
          <p:cNvSpPr txBox="1"/>
          <p:nvPr/>
        </p:nvSpPr>
        <p:spPr>
          <a:xfrm>
            <a:off x="3062847" y="829067"/>
            <a:ext cx="1492716" cy="369332"/>
          </a:xfrm>
          <a:prstGeom prst="rect">
            <a:avLst/>
          </a:prstGeom>
          <a:noFill/>
        </p:spPr>
        <p:txBody>
          <a:bodyPr wrap="none" rtlCol="0">
            <a:spAutoFit/>
          </a:bodyPr>
          <a:lstStyle/>
          <a:p>
            <a:r>
              <a:rPr lang="es-AR" b="1" dirty="0" err="1" smtClean="0">
                <a:solidFill>
                  <a:srgbClr val="FF0000"/>
                </a:solidFill>
              </a:rPr>
              <a:t>Peroxisome</a:t>
            </a:r>
            <a:endParaRPr lang="en-US" b="1" dirty="0">
              <a:solidFill>
                <a:srgbClr val="FF0000"/>
              </a:solidFill>
            </a:endParaRPr>
          </a:p>
        </p:txBody>
      </p:sp>
    </p:spTree>
    <p:extLst>
      <p:ext uri="{BB962C8B-B14F-4D97-AF65-F5344CB8AC3E}">
        <p14:creationId xmlns:p14="http://schemas.microsoft.com/office/powerpoint/2010/main" val="263849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233" y="764704"/>
            <a:ext cx="4572000" cy="1200329"/>
          </a:xfrm>
          <a:prstGeom prst="rect">
            <a:avLst/>
          </a:prstGeom>
        </p:spPr>
        <p:txBody>
          <a:bodyPr>
            <a:spAutoFit/>
          </a:bodyPr>
          <a:lstStyle/>
          <a:p>
            <a:r>
              <a:rPr lang="en-US" dirty="0" smtClean="0"/>
              <a:t>Sulfate reduction </a:t>
            </a:r>
            <a:r>
              <a:rPr lang="en-US" dirty="0"/>
              <a:t>732 kJ </a:t>
            </a:r>
            <a:r>
              <a:rPr lang="en-US" dirty="0" smtClean="0"/>
              <a:t>mol</a:t>
            </a:r>
            <a:r>
              <a:rPr lang="en-US" baseline="30000" dirty="0" smtClean="0"/>
              <a:t>-1</a:t>
            </a:r>
            <a:endParaRPr lang="en-US" baseline="30000" dirty="0"/>
          </a:p>
          <a:p>
            <a:r>
              <a:rPr lang="en-US" dirty="0" smtClean="0"/>
              <a:t>Nitrate reduction 347 </a:t>
            </a:r>
            <a:r>
              <a:rPr lang="en-US" dirty="0"/>
              <a:t>kJ mol</a:t>
            </a:r>
            <a:r>
              <a:rPr lang="en-US" baseline="30000" dirty="0"/>
              <a:t>-1</a:t>
            </a:r>
            <a:endParaRPr lang="en-US" dirty="0" smtClean="0"/>
          </a:p>
          <a:p>
            <a:r>
              <a:rPr lang="en-US" dirty="0" smtClean="0"/>
              <a:t>Carbon reduction 478 </a:t>
            </a:r>
            <a:r>
              <a:rPr lang="en-US" dirty="0"/>
              <a:t>kJ mol</a:t>
            </a:r>
            <a:r>
              <a:rPr lang="en-US" baseline="30000" dirty="0"/>
              <a:t>-1</a:t>
            </a:r>
            <a:endParaRPr lang="en-US" dirty="0"/>
          </a:p>
          <a:p>
            <a:endParaRPr lang="en-US" dirty="0"/>
          </a:p>
        </p:txBody>
      </p:sp>
      <p:pic>
        <p:nvPicPr>
          <p:cNvPr id="3" name="Imagen 2"/>
          <p:cNvPicPr>
            <a:picLocks noChangeAspect="1"/>
          </p:cNvPicPr>
          <p:nvPr/>
        </p:nvPicPr>
        <p:blipFill rotWithShape="1">
          <a:blip r:embed="rId2"/>
          <a:srcRect r="50451"/>
          <a:stretch/>
        </p:blipFill>
        <p:spPr>
          <a:xfrm>
            <a:off x="1187624" y="1904671"/>
            <a:ext cx="6367680" cy="4953329"/>
          </a:xfrm>
          <a:prstGeom prst="rect">
            <a:avLst/>
          </a:prstGeom>
        </p:spPr>
      </p:pic>
      <p:pic>
        <p:nvPicPr>
          <p:cNvPr id="4" name="Imagen 3"/>
          <p:cNvPicPr>
            <a:picLocks noChangeAspect="1"/>
          </p:cNvPicPr>
          <p:nvPr/>
        </p:nvPicPr>
        <p:blipFill>
          <a:blip r:embed="rId3"/>
          <a:stretch>
            <a:fillRect/>
          </a:stretch>
        </p:blipFill>
        <p:spPr>
          <a:xfrm>
            <a:off x="323528" y="116632"/>
            <a:ext cx="9276896" cy="648072"/>
          </a:xfrm>
          <a:prstGeom prst="rect">
            <a:avLst/>
          </a:prstGeom>
        </p:spPr>
      </p:pic>
      <p:pic>
        <p:nvPicPr>
          <p:cNvPr id="5" name="Imagen 4"/>
          <p:cNvPicPr>
            <a:picLocks noChangeAspect="1"/>
          </p:cNvPicPr>
          <p:nvPr/>
        </p:nvPicPr>
        <p:blipFill>
          <a:blip r:embed="rId4"/>
          <a:stretch>
            <a:fillRect/>
          </a:stretch>
        </p:blipFill>
        <p:spPr>
          <a:xfrm>
            <a:off x="3616540" y="764704"/>
            <a:ext cx="4980995" cy="476443"/>
          </a:xfrm>
          <a:prstGeom prst="rect">
            <a:avLst/>
          </a:prstGeom>
        </p:spPr>
      </p:pic>
      <p:sp>
        <p:nvSpPr>
          <p:cNvPr id="6" name="CuadroTexto 5"/>
          <p:cNvSpPr txBox="1"/>
          <p:nvPr/>
        </p:nvSpPr>
        <p:spPr>
          <a:xfrm>
            <a:off x="4674445" y="1325211"/>
            <a:ext cx="1595309" cy="369332"/>
          </a:xfrm>
          <a:prstGeom prst="rect">
            <a:avLst/>
          </a:prstGeom>
          <a:noFill/>
        </p:spPr>
        <p:txBody>
          <a:bodyPr wrap="none" rtlCol="0">
            <a:spAutoFit/>
          </a:bodyPr>
          <a:lstStyle/>
          <a:p>
            <a:r>
              <a:rPr lang="es-AR" dirty="0" err="1" smtClean="0"/>
              <a:t>APReductasa</a:t>
            </a:r>
            <a:endParaRPr lang="en-US" dirty="0"/>
          </a:p>
        </p:txBody>
      </p:sp>
      <p:sp>
        <p:nvSpPr>
          <p:cNvPr id="7" name="Elipse 6"/>
          <p:cNvSpPr/>
          <p:nvPr/>
        </p:nvSpPr>
        <p:spPr bwMode="auto">
          <a:xfrm>
            <a:off x="5220072" y="893558"/>
            <a:ext cx="504056" cy="40443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727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Imagen 4"/>
          <p:cNvPicPr>
            <a:picLocks noChangeAspect="1"/>
          </p:cNvPicPr>
          <p:nvPr/>
        </p:nvPicPr>
        <p:blipFill rotWithShape="1">
          <a:blip r:embed="rId2">
            <a:extLst>
              <a:ext uri="{28A0092B-C50C-407E-A947-70E740481C1C}">
                <a14:useLocalDpi xmlns:a14="http://schemas.microsoft.com/office/drawing/2010/main" val="0"/>
              </a:ext>
            </a:extLst>
          </a:blip>
          <a:srcRect l="3768" t="5391" r="4809" b="6834"/>
          <a:stretch/>
        </p:blipFill>
        <p:spPr bwMode="auto">
          <a:xfrm>
            <a:off x="-46153" y="260648"/>
            <a:ext cx="9201347"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549820" y="5661248"/>
            <a:ext cx="8640960" cy="400110"/>
          </a:xfrm>
          <a:prstGeom prst="rect">
            <a:avLst/>
          </a:prstGeom>
        </p:spPr>
        <p:txBody>
          <a:bodyPr wrap="square">
            <a:spAutoFit/>
          </a:bodyPr>
          <a:lstStyle/>
          <a:p>
            <a:r>
              <a:rPr lang="en-US" sz="2000" dirty="0"/>
              <a:t>Deficiency for one element was shown to repress </a:t>
            </a:r>
            <a:r>
              <a:rPr lang="en-US" sz="2000" dirty="0" smtClean="0"/>
              <a:t>the other </a:t>
            </a:r>
            <a:r>
              <a:rPr lang="en-US" sz="2000" dirty="0"/>
              <a:t>pathway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403350" y="260350"/>
            <a:ext cx="59023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4400"/>
              <a:t>Asimilación de fosfatos</a:t>
            </a:r>
            <a:endParaRPr lang="es-ES" altLang="es-ES" sz="4400"/>
          </a:p>
        </p:txBody>
      </p:sp>
      <p:pic>
        <p:nvPicPr>
          <p:cNvPr id="5734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071563"/>
            <a:ext cx="734377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5888"/>
            <a:ext cx="73183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5157788"/>
            <a:ext cx="35528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403350" y="260350"/>
            <a:ext cx="59023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s-ES" sz="4400"/>
              <a:t>Asimilación de fosfatos</a:t>
            </a:r>
            <a:endParaRPr lang="es-ES" altLang="es-ES" sz="4400"/>
          </a:p>
        </p:txBody>
      </p:sp>
      <p:pic>
        <p:nvPicPr>
          <p:cNvPr id="59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1516063"/>
            <a:ext cx="35433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963" y="2565400"/>
            <a:ext cx="59626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28775"/>
            <a:ext cx="314325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76250"/>
            <a:ext cx="7388225"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997200"/>
            <a:ext cx="2935287" cy="37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0"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895600"/>
            <a:ext cx="3168650"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0"/>
            <a:ext cx="38893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81075"/>
            <a:ext cx="7950200" cy="279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b="7133"/>
          <a:stretch>
            <a:fillRect/>
          </a:stretch>
        </p:blipFill>
        <p:spPr bwMode="auto">
          <a:xfrm>
            <a:off x="1042988" y="3805238"/>
            <a:ext cx="7054850" cy="258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4" name="CuadroTexto 1"/>
          <p:cNvSpPr txBox="1">
            <a:spLocks noChangeArrowheads="1"/>
          </p:cNvSpPr>
          <p:nvPr/>
        </p:nvSpPr>
        <p:spPr bwMode="auto">
          <a:xfrm>
            <a:off x="1042988" y="260350"/>
            <a:ext cx="2563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ES" sz="2800"/>
              <a:t>Oxigen fixation</a:t>
            </a:r>
            <a:endParaRPr lang="es-ES" altLang="es-ES" sz="2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t>A major nitrate importer was the first cloned: CHL1/ NRT1.1/ NPF6.3 </a:t>
            </a:r>
          </a:p>
        </p:txBody>
      </p:sp>
      <p:sp>
        <p:nvSpPr>
          <p:cNvPr id="29699" name="TextBox 3"/>
          <p:cNvSpPr txBox="1">
            <a:spLocks noChangeArrowheads="1"/>
          </p:cNvSpPr>
          <p:nvPr/>
        </p:nvSpPr>
        <p:spPr bwMode="auto">
          <a:xfrm>
            <a:off x="31750" y="6011863"/>
            <a:ext cx="9112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Oostindiër-Braaksma, F.J. and Feenstra, W.J. (1973). Isolation and characterization of chlorate-resistant mutants of </a:t>
            </a:r>
            <a:r>
              <a:rPr kumimoji="0" lang="en-GB" altLang="en-US" sz="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Arabidopsis thaliana</a:t>
            </a:r>
            <a:r>
              <a:rPr kumimoji="0" lang="en-GB" altLang="en-US" sz="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Mutation Research/Fundamental and Molecular Mechanisms of Mutagenesis. 19: </a:t>
            </a:r>
            <a:r>
              <a:rPr kumimoji="0" lang="en-GB" altLang="en-US" sz="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hlinkClick r:id="rId2"/>
              </a:rPr>
              <a:t>175-185</a:t>
            </a:r>
            <a:r>
              <a:rPr kumimoji="0" lang="en-GB" altLang="en-US" sz="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Reprinted from Tsay, Y.-F., Schroeder, J.I., Feldmann, K.A. and Crawford, N.M. (1993). The herbicide sensitivity gene </a:t>
            </a:r>
            <a:r>
              <a:rPr kumimoji="0" lang="en-GB" altLang="en-US" sz="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CHL1</a:t>
            </a:r>
            <a:r>
              <a:rPr kumimoji="0" lang="en-GB" altLang="en-US" sz="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of arabidopsis encodes a nitrate-inducible nitrate transporter. Cell. 72: </a:t>
            </a:r>
            <a:r>
              <a:rPr kumimoji="0" lang="en-GB" altLang="en-US" sz="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705-713</a:t>
            </a:r>
            <a:r>
              <a:rPr kumimoji="0" lang="en-GB" altLang="en-US" sz="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with permission from Elsevier.</a:t>
            </a:r>
          </a:p>
        </p:txBody>
      </p:sp>
      <p:grpSp>
        <p:nvGrpSpPr>
          <p:cNvPr id="29700" name="Group 1"/>
          <p:cNvGrpSpPr>
            <a:grpSpLocks/>
          </p:cNvGrpSpPr>
          <p:nvPr/>
        </p:nvGrpSpPr>
        <p:grpSpPr bwMode="auto">
          <a:xfrm>
            <a:off x="0" y="1447800"/>
            <a:ext cx="9144000" cy="4629150"/>
            <a:chOff x="0" y="1447800"/>
            <a:chExt cx="9144000" cy="4629150"/>
          </a:xfrm>
        </p:grpSpPr>
        <p:pic>
          <p:nvPicPr>
            <p:cNvPr id="29701" name="Picture 7" descr="C:\Users\mary\Desktop\Untitled-1.jpg"/>
            <p:cNvPicPr>
              <a:picLocks noChangeAspect="1" noChangeArrowheads="1"/>
            </p:cNvPicPr>
            <p:nvPr/>
          </p:nvPicPr>
          <p:blipFill>
            <a:blip r:embed="rId4">
              <a:extLst>
                <a:ext uri="{28A0092B-C50C-407E-A947-70E740481C1C}">
                  <a14:useLocalDpi xmlns:a14="http://schemas.microsoft.com/office/drawing/2010/main" val="0"/>
                </a:ext>
              </a:extLst>
            </a:blip>
            <a:srcRect l="15549" t="7693" r="21198"/>
            <a:stretch>
              <a:fillRect/>
            </a:stretch>
          </p:blipFill>
          <p:spPr bwMode="auto">
            <a:xfrm>
              <a:off x="5429250" y="4268788"/>
              <a:ext cx="3243263"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2" name="Group 67"/>
            <p:cNvGrpSpPr>
              <a:grpSpLocks/>
            </p:cNvGrpSpPr>
            <p:nvPr/>
          </p:nvGrpSpPr>
          <p:grpSpPr bwMode="auto">
            <a:xfrm>
              <a:off x="3443288" y="1639888"/>
              <a:ext cx="5548312" cy="1420812"/>
              <a:chOff x="889424" y="1639604"/>
              <a:chExt cx="5549041" cy="1421791"/>
            </a:xfrm>
          </p:grpSpPr>
          <p:pic>
            <p:nvPicPr>
              <p:cNvPr id="29757" name="Picture 3"/>
              <p:cNvPicPr>
                <a:picLocks noChangeAspect="1" noChangeArrowheads="1"/>
              </p:cNvPicPr>
              <p:nvPr/>
            </p:nvPicPr>
            <p:blipFill>
              <a:blip r:embed="rId5">
                <a:extLst>
                  <a:ext uri="{28A0092B-C50C-407E-A947-70E740481C1C}">
                    <a14:useLocalDpi xmlns:a14="http://schemas.microsoft.com/office/drawing/2010/main" val="0"/>
                  </a:ext>
                </a:extLst>
              </a:blip>
              <a:srcRect r="61462"/>
              <a:stretch>
                <a:fillRect/>
              </a:stretch>
            </p:blipFill>
            <p:spPr bwMode="auto">
              <a:xfrm>
                <a:off x="2557682" y="2138065"/>
                <a:ext cx="1027612" cy="799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58" name="TextBox 35"/>
              <p:cNvSpPr txBox="1">
                <a:spLocks noChangeArrowheads="1"/>
              </p:cNvSpPr>
              <p:nvPr/>
            </p:nvSpPr>
            <p:spPr bwMode="auto">
              <a:xfrm>
                <a:off x="889424" y="1639604"/>
                <a:ext cx="18030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Chlorate (ClO</a:t>
                </a:r>
                <a:r>
                  <a:rPr kumimoji="0" lang="en-GB" altLang="en-US" sz="16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3</a:t>
                </a:r>
                <a:r>
                  <a:rPr kumimoji="0" lang="en-GB" altLang="en-US" sz="1600" b="0"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r>
                  <a:rPr kumimoji="0" lang="en-GB"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 mimics nitrate (NO</a:t>
                </a:r>
                <a:r>
                  <a:rPr kumimoji="0" lang="en-GB" altLang="en-US" sz="16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3</a:t>
                </a:r>
                <a:r>
                  <a:rPr kumimoji="0" lang="en-GB" altLang="en-US" sz="1600" b="0"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r>
                  <a:rPr kumimoji="0" lang="en-GB"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p>
            </p:txBody>
          </p:sp>
          <p:grpSp>
            <p:nvGrpSpPr>
              <p:cNvPr id="29759" name="Group 53"/>
              <p:cNvGrpSpPr>
                <a:grpSpLocks/>
              </p:cNvGrpSpPr>
              <p:nvPr/>
            </p:nvGrpSpPr>
            <p:grpSpPr bwMode="auto">
              <a:xfrm>
                <a:off x="3549220" y="1877963"/>
                <a:ext cx="1515130" cy="715913"/>
                <a:chOff x="3244420" y="1877963"/>
                <a:chExt cx="1515130" cy="715913"/>
              </a:xfrm>
            </p:grpSpPr>
            <p:sp>
              <p:nvSpPr>
                <p:cNvPr id="53" name="Right Arrow 52"/>
                <p:cNvSpPr/>
                <p:nvPr/>
              </p:nvSpPr>
              <p:spPr>
                <a:xfrm>
                  <a:off x="3244035" y="1877893"/>
                  <a:ext cx="1219360" cy="716455"/>
                </a:xfrm>
                <a:prstGeom prst="rightArrow">
                  <a:avLst>
                    <a:gd name="adj1" fmla="val 72213"/>
                    <a:gd name="adj2" fmla="val 50000"/>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764" name="TextBox 36"/>
                <p:cNvSpPr txBox="1">
                  <a:spLocks noChangeArrowheads="1"/>
                </p:cNvSpPr>
                <p:nvPr/>
              </p:nvSpPr>
              <p:spPr bwMode="auto">
                <a:xfrm>
                  <a:off x="3329419" y="1991021"/>
                  <a:ext cx="14301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400" b="0" i="1" u="none" strike="noStrike" kern="1200" cap="none" spc="0" normalizeH="0" baseline="0" noProof="0">
                      <a:ln>
                        <a:noFill/>
                      </a:ln>
                      <a:solidFill>
                        <a:prstClr val="black"/>
                      </a:solidFill>
                      <a:effectLst/>
                      <a:uLnTx/>
                      <a:uFillTx/>
                      <a:latin typeface="Arial" panose="020B0604020202020204" pitchFamily="34" charset="0"/>
                      <a:ea typeface="+mn-ea"/>
                      <a:cs typeface="+mn-cs"/>
                    </a:rPr>
                    <a:t>Nitrate reductase</a:t>
                  </a:r>
                </a:p>
              </p:txBody>
            </p:sp>
          </p:grpSp>
          <p:pic>
            <p:nvPicPr>
              <p:cNvPr id="29760" name="Picture 4" descr="C:\Users\mary\Desktop\ryanlerch_skull_and_crossbon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1861" y="1682542"/>
                <a:ext cx="745123" cy="74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61" name="TextBox 55"/>
              <p:cNvSpPr txBox="1">
                <a:spLocks noChangeArrowheads="1"/>
              </p:cNvSpPr>
              <p:nvPr/>
            </p:nvSpPr>
            <p:spPr bwMode="auto">
              <a:xfrm>
                <a:off x="4953000" y="2415064"/>
                <a:ext cx="10438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Chlorite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ClO</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2</a:t>
                </a:r>
                <a:r>
                  <a:rPr kumimoji="0" lang="en-GB" alt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 name="Rectangle 56"/>
              <p:cNvSpPr/>
              <p:nvPr/>
            </p:nvSpPr>
            <p:spPr>
              <a:xfrm>
                <a:off x="4497036" y="1676400"/>
                <a:ext cx="1941429" cy="923330"/>
              </a:xfrm>
              <a:prstGeom prst="rect">
                <a:avLst/>
              </a:prstGeom>
              <a:noFill/>
            </p:spPr>
            <p:txBody>
              <a:bodyPr spcFirstLastPara="1"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Toxic</a:t>
                </a:r>
              </a:p>
            </p:txBody>
          </p:sp>
        </p:grpSp>
        <p:grpSp>
          <p:nvGrpSpPr>
            <p:cNvPr id="29703" name="Group 73"/>
            <p:cNvGrpSpPr>
              <a:grpSpLocks/>
            </p:cNvGrpSpPr>
            <p:nvPr/>
          </p:nvGrpSpPr>
          <p:grpSpPr bwMode="auto">
            <a:xfrm>
              <a:off x="2819400" y="4213225"/>
              <a:ext cx="671513" cy="979488"/>
              <a:chOff x="3017052" y="4212579"/>
              <a:chExt cx="672182" cy="979801"/>
            </a:xfrm>
          </p:grpSpPr>
          <p:sp>
            <p:nvSpPr>
              <p:cNvPr id="7" name="Freeform 6"/>
              <p:cNvSpPr/>
              <p:nvPr/>
            </p:nvSpPr>
            <p:spPr>
              <a:xfrm>
                <a:off x="3450872" y="4509537"/>
                <a:ext cx="238362" cy="171505"/>
              </a:xfrm>
              <a:custGeom>
                <a:avLst/>
                <a:gdLst>
                  <a:gd name="connsiteX0" fmla="*/ 545 w 238918"/>
                  <a:gd name="connsiteY0" fmla="*/ 125803 h 172509"/>
                  <a:gd name="connsiteX1" fmla="*/ 78036 w 238918"/>
                  <a:gd name="connsiteY1" fmla="*/ 6982 h 172509"/>
                  <a:gd name="connsiteX2" fmla="*/ 233019 w 238918"/>
                  <a:gd name="connsiteY2" fmla="*/ 27647 h 172509"/>
                  <a:gd name="connsiteX3" fmla="*/ 191691 w 238918"/>
                  <a:gd name="connsiteY3" fmla="*/ 141301 h 172509"/>
                  <a:gd name="connsiteX4" fmla="*/ 52206 w 238918"/>
                  <a:gd name="connsiteY4" fmla="*/ 172297 h 172509"/>
                  <a:gd name="connsiteX5" fmla="*/ 545 w 238918"/>
                  <a:gd name="connsiteY5" fmla="*/ 125803 h 17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918" h="172509">
                    <a:moveTo>
                      <a:pt x="545" y="125803"/>
                    </a:moveTo>
                    <a:cubicBezTo>
                      <a:pt x="4850" y="98251"/>
                      <a:pt x="39290" y="23341"/>
                      <a:pt x="78036" y="6982"/>
                    </a:cubicBezTo>
                    <a:cubicBezTo>
                      <a:pt x="116782" y="-9377"/>
                      <a:pt x="214077" y="5261"/>
                      <a:pt x="233019" y="27647"/>
                    </a:cubicBezTo>
                    <a:cubicBezTo>
                      <a:pt x="251961" y="50033"/>
                      <a:pt x="221827" y="117193"/>
                      <a:pt x="191691" y="141301"/>
                    </a:cubicBezTo>
                    <a:cubicBezTo>
                      <a:pt x="161556" y="165409"/>
                      <a:pt x="86647" y="174019"/>
                      <a:pt x="52206" y="172297"/>
                    </a:cubicBezTo>
                    <a:cubicBezTo>
                      <a:pt x="17765" y="170575"/>
                      <a:pt x="-3760" y="153355"/>
                      <a:pt x="545" y="125803"/>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Freeform 4"/>
              <p:cNvSpPr/>
              <p:nvPr/>
            </p:nvSpPr>
            <p:spPr>
              <a:xfrm>
                <a:off x="3212510" y="4212579"/>
                <a:ext cx="219293" cy="296958"/>
              </a:xfrm>
              <a:custGeom>
                <a:avLst/>
                <a:gdLst>
                  <a:gd name="connsiteX0" fmla="*/ 102706 w 219416"/>
                  <a:gd name="connsiteY0" fmla="*/ 295275 h 296333"/>
                  <a:gd name="connsiteX1" fmla="*/ 7456 w 219416"/>
                  <a:gd name="connsiteY1" fmla="*/ 266700 h 296333"/>
                  <a:gd name="connsiteX2" fmla="*/ 16981 w 219416"/>
                  <a:gd name="connsiteY2" fmla="*/ 76200 h 296333"/>
                  <a:gd name="connsiteX3" fmla="*/ 102706 w 219416"/>
                  <a:gd name="connsiteY3" fmla="*/ 0 h 296333"/>
                  <a:gd name="connsiteX4" fmla="*/ 207481 w 219416"/>
                  <a:gd name="connsiteY4" fmla="*/ 76200 h 296333"/>
                  <a:gd name="connsiteX5" fmla="*/ 207481 w 219416"/>
                  <a:gd name="connsiteY5" fmla="*/ 266700 h 296333"/>
                  <a:gd name="connsiteX6" fmla="*/ 102706 w 219416"/>
                  <a:gd name="connsiteY6" fmla="*/ 295275 h 2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16" h="296333">
                    <a:moveTo>
                      <a:pt x="102706" y="295275"/>
                    </a:moveTo>
                    <a:cubicBezTo>
                      <a:pt x="69369" y="295275"/>
                      <a:pt x="21743" y="303212"/>
                      <a:pt x="7456" y="266700"/>
                    </a:cubicBezTo>
                    <a:cubicBezTo>
                      <a:pt x="-6831" y="230188"/>
                      <a:pt x="1106" y="120650"/>
                      <a:pt x="16981" y="76200"/>
                    </a:cubicBezTo>
                    <a:cubicBezTo>
                      <a:pt x="32856" y="31750"/>
                      <a:pt x="70956" y="0"/>
                      <a:pt x="102706" y="0"/>
                    </a:cubicBezTo>
                    <a:cubicBezTo>
                      <a:pt x="134456" y="0"/>
                      <a:pt x="190019" y="31750"/>
                      <a:pt x="207481" y="76200"/>
                    </a:cubicBezTo>
                    <a:cubicBezTo>
                      <a:pt x="224943" y="120650"/>
                      <a:pt x="221768" y="228600"/>
                      <a:pt x="207481" y="266700"/>
                    </a:cubicBezTo>
                    <a:cubicBezTo>
                      <a:pt x="193194" y="304800"/>
                      <a:pt x="136043" y="295275"/>
                      <a:pt x="102706" y="295275"/>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Freeform 5"/>
              <p:cNvSpPr/>
              <p:nvPr/>
            </p:nvSpPr>
            <p:spPr>
              <a:xfrm>
                <a:off x="3017052" y="4492068"/>
                <a:ext cx="212937" cy="171505"/>
              </a:xfrm>
              <a:custGeom>
                <a:avLst/>
                <a:gdLst>
                  <a:gd name="connsiteX0" fmla="*/ 211947 w 213290"/>
                  <a:gd name="connsiteY0" fmla="*/ 134422 h 170698"/>
                  <a:gd name="connsiteX1" fmla="*/ 175784 w 213290"/>
                  <a:gd name="connsiteY1" fmla="*/ 51765 h 170698"/>
                  <a:gd name="connsiteX2" fmla="*/ 46632 w 213290"/>
                  <a:gd name="connsiteY2" fmla="*/ 104 h 170698"/>
                  <a:gd name="connsiteX3" fmla="*/ 137 w 213290"/>
                  <a:gd name="connsiteY3" fmla="*/ 41433 h 170698"/>
                  <a:gd name="connsiteX4" fmla="*/ 36300 w 213290"/>
                  <a:gd name="connsiteY4" fmla="*/ 139588 h 170698"/>
                  <a:gd name="connsiteX5" fmla="*/ 139622 w 213290"/>
                  <a:gd name="connsiteY5" fmla="*/ 170585 h 170698"/>
                  <a:gd name="connsiteX6" fmla="*/ 211947 w 213290"/>
                  <a:gd name="connsiteY6" fmla="*/ 134422 h 17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290" h="170698">
                    <a:moveTo>
                      <a:pt x="211947" y="134422"/>
                    </a:moveTo>
                    <a:cubicBezTo>
                      <a:pt x="217974" y="114619"/>
                      <a:pt x="203336" y="74151"/>
                      <a:pt x="175784" y="51765"/>
                    </a:cubicBezTo>
                    <a:cubicBezTo>
                      <a:pt x="148232" y="29379"/>
                      <a:pt x="75906" y="1826"/>
                      <a:pt x="46632" y="104"/>
                    </a:cubicBezTo>
                    <a:cubicBezTo>
                      <a:pt x="17357" y="-1618"/>
                      <a:pt x="1859" y="18186"/>
                      <a:pt x="137" y="41433"/>
                    </a:cubicBezTo>
                    <a:cubicBezTo>
                      <a:pt x="-1585" y="64680"/>
                      <a:pt x="13052" y="118063"/>
                      <a:pt x="36300" y="139588"/>
                    </a:cubicBezTo>
                    <a:cubicBezTo>
                      <a:pt x="59547" y="161113"/>
                      <a:pt x="112931" y="168863"/>
                      <a:pt x="139622" y="170585"/>
                    </a:cubicBezTo>
                    <a:cubicBezTo>
                      <a:pt x="166313" y="172307"/>
                      <a:pt x="205920" y="154225"/>
                      <a:pt x="211947" y="134422"/>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Freeform 20"/>
              <p:cNvSpPr/>
              <p:nvPr/>
            </p:nvSpPr>
            <p:spPr>
              <a:xfrm>
                <a:off x="3190262" y="4617521"/>
                <a:ext cx="152552" cy="106396"/>
              </a:xfrm>
              <a:custGeom>
                <a:avLst/>
                <a:gdLst>
                  <a:gd name="connsiteX0" fmla="*/ 0 w 31361"/>
                  <a:gd name="connsiteY0" fmla="*/ 0 h 67159"/>
                  <a:gd name="connsiteX1" fmla="*/ 30997 w 31361"/>
                  <a:gd name="connsiteY1" fmla="*/ 67159 h 67159"/>
                  <a:gd name="connsiteX2" fmla="*/ 0 w 31361"/>
                  <a:gd name="connsiteY2" fmla="*/ 0 h 67159"/>
                </a:gdLst>
                <a:ahLst/>
                <a:cxnLst>
                  <a:cxn ang="0">
                    <a:pos x="connsiteX0" y="connsiteY0"/>
                  </a:cxn>
                  <a:cxn ang="0">
                    <a:pos x="connsiteX1" y="connsiteY1"/>
                  </a:cxn>
                  <a:cxn ang="0">
                    <a:pos x="connsiteX2" y="connsiteY2"/>
                  </a:cxn>
                </a:cxnLst>
                <a:rect l="l" t="t" r="r" b="b"/>
                <a:pathLst>
                  <a:path w="31361" h="67159">
                    <a:moveTo>
                      <a:pt x="0" y="0"/>
                    </a:moveTo>
                    <a:cubicBezTo>
                      <a:pt x="0" y="0"/>
                      <a:pt x="26692" y="67159"/>
                      <a:pt x="30997" y="67159"/>
                    </a:cubicBezTo>
                    <a:cubicBezTo>
                      <a:pt x="35302" y="67159"/>
                      <a:pt x="0" y="0"/>
                      <a:pt x="0" y="0"/>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p:cNvSpPr/>
              <p:nvPr/>
            </p:nvSpPr>
            <p:spPr>
              <a:xfrm>
                <a:off x="3266538" y="4669925"/>
                <a:ext cx="76276" cy="11751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12"/>
              <p:cNvSpPr/>
              <p:nvPr/>
            </p:nvSpPr>
            <p:spPr>
              <a:xfrm rot="7313324">
                <a:off x="3338099" y="4627012"/>
                <a:ext cx="150860" cy="106469"/>
              </a:xfrm>
              <a:custGeom>
                <a:avLst/>
                <a:gdLst>
                  <a:gd name="connsiteX0" fmla="*/ 0 w 31361"/>
                  <a:gd name="connsiteY0" fmla="*/ 0 h 67159"/>
                  <a:gd name="connsiteX1" fmla="*/ 30997 w 31361"/>
                  <a:gd name="connsiteY1" fmla="*/ 67159 h 67159"/>
                  <a:gd name="connsiteX2" fmla="*/ 0 w 31361"/>
                  <a:gd name="connsiteY2" fmla="*/ 0 h 67159"/>
                </a:gdLst>
                <a:ahLst/>
                <a:cxnLst>
                  <a:cxn ang="0">
                    <a:pos x="connsiteX0" y="connsiteY0"/>
                  </a:cxn>
                  <a:cxn ang="0">
                    <a:pos x="connsiteX1" y="connsiteY1"/>
                  </a:cxn>
                  <a:cxn ang="0">
                    <a:pos x="connsiteX2" y="connsiteY2"/>
                  </a:cxn>
                </a:cxnLst>
                <a:rect l="l" t="t" r="r" b="b"/>
                <a:pathLst>
                  <a:path w="31361" h="67159">
                    <a:moveTo>
                      <a:pt x="0" y="0"/>
                    </a:moveTo>
                    <a:cubicBezTo>
                      <a:pt x="0" y="0"/>
                      <a:pt x="26692" y="67159"/>
                      <a:pt x="30997" y="67159"/>
                    </a:cubicBezTo>
                    <a:cubicBezTo>
                      <a:pt x="35302" y="67159"/>
                      <a:pt x="0" y="0"/>
                      <a:pt x="0" y="0"/>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5" name="Straight Connector 14"/>
              <p:cNvCxnSpPr/>
              <p:nvPr/>
            </p:nvCxnSpPr>
            <p:spPr>
              <a:xfrm>
                <a:off x="3326923" y="4452369"/>
                <a:ext cx="0" cy="228673"/>
              </a:xfrm>
              <a:prstGeom prst="line">
                <a:avLst/>
              </a:prstGeom>
              <a:solidFill>
                <a:srgbClr val="00B050"/>
              </a:solidFill>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rot="15796888">
                <a:off x="3206205" y="4808046"/>
                <a:ext cx="152449" cy="108058"/>
              </a:xfrm>
              <a:custGeom>
                <a:avLst/>
                <a:gdLst>
                  <a:gd name="connsiteX0" fmla="*/ 0 w 31361"/>
                  <a:gd name="connsiteY0" fmla="*/ 0 h 67159"/>
                  <a:gd name="connsiteX1" fmla="*/ 30997 w 31361"/>
                  <a:gd name="connsiteY1" fmla="*/ 67159 h 67159"/>
                  <a:gd name="connsiteX2" fmla="*/ 0 w 31361"/>
                  <a:gd name="connsiteY2" fmla="*/ 0 h 67159"/>
                </a:gdLst>
                <a:ahLst/>
                <a:cxnLst>
                  <a:cxn ang="0">
                    <a:pos x="connsiteX0" y="connsiteY0"/>
                  </a:cxn>
                  <a:cxn ang="0">
                    <a:pos x="connsiteX1" y="connsiteY1"/>
                  </a:cxn>
                  <a:cxn ang="0">
                    <a:pos x="connsiteX2" y="connsiteY2"/>
                  </a:cxn>
                </a:cxnLst>
                <a:rect l="l" t="t" r="r" b="b"/>
                <a:pathLst>
                  <a:path w="31361" h="67159">
                    <a:moveTo>
                      <a:pt x="0" y="0"/>
                    </a:moveTo>
                    <a:cubicBezTo>
                      <a:pt x="0" y="0"/>
                      <a:pt x="26692" y="67159"/>
                      <a:pt x="30997" y="67159"/>
                    </a:cubicBezTo>
                    <a:cubicBezTo>
                      <a:pt x="35302" y="67159"/>
                      <a:pt x="0" y="0"/>
                      <a:pt x="0" y="0"/>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7"/>
              <p:cNvSpPr/>
              <p:nvPr/>
            </p:nvSpPr>
            <p:spPr>
              <a:xfrm>
                <a:off x="3298320" y="4749325"/>
                <a:ext cx="174799" cy="158801"/>
              </a:xfrm>
              <a:custGeom>
                <a:avLst/>
                <a:gdLst>
                  <a:gd name="connsiteX0" fmla="*/ 34094 w 173579"/>
                  <a:gd name="connsiteY0" fmla="*/ 28889 h 158140"/>
                  <a:gd name="connsiteX1" fmla="*/ 3098 w 173579"/>
                  <a:gd name="connsiteY1" fmla="*/ 70218 h 158140"/>
                  <a:gd name="connsiteX2" fmla="*/ 106420 w 173579"/>
                  <a:gd name="connsiteY2" fmla="*/ 158042 h 158140"/>
                  <a:gd name="connsiteX3" fmla="*/ 173579 w 173579"/>
                  <a:gd name="connsiteY3" fmla="*/ 85716 h 158140"/>
                  <a:gd name="connsiteX4" fmla="*/ 106420 w 173579"/>
                  <a:gd name="connsiteY4" fmla="*/ 3059 h 158140"/>
                  <a:gd name="connsiteX5" fmla="*/ 34094 w 173579"/>
                  <a:gd name="connsiteY5" fmla="*/ 28889 h 1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579" h="158140">
                    <a:moveTo>
                      <a:pt x="34094" y="28889"/>
                    </a:moveTo>
                    <a:cubicBezTo>
                      <a:pt x="16874" y="40082"/>
                      <a:pt x="-8956" y="48693"/>
                      <a:pt x="3098" y="70218"/>
                    </a:cubicBezTo>
                    <a:cubicBezTo>
                      <a:pt x="15152" y="91743"/>
                      <a:pt x="78007" y="155459"/>
                      <a:pt x="106420" y="158042"/>
                    </a:cubicBezTo>
                    <a:cubicBezTo>
                      <a:pt x="134833" y="160625"/>
                      <a:pt x="173579" y="111546"/>
                      <a:pt x="173579" y="85716"/>
                    </a:cubicBezTo>
                    <a:cubicBezTo>
                      <a:pt x="173579" y="59886"/>
                      <a:pt x="130528" y="15113"/>
                      <a:pt x="106420" y="3059"/>
                    </a:cubicBezTo>
                    <a:cubicBezTo>
                      <a:pt x="82312" y="-8995"/>
                      <a:pt x="51314" y="17696"/>
                      <a:pt x="34094" y="28889"/>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p:nvPr/>
            </p:nvSpPr>
            <p:spPr>
              <a:xfrm>
                <a:off x="3290374" y="4598465"/>
                <a:ext cx="95345" cy="117513"/>
              </a:xfrm>
              <a:custGeom>
                <a:avLst/>
                <a:gdLst>
                  <a:gd name="connsiteX0" fmla="*/ 870 w 95446"/>
                  <a:gd name="connsiteY0" fmla="*/ 91874 h 117421"/>
                  <a:gd name="connsiteX1" fmla="*/ 37032 w 95446"/>
                  <a:gd name="connsiteY1" fmla="*/ 14382 h 117421"/>
                  <a:gd name="connsiteX2" fmla="*/ 93859 w 95446"/>
                  <a:gd name="connsiteY2" fmla="*/ 9216 h 117421"/>
                  <a:gd name="connsiteX3" fmla="*/ 73195 w 95446"/>
                  <a:gd name="connsiteY3" fmla="*/ 112538 h 117421"/>
                  <a:gd name="connsiteX4" fmla="*/ 870 w 95446"/>
                  <a:gd name="connsiteY4" fmla="*/ 91874 h 11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6" h="117421">
                    <a:moveTo>
                      <a:pt x="870" y="91874"/>
                    </a:moveTo>
                    <a:cubicBezTo>
                      <a:pt x="-5157" y="75515"/>
                      <a:pt x="21534" y="28158"/>
                      <a:pt x="37032" y="14382"/>
                    </a:cubicBezTo>
                    <a:cubicBezTo>
                      <a:pt x="52530" y="606"/>
                      <a:pt x="87832" y="-7143"/>
                      <a:pt x="93859" y="9216"/>
                    </a:cubicBezTo>
                    <a:cubicBezTo>
                      <a:pt x="99886" y="25575"/>
                      <a:pt x="87832" y="98762"/>
                      <a:pt x="73195" y="112538"/>
                    </a:cubicBezTo>
                    <a:cubicBezTo>
                      <a:pt x="58558" y="126314"/>
                      <a:pt x="6897" y="108233"/>
                      <a:pt x="870" y="91874"/>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11"/>
              <p:cNvSpPr/>
              <p:nvPr/>
            </p:nvSpPr>
            <p:spPr>
              <a:xfrm>
                <a:off x="3088561" y="4852546"/>
                <a:ext cx="249485" cy="339834"/>
              </a:xfrm>
              <a:custGeom>
                <a:avLst/>
                <a:gdLst>
                  <a:gd name="connsiteX0" fmla="*/ 99501 w 249336"/>
                  <a:gd name="connsiteY0" fmla="*/ 1168 h 339104"/>
                  <a:gd name="connsiteX1" fmla="*/ 37508 w 249336"/>
                  <a:gd name="connsiteY1" fmla="*/ 47663 h 339104"/>
                  <a:gd name="connsiteX2" fmla="*/ 1345 w 249336"/>
                  <a:gd name="connsiteY2" fmla="*/ 187147 h 339104"/>
                  <a:gd name="connsiteX3" fmla="*/ 84003 w 249336"/>
                  <a:gd name="connsiteY3" fmla="*/ 336964 h 339104"/>
                  <a:gd name="connsiteX4" fmla="*/ 192491 w 249336"/>
                  <a:gd name="connsiteY4" fmla="*/ 264639 h 339104"/>
                  <a:gd name="connsiteX5" fmla="*/ 249318 w 249336"/>
                  <a:gd name="connsiteY5" fmla="*/ 114822 h 339104"/>
                  <a:gd name="connsiteX6" fmla="*/ 187325 w 249336"/>
                  <a:gd name="connsiteY6" fmla="*/ 21832 h 339104"/>
                  <a:gd name="connsiteX7" fmla="*/ 99501 w 249336"/>
                  <a:gd name="connsiteY7" fmla="*/ 1168 h 339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36" h="339104">
                    <a:moveTo>
                      <a:pt x="99501" y="1168"/>
                    </a:moveTo>
                    <a:cubicBezTo>
                      <a:pt x="74531" y="5473"/>
                      <a:pt x="53867" y="16666"/>
                      <a:pt x="37508" y="47663"/>
                    </a:cubicBezTo>
                    <a:cubicBezTo>
                      <a:pt x="21149" y="78660"/>
                      <a:pt x="-6404" y="138930"/>
                      <a:pt x="1345" y="187147"/>
                    </a:cubicBezTo>
                    <a:cubicBezTo>
                      <a:pt x="9094" y="235364"/>
                      <a:pt x="52145" y="324049"/>
                      <a:pt x="84003" y="336964"/>
                    </a:cubicBezTo>
                    <a:cubicBezTo>
                      <a:pt x="115861" y="349879"/>
                      <a:pt x="164939" y="301663"/>
                      <a:pt x="192491" y="264639"/>
                    </a:cubicBezTo>
                    <a:cubicBezTo>
                      <a:pt x="220043" y="227615"/>
                      <a:pt x="250179" y="155290"/>
                      <a:pt x="249318" y="114822"/>
                    </a:cubicBezTo>
                    <a:cubicBezTo>
                      <a:pt x="248457" y="74354"/>
                      <a:pt x="211434" y="39052"/>
                      <a:pt x="187325" y="21832"/>
                    </a:cubicBezTo>
                    <a:cubicBezTo>
                      <a:pt x="163216" y="4612"/>
                      <a:pt x="124471" y="-3137"/>
                      <a:pt x="99501" y="1168"/>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15"/>
              <p:cNvSpPr/>
              <p:nvPr/>
            </p:nvSpPr>
            <p:spPr>
              <a:xfrm flipV="1">
                <a:off x="3236345" y="4696922"/>
                <a:ext cx="46084" cy="46052"/>
              </a:xfrm>
              <a:custGeom>
                <a:avLst/>
                <a:gdLst>
                  <a:gd name="connsiteX0" fmla="*/ 1400 w 151270"/>
                  <a:gd name="connsiteY0" fmla="*/ 1267 h 162119"/>
                  <a:gd name="connsiteX1" fmla="*/ 22065 w 151270"/>
                  <a:gd name="connsiteY1" fmla="*/ 156251 h 162119"/>
                  <a:gd name="connsiteX2" fmla="*/ 151217 w 151270"/>
                  <a:gd name="connsiteY2" fmla="*/ 125254 h 162119"/>
                  <a:gd name="connsiteX3" fmla="*/ 37563 w 151270"/>
                  <a:gd name="connsiteY3" fmla="*/ 83925 h 162119"/>
                  <a:gd name="connsiteX4" fmla="*/ 1400 w 151270"/>
                  <a:gd name="connsiteY4" fmla="*/ 1267 h 162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70" h="162119">
                    <a:moveTo>
                      <a:pt x="1400" y="1267"/>
                    </a:moveTo>
                    <a:cubicBezTo>
                      <a:pt x="-1183" y="13321"/>
                      <a:pt x="-2904" y="135587"/>
                      <a:pt x="22065" y="156251"/>
                    </a:cubicBezTo>
                    <a:cubicBezTo>
                      <a:pt x="47034" y="176915"/>
                      <a:pt x="148634" y="137308"/>
                      <a:pt x="151217" y="125254"/>
                    </a:cubicBezTo>
                    <a:cubicBezTo>
                      <a:pt x="153800" y="113200"/>
                      <a:pt x="61671" y="101145"/>
                      <a:pt x="37563" y="83925"/>
                    </a:cubicBezTo>
                    <a:cubicBezTo>
                      <a:pt x="13455" y="66705"/>
                      <a:pt x="3983" y="-10787"/>
                      <a:pt x="1400" y="1267"/>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Freeform 21"/>
              <p:cNvSpPr/>
              <p:nvPr/>
            </p:nvSpPr>
            <p:spPr>
              <a:xfrm rot="8907675">
                <a:off x="3374596" y="4711213"/>
                <a:ext cx="150962" cy="107984"/>
              </a:xfrm>
              <a:custGeom>
                <a:avLst/>
                <a:gdLst>
                  <a:gd name="connsiteX0" fmla="*/ 0 w 31361"/>
                  <a:gd name="connsiteY0" fmla="*/ 0 h 67159"/>
                  <a:gd name="connsiteX1" fmla="*/ 30997 w 31361"/>
                  <a:gd name="connsiteY1" fmla="*/ 67159 h 67159"/>
                  <a:gd name="connsiteX2" fmla="*/ 0 w 31361"/>
                  <a:gd name="connsiteY2" fmla="*/ 0 h 67159"/>
                </a:gdLst>
                <a:ahLst/>
                <a:cxnLst>
                  <a:cxn ang="0">
                    <a:pos x="connsiteX0" y="connsiteY0"/>
                  </a:cxn>
                  <a:cxn ang="0">
                    <a:pos x="connsiteX1" y="connsiteY1"/>
                  </a:cxn>
                  <a:cxn ang="0">
                    <a:pos x="connsiteX2" y="connsiteY2"/>
                  </a:cxn>
                </a:cxnLst>
                <a:rect l="l" t="t" r="r" b="b"/>
                <a:pathLst>
                  <a:path w="31361" h="67159">
                    <a:moveTo>
                      <a:pt x="0" y="0"/>
                    </a:moveTo>
                    <a:cubicBezTo>
                      <a:pt x="0" y="0"/>
                      <a:pt x="26692" y="67159"/>
                      <a:pt x="30997" y="67159"/>
                    </a:cubicBezTo>
                    <a:cubicBezTo>
                      <a:pt x="35302" y="67159"/>
                      <a:pt x="0" y="0"/>
                      <a:pt x="0" y="0"/>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Freeform 8"/>
              <p:cNvSpPr/>
              <p:nvPr/>
            </p:nvSpPr>
            <p:spPr>
              <a:xfrm>
                <a:off x="3503311" y="4674690"/>
                <a:ext cx="119182" cy="123865"/>
              </a:xfrm>
              <a:custGeom>
                <a:avLst/>
                <a:gdLst>
                  <a:gd name="connsiteX0" fmla="*/ 777 w 119909"/>
                  <a:gd name="connsiteY0" fmla="*/ 62043 h 124146"/>
                  <a:gd name="connsiteX1" fmla="*/ 62770 w 119909"/>
                  <a:gd name="connsiteY1" fmla="*/ 50 h 124146"/>
                  <a:gd name="connsiteX2" fmla="*/ 119597 w 119909"/>
                  <a:gd name="connsiteY2" fmla="*/ 72376 h 124146"/>
                  <a:gd name="connsiteX3" fmla="*/ 36939 w 119909"/>
                  <a:gd name="connsiteY3" fmla="*/ 124037 h 124146"/>
                  <a:gd name="connsiteX4" fmla="*/ 777 w 119909"/>
                  <a:gd name="connsiteY4" fmla="*/ 62043 h 12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09" h="124146">
                    <a:moveTo>
                      <a:pt x="777" y="62043"/>
                    </a:moveTo>
                    <a:cubicBezTo>
                      <a:pt x="5082" y="41379"/>
                      <a:pt x="42967" y="-1672"/>
                      <a:pt x="62770" y="50"/>
                    </a:cubicBezTo>
                    <a:cubicBezTo>
                      <a:pt x="82573" y="1772"/>
                      <a:pt x="123902" y="51712"/>
                      <a:pt x="119597" y="72376"/>
                    </a:cubicBezTo>
                    <a:cubicBezTo>
                      <a:pt x="115292" y="93040"/>
                      <a:pt x="63630" y="121454"/>
                      <a:pt x="36939" y="124037"/>
                    </a:cubicBezTo>
                    <a:cubicBezTo>
                      <a:pt x="10248" y="126620"/>
                      <a:pt x="-3528" y="82707"/>
                      <a:pt x="777" y="62043"/>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9704" name="Group 72"/>
            <p:cNvGrpSpPr>
              <a:grpSpLocks/>
            </p:cNvGrpSpPr>
            <p:nvPr/>
          </p:nvGrpSpPr>
          <p:grpSpPr bwMode="auto">
            <a:xfrm>
              <a:off x="1927225" y="4362450"/>
              <a:ext cx="368300" cy="384175"/>
              <a:chOff x="1927586" y="4362992"/>
              <a:chExt cx="367256" cy="382842"/>
            </a:xfrm>
          </p:grpSpPr>
          <p:sp>
            <p:nvSpPr>
              <p:cNvPr id="30" name="Oval 29"/>
              <p:cNvSpPr/>
              <p:nvPr/>
            </p:nvSpPr>
            <p:spPr>
              <a:xfrm>
                <a:off x="2098550" y="4511699"/>
                <a:ext cx="75984" cy="75936"/>
              </a:xfrm>
              <a:prstGeom prst="ellipse">
                <a:avLst/>
              </a:prstGeom>
              <a:solidFill>
                <a:srgbClr val="F7EDD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Freeform 28"/>
              <p:cNvSpPr/>
              <p:nvPr/>
            </p:nvSpPr>
            <p:spPr>
              <a:xfrm>
                <a:off x="1962412" y="4478478"/>
                <a:ext cx="131389" cy="75936"/>
              </a:xfrm>
              <a:custGeom>
                <a:avLst/>
                <a:gdLst>
                  <a:gd name="connsiteX0" fmla="*/ 129745 w 130774"/>
                  <a:gd name="connsiteY0" fmla="*/ 17709 h 76065"/>
                  <a:gd name="connsiteX1" fmla="*/ 57420 w 130774"/>
                  <a:gd name="connsiteY1" fmla="*/ 2210 h 76065"/>
                  <a:gd name="connsiteX2" fmla="*/ 593 w 130774"/>
                  <a:gd name="connsiteY2" fmla="*/ 59037 h 76065"/>
                  <a:gd name="connsiteX3" fmla="*/ 93583 w 130774"/>
                  <a:gd name="connsiteY3" fmla="*/ 74536 h 76065"/>
                  <a:gd name="connsiteX4" fmla="*/ 129745 w 130774"/>
                  <a:gd name="connsiteY4" fmla="*/ 17709 h 7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74" h="76065">
                    <a:moveTo>
                      <a:pt x="129745" y="17709"/>
                    </a:moveTo>
                    <a:cubicBezTo>
                      <a:pt x="123718" y="5655"/>
                      <a:pt x="78945" y="-4678"/>
                      <a:pt x="57420" y="2210"/>
                    </a:cubicBezTo>
                    <a:cubicBezTo>
                      <a:pt x="35895" y="9098"/>
                      <a:pt x="-5434" y="46983"/>
                      <a:pt x="593" y="59037"/>
                    </a:cubicBezTo>
                    <a:cubicBezTo>
                      <a:pt x="6620" y="71091"/>
                      <a:pt x="72919" y="79702"/>
                      <a:pt x="93583" y="74536"/>
                    </a:cubicBezTo>
                    <a:cubicBezTo>
                      <a:pt x="114247" y="69370"/>
                      <a:pt x="135772" y="29763"/>
                      <a:pt x="129745" y="17709"/>
                    </a:cubicBezTo>
                    <a:close/>
                  </a:path>
                </a:pathLst>
              </a:custGeom>
              <a:solidFill>
                <a:srgbClr val="F7EDD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reeform 19"/>
              <p:cNvSpPr/>
              <p:nvPr/>
            </p:nvSpPr>
            <p:spPr>
              <a:xfrm>
                <a:off x="1994072" y="4362992"/>
                <a:ext cx="134555" cy="55370"/>
              </a:xfrm>
              <a:custGeom>
                <a:avLst/>
                <a:gdLst>
                  <a:gd name="connsiteX0" fmla="*/ 98389 w 134207"/>
                  <a:gd name="connsiteY0" fmla="*/ 9210 h 55759"/>
                  <a:gd name="connsiteX1" fmla="*/ 234 w 134207"/>
                  <a:gd name="connsiteY1" fmla="*/ 4044 h 55759"/>
                  <a:gd name="connsiteX2" fmla="*/ 129386 w 134207"/>
                  <a:gd name="connsiteY2" fmla="*/ 55705 h 55759"/>
                  <a:gd name="connsiteX3" fmla="*/ 98389 w 134207"/>
                  <a:gd name="connsiteY3" fmla="*/ 9210 h 55759"/>
                </a:gdLst>
                <a:ahLst/>
                <a:cxnLst>
                  <a:cxn ang="0">
                    <a:pos x="connsiteX0" y="connsiteY0"/>
                  </a:cxn>
                  <a:cxn ang="0">
                    <a:pos x="connsiteX1" y="connsiteY1"/>
                  </a:cxn>
                  <a:cxn ang="0">
                    <a:pos x="connsiteX2" y="connsiteY2"/>
                  </a:cxn>
                  <a:cxn ang="0">
                    <a:pos x="connsiteX3" y="connsiteY3"/>
                  </a:cxn>
                </a:cxnLst>
                <a:rect l="l" t="t" r="r" b="b"/>
                <a:pathLst>
                  <a:path w="134207" h="55759">
                    <a:moveTo>
                      <a:pt x="98389" y="9210"/>
                    </a:moveTo>
                    <a:cubicBezTo>
                      <a:pt x="76864" y="600"/>
                      <a:pt x="-4932" y="-3705"/>
                      <a:pt x="234" y="4044"/>
                    </a:cubicBezTo>
                    <a:cubicBezTo>
                      <a:pt x="5400" y="11793"/>
                      <a:pt x="113888" y="53983"/>
                      <a:pt x="129386" y="55705"/>
                    </a:cubicBezTo>
                    <a:cubicBezTo>
                      <a:pt x="144884" y="57427"/>
                      <a:pt x="119914" y="17820"/>
                      <a:pt x="98389" y="9210"/>
                    </a:cubicBezTo>
                    <a:close/>
                  </a:path>
                </a:pathLst>
              </a:custGeom>
              <a:solidFill>
                <a:srgbClr val="F7EDD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Freeform 23"/>
              <p:cNvSpPr/>
              <p:nvPr/>
            </p:nvSpPr>
            <p:spPr>
              <a:xfrm>
                <a:off x="2169785" y="4427854"/>
                <a:ext cx="125057" cy="101247"/>
              </a:xfrm>
              <a:custGeom>
                <a:avLst/>
                <a:gdLst>
                  <a:gd name="connsiteX0" fmla="*/ 745 w 125515"/>
                  <a:gd name="connsiteY0" fmla="*/ 73219 h 100378"/>
                  <a:gd name="connsiteX1" fmla="*/ 47240 w 125515"/>
                  <a:gd name="connsiteY1" fmla="*/ 893 h 100378"/>
                  <a:gd name="connsiteX2" fmla="*/ 124731 w 125515"/>
                  <a:gd name="connsiteY2" fmla="*/ 37056 h 100378"/>
                  <a:gd name="connsiteX3" fmla="*/ 83403 w 125515"/>
                  <a:gd name="connsiteY3" fmla="*/ 99049 h 100378"/>
                  <a:gd name="connsiteX4" fmla="*/ 745 w 125515"/>
                  <a:gd name="connsiteY4" fmla="*/ 73219 h 100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15" h="100378">
                    <a:moveTo>
                      <a:pt x="745" y="73219"/>
                    </a:moveTo>
                    <a:cubicBezTo>
                      <a:pt x="-5282" y="56860"/>
                      <a:pt x="26576" y="6920"/>
                      <a:pt x="47240" y="893"/>
                    </a:cubicBezTo>
                    <a:cubicBezTo>
                      <a:pt x="67904" y="-5134"/>
                      <a:pt x="118704" y="20697"/>
                      <a:pt x="124731" y="37056"/>
                    </a:cubicBezTo>
                    <a:cubicBezTo>
                      <a:pt x="130758" y="53415"/>
                      <a:pt x="100623" y="93022"/>
                      <a:pt x="83403" y="99049"/>
                    </a:cubicBezTo>
                    <a:cubicBezTo>
                      <a:pt x="66183" y="105076"/>
                      <a:pt x="6772" y="89578"/>
                      <a:pt x="745" y="73219"/>
                    </a:cubicBezTo>
                    <a:close/>
                  </a:path>
                </a:pathLst>
              </a:custGeom>
              <a:solidFill>
                <a:srgbClr val="F7EDD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Freeform 24"/>
              <p:cNvSpPr/>
              <p:nvPr/>
            </p:nvSpPr>
            <p:spPr>
              <a:xfrm>
                <a:off x="1927586" y="4546503"/>
                <a:ext cx="101312" cy="118650"/>
              </a:xfrm>
              <a:custGeom>
                <a:avLst/>
                <a:gdLst>
                  <a:gd name="connsiteX0" fmla="*/ 87503 w 100577"/>
                  <a:gd name="connsiteY0" fmla="*/ 1819 h 119704"/>
                  <a:gd name="connsiteX1" fmla="*/ 10011 w 100577"/>
                  <a:gd name="connsiteY1" fmla="*/ 22483 h 119704"/>
                  <a:gd name="connsiteX2" fmla="*/ 10011 w 100577"/>
                  <a:gd name="connsiteY2" fmla="*/ 105141 h 119704"/>
                  <a:gd name="connsiteX3" fmla="*/ 92669 w 100577"/>
                  <a:gd name="connsiteY3" fmla="*/ 115473 h 119704"/>
                  <a:gd name="connsiteX4" fmla="*/ 97835 w 100577"/>
                  <a:gd name="connsiteY4" fmla="*/ 58646 h 119704"/>
                  <a:gd name="connsiteX5" fmla="*/ 87503 w 100577"/>
                  <a:gd name="connsiteY5" fmla="*/ 1819 h 11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77" h="119704">
                    <a:moveTo>
                      <a:pt x="87503" y="1819"/>
                    </a:moveTo>
                    <a:cubicBezTo>
                      <a:pt x="72866" y="-4208"/>
                      <a:pt x="22926" y="5263"/>
                      <a:pt x="10011" y="22483"/>
                    </a:cubicBezTo>
                    <a:cubicBezTo>
                      <a:pt x="-2904" y="39703"/>
                      <a:pt x="-3765" y="89643"/>
                      <a:pt x="10011" y="105141"/>
                    </a:cubicBezTo>
                    <a:cubicBezTo>
                      <a:pt x="23787" y="120639"/>
                      <a:pt x="78032" y="123222"/>
                      <a:pt x="92669" y="115473"/>
                    </a:cubicBezTo>
                    <a:cubicBezTo>
                      <a:pt x="107306" y="107724"/>
                      <a:pt x="96974" y="75866"/>
                      <a:pt x="97835" y="58646"/>
                    </a:cubicBezTo>
                    <a:cubicBezTo>
                      <a:pt x="98696" y="41426"/>
                      <a:pt x="102140" y="7846"/>
                      <a:pt x="87503" y="1819"/>
                    </a:cubicBezTo>
                    <a:close/>
                  </a:path>
                </a:pathLst>
              </a:custGeom>
              <a:solidFill>
                <a:srgbClr val="F7EDD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Freeform 26"/>
              <p:cNvSpPr/>
              <p:nvPr/>
            </p:nvSpPr>
            <p:spPr>
              <a:xfrm>
                <a:off x="2123878" y="4619275"/>
                <a:ext cx="80733" cy="126559"/>
              </a:xfrm>
              <a:custGeom>
                <a:avLst/>
                <a:gdLst>
                  <a:gd name="connsiteX0" fmla="*/ 46495 w 80577"/>
                  <a:gd name="connsiteY0" fmla="*/ 1139 h 126798"/>
                  <a:gd name="connsiteX1" fmla="*/ 0 w 80577"/>
                  <a:gd name="connsiteY1" fmla="*/ 47634 h 126798"/>
                  <a:gd name="connsiteX2" fmla="*/ 10332 w 80577"/>
                  <a:gd name="connsiteY2" fmla="*/ 125125 h 126798"/>
                  <a:gd name="connsiteX3" fmla="*/ 77492 w 80577"/>
                  <a:gd name="connsiteY3" fmla="*/ 94129 h 126798"/>
                  <a:gd name="connsiteX4" fmla="*/ 46495 w 80577"/>
                  <a:gd name="connsiteY4" fmla="*/ 1139 h 12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77" h="126798">
                    <a:moveTo>
                      <a:pt x="46495" y="1139"/>
                    </a:moveTo>
                    <a:cubicBezTo>
                      <a:pt x="33580" y="-6610"/>
                      <a:pt x="6027" y="26970"/>
                      <a:pt x="0" y="47634"/>
                    </a:cubicBezTo>
                    <a:cubicBezTo>
                      <a:pt x="-6027" y="68298"/>
                      <a:pt x="-2583" y="117376"/>
                      <a:pt x="10332" y="125125"/>
                    </a:cubicBezTo>
                    <a:cubicBezTo>
                      <a:pt x="23247" y="132874"/>
                      <a:pt x="64577" y="112210"/>
                      <a:pt x="77492" y="94129"/>
                    </a:cubicBezTo>
                    <a:cubicBezTo>
                      <a:pt x="90407" y="76048"/>
                      <a:pt x="59410" y="8888"/>
                      <a:pt x="46495" y="1139"/>
                    </a:cubicBezTo>
                    <a:close/>
                  </a:path>
                </a:pathLst>
              </a:custGeom>
              <a:solidFill>
                <a:srgbClr val="F7EDD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Freeform 31"/>
              <p:cNvSpPr/>
              <p:nvPr/>
            </p:nvSpPr>
            <p:spPr>
              <a:xfrm rot="7313324">
                <a:off x="2093038" y="4517221"/>
                <a:ext cx="87009" cy="47490"/>
              </a:xfrm>
              <a:custGeom>
                <a:avLst/>
                <a:gdLst>
                  <a:gd name="connsiteX0" fmla="*/ 0 w 31361"/>
                  <a:gd name="connsiteY0" fmla="*/ 0 h 67159"/>
                  <a:gd name="connsiteX1" fmla="*/ 30997 w 31361"/>
                  <a:gd name="connsiteY1" fmla="*/ 67159 h 67159"/>
                  <a:gd name="connsiteX2" fmla="*/ 0 w 31361"/>
                  <a:gd name="connsiteY2" fmla="*/ 0 h 67159"/>
                </a:gdLst>
                <a:ahLst/>
                <a:cxnLst>
                  <a:cxn ang="0">
                    <a:pos x="connsiteX0" y="connsiteY0"/>
                  </a:cxn>
                  <a:cxn ang="0">
                    <a:pos x="connsiteX1" y="connsiteY1"/>
                  </a:cxn>
                  <a:cxn ang="0">
                    <a:pos x="connsiteX2" y="connsiteY2"/>
                  </a:cxn>
                </a:cxnLst>
                <a:rect l="l" t="t" r="r" b="b"/>
                <a:pathLst>
                  <a:path w="31361" h="67159">
                    <a:moveTo>
                      <a:pt x="0" y="0"/>
                    </a:moveTo>
                    <a:cubicBezTo>
                      <a:pt x="0" y="0"/>
                      <a:pt x="26692" y="67159"/>
                      <a:pt x="30997" y="67159"/>
                    </a:cubicBezTo>
                    <a:cubicBezTo>
                      <a:pt x="35302" y="67159"/>
                      <a:pt x="0" y="0"/>
                      <a:pt x="0" y="0"/>
                    </a:cubicBezTo>
                    <a:close/>
                  </a:path>
                </a:pathLst>
              </a:custGeom>
              <a:solidFill>
                <a:srgbClr val="F7EDD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reeform 32"/>
              <p:cNvSpPr/>
              <p:nvPr/>
            </p:nvSpPr>
            <p:spPr>
              <a:xfrm rot="7313324" flipV="1">
                <a:off x="2072460" y="4430202"/>
                <a:ext cx="93338" cy="79150"/>
              </a:xfrm>
              <a:custGeom>
                <a:avLst/>
                <a:gdLst>
                  <a:gd name="connsiteX0" fmla="*/ 0 w 31361"/>
                  <a:gd name="connsiteY0" fmla="*/ 0 h 67159"/>
                  <a:gd name="connsiteX1" fmla="*/ 30997 w 31361"/>
                  <a:gd name="connsiteY1" fmla="*/ 67159 h 67159"/>
                  <a:gd name="connsiteX2" fmla="*/ 0 w 31361"/>
                  <a:gd name="connsiteY2" fmla="*/ 0 h 67159"/>
                </a:gdLst>
                <a:ahLst/>
                <a:cxnLst>
                  <a:cxn ang="0">
                    <a:pos x="connsiteX0" y="connsiteY0"/>
                  </a:cxn>
                  <a:cxn ang="0">
                    <a:pos x="connsiteX1" y="connsiteY1"/>
                  </a:cxn>
                  <a:cxn ang="0">
                    <a:pos x="connsiteX2" y="connsiteY2"/>
                  </a:cxn>
                </a:cxnLst>
                <a:rect l="l" t="t" r="r" b="b"/>
                <a:pathLst>
                  <a:path w="31361" h="67159">
                    <a:moveTo>
                      <a:pt x="0" y="0"/>
                    </a:moveTo>
                    <a:cubicBezTo>
                      <a:pt x="0" y="0"/>
                      <a:pt x="26692" y="67159"/>
                      <a:pt x="30997" y="67159"/>
                    </a:cubicBezTo>
                    <a:cubicBezTo>
                      <a:pt x="35302" y="67159"/>
                      <a:pt x="0" y="0"/>
                      <a:pt x="0" y="0"/>
                    </a:cubicBezTo>
                    <a:close/>
                  </a:path>
                </a:pathLst>
              </a:custGeom>
              <a:solidFill>
                <a:srgbClr val="F7EDD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Freeform 33"/>
              <p:cNvSpPr/>
              <p:nvPr/>
            </p:nvSpPr>
            <p:spPr>
              <a:xfrm rot="7313324" flipV="1">
                <a:off x="2134182" y="4547268"/>
                <a:ext cx="45878" cy="82316"/>
              </a:xfrm>
              <a:custGeom>
                <a:avLst/>
                <a:gdLst>
                  <a:gd name="connsiteX0" fmla="*/ 0 w 31361"/>
                  <a:gd name="connsiteY0" fmla="*/ 0 h 67159"/>
                  <a:gd name="connsiteX1" fmla="*/ 30997 w 31361"/>
                  <a:gd name="connsiteY1" fmla="*/ 67159 h 67159"/>
                  <a:gd name="connsiteX2" fmla="*/ 0 w 31361"/>
                  <a:gd name="connsiteY2" fmla="*/ 0 h 67159"/>
                </a:gdLst>
                <a:ahLst/>
                <a:cxnLst>
                  <a:cxn ang="0">
                    <a:pos x="connsiteX0" y="connsiteY0"/>
                  </a:cxn>
                  <a:cxn ang="0">
                    <a:pos x="connsiteX1" y="connsiteY1"/>
                  </a:cxn>
                  <a:cxn ang="0">
                    <a:pos x="connsiteX2" y="connsiteY2"/>
                  </a:cxn>
                </a:cxnLst>
                <a:rect l="l" t="t" r="r" b="b"/>
                <a:pathLst>
                  <a:path w="31361" h="67159">
                    <a:moveTo>
                      <a:pt x="0" y="0"/>
                    </a:moveTo>
                    <a:cubicBezTo>
                      <a:pt x="0" y="0"/>
                      <a:pt x="26692" y="67159"/>
                      <a:pt x="30997" y="67159"/>
                    </a:cubicBezTo>
                    <a:cubicBezTo>
                      <a:pt x="35302" y="67159"/>
                      <a:pt x="0" y="0"/>
                      <a:pt x="0" y="0"/>
                    </a:cubicBezTo>
                    <a:close/>
                  </a:path>
                </a:pathLst>
              </a:custGeom>
              <a:solidFill>
                <a:srgbClr val="F7EDD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Freeform 34"/>
              <p:cNvSpPr/>
              <p:nvPr/>
            </p:nvSpPr>
            <p:spPr>
              <a:xfrm rot="7313324" flipH="1" flipV="1">
                <a:off x="2024969" y="4555185"/>
                <a:ext cx="88592" cy="58571"/>
              </a:xfrm>
              <a:custGeom>
                <a:avLst/>
                <a:gdLst>
                  <a:gd name="connsiteX0" fmla="*/ 0 w 31361"/>
                  <a:gd name="connsiteY0" fmla="*/ 0 h 67159"/>
                  <a:gd name="connsiteX1" fmla="*/ 30997 w 31361"/>
                  <a:gd name="connsiteY1" fmla="*/ 67159 h 67159"/>
                  <a:gd name="connsiteX2" fmla="*/ 0 w 31361"/>
                  <a:gd name="connsiteY2" fmla="*/ 0 h 67159"/>
                </a:gdLst>
                <a:ahLst/>
                <a:cxnLst>
                  <a:cxn ang="0">
                    <a:pos x="connsiteX0" y="connsiteY0"/>
                  </a:cxn>
                  <a:cxn ang="0">
                    <a:pos x="connsiteX1" y="connsiteY1"/>
                  </a:cxn>
                  <a:cxn ang="0">
                    <a:pos x="connsiteX2" y="connsiteY2"/>
                  </a:cxn>
                </a:cxnLst>
                <a:rect l="l" t="t" r="r" b="b"/>
                <a:pathLst>
                  <a:path w="31361" h="67159">
                    <a:moveTo>
                      <a:pt x="0" y="0"/>
                    </a:moveTo>
                    <a:cubicBezTo>
                      <a:pt x="0" y="0"/>
                      <a:pt x="26692" y="67159"/>
                      <a:pt x="30997" y="67159"/>
                    </a:cubicBezTo>
                    <a:cubicBezTo>
                      <a:pt x="35302" y="67159"/>
                      <a:pt x="0" y="0"/>
                      <a:pt x="0" y="0"/>
                    </a:cubicBezTo>
                    <a:close/>
                  </a:path>
                </a:pathLst>
              </a:custGeom>
              <a:solidFill>
                <a:srgbClr val="F7EDD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9705" name="Group 75"/>
            <p:cNvGrpSpPr>
              <a:grpSpLocks/>
            </p:cNvGrpSpPr>
            <p:nvPr/>
          </p:nvGrpSpPr>
          <p:grpSpPr bwMode="auto">
            <a:xfrm>
              <a:off x="4038600" y="4184650"/>
              <a:ext cx="671513" cy="981075"/>
              <a:chOff x="4452685" y="4185283"/>
              <a:chExt cx="672182" cy="979801"/>
            </a:xfrm>
          </p:grpSpPr>
          <p:sp>
            <p:nvSpPr>
              <p:cNvPr id="39" name="Freeform 38"/>
              <p:cNvSpPr/>
              <p:nvPr/>
            </p:nvSpPr>
            <p:spPr>
              <a:xfrm>
                <a:off x="4886505" y="4481761"/>
                <a:ext cx="238362" cy="172812"/>
              </a:xfrm>
              <a:custGeom>
                <a:avLst/>
                <a:gdLst>
                  <a:gd name="connsiteX0" fmla="*/ 545 w 238918"/>
                  <a:gd name="connsiteY0" fmla="*/ 125803 h 172509"/>
                  <a:gd name="connsiteX1" fmla="*/ 78036 w 238918"/>
                  <a:gd name="connsiteY1" fmla="*/ 6982 h 172509"/>
                  <a:gd name="connsiteX2" fmla="*/ 233019 w 238918"/>
                  <a:gd name="connsiteY2" fmla="*/ 27647 h 172509"/>
                  <a:gd name="connsiteX3" fmla="*/ 191691 w 238918"/>
                  <a:gd name="connsiteY3" fmla="*/ 141301 h 172509"/>
                  <a:gd name="connsiteX4" fmla="*/ 52206 w 238918"/>
                  <a:gd name="connsiteY4" fmla="*/ 172297 h 172509"/>
                  <a:gd name="connsiteX5" fmla="*/ 545 w 238918"/>
                  <a:gd name="connsiteY5" fmla="*/ 125803 h 17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918" h="172509">
                    <a:moveTo>
                      <a:pt x="545" y="125803"/>
                    </a:moveTo>
                    <a:cubicBezTo>
                      <a:pt x="4850" y="98251"/>
                      <a:pt x="39290" y="23341"/>
                      <a:pt x="78036" y="6982"/>
                    </a:cubicBezTo>
                    <a:cubicBezTo>
                      <a:pt x="116782" y="-9377"/>
                      <a:pt x="214077" y="5261"/>
                      <a:pt x="233019" y="27647"/>
                    </a:cubicBezTo>
                    <a:cubicBezTo>
                      <a:pt x="251961" y="50033"/>
                      <a:pt x="221827" y="117193"/>
                      <a:pt x="191691" y="141301"/>
                    </a:cubicBezTo>
                    <a:cubicBezTo>
                      <a:pt x="161556" y="165409"/>
                      <a:pt x="86647" y="174019"/>
                      <a:pt x="52206" y="172297"/>
                    </a:cubicBezTo>
                    <a:cubicBezTo>
                      <a:pt x="17765" y="170575"/>
                      <a:pt x="-3760" y="153355"/>
                      <a:pt x="545" y="125803"/>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Freeform 39"/>
              <p:cNvSpPr/>
              <p:nvPr/>
            </p:nvSpPr>
            <p:spPr>
              <a:xfrm>
                <a:off x="4648143" y="4185283"/>
                <a:ext cx="219293" cy="296478"/>
              </a:xfrm>
              <a:custGeom>
                <a:avLst/>
                <a:gdLst>
                  <a:gd name="connsiteX0" fmla="*/ 102706 w 219416"/>
                  <a:gd name="connsiteY0" fmla="*/ 295275 h 296333"/>
                  <a:gd name="connsiteX1" fmla="*/ 7456 w 219416"/>
                  <a:gd name="connsiteY1" fmla="*/ 266700 h 296333"/>
                  <a:gd name="connsiteX2" fmla="*/ 16981 w 219416"/>
                  <a:gd name="connsiteY2" fmla="*/ 76200 h 296333"/>
                  <a:gd name="connsiteX3" fmla="*/ 102706 w 219416"/>
                  <a:gd name="connsiteY3" fmla="*/ 0 h 296333"/>
                  <a:gd name="connsiteX4" fmla="*/ 207481 w 219416"/>
                  <a:gd name="connsiteY4" fmla="*/ 76200 h 296333"/>
                  <a:gd name="connsiteX5" fmla="*/ 207481 w 219416"/>
                  <a:gd name="connsiteY5" fmla="*/ 266700 h 296333"/>
                  <a:gd name="connsiteX6" fmla="*/ 102706 w 219416"/>
                  <a:gd name="connsiteY6" fmla="*/ 295275 h 2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16" h="296333">
                    <a:moveTo>
                      <a:pt x="102706" y="295275"/>
                    </a:moveTo>
                    <a:cubicBezTo>
                      <a:pt x="69369" y="295275"/>
                      <a:pt x="21743" y="303212"/>
                      <a:pt x="7456" y="266700"/>
                    </a:cubicBezTo>
                    <a:cubicBezTo>
                      <a:pt x="-6831" y="230188"/>
                      <a:pt x="1106" y="120650"/>
                      <a:pt x="16981" y="76200"/>
                    </a:cubicBezTo>
                    <a:cubicBezTo>
                      <a:pt x="32856" y="31750"/>
                      <a:pt x="70956" y="0"/>
                      <a:pt x="102706" y="0"/>
                    </a:cubicBezTo>
                    <a:cubicBezTo>
                      <a:pt x="134456" y="0"/>
                      <a:pt x="190019" y="31750"/>
                      <a:pt x="207481" y="76200"/>
                    </a:cubicBezTo>
                    <a:cubicBezTo>
                      <a:pt x="224943" y="120650"/>
                      <a:pt x="221768" y="228600"/>
                      <a:pt x="207481" y="266700"/>
                    </a:cubicBezTo>
                    <a:cubicBezTo>
                      <a:pt x="193194" y="304800"/>
                      <a:pt x="136043" y="295275"/>
                      <a:pt x="102706" y="295275"/>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Freeform 40"/>
              <p:cNvSpPr/>
              <p:nvPr/>
            </p:nvSpPr>
            <p:spPr>
              <a:xfrm>
                <a:off x="4452685" y="4465906"/>
                <a:ext cx="212937" cy="169641"/>
              </a:xfrm>
              <a:custGeom>
                <a:avLst/>
                <a:gdLst>
                  <a:gd name="connsiteX0" fmla="*/ 211947 w 213290"/>
                  <a:gd name="connsiteY0" fmla="*/ 134422 h 170698"/>
                  <a:gd name="connsiteX1" fmla="*/ 175784 w 213290"/>
                  <a:gd name="connsiteY1" fmla="*/ 51765 h 170698"/>
                  <a:gd name="connsiteX2" fmla="*/ 46632 w 213290"/>
                  <a:gd name="connsiteY2" fmla="*/ 104 h 170698"/>
                  <a:gd name="connsiteX3" fmla="*/ 137 w 213290"/>
                  <a:gd name="connsiteY3" fmla="*/ 41433 h 170698"/>
                  <a:gd name="connsiteX4" fmla="*/ 36300 w 213290"/>
                  <a:gd name="connsiteY4" fmla="*/ 139588 h 170698"/>
                  <a:gd name="connsiteX5" fmla="*/ 139622 w 213290"/>
                  <a:gd name="connsiteY5" fmla="*/ 170585 h 170698"/>
                  <a:gd name="connsiteX6" fmla="*/ 211947 w 213290"/>
                  <a:gd name="connsiteY6" fmla="*/ 134422 h 17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290" h="170698">
                    <a:moveTo>
                      <a:pt x="211947" y="134422"/>
                    </a:moveTo>
                    <a:cubicBezTo>
                      <a:pt x="217974" y="114619"/>
                      <a:pt x="203336" y="74151"/>
                      <a:pt x="175784" y="51765"/>
                    </a:cubicBezTo>
                    <a:cubicBezTo>
                      <a:pt x="148232" y="29379"/>
                      <a:pt x="75906" y="1826"/>
                      <a:pt x="46632" y="104"/>
                    </a:cubicBezTo>
                    <a:cubicBezTo>
                      <a:pt x="17357" y="-1618"/>
                      <a:pt x="1859" y="18186"/>
                      <a:pt x="137" y="41433"/>
                    </a:cubicBezTo>
                    <a:cubicBezTo>
                      <a:pt x="-1585" y="64680"/>
                      <a:pt x="13052" y="118063"/>
                      <a:pt x="36300" y="139588"/>
                    </a:cubicBezTo>
                    <a:cubicBezTo>
                      <a:pt x="59547" y="161113"/>
                      <a:pt x="112931" y="168863"/>
                      <a:pt x="139622" y="170585"/>
                    </a:cubicBezTo>
                    <a:cubicBezTo>
                      <a:pt x="166313" y="172307"/>
                      <a:pt x="205920" y="154225"/>
                      <a:pt x="211947" y="134422"/>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Freeform 41"/>
              <p:cNvSpPr/>
              <p:nvPr/>
            </p:nvSpPr>
            <p:spPr>
              <a:xfrm>
                <a:off x="4625895" y="4589570"/>
                <a:ext cx="152552" cy="107810"/>
              </a:xfrm>
              <a:custGeom>
                <a:avLst/>
                <a:gdLst>
                  <a:gd name="connsiteX0" fmla="*/ 0 w 31361"/>
                  <a:gd name="connsiteY0" fmla="*/ 0 h 67159"/>
                  <a:gd name="connsiteX1" fmla="*/ 30997 w 31361"/>
                  <a:gd name="connsiteY1" fmla="*/ 67159 h 67159"/>
                  <a:gd name="connsiteX2" fmla="*/ 0 w 31361"/>
                  <a:gd name="connsiteY2" fmla="*/ 0 h 67159"/>
                </a:gdLst>
                <a:ahLst/>
                <a:cxnLst>
                  <a:cxn ang="0">
                    <a:pos x="connsiteX0" y="connsiteY0"/>
                  </a:cxn>
                  <a:cxn ang="0">
                    <a:pos x="connsiteX1" y="connsiteY1"/>
                  </a:cxn>
                  <a:cxn ang="0">
                    <a:pos x="connsiteX2" y="connsiteY2"/>
                  </a:cxn>
                </a:cxnLst>
                <a:rect l="l" t="t" r="r" b="b"/>
                <a:pathLst>
                  <a:path w="31361" h="67159">
                    <a:moveTo>
                      <a:pt x="0" y="0"/>
                    </a:moveTo>
                    <a:cubicBezTo>
                      <a:pt x="0" y="0"/>
                      <a:pt x="26692" y="67159"/>
                      <a:pt x="30997" y="67159"/>
                    </a:cubicBezTo>
                    <a:cubicBezTo>
                      <a:pt x="35302" y="67159"/>
                      <a:pt x="0" y="0"/>
                      <a:pt x="0" y="0"/>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42"/>
              <p:cNvSpPr/>
              <p:nvPr/>
            </p:nvSpPr>
            <p:spPr>
              <a:xfrm>
                <a:off x="4702171" y="4643475"/>
                <a:ext cx="76276" cy="117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Freeform 43"/>
              <p:cNvSpPr/>
              <p:nvPr/>
            </p:nvSpPr>
            <p:spPr>
              <a:xfrm rot="7313324">
                <a:off x="4773061" y="4599753"/>
                <a:ext cx="152202" cy="106469"/>
              </a:xfrm>
              <a:custGeom>
                <a:avLst/>
                <a:gdLst>
                  <a:gd name="connsiteX0" fmla="*/ 0 w 31361"/>
                  <a:gd name="connsiteY0" fmla="*/ 0 h 67159"/>
                  <a:gd name="connsiteX1" fmla="*/ 30997 w 31361"/>
                  <a:gd name="connsiteY1" fmla="*/ 67159 h 67159"/>
                  <a:gd name="connsiteX2" fmla="*/ 0 w 31361"/>
                  <a:gd name="connsiteY2" fmla="*/ 0 h 67159"/>
                </a:gdLst>
                <a:ahLst/>
                <a:cxnLst>
                  <a:cxn ang="0">
                    <a:pos x="connsiteX0" y="connsiteY0"/>
                  </a:cxn>
                  <a:cxn ang="0">
                    <a:pos x="connsiteX1" y="connsiteY1"/>
                  </a:cxn>
                  <a:cxn ang="0">
                    <a:pos x="connsiteX2" y="connsiteY2"/>
                  </a:cxn>
                </a:cxnLst>
                <a:rect l="l" t="t" r="r" b="b"/>
                <a:pathLst>
                  <a:path w="31361" h="67159">
                    <a:moveTo>
                      <a:pt x="0" y="0"/>
                    </a:moveTo>
                    <a:cubicBezTo>
                      <a:pt x="0" y="0"/>
                      <a:pt x="26692" y="67159"/>
                      <a:pt x="30997" y="67159"/>
                    </a:cubicBezTo>
                    <a:cubicBezTo>
                      <a:pt x="35302" y="67159"/>
                      <a:pt x="0" y="0"/>
                      <a:pt x="0" y="0"/>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5" name="Straight Connector 44"/>
              <p:cNvCxnSpPr/>
              <p:nvPr/>
            </p:nvCxnSpPr>
            <p:spPr>
              <a:xfrm>
                <a:off x="4762556" y="4426270"/>
                <a:ext cx="0" cy="228303"/>
              </a:xfrm>
              <a:prstGeom prst="line">
                <a:avLst/>
              </a:prstGeom>
              <a:solidFill>
                <a:srgbClr val="00B050"/>
              </a:solidFill>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rot="15796888">
                <a:off x="4641961" y="4779699"/>
                <a:ext cx="152202" cy="108058"/>
              </a:xfrm>
              <a:custGeom>
                <a:avLst/>
                <a:gdLst>
                  <a:gd name="connsiteX0" fmla="*/ 0 w 31361"/>
                  <a:gd name="connsiteY0" fmla="*/ 0 h 67159"/>
                  <a:gd name="connsiteX1" fmla="*/ 30997 w 31361"/>
                  <a:gd name="connsiteY1" fmla="*/ 67159 h 67159"/>
                  <a:gd name="connsiteX2" fmla="*/ 0 w 31361"/>
                  <a:gd name="connsiteY2" fmla="*/ 0 h 67159"/>
                </a:gdLst>
                <a:ahLst/>
                <a:cxnLst>
                  <a:cxn ang="0">
                    <a:pos x="connsiteX0" y="connsiteY0"/>
                  </a:cxn>
                  <a:cxn ang="0">
                    <a:pos x="connsiteX1" y="connsiteY1"/>
                  </a:cxn>
                  <a:cxn ang="0">
                    <a:pos x="connsiteX2" y="connsiteY2"/>
                  </a:cxn>
                </a:cxnLst>
                <a:rect l="l" t="t" r="r" b="b"/>
                <a:pathLst>
                  <a:path w="31361" h="67159">
                    <a:moveTo>
                      <a:pt x="0" y="0"/>
                    </a:moveTo>
                    <a:cubicBezTo>
                      <a:pt x="0" y="0"/>
                      <a:pt x="26692" y="67159"/>
                      <a:pt x="30997" y="67159"/>
                    </a:cubicBezTo>
                    <a:cubicBezTo>
                      <a:pt x="35302" y="67159"/>
                      <a:pt x="0" y="0"/>
                      <a:pt x="0" y="0"/>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Freeform 46"/>
              <p:cNvSpPr/>
              <p:nvPr/>
            </p:nvSpPr>
            <p:spPr>
              <a:xfrm>
                <a:off x="4733953" y="4722747"/>
                <a:ext cx="174799" cy="158544"/>
              </a:xfrm>
              <a:custGeom>
                <a:avLst/>
                <a:gdLst>
                  <a:gd name="connsiteX0" fmla="*/ 34094 w 173579"/>
                  <a:gd name="connsiteY0" fmla="*/ 28889 h 158140"/>
                  <a:gd name="connsiteX1" fmla="*/ 3098 w 173579"/>
                  <a:gd name="connsiteY1" fmla="*/ 70218 h 158140"/>
                  <a:gd name="connsiteX2" fmla="*/ 106420 w 173579"/>
                  <a:gd name="connsiteY2" fmla="*/ 158042 h 158140"/>
                  <a:gd name="connsiteX3" fmla="*/ 173579 w 173579"/>
                  <a:gd name="connsiteY3" fmla="*/ 85716 h 158140"/>
                  <a:gd name="connsiteX4" fmla="*/ 106420 w 173579"/>
                  <a:gd name="connsiteY4" fmla="*/ 3059 h 158140"/>
                  <a:gd name="connsiteX5" fmla="*/ 34094 w 173579"/>
                  <a:gd name="connsiteY5" fmla="*/ 28889 h 1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579" h="158140">
                    <a:moveTo>
                      <a:pt x="34094" y="28889"/>
                    </a:moveTo>
                    <a:cubicBezTo>
                      <a:pt x="16874" y="40082"/>
                      <a:pt x="-8956" y="48693"/>
                      <a:pt x="3098" y="70218"/>
                    </a:cubicBezTo>
                    <a:cubicBezTo>
                      <a:pt x="15152" y="91743"/>
                      <a:pt x="78007" y="155459"/>
                      <a:pt x="106420" y="158042"/>
                    </a:cubicBezTo>
                    <a:cubicBezTo>
                      <a:pt x="134833" y="160625"/>
                      <a:pt x="173579" y="111546"/>
                      <a:pt x="173579" y="85716"/>
                    </a:cubicBezTo>
                    <a:cubicBezTo>
                      <a:pt x="173579" y="59886"/>
                      <a:pt x="130528" y="15113"/>
                      <a:pt x="106420" y="3059"/>
                    </a:cubicBezTo>
                    <a:cubicBezTo>
                      <a:pt x="82312" y="-8995"/>
                      <a:pt x="51314" y="17696"/>
                      <a:pt x="34094" y="28889"/>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Freeform 47"/>
              <p:cNvSpPr/>
              <p:nvPr/>
            </p:nvSpPr>
            <p:spPr>
              <a:xfrm>
                <a:off x="4726007" y="4572130"/>
                <a:ext cx="95345" cy="117322"/>
              </a:xfrm>
              <a:custGeom>
                <a:avLst/>
                <a:gdLst>
                  <a:gd name="connsiteX0" fmla="*/ 870 w 95446"/>
                  <a:gd name="connsiteY0" fmla="*/ 91874 h 117421"/>
                  <a:gd name="connsiteX1" fmla="*/ 37032 w 95446"/>
                  <a:gd name="connsiteY1" fmla="*/ 14382 h 117421"/>
                  <a:gd name="connsiteX2" fmla="*/ 93859 w 95446"/>
                  <a:gd name="connsiteY2" fmla="*/ 9216 h 117421"/>
                  <a:gd name="connsiteX3" fmla="*/ 73195 w 95446"/>
                  <a:gd name="connsiteY3" fmla="*/ 112538 h 117421"/>
                  <a:gd name="connsiteX4" fmla="*/ 870 w 95446"/>
                  <a:gd name="connsiteY4" fmla="*/ 91874 h 11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6" h="117421">
                    <a:moveTo>
                      <a:pt x="870" y="91874"/>
                    </a:moveTo>
                    <a:cubicBezTo>
                      <a:pt x="-5157" y="75515"/>
                      <a:pt x="21534" y="28158"/>
                      <a:pt x="37032" y="14382"/>
                    </a:cubicBezTo>
                    <a:cubicBezTo>
                      <a:pt x="52530" y="606"/>
                      <a:pt x="87832" y="-7143"/>
                      <a:pt x="93859" y="9216"/>
                    </a:cubicBezTo>
                    <a:cubicBezTo>
                      <a:pt x="99886" y="25575"/>
                      <a:pt x="87832" y="98762"/>
                      <a:pt x="73195" y="112538"/>
                    </a:cubicBezTo>
                    <a:cubicBezTo>
                      <a:pt x="58558" y="126314"/>
                      <a:pt x="6897" y="108233"/>
                      <a:pt x="870" y="91874"/>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Freeform 48"/>
              <p:cNvSpPr/>
              <p:nvPr/>
            </p:nvSpPr>
            <p:spPr>
              <a:xfrm>
                <a:off x="4524194" y="4825800"/>
                <a:ext cx="249485" cy="339284"/>
              </a:xfrm>
              <a:custGeom>
                <a:avLst/>
                <a:gdLst>
                  <a:gd name="connsiteX0" fmla="*/ 99501 w 249336"/>
                  <a:gd name="connsiteY0" fmla="*/ 1168 h 339104"/>
                  <a:gd name="connsiteX1" fmla="*/ 37508 w 249336"/>
                  <a:gd name="connsiteY1" fmla="*/ 47663 h 339104"/>
                  <a:gd name="connsiteX2" fmla="*/ 1345 w 249336"/>
                  <a:gd name="connsiteY2" fmla="*/ 187147 h 339104"/>
                  <a:gd name="connsiteX3" fmla="*/ 84003 w 249336"/>
                  <a:gd name="connsiteY3" fmla="*/ 336964 h 339104"/>
                  <a:gd name="connsiteX4" fmla="*/ 192491 w 249336"/>
                  <a:gd name="connsiteY4" fmla="*/ 264639 h 339104"/>
                  <a:gd name="connsiteX5" fmla="*/ 249318 w 249336"/>
                  <a:gd name="connsiteY5" fmla="*/ 114822 h 339104"/>
                  <a:gd name="connsiteX6" fmla="*/ 187325 w 249336"/>
                  <a:gd name="connsiteY6" fmla="*/ 21832 h 339104"/>
                  <a:gd name="connsiteX7" fmla="*/ 99501 w 249336"/>
                  <a:gd name="connsiteY7" fmla="*/ 1168 h 339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36" h="339104">
                    <a:moveTo>
                      <a:pt x="99501" y="1168"/>
                    </a:moveTo>
                    <a:cubicBezTo>
                      <a:pt x="74531" y="5473"/>
                      <a:pt x="53867" y="16666"/>
                      <a:pt x="37508" y="47663"/>
                    </a:cubicBezTo>
                    <a:cubicBezTo>
                      <a:pt x="21149" y="78660"/>
                      <a:pt x="-6404" y="138930"/>
                      <a:pt x="1345" y="187147"/>
                    </a:cubicBezTo>
                    <a:cubicBezTo>
                      <a:pt x="9094" y="235364"/>
                      <a:pt x="52145" y="324049"/>
                      <a:pt x="84003" y="336964"/>
                    </a:cubicBezTo>
                    <a:cubicBezTo>
                      <a:pt x="115861" y="349879"/>
                      <a:pt x="164939" y="301663"/>
                      <a:pt x="192491" y="264639"/>
                    </a:cubicBezTo>
                    <a:cubicBezTo>
                      <a:pt x="220043" y="227615"/>
                      <a:pt x="250179" y="155290"/>
                      <a:pt x="249318" y="114822"/>
                    </a:cubicBezTo>
                    <a:cubicBezTo>
                      <a:pt x="248457" y="74354"/>
                      <a:pt x="211434" y="39052"/>
                      <a:pt x="187325" y="21832"/>
                    </a:cubicBezTo>
                    <a:cubicBezTo>
                      <a:pt x="163216" y="4612"/>
                      <a:pt x="124471" y="-3137"/>
                      <a:pt x="99501" y="1168"/>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Freeform 49"/>
              <p:cNvSpPr/>
              <p:nvPr/>
            </p:nvSpPr>
            <p:spPr>
              <a:xfrm flipV="1">
                <a:off x="4671978" y="4668842"/>
                <a:ext cx="46084" cy="45977"/>
              </a:xfrm>
              <a:custGeom>
                <a:avLst/>
                <a:gdLst>
                  <a:gd name="connsiteX0" fmla="*/ 1400 w 151270"/>
                  <a:gd name="connsiteY0" fmla="*/ 1267 h 162119"/>
                  <a:gd name="connsiteX1" fmla="*/ 22065 w 151270"/>
                  <a:gd name="connsiteY1" fmla="*/ 156251 h 162119"/>
                  <a:gd name="connsiteX2" fmla="*/ 151217 w 151270"/>
                  <a:gd name="connsiteY2" fmla="*/ 125254 h 162119"/>
                  <a:gd name="connsiteX3" fmla="*/ 37563 w 151270"/>
                  <a:gd name="connsiteY3" fmla="*/ 83925 h 162119"/>
                  <a:gd name="connsiteX4" fmla="*/ 1400 w 151270"/>
                  <a:gd name="connsiteY4" fmla="*/ 1267 h 162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70" h="162119">
                    <a:moveTo>
                      <a:pt x="1400" y="1267"/>
                    </a:moveTo>
                    <a:cubicBezTo>
                      <a:pt x="-1183" y="13321"/>
                      <a:pt x="-2904" y="135587"/>
                      <a:pt x="22065" y="156251"/>
                    </a:cubicBezTo>
                    <a:cubicBezTo>
                      <a:pt x="47034" y="176915"/>
                      <a:pt x="148634" y="137308"/>
                      <a:pt x="151217" y="125254"/>
                    </a:cubicBezTo>
                    <a:cubicBezTo>
                      <a:pt x="153800" y="113200"/>
                      <a:pt x="61671" y="101145"/>
                      <a:pt x="37563" y="83925"/>
                    </a:cubicBezTo>
                    <a:cubicBezTo>
                      <a:pt x="13455" y="66705"/>
                      <a:pt x="3983" y="-10787"/>
                      <a:pt x="1400" y="1267"/>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Freeform 50"/>
              <p:cNvSpPr/>
              <p:nvPr/>
            </p:nvSpPr>
            <p:spPr>
              <a:xfrm rot="8907675">
                <a:off x="4810229" y="4684697"/>
                <a:ext cx="150962" cy="106224"/>
              </a:xfrm>
              <a:custGeom>
                <a:avLst/>
                <a:gdLst>
                  <a:gd name="connsiteX0" fmla="*/ 0 w 31361"/>
                  <a:gd name="connsiteY0" fmla="*/ 0 h 67159"/>
                  <a:gd name="connsiteX1" fmla="*/ 30997 w 31361"/>
                  <a:gd name="connsiteY1" fmla="*/ 67159 h 67159"/>
                  <a:gd name="connsiteX2" fmla="*/ 0 w 31361"/>
                  <a:gd name="connsiteY2" fmla="*/ 0 h 67159"/>
                </a:gdLst>
                <a:ahLst/>
                <a:cxnLst>
                  <a:cxn ang="0">
                    <a:pos x="connsiteX0" y="connsiteY0"/>
                  </a:cxn>
                  <a:cxn ang="0">
                    <a:pos x="connsiteX1" y="connsiteY1"/>
                  </a:cxn>
                  <a:cxn ang="0">
                    <a:pos x="connsiteX2" y="connsiteY2"/>
                  </a:cxn>
                </a:cxnLst>
                <a:rect l="l" t="t" r="r" b="b"/>
                <a:pathLst>
                  <a:path w="31361" h="67159">
                    <a:moveTo>
                      <a:pt x="0" y="0"/>
                    </a:moveTo>
                    <a:cubicBezTo>
                      <a:pt x="0" y="0"/>
                      <a:pt x="26692" y="67159"/>
                      <a:pt x="30997" y="67159"/>
                    </a:cubicBezTo>
                    <a:cubicBezTo>
                      <a:pt x="35302" y="67159"/>
                      <a:pt x="0" y="0"/>
                      <a:pt x="0" y="0"/>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51"/>
              <p:cNvSpPr/>
              <p:nvPr/>
            </p:nvSpPr>
            <p:spPr>
              <a:xfrm>
                <a:off x="4938944" y="4648231"/>
                <a:ext cx="119182" cy="123664"/>
              </a:xfrm>
              <a:custGeom>
                <a:avLst/>
                <a:gdLst>
                  <a:gd name="connsiteX0" fmla="*/ 777 w 119909"/>
                  <a:gd name="connsiteY0" fmla="*/ 62043 h 124146"/>
                  <a:gd name="connsiteX1" fmla="*/ 62770 w 119909"/>
                  <a:gd name="connsiteY1" fmla="*/ 50 h 124146"/>
                  <a:gd name="connsiteX2" fmla="*/ 119597 w 119909"/>
                  <a:gd name="connsiteY2" fmla="*/ 72376 h 124146"/>
                  <a:gd name="connsiteX3" fmla="*/ 36939 w 119909"/>
                  <a:gd name="connsiteY3" fmla="*/ 124037 h 124146"/>
                  <a:gd name="connsiteX4" fmla="*/ 777 w 119909"/>
                  <a:gd name="connsiteY4" fmla="*/ 62043 h 12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09" h="124146">
                    <a:moveTo>
                      <a:pt x="777" y="62043"/>
                    </a:moveTo>
                    <a:cubicBezTo>
                      <a:pt x="5082" y="41379"/>
                      <a:pt x="42967" y="-1672"/>
                      <a:pt x="62770" y="50"/>
                    </a:cubicBezTo>
                    <a:cubicBezTo>
                      <a:pt x="82573" y="1772"/>
                      <a:pt x="123902" y="51712"/>
                      <a:pt x="119597" y="72376"/>
                    </a:cubicBezTo>
                    <a:cubicBezTo>
                      <a:pt x="115292" y="93040"/>
                      <a:pt x="63630" y="121454"/>
                      <a:pt x="36939" y="124037"/>
                    </a:cubicBezTo>
                    <a:cubicBezTo>
                      <a:pt x="10248" y="126620"/>
                      <a:pt x="-3528" y="82707"/>
                      <a:pt x="777" y="62043"/>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9706" name="TextBox 54"/>
            <p:cNvSpPr txBox="1">
              <a:spLocks noChangeArrowheads="1"/>
            </p:cNvSpPr>
            <p:nvPr/>
          </p:nvSpPr>
          <p:spPr bwMode="auto">
            <a:xfrm>
              <a:off x="1500188" y="3352800"/>
              <a:ext cx="101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Wild-type</a:t>
              </a:r>
            </a:p>
          </p:txBody>
        </p:sp>
        <p:sp>
          <p:nvSpPr>
            <p:cNvPr id="29707" name="TextBox 57"/>
            <p:cNvSpPr txBox="1">
              <a:spLocks noChangeArrowheads="1"/>
            </p:cNvSpPr>
            <p:nvPr/>
          </p:nvSpPr>
          <p:spPr bwMode="auto">
            <a:xfrm>
              <a:off x="3733800" y="3190875"/>
              <a:ext cx="15001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Chlorate uptake mutant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r>
                <a:rPr kumimoji="0" lang="en-GB" altLang="en-US" sz="1600" b="1" i="1" u="none" strike="noStrike" kern="1200" cap="none" spc="0" normalizeH="0" baseline="0" noProof="0">
                  <a:ln>
                    <a:noFill/>
                  </a:ln>
                  <a:solidFill>
                    <a:prstClr val="black"/>
                  </a:solidFill>
                  <a:effectLst/>
                  <a:uLnTx/>
                  <a:uFillTx/>
                  <a:latin typeface="Arial" panose="020B0604020202020204" pitchFamily="34" charset="0"/>
                  <a:ea typeface="+mn-ea"/>
                  <a:cs typeface="+mn-cs"/>
                </a:rPr>
                <a:t>chl1-5</a:t>
              </a: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p>
          </p:txBody>
        </p:sp>
        <p:sp>
          <p:nvSpPr>
            <p:cNvPr id="29708" name="TextBox 62"/>
            <p:cNvSpPr txBox="1">
              <a:spLocks noChangeArrowheads="1"/>
            </p:cNvSpPr>
            <p:nvPr/>
          </p:nvSpPr>
          <p:spPr bwMode="auto">
            <a:xfrm>
              <a:off x="2209800" y="3214688"/>
              <a:ext cx="1828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Nitrate reductase mutant</a:t>
              </a:r>
            </a:p>
          </p:txBody>
        </p:sp>
        <p:sp>
          <p:nvSpPr>
            <p:cNvPr id="29709" name="TextBox 59"/>
            <p:cNvSpPr txBox="1">
              <a:spLocks noChangeArrowheads="1"/>
            </p:cNvSpPr>
            <p:nvPr/>
          </p:nvSpPr>
          <p:spPr bwMode="auto">
            <a:xfrm>
              <a:off x="1817688" y="5016500"/>
              <a:ext cx="587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5400" b="0"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p>
          </p:txBody>
        </p:sp>
        <p:sp>
          <p:nvSpPr>
            <p:cNvPr id="29710" name="TextBox 64"/>
            <p:cNvSpPr txBox="1">
              <a:spLocks noChangeArrowheads="1"/>
            </p:cNvSpPr>
            <p:nvPr/>
          </p:nvSpPr>
          <p:spPr bwMode="auto">
            <a:xfrm>
              <a:off x="4191000" y="4964113"/>
              <a:ext cx="5889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5400" b="0"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p>
          </p:txBody>
        </p:sp>
        <p:sp>
          <p:nvSpPr>
            <p:cNvPr id="29711" name="TextBox 65"/>
            <p:cNvSpPr txBox="1">
              <a:spLocks noChangeArrowheads="1"/>
            </p:cNvSpPr>
            <p:nvPr/>
          </p:nvSpPr>
          <p:spPr bwMode="auto">
            <a:xfrm>
              <a:off x="2971800" y="4953000"/>
              <a:ext cx="415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5400" b="0"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p>
          </p:txBody>
        </p:sp>
        <p:sp>
          <p:nvSpPr>
            <p:cNvPr id="62" name="Rectangle 61"/>
            <p:cNvSpPr/>
            <p:nvPr/>
          </p:nvSpPr>
          <p:spPr>
            <a:xfrm>
              <a:off x="304800" y="1447800"/>
              <a:ext cx="8166100" cy="16875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713" name="TextBox 63"/>
            <p:cNvSpPr txBox="1">
              <a:spLocks noChangeArrowheads="1"/>
            </p:cNvSpPr>
            <p:nvPr/>
          </p:nvSpPr>
          <p:spPr bwMode="auto">
            <a:xfrm>
              <a:off x="0" y="4249738"/>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Growth on chlorate</a:t>
              </a:r>
            </a:p>
          </p:txBody>
        </p:sp>
        <p:sp>
          <p:nvSpPr>
            <p:cNvPr id="29714" name="TextBox 69"/>
            <p:cNvSpPr txBox="1">
              <a:spLocks noChangeArrowheads="1"/>
            </p:cNvSpPr>
            <p:nvPr/>
          </p:nvSpPr>
          <p:spPr bwMode="auto">
            <a:xfrm>
              <a:off x="0" y="4876800"/>
              <a:ext cx="1500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Nitrate reductase activity</a:t>
              </a:r>
            </a:p>
          </p:txBody>
        </p:sp>
        <p:sp>
          <p:nvSpPr>
            <p:cNvPr id="29715" name="TextBox 66"/>
            <p:cNvSpPr txBox="1">
              <a:spLocks noChangeArrowheads="1"/>
            </p:cNvSpPr>
            <p:nvPr/>
          </p:nvSpPr>
          <p:spPr bwMode="auto">
            <a:xfrm>
              <a:off x="373063" y="1600200"/>
              <a:ext cx="2819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The first nitrate transporter was identified using a genetic selection for chlorate resistance</a:t>
              </a:r>
            </a:p>
          </p:txBody>
        </p:sp>
        <p:sp>
          <p:nvSpPr>
            <p:cNvPr id="29716" name="TextBox 68"/>
            <p:cNvSpPr txBox="1">
              <a:spLocks noChangeArrowheads="1"/>
            </p:cNvSpPr>
            <p:nvPr/>
          </p:nvSpPr>
          <p:spPr bwMode="auto">
            <a:xfrm>
              <a:off x="304800" y="3606800"/>
              <a:ext cx="755650" cy="4000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1973</a:t>
              </a:r>
            </a:p>
          </p:txBody>
        </p:sp>
        <p:sp>
          <p:nvSpPr>
            <p:cNvPr id="75" name="Rectangle 74"/>
            <p:cNvSpPr/>
            <p:nvPr/>
          </p:nvSpPr>
          <p:spPr>
            <a:xfrm>
              <a:off x="31750" y="3251200"/>
              <a:ext cx="5078413" cy="2439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718" name="TextBox 70"/>
            <p:cNvSpPr txBox="1">
              <a:spLocks noChangeArrowheads="1"/>
            </p:cNvSpPr>
            <p:nvPr/>
          </p:nvSpPr>
          <p:spPr bwMode="auto">
            <a:xfrm>
              <a:off x="5157788" y="3314700"/>
              <a:ext cx="3986212" cy="8302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In 1993 the CHL1 gene was cloned and found to be a nitrate transporter (shown = current in Xenopus oocytes)</a:t>
              </a:r>
            </a:p>
          </p:txBody>
        </p:sp>
      </p:grpSp>
    </p:spTree>
    <p:extLst>
      <p:ext uri="{BB962C8B-B14F-4D97-AF65-F5344CB8AC3E}">
        <p14:creationId xmlns:p14="http://schemas.microsoft.com/office/powerpoint/2010/main" val="411809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t>Other channels contribute to nitrate transport w/in and between cells</a:t>
            </a:r>
          </a:p>
        </p:txBody>
      </p:sp>
      <p:sp>
        <p:nvSpPr>
          <p:cNvPr id="30723" name="Rectangle 5"/>
          <p:cNvSpPr>
            <a:spLocks noChangeArrowheads="1"/>
          </p:cNvSpPr>
          <p:nvPr/>
        </p:nvSpPr>
        <p:spPr bwMode="auto">
          <a:xfrm>
            <a:off x="838200" y="6011863"/>
            <a:ext cx="830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Reprinted from Wang, Y.-Y., Hsu, P.-K. and Tsay, Y.-F. (2012). Uptake, allocation and signaling of nitrate. Trends Plant Sci. 17: </a:t>
            </a: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hlinkClick r:id="rId2"/>
              </a:rPr>
              <a:t>458-467</a:t>
            </a: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with permission from Elsevier; Tegeder, M. (2014). Transporters involved in source to sink partitioning of amino acids and ureides: opportunities for crop improvement. J. Exp. Bot. 65: </a:t>
            </a: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1865-1878</a:t>
            </a:r>
            <a:r>
              <a:rPr kumimoji="0" lang="en-GB" alt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by permission of Oxford University Press.</a:t>
            </a:r>
          </a:p>
        </p:txBody>
      </p:sp>
      <p:pic>
        <p:nvPicPr>
          <p:cNvPr id="3072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7788" y="1733550"/>
            <a:ext cx="3217862" cy="22526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5" name="TextBox 1"/>
          <p:cNvSpPr txBox="1">
            <a:spLocks noChangeArrowheads="1"/>
          </p:cNvSpPr>
          <p:nvPr/>
        </p:nvSpPr>
        <p:spPr bwMode="auto">
          <a:xfrm>
            <a:off x="47625" y="3962400"/>
            <a:ext cx="3276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Specific transporters move nitrate (or other N-containing compounds) inwards and outwards across the PM and across the vacuolar membrane</a:t>
            </a:r>
          </a:p>
        </p:txBody>
      </p:sp>
      <p:sp>
        <p:nvSpPr>
          <p:cNvPr id="3" name="Rectangle 2"/>
          <p:cNvSpPr/>
          <p:nvPr/>
        </p:nvSpPr>
        <p:spPr>
          <a:xfrm>
            <a:off x="76200" y="1752600"/>
            <a:ext cx="3219450" cy="3581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0727" name="Group 1"/>
          <p:cNvGrpSpPr>
            <a:grpSpLocks/>
          </p:cNvGrpSpPr>
          <p:nvPr/>
        </p:nvGrpSpPr>
        <p:grpSpPr bwMode="auto">
          <a:xfrm>
            <a:off x="3417888" y="1968500"/>
            <a:ext cx="5726112" cy="3898900"/>
            <a:chOff x="3417888" y="1968500"/>
            <a:chExt cx="5726112" cy="3898900"/>
          </a:xfrm>
        </p:grpSpPr>
        <p:pic>
          <p:nvPicPr>
            <p:cNvPr id="30728" name="Picture 2"/>
            <p:cNvPicPr>
              <a:picLocks noChangeAspect="1" noChangeArrowheads="1"/>
            </p:cNvPicPr>
            <p:nvPr/>
          </p:nvPicPr>
          <p:blipFill>
            <a:blip r:embed="rId5">
              <a:extLst>
                <a:ext uri="{28A0092B-C50C-407E-A947-70E740481C1C}">
                  <a14:useLocalDpi xmlns:a14="http://schemas.microsoft.com/office/drawing/2010/main" val="0"/>
                </a:ext>
              </a:extLst>
            </a:blip>
            <a:srcRect r="2419"/>
            <a:stretch>
              <a:fillRect/>
            </a:stretch>
          </p:blipFill>
          <p:spPr bwMode="auto">
            <a:xfrm>
              <a:off x="3417888" y="2576513"/>
              <a:ext cx="5726112" cy="329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9" name="TextBox 3"/>
            <p:cNvSpPr txBox="1">
              <a:spLocks noChangeArrowheads="1"/>
            </p:cNvSpPr>
            <p:nvPr/>
          </p:nvSpPr>
          <p:spPr bwMode="auto">
            <a:xfrm>
              <a:off x="4164013" y="1968500"/>
              <a:ext cx="42338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Nitrogen uptake but also assimilation and recycling depend on membrane transporters</a:t>
              </a:r>
            </a:p>
          </p:txBody>
        </p:sp>
      </p:grpSp>
    </p:spTree>
    <p:extLst>
      <p:ext uri="{BB962C8B-B14F-4D97-AF65-F5344CB8AC3E}">
        <p14:creationId xmlns:p14="http://schemas.microsoft.com/office/powerpoint/2010/main" val="237504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t>Primary N assimilation: NO</a:t>
            </a:r>
            <a:r>
              <a:rPr lang="en-GB" altLang="en-US" baseline="-25000" smtClean="0"/>
              <a:t>3</a:t>
            </a:r>
            <a:r>
              <a:rPr lang="en-GB" altLang="en-US" baseline="30000" smtClean="0"/>
              <a:t>-</a:t>
            </a:r>
            <a:r>
              <a:rPr lang="en-GB" altLang="en-US" smtClean="0"/>
              <a:t> is reduced to NH</a:t>
            </a:r>
            <a:r>
              <a:rPr lang="en-GB" altLang="en-US" baseline="-25000" smtClean="0"/>
              <a:t>4</a:t>
            </a:r>
            <a:r>
              <a:rPr lang="en-GB" altLang="en-US" baseline="30000" smtClean="0"/>
              <a:t>+</a:t>
            </a:r>
            <a:r>
              <a:rPr lang="en-GB" altLang="en-US" smtClean="0"/>
              <a:t> prior to assimilation</a:t>
            </a:r>
          </a:p>
        </p:txBody>
      </p:sp>
      <p:grpSp>
        <p:nvGrpSpPr>
          <p:cNvPr id="31747" name="Group 1"/>
          <p:cNvGrpSpPr>
            <a:grpSpLocks/>
          </p:cNvGrpSpPr>
          <p:nvPr/>
        </p:nvGrpSpPr>
        <p:grpSpPr bwMode="auto">
          <a:xfrm>
            <a:off x="0" y="1828800"/>
            <a:ext cx="8686800" cy="4225925"/>
            <a:chOff x="0" y="1828800"/>
            <a:chExt cx="8686800" cy="4225925"/>
          </a:xfrm>
        </p:grpSpPr>
        <p:sp>
          <p:nvSpPr>
            <p:cNvPr id="43" name="Rectangle 42"/>
            <p:cNvSpPr/>
            <p:nvPr/>
          </p:nvSpPr>
          <p:spPr bwMode="auto">
            <a:xfrm>
              <a:off x="942975" y="1828800"/>
              <a:ext cx="7743825" cy="42259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1749" name="Group 53"/>
            <p:cNvGrpSpPr>
              <a:grpSpLocks/>
            </p:cNvGrpSpPr>
            <p:nvPr/>
          </p:nvGrpSpPr>
          <p:grpSpPr bwMode="auto">
            <a:xfrm>
              <a:off x="69850" y="1963738"/>
              <a:ext cx="6840538" cy="3446462"/>
              <a:chOff x="69183" y="1963877"/>
              <a:chExt cx="6841241" cy="3446323"/>
            </a:xfrm>
          </p:grpSpPr>
          <p:grpSp>
            <p:nvGrpSpPr>
              <p:cNvPr id="31763" name="Group 50"/>
              <p:cNvGrpSpPr>
                <a:grpSpLocks/>
              </p:cNvGrpSpPr>
              <p:nvPr/>
            </p:nvGrpSpPr>
            <p:grpSpPr bwMode="auto">
              <a:xfrm>
                <a:off x="69183" y="1963877"/>
                <a:ext cx="6841241" cy="2975324"/>
                <a:chOff x="69183" y="1963877"/>
                <a:chExt cx="6841241" cy="2975324"/>
              </a:xfrm>
            </p:grpSpPr>
            <p:sp>
              <p:nvSpPr>
                <p:cNvPr id="19" name="Arc 18"/>
                <p:cNvSpPr/>
                <p:nvPr/>
              </p:nvSpPr>
              <p:spPr>
                <a:xfrm rot="10646201" flipH="1">
                  <a:off x="2580866" y="2851253"/>
                  <a:ext cx="1039920" cy="1087394"/>
                </a:xfrm>
                <a:prstGeom prst="arc">
                  <a:avLst>
                    <a:gd name="adj1" fmla="val 16279659"/>
                    <a:gd name="adj2" fmla="val 19070256"/>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1767" name="Group 48"/>
                <p:cNvGrpSpPr>
                  <a:grpSpLocks/>
                </p:cNvGrpSpPr>
                <p:nvPr/>
              </p:nvGrpSpPr>
              <p:grpSpPr bwMode="auto">
                <a:xfrm>
                  <a:off x="69183" y="1963877"/>
                  <a:ext cx="6841241" cy="2975324"/>
                  <a:chOff x="69183" y="1655202"/>
                  <a:chExt cx="6841241" cy="2975324"/>
                </a:xfrm>
              </p:grpSpPr>
              <p:sp>
                <p:nvSpPr>
                  <p:cNvPr id="31768" name="TextBox 2"/>
                  <p:cNvSpPr txBox="1">
                    <a:spLocks noChangeArrowheads="1"/>
                  </p:cNvSpPr>
                  <p:nvPr/>
                </p:nvSpPr>
                <p:spPr bwMode="auto">
                  <a:xfrm>
                    <a:off x="511213" y="1655202"/>
                    <a:ext cx="954107" cy="369332"/>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Uptake</a:t>
                    </a:r>
                  </a:p>
                </p:txBody>
              </p:sp>
              <p:sp>
                <p:nvSpPr>
                  <p:cNvPr id="31769" name="TextBox 6"/>
                  <p:cNvSpPr txBox="1">
                    <a:spLocks noChangeArrowheads="1"/>
                  </p:cNvSpPr>
                  <p:nvPr/>
                </p:nvSpPr>
                <p:spPr bwMode="auto">
                  <a:xfrm>
                    <a:off x="76200" y="4173473"/>
                    <a:ext cx="6671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NO</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3</a:t>
                    </a:r>
                    <a:r>
                      <a:rPr kumimoji="0" lang="en-GB" alt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endParaRPr>
                  </a:p>
                </p:txBody>
              </p:sp>
              <p:sp>
                <p:nvSpPr>
                  <p:cNvPr id="31770" name="TextBox 7"/>
                  <p:cNvSpPr txBox="1">
                    <a:spLocks noChangeArrowheads="1"/>
                  </p:cNvSpPr>
                  <p:nvPr/>
                </p:nvSpPr>
                <p:spPr bwMode="auto">
                  <a:xfrm>
                    <a:off x="69183" y="2225422"/>
                    <a:ext cx="692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NH</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4</a:t>
                    </a:r>
                    <a:r>
                      <a:rPr kumimoji="0" lang="en-GB" alt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endParaRPr>
                  </a:p>
                </p:txBody>
              </p:sp>
              <p:cxnSp>
                <p:nvCxnSpPr>
                  <p:cNvPr id="24" name="Straight Arrow Connector 23"/>
                  <p:cNvCxnSpPr/>
                  <p:nvPr/>
                </p:nvCxnSpPr>
                <p:spPr>
                  <a:xfrm>
                    <a:off x="1731467" y="2453682"/>
                    <a:ext cx="1697211" cy="4508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1772" name="TextBox 22"/>
                  <p:cNvSpPr txBox="1">
                    <a:spLocks noChangeArrowheads="1"/>
                  </p:cNvSpPr>
                  <p:nvPr/>
                </p:nvSpPr>
                <p:spPr bwMode="auto">
                  <a:xfrm>
                    <a:off x="3365337" y="2904616"/>
                    <a:ext cx="7505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NH</a:t>
                    </a:r>
                    <a:r>
                      <a:rPr kumimoji="0" lang="en-GB" altLang="en-US" sz="2000" b="1" i="0" u="none" strike="noStrike" kern="1200" cap="none" spc="0" normalizeH="0" baseline="-25000" noProof="0">
                        <a:ln>
                          <a:noFill/>
                        </a:ln>
                        <a:solidFill>
                          <a:prstClr val="black"/>
                        </a:solidFill>
                        <a:effectLst/>
                        <a:uLnTx/>
                        <a:uFillTx/>
                        <a:latin typeface="Arial" panose="020B0604020202020204" pitchFamily="34" charset="0"/>
                        <a:ea typeface="+mn-ea"/>
                        <a:cs typeface="+mn-cs"/>
                      </a:rPr>
                      <a:t>4</a:t>
                    </a:r>
                    <a:r>
                      <a:rPr kumimoji="0" lang="en-GB" altLang="en-US" sz="2000" b="1"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2000" b="1" i="0" u="none" strike="noStrike" kern="1200" cap="none" spc="0" normalizeH="0" baseline="-25000" noProof="0">
                      <a:ln>
                        <a:noFill/>
                      </a:ln>
                      <a:solidFill>
                        <a:prstClr val="black"/>
                      </a:solidFill>
                      <a:effectLst/>
                      <a:uLnTx/>
                      <a:uFillTx/>
                      <a:latin typeface="Arial" panose="020B0604020202020204" pitchFamily="34" charset="0"/>
                      <a:ea typeface="+mn-ea"/>
                      <a:cs typeface="+mn-cs"/>
                    </a:endParaRPr>
                  </a:p>
                </p:txBody>
              </p:sp>
              <p:sp>
                <p:nvSpPr>
                  <p:cNvPr id="31773" name="TextBox 25"/>
                  <p:cNvSpPr txBox="1">
                    <a:spLocks noChangeArrowheads="1"/>
                  </p:cNvSpPr>
                  <p:nvPr/>
                </p:nvSpPr>
                <p:spPr bwMode="auto">
                  <a:xfrm>
                    <a:off x="1588289" y="4261194"/>
                    <a:ext cx="6671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NO</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3</a:t>
                    </a:r>
                    <a:r>
                      <a:rPr kumimoji="0" lang="en-GB" alt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endParaRPr>
                  </a:p>
                </p:txBody>
              </p:sp>
              <p:sp>
                <p:nvSpPr>
                  <p:cNvPr id="31774" name="TextBox 16"/>
                  <p:cNvSpPr txBox="1">
                    <a:spLocks noChangeArrowheads="1"/>
                  </p:cNvSpPr>
                  <p:nvPr/>
                </p:nvSpPr>
                <p:spPr bwMode="auto">
                  <a:xfrm>
                    <a:off x="1198045" y="3582734"/>
                    <a:ext cx="1066800" cy="52322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0" i="1" u="none" strike="noStrike" kern="1200" cap="none" spc="0" normalizeH="0" baseline="0" noProof="0">
                        <a:ln>
                          <a:noFill/>
                        </a:ln>
                        <a:solidFill>
                          <a:prstClr val="black"/>
                        </a:solidFill>
                        <a:effectLst/>
                        <a:uLnTx/>
                        <a:uFillTx/>
                        <a:latin typeface="Arial" panose="020B0604020202020204" pitchFamily="34" charset="0"/>
                        <a:ea typeface="+mn-ea"/>
                        <a:cs typeface="+mn-cs"/>
                      </a:rPr>
                      <a:t>Nitrate reductase</a:t>
                    </a:r>
                  </a:p>
                </p:txBody>
              </p:sp>
              <p:sp>
                <p:nvSpPr>
                  <p:cNvPr id="31775" name="TextBox 31"/>
                  <p:cNvSpPr txBox="1">
                    <a:spLocks noChangeArrowheads="1"/>
                  </p:cNvSpPr>
                  <p:nvPr/>
                </p:nvSpPr>
                <p:spPr bwMode="auto">
                  <a:xfrm>
                    <a:off x="2438581" y="3400153"/>
                    <a:ext cx="6671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NO</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2</a:t>
                    </a:r>
                    <a:r>
                      <a:rPr kumimoji="0" lang="en-GB" altLang="en-US" sz="1800" b="0" i="0" u="none" strike="noStrike" kern="1200" cap="none" spc="0" normalizeH="0" baseline="30000" noProof="0">
                        <a:ln>
                          <a:noFill/>
                        </a:ln>
                        <a:solidFill>
                          <a:prstClr val="black"/>
                        </a:solidFill>
                        <a:effectLst/>
                        <a:uLnTx/>
                        <a:uFillTx/>
                        <a:latin typeface="Arial" panose="020B0604020202020204" pitchFamily="34" charset="0"/>
                        <a:ea typeface="+mn-ea"/>
                        <a:cs typeface="+mn-cs"/>
                      </a:rPr>
                      <a:t>-</a:t>
                    </a:r>
                    <a:endPar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endParaRPr>
                  </a:p>
                </p:txBody>
              </p:sp>
              <p:sp>
                <p:nvSpPr>
                  <p:cNvPr id="31776" name="TextBox 32"/>
                  <p:cNvSpPr txBox="1">
                    <a:spLocks noChangeArrowheads="1"/>
                  </p:cNvSpPr>
                  <p:nvPr/>
                </p:nvSpPr>
                <p:spPr bwMode="auto">
                  <a:xfrm>
                    <a:off x="2124075" y="2921375"/>
                    <a:ext cx="1066800" cy="52322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0" i="1" u="none" strike="noStrike" kern="1200" cap="none" spc="0" normalizeH="0" baseline="0" noProof="0">
                        <a:ln>
                          <a:noFill/>
                        </a:ln>
                        <a:solidFill>
                          <a:prstClr val="black"/>
                        </a:solidFill>
                        <a:effectLst/>
                        <a:uLnTx/>
                        <a:uFillTx/>
                        <a:latin typeface="Arial" panose="020B0604020202020204" pitchFamily="34" charset="0"/>
                        <a:ea typeface="+mn-ea"/>
                        <a:cs typeface="+mn-cs"/>
                      </a:rPr>
                      <a:t>Nitrite reductase</a:t>
                    </a:r>
                  </a:p>
                </p:txBody>
              </p:sp>
              <p:sp>
                <p:nvSpPr>
                  <p:cNvPr id="31" name="Arc 30"/>
                  <p:cNvSpPr/>
                  <p:nvPr/>
                </p:nvSpPr>
                <p:spPr>
                  <a:xfrm rot="10800000" flipH="1">
                    <a:off x="1655259" y="3399794"/>
                    <a:ext cx="919256" cy="927063"/>
                  </a:xfrm>
                  <a:prstGeom prst="arc">
                    <a:avLst>
                      <a:gd name="adj1" fmla="val 16279659"/>
                      <a:gd name="adj2" fmla="val 0"/>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1778" name="TextBox 34"/>
                  <p:cNvSpPr txBox="1">
                    <a:spLocks noChangeArrowheads="1"/>
                  </p:cNvSpPr>
                  <p:nvPr/>
                </p:nvSpPr>
                <p:spPr bwMode="auto">
                  <a:xfrm>
                    <a:off x="3644585" y="3757693"/>
                    <a:ext cx="1079626" cy="73872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0" i="1" u="none" strike="noStrike" kern="1200" cap="none" spc="0" normalizeH="0" baseline="0" noProof="0">
                        <a:ln>
                          <a:noFill/>
                        </a:ln>
                        <a:solidFill>
                          <a:prstClr val="black"/>
                        </a:solidFill>
                        <a:effectLst/>
                        <a:uLnTx/>
                        <a:uFillTx/>
                        <a:latin typeface="Arial" panose="020B0604020202020204" pitchFamily="34" charset="0"/>
                        <a:ea typeface="+mn-ea"/>
                        <a:cs typeface="+mn-cs"/>
                      </a:rPr>
                      <a:t>Glutamine synthetase (GS)</a:t>
                    </a:r>
                  </a:p>
                </p:txBody>
              </p:sp>
              <p:sp>
                <p:nvSpPr>
                  <p:cNvPr id="31779" name="TextBox 36"/>
                  <p:cNvSpPr txBox="1">
                    <a:spLocks noChangeArrowheads="1"/>
                  </p:cNvSpPr>
                  <p:nvPr/>
                </p:nvSpPr>
                <p:spPr bwMode="auto">
                  <a:xfrm>
                    <a:off x="4865326" y="3786113"/>
                    <a:ext cx="11897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Glutamine</a:t>
                    </a:r>
                  </a:p>
                </p:txBody>
              </p:sp>
              <p:sp>
                <p:nvSpPr>
                  <p:cNvPr id="35" name="Arc 34"/>
                  <p:cNvSpPr/>
                  <p:nvPr/>
                </p:nvSpPr>
                <p:spPr>
                  <a:xfrm rot="16200000" flipH="1">
                    <a:off x="3961406" y="2668713"/>
                    <a:ext cx="919125" cy="917669"/>
                  </a:xfrm>
                  <a:prstGeom prst="arc">
                    <a:avLst>
                      <a:gd name="adj1" fmla="val 17650981"/>
                      <a:gd name="adj2" fmla="val 0"/>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38" name="Straight Arrow Connector 37"/>
                  <p:cNvCxnSpPr/>
                  <p:nvPr/>
                </p:nvCxnSpPr>
                <p:spPr>
                  <a:xfrm>
                    <a:off x="6172160" y="3955396"/>
                    <a:ext cx="738264" cy="0"/>
                  </a:xfrm>
                  <a:prstGeom prst="straightConnector1">
                    <a:avLst/>
                  </a:prstGeom>
                  <a:ln w="152400">
                    <a:tailEnd type="triangle"/>
                  </a:ln>
                </p:spPr>
                <p:style>
                  <a:lnRef idx="1">
                    <a:schemeClr val="accent1"/>
                  </a:lnRef>
                  <a:fillRef idx="0">
                    <a:schemeClr val="accent1"/>
                  </a:fillRef>
                  <a:effectRef idx="0">
                    <a:schemeClr val="accent1"/>
                  </a:effectRef>
                  <a:fontRef idx="minor">
                    <a:schemeClr val="tx1"/>
                  </a:fontRef>
                </p:style>
              </p:cxnSp>
            </p:grpSp>
          </p:grpSp>
          <p:pic>
            <p:nvPicPr>
              <p:cNvPr id="31764" name="Picture 6"/>
              <p:cNvPicPr>
                <a:picLocks noChangeAspect="1" noChangeArrowheads="1"/>
              </p:cNvPicPr>
              <p:nvPr/>
            </p:nvPicPr>
            <p:blipFill>
              <a:blip r:embed="rId2">
                <a:extLst>
                  <a:ext uri="{28A0092B-C50C-407E-A947-70E740481C1C}">
                    <a14:useLocalDpi xmlns:a14="http://schemas.microsoft.com/office/drawing/2010/main" val="0"/>
                  </a:ext>
                </a:extLst>
              </a:blip>
              <a:srcRect l="75349" b="15199"/>
              <a:stretch>
                <a:fillRect/>
              </a:stretch>
            </p:blipFill>
            <p:spPr bwMode="auto">
              <a:xfrm>
                <a:off x="4948675" y="4451922"/>
                <a:ext cx="665219" cy="958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p:cNvSpPr/>
              <p:nvPr/>
            </p:nvSpPr>
            <p:spPr>
              <a:xfrm>
                <a:off x="5335462" y="4565684"/>
                <a:ext cx="381039" cy="384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4" name="Can 43"/>
            <p:cNvSpPr/>
            <p:nvPr/>
          </p:nvSpPr>
          <p:spPr>
            <a:xfrm rot="5400000">
              <a:off x="837407" y="4471193"/>
              <a:ext cx="457200" cy="608013"/>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Can 44"/>
            <p:cNvSpPr/>
            <p:nvPr/>
          </p:nvSpPr>
          <p:spPr>
            <a:xfrm rot="5400000">
              <a:off x="837407" y="2458243"/>
              <a:ext cx="457200" cy="608013"/>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752" name="TextBox 2"/>
            <p:cNvSpPr txBox="1">
              <a:spLocks noChangeArrowheads="1"/>
            </p:cNvSpPr>
            <p:nvPr/>
          </p:nvSpPr>
          <p:spPr bwMode="auto">
            <a:xfrm>
              <a:off x="4546600" y="2784475"/>
              <a:ext cx="1625600" cy="92392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Assimilation into organic compounds</a:t>
              </a:r>
            </a:p>
          </p:txBody>
        </p:sp>
        <p:sp>
          <p:nvSpPr>
            <p:cNvPr id="48" name="TextBox 2"/>
            <p:cNvSpPr txBox="1">
              <a:spLocks noChangeArrowheads="1"/>
            </p:cNvSpPr>
            <p:nvPr/>
          </p:nvSpPr>
          <p:spPr bwMode="auto">
            <a:xfrm>
              <a:off x="7083425" y="3884613"/>
              <a:ext cx="1527175" cy="923925"/>
            </a:xfrm>
            <a:prstGeom prst="rect">
              <a:avLst/>
            </a:prstGeom>
            <a:solidFill>
              <a:schemeClr val="accent6">
                <a:lumMod val="20000"/>
                <a:lumOff val="80000"/>
              </a:schemeClr>
            </a:solidFill>
            <a:ln w="9525">
              <a:no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All other N-containing compounds</a:t>
              </a:r>
            </a:p>
          </p:txBody>
        </p:sp>
        <p:sp>
          <p:nvSpPr>
            <p:cNvPr id="31754" name="TextBox 6"/>
            <p:cNvSpPr txBox="1">
              <a:spLocks noChangeArrowheads="1"/>
            </p:cNvSpPr>
            <p:nvPr/>
          </p:nvSpPr>
          <p:spPr bwMode="auto">
            <a:xfrm>
              <a:off x="0" y="5411788"/>
              <a:ext cx="846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R-NH</a:t>
              </a:r>
              <a:r>
                <a:rPr kumimoji="0" lang="en-GB" altLang="en-US" sz="1800" b="0" i="0" u="none" strike="noStrike" kern="1200" cap="none" spc="0" normalizeH="0" baseline="-25000" noProof="0">
                  <a:ln>
                    <a:noFill/>
                  </a:ln>
                  <a:solidFill>
                    <a:prstClr val="black"/>
                  </a:solidFill>
                  <a:effectLst/>
                  <a:uLnTx/>
                  <a:uFillTx/>
                  <a:latin typeface="Arial" panose="020B0604020202020204" pitchFamily="34" charset="0"/>
                  <a:ea typeface="+mn-ea"/>
                  <a:cs typeface="+mn-cs"/>
                </a:rPr>
                <a:t>3</a:t>
              </a:r>
            </a:p>
          </p:txBody>
        </p:sp>
        <p:sp>
          <p:nvSpPr>
            <p:cNvPr id="50" name="Can 49"/>
            <p:cNvSpPr/>
            <p:nvPr/>
          </p:nvSpPr>
          <p:spPr>
            <a:xfrm rot="5400000">
              <a:off x="837407" y="5349081"/>
              <a:ext cx="457200" cy="608013"/>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2" name="Straight Arrow Connector 51"/>
            <p:cNvCxnSpPr/>
            <p:nvPr/>
          </p:nvCxnSpPr>
          <p:spPr>
            <a:xfrm>
              <a:off x="1327150" y="2762250"/>
              <a:ext cx="273050"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319213" y="4772025"/>
              <a:ext cx="273050"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327150" y="5653088"/>
              <a:ext cx="273050"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bwMode="auto">
            <a:xfrm flipV="1">
              <a:off x="1709738" y="3941763"/>
              <a:ext cx="1719262" cy="17049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1760" name="Picture 6"/>
            <p:cNvPicPr>
              <a:picLocks noChangeAspect="1" noChangeArrowheads="1"/>
            </p:cNvPicPr>
            <p:nvPr/>
          </p:nvPicPr>
          <p:blipFill>
            <a:blip r:embed="rId2">
              <a:extLst>
                <a:ext uri="{28A0092B-C50C-407E-A947-70E740481C1C}">
                  <a14:useLocalDpi xmlns:a14="http://schemas.microsoft.com/office/drawing/2010/main" val="0"/>
                </a:ext>
              </a:extLst>
            </a:blip>
            <a:srcRect l="50000" r="26160" b="15883"/>
            <a:stretch>
              <a:fillRect/>
            </a:stretch>
          </p:blipFill>
          <p:spPr bwMode="auto">
            <a:xfrm>
              <a:off x="3740150" y="2152650"/>
              <a:ext cx="603250" cy="89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61" name="TextBox 28"/>
            <p:cNvSpPr txBox="1">
              <a:spLocks noChangeArrowheads="1"/>
            </p:cNvSpPr>
            <p:nvPr/>
          </p:nvSpPr>
          <p:spPr bwMode="auto">
            <a:xfrm>
              <a:off x="3786188" y="1828800"/>
              <a:ext cx="1189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Glutamate</a:t>
              </a:r>
            </a:p>
          </p:txBody>
        </p:sp>
        <p:sp>
          <p:nvSpPr>
            <p:cNvPr id="37" name="Arc 36"/>
            <p:cNvSpPr/>
            <p:nvPr/>
          </p:nvSpPr>
          <p:spPr bwMode="auto">
            <a:xfrm flipH="1">
              <a:off x="3644900" y="2668588"/>
              <a:ext cx="906463" cy="1154112"/>
            </a:xfrm>
            <a:prstGeom prst="arc">
              <a:avLst>
                <a:gd name="adj1" fmla="val 19036329"/>
                <a:gd name="adj2" fmla="val 0"/>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606760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TPB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4055</TotalTime>
  <Words>1756</Words>
  <Application>Microsoft Office PowerPoint</Application>
  <PresentationFormat>Presentación en pantalla (4:3)</PresentationFormat>
  <Paragraphs>355</Paragraphs>
  <Slides>68</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68</vt:i4>
      </vt:variant>
    </vt:vector>
  </HeadingPairs>
  <TitlesOfParts>
    <vt:vector size="75" baseType="lpstr">
      <vt:lpstr>Arial</vt:lpstr>
      <vt:lpstr>Arial Unicode MS</vt:lpstr>
      <vt:lpstr>Calibri</vt:lpstr>
      <vt:lpstr>Lucida Fax</vt:lpstr>
      <vt:lpstr>Times New Roman</vt:lpstr>
      <vt:lpstr>Diseño predeterminado</vt:lpstr>
      <vt:lpstr>TTPBtemplate</vt:lpstr>
      <vt:lpstr>Presentación de PowerPoint</vt:lpstr>
      <vt:lpstr>How do plants optimize their uptake and utilization of nitrogen? </vt:lpstr>
      <vt:lpstr>Presentación de PowerPoint</vt:lpstr>
      <vt:lpstr>Nitrogen can be found in many inorganic forms</vt:lpstr>
      <vt:lpstr>Most plants take up most of their nitrogen as nitrate NO3-</vt:lpstr>
      <vt:lpstr>Plants have specific transporters for NO3-, NH4+ and other N forms</vt:lpstr>
      <vt:lpstr>A major nitrate importer was the first cloned: CHL1/ NRT1.1/ NPF6.3 </vt:lpstr>
      <vt:lpstr>Other channels contribute to nitrate transport w/in and between cells</vt:lpstr>
      <vt:lpstr>Primary N assimilation: NO3- is reduced to NH4+ prior to assimilation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Gln synthetase (GS) expression is regulated by many factors</vt:lpstr>
      <vt:lpstr>GS/GOGAT assimilates inorganic nitrogen into organic molecules</vt:lpstr>
      <vt:lpstr>Rebmobilization of N occurs during senescence and photorespiration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Summary: Plant nitrogen uptake and assimilation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Claudio</dc:creator>
  <cp:lastModifiedBy>Claudio</cp:lastModifiedBy>
  <cp:revision>234</cp:revision>
  <dcterms:created xsi:type="dcterms:W3CDTF">2012-05-01T22:13:15Z</dcterms:created>
  <dcterms:modified xsi:type="dcterms:W3CDTF">2022-04-26T12:24:14Z</dcterms:modified>
</cp:coreProperties>
</file>