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2" r:id="rId2"/>
  </p:sldMasterIdLst>
  <p:notesMasterIdLst>
    <p:notesMasterId r:id="rId80"/>
  </p:notesMasterIdLst>
  <p:sldIdLst>
    <p:sldId id="350" r:id="rId3"/>
    <p:sldId id="396" r:id="rId4"/>
    <p:sldId id="403" r:id="rId5"/>
    <p:sldId id="382" r:id="rId6"/>
    <p:sldId id="285" r:id="rId7"/>
    <p:sldId id="352" r:id="rId8"/>
    <p:sldId id="286" r:id="rId9"/>
    <p:sldId id="334" r:id="rId10"/>
    <p:sldId id="398" r:id="rId11"/>
    <p:sldId id="399" r:id="rId12"/>
    <p:sldId id="337" r:id="rId13"/>
    <p:sldId id="339" r:id="rId14"/>
    <p:sldId id="287" r:id="rId15"/>
    <p:sldId id="386" r:id="rId16"/>
    <p:sldId id="409" r:id="rId17"/>
    <p:sldId id="408" r:id="rId18"/>
    <p:sldId id="410" r:id="rId19"/>
    <p:sldId id="412" r:id="rId20"/>
    <p:sldId id="405" r:id="rId21"/>
    <p:sldId id="404" r:id="rId22"/>
    <p:sldId id="389" r:id="rId23"/>
    <p:sldId id="397" r:id="rId24"/>
    <p:sldId id="414" r:id="rId25"/>
    <p:sldId id="354" r:id="rId26"/>
    <p:sldId id="390" r:id="rId27"/>
    <p:sldId id="406" r:id="rId28"/>
    <p:sldId id="360" r:id="rId29"/>
    <p:sldId id="369" r:id="rId30"/>
    <p:sldId id="402" r:id="rId31"/>
    <p:sldId id="388" r:id="rId32"/>
    <p:sldId id="289" r:id="rId33"/>
    <p:sldId id="416" r:id="rId34"/>
    <p:sldId id="417" r:id="rId35"/>
    <p:sldId id="418" r:id="rId36"/>
    <p:sldId id="345" r:id="rId37"/>
    <p:sldId id="363" r:id="rId38"/>
    <p:sldId id="346" r:id="rId39"/>
    <p:sldId id="348" r:id="rId40"/>
    <p:sldId id="290" r:id="rId41"/>
    <p:sldId id="362" r:id="rId42"/>
    <p:sldId id="383" r:id="rId43"/>
    <p:sldId id="384" r:id="rId44"/>
    <p:sldId id="276" r:id="rId45"/>
    <p:sldId id="302" r:id="rId46"/>
    <p:sldId id="292" r:id="rId47"/>
    <p:sldId id="391" r:id="rId48"/>
    <p:sldId id="394" r:id="rId49"/>
    <p:sldId id="317" r:id="rId50"/>
    <p:sldId id="395" r:id="rId51"/>
    <p:sldId id="367" r:id="rId52"/>
    <p:sldId id="368" r:id="rId53"/>
    <p:sldId id="419" r:id="rId54"/>
    <p:sldId id="393" r:id="rId55"/>
    <p:sldId id="381" r:id="rId56"/>
    <p:sldId id="364" r:id="rId57"/>
    <p:sldId id="385" r:id="rId58"/>
    <p:sldId id="328" r:id="rId59"/>
    <p:sldId id="305" r:id="rId60"/>
    <p:sldId id="303" r:id="rId61"/>
    <p:sldId id="312" r:id="rId62"/>
    <p:sldId id="342" r:id="rId63"/>
    <p:sldId id="320" r:id="rId64"/>
    <p:sldId id="372" r:id="rId65"/>
    <p:sldId id="370" r:id="rId66"/>
    <p:sldId id="371" r:id="rId67"/>
    <p:sldId id="295" r:id="rId68"/>
    <p:sldId id="426" r:id="rId69"/>
    <p:sldId id="319" r:id="rId70"/>
    <p:sldId id="365" r:id="rId71"/>
    <p:sldId id="366" r:id="rId72"/>
    <p:sldId id="387" r:id="rId73"/>
    <p:sldId id="425" r:id="rId74"/>
    <p:sldId id="421" r:id="rId75"/>
    <p:sldId id="422" r:id="rId76"/>
    <p:sldId id="423" r:id="rId77"/>
    <p:sldId id="424" r:id="rId78"/>
    <p:sldId id="344" r:id="rId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80"/>
    <a:srgbClr val="FFCC66"/>
    <a:srgbClr val="004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581" autoAdjust="0"/>
  </p:normalViewPr>
  <p:slideViewPr>
    <p:cSldViewPr>
      <p:cViewPr varScale="1">
        <p:scale>
          <a:sx n="88" d="100"/>
          <a:sy n="88" d="100"/>
        </p:scale>
        <p:origin x="73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tableStyles" Target="tableStyle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viewProps" Target="view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noProof="0" smtClean="0"/>
              <a:t>Click to edit Master text styles</a:t>
            </a:r>
          </a:p>
          <a:p>
            <a:pPr lvl="1"/>
            <a:r>
              <a:rPr lang="en-US" altLang="es-ES" noProof="0" smtClean="0"/>
              <a:t>Second level</a:t>
            </a:r>
          </a:p>
          <a:p>
            <a:pPr lvl="2"/>
            <a:r>
              <a:rPr lang="en-US" altLang="es-ES" noProof="0" smtClean="0"/>
              <a:t>Third level</a:t>
            </a:r>
          </a:p>
          <a:p>
            <a:pPr lvl="3"/>
            <a:r>
              <a:rPr lang="en-US" altLang="es-ES" noProof="0" smtClean="0"/>
              <a:t>Fourth level</a:t>
            </a:r>
          </a:p>
          <a:p>
            <a:pPr lvl="4"/>
            <a:r>
              <a:rPr lang="en-US" altLang="es-E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0EA1656A-FDB3-4530-AF93-9871C9E7CF37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271E6B7-8EE2-4ECF-ADF3-8CE2068A2ADD}" type="slidenum">
              <a:rPr lang="en-US" altLang="es-ES" sz="1200" smtClean="0"/>
              <a:pPr/>
              <a:t>5</a:t>
            </a:fld>
            <a:endParaRPr lang="en-US" altLang="es-ES" sz="1200" smtClean="0"/>
          </a:p>
        </p:txBody>
      </p:sp>
      <p:sp>
        <p:nvSpPr>
          <p:cNvPr id="1536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1536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pp4e-fig-06-01-0.jpg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7250793-1FEC-47C9-8BFB-F27EEB9FE2BC}" type="slidenum">
              <a:rPr lang="en-US" altLang="es-ES" sz="1200" smtClean="0"/>
              <a:pPr/>
              <a:t>44</a:t>
            </a:fld>
            <a:endParaRPr lang="en-US" altLang="es-ES" sz="1200" smtClean="0"/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39940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pp4e-fig-06-14-3.jpg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1966A7D-725D-4B4C-830A-51161AB641A1}" type="slidenum">
              <a:rPr lang="en-US" altLang="es-ES" sz="1200" smtClean="0"/>
              <a:pPr/>
              <a:t>45</a:t>
            </a:fld>
            <a:endParaRPr lang="en-US" altLang="es-ES" sz="1200" smtClean="0"/>
          </a:p>
        </p:txBody>
      </p:sp>
      <p:sp>
        <p:nvSpPr>
          <p:cNvPr id="4198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4198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pp4e-fig-06-08-0.jpg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C5350DD-A17E-4D29-8FF7-4A173FC08FA5}" type="slidenum">
              <a:rPr lang="en-US" altLang="es-ES" sz="1200" smtClean="0"/>
              <a:pPr/>
              <a:t>48</a:t>
            </a:fld>
            <a:endParaRPr lang="en-US" altLang="es-ES" sz="1200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A4F0207-2941-4021-AE2D-57A41D133A3A}" type="slidenum">
              <a:rPr lang="en-US" altLang="es-ES" sz="1200" smtClean="0"/>
              <a:pPr/>
              <a:t>55</a:t>
            </a:fld>
            <a:endParaRPr lang="en-US" altLang="es-ES" sz="1200" smtClean="0"/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5120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pp4e-fig-06-07-0.jpg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E01332-E2AC-40B9-94F8-B0BDB09E8F5A}" type="slidenum">
              <a:rPr lang="en-US" altLang="es-ES" sz="1200" smtClean="0"/>
              <a:pPr/>
              <a:t>57</a:t>
            </a:fld>
            <a:endParaRPr lang="en-US" altLang="es-ES" sz="1200" smtClean="0"/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55300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pp4e-fig-06-12-0.jpg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3A7341-4887-4AF9-A2E6-224E3C70EB76}" type="slidenum">
              <a:rPr lang="en-US" altLang="es-ES" sz="1200" smtClean="0"/>
              <a:pPr/>
              <a:t>58</a:t>
            </a:fld>
            <a:endParaRPr lang="en-US" altLang="es-ES" sz="1200" smtClean="0"/>
          </a:p>
        </p:txBody>
      </p:sp>
      <p:sp>
        <p:nvSpPr>
          <p:cNvPr id="57347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57348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pp4e-fig-06-11-0.jpg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859A0BD-6A0C-4727-8C9A-E2386CE7C4D7}" type="slidenum">
              <a:rPr lang="en-US" altLang="es-ES" sz="1200" smtClean="0"/>
              <a:pPr/>
              <a:t>59</a:t>
            </a:fld>
            <a:endParaRPr lang="en-US" altLang="es-ES" sz="1200" smtClean="0"/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59396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pp4e-fig-06-10-1.jpg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C908FB-7072-4679-8C7A-F4A53BE8B710}" type="slidenum">
              <a:rPr lang="en-US" altLang="es-ES" sz="1200" smtClean="0"/>
              <a:pPr/>
              <a:t>60</a:t>
            </a:fld>
            <a:endParaRPr lang="en-US" altLang="es-ES" sz="1200" smtClean="0"/>
          </a:p>
        </p:txBody>
      </p:sp>
      <p:sp>
        <p:nvSpPr>
          <p:cNvPr id="6144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6144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pp4e-fig-06-14-0.jpg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A4445D0-06FD-4890-8B0A-FD4C515A0BC4}" type="slidenum">
              <a:rPr lang="en-US" altLang="es-ES" sz="1200" smtClean="0"/>
              <a:pPr/>
              <a:t>61</a:t>
            </a:fld>
            <a:endParaRPr lang="en-US" altLang="es-ES" sz="1200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5859E66-F61F-44A3-8C05-5ADA3F696F83}" type="slidenum">
              <a:rPr lang="en-US" altLang="es-ES" sz="1200" smtClean="0"/>
              <a:pPr/>
              <a:t>62</a:t>
            </a:fld>
            <a:endParaRPr lang="en-US" altLang="es-ES" sz="1200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9C546A2-B08D-4983-BDE9-299F4AD4273C}" type="slidenum">
              <a:rPr lang="en-US" altLang="es-ES" sz="1200" smtClean="0"/>
              <a:pPr/>
              <a:t>7</a:t>
            </a:fld>
            <a:endParaRPr lang="en-US" altLang="es-ES" sz="1200" smtClean="0"/>
          </a:p>
        </p:txBody>
      </p:sp>
      <p:sp>
        <p:nvSpPr>
          <p:cNvPr id="1331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13316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pp4e-fig-06-02-0.jpg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E84BC2-6E12-47EE-AA3A-5BB64271167F}" type="slidenum">
              <a:rPr lang="en-US" altLang="es-ES" sz="1200" smtClean="0"/>
              <a:pPr/>
              <a:t>66</a:t>
            </a:fld>
            <a:endParaRPr lang="en-US" altLang="es-ES" sz="1200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9ADA7C0-9513-486E-AA98-5B53545AFF0B}" type="slidenum">
              <a:rPr lang="en-US" altLang="es-ES" sz="1200" smtClean="0"/>
              <a:pPr/>
              <a:t>68</a:t>
            </a:fld>
            <a:endParaRPr lang="en-US" altLang="es-ES" sz="1200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FCFABE-6F9A-4F20-B07D-18673BFAE47F}" type="slidenum">
              <a:rPr lang="en-US" altLang="es-ES" sz="1200" smtClean="0"/>
              <a:pPr/>
              <a:t>13</a:t>
            </a:fld>
            <a:endParaRPr lang="en-US" altLang="es-ES" sz="1200" smtClean="0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23556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pp4e-fig-06-03-0.jpg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8543E00-99DA-4504-B203-DE15ADE1EA39}" type="slidenum">
              <a:rPr lang="en-US" altLang="es-ES" sz="1200" smtClean="0"/>
              <a:pPr/>
              <a:t>24</a:t>
            </a:fld>
            <a:endParaRPr lang="en-US" altLang="es-ES" sz="1200" smtClean="0"/>
          </a:p>
        </p:txBody>
      </p:sp>
      <p:sp>
        <p:nvSpPr>
          <p:cNvPr id="2560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2560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pp4e-fig-06-14-0.jpg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022B25-B740-4C3D-8D31-2E17F7F146CC}" type="slidenum">
              <a:rPr lang="en-US" altLang="es-ES" sz="1200" smtClean="0"/>
              <a:pPr/>
              <a:t>31</a:t>
            </a:fld>
            <a:endParaRPr lang="en-US" altLang="es-ES" sz="1200" smtClean="0"/>
          </a:p>
        </p:txBody>
      </p:sp>
      <p:sp>
        <p:nvSpPr>
          <p:cNvPr id="307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3072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pp4e-fig-06-05-0.jpg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F2CA07-BB3E-406F-8DA6-9E5384CBF581}" type="slidenum">
              <a:rPr lang="en-US" altLang="es-ES" sz="1200" smtClean="0"/>
              <a:pPr/>
              <a:t>32</a:t>
            </a:fld>
            <a:endParaRPr lang="en-US" altLang="es-ES" sz="1200" smtClean="0"/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8192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pp4e-fig-06-14-0.jpg</a:t>
            </a:r>
            <a:br>
              <a:rPr lang="en-GB" altLang="es-ES" smtClean="0"/>
            </a:br>
            <a:endParaRPr lang="en-GB" altLang="es-ES" smtClean="0"/>
          </a:p>
        </p:txBody>
      </p:sp>
    </p:spTree>
    <p:extLst>
      <p:ext uri="{BB962C8B-B14F-4D97-AF65-F5344CB8AC3E}">
        <p14:creationId xmlns:p14="http://schemas.microsoft.com/office/powerpoint/2010/main" val="29049428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1F2CA07-BB3E-406F-8DA6-9E5384CBF581}" type="slidenum">
              <a:rPr lang="en-US" altLang="es-ES" sz="1200" smtClean="0"/>
              <a:pPr/>
              <a:t>36</a:t>
            </a:fld>
            <a:endParaRPr lang="en-US" altLang="es-ES" sz="1200" smtClean="0"/>
          </a:p>
        </p:txBody>
      </p:sp>
      <p:sp>
        <p:nvSpPr>
          <p:cNvPr id="81923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81924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pp4e-fig-06-14-0.jpg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3C20FD-F922-4268-A00B-96AE05B49AD0}" type="slidenum">
              <a:rPr lang="en-US" altLang="es-ES" sz="1200" smtClean="0"/>
              <a:pPr/>
              <a:t>39</a:t>
            </a:fld>
            <a:endParaRPr lang="en-US" altLang="es-ES" sz="1200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s-ES" altLang="es-ES"/>
          </a:p>
        </p:txBody>
      </p:sp>
      <p:sp>
        <p:nvSpPr>
          <p:cNvPr id="32772" name="Text Box 3"/>
          <p:cNvSpPr>
            <a:spLocks noGrp="1" noChangeArrowheads="1"/>
          </p:cNvSpPr>
          <p:nvPr>
            <p:ph type="body"/>
          </p:nvPr>
        </p:nvSpPr>
        <p:spPr>
          <a:xfrm>
            <a:off x="914400" y="4343400"/>
            <a:ext cx="50292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defTabSz="457200" eaLnBrk="1" hangingPunct="1">
              <a:spcBef>
                <a:spcPts val="4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es-ES" smtClean="0"/>
              <a:t>pp4e-fig-06-06-0.jpg</a:t>
            </a:r>
            <a:br>
              <a:rPr lang="en-GB" altLang="es-ES" smtClean="0"/>
            </a:br>
            <a:endParaRPr lang="en-GB" alt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AF1BB1F-E5A0-4635-8686-639BC27555DB}" type="slidenum">
              <a:rPr lang="en-US" altLang="es-ES" sz="1200" smtClean="0"/>
              <a:pPr/>
              <a:t>43</a:t>
            </a:fld>
            <a:endParaRPr lang="en-US" altLang="es-ES" sz="1200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6913"/>
            <a:ext cx="4559300" cy="3419475"/>
          </a:xfrm>
          <a:solidFill>
            <a:srgbClr val="FFFFFF"/>
          </a:solidFill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4563" y="4368800"/>
            <a:ext cx="4975225" cy="4116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75804" tIns="37902" rIns="75804" bIns="37902"/>
          <a:lstStyle/>
          <a:p>
            <a:pPr eaLnBrk="1" hangingPunct="1"/>
            <a:endParaRPr lang="es-ES" alt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470F-BF1D-4537-865E-239F3EDAEBE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1927084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6D247-A503-4FB5-8ED7-333EA8095C24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087766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1DC14-B04D-4449-BD36-2070EF9093A1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8609619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y objetos encima del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FFB67-50BB-4F2B-8AA4-645C6DE67DA4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10379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7451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222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9021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5516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2803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57B26931-64A4-4532-B690-B6C83637292D}" type="datetimeFigureOut">
              <a:rPr lang="en-US"/>
              <a:pPr>
                <a:defRPr/>
              </a:pPr>
              <a:t>4/30/2024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100E02C-1A83-4948-89F6-4A6547D3A720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2325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79EA015-7000-427E-9243-DB17605D3CC3}" type="datetimeFigureOut">
              <a:rPr lang="fr-FR"/>
              <a:pPr>
                <a:defRPr/>
              </a:pPr>
              <a:t>30/04/2024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6CBFB86-2A59-4341-8A59-74340D1F16BF}" type="slidenum">
              <a:rPr lang="fr-FR" altLang="en-US"/>
              <a:pPr/>
              <a:t>‹Nº›</a:t>
            </a:fld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284298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598660-A1EC-4D0F-8CEE-4D2E34B6A161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8680017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33D5-A393-4A0C-8277-56780D4698B7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969987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55BB9-2746-4230-BFC1-A79B5ABA91C5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919752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A81CA-0CC8-4172-8107-DB7679B0CFE2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192776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B6C92B-2CD3-4DB5-AFD5-BB213DB884A9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745759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C4845-5A1A-49FE-A363-4F2A702AD62D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3005032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133D5-A393-4A0C-8277-56780D4698B7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2288428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D4A0CE-D78B-4268-8F48-3F29936152ED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567402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3CB73-4B9D-48FE-9B9A-C610EEB17B5F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  <p:extLst>
      <p:ext uri="{BB962C8B-B14F-4D97-AF65-F5344CB8AC3E}">
        <p14:creationId xmlns:p14="http://schemas.microsoft.com/office/powerpoint/2010/main" val="144767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 smtClean="0"/>
              <a:t>Click to edit Master text styles</a:t>
            </a:r>
          </a:p>
          <a:p>
            <a:pPr lvl="1"/>
            <a:r>
              <a:rPr lang="en-US" altLang="es-ES" smtClean="0"/>
              <a:t>Second level</a:t>
            </a:r>
          </a:p>
          <a:p>
            <a:pPr lvl="2"/>
            <a:r>
              <a:rPr lang="en-US" altLang="es-ES" smtClean="0"/>
              <a:t>Third level</a:t>
            </a:r>
          </a:p>
          <a:p>
            <a:pPr lvl="3"/>
            <a:r>
              <a:rPr lang="en-US" altLang="es-ES" smtClean="0"/>
              <a:t>Fourth level</a:t>
            </a:r>
          </a:p>
          <a:p>
            <a:pPr lvl="4"/>
            <a:r>
              <a:rPr lang="en-US" altLang="es-E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endParaRPr lang="en-US" alt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ADE7180C-5AE0-48A6-9F01-B4EBC8B65AEC}" type="slidenum">
              <a:rPr lang="en-US" altLang="es-ES"/>
              <a:pPr>
                <a:defRPr/>
              </a:pPr>
              <a:t>‹Nº›</a:t>
            </a:fld>
            <a:endParaRPr lang="en-US" alt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eaching_bottom.gi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21388"/>
            <a:ext cx="91440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1"/>
          <p:cNvSpPr txBox="1">
            <a:spLocks/>
          </p:cNvSpPr>
          <p:nvPr/>
        </p:nvSpPr>
        <p:spPr bwMode="auto">
          <a:xfrm>
            <a:off x="6477000" y="6477000"/>
            <a:ext cx="2600325" cy="304800"/>
          </a:xfrm>
          <a:prstGeom prst="rect">
            <a:avLst/>
          </a:prstGeom>
          <a:solidFill>
            <a:srgbClr val="F7EDD4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eaLnBrk="0" hangingPunct="0">
              <a:defRPr/>
            </a:pPr>
            <a:r>
              <a:rPr lang="en-US" sz="850" dirty="0">
                <a:latin typeface="+mj-lt"/>
                <a:ea typeface="+mj-ea"/>
                <a:cs typeface="+mj-cs"/>
              </a:rPr>
              <a:t>©  2014 American Society of Plant Biologists</a:t>
            </a:r>
          </a:p>
        </p:txBody>
      </p:sp>
    </p:spTree>
    <p:extLst>
      <p:ext uri="{BB962C8B-B14F-4D97-AF65-F5344CB8AC3E}">
        <p14:creationId xmlns:p14="http://schemas.microsoft.com/office/powerpoint/2010/main" val="169882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Claudio\Desktop\Mimosa_Pudica_-_The_Sensitive_Plant.wmv" TargetMode="External"/><Relationship Id="rId1" Type="http://schemas.openxmlformats.org/officeDocument/2006/relationships/video" Target="file:///C:\Users\Claudio\Desktop\Cierre_estomtico_en_tiempo_real(youtube.com).mp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physiol.org/content/108/1/1.full.pdf+html" TargetMode="External"/><Relationship Id="rId2" Type="http://schemas.openxmlformats.org/officeDocument/2006/relationships/hyperlink" Target="http://www.annualreviews.org/doi/abs/10.1146/annurev.arplant.52.1.817" TargetMode="Externa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://www.plantphysiol.org/content/136/1/2475.full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014579310001547" TargetMode="External"/><Relationship Id="rId2" Type="http://schemas.openxmlformats.org/officeDocument/2006/relationships/hyperlink" Target="http://www.plantcell.org/content/11/4/677.full" TargetMode="Externa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uidetopharmacology.org/GRAC/LigandDisplayForward?ligandId=1713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www.plantcell.org/content/11/4/677.full" TargetMode="External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mag.org/content/309/5736/897.abstract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1369526609000284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physrev.physiology.org/content/92/4/1777.abstract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ntphysiol.org/content/159/3/1235.abstract" TargetMode="External"/><Relationship Id="rId2" Type="http://schemas.openxmlformats.org/officeDocument/2006/relationships/hyperlink" Target="http://www.plantphysiol.org/content/159/3/1026.abstract" TargetMode="Externa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jxb.oxfordjournals.org/content/65/3/833" TargetMode="External"/><Relationship Id="rId4" Type="http://schemas.openxmlformats.org/officeDocument/2006/relationships/hyperlink" Target="http://www.plosone.org/article/info:doi/10.1371/journal.pone.0039865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1073/pnas.0910772107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176161713004380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ierre_estomtico_en_tiempo_real(youtube.com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4663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imosa_Pudica_-_The_Sensitive_Plant.wmv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-7938"/>
            <a:ext cx="4294187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uadroTexto 7"/>
          <p:cNvSpPr txBox="1">
            <a:spLocks noChangeArrowheads="1"/>
          </p:cNvSpPr>
          <p:nvPr/>
        </p:nvSpPr>
        <p:spPr bwMode="auto">
          <a:xfrm>
            <a:off x="2411413" y="3429000"/>
            <a:ext cx="4176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Cambios de turgencia celular</a:t>
            </a:r>
            <a:endParaRPr lang="es-ES" altLang="es-ES" sz="2400" dirty="0"/>
          </a:p>
        </p:txBody>
      </p:sp>
      <p:sp>
        <p:nvSpPr>
          <p:cNvPr id="3077" name="CuadroTexto 10"/>
          <p:cNvSpPr txBox="1">
            <a:spLocks noChangeArrowheads="1"/>
          </p:cNvSpPr>
          <p:nvPr/>
        </p:nvSpPr>
        <p:spPr bwMode="auto">
          <a:xfrm>
            <a:off x="3076575" y="4302125"/>
            <a:ext cx="2803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 </a:t>
            </a:r>
            <a:r>
              <a:rPr lang="el-GR" altLang="es-ES" sz="2400" dirty="0"/>
              <a:t>Δ</a:t>
            </a:r>
            <a:r>
              <a:rPr lang="es-AR" altLang="es-ES" sz="2400" dirty="0"/>
              <a:t> Potencial hídrico</a:t>
            </a:r>
            <a:endParaRPr lang="es-ES" altLang="es-ES" sz="2400" dirty="0"/>
          </a:p>
        </p:txBody>
      </p:sp>
      <p:cxnSp>
        <p:nvCxnSpPr>
          <p:cNvPr id="3078" name="Conector recto de flecha 11"/>
          <p:cNvCxnSpPr>
            <a:cxnSpLocks noChangeShapeType="1"/>
          </p:cNvCxnSpPr>
          <p:nvPr/>
        </p:nvCxnSpPr>
        <p:spPr bwMode="auto">
          <a:xfrm>
            <a:off x="4478338" y="4764088"/>
            <a:ext cx="0" cy="2873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79" name="CuadroTexto 12"/>
          <p:cNvSpPr txBox="1">
            <a:spLocks noChangeArrowheads="1"/>
          </p:cNvSpPr>
          <p:nvPr/>
        </p:nvSpPr>
        <p:spPr bwMode="auto">
          <a:xfrm>
            <a:off x="1325563" y="5175250"/>
            <a:ext cx="63484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 </a:t>
            </a:r>
            <a:r>
              <a:rPr lang="el-GR" altLang="es-ES" sz="2400"/>
              <a:t>Δ</a:t>
            </a:r>
            <a:r>
              <a:rPr lang="es-AR" altLang="es-ES" sz="2400"/>
              <a:t> Potencial osmótico entre células contiguas</a:t>
            </a:r>
            <a:endParaRPr lang="es-ES" altLang="es-ES" sz="2400"/>
          </a:p>
        </p:txBody>
      </p:sp>
      <p:cxnSp>
        <p:nvCxnSpPr>
          <p:cNvPr id="3080" name="Conector recto de flecha 15"/>
          <p:cNvCxnSpPr>
            <a:cxnSpLocks noChangeShapeType="1"/>
          </p:cNvCxnSpPr>
          <p:nvPr/>
        </p:nvCxnSpPr>
        <p:spPr bwMode="auto">
          <a:xfrm>
            <a:off x="4478338" y="3997134"/>
            <a:ext cx="6350" cy="3175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81" name="CuadroTexto 12"/>
          <p:cNvSpPr txBox="1">
            <a:spLocks noChangeArrowheads="1"/>
          </p:cNvSpPr>
          <p:nvPr/>
        </p:nvSpPr>
        <p:spPr bwMode="auto">
          <a:xfrm>
            <a:off x="2511425" y="6007100"/>
            <a:ext cx="37798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 </a:t>
            </a:r>
            <a:r>
              <a:rPr lang="el-GR" altLang="es-ES" sz="2400" dirty="0"/>
              <a:t>Δ</a:t>
            </a:r>
            <a:r>
              <a:rPr lang="es-AR" altLang="es-ES" sz="2400" dirty="0"/>
              <a:t> Potencial de </a:t>
            </a:r>
            <a:r>
              <a:rPr lang="es-AR" altLang="es-ES" sz="2400" dirty="0" smtClean="0"/>
              <a:t>membrana</a:t>
            </a:r>
            <a:endParaRPr lang="es-ES" altLang="es-ES" sz="1800" dirty="0"/>
          </a:p>
        </p:txBody>
      </p:sp>
      <p:cxnSp>
        <p:nvCxnSpPr>
          <p:cNvPr id="3082" name="Conector recto de flecha 11"/>
          <p:cNvCxnSpPr>
            <a:cxnSpLocks noChangeShapeType="1"/>
          </p:cNvCxnSpPr>
          <p:nvPr/>
        </p:nvCxnSpPr>
        <p:spPr bwMode="auto">
          <a:xfrm>
            <a:off x="4460875" y="5635625"/>
            <a:ext cx="0" cy="2873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076" grpId="0"/>
      <p:bldP spid="3077" grpId="0"/>
      <p:bldP spid="3079" grpId="0"/>
      <p:bldP spid="308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3372" t="37951"/>
          <a:stretch/>
        </p:blipFill>
        <p:spPr>
          <a:xfrm>
            <a:off x="-180528" y="332656"/>
            <a:ext cx="8884718" cy="3816424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-46705" y="-107325"/>
            <a:ext cx="8661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Caso 2 membrana con permeabilidad </a:t>
            </a:r>
            <a:r>
              <a:rPr lang="es-AR" dirty="0" err="1" smtClean="0">
                <a:solidFill>
                  <a:srgbClr val="FF0000"/>
                </a:solidFill>
              </a:rPr>
              <a:t>sel</a:t>
            </a:r>
            <a:r>
              <a:rPr lang="es-AR" dirty="0" smtClean="0">
                <a:solidFill>
                  <a:srgbClr val="FF0000"/>
                </a:solidFill>
              </a:rPr>
              <a:t>. por tamaño de poro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4585843" y="1782048"/>
            <a:ext cx="804525" cy="382378"/>
            <a:chOff x="476" y="3249"/>
            <a:chExt cx="181" cy="90"/>
          </a:xfrm>
        </p:grpSpPr>
        <p:sp>
          <p:nvSpPr>
            <p:cNvPr id="6" name="Rectangle 3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4525701" y="1135621"/>
            <a:ext cx="822756" cy="416117"/>
            <a:chOff x="476" y="3249"/>
            <a:chExt cx="181" cy="90"/>
          </a:xfrm>
        </p:grpSpPr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9"/>
          <p:cNvGrpSpPr>
            <a:grpSpLocks/>
          </p:cNvGrpSpPr>
          <p:nvPr/>
        </p:nvGrpSpPr>
        <p:grpSpPr bwMode="auto">
          <a:xfrm>
            <a:off x="6119823" y="2288464"/>
            <a:ext cx="879734" cy="362696"/>
            <a:chOff x="476" y="3249"/>
            <a:chExt cx="181" cy="90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5"/>
          <p:cNvGrpSpPr>
            <a:grpSpLocks/>
          </p:cNvGrpSpPr>
          <p:nvPr/>
        </p:nvGrpSpPr>
        <p:grpSpPr bwMode="auto">
          <a:xfrm>
            <a:off x="5741471" y="792937"/>
            <a:ext cx="827317" cy="425956"/>
            <a:chOff x="476" y="3249"/>
            <a:chExt cx="181" cy="90"/>
          </a:xfrm>
        </p:grpSpPr>
        <p:sp>
          <p:nvSpPr>
            <p:cNvPr id="15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4777254" y="2330222"/>
            <a:ext cx="804525" cy="382378"/>
            <a:chOff x="476" y="3249"/>
            <a:chExt cx="181" cy="90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6"/>
          <p:cNvGrpSpPr>
            <a:grpSpLocks/>
          </p:cNvGrpSpPr>
          <p:nvPr/>
        </p:nvGrpSpPr>
        <p:grpSpPr bwMode="auto">
          <a:xfrm>
            <a:off x="7136103" y="2294187"/>
            <a:ext cx="822756" cy="416117"/>
            <a:chOff x="476" y="3249"/>
            <a:chExt cx="181" cy="90"/>
          </a:xfrm>
        </p:grpSpPr>
        <p:sp>
          <p:nvSpPr>
            <p:cNvPr id="21" name="Rectangle 7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2" name="Line 8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9"/>
          <p:cNvGrpSpPr>
            <a:grpSpLocks/>
          </p:cNvGrpSpPr>
          <p:nvPr/>
        </p:nvGrpSpPr>
        <p:grpSpPr bwMode="auto">
          <a:xfrm>
            <a:off x="6198545" y="2719562"/>
            <a:ext cx="879734" cy="362696"/>
            <a:chOff x="476" y="3249"/>
            <a:chExt cx="181" cy="90"/>
          </a:xfrm>
        </p:grpSpPr>
        <p:sp>
          <p:nvSpPr>
            <p:cNvPr id="24" name="Rectangle 10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5" name="Line 11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15"/>
          <p:cNvGrpSpPr>
            <a:grpSpLocks/>
          </p:cNvGrpSpPr>
          <p:nvPr/>
        </p:nvGrpSpPr>
        <p:grpSpPr bwMode="auto">
          <a:xfrm>
            <a:off x="5442010" y="1356092"/>
            <a:ext cx="827317" cy="425956"/>
            <a:chOff x="476" y="3249"/>
            <a:chExt cx="181" cy="90"/>
          </a:xfrm>
        </p:grpSpPr>
        <p:sp>
          <p:nvSpPr>
            <p:cNvPr id="27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28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5"/>
          <p:cNvGrpSpPr>
            <a:grpSpLocks/>
          </p:cNvGrpSpPr>
          <p:nvPr/>
        </p:nvGrpSpPr>
        <p:grpSpPr bwMode="auto">
          <a:xfrm>
            <a:off x="5125303" y="3174078"/>
            <a:ext cx="804525" cy="382378"/>
            <a:chOff x="476" y="3249"/>
            <a:chExt cx="181" cy="90"/>
          </a:xfrm>
        </p:grpSpPr>
        <p:sp>
          <p:nvSpPr>
            <p:cNvPr id="30" name="Rectangle 3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31" name="Line 4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6"/>
          <p:cNvGrpSpPr>
            <a:grpSpLocks/>
          </p:cNvGrpSpPr>
          <p:nvPr/>
        </p:nvGrpSpPr>
        <p:grpSpPr bwMode="auto">
          <a:xfrm>
            <a:off x="6814644" y="1407112"/>
            <a:ext cx="822756" cy="416117"/>
            <a:chOff x="476" y="3249"/>
            <a:chExt cx="181" cy="90"/>
          </a:xfrm>
        </p:grpSpPr>
        <p:sp>
          <p:nvSpPr>
            <p:cNvPr id="33" name="Rectangle 7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34" name="Line 8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9"/>
          <p:cNvGrpSpPr>
            <a:grpSpLocks/>
          </p:cNvGrpSpPr>
          <p:nvPr/>
        </p:nvGrpSpPr>
        <p:grpSpPr bwMode="auto">
          <a:xfrm>
            <a:off x="6814644" y="3124888"/>
            <a:ext cx="879734" cy="362696"/>
            <a:chOff x="476" y="3249"/>
            <a:chExt cx="181" cy="90"/>
          </a:xfrm>
        </p:grpSpPr>
        <p:sp>
          <p:nvSpPr>
            <p:cNvPr id="36" name="Rectangle 10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37" name="Line 11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15"/>
          <p:cNvGrpSpPr>
            <a:grpSpLocks/>
          </p:cNvGrpSpPr>
          <p:nvPr/>
        </p:nvGrpSpPr>
        <p:grpSpPr bwMode="auto">
          <a:xfrm>
            <a:off x="6756490" y="642372"/>
            <a:ext cx="827317" cy="425956"/>
            <a:chOff x="476" y="3249"/>
            <a:chExt cx="181" cy="90"/>
          </a:xfrm>
        </p:grpSpPr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40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" name="CuadroTexto 1"/>
          <p:cNvSpPr txBox="1">
            <a:spLocks noChangeArrowheads="1"/>
          </p:cNvSpPr>
          <p:nvPr/>
        </p:nvSpPr>
        <p:spPr bwMode="auto">
          <a:xfrm>
            <a:off x="6922833" y="4100029"/>
            <a:ext cx="1429135" cy="40011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000" dirty="0" smtClean="0">
                <a:solidFill>
                  <a:srgbClr val="FF0000"/>
                </a:solidFill>
              </a:rPr>
              <a:t>= - 17 </a:t>
            </a:r>
            <a:r>
              <a:rPr lang="es-AR" altLang="es-ES" sz="2000" dirty="0" err="1" smtClean="0">
                <a:solidFill>
                  <a:srgbClr val="FF0000"/>
                </a:solidFill>
              </a:rPr>
              <a:t>mV</a:t>
            </a:r>
            <a:endParaRPr lang="es-AR" altLang="es-ES" sz="2000" dirty="0">
              <a:solidFill>
                <a:srgbClr val="FF0000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743768" y="4272478"/>
            <a:ext cx="2427088" cy="2612906"/>
            <a:chOff x="743768" y="4272478"/>
            <a:chExt cx="2427088" cy="2612906"/>
          </a:xfrm>
        </p:grpSpPr>
        <p:sp>
          <p:nvSpPr>
            <p:cNvPr id="43" name="CuadroTexto 42"/>
            <p:cNvSpPr txBox="1"/>
            <p:nvPr/>
          </p:nvSpPr>
          <p:spPr>
            <a:xfrm>
              <a:off x="1810457" y="4272478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800" dirty="0" smtClean="0"/>
                <a:t>T0</a:t>
              </a:r>
              <a:endParaRPr lang="en-US" sz="1800" dirty="0"/>
            </a:p>
          </p:txBody>
        </p:sp>
        <p:sp>
          <p:nvSpPr>
            <p:cNvPr id="44" name="Rectángulo 43"/>
            <p:cNvSpPr/>
            <p:nvPr/>
          </p:nvSpPr>
          <p:spPr bwMode="auto">
            <a:xfrm>
              <a:off x="827584" y="4869160"/>
              <a:ext cx="432048" cy="1368152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5" name="Rectángulo 44"/>
            <p:cNvSpPr/>
            <p:nvPr/>
          </p:nvSpPr>
          <p:spPr bwMode="auto">
            <a:xfrm>
              <a:off x="1331640" y="4869160"/>
              <a:ext cx="432048" cy="1368152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6" name="Rectángulo 45"/>
            <p:cNvSpPr/>
            <p:nvPr/>
          </p:nvSpPr>
          <p:spPr bwMode="auto">
            <a:xfrm>
              <a:off x="2195736" y="5554661"/>
              <a:ext cx="432048" cy="682651"/>
            </a:xfrm>
            <a:prstGeom prst="rect">
              <a:avLst/>
            </a:prstGeom>
            <a:solidFill>
              <a:srgbClr val="00206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7" name="Rectángulo 46"/>
            <p:cNvSpPr/>
            <p:nvPr/>
          </p:nvSpPr>
          <p:spPr bwMode="auto">
            <a:xfrm>
              <a:off x="2699792" y="5554661"/>
              <a:ext cx="432048" cy="682651"/>
            </a:xfrm>
            <a:prstGeom prst="rect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48" name="CuadroTexto 47"/>
            <p:cNvSpPr txBox="1"/>
            <p:nvPr/>
          </p:nvSpPr>
          <p:spPr>
            <a:xfrm>
              <a:off x="1100711" y="6409194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A</a:t>
              </a:r>
              <a:endParaRPr lang="en-US" dirty="0"/>
            </a:p>
          </p:txBody>
        </p:sp>
        <p:sp>
          <p:nvSpPr>
            <p:cNvPr id="49" name="CuadroTexto 48"/>
            <p:cNvSpPr txBox="1"/>
            <p:nvPr/>
          </p:nvSpPr>
          <p:spPr>
            <a:xfrm>
              <a:off x="2468863" y="6423719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/>
                <a:t>B</a:t>
              </a:r>
              <a:endParaRPr lang="en-US" dirty="0"/>
            </a:p>
          </p:txBody>
        </p:sp>
        <p:sp>
          <p:nvSpPr>
            <p:cNvPr id="50" name="CuadroTexto 49"/>
            <p:cNvSpPr txBox="1"/>
            <p:nvPr/>
          </p:nvSpPr>
          <p:spPr>
            <a:xfrm>
              <a:off x="743768" y="6242446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/>
                <a:t>K</a:t>
              </a:r>
              <a:r>
                <a:rPr lang="es-AR" sz="1400" baseline="30000" dirty="0" smtClean="0"/>
                <a:t>+1</a:t>
              </a:r>
              <a:endParaRPr lang="en-US" sz="1400" baseline="30000" dirty="0"/>
            </a:p>
          </p:txBody>
        </p:sp>
        <p:sp>
          <p:nvSpPr>
            <p:cNvPr id="51" name="CuadroTexto 50"/>
            <p:cNvSpPr txBox="1"/>
            <p:nvPr/>
          </p:nvSpPr>
          <p:spPr>
            <a:xfrm>
              <a:off x="2134418" y="6237312"/>
              <a:ext cx="44275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/>
                <a:t>K</a:t>
              </a:r>
              <a:r>
                <a:rPr lang="es-AR" sz="1400" baseline="30000" dirty="0" smtClean="0"/>
                <a:t>+1</a:t>
              </a:r>
              <a:endParaRPr lang="en-US" sz="1400" baseline="30000" dirty="0"/>
            </a:p>
          </p:txBody>
        </p:sp>
        <p:sp>
          <p:nvSpPr>
            <p:cNvPr id="52" name="CuadroTexto 51"/>
            <p:cNvSpPr txBox="1"/>
            <p:nvPr/>
          </p:nvSpPr>
          <p:spPr>
            <a:xfrm>
              <a:off x="2708870" y="6237311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 smtClean="0"/>
                <a:t>Cl</a:t>
              </a:r>
              <a:r>
                <a:rPr lang="es-AR" sz="1400" baseline="30000" dirty="0" smtClean="0"/>
                <a:t>-1</a:t>
              </a:r>
              <a:endParaRPr lang="en-US" sz="1400" baseline="30000" dirty="0"/>
            </a:p>
          </p:txBody>
        </p:sp>
        <p:sp>
          <p:nvSpPr>
            <p:cNvPr id="53" name="CuadroTexto 52"/>
            <p:cNvSpPr txBox="1"/>
            <p:nvPr/>
          </p:nvSpPr>
          <p:spPr>
            <a:xfrm>
              <a:off x="1320950" y="6237311"/>
              <a:ext cx="4619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1400" dirty="0" smtClean="0"/>
                <a:t>Cl</a:t>
              </a:r>
              <a:r>
                <a:rPr lang="es-AR" sz="1400" baseline="30000" dirty="0" smtClean="0"/>
                <a:t>-1</a:t>
              </a:r>
              <a:endParaRPr lang="en-US" sz="1400" baseline="30000" dirty="0"/>
            </a:p>
          </p:txBody>
        </p:sp>
      </p:grpSp>
      <p:grpSp>
        <p:nvGrpSpPr>
          <p:cNvPr id="54" name="Grupo 53"/>
          <p:cNvGrpSpPr/>
          <p:nvPr/>
        </p:nvGrpSpPr>
        <p:grpSpPr>
          <a:xfrm>
            <a:off x="3157170" y="4869160"/>
            <a:ext cx="1270814" cy="1296144"/>
            <a:chOff x="3157170" y="4869160"/>
            <a:chExt cx="1270814" cy="1296144"/>
          </a:xfrm>
        </p:grpSpPr>
        <p:sp>
          <p:nvSpPr>
            <p:cNvPr id="55" name="CuadroTexto 54"/>
            <p:cNvSpPr txBox="1"/>
            <p:nvPr/>
          </p:nvSpPr>
          <p:spPr>
            <a:xfrm>
              <a:off x="3157170" y="5322403"/>
              <a:ext cx="3642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dirty="0" smtClean="0"/>
                <a:t>+</a:t>
              </a:r>
              <a:endParaRPr lang="en-US" dirty="0"/>
            </a:p>
          </p:txBody>
        </p:sp>
        <p:grpSp>
          <p:nvGrpSpPr>
            <p:cNvPr id="56" name="Group 15"/>
            <p:cNvGrpSpPr>
              <a:grpSpLocks/>
            </p:cNvGrpSpPr>
            <p:nvPr/>
          </p:nvGrpSpPr>
          <p:grpSpPr bwMode="auto">
            <a:xfrm>
              <a:off x="3563888" y="4869160"/>
              <a:ext cx="230025" cy="161561"/>
              <a:chOff x="476" y="3249"/>
              <a:chExt cx="181" cy="90"/>
            </a:xfrm>
          </p:grpSpPr>
          <p:sp>
            <p:nvSpPr>
              <p:cNvPr id="70" name="Rectangle 16"/>
              <p:cNvSpPr>
                <a:spLocks noChangeArrowheads="1"/>
              </p:cNvSpPr>
              <p:nvPr/>
            </p:nvSpPr>
            <p:spPr bwMode="auto">
              <a:xfrm>
                <a:off x="476" y="3249"/>
                <a:ext cx="91" cy="90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71" name="Line 17"/>
              <p:cNvSpPr>
                <a:spLocks noChangeShapeType="1"/>
              </p:cNvSpPr>
              <p:nvPr/>
            </p:nvSpPr>
            <p:spPr bwMode="auto">
              <a:xfrm>
                <a:off x="612" y="3249"/>
                <a:ext cx="45" cy="0"/>
              </a:xfrm>
              <a:prstGeom prst="line">
                <a:avLst/>
              </a:prstGeom>
              <a:noFill/>
              <a:ln w="3175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7" name="Group 15"/>
            <p:cNvGrpSpPr>
              <a:grpSpLocks/>
            </p:cNvGrpSpPr>
            <p:nvPr/>
          </p:nvGrpSpPr>
          <p:grpSpPr bwMode="auto">
            <a:xfrm>
              <a:off x="3563888" y="5152806"/>
              <a:ext cx="230025" cy="161561"/>
              <a:chOff x="476" y="3249"/>
              <a:chExt cx="181" cy="90"/>
            </a:xfrm>
          </p:grpSpPr>
          <p:sp>
            <p:nvSpPr>
              <p:cNvPr id="68" name="Rectangle 16"/>
              <p:cNvSpPr>
                <a:spLocks noChangeArrowheads="1"/>
              </p:cNvSpPr>
              <p:nvPr/>
            </p:nvSpPr>
            <p:spPr bwMode="auto">
              <a:xfrm>
                <a:off x="476" y="3249"/>
                <a:ext cx="91" cy="90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9" name="Line 17"/>
              <p:cNvSpPr>
                <a:spLocks noChangeShapeType="1"/>
              </p:cNvSpPr>
              <p:nvPr/>
            </p:nvSpPr>
            <p:spPr bwMode="auto">
              <a:xfrm>
                <a:off x="612" y="3249"/>
                <a:ext cx="45" cy="0"/>
              </a:xfrm>
              <a:prstGeom prst="line">
                <a:avLst/>
              </a:prstGeom>
              <a:noFill/>
              <a:ln w="3175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8" name="Group 15"/>
            <p:cNvGrpSpPr>
              <a:grpSpLocks/>
            </p:cNvGrpSpPr>
            <p:nvPr/>
          </p:nvGrpSpPr>
          <p:grpSpPr bwMode="auto">
            <a:xfrm>
              <a:off x="3563888" y="5436452"/>
              <a:ext cx="230025" cy="161561"/>
              <a:chOff x="476" y="3249"/>
              <a:chExt cx="181" cy="90"/>
            </a:xfrm>
          </p:grpSpPr>
          <p:sp>
            <p:nvSpPr>
              <p:cNvPr id="66" name="Rectangle 16"/>
              <p:cNvSpPr>
                <a:spLocks noChangeArrowheads="1"/>
              </p:cNvSpPr>
              <p:nvPr/>
            </p:nvSpPr>
            <p:spPr bwMode="auto">
              <a:xfrm>
                <a:off x="476" y="3249"/>
                <a:ext cx="91" cy="90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7" name="Line 17"/>
              <p:cNvSpPr>
                <a:spLocks noChangeShapeType="1"/>
              </p:cNvSpPr>
              <p:nvPr/>
            </p:nvSpPr>
            <p:spPr bwMode="auto">
              <a:xfrm>
                <a:off x="612" y="3249"/>
                <a:ext cx="45" cy="0"/>
              </a:xfrm>
              <a:prstGeom prst="line">
                <a:avLst/>
              </a:prstGeom>
              <a:noFill/>
              <a:ln w="3175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9" name="Group 15"/>
            <p:cNvGrpSpPr>
              <a:grpSpLocks/>
            </p:cNvGrpSpPr>
            <p:nvPr/>
          </p:nvGrpSpPr>
          <p:grpSpPr bwMode="auto">
            <a:xfrm>
              <a:off x="3563888" y="5720098"/>
              <a:ext cx="230025" cy="161561"/>
              <a:chOff x="476" y="3249"/>
              <a:chExt cx="181" cy="90"/>
            </a:xfrm>
          </p:grpSpPr>
          <p:sp>
            <p:nvSpPr>
              <p:cNvPr id="64" name="Rectangle 16"/>
              <p:cNvSpPr>
                <a:spLocks noChangeArrowheads="1"/>
              </p:cNvSpPr>
              <p:nvPr/>
            </p:nvSpPr>
            <p:spPr bwMode="auto">
              <a:xfrm>
                <a:off x="476" y="3249"/>
                <a:ext cx="91" cy="90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5" name="Line 17"/>
              <p:cNvSpPr>
                <a:spLocks noChangeShapeType="1"/>
              </p:cNvSpPr>
              <p:nvPr/>
            </p:nvSpPr>
            <p:spPr bwMode="auto">
              <a:xfrm>
                <a:off x="612" y="3249"/>
                <a:ext cx="45" cy="0"/>
              </a:xfrm>
              <a:prstGeom prst="line">
                <a:avLst/>
              </a:prstGeom>
              <a:noFill/>
              <a:ln w="3175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15"/>
            <p:cNvGrpSpPr>
              <a:grpSpLocks/>
            </p:cNvGrpSpPr>
            <p:nvPr/>
          </p:nvGrpSpPr>
          <p:grpSpPr bwMode="auto">
            <a:xfrm>
              <a:off x="3563888" y="6003743"/>
              <a:ext cx="230025" cy="161561"/>
              <a:chOff x="476" y="3249"/>
              <a:chExt cx="181" cy="90"/>
            </a:xfrm>
          </p:grpSpPr>
          <p:sp>
            <p:nvSpPr>
              <p:cNvPr id="62" name="Rectangle 16"/>
              <p:cNvSpPr>
                <a:spLocks noChangeArrowheads="1"/>
              </p:cNvSpPr>
              <p:nvPr/>
            </p:nvSpPr>
            <p:spPr bwMode="auto">
              <a:xfrm>
                <a:off x="476" y="3249"/>
                <a:ext cx="91" cy="90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rgbClr val="FF00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  <p:sp>
            <p:nvSpPr>
              <p:cNvPr id="63" name="Line 17"/>
              <p:cNvSpPr>
                <a:spLocks noChangeShapeType="1"/>
              </p:cNvSpPr>
              <p:nvPr/>
            </p:nvSpPr>
            <p:spPr bwMode="auto">
              <a:xfrm>
                <a:off x="612" y="3249"/>
                <a:ext cx="45" cy="0"/>
              </a:xfrm>
              <a:prstGeom prst="line">
                <a:avLst/>
              </a:prstGeom>
              <a:noFill/>
              <a:ln w="31750">
                <a:solidFill>
                  <a:srgbClr val="FF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Flecha derecha 60"/>
            <p:cNvSpPr/>
            <p:nvPr/>
          </p:nvSpPr>
          <p:spPr bwMode="auto">
            <a:xfrm>
              <a:off x="3995936" y="5436452"/>
              <a:ext cx="432048" cy="283646"/>
            </a:xfrm>
            <a:prstGeom prst="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72" name="CuadroTexto 71"/>
          <p:cNvSpPr txBox="1"/>
          <p:nvPr/>
        </p:nvSpPr>
        <p:spPr>
          <a:xfrm>
            <a:off x="4734164" y="412118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800" b="1" dirty="0" smtClean="0">
                <a:solidFill>
                  <a:srgbClr val="FF0000"/>
                </a:solidFill>
              </a:rPr>
              <a:t>Equilibrio </a:t>
            </a:r>
            <a:r>
              <a:rPr lang="es-AR" sz="1800" b="1" dirty="0" err="1" smtClean="0">
                <a:solidFill>
                  <a:srgbClr val="FF0000"/>
                </a:solidFill>
              </a:rPr>
              <a:t>Donnan</a:t>
            </a:r>
            <a:endParaRPr lang="en-US" sz="1800" b="1" dirty="0">
              <a:solidFill>
                <a:srgbClr val="FF0000"/>
              </a:solidFill>
            </a:endParaRPr>
          </a:p>
        </p:txBody>
      </p:sp>
      <p:sp>
        <p:nvSpPr>
          <p:cNvPr id="74" name="CuadroTexto 73"/>
          <p:cNvSpPr txBox="1"/>
          <p:nvPr/>
        </p:nvSpPr>
        <p:spPr>
          <a:xfrm>
            <a:off x="5000518" y="634637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</a:t>
            </a:r>
            <a:endParaRPr lang="en-US" dirty="0"/>
          </a:p>
        </p:txBody>
      </p:sp>
      <p:sp>
        <p:nvSpPr>
          <p:cNvPr id="75" name="CuadroTexto 74"/>
          <p:cNvSpPr txBox="1"/>
          <p:nvPr/>
        </p:nvSpPr>
        <p:spPr>
          <a:xfrm>
            <a:off x="6368670" y="6360902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/>
              <a:t>B</a:t>
            </a:r>
            <a:endParaRPr lang="en-US" dirty="0"/>
          </a:p>
        </p:txBody>
      </p:sp>
      <p:sp>
        <p:nvSpPr>
          <p:cNvPr id="76" name="CuadroTexto 75"/>
          <p:cNvSpPr txBox="1"/>
          <p:nvPr/>
        </p:nvSpPr>
        <p:spPr>
          <a:xfrm>
            <a:off x="4643575" y="6179629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/>
              <a:t>K</a:t>
            </a:r>
            <a:r>
              <a:rPr lang="es-AR" sz="1400" baseline="30000" dirty="0" smtClean="0"/>
              <a:t>+1</a:t>
            </a:r>
            <a:endParaRPr lang="en-US" sz="1400" baseline="30000" dirty="0"/>
          </a:p>
        </p:txBody>
      </p:sp>
      <p:sp>
        <p:nvSpPr>
          <p:cNvPr id="77" name="CuadroTexto 76"/>
          <p:cNvSpPr txBox="1"/>
          <p:nvPr/>
        </p:nvSpPr>
        <p:spPr>
          <a:xfrm>
            <a:off x="6034225" y="6174495"/>
            <a:ext cx="4427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/>
              <a:t>K</a:t>
            </a:r>
            <a:r>
              <a:rPr lang="es-AR" sz="1400" baseline="30000" dirty="0" smtClean="0"/>
              <a:t>+1</a:t>
            </a:r>
            <a:endParaRPr lang="en-US" sz="1400" baseline="30000" dirty="0"/>
          </a:p>
        </p:txBody>
      </p:sp>
      <p:sp>
        <p:nvSpPr>
          <p:cNvPr id="78" name="CuadroTexto 77"/>
          <p:cNvSpPr txBox="1"/>
          <p:nvPr/>
        </p:nvSpPr>
        <p:spPr>
          <a:xfrm>
            <a:off x="6608677" y="6174494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 smtClean="0"/>
              <a:t>Cl</a:t>
            </a:r>
            <a:r>
              <a:rPr lang="es-AR" sz="1400" baseline="30000" dirty="0" smtClean="0"/>
              <a:t>-1</a:t>
            </a:r>
            <a:endParaRPr lang="en-US" sz="1400" baseline="30000" dirty="0"/>
          </a:p>
        </p:txBody>
      </p:sp>
      <p:sp>
        <p:nvSpPr>
          <p:cNvPr id="79" name="CuadroTexto 78"/>
          <p:cNvSpPr txBox="1"/>
          <p:nvPr/>
        </p:nvSpPr>
        <p:spPr>
          <a:xfrm>
            <a:off x="5220757" y="6174494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1400" dirty="0" smtClean="0"/>
              <a:t>Cl</a:t>
            </a:r>
            <a:r>
              <a:rPr lang="es-AR" sz="1400" baseline="30000" dirty="0" smtClean="0"/>
              <a:t>-1</a:t>
            </a:r>
            <a:endParaRPr lang="en-US" sz="1400" baseline="30000" dirty="0"/>
          </a:p>
        </p:txBody>
      </p:sp>
      <p:grpSp>
        <p:nvGrpSpPr>
          <p:cNvPr id="80" name="Group 15"/>
          <p:cNvGrpSpPr>
            <a:grpSpLocks/>
          </p:cNvGrpSpPr>
          <p:nvPr/>
        </p:nvGrpSpPr>
        <p:grpSpPr bwMode="auto">
          <a:xfrm>
            <a:off x="7078279" y="4869160"/>
            <a:ext cx="230025" cy="161561"/>
            <a:chOff x="476" y="3249"/>
            <a:chExt cx="181" cy="90"/>
          </a:xfrm>
        </p:grpSpPr>
        <p:sp>
          <p:nvSpPr>
            <p:cNvPr id="97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98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1" name="Group 15"/>
          <p:cNvGrpSpPr>
            <a:grpSpLocks/>
          </p:cNvGrpSpPr>
          <p:nvPr/>
        </p:nvGrpSpPr>
        <p:grpSpPr bwMode="auto">
          <a:xfrm>
            <a:off x="7078279" y="5152806"/>
            <a:ext cx="230025" cy="161561"/>
            <a:chOff x="476" y="3249"/>
            <a:chExt cx="181" cy="90"/>
          </a:xfrm>
        </p:grpSpPr>
        <p:sp>
          <p:nvSpPr>
            <p:cNvPr id="95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96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2" name="Group 15"/>
          <p:cNvGrpSpPr>
            <a:grpSpLocks/>
          </p:cNvGrpSpPr>
          <p:nvPr/>
        </p:nvGrpSpPr>
        <p:grpSpPr bwMode="auto">
          <a:xfrm>
            <a:off x="7078279" y="5436452"/>
            <a:ext cx="230025" cy="161561"/>
            <a:chOff x="476" y="3249"/>
            <a:chExt cx="181" cy="90"/>
          </a:xfrm>
        </p:grpSpPr>
        <p:sp>
          <p:nvSpPr>
            <p:cNvPr id="93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94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3" name="Group 15"/>
          <p:cNvGrpSpPr>
            <a:grpSpLocks/>
          </p:cNvGrpSpPr>
          <p:nvPr/>
        </p:nvGrpSpPr>
        <p:grpSpPr bwMode="auto">
          <a:xfrm>
            <a:off x="7078279" y="5720098"/>
            <a:ext cx="230025" cy="161561"/>
            <a:chOff x="476" y="3249"/>
            <a:chExt cx="181" cy="90"/>
          </a:xfrm>
        </p:grpSpPr>
        <p:sp>
          <p:nvSpPr>
            <p:cNvPr id="91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92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4" name="Group 15"/>
          <p:cNvGrpSpPr>
            <a:grpSpLocks/>
          </p:cNvGrpSpPr>
          <p:nvPr/>
        </p:nvGrpSpPr>
        <p:grpSpPr bwMode="auto">
          <a:xfrm>
            <a:off x="7078279" y="6003743"/>
            <a:ext cx="230025" cy="161561"/>
            <a:chOff x="476" y="3249"/>
            <a:chExt cx="181" cy="90"/>
          </a:xfrm>
        </p:grpSpPr>
        <p:sp>
          <p:nvSpPr>
            <p:cNvPr id="89" name="Rectangle 16"/>
            <p:cNvSpPr>
              <a:spLocks noChangeArrowheads="1"/>
            </p:cNvSpPr>
            <p:nvPr/>
          </p:nvSpPr>
          <p:spPr bwMode="auto">
            <a:xfrm>
              <a:off x="476" y="3249"/>
              <a:ext cx="91" cy="90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90" name="Line 17"/>
            <p:cNvSpPr>
              <a:spLocks noChangeShapeType="1"/>
            </p:cNvSpPr>
            <p:nvPr/>
          </p:nvSpPr>
          <p:spPr bwMode="auto">
            <a:xfrm>
              <a:off x="612" y="3249"/>
              <a:ext cx="45" cy="0"/>
            </a:xfrm>
            <a:prstGeom prst="line">
              <a:avLst/>
            </a:prstGeom>
            <a:noFill/>
            <a:ln w="31750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5" name="Rectángulo 84"/>
          <p:cNvSpPr/>
          <p:nvPr/>
        </p:nvSpPr>
        <p:spPr bwMode="auto">
          <a:xfrm>
            <a:off x="4602298" y="5242268"/>
            <a:ext cx="432048" cy="957614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6" name="Rectángulo 85"/>
          <p:cNvSpPr/>
          <p:nvPr/>
        </p:nvSpPr>
        <p:spPr bwMode="auto">
          <a:xfrm>
            <a:off x="5106354" y="4717660"/>
            <a:ext cx="432048" cy="1482223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7" name="Rectángulo 86"/>
          <p:cNvSpPr/>
          <p:nvPr/>
        </p:nvSpPr>
        <p:spPr bwMode="auto">
          <a:xfrm>
            <a:off x="5970450" y="4457144"/>
            <a:ext cx="432048" cy="174274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8" name="Rectángulo 87"/>
          <p:cNvSpPr/>
          <p:nvPr/>
        </p:nvSpPr>
        <p:spPr bwMode="auto">
          <a:xfrm>
            <a:off x="6474506" y="4950359"/>
            <a:ext cx="432048" cy="1249524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99" name="Conector recto 98"/>
          <p:cNvCxnSpPr/>
          <p:nvPr/>
        </p:nvCxnSpPr>
        <p:spPr bwMode="auto">
          <a:xfrm flipV="1">
            <a:off x="251520" y="4831732"/>
            <a:ext cx="8064896" cy="37427"/>
          </a:xfrm>
          <a:prstGeom prst="line">
            <a:avLst/>
          </a:prstGeom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  <a:ex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5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5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15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72" grpId="0"/>
      <p:bldP spid="74" grpId="0"/>
      <p:bldP spid="75" grpId="0"/>
      <p:bldP spid="76" grpId="0"/>
      <p:bldP spid="77" grpId="0"/>
      <p:bldP spid="78" grpId="0"/>
      <p:bldP spid="79" grpId="0"/>
      <p:bldP spid="85" grpId="0" animBg="1"/>
      <p:bldP spid="86" grpId="0" animBg="1"/>
      <p:bldP spid="87" grpId="0" animBg="1"/>
      <p:bldP spid="8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32" y="4489561"/>
            <a:ext cx="5903912" cy="1878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57" y="319945"/>
            <a:ext cx="8856662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49" name="Oval 5"/>
          <p:cNvSpPr>
            <a:spLocks noChangeArrowheads="1"/>
          </p:cNvSpPr>
          <p:nvPr/>
        </p:nvSpPr>
        <p:spPr bwMode="auto">
          <a:xfrm>
            <a:off x="3642519" y="175483"/>
            <a:ext cx="1368425" cy="1223962"/>
          </a:xfrm>
          <a:prstGeom prst="ellips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159750" name="Oval 6"/>
          <p:cNvSpPr>
            <a:spLocks noChangeArrowheads="1"/>
          </p:cNvSpPr>
          <p:nvPr/>
        </p:nvSpPr>
        <p:spPr bwMode="auto">
          <a:xfrm>
            <a:off x="7458869" y="175483"/>
            <a:ext cx="1368425" cy="1223962"/>
          </a:xfrm>
          <a:prstGeom prst="ellipse">
            <a:avLst/>
          </a:prstGeom>
          <a:noFill/>
          <a:ln w="19050">
            <a:solidFill>
              <a:srgbClr val="007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pic>
        <p:nvPicPr>
          <p:cNvPr id="1843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9519" y="2383267"/>
            <a:ext cx="6840538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1475656" y="5877272"/>
            <a:ext cx="6057900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/>
              <a:t>Delta de </a:t>
            </a:r>
            <a:r>
              <a:rPr lang="en-US" altLang="es-ES" sz="2400" dirty="0" err="1">
                <a:solidFill>
                  <a:srgbClr val="FF0000"/>
                </a:solidFill>
              </a:rPr>
              <a:t>potencial</a:t>
            </a:r>
            <a:r>
              <a:rPr lang="en-US" altLang="es-ES" sz="2400" dirty="0">
                <a:solidFill>
                  <a:srgbClr val="FF0000"/>
                </a:solidFill>
              </a:rPr>
              <a:t> </a:t>
            </a:r>
            <a:r>
              <a:rPr lang="en-US" altLang="es-ES" sz="2400" dirty="0" err="1">
                <a:solidFill>
                  <a:srgbClr val="FF0000"/>
                </a:solidFill>
              </a:rPr>
              <a:t>electroquímico</a:t>
            </a:r>
            <a:r>
              <a:rPr lang="en-US" altLang="es-ES" sz="2400" dirty="0"/>
              <a:t> para el K</a:t>
            </a:r>
            <a:endParaRPr lang="es-ES" altLang="es-ES" sz="2400" dirty="0"/>
          </a:p>
        </p:txBody>
      </p:sp>
      <p:sp>
        <p:nvSpPr>
          <p:cNvPr id="18440" name="Rectángulo 1"/>
          <p:cNvSpPr>
            <a:spLocks noChangeArrowheads="1"/>
          </p:cNvSpPr>
          <p:nvPr/>
        </p:nvSpPr>
        <p:spPr bwMode="auto">
          <a:xfrm>
            <a:off x="329407" y="1461358"/>
            <a:ext cx="595788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 is the Faraday constant = 96,500 C·mol</a:t>
            </a:r>
            <a:endParaRPr lang="en-US" altLang="en-US" sz="36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97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97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9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59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9" grpId="0" animBg="1"/>
      <p:bldP spid="159750" grpId="0" animBg="1"/>
      <p:bldP spid="1597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Group 7"/>
          <p:cNvGrpSpPr>
            <a:grpSpLocks/>
          </p:cNvGrpSpPr>
          <p:nvPr/>
        </p:nvGrpSpPr>
        <p:grpSpPr bwMode="auto">
          <a:xfrm>
            <a:off x="46038" y="112713"/>
            <a:ext cx="10296525" cy="1798637"/>
            <a:chOff x="113" y="1253"/>
            <a:chExt cx="6486" cy="1133"/>
          </a:xfrm>
        </p:grpSpPr>
        <p:pic>
          <p:nvPicPr>
            <p:cNvPr id="1946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04" b="4869"/>
            <a:stretch>
              <a:fillRect/>
            </a:stretch>
          </p:blipFill>
          <p:spPr bwMode="auto">
            <a:xfrm>
              <a:off x="113" y="1298"/>
              <a:ext cx="5465" cy="1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462" name="Rectangle 5"/>
            <p:cNvSpPr>
              <a:spLocks noChangeArrowheads="1"/>
            </p:cNvSpPr>
            <p:nvPr/>
          </p:nvSpPr>
          <p:spPr bwMode="auto">
            <a:xfrm>
              <a:off x="249" y="1253"/>
              <a:ext cx="3039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  <p:sp>
          <p:nvSpPr>
            <p:cNvPr id="19463" name="Rectangle 6"/>
            <p:cNvSpPr>
              <a:spLocks noChangeArrowheads="1"/>
            </p:cNvSpPr>
            <p:nvPr/>
          </p:nvSpPr>
          <p:spPr bwMode="auto">
            <a:xfrm>
              <a:off x="3560" y="2069"/>
              <a:ext cx="3039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pic>
        <p:nvPicPr>
          <p:cNvPr id="19459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839913"/>
            <a:ext cx="7632700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0" name="CuadroTexto 1"/>
          <p:cNvSpPr txBox="1">
            <a:spLocks noChangeArrowheads="1"/>
          </p:cNvSpPr>
          <p:nvPr/>
        </p:nvSpPr>
        <p:spPr bwMode="auto">
          <a:xfrm>
            <a:off x="466725" y="4869160"/>
            <a:ext cx="86772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/>
              <a:t>Un potencial de membrana igual a -120 </a:t>
            </a:r>
            <a:r>
              <a:rPr lang="es-AR" altLang="en-US" sz="2400" dirty="0" err="1"/>
              <a:t>mV</a:t>
            </a:r>
            <a:r>
              <a:rPr lang="es-AR" altLang="en-US" sz="2400" dirty="0"/>
              <a:t> permite que 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/>
              <a:t>cantidad de K en el citoplasma pueda ser 100 veces superior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/>
              <a:t>a la del </a:t>
            </a:r>
            <a:r>
              <a:rPr lang="es-AR" altLang="en-US" sz="2400" dirty="0" err="1"/>
              <a:t>apoplasto</a:t>
            </a:r>
            <a:r>
              <a:rPr lang="es-AR" altLang="en-US" sz="2400" dirty="0"/>
              <a:t> ( 150 </a:t>
            </a:r>
            <a:r>
              <a:rPr lang="es-AR" altLang="en-US" sz="2400" dirty="0" err="1"/>
              <a:t>mM</a:t>
            </a:r>
            <a:r>
              <a:rPr lang="es-AR" altLang="en-US" sz="2400" dirty="0"/>
              <a:t> vs 1 a 3 </a:t>
            </a:r>
            <a:r>
              <a:rPr lang="es-AR" altLang="en-US" sz="2400" dirty="0" err="1"/>
              <a:t>mM</a:t>
            </a:r>
            <a:r>
              <a:rPr lang="es-AR" altLang="en-US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02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72" y="690217"/>
            <a:ext cx="4321952" cy="324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1030"/>
          <p:cNvSpPr txBox="1">
            <a:spLocks noChangeArrowheads="1"/>
          </p:cNvSpPr>
          <p:nvPr/>
        </p:nvSpPr>
        <p:spPr bwMode="auto">
          <a:xfrm>
            <a:off x="5536447" y="690906"/>
            <a:ext cx="28905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1800" dirty="0" err="1" smtClean="0"/>
              <a:t>Cuando</a:t>
            </a:r>
            <a:r>
              <a:rPr lang="en-US" altLang="es-ES" sz="1800" dirty="0" smtClean="0"/>
              <a:t> lo </a:t>
            </a:r>
            <a:r>
              <a:rPr lang="en-US" altLang="es-ES" sz="1800" dirty="0" err="1" smtClean="0"/>
              <a:t>medimos</a:t>
            </a:r>
            <a:r>
              <a:rPr lang="en-US" altLang="es-ES" sz="1800" dirty="0" smtClean="0"/>
              <a:t> entre</a:t>
            </a:r>
            <a:r>
              <a:rPr lang="en-US" altLang="es-ES" sz="1800" dirty="0"/>
              <a:t>:</a:t>
            </a:r>
          </a:p>
        </p:txBody>
      </p:sp>
      <p:sp>
        <p:nvSpPr>
          <p:cNvPr id="22532" name="CuadroTexto 1"/>
          <p:cNvSpPr txBox="1">
            <a:spLocks noChangeArrowheads="1"/>
          </p:cNvSpPr>
          <p:nvPr/>
        </p:nvSpPr>
        <p:spPr bwMode="auto">
          <a:xfrm>
            <a:off x="5687494" y="1268760"/>
            <a:ext cx="261161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1600" dirty="0"/>
              <a:t>Citoplasma y pared celular</a:t>
            </a:r>
            <a:endParaRPr lang="en-US" altLang="en-US" sz="1600" dirty="0"/>
          </a:p>
        </p:txBody>
      </p:sp>
      <p:sp>
        <p:nvSpPr>
          <p:cNvPr id="22533" name="CuadroTexto 2"/>
          <p:cNvSpPr txBox="1">
            <a:spLocks noChangeArrowheads="1"/>
          </p:cNvSpPr>
          <p:nvPr/>
        </p:nvSpPr>
        <p:spPr bwMode="auto">
          <a:xfrm>
            <a:off x="6112228" y="1822234"/>
            <a:ext cx="165782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1600" dirty="0"/>
              <a:t>- 100 a -</a:t>
            </a:r>
            <a:r>
              <a:rPr lang="es-AR" altLang="en-US" sz="1600" dirty="0" smtClean="0"/>
              <a:t>150 </a:t>
            </a:r>
            <a:r>
              <a:rPr lang="es-AR" altLang="en-US" sz="1600" dirty="0" err="1"/>
              <a:t>mV</a:t>
            </a:r>
            <a:endParaRPr lang="en-US" altLang="en-US" sz="1600" dirty="0"/>
          </a:p>
        </p:txBody>
      </p:sp>
      <p:sp>
        <p:nvSpPr>
          <p:cNvPr id="22534" name="CuadroTexto 5"/>
          <p:cNvSpPr txBox="1">
            <a:spLocks noChangeArrowheads="1"/>
          </p:cNvSpPr>
          <p:nvPr/>
        </p:nvSpPr>
        <p:spPr bwMode="auto">
          <a:xfrm>
            <a:off x="5610185" y="2346971"/>
            <a:ext cx="28167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1600" dirty="0"/>
              <a:t>Citoplasma y lumen vacuolar</a:t>
            </a:r>
            <a:endParaRPr lang="en-US" altLang="en-US" sz="1600" dirty="0"/>
          </a:p>
        </p:txBody>
      </p:sp>
      <p:sp>
        <p:nvSpPr>
          <p:cNvPr id="22535" name="CuadroTexto 6"/>
          <p:cNvSpPr txBox="1">
            <a:spLocks noChangeArrowheads="1"/>
          </p:cNvSpPr>
          <p:nvPr/>
        </p:nvSpPr>
        <p:spPr bwMode="auto">
          <a:xfrm>
            <a:off x="6566375" y="2894047"/>
            <a:ext cx="9044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1600" dirty="0"/>
              <a:t>- 90 </a:t>
            </a:r>
            <a:r>
              <a:rPr lang="es-AR" altLang="en-US" sz="1600" dirty="0" err="1"/>
              <a:t>mV</a:t>
            </a:r>
            <a:endParaRPr lang="en-US" altLang="en-US" sz="1600" dirty="0"/>
          </a:p>
        </p:txBody>
      </p:sp>
      <p:sp>
        <p:nvSpPr>
          <p:cNvPr id="3" name="CuadroTexto 2"/>
          <p:cNvSpPr txBox="1"/>
          <p:nvPr/>
        </p:nvSpPr>
        <p:spPr>
          <a:xfrm>
            <a:off x="102934" y="90042"/>
            <a:ext cx="61782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Cómo medimos el Potencial de Membrana?</a:t>
            </a:r>
            <a:endParaRPr lang="en-US" dirty="0"/>
          </a:p>
        </p:txBody>
      </p:sp>
      <p:pic>
        <p:nvPicPr>
          <p:cNvPr id="6" name="FrenchMildHornshark-mobi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4296986"/>
            <a:ext cx="3010316" cy="2257125"/>
          </a:xfrm>
          <a:prstGeom prst="rect">
            <a:avLst/>
          </a:prstGeom>
        </p:spPr>
      </p:pic>
      <p:grpSp>
        <p:nvGrpSpPr>
          <p:cNvPr id="10" name="Grupo 9"/>
          <p:cNvGrpSpPr/>
          <p:nvPr/>
        </p:nvGrpSpPr>
        <p:grpSpPr>
          <a:xfrm>
            <a:off x="4007628" y="2907396"/>
            <a:ext cx="2652604" cy="1728456"/>
            <a:chOff x="4007628" y="2907396"/>
            <a:chExt cx="2652604" cy="1728456"/>
          </a:xfrm>
        </p:grpSpPr>
        <p:sp>
          <p:nvSpPr>
            <p:cNvPr id="9" name="Llamada de nube 8"/>
            <p:cNvSpPr/>
            <p:nvPr/>
          </p:nvSpPr>
          <p:spPr bwMode="auto">
            <a:xfrm>
              <a:off x="4007628" y="2907396"/>
              <a:ext cx="2652604" cy="1728456"/>
            </a:xfrm>
            <a:prstGeom prst="cloudCallou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337290" y="3433692"/>
              <a:ext cx="221246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AR" sz="2000" dirty="0" smtClean="0">
                  <a:solidFill>
                    <a:srgbClr val="FF0000"/>
                  </a:solidFill>
                </a:rPr>
                <a:t>Equilibrio </a:t>
              </a:r>
              <a:r>
                <a:rPr lang="es-AR" sz="2000" dirty="0" err="1" smtClean="0">
                  <a:solidFill>
                    <a:srgbClr val="FF0000"/>
                  </a:solidFill>
                </a:rPr>
                <a:t>Donnan</a:t>
              </a:r>
              <a:endParaRPr lang="es-AR" sz="2000" dirty="0" smtClean="0">
                <a:solidFill>
                  <a:srgbClr val="FF0000"/>
                </a:solidFill>
              </a:endParaRPr>
            </a:p>
            <a:p>
              <a:r>
                <a:rPr lang="es-AR" sz="2000" dirty="0" smtClean="0">
                  <a:solidFill>
                    <a:srgbClr val="FF0000"/>
                  </a:solidFill>
                </a:rPr>
                <a:t>- 17 </a:t>
              </a:r>
              <a:r>
                <a:rPr lang="es-AR" sz="2000" dirty="0" err="1" smtClean="0">
                  <a:solidFill>
                    <a:srgbClr val="FF0000"/>
                  </a:solidFill>
                </a:rPr>
                <a:t>mV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2531" grpId="0"/>
      <p:bldP spid="22532" grpId="0"/>
      <p:bldP spid="22533" grpId="0"/>
      <p:bldP spid="22534" grpId="0"/>
      <p:bldP spid="225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dirty="0" smtClean="0"/>
              <a:t>The </a:t>
            </a:r>
            <a:r>
              <a:rPr lang="en-GB" altLang="en-US" dirty="0" smtClean="0">
                <a:solidFill>
                  <a:srgbClr val="FF0000"/>
                </a:solidFill>
              </a:rPr>
              <a:t>PM H</a:t>
            </a:r>
            <a:r>
              <a:rPr lang="en-GB" altLang="en-US" baseline="30000" dirty="0" smtClean="0">
                <a:solidFill>
                  <a:srgbClr val="FF0000"/>
                </a:solidFill>
              </a:rPr>
              <a:t>+</a:t>
            </a:r>
            <a:r>
              <a:rPr lang="en-GB" altLang="en-US" dirty="0" smtClean="0">
                <a:solidFill>
                  <a:srgbClr val="FF0000"/>
                </a:solidFill>
              </a:rPr>
              <a:t>-ATPase</a:t>
            </a:r>
            <a:r>
              <a:rPr lang="en-GB" altLang="en-US" dirty="0" smtClean="0"/>
              <a:t> is a “master enzyme” and “powerhouse”</a:t>
            </a:r>
          </a:p>
        </p:txBody>
      </p:sp>
      <p:grpSp>
        <p:nvGrpSpPr>
          <p:cNvPr id="29699" name="Group 4"/>
          <p:cNvGrpSpPr>
            <a:grpSpLocks/>
          </p:cNvGrpSpPr>
          <p:nvPr/>
        </p:nvGrpSpPr>
        <p:grpSpPr bwMode="auto">
          <a:xfrm>
            <a:off x="131763" y="1489075"/>
            <a:ext cx="8936037" cy="4860925"/>
            <a:chOff x="132277" y="1488665"/>
            <a:chExt cx="8935523" cy="4861889"/>
          </a:xfrm>
        </p:grpSpPr>
        <p:sp>
          <p:nvSpPr>
            <p:cNvPr id="29700" name="TextBox 2"/>
            <p:cNvSpPr txBox="1">
              <a:spLocks noChangeArrowheads="1"/>
            </p:cNvSpPr>
            <p:nvPr/>
          </p:nvSpPr>
          <p:spPr bwMode="auto">
            <a:xfrm>
              <a:off x="3252412" y="6012000"/>
              <a:ext cx="5815388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See Palmgren, M.G. (2001). Plant plasma membrane H</a:t>
              </a:r>
              <a:r>
                <a:rPr kumimoji="0" lang="en-GB" altLang="en-US" sz="8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-ATPases: Powerhouses for nutrient uptake. Annu. Rev. Plant Physiol. Plant Mol. Biol. 52: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2"/>
                </a:rPr>
                <a:t>817-845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; Figure adapted from Michelet, B. and Boutry, M. (1995). </a:t>
              </a:r>
              <a:r>
                <a:rPr kumimoji="0" lang="pt-BR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plasma membrane H</a:t>
              </a:r>
              <a:r>
                <a:rPr kumimoji="0" lang="pt-BR" altLang="en-US" sz="8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kumimoji="0" lang="pt-BR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-ATPase.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Plant Physiol. 108: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1-6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52913" y="2514393"/>
              <a:ext cx="5379729" cy="2515099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5715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702" name="Group 6"/>
            <p:cNvGrpSpPr>
              <a:grpSpLocks/>
            </p:cNvGrpSpPr>
            <p:nvPr/>
          </p:nvGrpSpPr>
          <p:grpSpPr bwMode="auto">
            <a:xfrm>
              <a:off x="450850" y="1981200"/>
              <a:ext cx="1758950" cy="1219200"/>
              <a:chOff x="3241194" y="2196502"/>
              <a:chExt cx="1758950" cy="1219200"/>
            </a:xfrm>
          </p:grpSpPr>
          <p:cxnSp>
            <p:nvCxnSpPr>
              <p:cNvPr id="10" name="Straight Arrow Connector 9"/>
              <p:cNvCxnSpPr/>
              <p:nvPr/>
            </p:nvCxnSpPr>
            <p:spPr bwMode="auto">
              <a:xfrm flipV="1">
                <a:off x="4106828" y="2196190"/>
                <a:ext cx="0" cy="838366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50" name="TextBox 71"/>
              <p:cNvSpPr txBox="1">
                <a:spLocks noChangeArrowheads="1"/>
              </p:cNvSpPr>
              <p:nvPr/>
            </p:nvSpPr>
            <p:spPr bwMode="auto">
              <a:xfrm>
                <a:off x="4341332" y="2971125"/>
                <a:ext cx="658812" cy="368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ADP</a:t>
                </a:r>
              </a:p>
            </p:txBody>
          </p:sp>
          <p:sp>
            <p:nvSpPr>
              <p:cNvPr id="29751" name="TextBox 74"/>
              <p:cNvSpPr txBox="1">
                <a:spLocks noChangeArrowheads="1"/>
              </p:cNvSpPr>
              <p:nvPr/>
            </p:nvSpPr>
            <p:spPr bwMode="auto">
              <a:xfrm>
                <a:off x="3932238" y="3045737"/>
                <a:ext cx="441325" cy="369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en-GB" altLang="en-US" sz="1800" b="0" i="0" u="none" strike="noStrike" kern="120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29752" name="TextBox 13"/>
              <p:cNvSpPr txBox="1">
                <a:spLocks noChangeArrowheads="1"/>
              </p:cNvSpPr>
              <p:nvPr/>
            </p:nvSpPr>
            <p:spPr bwMode="auto">
              <a:xfrm>
                <a:off x="3241194" y="2894925"/>
                <a:ext cx="615950" cy="368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ATP</a:t>
                </a:r>
              </a:p>
            </p:txBody>
          </p:sp>
        </p:grpSp>
        <p:sp>
          <p:nvSpPr>
            <p:cNvPr id="29703" name="TextBox 50"/>
            <p:cNvSpPr txBox="1">
              <a:spLocks noChangeArrowheads="1"/>
            </p:cNvSpPr>
            <p:nvPr/>
          </p:nvSpPr>
          <p:spPr bwMode="auto">
            <a:xfrm>
              <a:off x="3837104" y="2137766"/>
              <a:ext cx="12682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 ~ 5 - 6 </a:t>
              </a:r>
            </a:p>
          </p:txBody>
        </p:sp>
        <p:sp>
          <p:nvSpPr>
            <p:cNvPr id="29704" name="TextBox 51"/>
            <p:cNvSpPr txBox="1">
              <a:spLocks noChangeArrowheads="1"/>
            </p:cNvSpPr>
            <p:nvPr/>
          </p:nvSpPr>
          <p:spPr bwMode="auto">
            <a:xfrm>
              <a:off x="3866412" y="2553994"/>
              <a:ext cx="112723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 ~ 7.5 </a:t>
              </a:r>
            </a:p>
          </p:txBody>
        </p:sp>
        <p:sp>
          <p:nvSpPr>
            <p:cNvPr id="29705" name="TextBox 66"/>
            <p:cNvSpPr txBox="1">
              <a:spLocks noChangeArrowheads="1"/>
            </p:cNvSpPr>
            <p:nvPr/>
          </p:nvSpPr>
          <p:spPr bwMode="auto">
            <a:xfrm>
              <a:off x="2162488" y="2570679"/>
              <a:ext cx="2619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9706" name="TextBox 67"/>
            <p:cNvSpPr txBox="1">
              <a:spLocks noChangeArrowheads="1"/>
            </p:cNvSpPr>
            <p:nvPr/>
          </p:nvSpPr>
          <p:spPr bwMode="auto">
            <a:xfrm>
              <a:off x="2318705" y="2570679"/>
              <a:ext cx="2619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9707" name="TextBox 68"/>
            <p:cNvSpPr txBox="1">
              <a:spLocks noChangeArrowheads="1"/>
            </p:cNvSpPr>
            <p:nvPr/>
          </p:nvSpPr>
          <p:spPr bwMode="auto">
            <a:xfrm>
              <a:off x="2474921" y="2570679"/>
              <a:ext cx="2619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9708" name="TextBox 69"/>
            <p:cNvSpPr txBox="1">
              <a:spLocks noChangeArrowheads="1"/>
            </p:cNvSpPr>
            <p:nvPr/>
          </p:nvSpPr>
          <p:spPr bwMode="auto">
            <a:xfrm>
              <a:off x="2631138" y="2570679"/>
              <a:ext cx="2619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9709" name="TextBox 70"/>
            <p:cNvSpPr txBox="1">
              <a:spLocks noChangeArrowheads="1"/>
            </p:cNvSpPr>
            <p:nvPr/>
          </p:nvSpPr>
          <p:spPr bwMode="auto">
            <a:xfrm>
              <a:off x="2787352" y="2570679"/>
              <a:ext cx="2619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29710" name="TextBox 73"/>
            <p:cNvSpPr txBox="1">
              <a:spLocks noChangeArrowheads="1"/>
            </p:cNvSpPr>
            <p:nvPr/>
          </p:nvSpPr>
          <p:spPr bwMode="auto">
            <a:xfrm>
              <a:off x="2250336" y="2911176"/>
              <a:ext cx="15062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~ -150 mV</a:t>
              </a:r>
            </a:p>
          </p:txBody>
        </p:sp>
        <p:sp>
          <p:nvSpPr>
            <p:cNvPr id="29711" name="TextBox 61"/>
            <p:cNvSpPr txBox="1">
              <a:spLocks noChangeArrowheads="1"/>
            </p:cNvSpPr>
            <p:nvPr/>
          </p:nvSpPr>
          <p:spPr bwMode="auto">
            <a:xfrm>
              <a:off x="2133600" y="2209800"/>
              <a:ext cx="3196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9712" name="TextBox 62"/>
            <p:cNvSpPr txBox="1">
              <a:spLocks noChangeArrowheads="1"/>
            </p:cNvSpPr>
            <p:nvPr/>
          </p:nvSpPr>
          <p:spPr bwMode="auto">
            <a:xfrm>
              <a:off x="2289816" y="2209800"/>
              <a:ext cx="3196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9713" name="TextBox 63"/>
            <p:cNvSpPr txBox="1">
              <a:spLocks noChangeArrowheads="1"/>
            </p:cNvSpPr>
            <p:nvPr/>
          </p:nvSpPr>
          <p:spPr bwMode="auto">
            <a:xfrm>
              <a:off x="2446033" y="2209800"/>
              <a:ext cx="3196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9714" name="TextBox 64"/>
            <p:cNvSpPr txBox="1">
              <a:spLocks noChangeArrowheads="1"/>
            </p:cNvSpPr>
            <p:nvPr/>
          </p:nvSpPr>
          <p:spPr bwMode="auto">
            <a:xfrm>
              <a:off x="2602249" y="2209800"/>
              <a:ext cx="3196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29715" name="TextBox 65"/>
            <p:cNvSpPr txBox="1">
              <a:spLocks noChangeArrowheads="1"/>
            </p:cNvSpPr>
            <p:nvPr/>
          </p:nvSpPr>
          <p:spPr bwMode="auto">
            <a:xfrm>
              <a:off x="2758464" y="2209800"/>
              <a:ext cx="3196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819962" y="1895146"/>
              <a:ext cx="2787490" cy="1200388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By pumping protons out of the cell, PM H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-ATPases produce electric and pH gradients</a:t>
              </a:r>
            </a:p>
          </p:txBody>
        </p:sp>
        <p:sp>
          <p:nvSpPr>
            <p:cNvPr id="58" name="Circular Arrow 57"/>
            <p:cNvSpPr/>
            <p:nvPr/>
          </p:nvSpPr>
          <p:spPr>
            <a:xfrm rot="17691514">
              <a:off x="4523581" y="1488133"/>
              <a:ext cx="2051457" cy="205251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325718"/>
                <a:gd name="adj5" fmla="val 125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Circular Arrow 58"/>
            <p:cNvSpPr/>
            <p:nvPr/>
          </p:nvSpPr>
          <p:spPr>
            <a:xfrm rot="6891514">
              <a:off x="5329985" y="1804109"/>
              <a:ext cx="2051457" cy="2052519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325718"/>
                <a:gd name="adj5" fmla="val 12500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29719" name="Group 63"/>
            <p:cNvGrpSpPr>
              <a:grpSpLocks/>
            </p:cNvGrpSpPr>
            <p:nvPr/>
          </p:nvGrpSpPr>
          <p:grpSpPr bwMode="auto">
            <a:xfrm rot="5400000">
              <a:off x="107077" y="4777977"/>
              <a:ext cx="1017332" cy="966931"/>
              <a:chOff x="900330" y="4489299"/>
              <a:chExt cx="1017332" cy="966931"/>
            </a:xfrm>
          </p:grpSpPr>
          <p:sp>
            <p:nvSpPr>
              <p:cNvPr id="60" name="Oval 59"/>
              <p:cNvSpPr/>
              <p:nvPr/>
            </p:nvSpPr>
            <p:spPr>
              <a:xfrm rot="16200000" flipV="1">
                <a:off x="1102435" y="4659301"/>
                <a:ext cx="134930" cy="40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1" name="Straight Arrow Connector 60"/>
              <p:cNvCxnSpPr/>
              <p:nvPr/>
            </p:nvCxnSpPr>
            <p:spPr>
              <a:xfrm rot="5400000" flipH="1" flipV="1">
                <a:off x="1224680" y="4624346"/>
                <a:ext cx="0" cy="647829"/>
              </a:xfrm>
              <a:prstGeom prst="straightConnector1">
                <a:avLst/>
              </a:prstGeom>
              <a:solidFill>
                <a:srgbClr val="FF33CC"/>
              </a:solidFill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47" name="TextBox 61"/>
              <p:cNvSpPr txBox="1">
                <a:spLocks noChangeArrowheads="1"/>
              </p:cNvSpPr>
              <p:nvPr/>
            </p:nvSpPr>
            <p:spPr bwMode="auto">
              <a:xfrm rot="16200000" flipH="1">
                <a:off x="1249530" y="4788099"/>
                <a:ext cx="966931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Cations</a:t>
                </a:r>
              </a:p>
            </p:txBody>
          </p:sp>
          <p:sp>
            <p:nvSpPr>
              <p:cNvPr id="63" name="Oval 62"/>
              <p:cNvSpPr/>
              <p:nvPr/>
            </p:nvSpPr>
            <p:spPr>
              <a:xfrm rot="16200000" flipV="1">
                <a:off x="1103229" y="4834709"/>
                <a:ext cx="133342" cy="401717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9720" name="Group 64"/>
            <p:cNvGrpSpPr>
              <a:grpSpLocks/>
            </p:cNvGrpSpPr>
            <p:nvPr/>
          </p:nvGrpSpPr>
          <p:grpSpPr bwMode="auto">
            <a:xfrm rot="5400000">
              <a:off x="975253" y="4764161"/>
              <a:ext cx="1121908" cy="889987"/>
              <a:chOff x="795754" y="4504777"/>
              <a:chExt cx="1121908" cy="889987"/>
            </a:xfrm>
          </p:grpSpPr>
          <p:sp>
            <p:nvSpPr>
              <p:cNvPr id="66" name="Oval 65"/>
              <p:cNvSpPr/>
              <p:nvPr/>
            </p:nvSpPr>
            <p:spPr>
              <a:xfrm rot="16200000" flipV="1">
                <a:off x="1102436" y="4659885"/>
                <a:ext cx="134929" cy="4017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7" name="Straight Arrow Connector 66"/>
              <p:cNvCxnSpPr/>
              <p:nvPr/>
            </p:nvCxnSpPr>
            <p:spPr>
              <a:xfrm rot="5400000" flipH="1">
                <a:off x="1119884" y="4624930"/>
                <a:ext cx="0" cy="647828"/>
              </a:xfrm>
              <a:prstGeom prst="straightConnector1">
                <a:avLst/>
              </a:prstGeom>
              <a:solidFill>
                <a:srgbClr val="FF33CC"/>
              </a:solidFill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43" name="TextBox 67"/>
              <p:cNvSpPr txBox="1">
                <a:spLocks noChangeArrowheads="1"/>
              </p:cNvSpPr>
              <p:nvPr/>
            </p:nvSpPr>
            <p:spPr bwMode="auto">
              <a:xfrm rot="16200000" flipH="1">
                <a:off x="1288002" y="4765105"/>
                <a:ext cx="889987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Anions</a:t>
                </a:r>
              </a:p>
            </p:txBody>
          </p:sp>
          <p:sp>
            <p:nvSpPr>
              <p:cNvPr id="69" name="Oval 68"/>
              <p:cNvSpPr/>
              <p:nvPr/>
            </p:nvSpPr>
            <p:spPr>
              <a:xfrm rot="16200000" flipV="1">
                <a:off x="1102435" y="4839262"/>
                <a:ext cx="134930" cy="401716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9721" name="TextBox 69"/>
            <p:cNvSpPr txBox="1">
              <a:spLocks noChangeArrowheads="1"/>
            </p:cNvSpPr>
            <p:nvPr/>
          </p:nvSpPr>
          <p:spPr bwMode="auto">
            <a:xfrm>
              <a:off x="516210" y="4278868"/>
              <a:ext cx="115929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Channels</a:t>
              </a:r>
            </a:p>
          </p:txBody>
        </p:sp>
        <p:sp>
          <p:nvSpPr>
            <p:cNvPr id="71" name="Oval 70"/>
            <p:cNvSpPr/>
            <p:nvPr/>
          </p:nvSpPr>
          <p:spPr>
            <a:xfrm flipV="1">
              <a:off x="2378460" y="4832603"/>
              <a:ext cx="376216" cy="403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23" name="TextBox 71"/>
            <p:cNvSpPr txBox="1">
              <a:spLocks noChangeArrowheads="1"/>
            </p:cNvSpPr>
            <p:nvPr/>
          </p:nvSpPr>
          <p:spPr bwMode="auto">
            <a:xfrm>
              <a:off x="1981200" y="4038600"/>
              <a:ext cx="13003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Antiporters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rot="10800000" flipH="1">
              <a:off x="2514977" y="4648417"/>
              <a:ext cx="0" cy="647828"/>
            </a:xfrm>
            <a:prstGeom prst="straightConnector1">
              <a:avLst/>
            </a:prstGeom>
            <a:solidFill>
              <a:srgbClr val="FF33CC"/>
            </a:solidFill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rot="10800000" flipH="1" flipV="1">
              <a:off x="2591173" y="4800847"/>
              <a:ext cx="0" cy="647828"/>
            </a:xfrm>
            <a:prstGeom prst="straightConnector1">
              <a:avLst/>
            </a:prstGeom>
            <a:solidFill>
              <a:srgbClr val="FF33CC"/>
            </a:solidFill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26" name="TextBox 74"/>
            <p:cNvSpPr txBox="1">
              <a:spLocks noChangeArrowheads="1"/>
            </p:cNvSpPr>
            <p:nvPr/>
          </p:nvSpPr>
          <p:spPr bwMode="auto">
            <a:xfrm>
              <a:off x="2132290" y="5235767"/>
              <a:ext cx="441325" cy="369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18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29727" name="Group 80"/>
            <p:cNvGrpSpPr>
              <a:grpSpLocks/>
            </p:cNvGrpSpPr>
            <p:nvPr/>
          </p:nvGrpSpPr>
          <p:grpSpPr bwMode="auto">
            <a:xfrm>
              <a:off x="2987675" y="4648200"/>
              <a:ext cx="613706" cy="1014403"/>
              <a:chOff x="3469817" y="4648200"/>
              <a:chExt cx="613706" cy="1014403"/>
            </a:xfrm>
          </p:grpSpPr>
          <p:sp>
            <p:nvSpPr>
              <p:cNvPr id="76" name="Oval 75"/>
              <p:cNvSpPr/>
              <p:nvPr/>
            </p:nvSpPr>
            <p:spPr>
              <a:xfrm flipV="1">
                <a:off x="3530489" y="4832603"/>
                <a:ext cx="552418" cy="403305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77" name="Straight Arrow Connector 76"/>
              <p:cNvCxnSpPr/>
              <p:nvPr/>
            </p:nvCxnSpPr>
            <p:spPr>
              <a:xfrm rot="10800000" flipH="1">
                <a:off x="3722566" y="4648416"/>
                <a:ext cx="0" cy="647828"/>
              </a:xfrm>
              <a:prstGeom prst="straightConnector1">
                <a:avLst/>
              </a:prstGeom>
              <a:solidFill>
                <a:srgbClr val="FF33CC"/>
              </a:solidFill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Arrow Connector 77"/>
              <p:cNvCxnSpPr/>
              <p:nvPr/>
            </p:nvCxnSpPr>
            <p:spPr>
              <a:xfrm rot="10800000" flipH="1">
                <a:off x="3886068" y="4648416"/>
                <a:ext cx="0" cy="647828"/>
              </a:xfrm>
              <a:prstGeom prst="straightConnector1">
                <a:avLst/>
              </a:prstGeom>
              <a:solidFill>
                <a:srgbClr val="FF33CC"/>
              </a:solidFill>
              <a:ln w="381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740" name="TextBox 78"/>
              <p:cNvSpPr txBox="1">
                <a:spLocks noChangeArrowheads="1"/>
              </p:cNvSpPr>
              <p:nvPr/>
            </p:nvSpPr>
            <p:spPr bwMode="auto">
              <a:xfrm>
                <a:off x="3469817" y="5292638"/>
                <a:ext cx="441325" cy="369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en-GB" altLang="en-US" sz="1800" b="0" i="0" u="none" strike="noStrike" kern="120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sp>
          <p:nvSpPr>
            <p:cNvPr id="29728" name="TextBox 79"/>
            <p:cNvSpPr txBox="1">
              <a:spLocks noChangeArrowheads="1"/>
            </p:cNvSpPr>
            <p:nvPr/>
          </p:nvSpPr>
          <p:spPr bwMode="auto">
            <a:xfrm>
              <a:off x="2667000" y="4292111"/>
              <a:ext cx="136447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Symporters</a:t>
              </a:r>
            </a:p>
          </p:txBody>
        </p:sp>
        <p:sp>
          <p:nvSpPr>
            <p:cNvPr id="82" name="Oval 81"/>
            <p:cNvSpPr/>
            <p:nvPr/>
          </p:nvSpPr>
          <p:spPr>
            <a:xfrm flipV="1">
              <a:off x="4283350" y="4799259"/>
              <a:ext cx="376216" cy="403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730" name="TextBox 82"/>
            <p:cNvSpPr txBox="1">
              <a:spLocks noChangeArrowheads="1"/>
            </p:cNvSpPr>
            <p:nvPr/>
          </p:nvSpPr>
          <p:spPr bwMode="auto">
            <a:xfrm>
              <a:off x="4168585" y="4267200"/>
              <a:ext cx="124906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Uniporters</a:t>
              </a:r>
            </a:p>
          </p:txBody>
        </p:sp>
        <p:sp>
          <p:nvSpPr>
            <p:cNvPr id="84" name="Oval 83"/>
            <p:cNvSpPr/>
            <p:nvPr/>
          </p:nvSpPr>
          <p:spPr>
            <a:xfrm flipV="1">
              <a:off x="4827832" y="4800847"/>
              <a:ext cx="376215" cy="403305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rot="10800000" flipH="1">
              <a:off x="4470664" y="4648417"/>
              <a:ext cx="0" cy="647828"/>
            </a:xfrm>
            <a:prstGeom prst="straightConnector1">
              <a:avLst/>
            </a:prstGeom>
            <a:solidFill>
              <a:srgbClr val="FF33CC"/>
            </a:solidFill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 rot="10800000" flipH="1" flipV="1">
              <a:off x="5029432" y="4724632"/>
              <a:ext cx="0" cy="647828"/>
            </a:xfrm>
            <a:prstGeom prst="straightConnector1">
              <a:avLst/>
            </a:prstGeom>
            <a:solidFill>
              <a:srgbClr val="FF33CC"/>
            </a:solidFill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5819962" y="4038696"/>
              <a:ext cx="3095447" cy="1200388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electrochemical gradient produced by the PM H</a:t>
              </a:r>
              <a:r>
                <a:rPr kumimoji="0" lang="en-GB" sz="18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-ATPase drives other transport processes</a:t>
              </a:r>
            </a:p>
          </p:txBody>
        </p:sp>
        <p:sp>
          <p:nvSpPr>
            <p:cNvPr id="88" name="Oval 87"/>
            <p:cNvSpPr/>
            <p:nvPr/>
          </p:nvSpPr>
          <p:spPr bwMode="auto">
            <a:xfrm flipV="1">
              <a:off x="1125995" y="2322268"/>
              <a:ext cx="380978" cy="301685"/>
            </a:xfrm>
            <a:prstGeom prst="ellipse">
              <a:avLst/>
            </a:prstGeom>
            <a:solidFill>
              <a:srgbClr val="FFFFCC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1" name="Arc 90"/>
            <p:cNvSpPr/>
            <p:nvPr/>
          </p:nvSpPr>
          <p:spPr bwMode="auto">
            <a:xfrm>
              <a:off x="1095834" y="2552501"/>
              <a:ext cx="457174" cy="419183"/>
            </a:xfrm>
            <a:prstGeom prst="arc">
              <a:avLst>
                <a:gd name="adj1" fmla="val 10895468"/>
                <a:gd name="adj2" fmla="val 0"/>
              </a:avLst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667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2503126"/>
            <a:ext cx="5000253" cy="436784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79835" y="178620"/>
            <a:ext cx="86044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Plasma membrane </a:t>
            </a:r>
            <a:r>
              <a:rPr lang="en-US" sz="1800" dirty="0" smtClean="0">
                <a:solidFill>
                  <a:srgbClr val="FF0000"/>
                </a:solidFill>
              </a:rPr>
              <a:t>H -</a:t>
            </a:r>
            <a:r>
              <a:rPr lang="en-US" sz="1800" dirty="0" err="1">
                <a:solidFill>
                  <a:srgbClr val="FF0000"/>
                </a:solidFill>
              </a:rPr>
              <a:t>ATPases</a:t>
            </a:r>
            <a:r>
              <a:rPr lang="en-US" sz="1800" dirty="0"/>
              <a:t> constitute a family of proton pumps driven </a:t>
            </a:r>
            <a:r>
              <a:rPr lang="en-US" sz="1800" dirty="0" smtClean="0"/>
              <a:t>by hydrolysis </a:t>
            </a:r>
            <a:r>
              <a:rPr lang="en-US" sz="1800" dirty="0"/>
              <a:t>of ATP and are </a:t>
            </a:r>
            <a:r>
              <a:rPr lang="en-US" sz="1800" dirty="0">
                <a:solidFill>
                  <a:srgbClr val="FF0000"/>
                </a:solidFill>
              </a:rPr>
              <a:t>found exclusively in</a:t>
            </a:r>
            <a:r>
              <a:rPr lang="en-US" sz="1800" dirty="0"/>
              <a:t> the </a:t>
            </a:r>
            <a:r>
              <a:rPr lang="en-US" sz="1800" dirty="0">
                <a:solidFill>
                  <a:srgbClr val="FF0000"/>
                </a:solidFill>
              </a:rPr>
              <a:t>plasma membrane</a:t>
            </a:r>
            <a:r>
              <a:rPr lang="en-US" sz="1800" dirty="0"/>
              <a:t> of </a:t>
            </a:r>
            <a:r>
              <a:rPr lang="en-US" sz="1800" dirty="0" smtClean="0">
                <a:solidFill>
                  <a:srgbClr val="FF0000"/>
                </a:solidFill>
              </a:rPr>
              <a:t>plants 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and fungi.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95536" y="1714289"/>
            <a:ext cx="80378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Plasma membrane H-ATPase</a:t>
            </a:r>
            <a:r>
              <a:rPr lang="en-US" sz="1800" dirty="0" smtClean="0"/>
              <a:t> </a:t>
            </a:r>
            <a:r>
              <a:rPr lang="en-US" sz="1800" dirty="0"/>
              <a:t>forms a covalent enzyme-phosphate transition state during the </a:t>
            </a:r>
            <a:r>
              <a:rPr lang="en-US" sz="1800" dirty="0" smtClean="0"/>
              <a:t>reaction cycle …………….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smtClean="0">
                <a:solidFill>
                  <a:srgbClr val="FF0000"/>
                </a:solidFill>
              </a:rPr>
              <a:t>P‐type family</a:t>
            </a:r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7" name="Elipse 6"/>
          <p:cNvSpPr/>
          <p:nvPr/>
        </p:nvSpPr>
        <p:spPr bwMode="auto">
          <a:xfrm>
            <a:off x="5364088" y="3140968"/>
            <a:ext cx="1440160" cy="153311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9275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5" y="946619"/>
            <a:ext cx="4288907" cy="463342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 bwMode="auto">
          <a:xfrm>
            <a:off x="4517740" y="1804743"/>
            <a:ext cx="1800200" cy="216024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" name="Elipse 7"/>
          <p:cNvSpPr/>
          <p:nvPr/>
        </p:nvSpPr>
        <p:spPr bwMode="auto">
          <a:xfrm>
            <a:off x="4513550" y="4077072"/>
            <a:ext cx="2232248" cy="129614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87248" y="134946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Most enzymes that play </a:t>
            </a:r>
            <a:r>
              <a:rPr lang="en-US" dirty="0">
                <a:solidFill>
                  <a:srgbClr val="FF0000"/>
                </a:solidFill>
              </a:rPr>
              <a:t>pivotal roles</a:t>
            </a:r>
            <a:r>
              <a:rPr lang="en-US" dirty="0"/>
              <a:t> in metabolism </a:t>
            </a:r>
            <a:r>
              <a:rPr lang="en-US" dirty="0" smtClean="0"/>
              <a:t>are subject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intense </a:t>
            </a:r>
            <a:r>
              <a:rPr lang="en-US" dirty="0" smtClean="0">
                <a:solidFill>
                  <a:srgbClr val="FF0000"/>
                </a:solidFill>
              </a:rPr>
              <a:t>regulation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199729" y="5589240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pump is activated </a:t>
            </a:r>
            <a:r>
              <a:rPr lang="en-US" dirty="0" smtClean="0"/>
              <a:t>in: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response </a:t>
            </a:r>
            <a:r>
              <a:rPr lang="en-US" dirty="0"/>
              <a:t>to </a:t>
            </a:r>
            <a:r>
              <a:rPr lang="en-US" dirty="0" smtClean="0"/>
              <a:t>lowered cytosolic pH</a:t>
            </a:r>
          </a:p>
          <a:p>
            <a:pPr marL="342900" indent="-342900">
              <a:buFontTx/>
              <a:buChar char="-"/>
            </a:pPr>
            <a:r>
              <a:rPr lang="es-AR" dirty="0"/>
              <a:t>b</a:t>
            </a:r>
            <a:r>
              <a:rPr lang="es-AR" dirty="0" smtClean="0"/>
              <a:t>lue light in </a:t>
            </a:r>
            <a:r>
              <a:rPr lang="es-AR" dirty="0" err="1" smtClean="0"/>
              <a:t>guard</a:t>
            </a:r>
            <a:r>
              <a:rPr lang="es-AR" dirty="0" smtClean="0"/>
              <a:t> </a:t>
            </a:r>
            <a:r>
              <a:rPr lang="es-AR" dirty="0" err="1" smtClean="0"/>
              <a:t>cells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2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6009" r="69958" b="54514"/>
          <a:stretch/>
        </p:blipFill>
        <p:spPr>
          <a:xfrm>
            <a:off x="107504" y="260648"/>
            <a:ext cx="4320480" cy="648072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355976" y="1844824"/>
            <a:ext cx="457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ATPase dimers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(monomers are blue and links between monomers are indicated as yellow links) is shown in an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inactive state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 with interacting C</a:t>
            </a:r>
            <a:r>
              <a:rPr lang="en-US" altLang="zh-CN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terminal </a:t>
            </a:r>
            <a:r>
              <a:rPr lang="en-US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auto</a:t>
            </a:r>
            <a:r>
              <a:rPr lang="en-US" altLang="zh-CN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dirty="0" err="1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inhibi</a:t>
            </a:r>
            <a:r>
              <a:rPr lang="en-US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-tory </a:t>
            </a:r>
            <a:r>
              <a:rPr lang="en-US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domains (illustrated as blue tubes).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00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50286" t="14500" r="6247" b="56017"/>
          <a:stretch/>
        </p:blipFill>
        <p:spPr>
          <a:xfrm>
            <a:off x="3491880" y="178795"/>
            <a:ext cx="5357977" cy="28803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042"/>
            <a:ext cx="3096344" cy="3342644"/>
          </a:xfrm>
          <a:prstGeom prst="rect">
            <a:avLst/>
          </a:prstGeom>
        </p:spPr>
      </p:pic>
      <p:cxnSp>
        <p:nvCxnSpPr>
          <p:cNvPr id="8" name="Conector recto de flecha 7"/>
          <p:cNvCxnSpPr/>
          <p:nvPr/>
        </p:nvCxnSpPr>
        <p:spPr bwMode="auto">
          <a:xfrm>
            <a:off x="611560" y="2492896"/>
            <a:ext cx="1656184" cy="288032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ángulo 11"/>
          <p:cNvSpPr/>
          <p:nvPr/>
        </p:nvSpPr>
        <p:spPr>
          <a:xfrm>
            <a:off x="107504" y="3308903"/>
            <a:ext cx="8856984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Binding of the </a:t>
            </a:r>
            <a:r>
              <a:rPr lang="en-US" sz="1800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H+</a:t>
            </a:r>
            <a:r>
              <a:rPr lang="en-US" altLang="zh-CN" sz="1800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ATPase with the 14</a:t>
            </a:r>
            <a:r>
              <a:rPr lang="en-US" altLang="zh-CN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3 induces a conformational change (red arrows), which (D) abolishes the intermolecular </a:t>
            </a:r>
            <a:r>
              <a:rPr lang="en-US" sz="1800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contact of 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the auto</a:t>
            </a:r>
            <a:r>
              <a:rPr lang="en-US" altLang="zh-CN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‐</a:t>
            </a:r>
            <a:r>
              <a:rPr lang="en-US" sz="1800" dirty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inhibitory regions </a:t>
            </a:r>
            <a:r>
              <a:rPr lang="en-US" sz="1800" dirty="0" smtClean="0">
                <a:latin typeface="Calibri" panose="020F0502020204030204" pitchFamily="34" charset="0"/>
                <a:ea typeface="DengXian" panose="02010600030101010101" pitchFamily="2" charset="-122"/>
                <a:cs typeface="Times New Roman" panose="02020603050405020304" pitchFamily="18" charset="0"/>
              </a:rPr>
              <a:t>II. </a:t>
            </a:r>
            <a:endParaRPr lang="en-US" sz="1800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4340146"/>
            <a:ext cx="6620830" cy="237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3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5282"/>
            <a:ext cx="6354573" cy="5602957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95536" y="6165304"/>
            <a:ext cx="81369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Annu</a:t>
            </a:r>
            <a:r>
              <a:rPr lang="en-US" dirty="0"/>
              <a:t>. Rev. Plant Physiol. Plant Mol. Biol. 2001. 52:817–45</a:t>
            </a:r>
          </a:p>
        </p:txBody>
      </p:sp>
      <p:sp>
        <p:nvSpPr>
          <p:cNvPr id="4" name="Elipse 3"/>
          <p:cNvSpPr/>
          <p:nvPr/>
        </p:nvSpPr>
        <p:spPr bwMode="auto">
          <a:xfrm>
            <a:off x="1259632" y="2080676"/>
            <a:ext cx="2088232" cy="151216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Elipse 4"/>
          <p:cNvSpPr/>
          <p:nvPr/>
        </p:nvSpPr>
        <p:spPr bwMode="auto">
          <a:xfrm>
            <a:off x="1259632" y="3789040"/>
            <a:ext cx="2232248" cy="15841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2771800" y="187681"/>
            <a:ext cx="2088232" cy="2122014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561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42078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2699792" y="5589240"/>
            <a:ext cx="3525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Acidificación de la pared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1619672" y="6165304"/>
            <a:ext cx="6143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Incremento del Potencial osmótico vacuolar</a:t>
            </a:r>
            <a:endParaRPr lang="en-US" dirty="0"/>
          </a:p>
        </p:txBody>
      </p:sp>
      <p:sp>
        <p:nvSpPr>
          <p:cNvPr id="2" name="Elipse 1"/>
          <p:cNvSpPr/>
          <p:nvPr/>
        </p:nvSpPr>
        <p:spPr bwMode="auto">
          <a:xfrm>
            <a:off x="7164288" y="188640"/>
            <a:ext cx="1512168" cy="1152128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467544" y="836712"/>
            <a:ext cx="2736304" cy="158417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833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2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323528" y="548680"/>
            <a:ext cx="7758608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Other </a:t>
            </a:r>
            <a:r>
              <a:rPr lang="en-US" dirty="0" smtClean="0">
                <a:solidFill>
                  <a:srgbClr val="FF0000"/>
                </a:solidFill>
              </a:rPr>
              <a:t>P type </a:t>
            </a:r>
            <a:r>
              <a:rPr lang="en-US" dirty="0" err="1" smtClean="0">
                <a:solidFill>
                  <a:srgbClr val="FF0000"/>
                </a:solidFill>
              </a:rPr>
              <a:t>ATPases</a:t>
            </a:r>
            <a:r>
              <a:rPr lang="en-US" dirty="0" smtClean="0"/>
              <a:t> are:</a:t>
            </a:r>
          </a:p>
          <a:p>
            <a:endParaRPr lang="en-US" sz="1800" dirty="0" smtClean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the </a:t>
            </a:r>
            <a:r>
              <a:rPr lang="en-US" sz="1800" dirty="0"/>
              <a:t>fungal </a:t>
            </a:r>
            <a:r>
              <a:rPr lang="en-US" sz="1800" dirty="0" smtClean="0"/>
              <a:t>plasma membrane H+-</a:t>
            </a:r>
            <a:r>
              <a:rPr lang="en-US" sz="1800" dirty="0" err="1"/>
              <a:t>ATPases</a:t>
            </a:r>
            <a:r>
              <a:rPr lang="en-US" sz="1800" dirty="0"/>
              <a:t>; </a:t>
            </a:r>
            <a:endParaRPr lang="en-US" sz="1800" dirty="0" smtClean="0"/>
          </a:p>
          <a:p>
            <a:pPr marL="342900" indent="-342900">
              <a:buFontTx/>
              <a:buChar char="-"/>
            </a:pPr>
            <a:endParaRPr lang="en-US" sz="1800" dirty="0" smtClean="0"/>
          </a:p>
          <a:p>
            <a:endParaRPr lang="en-US" sz="1800" dirty="0" smtClean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the </a:t>
            </a:r>
            <a:r>
              <a:rPr lang="en-US" sz="1800" u="sng" dirty="0">
                <a:solidFill>
                  <a:srgbClr val="FF0000"/>
                </a:solidFill>
              </a:rPr>
              <a:t>animal</a:t>
            </a:r>
            <a:r>
              <a:rPr lang="en-US" sz="1800" u="sng" dirty="0"/>
              <a:t> </a:t>
            </a:r>
            <a:r>
              <a:rPr lang="en-US" sz="1800" u="sng" dirty="0" smtClean="0"/>
              <a:t>Na+/K+-</a:t>
            </a:r>
            <a:r>
              <a:rPr lang="en-US" sz="1800" u="sng" dirty="0"/>
              <a:t>ATPase</a:t>
            </a:r>
            <a:r>
              <a:rPr lang="en-US" sz="1800" dirty="0"/>
              <a:t>; </a:t>
            </a:r>
            <a:endParaRPr lang="en-US" sz="1800" dirty="0" smtClean="0"/>
          </a:p>
          <a:p>
            <a:pPr marL="342900" indent="-342900">
              <a:buFontTx/>
              <a:buChar char="-"/>
            </a:pPr>
            <a:endParaRPr lang="en-US" sz="1800" dirty="0" smtClean="0"/>
          </a:p>
          <a:p>
            <a:endParaRPr lang="en-US" sz="1800" dirty="0" smtClean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the </a:t>
            </a:r>
            <a:r>
              <a:rPr lang="en-US" sz="1800" dirty="0"/>
              <a:t>gastric </a:t>
            </a:r>
            <a:r>
              <a:rPr lang="en-US" sz="1800" dirty="0" smtClean="0"/>
              <a:t>H+-</a:t>
            </a:r>
            <a:r>
              <a:rPr lang="en-US" sz="1800" dirty="0"/>
              <a:t>ATPase</a:t>
            </a:r>
            <a:r>
              <a:rPr lang="en-US" sz="1800" dirty="0" smtClean="0"/>
              <a:t>;</a:t>
            </a:r>
          </a:p>
          <a:p>
            <a:pPr marL="342900" indent="-342900">
              <a:buFontTx/>
              <a:buChar char="-"/>
            </a:pPr>
            <a:endParaRPr lang="en-US" sz="1800" dirty="0" smtClean="0"/>
          </a:p>
          <a:p>
            <a:endParaRPr lang="en-US" sz="1800" dirty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the </a:t>
            </a:r>
            <a:r>
              <a:rPr lang="en-US" sz="1800" dirty="0" smtClean="0">
                <a:solidFill>
                  <a:srgbClr val="FF0000"/>
                </a:solidFill>
              </a:rPr>
              <a:t>Ca2+-</a:t>
            </a:r>
            <a:r>
              <a:rPr lang="en-US" sz="1800" dirty="0" err="1">
                <a:solidFill>
                  <a:srgbClr val="FF0000"/>
                </a:solidFill>
              </a:rPr>
              <a:t>ATPases</a:t>
            </a:r>
            <a:r>
              <a:rPr lang="en-US" sz="1800" dirty="0"/>
              <a:t> in the sarcoplasmic reticulum and in the plasma membrane</a:t>
            </a:r>
            <a:r>
              <a:rPr lang="en-US" sz="1800" dirty="0" smtClean="0"/>
              <a:t>, vacuolar </a:t>
            </a:r>
            <a:r>
              <a:rPr lang="en-US" sz="1800" dirty="0"/>
              <a:t>membrane, and ER of plants, fungi, and animals</a:t>
            </a:r>
            <a:r>
              <a:rPr lang="en-US" sz="1800" dirty="0" smtClean="0"/>
              <a:t>;</a:t>
            </a:r>
          </a:p>
          <a:p>
            <a:pPr marL="342900" indent="-342900">
              <a:buFontTx/>
              <a:buChar char="-"/>
            </a:pPr>
            <a:r>
              <a:rPr lang="en-US" sz="1800" dirty="0" smtClean="0"/>
              <a:t> </a:t>
            </a:r>
          </a:p>
          <a:p>
            <a:endParaRPr lang="en-US" sz="1800" dirty="0" smtClean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heavy </a:t>
            </a:r>
            <a:r>
              <a:rPr lang="en-US" sz="1800" dirty="0"/>
              <a:t>metal </a:t>
            </a:r>
            <a:r>
              <a:rPr lang="en-US" sz="1800" dirty="0" err="1" smtClean="0"/>
              <a:t>ATPases</a:t>
            </a:r>
            <a:r>
              <a:rPr lang="en-US" sz="1800" dirty="0" smtClean="0"/>
              <a:t> in </a:t>
            </a:r>
            <a:r>
              <a:rPr lang="en-US" sz="1800" dirty="0"/>
              <a:t>bacteria and </a:t>
            </a:r>
            <a:r>
              <a:rPr lang="en-US" sz="1800" dirty="0" smtClean="0"/>
              <a:t>eukaryotes;</a:t>
            </a:r>
          </a:p>
          <a:p>
            <a:pPr marL="342900" indent="-342900">
              <a:buFontTx/>
              <a:buChar char="-"/>
            </a:pPr>
            <a:endParaRPr lang="en-US" sz="1800" dirty="0" smtClean="0"/>
          </a:p>
          <a:p>
            <a:endParaRPr lang="en-US" sz="1800" dirty="0" smtClean="0"/>
          </a:p>
          <a:p>
            <a:pPr marL="342900" indent="-342900">
              <a:buFontTx/>
              <a:buChar char="-"/>
            </a:pPr>
            <a:r>
              <a:rPr lang="en-US" sz="1800" dirty="0" smtClean="0"/>
              <a:t>bacterial K+-</a:t>
            </a:r>
            <a:r>
              <a:rPr lang="en-US" sz="1800" dirty="0" err="1"/>
              <a:t>ATPases</a:t>
            </a:r>
            <a:endParaRPr lang="en-US" sz="18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263948"/>
            <a:ext cx="2445356" cy="1881831"/>
          </a:xfrm>
          <a:prstGeom prst="rect">
            <a:avLst/>
          </a:prstGeom>
        </p:spPr>
      </p:pic>
      <p:cxnSp>
        <p:nvCxnSpPr>
          <p:cNvPr id="10" name="Conector recto de flecha 9"/>
          <p:cNvCxnSpPr/>
          <p:nvPr/>
        </p:nvCxnSpPr>
        <p:spPr bwMode="auto">
          <a:xfrm>
            <a:off x="3851920" y="2204864"/>
            <a:ext cx="187220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240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PM H</a:t>
            </a:r>
            <a:r>
              <a:rPr lang="en-GB" altLang="en-US" baseline="30000" smtClean="0"/>
              <a:t>+</a:t>
            </a:r>
            <a:r>
              <a:rPr lang="en-GB" altLang="en-US" smtClean="0"/>
              <a:t>-ATPases have diverse physiological roles </a:t>
            </a:r>
          </a:p>
        </p:txBody>
      </p:sp>
      <p:grpSp>
        <p:nvGrpSpPr>
          <p:cNvPr id="35843" name="Group 4"/>
          <p:cNvGrpSpPr>
            <a:grpSpLocks/>
          </p:cNvGrpSpPr>
          <p:nvPr/>
        </p:nvGrpSpPr>
        <p:grpSpPr bwMode="auto">
          <a:xfrm>
            <a:off x="-14288" y="1374775"/>
            <a:ext cx="9082088" cy="4749800"/>
            <a:chOff x="-13726" y="1363878"/>
            <a:chExt cx="9394195" cy="4906334"/>
          </a:xfrm>
        </p:grpSpPr>
        <p:pic>
          <p:nvPicPr>
            <p:cNvPr id="35846" name="Picture 2" descr="C:\Users\mary\Desktop\Untitled-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725" y="1405875"/>
              <a:ext cx="1701800" cy="4663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46" t="5383" r="62949" b="71897"/>
            <a:stretch/>
          </p:blipFill>
          <p:spPr bwMode="auto">
            <a:xfrm>
              <a:off x="2476314" y="1404464"/>
              <a:ext cx="1737379" cy="1766061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83" t="33922" r="63279" b="43290"/>
            <a:stretch/>
          </p:blipFill>
          <p:spPr bwMode="auto">
            <a:xfrm>
              <a:off x="-13726" y="1638765"/>
              <a:ext cx="2258990" cy="231713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394" t="61449" r="7935" b="5717"/>
            <a:stretch/>
          </p:blipFill>
          <p:spPr bwMode="auto">
            <a:xfrm>
              <a:off x="5346086" y="3013074"/>
              <a:ext cx="3257139" cy="325713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51" t="34224" r="8606" b="43233"/>
            <a:stretch/>
          </p:blipFill>
          <p:spPr bwMode="auto">
            <a:xfrm>
              <a:off x="7302295" y="1363878"/>
              <a:ext cx="2078174" cy="205501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74" t="5439" r="8514" b="72155"/>
            <a:stretch/>
          </p:blipFill>
          <p:spPr bwMode="auto">
            <a:xfrm>
              <a:off x="5374661" y="1405875"/>
              <a:ext cx="1719741" cy="1685925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29" t="62378" r="63417" b="15026"/>
            <a:stretch/>
          </p:blipFill>
          <p:spPr bwMode="auto">
            <a:xfrm>
              <a:off x="2133600" y="3075838"/>
              <a:ext cx="1758848" cy="1788163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-4763" y="4724400"/>
            <a:ext cx="4852988" cy="132397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Loss of function of the PM-H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-ATPase is lethal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PM H</a:t>
            </a:r>
            <a:r>
              <a:rPr kumimoji="0" lang="en-GB" sz="16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-ATPases are required  for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nutrient assimilation and transport, 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cell growth, turgor and movement</a:t>
            </a:r>
          </a:p>
          <a:p>
            <a:pPr marL="742950" marR="0" lvl="1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guard cell dynamics</a:t>
            </a:r>
          </a:p>
        </p:txBody>
      </p:sp>
      <p:sp>
        <p:nvSpPr>
          <p:cNvPr id="35845" name="TextBox 1"/>
          <p:cNvSpPr txBox="1">
            <a:spLocks noChangeArrowheads="1"/>
          </p:cNvSpPr>
          <p:nvPr/>
        </p:nvSpPr>
        <p:spPr bwMode="auto">
          <a:xfrm>
            <a:off x="1571625" y="6119813"/>
            <a:ext cx="757237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Sondergaard, T.E., Schulz, A. and Palmgren, M.G. (2004). Energization of transport processes in plants. Roles of the plasma membrane H</a:t>
            </a:r>
            <a:r>
              <a:rPr kumimoji="0" lang="en-GB" altLang="en-US" sz="8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+</a:t>
            </a: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-ATPase. Plant Physiol. 136: </a:t>
            </a: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/>
              </a:rPr>
              <a:t>2475-2482</a:t>
            </a: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819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40" y="44624"/>
            <a:ext cx="9154621" cy="6865967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4" name="Abrir llave 3"/>
          <p:cNvSpPr/>
          <p:nvPr/>
        </p:nvSpPr>
        <p:spPr bwMode="auto">
          <a:xfrm rot="16200000">
            <a:off x="1799692" y="3609020"/>
            <a:ext cx="360040" cy="3168352"/>
          </a:xfrm>
          <a:prstGeom prst="leftBrac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95535" y="5423110"/>
            <a:ext cx="366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Acumulación de protones</a:t>
            </a:r>
            <a:endParaRPr lang="en-US" dirty="0"/>
          </a:p>
        </p:txBody>
      </p:sp>
      <p:sp>
        <p:nvSpPr>
          <p:cNvPr id="6" name="Arco 5"/>
          <p:cNvSpPr/>
          <p:nvPr/>
        </p:nvSpPr>
        <p:spPr bwMode="auto">
          <a:xfrm rot="8730485">
            <a:off x="3636212" y="2288358"/>
            <a:ext cx="5615990" cy="4033329"/>
          </a:xfrm>
          <a:prstGeom prst="arc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lg" len="lg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CuadroTexto 2"/>
          <p:cNvSpPr txBox="1"/>
          <p:nvPr/>
        </p:nvSpPr>
        <p:spPr>
          <a:xfrm rot="19751915">
            <a:off x="278617" y="1093043"/>
            <a:ext cx="244919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>
                <a:solidFill>
                  <a:srgbClr val="FF0000"/>
                </a:solidFill>
              </a:rPr>
              <a:t>No confundir !!!!!</a:t>
            </a:r>
          </a:p>
          <a:p>
            <a:r>
              <a:rPr lang="es-419" dirty="0" smtClean="0">
                <a:solidFill>
                  <a:srgbClr val="FF0000"/>
                </a:solidFill>
              </a:rPr>
              <a:t>Pm H</a:t>
            </a:r>
            <a:r>
              <a:rPr lang="es-419" baseline="30000" dirty="0" smtClean="0">
                <a:solidFill>
                  <a:srgbClr val="FF0000"/>
                </a:solidFill>
              </a:rPr>
              <a:t>+</a:t>
            </a:r>
            <a:r>
              <a:rPr lang="es-419" dirty="0" smtClean="0">
                <a:solidFill>
                  <a:srgbClr val="FF0000"/>
                </a:solidFill>
              </a:rPr>
              <a:t> </a:t>
            </a:r>
            <a:r>
              <a:rPr lang="es-419" dirty="0" err="1" smtClean="0">
                <a:solidFill>
                  <a:srgbClr val="FF0000"/>
                </a:solidFill>
              </a:rPr>
              <a:t>ATPasa</a:t>
            </a:r>
            <a:endParaRPr lang="es-419" dirty="0" smtClean="0">
              <a:solidFill>
                <a:srgbClr val="FF0000"/>
              </a:solidFill>
            </a:endParaRPr>
          </a:p>
          <a:p>
            <a:r>
              <a:rPr lang="es-419" dirty="0">
                <a:solidFill>
                  <a:srgbClr val="FF0000"/>
                </a:solidFill>
              </a:rPr>
              <a:t>c</a:t>
            </a:r>
            <a:r>
              <a:rPr lang="es-419" dirty="0" smtClean="0">
                <a:solidFill>
                  <a:srgbClr val="FF0000"/>
                </a:solidFill>
              </a:rPr>
              <a:t>on ATP </a:t>
            </a:r>
            <a:r>
              <a:rPr lang="es-419" dirty="0" err="1" smtClean="0">
                <a:solidFill>
                  <a:srgbClr val="FF0000"/>
                </a:solidFill>
              </a:rPr>
              <a:t>sintasa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Elipse 6"/>
          <p:cNvSpPr/>
          <p:nvPr/>
        </p:nvSpPr>
        <p:spPr bwMode="auto">
          <a:xfrm>
            <a:off x="6012160" y="1412776"/>
            <a:ext cx="2088232" cy="1656184"/>
          </a:xfrm>
          <a:prstGeom prst="ellipse">
            <a:avLst/>
          </a:prstGeom>
          <a:noFill/>
          <a:ln w="762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4326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3" grpId="0"/>
      <p:bldP spid="3" grpId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04" y="188640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Most enzymes that play </a:t>
            </a:r>
            <a:r>
              <a:rPr lang="en-US" dirty="0">
                <a:solidFill>
                  <a:srgbClr val="FF0000"/>
                </a:solidFill>
              </a:rPr>
              <a:t>pivotal roles</a:t>
            </a:r>
            <a:r>
              <a:rPr lang="en-US" dirty="0"/>
              <a:t> in metabolism </a:t>
            </a:r>
            <a:r>
              <a:rPr lang="en-US" dirty="0" smtClean="0"/>
              <a:t>are subject </a:t>
            </a:r>
            <a:r>
              <a:rPr lang="en-US" dirty="0"/>
              <a:t>to </a:t>
            </a:r>
            <a:r>
              <a:rPr lang="en-US" dirty="0">
                <a:solidFill>
                  <a:srgbClr val="FF0000"/>
                </a:solidFill>
              </a:rPr>
              <a:t>intense </a:t>
            </a:r>
            <a:r>
              <a:rPr lang="en-US" dirty="0" smtClean="0">
                <a:solidFill>
                  <a:srgbClr val="FF0000"/>
                </a:solidFill>
              </a:rPr>
              <a:t>regulation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63080" y="3645024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pump is activated </a:t>
            </a:r>
            <a:r>
              <a:rPr lang="en-US" dirty="0" smtClean="0"/>
              <a:t>in: </a:t>
            </a:r>
          </a:p>
          <a:p>
            <a:pPr marL="342900" indent="-342900">
              <a:buFontTx/>
              <a:buChar char="-"/>
            </a:pPr>
            <a:r>
              <a:rPr lang="en-US" dirty="0" smtClean="0"/>
              <a:t>response </a:t>
            </a:r>
            <a:r>
              <a:rPr lang="en-US" dirty="0"/>
              <a:t>to </a:t>
            </a:r>
            <a:r>
              <a:rPr lang="en-US" dirty="0" smtClean="0"/>
              <a:t>lowered cytosolic pH</a:t>
            </a:r>
          </a:p>
          <a:p>
            <a:pPr marL="342900" indent="-342900">
              <a:buFontTx/>
              <a:buChar char="-"/>
            </a:pPr>
            <a:r>
              <a:rPr lang="es-AR" dirty="0"/>
              <a:t>b</a:t>
            </a:r>
            <a:r>
              <a:rPr lang="es-AR" dirty="0" smtClean="0"/>
              <a:t>lue light in </a:t>
            </a:r>
            <a:r>
              <a:rPr lang="es-AR" dirty="0" err="1" smtClean="0"/>
              <a:t>guard</a:t>
            </a:r>
            <a:r>
              <a:rPr lang="es-AR" dirty="0" smtClean="0"/>
              <a:t> </a:t>
            </a:r>
            <a:r>
              <a:rPr lang="es-AR" dirty="0" err="1" smtClean="0"/>
              <a:t>cells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2987824" y="1556792"/>
            <a:ext cx="2650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Rubisco</a:t>
            </a:r>
            <a:endParaRPr lang="es-AR" dirty="0" smtClean="0"/>
          </a:p>
          <a:p>
            <a:r>
              <a:rPr lang="es-AR" dirty="0" smtClean="0">
                <a:solidFill>
                  <a:srgbClr val="FF0000"/>
                </a:solidFill>
              </a:rPr>
              <a:t>PM </a:t>
            </a:r>
            <a:r>
              <a:rPr lang="es-AR" dirty="0" err="1" smtClean="0">
                <a:solidFill>
                  <a:srgbClr val="FF0000"/>
                </a:solidFill>
              </a:rPr>
              <a:t>H+ATPase</a:t>
            </a:r>
            <a:endParaRPr lang="es-AR" dirty="0" smtClean="0">
              <a:solidFill>
                <a:srgbClr val="FF0000"/>
              </a:solidFill>
            </a:endParaRPr>
          </a:p>
          <a:p>
            <a:r>
              <a:rPr lang="es-AR" dirty="0" err="1" smtClean="0"/>
              <a:t>Nitrate</a:t>
            </a:r>
            <a:r>
              <a:rPr lang="es-AR" dirty="0" smtClean="0"/>
              <a:t> </a:t>
            </a:r>
            <a:r>
              <a:rPr lang="es-AR" dirty="0" err="1" smtClean="0"/>
              <a:t>Reductase</a:t>
            </a:r>
            <a:endParaRPr lang="en-US" dirty="0"/>
          </a:p>
        </p:txBody>
      </p:sp>
      <p:sp>
        <p:nvSpPr>
          <p:cNvPr id="5" name="Flecha curvada hacia la derecha 4"/>
          <p:cNvSpPr/>
          <p:nvPr/>
        </p:nvSpPr>
        <p:spPr bwMode="auto">
          <a:xfrm rot="1838078">
            <a:off x="1801315" y="1819787"/>
            <a:ext cx="800756" cy="1733377"/>
          </a:xfrm>
          <a:prstGeom prst="curvedRightArrow">
            <a:avLst>
              <a:gd name="adj1" fmla="val 25000"/>
              <a:gd name="adj2" fmla="val 50000"/>
              <a:gd name="adj3" fmla="val 47731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804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342" r="22060" b="5179"/>
          <a:stretch>
            <a:fillRect/>
          </a:stretch>
        </p:blipFill>
        <p:spPr bwMode="auto">
          <a:xfrm>
            <a:off x="107950" y="66675"/>
            <a:ext cx="57626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34" t="2342" r="22060" b="51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6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9346" r="22060" b="25706"/>
          <a:stretch>
            <a:fillRect/>
          </a:stretch>
        </p:blipFill>
        <p:spPr bwMode="auto">
          <a:xfrm>
            <a:off x="0" y="1019175"/>
            <a:ext cx="8941187" cy="408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34" t="29346" r="22060" b="257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7" name="Elipse 5"/>
          <p:cNvSpPr>
            <a:spLocks noChangeArrowheads="1"/>
          </p:cNvSpPr>
          <p:nvPr/>
        </p:nvSpPr>
        <p:spPr bwMode="auto">
          <a:xfrm>
            <a:off x="719494" y="1086037"/>
            <a:ext cx="1980298" cy="2562451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4588" name="Elipse 7"/>
          <p:cNvSpPr>
            <a:spLocks noChangeArrowheads="1"/>
          </p:cNvSpPr>
          <p:nvPr/>
        </p:nvSpPr>
        <p:spPr bwMode="auto">
          <a:xfrm>
            <a:off x="1691680" y="2420888"/>
            <a:ext cx="1944215" cy="864096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4580" name="CuadroTexto 6"/>
          <p:cNvSpPr txBox="1">
            <a:spLocks noChangeArrowheads="1"/>
          </p:cNvSpPr>
          <p:nvPr/>
        </p:nvSpPr>
        <p:spPr bwMode="auto">
          <a:xfrm>
            <a:off x="1116013" y="230188"/>
            <a:ext cx="33877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Bombas </a:t>
            </a:r>
            <a:r>
              <a:rPr lang="es-AR" altLang="es-ES" sz="2400" dirty="0" err="1"/>
              <a:t>electrogénicas</a:t>
            </a:r>
            <a:endParaRPr lang="es-ES" altLang="es-ES" sz="2400" dirty="0"/>
          </a:p>
        </p:txBody>
      </p:sp>
      <p:sp>
        <p:nvSpPr>
          <p:cNvPr id="24581" name="Rectángulo 1"/>
          <p:cNvSpPr>
            <a:spLocks noChangeArrowheads="1"/>
          </p:cNvSpPr>
          <p:nvPr/>
        </p:nvSpPr>
        <p:spPr bwMode="auto">
          <a:xfrm>
            <a:off x="4787900" y="292100"/>
            <a:ext cx="81089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000000"/>
                </a:solidFill>
                <a:latin typeface="Lucida Fax" panose="02060602050505020204" pitchFamily="18" charset="0"/>
              </a:rPr>
              <a:t>Rate: </a:t>
            </a:r>
            <a:r>
              <a:rPr lang="en-US" altLang="en-US" sz="1600" b="1" dirty="0">
                <a:solidFill>
                  <a:srgbClr val="FF0000"/>
                </a:solidFill>
                <a:latin typeface="Lucida Fax" panose="02060602050505020204" pitchFamily="18" charset="0"/>
              </a:rPr>
              <a:t>10</a:t>
            </a:r>
            <a:r>
              <a:rPr lang="en-US" altLang="en-US" sz="1600" b="1" baseline="30000" dirty="0">
                <a:solidFill>
                  <a:srgbClr val="FF0000"/>
                </a:solidFill>
                <a:latin typeface="Lucida Fax" panose="02060602050505020204" pitchFamily="18" charset="0"/>
              </a:rPr>
              <a:t>2 </a:t>
            </a:r>
            <a:r>
              <a:rPr lang="en-US" altLang="en-US" sz="1600" b="1" dirty="0">
                <a:solidFill>
                  <a:srgbClr val="FF0000"/>
                </a:solidFill>
                <a:latin typeface="Lucida Fax" panose="02060602050505020204" pitchFamily="18" charset="0"/>
              </a:rPr>
              <a:t>molecules s</a:t>
            </a:r>
            <a:r>
              <a:rPr lang="en-US" altLang="en-US" sz="1600" b="1" baseline="30000" dirty="0">
                <a:solidFill>
                  <a:srgbClr val="FF0000"/>
                </a:solidFill>
                <a:latin typeface="Lucida Fax" panose="02060602050505020204" pitchFamily="18" charset="0"/>
              </a:rPr>
              <a:t>–1</a:t>
            </a:r>
            <a:r>
              <a:rPr lang="en-US" altLang="en-US" sz="1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600" b="1" dirty="0">
                <a:solidFill>
                  <a:srgbClr val="FF0000"/>
                </a:solidFill>
                <a:latin typeface="Lucida Fax" panose="02060602050505020204" pitchFamily="18" charset="0"/>
              </a:rPr>
              <a:t>transported</a:t>
            </a:r>
            <a:endParaRPr lang="en-US" altLang="en-US" sz="1600" b="1" dirty="0">
              <a:solidFill>
                <a:srgbClr val="FF0000"/>
              </a:solidFill>
            </a:endParaRPr>
          </a:p>
        </p:txBody>
      </p:sp>
      <p:sp>
        <p:nvSpPr>
          <p:cNvPr id="24582" name="Rectángulo 3"/>
          <p:cNvSpPr>
            <a:spLocks noChangeArrowheads="1"/>
          </p:cNvSpPr>
          <p:nvPr/>
        </p:nvSpPr>
        <p:spPr bwMode="auto">
          <a:xfrm>
            <a:off x="344488" y="6138863"/>
            <a:ext cx="8886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100-fold proton gradient equates to a voltage of approximately –120 mV at 25°C.</a:t>
            </a:r>
            <a:endParaRPr lang="en-US" altLang="en-US" sz="1600">
              <a:ea typeface="Calibri" panose="020F0502020204030204" pitchFamily="34" charset="0"/>
              <a:cs typeface="Lucida Fax" panose="02060602050505020204" pitchFamily="18" charset="0"/>
            </a:endParaRPr>
          </a:p>
        </p:txBody>
      </p:sp>
      <p:sp>
        <p:nvSpPr>
          <p:cNvPr id="24583" name="Rectángulo 5"/>
          <p:cNvSpPr>
            <a:spLocks noChangeArrowheads="1"/>
          </p:cNvSpPr>
          <p:nvPr/>
        </p:nvSpPr>
        <p:spPr bwMode="auto">
          <a:xfrm>
            <a:off x="684213" y="5310188"/>
            <a:ext cx="827722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cytosolic pH is 7.5 and extracellular cell wall space pH is near 5.5.</a:t>
            </a:r>
            <a:endParaRPr lang="en-US" altLang="en-US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584" name="Conector recto de flecha 7"/>
          <p:cNvCxnSpPr>
            <a:cxnSpLocks noChangeShapeType="1"/>
          </p:cNvCxnSpPr>
          <p:nvPr/>
        </p:nvCxnSpPr>
        <p:spPr bwMode="auto">
          <a:xfrm>
            <a:off x="4503738" y="5699125"/>
            <a:ext cx="0" cy="39370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Elipse 7"/>
          <p:cNvSpPr>
            <a:spLocks noChangeArrowheads="1"/>
          </p:cNvSpPr>
          <p:nvPr/>
        </p:nvSpPr>
        <p:spPr bwMode="auto">
          <a:xfrm>
            <a:off x="2843808" y="3237950"/>
            <a:ext cx="839250" cy="827270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7" grpId="0" animBg="1"/>
      <p:bldP spid="24587" grpId="1" animBg="1"/>
      <p:bldP spid="24588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GB" dirty="0" smtClean="0"/>
              <a:t>Vacuolar pumps pump protons into the vacuole and </a:t>
            </a:r>
            <a:r>
              <a:rPr lang="en-GB" dirty="0" err="1" smtClean="0"/>
              <a:t>endocompartments</a:t>
            </a:r>
            <a:endParaRPr lang="en-GB" dirty="0"/>
          </a:p>
        </p:txBody>
      </p:sp>
      <p:grpSp>
        <p:nvGrpSpPr>
          <p:cNvPr id="36867" name="Group 14"/>
          <p:cNvGrpSpPr>
            <a:grpSpLocks/>
          </p:cNvGrpSpPr>
          <p:nvPr/>
        </p:nvGrpSpPr>
        <p:grpSpPr bwMode="auto">
          <a:xfrm>
            <a:off x="-26988" y="1536700"/>
            <a:ext cx="9170988" cy="4813300"/>
            <a:chOff x="-26988" y="1536304"/>
            <a:chExt cx="9170988" cy="4814250"/>
          </a:xfrm>
        </p:grpSpPr>
        <p:grpSp>
          <p:nvGrpSpPr>
            <p:cNvPr id="36868" name="Group 2"/>
            <p:cNvGrpSpPr>
              <a:grpSpLocks/>
            </p:cNvGrpSpPr>
            <p:nvPr/>
          </p:nvGrpSpPr>
          <p:grpSpPr bwMode="auto">
            <a:xfrm>
              <a:off x="3429000" y="1828800"/>
              <a:ext cx="5105400" cy="3843378"/>
              <a:chOff x="2895600" y="1227007"/>
              <a:chExt cx="5105400" cy="4826132"/>
            </a:xfrm>
          </p:grpSpPr>
          <p:grpSp>
            <p:nvGrpSpPr>
              <p:cNvPr id="36884" name="Group 3"/>
              <p:cNvGrpSpPr>
                <a:grpSpLocks/>
              </p:cNvGrpSpPr>
              <p:nvPr/>
            </p:nvGrpSpPr>
            <p:grpSpPr bwMode="auto">
              <a:xfrm>
                <a:off x="2895600" y="1905000"/>
                <a:ext cx="5105400" cy="4148139"/>
                <a:chOff x="228600" y="1905041"/>
                <a:chExt cx="5105400" cy="4148513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228600" y="1904521"/>
                  <a:ext cx="5105400" cy="4149510"/>
                </a:xfrm>
                <a:prstGeom prst="roundRect">
                  <a:avLst/>
                </a:prstGeom>
                <a:solidFill>
                  <a:srgbClr val="EDF3E1"/>
                </a:solidFill>
                <a:ln w="254000">
                  <a:solidFill>
                    <a:schemeClr val="accent6">
                      <a:lumMod val="60000"/>
                      <a:lumOff val="4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Rounded Rectangle 29"/>
                <p:cNvSpPr/>
                <p:nvPr/>
              </p:nvSpPr>
              <p:spPr>
                <a:xfrm>
                  <a:off x="941388" y="3940394"/>
                  <a:ext cx="3657600" cy="1668976"/>
                </a:xfrm>
                <a:prstGeom prst="roundRect">
                  <a:avLst/>
                </a:prstGeom>
                <a:solidFill>
                  <a:srgbClr val="FEF2E9"/>
                </a:solidFill>
                <a:ln w="25400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" name="Group 4"/>
              <p:cNvGrpSpPr/>
              <p:nvPr/>
            </p:nvGrpSpPr>
            <p:grpSpPr>
              <a:xfrm rot="16161794" flipH="1">
                <a:off x="4523427" y="1628846"/>
                <a:ext cx="643709" cy="782429"/>
                <a:chOff x="990600" y="3468575"/>
                <a:chExt cx="261187" cy="228600"/>
              </a:xfrm>
              <a:solidFill>
                <a:srgbClr val="FF33CC"/>
              </a:solidFill>
            </p:grpSpPr>
            <p:sp>
              <p:nvSpPr>
                <p:cNvPr id="27" name="Rounded Rectangle 26"/>
                <p:cNvSpPr/>
                <p:nvPr/>
              </p:nvSpPr>
              <p:spPr>
                <a:xfrm>
                  <a:off x="990600" y="3534155"/>
                  <a:ext cx="130218" cy="92333"/>
                </a:xfrm>
                <a:prstGeom prst="roundRect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1120818" y="3468575"/>
                  <a:ext cx="130969" cy="228600"/>
                </a:xfrm>
                <a:prstGeom prst="ellipse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36886" name="Group 5"/>
              <p:cNvGrpSpPr>
                <a:grpSpLocks/>
              </p:cNvGrpSpPr>
              <p:nvPr/>
            </p:nvGrpSpPr>
            <p:grpSpPr bwMode="auto">
              <a:xfrm rot="5438206" flipH="1" flipV="1">
                <a:off x="4457544" y="3351252"/>
                <a:ext cx="671369" cy="782429"/>
                <a:chOff x="1184710" y="3468725"/>
                <a:chExt cx="272410" cy="228600"/>
              </a:xfrm>
            </p:grpSpPr>
            <p:sp>
              <p:nvSpPr>
                <p:cNvPr id="25" name="Rounded Rectangle 24"/>
                <p:cNvSpPr/>
                <p:nvPr/>
              </p:nvSpPr>
              <p:spPr>
                <a:xfrm>
                  <a:off x="1187249" y="3534132"/>
                  <a:ext cx="130249" cy="92763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6" name="Oval 25"/>
                <p:cNvSpPr/>
                <p:nvPr/>
              </p:nvSpPr>
              <p:spPr>
                <a:xfrm>
                  <a:off x="1207528" y="3468687"/>
                  <a:ext cx="249980" cy="2286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7" name="Rounded Rectangle 6"/>
              <p:cNvSpPr/>
              <p:nvPr/>
            </p:nvSpPr>
            <p:spPr>
              <a:xfrm>
                <a:off x="6096000" y="3694929"/>
                <a:ext cx="457200" cy="622071"/>
              </a:xfrm>
              <a:prstGeom prst="roundRect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5905500" y="3044944"/>
                <a:ext cx="838200" cy="911175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9" name="Straight Arrow Connector 8"/>
              <p:cNvCxnSpPr/>
              <p:nvPr/>
            </p:nvCxnSpPr>
            <p:spPr>
              <a:xfrm flipH="1">
                <a:off x="4776788" y="3357974"/>
                <a:ext cx="0" cy="1166383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6315075" y="2847557"/>
                <a:ext cx="0" cy="1900108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4846638" y="1364157"/>
                <a:ext cx="0" cy="1150432"/>
              </a:xfrm>
              <a:prstGeom prst="straightConnector1">
                <a:avLst/>
              </a:prstGeom>
              <a:ln w="76200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6892" name="TextBox 11"/>
              <p:cNvSpPr txBox="1">
                <a:spLocks noChangeArrowheads="1"/>
              </p:cNvSpPr>
              <p:nvPr/>
            </p:nvSpPr>
            <p:spPr bwMode="auto">
              <a:xfrm>
                <a:off x="3841662" y="4953000"/>
                <a:ext cx="10054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 3 - 6</a:t>
                </a:r>
              </a:p>
            </p:txBody>
          </p:sp>
          <p:sp>
            <p:nvSpPr>
              <p:cNvPr id="36893" name="TextBox 12"/>
              <p:cNvSpPr txBox="1">
                <a:spLocks noChangeArrowheads="1"/>
              </p:cNvSpPr>
              <p:nvPr/>
            </p:nvSpPr>
            <p:spPr bwMode="auto">
              <a:xfrm>
                <a:off x="3139553" y="1350452"/>
                <a:ext cx="1005403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 5 - 6</a:t>
                </a:r>
              </a:p>
            </p:txBody>
          </p:sp>
          <p:sp>
            <p:nvSpPr>
              <p:cNvPr id="36894" name="TextBox 13"/>
              <p:cNvSpPr txBox="1">
                <a:spLocks noChangeArrowheads="1"/>
              </p:cNvSpPr>
              <p:nvPr/>
            </p:nvSpPr>
            <p:spPr bwMode="auto">
              <a:xfrm>
                <a:off x="3124200" y="2020989"/>
                <a:ext cx="864339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1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 7.5</a:t>
                </a:r>
              </a:p>
            </p:txBody>
          </p:sp>
          <p:sp>
            <p:nvSpPr>
              <p:cNvPr id="36895" name="TextBox 19"/>
              <p:cNvSpPr txBox="1">
                <a:spLocks noChangeArrowheads="1"/>
              </p:cNvSpPr>
              <p:nvPr/>
            </p:nvSpPr>
            <p:spPr bwMode="auto">
              <a:xfrm>
                <a:off x="6844343" y="1227007"/>
                <a:ext cx="184731" cy="5797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alt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6869" name="TextBox 3"/>
            <p:cNvSpPr txBox="1">
              <a:spLocks noChangeArrowheads="1"/>
            </p:cNvSpPr>
            <p:nvPr/>
          </p:nvSpPr>
          <p:spPr bwMode="auto">
            <a:xfrm>
              <a:off x="2362200" y="6012000"/>
              <a:ext cx="67818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Sze, H., Li, X. and Palmgren, M.G. (1999). Energization of plant cell membranes by H</a:t>
              </a:r>
              <a:r>
                <a:rPr kumimoji="0" lang="en-GB" altLang="en-US" sz="8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-pumping ATPases: Regulation and biosynthesis. Plant Cell. 11: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2"/>
                </a:rPr>
                <a:t>677-689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Isayenkov, S., Isner, J.C. and Maathuis, F.J.M. (2010). Vacuolar ion channels: Roles in plant nutrition and signalling. FEBS letters. 584: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1982-1988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36870" name="TextBox 33"/>
            <p:cNvSpPr txBox="1">
              <a:spLocks noChangeArrowheads="1"/>
            </p:cNvSpPr>
            <p:nvPr/>
          </p:nvSpPr>
          <p:spPr bwMode="auto">
            <a:xfrm>
              <a:off x="5490547" y="4798240"/>
              <a:ext cx="167225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</a:t>
              </a:r>
              <a:r>
                <a:rPr kumimoji="0" lang="en-GB" altLang="en-US" sz="1800" b="0" i="1" u="none" strike="noStrike" kern="1200" cap="none" spc="0" normalizeH="0" baseline="-25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</a:t>
              </a:r>
              <a:r>
                <a:rPr kumimoji="0" lang="en-GB" altLang="en-US" sz="1800" b="0" i="1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~ -30 mV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-26988" y="3741777"/>
              <a:ext cx="3455988" cy="163068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Protons are pumped into the vacuole by: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Vacuolar H</a:t>
              </a:r>
              <a:r>
                <a:rPr kumimoji="0" lang="en-GB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-ATPases </a:t>
              </a: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GB" alt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sz="16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n-GB" alt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ATPases</a:t>
              </a: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 and </a:t>
              </a:r>
            </a:p>
            <a:p>
              <a:pPr marL="285750" marR="0" lvl="0" indent="-28575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Vacuolar pyrophosphatases </a:t>
              </a: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sz="1600" b="1" i="1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  <a:r>
                <a:rPr kumimoji="0" lang="en-GB" alt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PPases</a:t>
              </a:r>
              <a:r>
                <a:rPr kumimoji="0" lang="en-GB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6872" name="TextBox 36"/>
            <p:cNvSpPr txBox="1">
              <a:spLocks noChangeArrowheads="1"/>
            </p:cNvSpPr>
            <p:nvPr/>
          </p:nvSpPr>
          <p:spPr bwMode="auto">
            <a:xfrm>
              <a:off x="5180514" y="1536304"/>
              <a:ext cx="470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20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6873" name="TextBox 37"/>
            <p:cNvSpPr txBox="1">
              <a:spLocks noChangeArrowheads="1"/>
            </p:cNvSpPr>
            <p:nvPr/>
          </p:nvSpPr>
          <p:spPr bwMode="auto">
            <a:xfrm>
              <a:off x="5057939" y="4386831"/>
              <a:ext cx="470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20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6874" name="TextBox 38"/>
            <p:cNvSpPr txBox="1">
              <a:spLocks noChangeArrowheads="1"/>
            </p:cNvSpPr>
            <p:nvPr/>
          </p:nvSpPr>
          <p:spPr bwMode="auto">
            <a:xfrm>
              <a:off x="6606818" y="4543014"/>
              <a:ext cx="4700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20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20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6875" name="TextBox 39"/>
            <p:cNvSpPr txBox="1">
              <a:spLocks noChangeArrowheads="1"/>
            </p:cNvSpPr>
            <p:nvPr/>
          </p:nvSpPr>
          <p:spPr bwMode="auto">
            <a:xfrm>
              <a:off x="5110855" y="3118610"/>
              <a:ext cx="3774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18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6876" name="TextBox 40"/>
            <p:cNvSpPr txBox="1">
              <a:spLocks noChangeArrowheads="1"/>
            </p:cNvSpPr>
            <p:nvPr/>
          </p:nvSpPr>
          <p:spPr bwMode="auto">
            <a:xfrm>
              <a:off x="4602594" y="3303860"/>
              <a:ext cx="46519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PPi</a:t>
              </a:r>
            </a:p>
          </p:txBody>
        </p:sp>
        <p:sp>
          <p:nvSpPr>
            <p:cNvPr id="36877" name="TextBox 41"/>
            <p:cNvSpPr txBox="1">
              <a:spLocks noChangeArrowheads="1"/>
            </p:cNvSpPr>
            <p:nvPr/>
          </p:nvSpPr>
          <p:spPr bwMode="auto">
            <a:xfrm>
              <a:off x="5527939" y="3303860"/>
              <a:ext cx="6335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x Pi</a:t>
              </a:r>
            </a:p>
          </p:txBody>
        </p:sp>
        <p:sp>
          <p:nvSpPr>
            <p:cNvPr id="43" name="Arc 42"/>
            <p:cNvSpPr/>
            <p:nvPr/>
          </p:nvSpPr>
          <p:spPr>
            <a:xfrm flipV="1">
              <a:off x="5067300" y="3294014"/>
              <a:ext cx="495300" cy="322326"/>
            </a:xfrm>
            <a:prstGeom prst="arc">
              <a:avLst>
                <a:gd name="adj1" fmla="val 10800000"/>
                <a:gd name="adj2" fmla="val 0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36879" name="Group 43"/>
            <p:cNvGrpSpPr>
              <a:grpSpLocks/>
            </p:cNvGrpSpPr>
            <p:nvPr/>
          </p:nvGrpSpPr>
          <p:grpSpPr bwMode="auto">
            <a:xfrm>
              <a:off x="6003877" y="2697322"/>
              <a:ext cx="2223202" cy="625588"/>
              <a:chOff x="3241194" y="3045737"/>
              <a:chExt cx="2223202" cy="625588"/>
            </a:xfrm>
          </p:grpSpPr>
          <p:sp>
            <p:nvSpPr>
              <p:cNvPr id="36881" name="TextBox 71"/>
              <p:cNvSpPr txBox="1">
                <a:spLocks noChangeArrowheads="1"/>
              </p:cNvSpPr>
              <p:nvPr/>
            </p:nvSpPr>
            <p:spPr bwMode="auto">
              <a:xfrm>
                <a:off x="4341332" y="3244015"/>
                <a:ext cx="112306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ADP + Pi</a:t>
                </a:r>
              </a:p>
            </p:txBody>
          </p:sp>
          <p:sp>
            <p:nvSpPr>
              <p:cNvPr id="36882" name="TextBox 74"/>
              <p:cNvSpPr txBox="1">
                <a:spLocks noChangeArrowheads="1"/>
              </p:cNvSpPr>
              <p:nvPr/>
            </p:nvSpPr>
            <p:spPr bwMode="auto">
              <a:xfrm>
                <a:off x="3932238" y="3045737"/>
                <a:ext cx="441325" cy="3699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en-GB" altLang="en-US" sz="1800" b="0" i="0" u="none" strike="noStrike" kern="120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  <p:sp>
            <p:nvSpPr>
              <p:cNvPr id="36883" name="TextBox 47"/>
              <p:cNvSpPr txBox="1">
                <a:spLocks noChangeArrowheads="1"/>
              </p:cNvSpPr>
              <p:nvPr/>
            </p:nvSpPr>
            <p:spPr bwMode="auto">
              <a:xfrm>
                <a:off x="3241194" y="3302948"/>
                <a:ext cx="615950" cy="3683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800" b="0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ATP</a:t>
                </a:r>
              </a:p>
            </p:txBody>
          </p:sp>
        </p:grpSp>
        <p:sp>
          <p:nvSpPr>
            <p:cNvPr id="49" name="Arc 48"/>
            <p:cNvSpPr/>
            <p:nvPr/>
          </p:nvSpPr>
          <p:spPr>
            <a:xfrm flipV="1">
              <a:off x="6610350" y="3049491"/>
              <a:ext cx="495300" cy="322326"/>
            </a:xfrm>
            <a:prstGeom prst="arc">
              <a:avLst>
                <a:gd name="adj1" fmla="val 10800000"/>
                <a:gd name="adj2" fmla="val 0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165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8370"/>
            <a:ext cx="5305425" cy="665797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116632"/>
            <a:ext cx="3953291" cy="180056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2929" y="2420888"/>
            <a:ext cx="3699248" cy="364502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 bwMode="auto">
          <a:xfrm>
            <a:off x="0" y="28370"/>
            <a:ext cx="1656184" cy="64807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" name="Elipse 5"/>
          <p:cNvSpPr/>
          <p:nvPr/>
        </p:nvSpPr>
        <p:spPr bwMode="auto">
          <a:xfrm>
            <a:off x="107504" y="5877272"/>
            <a:ext cx="2448272" cy="80907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5574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3" y="47034"/>
            <a:ext cx="6697365" cy="345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0" b="7471"/>
          <a:stretch>
            <a:fillRect/>
          </a:stretch>
        </p:blipFill>
        <p:spPr bwMode="auto">
          <a:xfrm>
            <a:off x="0" y="3547273"/>
            <a:ext cx="6714381" cy="3310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8"/>
          <p:cNvSpPr>
            <a:spLocks noChangeArrowheads="1"/>
          </p:cNvSpPr>
          <p:nvPr/>
        </p:nvSpPr>
        <p:spPr bwMode="auto">
          <a:xfrm>
            <a:off x="4283968" y="689"/>
            <a:ext cx="2088951" cy="1869798"/>
          </a:xfrm>
          <a:prstGeom prst="ellipse">
            <a:avLst/>
          </a:prstGeom>
          <a:noFill/>
          <a:ln w="41275" algn="ctr">
            <a:solidFill>
              <a:srgbClr val="FF0000">
                <a:alpha val="98822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5" name="Elipse 8"/>
          <p:cNvSpPr>
            <a:spLocks noChangeArrowheads="1"/>
          </p:cNvSpPr>
          <p:nvPr/>
        </p:nvSpPr>
        <p:spPr bwMode="auto">
          <a:xfrm>
            <a:off x="4716016" y="4683598"/>
            <a:ext cx="2325027" cy="2304653"/>
          </a:xfrm>
          <a:prstGeom prst="ellipse">
            <a:avLst/>
          </a:prstGeom>
          <a:noFill/>
          <a:ln w="41275" algn="ctr">
            <a:solidFill>
              <a:srgbClr val="FF0000">
                <a:alpha val="98822"/>
              </a:srgb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516216" y="620688"/>
            <a:ext cx="2520280" cy="1680187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212061" y="2459030"/>
            <a:ext cx="19319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No confundir</a:t>
            </a:r>
          </a:p>
          <a:p>
            <a:r>
              <a:rPr lang="es-AR" dirty="0"/>
              <a:t>j</a:t>
            </a:r>
            <a:r>
              <a:rPr lang="es-AR" dirty="0" smtClean="0"/>
              <a:t>amás con </a:t>
            </a:r>
          </a:p>
          <a:p>
            <a:r>
              <a:rPr lang="es-AR" dirty="0" smtClean="0"/>
              <a:t>H</a:t>
            </a:r>
            <a:r>
              <a:rPr lang="es-AR" baseline="30000" dirty="0" smtClean="0"/>
              <a:t>+ </a:t>
            </a:r>
            <a:r>
              <a:rPr lang="es-AR" dirty="0" err="1" smtClean="0"/>
              <a:t>ATPasa</a:t>
            </a:r>
            <a:r>
              <a:rPr lang="es-AR" dirty="0" smtClean="0"/>
              <a:t>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ángulo 3"/>
          <p:cNvSpPr>
            <a:spLocks noChangeArrowheads="1"/>
          </p:cNvSpPr>
          <p:nvPr/>
        </p:nvSpPr>
        <p:spPr bwMode="auto">
          <a:xfrm>
            <a:off x="0" y="260350"/>
            <a:ext cx="9036496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The F-type (ATP synthase) and the V-type (vacuolar or vesicular proton pump) </a:t>
            </a:r>
            <a:r>
              <a:rPr lang="en-US" altLang="en-US" sz="2400" dirty="0" err="1"/>
              <a:t>ATPases</a:t>
            </a:r>
            <a:r>
              <a:rPr lang="en-US" altLang="en-US" sz="2400" dirty="0"/>
              <a:t>, </a:t>
            </a:r>
            <a:endParaRPr lang="en-US" altLang="en-US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have 	- distinct </a:t>
            </a:r>
            <a:r>
              <a:rPr lang="en-US" altLang="en-US" sz="2400" dirty="0"/>
              <a:t>subcellular locations </a:t>
            </a:r>
            <a:endParaRPr lang="en-US" altLang="en-US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	</a:t>
            </a:r>
            <a:r>
              <a:rPr lang="en-US" altLang="en-US" sz="2400" dirty="0" smtClean="0"/>
              <a:t>- distinct roles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smtClean="0"/>
              <a:t>	-marked </a:t>
            </a:r>
            <a:r>
              <a:rPr lang="en-US" altLang="en-US" sz="2400" dirty="0"/>
              <a:t>similarities in subunit structure and mechanism.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16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 smtClean="0"/>
              <a:t>They </a:t>
            </a:r>
            <a:r>
              <a:rPr lang="en-US" altLang="en-US" sz="1600" dirty="0"/>
              <a:t>are both composed of a ‘soluble’ complex (termed F</a:t>
            </a:r>
            <a:r>
              <a:rPr lang="en-US" altLang="en-US" sz="1600" baseline="-25000" dirty="0"/>
              <a:t>1</a:t>
            </a:r>
            <a:r>
              <a:rPr lang="en-US" altLang="en-US" sz="1600" dirty="0"/>
              <a:t> or V</a:t>
            </a:r>
            <a:r>
              <a:rPr lang="en-US" altLang="en-US" sz="1600" baseline="-25000" dirty="0"/>
              <a:t>1</a:t>
            </a:r>
            <a:r>
              <a:rPr lang="en-US" altLang="en-US" sz="1600" dirty="0"/>
              <a:t>) and a membrane complex (</a:t>
            </a:r>
            <a:r>
              <a:rPr lang="en-US" altLang="en-US" sz="1600" dirty="0" err="1"/>
              <a:t>F</a:t>
            </a:r>
            <a:r>
              <a:rPr lang="en-US" altLang="en-US" sz="1600" baseline="-25000" dirty="0" err="1"/>
              <a:t>o</a:t>
            </a:r>
            <a:r>
              <a:rPr lang="en-US" altLang="en-US" sz="1600" dirty="0"/>
              <a:t> or V</a:t>
            </a:r>
            <a:r>
              <a:rPr lang="en-US" altLang="en-US" sz="1600" baseline="-25000" dirty="0"/>
              <a:t>o</a:t>
            </a:r>
            <a:r>
              <a:rPr lang="en-US" altLang="en-US" sz="1600" dirty="0"/>
              <a:t>). </a:t>
            </a:r>
            <a:r>
              <a:rPr lang="en-US" altLang="en-US" sz="1600" dirty="0" smtClean="0"/>
              <a:t>Within </a:t>
            </a:r>
            <a:r>
              <a:rPr lang="en-US" altLang="en-US" sz="1600" dirty="0"/>
              <a:t>each ATPase complex, the two individual sectors appear to function as connected opposing rotary motors, coupling catalysis of </a:t>
            </a:r>
            <a:r>
              <a:rPr lang="en-US" altLang="en-US" sz="1600" dirty="0">
                <a:hlinkClick r:id="rId2"/>
              </a:rPr>
              <a:t>ATP</a:t>
            </a:r>
            <a:r>
              <a:rPr lang="en-US" altLang="en-US" sz="1600" dirty="0"/>
              <a:t> synthesis or hydrolysis to proton transport.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115616" y="4449062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Actividad </a:t>
            </a:r>
            <a:endParaRPr lang="en-U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3923928" y="4437112"/>
            <a:ext cx="4161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No </a:t>
            </a:r>
            <a:r>
              <a:rPr lang="es-AR" sz="2000" dirty="0" err="1" smtClean="0"/>
              <a:t>electrogénica</a:t>
            </a:r>
            <a:r>
              <a:rPr lang="es-AR" sz="2000" dirty="0" smtClean="0"/>
              <a:t> vs </a:t>
            </a:r>
            <a:r>
              <a:rPr lang="es-AR" sz="2000" dirty="0" err="1" smtClean="0"/>
              <a:t>electrogénica</a:t>
            </a:r>
            <a:endParaRPr lang="en-US" sz="2000" dirty="0"/>
          </a:p>
        </p:txBody>
      </p:sp>
      <p:cxnSp>
        <p:nvCxnSpPr>
          <p:cNvPr id="7" name="Conector recto de flecha 6"/>
          <p:cNvCxnSpPr/>
          <p:nvPr/>
        </p:nvCxnSpPr>
        <p:spPr bwMode="auto">
          <a:xfrm flipV="1">
            <a:off x="2708365" y="4649117"/>
            <a:ext cx="863090" cy="20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CuadroTexto 7"/>
          <p:cNvSpPr txBox="1"/>
          <p:nvPr/>
        </p:nvSpPr>
        <p:spPr>
          <a:xfrm>
            <a:off x="1115616" y="4989123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Estructura</a:t>
            </a:r>
            <a:endParaRPr lang="en-US" sz="2000" dirty="0"/>
          </a:p>
        </p:txBody>
      </p:sp>
      <p:sp>
        <p:nvSpPr>
          <p:cNvPr id="9" name="CuadroTexto 8"/>
          <p:cNvSpPr txBox="1"/>
          <p:nvPr/>
        </p:nvSpPr>
        <p:spPr>
          <a:xfrm>
            <a:off x="3923928" y="4960302"/>
            <a:ext cx="1354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polimérica</a:t>
            </a:r>
            <a:endParaRPr lang="en-US" sz="2000" dirty="0"/>
          </a:p>
        </p:txBody>
      </p:sp>
      <p:cxnSp>
        <p:nvCxnSpPr>
          <p:cNvPr id="10" name="Conector recto de flecha 9"/>
          <p:cNvCxnSpPr/>
          <p:nvPr/>
        </p:nvCxnSpPr>
        <p:spPr bwMode="auto">
          <a:xfrm flipV="1">
            <a:off x="2708365" y="5142103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CuadroTexto 10"/>
          <p:cNvSpPr txBox="1"/>
          <p:nvPr/>
        </p:nvSpPr>
        <p:spPr>
          <a:xfrm>
            <a:off x="1115616" y="5586328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Ubicación</a:t>
            </a:r>
            <a:endParaRPr lang="en-US" sz="20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3923928" y="5557507"/>
            <a:ext cx="3746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Cresta o </a:t>
            </a:r>
            <a:r>
              <a:rPr lang="es-AR" sz="2000" dirty="0" err="1" smtClean="0"/>
              <a:t>tilacoide</a:t>
            </a:r>
            <a:r>
              <a:rPr lang="es-AR" sz="2000" dirty="0" smtClean="0"/>
              <a:t> vs </a:t>
            </a:r>
            <a:r>
              <a:rPr lang="es-AR" sz="2000" dirty="0" err="1" smtClean="0"/>
              <a:t>tonoplasto</a:t>
            </a:r>
            <a:endParaRPr lang="en-US" sz="2000" dirty="0"/>
          </a:p>
        </p:txBody>
      </p:sp>
      <p:cxnSp>
        <p:nvCxnSpPr>
          <p:cNvPr id="13" name="Conector recto de flecha 12"/>
          <p:cNvCxnSpPr/>
          <p:nvPr/>
        </p:nvCxnSpPr>
        <p:spPr bwMode="auto">
          <a:xfrm flipV="1">
            <a:off x="2708365" y="5736272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CuadroTexto 13"/>
          <p:cNvSpPr txBox="1"/>
          <p:nvPr/>
        </p:nvSpPr>
        <p:spPr>
          <a:xfrm>
            <a:off x="1115616" y="6249680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Sustrato</a:t>
            </a:r>
            <a:endParaRPr lang="en-US" sz="20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968863" y="6154712"/>
            <a:ext cx="2576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 smtClean="0"/>
              <a:t>ADP+Pi</a:t>
            </a:r>
            <a:r>
              <a:rPr lang="es-AR" sz="2000" dirty="0" smtClean="0"/>
              <a:t> vs ATP + H+</a:t>
            </a:r>
            <a:endParaRPr lang="en-US" sz="2000" dirty="0"/>
          </a:p>
        </p:txBody>
      </p:sp>
      <p:cxnSp>
        <p:nvCxnSpPr>
          <p:cNvPr id="16" name="Conector recto de flecha 15"/>
          <p:cNvCxnSpPr/>
          <p:nvPr/>
        </p:nvCxnSpPr>
        <p:spPr bwMode="auto">
          <a:xfrm flipV="1">
            <a:off x="2708365" y="6308031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" name="Rectángulo 2"/>
          <p:cNvSpPr/>
          <p:nvPr/>
        </p:nvSpPr>
        <p:spPr>
          <a:xfrm>
            <a:off x="933450" y="3345581"/>
            <a:ext cx="80310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dirty="0"/>
              <a:t>F-type (ATP synthase) </a:t>
            </a:r>
            <a:r>
              <a:rPr lang="en-US" altLang="en-US" dirty="0" smtClean="0"/>
              <a:t>vs V-type (H+-</a:t>
            </a:r>
            <a:r>
              <a:rPr lang="en-US" altLang="en-US" dirty="0" err="1" smtClean="0"/>
              <a:t>ATPasa</a:t>
            </a:r>
            <a:r>
              <a:rPr lang="en-US" alt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179512" y="188640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P-type H+-</a:t>
            </a:r>
            <a:r>
              <a:rPr lang="en-US" sz="2000" dirty="0"/>
              <a:t>ATPase </a:t>
            </a:r>
            <a:r>
              <a:rPr lang="en-US" sz="2000" dirty="0" smtClean="0">
                <a:solidFill>
                  <a:srgbClr val="FF0000"/>
                </a:solidFill>
              </a:rPr>
              <a:t>vs</a:t>
            </a:r>
            <a:r>
              <a:rPr lang="en-US" sz="2000" dirty="0" smtClean="0"/>
              <a:t> V-type H+ ATPase</a:t>
            </a:r>
            <a:endParaRPr lang="en-US" sz="2000" dirty="0"/>
          </a:p>
        </p:txBody>
      </p:sp>
      <p:sp>
        <p:nvSpPr>
          <p:cNvPr id="5" name="CuadroTexto 4"/>
          <p:cNvSpPr txBox="1"/>
          <p:nvPr/>
        </p:nvSpPr>
        <p:spPr>
          <a:xfrm>
            <a:off x="179512" y="728699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Actividad </a:t>
            </a:r>
            <a:endParaRPr lang="en-US" sz="2000" dirty="0"/>
          </a:p>
        </p:txBody>
      </p:sp>
      <p:sp>
        <p:nvSpPr>
          <p:cNvPr id="6" name="CuadroTexto 5"/>
          <p:cNvSpPr txBox="1"/>
          <p:nvPr/>
        </p:nvSpPr>
        <p:spPr>
          <a:xfrm>
            <a:off x="2987824" y="716749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 smtClean="0"/>
              <a:t>electrogénicas</a:t>
            </a:r>
            <a:endParaRPr lang="en-US" sz="2000" dirty="0"/>
          </a:p>
        </p:txBody>
      </p:sp>
      <p:cxnSp>
        <p:nvCxnSpPr>
          <p:cNvPr id="8" name="Conector recto de flecha 7"/>
          <p:cNvCxnSpPr/>
          <p:nvPr/>
        </p:nvCxnSpPr>
        <p:spPr bwMode="auto">
          <a:xfrm flipV="1">
            <a:off x="1772261" y="928754"/>
            <a:ext cx="863090" cy="200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CuadroTexto 8"/>
          <p:cNvSpPr txBox="1"/>
          <p:nvPr/>
        </p:nvSpPr>
        <p:spPr>
          <a:xfrm>
            <a:off x="179512" y="1268760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Estructura</a:t>
            </a:r>
            <a:endParaRPr lang="en-US" sz="20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2987824" y="1239939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/>
              <a:t>m</a:t>
            </a:r>
            <a:r>
              <a:rPr lang="es-AR" sz="2000" dirty="0" err="1" smtClean="0"/>
              <a:t>onomérica</a:t>
            </a:r>
            <a:r>
              <a:rPr lang="es-AR" sz="2000" dirty="0" smtClean="0"/>
              <a:t> vs polimérica</a:t>
            </a:r>
            <a:endParaRPr lang="en-US" sz="2000" dirty="0"/>
          </a:p>
        </p:txBody>
      </p:sp>
      <p:cxnSp>
        <p:nvCxnSpPr>
          <p:cNvPr id="12" name="Conector recto de flecha 11"/>
          <p:cNvCxnSpPr/>
          <p:nvPr/>
        </p:nvCxnSpPr>
        <p:spPr bwMode="auto">
          <a:xfrm flipV="1">
            <a:off x="1772261" y="1421740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ángulo 12"/>
          <p:cNvSpPr/>
          <p:nvPr/>
        </p:nvSpPr>
        <p:spPr>
          <a:xfrm>
            <a:off x="179512" y="3197864"/>
            <a:ext cx="8856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P-type H+-</a:t>
            </a:r>
            <a:r>
              <a:rPr lang="en-US" sz="2000" dirty="0"/>
              <a:t>ATPase </a:t>
            </a:r>
            <a:r>
              <a:rPr lang="en-US" sz="2000" dirty="0" smtClean="0">
                <a:solidFill>
                  <a:srgbClr val="FF0000"/>
                </a:solidFill>
              </a:rPr>
              <a:t>vs</a:t>
            </a:r>
            <a:r>
              <a:rPr lang="en-US" sz="2000" dirty="0" smtClean="0"/>
              <a:t> F-type ATPase</a:t>
            </a:r>
            <a:endParaRPr lang="en-US" sz="2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79512" y="1865965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Ubicación</a:t>
            </a:r>
            <a:endParaRPr lang="en-US" sz="20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2987824" y="1837144"/>
            <a:ext cx="3817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 smtClean="0"/>
              <a:t>plasmamembrana</a:t>
            </a:r>
            <a:r>
              <a:rPr lang="es-AR" sz="2000" dirty="0" smtClean="0"/>
              <a:t> vs </a:t>
            </a:r>
            <a:r>
              <a:rPr lang="es-AR" sz="2000" dirty="0" err="1" smtClean="0"/>
              <a:t>tonoplasto</a:t>
            </a:r>
            <a:endParaRPr lang="en-US" sz="2000" dirty="0"/>
          </a:p>
        </p:txBody>
      </p:sp>
      <p:cxnSp>
        <p:nvCxnSpPr>
          <p:cNvPr id="16" name="Conector recto de flecha 15"/>
          <p:cNvCxnSpPr/>
          <p:nvPr/>
        </p:nvCxnSpPr>
        <p:spPr bwMode="auto">
          <a:xfrm flipV="1">
            <a:off x="1772261" y="2015909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CuadroTexto 20"/>
          <p:cNvSpPr txBox="1"/>
          <p:nvPr/>
        </p:nvSpPr>
        <p:spPr>
          <a:xfrm>
            <a:off x="179512" y="3835840"/>
            <a:ext cx="129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Actividad </a:t>
            </a:r>
            <a:endParaRPr lang="en-US" sz="2000" dirty="0"/>
          </a:p>
        </p:txBody>
      </p:sp>
      <p:sp>
        <p:nvSpPr>
          <p:cNvPr id="22" name="CuadroTexto 21"/>
          <p:cNvSpPr txBox="1"/>
          <p:nvPr/>
        </p:nvSpPr>
        <p:spPr>
          <a:xfrm>
            <a:off x="2987824" y="3823890"/>
            <a:ext cx="5096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err="1" smtClean="0"/>
              <a:t>Electrogénica</a:t>
            </a:r>
            <a:r>
              <a:rPr lang="es-AR" sz="2000" dirty="0" smtClean="0"/>
              <a:t> vs no </a:t>
            </a:r>
            <a:r>
              <a:rPr lang="es-AR" sz="2000" dirty="0" err="1" smtClean="0"/>
              <a:t>electrogénica</a:t>
            </a:r>
            <a:r>
              <a:rPr lang="es-AR" sz="2000" dirty="0" smtClean="0"/>
              <a:t> </a:t>
            </a:r>
            <a:endParaRPr lang="en-US" sz="2000" dirty="0"/>
          </a:p>
        </p:txBody>
      </p:sp>
      <p:cxnSp>
        <p:nvCxnSpPr>
          <p:cNvPr id="23" name="Conector recto de flecha 22"/>
          <p:cNvCxnSpPr/>
          <p:nvPr/>
        </p:nvCxnSpPr>
        <p:spPr bwMode="auto">
          <a:xfrm>
            <a:off x="1772261" y="4040733"/>
            <a:ext cx="91893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CuadroTexto 23"/>
          <p:cNvSpPr txBox="1"/>
          <p:nvPr/>
        </p:nvSpPr>
        <p:spPr>
          <a:xfrm>
            <a:off x="179512" y="4375901"/>
            <a:ext cx="1351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Estructura</a:t>
            </a:r>
            <a:endParaRPr lang="en-US" sz="2000" dirty="0"/>
          </a:p>
        </p:txBody>
      </p:sp>
      <p:sp>
        <p:nvSpPr>
          <p:cNvPr id="25" name="CuadroTexto 24"/>
          <p:cNvSpPr txBox="1"/>
          <p:nvPr/>
        </p:nvSpPr>
        <p:spPr>
          <a:xfrm>
            <a:off x="2987824" y="4347080"/>
            <a:ext cx="31630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err="1"/>
              <a:t>m</a:t>
            </a:r>
            <a:r>
              <a:rPr lang="es-AR" sz="2000" dirty="0" err="1" smtClean="0"/>
              <a:t>onomérica</a:t>
            </a:r>
            <a:r>
              <a:rPr lang="es-AR" sz="2000" dirty="0" smtClean="0"/>
              <a:t> vs polimérica</a:t>
            </a:r>
            <a:endParaRPr lang="en-US" sz="2000" dirty="0"/>
          </a:p>
        </p:txBody>
      </p:sp>
      <p:cxnSp>
        <p:nvCxnSpPr>
          <p:cNvPr id="26" name="Conector recto de flecha 25"/>
          <p:cNvCxnSpPr/>
          <p:nvPr/>
        </p:nvCxnSpPr>
        <p:spPr bwMode="auto">
          <a:xfrm flipV="1">
            <a:off x="1772261" y="4582988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CuadroTexto 26"/>
          <p:cNvSpPr txBox="1"/>
          <p:nvPr/>
        </p:nvSpPr>
        <p:spPr>
          <a:xfrm>
            <a:off x="179512" y="4973106"/>
            <a:ext cx="131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Ubicación</a:t>
            </a:r>
            <a:endParaRPr lang="en-US" sz="2000" dirty="0"/>
          </a:p>
        </p:txBody>
      </p:sp>
      <p:sp>
        <p:nvSpPr>
          <p:cNvPr id="28" name="CuadroTexto 27"/>
          <p:cNvSpPr txBox="1"/>
          <p:nvPr/>
        </p:nvSpPr>
        <p:spPr>
          <a:xfrm>
            <a:off x="2987824" y="4920657"/>
            <a:ext cx="6192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2000" dirty="0" err="1" smtClean="0"/>
              <a:t>plasmamembrana</a:t>
            </a:r>
            <a:r>
              <a:rPr lang="es-AR" sz="2000" dirty="0" smtClean="0"/>
              <a:t> vs </a:t>
            </a:r>
            <a:r>
              <a:rPr lang="es-AR" sz="2000" dirty="0" err="1" smtClean="0"/>
              <a:t>tilacoides</a:t>
            </a:r>
            <a:r>
              <a:rPr lang="es-AR" sz="2000" dirty="0" smtClean="0"/>
              <a:t>/cresta</a:t>
            </a:r>
            <a:endParaRPr lang="en-US" sz="2000" dirty="0"/>
          </a:p>
        </p:txBody>
      </p:sp>
      <p:cxnSp>
        <p:nvCxnSpPr>
          <p:cNvPr id="29" name="Conector recto de flecha 28"/>
          <p:cNvCxnSpPr/>
          <p:nvPr/>
        </p:nvCxnSpPr>
        <p:spPr bwMode="auto">
          <a:xfrm flipV="1">
            <a:off x="1772261" y="5196782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CuadroTexto 29"/>
          <p:cNvSpPr txBox="1"/>
          <p:nvPr/>
        </p:nvSpPr>
        <p:spPr>
          <a:xfrm>
            <a:off x="179512" y="2529317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Sustrato</a:t>
            </a:r>
            <a:endParaRPr lang="en-US" sz="2000" dirty="0"/>
          </a:p>
        </p:txBody>
      </p:sp>
      <p:sp>
        <p:nvSpPr>
          <p:cNvPr id="31" name="CuadroTexto 30"/>
          <p:cNvSpPr txBox="1"/>
          <p:nvPr/>
        </p:nvSpPr>
        <p:spPr>
          <a:xfrm>
            <a:off x="2987824" y="2500496"/>
            <a:ext cx="6657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ATP</a:t>
            </a:r>
            <a:endParaRPr lang="en-US" sz="2000" dirty="0"/>
          </a:p>
        </p:txBody>
      </p:sp>
      <p:cxnSp>
        <p:nvCxnSpPr>
          <p:cNvPr id="32" name="Conector recto de flecha 31"/>
          <p:cNvCxnSpPr/>
          <p:nvPr/>
        </p:nvCxnSpPr>
        <p:spPr bwMode="auto">
          <a:xfrm flipV="1">
            <a:off x="1772261" y="2587668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CuadroTexto 32"/>
          <p:cNvSpPr txBox="1"/>
          <p:nvPr/>
        </p:nvSpPr>
        <p:spPr>
          <a:xfrm>
            <a:off x="179512" y="5590750"/>
            <a:ext cx="11384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Sustrato</a:t>
            </a:r>
            <a:endParaRPr lang="en-US" sz="2000" dirty="0"/>
          </a:p>
        </p:txBody>
      </p:sp>
      <p:sp>
        <p:nvSpPr>
          <p:cNvPr id="34" name="CuadroTexto 33"/>
          <p:cNvSpPr txBox="1"/>
          <p:nvPr/>
        </p:nvSpPr>
        <p:spPr>
          <a:xfrm>
            <a:off x="2987824" y="5561929"/>
            <a:ext cx="20882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ATP vs ADP + Pi</a:t>
            </a:r>
            <a:endParaRPr lang="en-US" sz="2000" dirty="0"/>
          </a:p>
        </p:txBody>
      </p:sp>
      <p:cxnSp>
        <p:nvCxnSpPr>
          <p:cNvPr id="35" name="Conector recto de flecha 34"/>
          <p:cNvCxnSpPr/>
          <p:nvPr/>
        </p:nvCxnSpPr>
        <p:spPr bwMode="auto">
          <a:xfrm flipV="1">
            <a:off x="1772261" y="5761983"/>
            <a:ext cx="841233" cy="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858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07504" y="44624"/>
            <a:ext cx="896448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Nutrient acquisition</a:t>
            </a:r>
            <a:r>
              <a:rPr lang="en-US" sz="1400" dirty="0"/>
              <a:t>. Plants synthesize vital organic bio</a:t>
            </a:r>
            <a:r>
              <a:rPr lang="en-US" sz="1400" dirty="0" smtClean="0"/>
              <a:t>­ molecules </a:t>
            </a:r>
            <a:r>
              <a:rPr lang="en-US" sz="1400" dirty="0"/>
              <a:t>from inorganic nutrients, many of which </a:t>
            </a:r>
            <a:r>
              <a:rPr lang="en-US" sz="1400" dirty="0" smtClean="0"/>
              <a:t>must be </a:t>
            </a:r>
            <a:r>
              <a:rPr lang="en-US" sz="1400" dirty="0"/>
              <a:t>absorbed from the soil by roots for assimilation </a:t>
            </a:r>
            <a:r>
              <a:rPr lang="en-US" sz="1400" dirty="0" smtClean="0"/>
              <a:t>into amino </a:t>
            </a:r>
            <a:r>
              <a:rPr lang="en-US" sz="1400" dirty="0"/>
              <a:t>acids and other metabolites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7504" y="957248"/>
            <a:ext cx="86877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Metabolite distribution</a:t>
            </a:r>
            <a:r>
              <a:rPr lang="en-US" sz="1400" dirty="0"/>
              <a:t>. In terrestrial plants, </a:t>
            </a:r>
            <a:r>
              <a:rPr lang="en-US" sz="1400" dirty="0" smtClean="0"/>
              <a:t>autotrophic tissues </a:t>
            </a:r>
            <a:r>
              <a:rPr lang="en-US" sz="1400" dirty="0"/>
              <a:t>such as the </a:t>
            </a:r>
            <a:r>
              <a:rPr lang="en-US" sz="1400" dirty="0" err="1"/>
              <a:t>photosynthetically</a:t>
            </a:r>
            <a:r>
              <a:rPr lang="en-US" sz="1400" dirty="0"/>
              <a:t> active </a:t>
            </a:r>
            <a:r>
              <a:rPr lang="en-US" sz="1400" dirty="0" smtClean="0"/>
              <a:t>mesophyll cells </a:t>
            </a:r>
            <a:r>
              <a:rPr lang="en-US" sz="1400" dirty="0"/>
              <a:t>in leaves supply reduced carbon and other </a:t>
            </a:r>
            <a:r>
              <a:rPr lang="en-US" sz="1400" dirty="0" smtClean="0"/>
              <a:t>metabo­lites </a:t>
            </a:r>
            <a:r>
              <a:rPr lang="en-US" sz="1400" dirty="0"/>
              <a:t>to heterotrophic tissues</a:t>
            </a:r>
          </a:p>
        </p:txBody>
      </p:sp>
      <p:sp>
        <p:nvSpPr>
          <p:cNvPr id="4" name="Rectángulo 3"/>
          <p:cNvSpPr/>
          <p:nvPr/>
        </p:nvSpPr>
        <p:spPr>
          <a:xfrm>
            <a:off x="107504" y="1654428"/>
            <a:ext cx="888200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Compartmentalization of metabolites</a:t>
            </a:r>
            <a:r>
              <a:rPr lang="en-US" sz="1400" dirty="0"/>
              <a:t>. Given the </a:t>
            </a:r>
            <a:r>
              <a:rPr lang="en-US" sz="1400" dirty="0" smtClean="0"/>
              <a:t>many metabolic </a:t>
            </a:r>
            <a:r>
              <a:rPr lang="en-US" sz="1400" dirty="0"/>
              <a:t>pathways present within a plant cell, compart</a:t>
            </a:r>
            <a:r>
              <a:rPr lang="en-US" sz="1400" dirty="0" smtClean="0"/>
              <a:t>­ </a:t>
            </a:r>
            <a:r>
              <a:rPr lang="en-US" sz="1400" dirty="0" err="1" smtClean="0"/>
              <a:t>mentalization</a:t>
            </a:r>
            <a:r>
              <a:rPr lang="en-US" sz="1400" dirty="0" smtClean="0"/>
              <a:t> </a:t>
            </a:r>
            <a:r>
              <a:rPr lang="en-US" sz="1400" dirty="0"/>
              <a:t>of enzymes and metabolites </a:t>
            </a:r>
            <a:r>
              <a:rPr lang="en-US" sz="1400" dirty="0" smtClean="0"/>
              <a:t>prevents futile </a:t>
            </a:r>
            <a:r>
              <a:rPr lang="en-US" sz="1400" dirty="0"/>
              <a:t>cycling</a:t>
            </a:r>
          </a:p>
        </p:txBody>
      </p:sp>
      <p:sp>
        <p:nvSpPr>
          <p:cNvPr id="5" name="Rectángulo 4"/>
          <p:cNvSpPr/>
          <p:nvPr/>
        </p:nvSpPr>
        <p:spPr>
          <a:xfrm>
            <a:off x="107504" y="5786657"/>
            <a:ext cx="1054383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Compartmentalization </a:t>
            </a:r>
            <a:r>
              <a:rPr lang="en-US" sz="1600" dirty="0" smtClean="0">
                <a:solidFill>
                  <a:srgbClr val="FF0000"/>
                </a:solidFill>
              </a:rPr>
              <a:t>and </a:t>
            </a:r>
            <a:r>
              <a:rPr lang="en-US" sz="1600" dirty="0">
                <a:solidFill>
                  <a:srgbClr val="FF0000"/>
                </a:solidFill>
              </a:rPr>
              <a:t>metabolic </a:t>
            </a:r>
            <a:r>
              <a:rPr lang="en-US" sz="1600" dirty="0" smtClean="0">
                <a:solidFill>
                  <a:srgbClr val="FF0000"/>
                </a:solidFill>
              </a:rPr>
              <a:t>effi­ciency</a:t>
            </a:r>
            <a:r>
              <a:rPr lang="en-US" sz="1400" dirty="0"/>
              <a:t>. In the mitochondrial matrix, for example, the</a:t>
            </a:r>
          </a:p>
          <a:p>
            <a:r>
              <a:rPr lang="en-US" sz="1400" dirty="0"/>
              <a:t>ADP/ATP and </a:t>
            </a:r>
            <a:r>
              <a:rPr lang="en-US" sz="1400" dirty="0" smtClean="0"/>
              <a:t>NADH/NAD  </a:t>
            </a:r>
            <a:r>
              <a:rPr lang="en-US" sz="1400" dirty="0"/>
              <a:t>ratios are greater than </a:t>
            </a:r>
            <a:r>
              <a:rPr lang="en-US" sz="1400" dirty="0" smtClean="0"/>
              <a:t>in the </a:t>
            </a:r>
            <a:r>
              <a:rPr lang="en-US" sz="1400" dirty="0"/>
              <a:t>cytosol, which provides a substrate/product ratio</a:t>
            </a:r>
          </a:p>
          <a:p>
            <a:r>
              <a:rPr lang="en-US" sz="1400" dirty="0"/>
              <a:t>that favors respiratory activity. The corresponding </a:t>
            </a:r>
            <a:r>
              <a:rPr lang="en-US" sz="1400" dirty="0" smtClean="0"/>
              <a:t>trans­port </a:t>
            </a:r>
            <a:r>
              <a:rPr lang="en-US" sz="1400" dirty="0"/>
              <a:t>mechanisms are required for mitochondrial export</a:t>
            </a:r>
          </a:p>
          <a:p>
            <a:r>
              <a:rPr lang="en-US" sz="1400" dirty="0"/>
              <a:t>of ATP and import of reducing equivalents</a:t>
            </a:r>
          </a:p>
        </p:txBody>
      </p:sp>
      <p:sp>
        <p:nvSpPr>
          <p:cNvPr id="6" name="Rectángulo 5"/>
          <p:cNvSpPr/>
          <p:nvPr/>
        </p:nvSpPr>
        <p:spPr>
          <a:xfrm>
            <a:off x="107504" y="2567052"/>
            <a:ext cx="875411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Energy transduction</a:t>
            </a:r>
            <a:r>
              <a:rPr lang="en-US" sz="1400" dirty="0"/>
              <a:t>. Membrane transport lies at the </a:t>
            </a:r>
            <a:r>
              <a:rPr lang="en-US" sz="1400" dirty="0" smtClean="0"/>
              <a:t>heart of </a:t>
            </a:r>
            <a:r>
              <a:rPr lang="en-US" sz="1400" dirty="0"/>
              <a:t>biological energy conversion. Light energy drives </a:t>
            </a:r>
            <a:r>
              <a:rPr lang="en-US" sz="1400" dirty="0" smtClean="0"/>
              <a:t>electron </a:t>
            </a:r>
            <a:r>
              <a:rPr lang="en-US" sz="1400" dirty="0"/>
              <a:t>transfer in chloroplasts and accumulation of </a:t>
            </a:r>
            <a:r>
              <a:rPr lang="en-US" sz="1400" dirty="0" smtClean="0"/>
              <a:t>protons (H ) </a:t>
            </a:r>
            <a:r>
              <a:rPr lang="en-US" sz="1400" dirty="0"/>
              <a:t>in the thylakoid lumen. Similarly, oxidation of </a:t>
            </a:r>
            <a:r>
              <a:rPr lang="en-US" sz="1400" dirty="0" smtClean="0"/>
              <a:t>NADH provides </a:t>
            </a:r>
            <a:r>
              <a:rPr lang="en-US" sz="1400" dirty="0"/>
              <a:t>energy for pumping </a:t>
            </a:r>
            <a:r>
              <a:rPr lang="en-US" sz="1400" dirty="0" smtClean="0"/>
              <a:t>H +  </a:t>
            </a:r>
            <a:r>
              <a:rPr lang="en-US" sz="1400" dirty="0"/>
              <a:t>from the </a:t>
            </a:r>
            <a:r>
              <a:rPr lang="en-US" sz="1400" dirty="0" smtClean="0"/>
              <a:t>mitochondrial matrix </a:t>
            </a:r>
            <a:r>
              <a:rPr lang="en-US" sz="1400" dirty="0"/>
              <a:t>into the intermembrane space.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107504" y="5089479"/>
            <a:ext cx="958762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Turgor generation.</a:t>
            </a:r>
            <a:r>
              <a:rPr lang="en-US" sz="1400" dirty="0"/>
              <a:t> The presence of a rigid cell wall </a:t>
            </a:r>
            <a:r>
              <a:rPr lang="en-US" sz="1400" dirty="0" smtClean="0"/>
              <a:t>enables plant </a:t>
            </a:r>
            <a:r>
              <a:rPr lang="en-US" sz="1400" dirty="0"/>
              <a:t>cells to generate turgor (positive hydrostatic </a:t>
            </a:r>
            <a:endParaRPr lang="en-US" sz="1400" dirty="0" smtClean="0"/>
          </a:p>
          <a:p>
            <a:r>
              <a:rPr lang="en-US" sz="1400" dirty="0" smtClean="0"/>
              <a:t>pres­sure</a:t>
            </a:r>
            <a:r>
              <a:rPr lang="en-US" sz="1400" dirty="0"/>
              <a:t>). Turgor generation is accomplished by </a:t>
            </a:r>
            <a:r>
              <a:rPr lang="en-US" sz="1400" dirty="0" smtClean="0"/>
              <a:t>accumulating salts </a:t>
            </a:r>
            <a:r>
              <a:rPr lang="en-US" sz="1400" dirty="0"/>
              <a:t>via specific membrane transporters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07504" y="3695119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Waste product excretion.</a:t>
            </a:r>
            <a:r>
              <a:rPr lang="en-US" sz="1400" dirty="0"/>
              <a:t> Metabolism inevitably </a:t>
            </a:r>
            <a:r>
              <a:rPr lang="en-US" sz="1400" dirty="0" smtClean="0"/>
              <a:t>generates waste </a:t>
            </a:r>
            <a:r>
              <a:rPr lang="en-US" sz="1400" dirty="0"/>
              <a:t>products that must be removed from the cytosol</a:t>
            </a:r>
            <a:r>
              <a:rPr lang="en-US" sz="1400" dirty="0" smtClean="0"/>
              <a:t>.</a:t>
            </a:r>
            <a:endParaRPr lang="en-US" sz="1400" dirty="0"/>
          </a:p>
        </p:txBody>
      </p:sp>
      <p:sp>
        <p:nvSpPr>
          <p:cNvPr id="9" name="Rectángulo 8"/>
          <p:cNvSpPr/>
          <p:nvPr/>
        </p:nvSpPr>
        <p:spPr>
          <a:xfrm>
            <a:off x="107504" y="4392299"/>
            <a:ext cx="914501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Signal transduction</a:t>
            </a:r>
            <a:r>
              <a:rPr lang="en-US" sz="1400" dirty="0"/>
              <a:t>. Many environmental and </a:t>
            </a:r>
            <a:r>
              <a:rPr lang="en-US" sz="1400" dirty="0" smtClean="0"/>
              <a:t>hormonal signals </a:t>
            </a:r>
            <a:r>
              <a:rPr lang="en-US" sz="1400" dirty="0"/>
              <a:t>that influence plant growth and development </a:t>
            </a:r>
            <a:r>
              <a:rPr lang="en-US" sz="1400" dirty="0" smtClean="0"/>
              <a:t>are transduced </a:t>
            </a:r>
            <a:r>
              <a:rPr lang="en-US" sz="1400" dirty="0"/>
              <a:t>via transiently increasing the concentration </a:t>
            </a:r>
            <a:r>
              <a:rPr lang="en-US" sz="1400" dirty="0" smtClean="0"/>
              <a:t>of cytosolic </a:t>
            </a:r>
            <a:r>
              <a:rPr lang="en-US" sz="1400" dirty="0"/>
              <a:t>free </a:t>
            </a:r>
            <a:r>
              <a:rPr lang="en-US" sz="1400" dirty="0" smtClean="0"/>
              <a:t>Ca2+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8450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GB" dirty="0"/>
              <a:t>Energizing the membrane: Plant </a:t>
            </a:r>
            <a:r>
              <a:rPr lang="en-GB" dirty="0" smtClean="0"/>
              <a:t>H</a:t>
            </a:r>
            <a:r>
              <a:rPr lang="en-GB" baseline="30000" dirty="0"/>
              <a:t>+</a:t>
            </a:r>
            <a:r>
              <a:rPr lang="en-GB" dirty="0"/>
              <a:t>-</a:t>
            </a:r>
            <a:r>
              <a:rPr lang="en-GB" dirty="0" smtClean="0"/>
              <a:t>ATPases and H</a:t>
            </a:r>
            <a:r>
              <a:rPr lang="en-GB" baseline="30000" dirty="0" smtClean="0"/>
              <a:t>+</a:t>
            </a:r>
            <a:r>
              <a:rPr lang="en-GB" dirty="0" smtClean="0"/>
              <a:t>-PPases</a:t>
            </a:r>
            <a:endParaRPr lang="en-GB" dirty="0"/>
          </a:p>
        </p:txBody>
      </p:sp>
      <p:grpSp>
        <p:nvGrpSpPr>
          <p:cNvPr id="28675" name="Group 2"/>
          <p:cNvGrpSpPr>
            <a:grpSpLocks/>
          </p:cNvGrpSpPr>
          <p:nvPr/>
        </p:nvGrpSpPr>
        <p:grpSpPr bwMode="auto">
          <a:xfrm>
            <a:off x="228600" y="1447800"/>
            <a:ext cx="8915400" cy="4887913"/>
            <a:chOff x="228600" y="1447800"/>
            <a:chExt cx="8915400" cy="5036507"/>
          </a:xfrm>
        </p:grpSpPr>
        <p:sp>
          <p:nvSpPr>
            <p:cNvPr id="28676" name="TextBox 2"/>
            <p:cNvSpPr txBox="1">
              <a:spLocks noChangeArrowheads="1"/>
            </p:cNvSpPr>
            <p:nvPr/>
          </p:nvSpPr>
          <p:spPr bwMode="auto">
            <a:xfrm>
              <a:off x="2362200" y="6262301"/>
              <a:ext cx="6781800" cy="222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Sze, H., Li, X. and Palmgren, M.G. (1999). Energization of plant cell membranes by H</a:t>
              </a:r>
              <a:r>
                <a:rPr kumimoji="0" lang="en-GB" altLang="en-US" sz="8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+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-pumping ATPases: Regulation and biosynthesis. Plant Cell. 11: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2"/>
                </a:rPr>
                <a:t>677-689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grpSp>
          <p:nvGrpSpPr>
            <p:cNvPr id="28677" name="Group 3"/>
            <p:cNvGrpSpPr>
              <a:grpSpLocks/>
            </p:cNvGrpSpPr>
            <p:nvPr/>
          </p:nvGrpSpPr>
          <p:grpSpPr bwMode="auto">
            <a:xfrm>
              <a:off x="2895600" y="1447800"/>
              <a:ext cx="5105400" cy="4605338"/>
              <a:chOff x="228600" y="1447800"/>
              <a:chExt cx="5105400" cy="4605754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228600" y="1904219"/>
                <a:ext cx="5105400" cy="4148663"/>
              </a:xfrm>
              <a:prstGeom prst="roundRect">
                <a:avLst/>
              </a:prstGeom>
              <a:solidFill>
                <a:srgbClr val="EDF3E1"/>
              </a:solidFill>
              <a:ln w="254000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941388" y="4420246"/>
                <a:ext cx="3657600" cy="1066612"/>
              </a:xfrm>
              <a:prstGeom prst="roundRect">
                <a:avLst/>
              </a:prstGeom>
              <a:solidFill>
                <a:srgbClr val="FEF2E9"/>
              </a:solidFill>
              <a:ln w="2540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2868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75426" y="1447800"/>
                <a:ext cx="2777663" cy="38073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474788" y="2087441"/>
                <a:ext cx="2779712" cy="2203568"/>
              </a:xfrm>
              <a:prstGeom prst="rect">
                <a:avLst/>
              </a:prstGeom>
              <a:solidFill>
                <a:schemeClr val="accent3">
                  <a:lumMod val="60000"/>
                  <a:lumOff val="40000"/>
                  <a:alpha val="3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1392238" y="4560934"/>
                <a:ext cx="2860675" cy="69362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  <a:alpha val="3019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509" name="TextBox 9"/>
            <p:cNvSpPr txBox="1">
              <a:spLocks noChangeArrowheads="1"/>
            </p:cNvSpPr>
            <p:nvPr/>
          </p:nvSpPr>
          <p:spPr bwMode="auto">
            <a:xfrm>
              <a:off x="1377950" y="1989237"/>
              <a:ext cx="2667000" cy="11106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The plasma-membrane H</a:t>
              </a:r>
              <a:r>
                <a:rPr kumimoji="0" lang="en-GB" altLang="en-US" sz="16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-ATPase uses energy from ATP to pump </a:t>
              </a: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protons out </a:t>
              </a: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of the cell </a:t>
              </a:r>
            </a:p>
          </p:txBody>
        </p:sp>
        <p:sp>
          <p:nvSpPr>
            <p:cNvPr id="21510" name="TextBox 10"/>
            <p:cNvSpPr txBox="1">
              <a:spLocks noChangeArrowheads="1"/>
            </p:cNvSpPr>
            <p:nvPr/>
          </p:nvSpPr>
          <p:spPr bwMode="auto">
            <a:xfrm>
              <a:off x="228600" y="3312567"/>
              <a:ext cx="3124200" cy="11106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The vacuolar-type </a:t>
              </a:r>
              <a:r>
                <a:rPr kumimoji="0" lang="en-GB" altLang="en-US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proton pumps transport protons into </a:t>
              </a:r>
              <a:r>
                <a:rPr kumimoji="0" lang="en-GB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ea typeface="+mn-ea"/>
                  <a:cs typeface="Arial" panose="020B0604020202020204" pitchFamily="34" charset="0"/>
                </a:rPr>
                <a:t>the lumen of endomembrane compartments (e.g., vacuole)</a:t>
              </a: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1219200" y="5538837"/>
              <a:ext cx="2667000" cy="613410"/>
            </a:xfrm>
            <a:prstGeom prst="wedgeRoundRectCallout">
              <a:avLst>
                <a:gd name="adj1" fmla="val 60009"/>
                <a:gd name="adj2" fmla="val -134662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81" name="TextBox 12"/>
            <p:cNvSpPr txBox="1">
              <a:spLocks noChangeArrowheads="1"/>
            </p:cNvSpPr>
            <p:nvPr/>
          </p:nvSpPr>
          <p:spPr bwMode="auto">
            <a:xfrm>
              <a:off x="1211263" y="5562600"/>
              <a:ext cx="2998787" cy="602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H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-PPase uses energy stored in pyrophosphate</a:t>
              </a: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7065963" y="3678977"/>
              <a:ext cx="1849437" cy="881675"/>
            </a:xfrm>
            <a:prstGeom prst="wedgeRoundRectCallout">
              <a:avLst>
                <a:gd name="adj1" fmla="val -64544"/>
                <a:gd name="adj2" fmla="val -25073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683" name="TextBox 14"/>
            <p:cNvSpPr txBox="1">
              <a:spLocks noChangeArrowheads="1"/>
            </p:cNvSpPr>
            <p:nvPr/>
          </p:nvSpPr>
          <p:spPr bwMode="auto">
            <a:xfrm>
              <a:off x="7065963" y="3729038"/>
              <a:ext cx="1849437" cy="856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VH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-ATPase is a multimeric protein complex</a:t>
              </a:r>
            </a:p>
          </p:txBody>
        </p:sp>
      </p:grpSp>
      <p:sp>
        <p:nvSpPr>
          <p:cNvPr id="3" name="Elipse 2"/>
          <p:cNvSpPr/>
          <p:nvPr/>
        </p:nvSpPr>
        <p:spPr>
          <a:xfrm>
            <a:off x="3608388" y="3501008"/>
            <a:ext cx="2259756" cy="17281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73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7577981" cy="568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107504" y="260648"/>
            <a:ext cx="4240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smtClean="0"/>
              <a:t>Material vegetal: trozo de raíz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342" r="22060" b="5179"/>
          <a:stretch>
            <a:fillRect/>
          </a:stretch>
        </p:blipFill>
        <p:spPr bwMode="auto">
          <a:xfrm>
            <a:off x="107950" y="66675"/>
            <a:ext cx="6477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34" t="2342" r="22060" b="51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899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9346" r="22060" b="25706"/>
          <a:stretch>
            <a:fillRect/>
          </a:stretch>
        </p:blipFill>
        <p:spPr bwMode="auto">
          <a:xfrm>
            <a:off x="252920" y="1448841"/>
            <a:ext cx="892175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34" t="29346" r="22060" b="257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Elipse 9"/>
          <p:cNvSpPr>
            <a:spLocks noChangeArrowheads="1"/>
          </p:cNvSpPr>
          <p:nvPr/>
        </p:nvSpPr>
        <p:spPr bwMode="auto">
          <a:xfrm>
            <a:off x="7020272" y="4149080"/>
            <a:ext cx="1872208" cy="1416497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80901" name="CuadroTexto 6"/>
          <p:cNvSpPr txBox="1">
            <a:spLocks noChangeArrowheads="1"/>
          </p:cNvSpPr>
          <p:nvPr/>
        </p:nvSpPr>
        <p:spPr bwMode="auto">
          <a:xfrm>
            <a:off x="3563888" y="425623"/>
            <a:ext cx="31658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 smtClean="0"/>
              <a:t>Bomba Ca</a:t>
            </a:r>
            <a:r>
              <a:rPr lang="es-AR" altLang="es-ES" sz="2400" baseline="30000" dirty="0" smtClean="0"/>
              <a:t>2+</a:t>
            </a:r>
            <a:r>
              <a:rPr lang="es-AR" altLang="es-ES" sz="2400" dirty="0" smtClean="0"/>
              <a:t>-</a:t>
            </a:r>
            <a:r>
              <a:rPr lang="es-AR" altLang="es-ES" sz="2400" dirty="0" err="1" smtClean="0"/>
              <a:t>ATPasa</a:t>
            </a:r>
            <a:endParaRPr lang="es-ES" altLang="es-ES" sz="2400" dirty="0"/>
          </a:p>
        </p:txBody>
      </p:sp>
      <p:sp>
        <p:nvSpPr>
          <p:cNvPr id="6" name="Elipse 9"/>
          <p:cNvSpPr>
            <a:spLocks noChangeArrowheads="1"/>
          </p:cNvSpPr>
          <p:nvPr/>
        </p:nvSpPr>
        <p:spPr bwMode="auto">
          <a:xfrm>
            <a:off x="5364088" y="3861049"/>
            <a:ext cx="1512168" cy="1224136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  <p:extLst>
      <p:ext uri="{BB962C8B-B14F-4D97-AF65-F5344CB8AC3E}">
        <p14:creationId xmlns:p14="http://schemas.microsoft.com/office/powerpoint/2010/main" val="2855207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3000" y="116632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- Plasma membranes, - ER, - </a:t>
            </a:r>
            <a:r>
              <a:rPr lang="en-US" sz="1800" dirty="0" err="1" smtClean="0"/>
              <a:t>Tonoplast</a:t>
            </a:r>
            <a:r>
              <a:rPr lang="en-US" sz="1800" dirty="0" smtClean="0"/>
              <a:t>, - Inner plastid membrane, - Nuclear membrane, - Golgi apparatus</a:t>
            </a:r>
            <a:r>
              <a:rPr lang="en-US" sz="1800" dirty="0"/>
              <a:t>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51182" y="814858"/>
            <a:ext cx="90730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Plant calcium </a:t>
            </a:r>
            <a:r>
              <a:rPr lang="en-US" sz="1800" dirty="0"/>
              <a:t>pumps play an </a:t>
            </a:r>
            <a:r>
              <a:rPr lang="en-US" sz="1800" dirty="0" smtClean="0"/>
              <a:t>essential </a:t>
            </a:r>
            <a:r>
              <a:rPr lang="en-US" sz="1800" dirty="0"/>
              <a:t>role in </a:t>
            </a:r>
            <a:r>
              <a:rPr lang="en-US" sz="1800" dirty="0" smtClean="0"/>
              <a:t>signal transduction </a:t>
            </a:r>
            <a:r>
              <a:rPr lang="en-US" sz="1800" dirty="0"/>
              <a:t>path ways, they are </a:t>
            </a:r>
            <a:r>
              <a:rPr lang="en-US" sz="1800" dirty="0" smtClean="0"/>
              <a:t>responsible </a:t>
            </a:r>
            <a:r>
              <a:rPr lang="en-US" sz="1800" dirty="0"/>
              <a:t>for the </a:t>
            </a:r>
            <a:r>
              <a:rPr lang="en-US" sz="1800" dirty="0" smtClean="0"/>
              <a:t>regulation of </a:t>
            </a:r>
            <a:r>
              <a:rPr lang="en-US" sz="1800" dirty="0"/>
              <a:t>[</a:t>
            </a:r>
            <a:r>
              <a:rPr lang="en-US" sz="1800" dirty="0" smtClean="0"/>
              <a:t>Ca2+] </a:t>
            </a:r>
            <a:r>
              <a:rPr lang="en-US" sz="1800" dirty="0"/>
              <a:t>in both </a:t>
            </a:r>
            <a:r>
              <a:rPr lang="en-US" sz="1800" dirty="0" smtClean="0"/>
              <a:t>cytoplasm </a:t>
            </a:r>
            <a:r>
              <a:rPr lang="en-US" sz="1800" dirty="0"/>
              <a:t>and endomembrane </a:t>
            </a:r>
            <a:r>
              <a:rPr lang="en-US" sz="1800" dirty="0" smtClean="0"/>
              <a:t>compartments (</a:t>
            </a:r>
            <a:r>
              <a:rPr lang="en-US" sz="1800" dirty="0" smtClean="0">
                <a:solidFill>
                  <a:srgbClr val="FF0000"/>
                </a:solidFill>
              </a:rPr>
              <a:t>0,2 </a:t>
            </a:r>
            <a:r>
              <a:rPr lang="el-GR" sz="1800" dirty="0" smtClean="0">
                <a:solidFill>
                  <a:srgbClr val="FF0000"/>
                </a:solidFill>
              </a:rPr>
              <a:t>μ</a:t>
            </a:r>
            <a:r>
              <a:rPr lang="es-AR" sz="1800" dirty="0" smtClean="0">
                <a:solidFill>
                  <a:srgbClr val="FF0000"/>
                </a:solidFill>
              </a:rPr>
              <a:t>M</a:t>
            </a:r>
            <a:r>
              <a:rPr lang="es-AR" sz="1800" dirty="0" smtClean="0"/>
              <a:t>)</a:t>
            </a:r>
            <a:r>
              <a:rPr lang="en-US" sz="1800" dirty="0" smtClean="0"/>
              <a:t>.</a:t>
            </a:r>
            <a:endParaRPr lang="en-US" sz="1800" dirty="0"/>
          </a:p>
        </p:txBody>
      </p:sp>
      <p:sp>
        <p:nvSpPr>
          <p:cNvPr id="4" name="Rectángulo 3"/>
          <p:cNvSpPr/>
          <p:nvPr/>
        </p:nvSpPr>
        <p:spPr>
          <a:xfrm>
            <a:off x="151182" y="6027003"/>
            <a:ext cx="900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/>
              <a:t>These Ca2+ -</a:t>
            </a:r>
            <a:r>
              <a:rPr lang="en-US" sz="1800" dirty="0" err="1"/>
              <a:t>ATPases</a:t>
            </a:r>
            <a:r>
              <a:rPr lang="en-US" sz="1800" dirty="0"/>
              <a:t> </a:t>
            </a:r>
            <a:r>
              <a:rPr lang="en-US" sz="1800" dirty="0" smtClean="0"/>
              <a:t>appear </a:t>
            </a:r>
            <a:r>
              <a:rPr lang="en-US" sz="1800" dirty="0"/>
              <a:t>to be </a:t>
            </a:r>
            <a:r>
              <a:rPr lang="en-US" sz="1800" dirty="0" smtClean="0"/>
              <a:t>involved </a:t>
            </a:r>
            <a:r>
              <a:rPr lang="en-US" sz="1800" dirty="0"/>
              <a:t>in </a:t>
            </a:r>
            <a:r>
              <a:rPr lang="en-US" sz="1800" dirty="0" smtClean="0"/>
              <a:t>plant adaptation to stress conditions</a:t>
            </a:r>
            <a:r>
              <a:rPr lang="en-US" sz="1800" dirty="0"/>
              <a:t>, like </a:t>
            </a:r>
            <a:r>
              <a:rPr lang="en-US" sz="1800" dirty="0" smtClean="0"/>
              <a:t>salinity</a:t>
            </a:r>
            <a:r>
              <a:rPr lang="en-US" sz="1800" dirty="0"/>
              <a:t>, </a:t>
            </a:r>
            <a:r>
              <a:rPr lang="en-US" sz="1800" dirty="0" smtClean="0"/>
              <a:t>chilling </a:t>
            </a:r>
            <a:r>
              <a:rPr lang="en-US" sz="1800" dirty="0"/>
              <a:t>or </a:t>
            </a:r>
            <a:r>
              <a:rPr lang="en-US" sz="1800" dirty="0" smtClean="0"/>
              <a:t>anoxia</a:t>
            </a:r>
            <a:r>
              <a:rPr lang="en-US" sz="1800" dirty="0"/>
              <a:t>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7824" y="1628800"/>
            <a:ext cx="3562524" cy="422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92047" y="332656"/>
            <a:ext cx="907300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electrochemical potential against which </a:t>
            </a:r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r>
              <a:rPr lang="en-US" dirty="0" smtClean="0"/>
              <a:t>  </a:t>
            </a:r>
            <a:r>
              <a:rPr lang="en-US" dirty="0"/>
              <a:t>must </a:t>
            </a:r>
            <a:r>
              <a:rPr lang="en-US" dirty="0" smtClean="0"/>
              <a:t>be pumped </a:t>
            </a:r>
            <a:r>
              <a:rPr lang="en-US" dirty="0"/>
              <a:t>by these enzymes is vast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not </a:t>
            </a:r>
            <a:r>
              <a:rPr lang="en-US" dirty="0"/>
              <a:t>only because the </a:t>
            </a:r>
            <a:r>
              <a:rPr lang="en-US" dirty="0" smtClean="0"/>
              <a:t>concentration </a:t>
            </a:r>
            <a:r>
              <a:rPr lang="en-US" dirty="0"/>
              <a:t>of cytosolic free </a:t>
            </a:r>
            <a:r>
              <a:rPr lang="en-US" dirty="0" smtClean="0"/>
              <a:t>Ca</a:t>
            </a:r>
            <a:r>
              <a:rPr lang="en-US" baseline="30000" dirty="0" smtClean="0"/>
              <a:t>2+</a:t>
            </a:r>
            <a:endParaRPr lang="en-US" baseline="30000" dirty="0"/>
          </a:p>
          <a:p>
            <a:r>
              <a:rPr lang="en-US" dirty="0" smtClean="0"/>
              <a:t>is </a:t>
            </a:r>
            <a:r>
              <a:rPr lang="en-US" dirty="0"/>
              <a:t>several orders of </a:t>
            </a:r>
            <a:r>
              <a:rPr lang="en-US" dirty="0" smtClean="0"/>
              <a:t>magnitude </a:t>
            </a:r>
            <a:r>
              <a:rPr lang="en-US" dirty="0"/>
              <a:t>less than that on the other side of the membrane</a:t>
            </a:r>
            <a:r>
              <a:rPr lang="en-US" dirty="0" smtClean="0"/>
              <a:t>,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but also because </a:t>
            </a:r>
            <a:r>
              <a:rPr lang="en-US" dirty="0"/>
              <a:t>the negative membrane potential opposes the </a:t>
            </a:r>
            <a:r>
              <a:rPr lang="en-US" dirty="0" smtClean="0"/>
              <a:t>export of </a:t>
            </a:r>
            <a:r>
              <a:rPr lang="en-US" dirty="0"/>
              <a:t>divalent cations with double the effective force imposed </a:t>
            </a:r>
            <a:r>
              <a:rPr lang="en-US" dirty="0" smtClean="0"/>
              <a:t>on monovalent </a:t>
            </a:r>
            <a:r>
              <a:rPr lang="en-US" dirty="0"/>
              <a:t>cations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28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" t="2966" r="4290" b="2966"/>
          <a:stretch/>
        </p:blipFill>
        <p:spPr bwMode="auto">
          <a:xfrm>
            <a:off x="251520" y="126660"/>
            <a:ext cx="8583001" cy="670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95536" y="135409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 err="1" smtClean="0"/>
              <a:t>Overview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342" r="22060" b="5179"/>
          <a:stretch>
            <a:fillRect/>
          </a:stretch>
        </p:blipFill>
        <p:spPr bwMode="auto">
          <a:xfrm>
            <a:off x="107950" y="66675"/>
            <a:ext cx="6477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34" t="2342" r="22060" b="517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0899" name="Picture 10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4" t="29346" r="22060" b="25706"/>
          <a:stretch>
            <a:fillRect/>
          </a:stretch>
        </p:blipFill>
        <p:spPr bwMode="auto">
          <a:xfrm>
            <a:off x="206375" y="1508125"/>
            <a:ext cx="8921750" cy="482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4334" t="29346" r="22060" b="2570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Elipse 9"/>
          <p:cNvSpPr>
            <a:spLocks noChangeArrowheads="1"/>
          </p:cNvSpPr>
          <p:nvPr/>
        </p:nvSpPr>
        <p:spPr bwMode="auto">
          <a:xfrm>
            <a:off x="5795963" y="2781300"/>
            <a:ext cx="2592387" cy="1560513"/>
          </a:xfrm>
          <a:prstGeom prst="ellipse">
            <a:avLst/>
          </a:prstGeom>
          <a:noFill/>
          <a:ln w="444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80901" name="CuadroTexto 6"/>
          <p:cNvSpPr txBox="1">
            <a:spLocks noChangeArrowheads="1"/>
          </p:cNvSpPr>
          <p:nvPr/>
        </p:nvSpPr>
        <p:spPr bwMode="auto">
          <a:xfrm>
            <a:off x="2916238" y="409575"/>
            <a:ext cx="38147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Bombas no electrogénicas</a:t>
            </a:r>
            <a:endParaRPr lang="es-ES" altLang="es-E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fig3_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896544" cy="2631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209800" y="1730"/>
            <a:ext cx="36300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800" dirty="0" err="1"/>
              <a:t>Transportadores</a:t>
            </a:r>
            <a:r>
              <a:rPr lang="en-US" altLang="es-ES" sz="2800" dirty="0"/>
              <a:t> ABC</a:t>
            </a:r>
          </a:p>
        </p:txBody>
      </p:sp>
      <p:sp>
        <p:nvSpPr>
          <p:cNvPr id="2" name="Rectángulo 1"/>
          <p:cNvSpPr/>
          <p:nvPr/>
        </p:nvSpPr>
        <p:spPr>
          <a:xfrm>
            <a:off x="90291" y="544982"/>
            <a:ext cx="9053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/>
              <a:t>Whole genome sequences indicate that plants </a:t>
            </a:r>
            <a:r>
              <a:rPr lang="en-US" sz="1800" dirty="0" smtClean="0"/>
              <a:t>possess well</a:t>
            </a:r>
            <a:r>
              <a:rPr lang="en-US" sz="1800" dirty="0"/>
              <a:t> over a hundred ABC transporter genes, </a:t>
            </a:r>
            <a:r>
              <a:rPr lang="en-US" sz="1800" dirty="0">
                <a:solidFill>
                  <a:srgbClr val="FF0000"/>
                </a:solidFill>
              </a:rPr>
              <a:t>constituting </a:t>
            </a:r>
            <a:r>
              <a:rPr lang="en-US" sz="1800" dirty="0" smtClean="0">
                <a:solidFill>
                  <a:srgbClr val="FF0000"/>
                </a:solidFill>
              </a:rPr>
              <a:t>the largest </a:t>
            </a:r>
            <a:r>
              <a:rPr lang="en-US" sz="1800" dirty="0">
                <a:solidFill>
                  <a:srgbClr val="FF0000"/>
                </a:solidFill>
              </a:rPr>
              <a:t>transporter gene family</a:t>
            </a:r>
            <a:r>
              <a:rPr lang="en-US" sz="1800" dirty="0"/>
              <a:t>, suggesting roles as diverse </a:t>
            </a:r>
            <a:r>
              <a:rPr lang="en-US" sz="1800" dirty="0" smtClean="0"/>
              <a:t>as those </a:t>
            </a:r>
            <a:r>
              <a:rPr lang="en-US" sz="1800" dirty="0"/>
              <a:t>described for other organisms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t="45501"/>
          <a:stretch/>
        </p:blipFill>
        <p:spPr>
          <a:xfrm>
            <a:off x="179512" y="4581128"/>
            <a:ext cx="8737819" cy="182544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123728" y="372814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b="1" dirty="0"/>
              <a:t>phosphate-binding </a:t>
            </a:r>
            <a:r>
              <a:rPr lang="en-US" sz="1200" b="1" dirty="0" smtClean="0"/>
              <a:t>loop</a:t>
            </a:r>
          </a:p>
          <a:p>
            <a:r>
              <a:rPr lang="en-US" sz="1200" dirty="0" err="1" smtClean="0"/>
              <a:t>Walker,J.E.et</a:t>
            </a:r>
            <a:r>
              <a:rPr lang="en-US" sz="1200" dirty="0" smtClean="0"/>
              <a:t> al.  1982. EMBO </a:t>
            </a:r>
            <a:r>
              <a:rPr lang="en-US" sz="1200" dirty="0" err="1" smtClean="0"/>
              <a:t>J.v</a:t>
            </a:r>
            <a:r>
              <a:rPr lang="en-US" sz="1200" dirty="0" smtClean="0"/>
              <a:t>, 1 945–951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04813"/>
            <a:ext cx="7421562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redondeado 2"/>
          <p:cNvSpPr/>
          <p:nvPr/>
        </p:nvSpPr>
        <p:spPr bwMode="auto">
          <a:xfrm>
            <a:off x="1043608" y="4149080"/>
            <a:ext cx="2376264" cy="864096"/>
          </a:xfrm>
          <a:prstGeom prst="round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ctángulo redondeado 4"/>
          <p:cNvSpPr/>
          <p:nvPr/>
        </p:nvSpPr>
        <p:spPr bwMode="auto">
          <a:xfrm>
            <a:off x="5652120" y="4293096"/>
            <a:ext cx="2232248" cy="864096"/>
          </a:xfrm>
          <a:prstGeom prst="round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278438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ángulo 3"/>
          <p:cNvSpPr>
            <a:spLocks noChangeArrowheads="1"/>
          </p:cNvSpPr>
          <p:nvPr/>
        </p:nvSpPr>
        <p:spPr bwMode="auto">
          <a:xfrm>
            <a:off x="206375" y="3862388"/>
            <a:ext cx="8686800" cy="935037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222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35844" name="Rectángulo 4"/>
          <p:cNvSpPr>
            <a:spLocks noChangeArrowheads="1"/>
          </p:cNvSpPr>
          <p:nvPr/>
        </p:nvSpPr>
        <p:spPr bwMode="auto">
          <a:xfrm>
            <a:off x="206375" y="4870450"/>
            <a:ext cx="8686800" cy="1295400"/>
          </a:xfrm>
          <a:prstGeom prst="rect">
            <a:avLst/>
          </a:prstGeom>
          <a:blipFill dpi="0" rotWithShape="1">
            <a:blip r:embed="rId5"/>
            <a:srcRect/>
            <a:tile tx="0" ty="0" sx="100000" sy="100000" flip="none" algn="tl"/>
          </a:blipFill>
          <a:ln w="22225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7667625" y="3502025"/>
            <a:ext cx="936625" cy="360363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31750" name="CuadroTexto 3"/>
          <p:cNvSpPr txBox="1">
            <a:spLocks noChangeArrowheads="1"/>
          </p:cNvSpPr>
          <p:nvPr/>
        </p:nvSpPr>
        <p:spPr bwMode="auto">
          <a:xfrm>
            <a:off x="1371600" y="46038"/>
            <a:ext cx="64008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4400" i="1"/>
              <a:t>E</a:t>
            </a:r>
            <a:r>
              <a:rPr lang="es-AR" altLang="es-ES" sz="4400" baseline="-25000"/>
              <a:t>i</a:t>
            </a:r>
            <a:r>
              <a:rPr lang="es-AR" altLang="es-ES" sz="4400"/>
              <a:t> = </a:t>
            </a:r>
            <a:r>
              <a:rPr lang="es-AR" altLang="es-ES" sz="4400" i="1"/>
              <a:t>RT </a:t>
            </a:r>
            <a:r>
              <a:rPr lang="es-AR" altLang="es-ES" sz="4400"/>
              <a:t>/ (</a:t>
            </a:r>
            <a:r>
              <a:rPr lang="es-AR" altLang="es-ES" sz="4400" i="1"/>
              <a:t>z</a:t>
            </a:r>
            <a:r>
              <a:rPr lang="es-AR" altLang="es-ES" sz="4400"/>
              <a:t>i</a:t>
            </a:r>
            <a:r>
              <a:rPr lang="es-AR" altLang="es-ES" sz="4400" i="1"/>
              <a:t>F</a:t>
            </a:r>
            <a:r>
              <a:rPr lang="es-AR" altLang="es-ES" sz="4400"/>
              <a:t>) ln([i]</a:t>
            </a:r>
            <a:r>
              <a:rPr lang="es-AR" altLang="es-ES" sz="4400" baseline="-25000"/>
              <a:t>in</a:t>
            </a:r>
            <a:r>
              <a:rPr lang="es-AR" altLang="es-ES" sz="4400"/>
              <a:t>/[i]</a:t>
            </a:r>
            <a:r>
              <a:rPr lang="es-AR" altLang="es-ES" sz="4400" baseline="-25000"/>
              <a:t>out</a:t>
            </a:r>
            <a:r>
              <a:rPr lang="es-AR" altLang="es-ES" sz="4400"/>
              <a:t>)</a:t>
            </a:r>
            <a:endParaRPr lang="es-ES" altLang="es-ES" sz="4400"/>
          </a:p>
        </p:txBody>
      </p:sp>
      <p:sp>
        <p:nvSpPr>
          <p:cNvPr id="7" name="Rectángulo 6"/>
          <p:cNvSpPr>
            <a:spLocks noChangeArrowheads="1"/>
          </p:cNvSpPr>
          <p:nvPr/>
        </p:nvSpPr>
        <p:spPr bwMode="auto">
          <a:xfrm>
            <a:off x="7667625" y="3887788"/>
            <a:ext cx="936625" cy="8890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Rectángulo 7"/>
          <p:cNvSpPr>
            <a:spLocks noChangeArrowheads="1"/>
          </p:cNvSpPr>
          <p:nvPr/>
        </p:nvSpPr>
        <p:spPr bwMode="auto">
          <a:xfrm>
            <a:off x="7667625" y="4870450"/>
            <a:ext cx="936625" cy="129540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  <p:bldP spid="35844" grpId="0" animBg="1"/>
      <p:bldP spid="2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 bwMode="auto">
          <a:xfrm>
            <a:off x="381686" y="4041763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z="3200" dirty="0" smtClean="0"/>
              <a:t>Nutrients are concentrated in the plant relative to the environment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881739" y="1700808"/>
            <a:ext cx="8166100" cy="18923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2540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17413" name="TextBox 3"/>
          <p:cNvSpPr txBox="1">
            <a:spLocks noChangeArrowheads="1"/>
          </p:cNvSpPr>
          <p:nvPr/>
        </p:nvSpPr>
        <p:spPr bwMode="auto">
          <a:xfrm>
            <a:off x="2169206" y="853544"/>
            <a:ext cx="1079142" cy="5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[</a:t>
            </a:r>
            <a:r>
              <a:rPr lang="en-GB" altLang="en-US" sz="1400">
                <a:solidFill>
                  <a:srgbClr val="FF0000"/>
                </a:solidFill>
              </a:rPr>
              <a:t>K</a:t>
            </a:r>
            <a:r>
              <a:rPr lang="en-GB" altLang="en-US" sz="1400"/>
              <a:t>+]</a:t>
            </a:r>
            <a:r>
              <a:rPr lang="en-GB" altLang="en-US" sz="1400" baseline="-25000"/>
              <a:t>o</a:t>
            </a:r>
          </a:p>
          <a:p>
            <a:pPr algn="ctr" eaLnBrk="1" hangingPunct="1"/>
            <a:r>
              <a:rPr lang="en-GB" altLang="en-US" sz="1400"/>
              <a:t>0.1 – 1 mM</a:t>
            </a:r>
          </a:p>
        </p:txBody>
      </p:sp>
      <p:sp>
        <p:nvSpPr>
          <p:cNvPr id="17414" name="TextBox 4"/>
          <p:cNvSpPr txBox="1">
            <a:spLocks noChangeArrowheads="1"/>
          </p:cNvSpPr>
          <p:nvPr/>
        </p:nvSpPr>
        <p:spPr bwMode="auto">
          <a:xfrm>
            <a:off x="3900548" y="576452"/>
            <a:ext cx="915635" cy="7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/>
              <a:t>[H</a:t>
            </a:r>
            <a:r>
              <a:rPr lang="en-GB" altLang="en-US" sz="1400" baseline="-25000"/>
              <a:t>2</a:t>
            </a:r>
            <a:r>
              <a:rPr lang="en-GB" altLang="en-US" sz="1400">
                <a:solidFill>
                  <a:srgbClr val="FF0000"/>
                </a:solidFill>
              </a:rPr>
              <a:t>P</a:t>
            </a:r>
            <a:r>
              <a:rPr lang="en-GB" altLang="en-US" sz="1400"/>
              <a:t>O</a:t>
            </a:r>
            <a:r>
              <a:rPr lang="en-GB" altLang="en-US" sz="1400" baseline="-25000"/>
              <a:t>4</a:t>
            </a:r>
            <a:r>
              <a:rPr lang="en-GB" altLang="en-US" sz="1400" baseline="30000"/>
              <a:t>-</a:t>
            </a:r>
            <a:r>
              <a:rPr lang="en-GB" altLang="en-US" sz="1400"/>
              <a:t>]</a:t>
            </a:r>
            <a:r>
              <a:rPr lang="en-GB" altLang="en-US" sz="1400" baseline="-25000"/>
              <a:t>o</a:t>
            </a:r>
          </a:p>
          <a:p>
            <a:pPr eaLnBrk="1" hangingPunct="1"/>
            <a:r>
              <a:rPr lang="en-GB" altLang="en-US" sz="1400"/>
              <a:t>[H</a:t>
            </a:r>
            <a:r>
              <a:rPr lang="en-GB" altLang="en-US" sz="1400">
                <a:solidFill>
                  <a:srgbClr val="FF0000"/>
                </a:solidFill>
              </a:rPr>
              <a:t>P</a:t>
            </a:r>
            <a:r>
              <a:rPr lang="en-GB" altLang="en-US" sz="1400"/>
              <a:t>O</a:t>
            </a:r>
            <a:r>
              <a:rPr lang="en-GB" altLang="en-US" sz="1400" baseline="-25000"/>
              <a:t>4</a:t>
            </a:r>
            <a:r>
              <a:rPr lang="en-GB" altLang="en-US" sz="1400" baseline="30000"/>
              <a:t>2-</a:t>
            </a:r>
            <a:r>
              <a:rPr lang="en-GB" altLang="en-US" sz="1400"/>
              <a:t>]</a:t>
            </a:r>
            <a:r>
              <a:rPr lang="en-GB" altLang="en-US" sz="1400" baseline="-25000"/>
              <a:t>o</a:t>
            </a:r>
            <a:endParaRPr lang="en-GB" altLang="en-US" sz="1400" baseline="30000"/>
          </a:p>
          <a:p>
            <a:pPr eaLnBrk="1" hangingPunct="1"/>
            <a:r>
              <a:rPr lang="en-GB" altLang="en-US" sz="1400"/>
              <a:t>&lt; 1 </a:t>
            </a:r>
            <a:r>
              <a:rPr lang="el-GR" altLang="en-US" sz="1400"/>
              <a:t>μ</a:t>
            </a:r>
            <a:r>
              <a:rPr lang="en-GB" altLang="en-US" sz="1400"/>
              <a:t>M</a:t>
            </a:r>
          </a:p>
        </p:txBody>
      </p:sp>
      <p:sp>
        <p:nvSpPr>
          <p:cNvPr id="17415" name="TextBox 5"/>
          <p:cNvSpPr txBox="1">
            <a:spLocks noChangeArrowheads="1"/>
          </p:cNvSpPr>
          <p:nvPr/>
        </p:nvSpPr>
        <p:spPr bwMode="auto">
          <a:xfrm>
            <a:off x="5732734" y="576452"/>
            <a:ext cx="1088760" cy="7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[</a:t>
            </a:r>
            <a:r>
              <a:rPr lang="en-GB" altLang="en-US" sz="1400">
                <a:solidFill>
                  <a:srgbClr val="FF0000"/>
                </a:solidFill>
              </a:rPr>
              <a:t>N</a:t>
            </a:r>
            <a:r>
              <a:rPr lang="en-GB" altLang="en-US" sz="1400"/>
              <a:t>O</a:t>
            </a:r>
            <a:r>
              <a:rPr lang="en-GB" altLang="en-US" sz="1400" baseline="-25000"/>
              <a:t>3</a:t>
            </a:r>
            <a:r>
              <a:rPr lang="en-GB" altLang="en-US" sz="1400" baseline="30000"/>
              <a:t>-</a:t>
            </a:r>
            <a:r>
              <a:rPr lang="en-GB" altLang="en-US" sz="1400"/>
              <a:t>]</a:t>
            </a:r>
            <a:r>
              <a:rPr lang="en-GB" altLang="en-US" sz="1400" baseline="-25000"/>
              <a:t>o</a:t>
            </a:r>
          </a:p>
          <a:p>
            <a:pPr algn="ctr" eaLnBrk="1" hangingPunct="1"/>
            <a:r>
              <a:rPr lang="en-GB" altLang="en-US" sz="1400"/>
              <a:t>&lt;100 </a:t>
            </a:r>
            <a:r>
              <a:rPr lang="el-GR" altLang="en-US" sz="1400"/>
              <a:t>μ</a:t>
            </a:r>
            <a:r>
              <a:rPr lang="en-GB" altLang="en-US" sz="1400"/>
              <a:t>M – </a:t>
            </a:r>
          </a:p>
          <a:p>
            <a:pPr algn="ctr" eaLnBrk="1" hangingPunct="1"/>
            <a:r>
              <a:rPr lang="en-GB" altLang="en-US" sz="1400"/>
              <a:t>&gt;1 mM</a:t>
            </a:r>
          </a:p>
        </p:txBody>
      </p:sp>
      <p:sp>
        <p:nvSpPr>
          <p:cNvPr id="17416" name="TextBox 6"/>
          <p:cNvSpPr txBox="1">
            <a:spLocks noChangeArrowheads="1"/>
          </p:cNvSpPr>
          <p:nvPr/>
        </p:nvSpPr>
        <p:spPr bwMode="auto">
          <a:xfrm>
            <a:off x="7474209" y="576452"/>
            <a:ext cx="1088760" cy="7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[</a:t>
            </a:r>
            <a:r>
              <a:rPr lang="en-GB" altLang="en-US" sz="1400">
                <a:solidFill>
                  <a:srgbClr val="FF0000"/>
                </a:solidFill>
              </a:rPr>
              <a:t>N</a:t>
            </a:r>
            <a:r>
              <a:rPr lang="en-GB" altLang="en-US" sz="1400"/>
              <a:t>H</a:t>
            </a:r>
            <a:r>
              <a:rPr lang="en-GB" altLang="en-US" sz="1400" baseline="-25000"/>
              <a:t>4</a:t>
            </a:r>
            <a:r>
              <a:rPr lang="en-GB" altLang="en-US" sz="1400" baseline="30000"/>
              <a:t>+</a:t>
            </a:r>
            <a:r>
              <a:rPr lang="en-GB" altLang="en-US" sz="1400"/>
              <a:t>]</a:t>
            </a:r>
            <a:r>
              <a:rPr lang="en-GB" altLang="en-US" sz="1400" baseline="-25000"/>
              <a:t>o</a:t>
            </a:r>
          </a:p>
          <a:p>
            <a:pPr algn="ctr" eaLnBrk="1" hangingPunct="1"/>
            <a:r>
              <a:rPr lang="en-GB" altLang="en-US" sz="1400"/>
              <a:t>&lt;100 </a:t>
            </a:r>
            <a:r>
              <a:rPr lang="el-GR" altLang="en-US" sz="1400"/>
              <a:t>μ</a:t>
            </a:r>
            <a:r>
              <a:rPr lang="en-GB" altLang="en-US" sz="1400"/>
              <a:t>M – </a:t>
            </a:r>
          </a:p>
          <a:p>
            <a:pPr algn="ctr" eaLnBrk="1" hangingPunct="1"/>
            <a:r>
              <a:rPr lang="en-GB" altLang="en-US" sz="1400"/>
              <a:t>&gt;1 mM</a:t>
            </a:r>
          </a:p>
        </p:txBody>
      </p:sp>
      <p:sp>
        <p:nvSpPr>
          <p:cNvPr id="17417" name="TextBox 7"/>
          <p:cNvSpPr txBox="1">
            <a:spLocks noChangeArrowheads="1"/>
          </p:cNvSpPr>
          <p:nvPr/>
        </p:nvSpPr>
        <p:spPr bwMode="auto">
          <a:xfrm>
            <a:off x="2149377" y="2130258"/>
            <a:ext cx="1188146" cy="5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 dirty="0"/>
              <a:t>[</a:t>
            </a:r>
            <a:r>
              <a:rPr lang="en-GB" altLang="en-US" sz="1400" dirty="0">
                <a:solidFill>
                  <a:srgbClr val="FF0000"/>
                </a:solidFill>
              </a:rPr>
              <a:t>K</a:t>
            </a:r>
            <a:r>
              <a:rPr lang="en-GB" altLang="en-US" sz="1400" dirty="0"/>
              <a:t>+]</a:t>
            </a:r>
            <a:r>
              <a:rPr lang="en-GB" altLang="en-US" sz="1400" baseline="-25000" dirty="0" err="1"/>
              <a:t>i</a:t>
            </a:r>
            <a:endParaRPr lang="en-GB" altLang="en-US" sz="1400" baseline="-25000" dirty="0"/>
          </a:p>
          <a:p>
            <a:pPr algn="ctr" eaLnBrk="1" hangingPunct="1"/>
            <a:r>
              <a:rPr lang="en-GB" altLang="en-US" sz="1400" dirty="0"/>
              <a:t>50 - 100 </a:t>
            </a:r>
            <a:r>
              <a:rPr lang="en-GB" altLang="en-US" sz="1400" dirty="0" err="1"/>
              <a:t>mM</a:t>
            </a:r>
            <a:endParaRPr lang="en-GB" altLang="en-US" sz="1400" dirty="0"/>
          </a:p>
        </p:txBody>
      </p:sp>
      <p:sp>
        <p:nvSpPr>
          <p:cNvPr id="17418" name="TextBox 8"/>
          <p:cNvSpPr txBox="1">
            <a:spLocks noChangeArrowheads="1"/>
          </p:cNvSpPr>
          <p:nvPr/>
        </p:nvSpPr>
        <p:spPr bwMode="auto">
          <a:xfrm>
            <a:off x="56239" y="853544"/>
            <a:ext cx="2071115" cy="7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1400" b="1" i="1"/>
              <a:t>Soil abundance </a:t>
            </a:r>
            <a:r>
              <a:rPr lang="en-GB" altLang="en-US" sz="1400" i="1"/>
              <a:t>(ranges or typical values)</a:t>
            </a:r>
          </a:p>
        </p:txBody>
      </p:sp>
      <p:sp>
        <p:nvSpPr>
          <p:cNvPr id="17419" name="TextBox 9"/>
          <p:cNvSpPr txBox="1">
            <a:spLocks noChangeArrowheads="1"/>
          </p:cNvSpPr>
          <p:nvPr/>
        </p:nvSpPr>
        <p:spPr bwMode="auto">
          <a:xfrm>
            <a:off x="1033392" y="1908753"/>
            <a:ext cx="607859" cy="36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b="1"/>
              <a:t>Cell</a:t>
            </a:r>
          </a:p>
        </p:txBody>
      </p:sp>
      <p:sp>
        <p:nvSpPr>
          <p:cNvPr id="17420" name="TextBox 10"/>
          <p:cNvSpPr txBox="1">
            <a:spLocks noChangeArrowheads="1"/>
          </p:cNvSpPr>
          <p:nvPr/>
        </p:nvSpPr>
        <p:spPr bwMode="auto">
          <a:xfrm>
            <a:off x="3956653" y="2130258"/>
            <a:ext cx="989373" cy="738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[H</a:t>
            </a:r>
            <a:r>
              <a:rPr lang="en-GB" altLang="en-US" sz="1400" baseline="-25000"/>
              <a:t>2</a:t>
            </a:r>
            <a:r>
              <a:rPr lang="en-GB" altLang="en-US" sz="1400">
                <a:solidFill>
                  <a:srgbClr val="FF0000"/>
                </a:solidFill>
              </a:rPr>
              <a:t>P</a:t>
            </a:r>
            <a:r>
              <a:rPr lang="en-GB" altLang="en-US" sz="1400"/>
              <a:t>O</a:t>
            </a:r>
            <a:r>
              <a:rPr lang="en-GB" altLang="en-US" sz="1400" baseline="-25000"/>
              <a:t>4</a:t>
            </a:r>
            <a:r>
              <a:rPr lang="en-GB" altLang="en-US" sz="1400" baseline="30000"/>
              <a:t>-</a:t>
            </a:r>
            <a:r>
              <a:rPr lang="en-GB" altLang="en-US" sz="1400"/>
              <a:t>]</a:t>
            </a:r>
            <a:r>
              <a:rPr lang="en-GB" altLang="en-US" sz="1400" baseline="-25000"/>
              <a:t>i</a:t>
            </a:r>
          </a:p>
          <a:p>
            <a:pPr algn="ctr" eaLnBrk="1" hangingPunct="1"/>
            <a:r>
              <a:rPr lang="en-GB" altLang="en-US" sz="1400"/>
              <a:t>[H</a:t>
            </a:r>
            <a:r>
              <a:rPr lang="en-GB" altLang="en-US" sz="1400">
                <a:solidFill>
                  <a:srgbClr val="FF0000"/>
                </a:solidFill>
              </a:rPr>
              <a:t>P</a:t>
            </a:r>
            <a:r>
              <a:rPr lang="en-GB" altLang="en-US" sz="1400"/>
              <a:t>O</a:t>
            </a:r>
            <a:r>
              <a:rPr lang="en-GB" altLang="en-US" sz="1400" baseline="-25000"/>
              <a:t>4</a:t>
            </a:r>
            <a:r>
              <a:rPr lang="en-GB" altLang="en-US" sz="1400" baseline="30000"/>
              <a:t>2-</a:t>
            </a:r>
            <a:r>
              <a:rPr lang="en-GB" altLang="en-US" sz="1400"/>
              <a:t>]</a:t>
            </a:r>
            <a:r>
              <a:rPr lang="en-GB" altLang="en-US" sz="1400" baseline="-25000"/>
              <a:t>i</a:t>
            </a:r>
            <a:endParaRPr lang="en-GB" altLang="en-US" sz="1400" baseline="30000"/>
          </a:p>
          <a:p>
            <a:pPr algn="ctr" eaLnBrk="1" hangingPunct="1"/>
            <a:r>
              <a:rPr lang="en-GB" altLang="en-US" sz="1400"/>
              <a:t>5 - 10 mM</a:t>
            </a:r>
          </a:p>
        </p:txBody>
      </p:sp>
      <p:sp>
        <p:nvSpPr>
          <p:cNvPr id="17421" name="TextBox 11"/>
          <p:cNvSpPr txBox="1">
            <a:spLocks noChangeArrowheads="1"/>
          </p:cNvSpPr>
          <p:nvPr/>
        </p:nvSpPr>
        <p:spPr bwMode="auto">
          <a:xfrm>
            <a:off x="5951201" y="2130258"/>
            <a:ext cx="731289" cy="5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[</a:t>
            </a:r>
            <a:r>
              <a:rPr lang="en-GB" altLang="en-US" sz="1400">
                <a:solidFill>
                  <a:srgbClr val="FF0000"/>
                </a:solidFill>
              </a:rPr>
              <a:t>N</a:t>
            </a:r>
            <a:r>
              <a:rPr lang="en-GB" altLang="en-US" sz="1400"/>
              <a:t>O</a:t>
            </a:r>
            <a:r>
              <a:rPr lang="en-GB" altLang="en-US" sz="1400" baseline="-25000"/>
              <a:t>3</a:t>
            </a:r>
            <a:r>
              <a:rPr lang="en-GB" altLang="en-US" sz="1400" baseline="30000"/>
              <a:t>-</a:t>
            </a:r>
            <a:r>
              <a:rPr lang="en-GB" altLang="en-US" sz="1400"/>
              <a:t>]</a:t>
            </a:r>
            <a:r>
              <a:rPr lang="en-GB" altLang="en-US" sz="1400" baseline="-25000"/>
              <a:t>i</a:t>
            </a:r>
          </a:p>
          <a:p>
            <a:pPr algn="ctr" eaLnBrk="1" hangingPunct="1"/>
            <a:r>
              <a:rPr lang="en-GB" altLang="en-US" sz="1400"/>
              <a:t>10 mM</a:t>
            </a:r>
          </a:p>
        </p:txBody>
      </p:sp>
      <p:sp>
        <p:nvSpPr>
          <p:cNvPr id="17422" name="TextBox 12"/>
          <p:cNvSpPr txBox="1">
            <a:spLocks noChangeArrowheads="1"/>
          </p:cNvSpPr>
          <p:nvPr/>
        </p:nvSpPr>
        <p:spPr bwMode="auto">
          <a:xfrm>
            <a:off x="7719029" y="2130258"/>
            <a:ext cx="736099" cy="52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GB" altLang="en-US" sz="1400"/>
              <a:t>[</a:t>
            </a:r>
            <a:r>
              <a:rPr lang="en-GB" altLang="en-US" sz="1400">
                <a:solidFill>
                  <a:srgbClr val="FF0000"/>
                </a:solidFill>
              </a:rPr>
              <a:t>N</a:t>
            </a:r>
            <a:r>
              <a:rPr lang="en-GB" altLang="en-US" sz="1400"/>
              <a:t>H</a:t>
            </a:r>
            <a:r>
              <a:rPr lang="en-GB" altLang="en-US" sz="1400" baseline="-25000"/>
              <a:t>4</a:t>
            </a:r>
            <a:r>
              <a:rPr lang="en-GB" altLang="en-US" sz="1400" baseline="30000"/>
              <a:t>+</a:t>
            </a:r>
            <a:r>
              <a:rPr lang="en-GB" altLang="en-US" sz="1400"/>
              <a:t>]</a:t>
            </a:r>
            <a:r>
              <a:rPr lang="en-GB" altLang="en-US" sz="1400" baseline="-25000"/>
              <a:t>i</a:t>
            </a:r>
          </a:p>
          <a:p>
            <a:pPr algn="ctr" eaLnBrk="1" hangingPunct="1"/>
            <a:r>
              <a:rPr lang="en-GB" altLang="en-US" sz="1400"/>
              <a:t>~1 mM</a:t>
            </a:r>
            <a:endParaRPr lang="en-GB" altLang="en-US" sz="1400" baseline="-25000"/>
          </a:p>
        </p:txBody>
      </p:sp>
      <p:sp>
        <p:nvSpPr>
          <p:cNvPr id="17423" name="TextBox 14"/>
          <p:cNvSpPr txBox="1">
            <a:spLocks noChangeArrowheads="1"/>
          </p:cNvSpPr>
          <p:nvPr/>
        </p:nvSpPr>
        <p:spPr bwMode="auto">
          <a:xfrm>
            <a:off x="1936595" y="5552719"/>
            <a:ext cx="4440757" cy="58477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sz="3200" b="1" i="1" dirty="0">
                <a:solidFill>
                  <a:srgbClr val="FF0000"/>
                </a:solidFill>
              </a:rPr>
              <a:t>Energy is </a:t>
            </a:r>
            <a:r>
              <a:rPr lang="en-GB" altLang="en-US" sz="3200" b="1" i="1" dirty="0" smtClean="0">
                <a:solidFill>
                  <a:srgbClr val="FF0000"/>
                </a:solidFill>
              </a:rPr>
              <a:t>expended</a:t>
            </a:r>
            <a:endParaRPr lang="en-GB" altLang="en-US" sz="1800" dirty="0">
              <a:solidFill>
                <a:srgbClr val="FF0000"/>
              </a:solidFill>
            </a:endParaRPr>
          </a:p>
        </p:txBody>
      </p:sp>
      <p:sp>
        <p:nvSpPr>
          <p:cNvPr id="16" name="Down Arrow 15"/>
          <p:cNvSpPr/>
          <p:nvPr/>
        </p:nvSpPr>
        <p:spPr bwMode="auto">
          <a:xfrm flipV="1">
            <a:off x="2418439" y="1300758"/>
            <a:ext cx="484188" cy="779463"/>
          </a:xfrm>
          <a:prstGeom prst="downArrow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" name="Down Arrow 16"/>
          <p:cNvSpPr/>
          <p:nvPr/>
        </p:nvSpPr>
        <p:spPr bwMode="auto">
          <a:xfrm flipV="1">
            <a:off x="4144052" y="1300758"/>
            <a:ext cx="484187" cy="779463"/>
          </a:xfrm>
          <a:prstGeom prst="downArrow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8" name="Down Arrow 17"/>
          <p:cNvSpPr/>
          <p:nvPr/>
        </p:nvSpPr>
        <p:spPr bwMode="auto">
          <a:xfrm flipV="1">
            <a:off x="6125252" y="1300758"/>
            <a:ext cx="484187" cy="779463"/>
          </a:xfrm>
          <a:prstGeom prst="downArrow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9" name="Down Arrow 18"/>
          <p:cNvSpPr/>
          <p:nvPr/>
        </p:nvSpPr>
        <p:spPr bwMode="auto">
          <a:xfrm flipV="1">
            <a:off x="7877852" y="1300758"/>
            <a:ext cx="484187" cy="779463"/>
          </a:xfrm>
          <a:prstGeom prst="downArrow">
            <a:avLst/>
          </a:prstGeom>
          <a:solidFill>
            <a:srgbClr val="FFC000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Down Arrow 15"/>
          <p:cNvSpPr/>
          <p:nvPr/>
        </p:nvSpPr>
        <p:spPr bwMode="auto">
          <a:xfrm>
            <a:off x="1618898" y="1287601"/>
            <a:ext cx="484188" cy="779463"/>
          </a:xfrm>
          <a:prstGeom prst="down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Down Arrow 16"/>
          <p:cNvSpPr/>
          <p:nvPr/>
        </p:nvSpPr>
        <p:spPr bwMode="auto">
          <a:xfrm>
            <a:off x="3344511" y="1287601"/>
            <a:ext cx="484187" cy="779463"/>
          </a:xfrm>
          <a:prstGeom prst="down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Down Arrow 17"/>
          <p:cNvSpPr/>
          <p:nvPr/>
        </p:nvSpPr>
        <p:spPr bwMode="auto">
          <a:xfrm>
            <a:off x="5325711" y="1287601"/>
            <a:ext cx="484187" cy="779463"/>
          </a:xfrm>
          <a:prstGeom prst="down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" name="Down Arrow 18"/>
          <p:cNvSpPr/>
          <p:nvPr/>
        </p:nvSpPr>
        <p:spPr bwMode="auto">
          <a:xfrm>
            <a:off x="7078311" y="1287601"/>
            <a:ext cx="484187" cy="779463"/>
          </a:xfrm>
          <a:prstGeom prst="downArrow">
            <a:avLst/>
          </a:prstGeom>
          <a:solidFill>
            <a:srgbClr val="00B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79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1"/>
      <p:bldP spid="17417" grpId="0"/>
      <p:bldP spid="17420" grpId="0"/>
      <p:bldP spid="17421" grpId="0"/>
      <p:bldP spid="17422" grpId="0"/>
      <p:bldP spid="17423" grpId="1" animBg="1"/>
      <p:bldP spid="16" grpId="0" animBg="1"/>
      <p:bldP spid="17" grpId="0" animBg="1"/>
      <p:bldP spid="18" grpId="0" animBg="1"/>
      <p:bldP spid="19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545623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z="3200" dirty="0" smtClean="0"/>
              <a:t>Transport can be down or against an electrochemical gradient</a:t>
            </a:r>
          </a:p>
        </p:txBody>
      </p:sp>
      <p:grpSp>
        <p:nvGrpSpPr>
          <p:cNvPr id="18435" name="Group 8"/>
          <p:cNvGrpSpPr>
            <a:grpSpLocks/>
          </p:cNvGrpSpPr>
          <p:nvPr/>
        </p:nvGrpSpPr>
        <p:grpSpPr bwMode="auto">
          <a:xfrm>
            <a:off x="0" y="1447800"/>
            <a:ext cx="9296400" cy="4657725"/>
            <a:chOff x="-4" y="1447800"/>
            <a:chExt cx="9296404" cy="4657131"/>
          </a:xfrm>
        </p:grpSpPr>
        <p:grpSp>
          <p:nvGrpSpPr>
            <p:cNvPr id="18436" name="Group 10"/>
            <p:cNvGrpSpPr>
              <a:grpSpLocks/>
            </p:cNvGrpSpPr>
            <p:nvPr/>
          </p:nvGrpSpPr>
          <p:grpSpPr bwMode="auto">
            <a:xfrm>
              <a:off x="-4" y="1447800"/>
              <a:ext cx="9144009" cy="4657131"/>
              <a:chOff x="3764487" y="1039256"/>
              <a:chExt cx="1981203" cy="4657131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764487" y="3326552"/>
                <a:ext cx="1981202" cy="2369835"/>
              </a:xfrm>
              <a:prstGeom prst="rect">
                <a:avLst/>
              </a:prstGeom>
              <a:solidFill>
                <a:srgbClr val="ECDF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3764487" y="1039256"/>
                <a:ext cx="1981202" cy="2028566"/>
              </a:xfrm>
              <a:prstGeom prst="rect">
                <a:avLst/>
              </a:prstGeom>
              <a:solidFill>
                <a:srgbClr val="C59EE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18492" name="Group 4"/>
              <p:cNvGrpSpPr>
                <a:grpSpLocks/>
              </p:cNvGrpSpPr>
              <p:nvPr/>
            </p:nvGrpSpPr>
            <p:grpSpPr bwMode="auto">
              <a:xfrm>
                <a:off x="3764489" y="3048000"/>
                <a:ext cx="1981201" cy="326571"/>
                <a:chOff x="3750795" y="3505200"/>
                <a:chExt cx="4419602" cy="326571"/>
              </a:xfrm>
            </p:grpSpPr>
            <p:sp>
              <p:nvSpPr>
                <p:cNvPr id="6" name="Rectangle 5"/>
                <p:cNvSpPr/>
                <p:nvPr/>
              </p:nvSpPr>
              <p:spPr>
                <a:xfrm>
                  <a:off x="3750791" y="3505975"/>
                  <a:ext cx="4419604" cy="325396"/>
                </a:xfrm>
                <a:prstGeom prst="rect">
                  <a:avLst/>
                </a:prstGeom>
                <a:solidFill>
                  <a:schemeClr val="tx1">
                    <a:lumMod val="50000"/>
                    <a:lumOff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/>
                </a:p>
              </p:txBody>
            </p:sp>
            <p:cxnSp>
              <p:nvCxnSpPr>
                <p:cNvPr id="7" name="Straight Connector 6"/>
                <p:cNvCxnSpPr/>
                <p:nvPr/>
              </p:nvCxnSpPr>
              <p:spPr>
                <a:xfrm flipV="1">
                  <a:off x="3750791" y="3505975"/>
                  <a:ext cx="4419604" cy="39683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/>
                <p:cNvCxnSpPr/>
                <p:nvPr/>
              </p:nvCxnSpPr>
              <p:spPr>
                <a:xfrm>
                  <a:off x="3750791" y="3783752"/>
                  <a:ext cx="4419604" cy="25397"/>
                </a:xfrm>
                <a:prstGeom prst="line">
                  <a:avLst/>
                </a:prstGeom>
                <a:ln w="762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8437" name="TextBox 11"/>
            <p:cNvSpPr txBox="1">
              <a:spLocks noChangeArrowheads="1"/>
            </p:cNvSpPr>
            <p:nvPr/>
          </p:nvSpPr>
          <p:spPr bwMode="auto">
            <a:xfrm>
              <a:off x="432552" y="1459468"/>
              <a:ext cx="3810001" cy="6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800" dirty="0"/>
                <a:t>Down an electrochemical gradient </a:t>
              </a:r>
            </a:p>
            <a:p>
              <a:pPr algn="ctr" eaLnBrk="1" hangingPunct="1"/>
              <a:r>
                <a:rPr lang="en-GB" altLang="en-US" sz="1800" dirty="0"/>
                <a:t>(Diffusion or facilitated diffusion)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722464" y="2551841"/>
              <a:ext cx="360000" cy="360000"/>
            </a:xfrm>
            <a:prstGeom prst="ellipse">
              <a:avLst/>
            </a:prstGeom>
            <a:solidFill>
              <a:srgbClr val="57257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901696" y="3074780"/>
              <a:ext cx="0" cy="141745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055810" y="3116050"/>
              <a:ext cx="0" cy="1419044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Can 16"/>
            <p:cNvSpPr/>
            <p:nvPr/>
          </p:nvSpPr>
          <p:spPr>
            <a:xfrm>
              <a:off x="1598610" y="2997002"/>
              <a:ext cx="914400" cy="1215870"/>
            </a:xfrm>
            <a:prstGeom prst="can">
              <a:avLst>
                <a:gd name="adj" fmla="val 33176"/>
              </a:avLst>
            </a:prstGeom>
            <a:solidFill>
              <a:schemeClr val="accent2">
                <a:lumMod val="20000"/>
                <a:lumOff val="80000"/>
              </a:schemeClr>
            </a:solidFill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1903410" y="3076367"/>
              <a:ext cx="304800" cy="1317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>
              <a:off x="2055810" y="2757321"/>
              <a:ext cx="0" cy="358729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1848364" y="2336162"/>
              <a:ext cx="360000" cy="360000"/>
            </a:xfrm>
            <a:prstGeom prst="ellipse">
              <a:avLst/>
            </a:prstGeom>
            <a:solidFill>
              <a:srgbClr val="57257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184522" y="3052558"/>
              <a:ext cx="0" cy="141745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Pie 22"/>
            <p:cNvSpPr/>
            <p:nvPr/>
          </p:nvSpPr>
          <p:spPr>
            <a:xfrm rot="18921020">
              <a:off x="2673347" y="2950971"/>
              <a:ext cx="1004888" cy="1011108"/>
            </a:xfrm>
            <a:prstGeom prst="pie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3004204" y="2398067"/>
              <a:ext cx="360000" cy="360000"/>
            </a:xfrm>
            <a:prstGeom prst="ellipse">
              <a:avLst/>
            </a:prstGeom>
            <a:solidFill>
              <a:srgbClr val="57257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54" name="TextBox 25"/>
            <p:cNvSpPr txBox="1">
              <a:spLocks noChangeArrowheads="1"/>
            </p:cNvSpPr>
            <p:nvPr/>
          </p:nvSpPr>
          <p:spPr bwMode="auto">
            <a:xfrm>
              <a:off x="74764" y="4800600"/>
              <a:ext cx="1524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 i="1"/>
                <a:t>Through membrane</a:t>
              </a:r>
            </a:p>
          </p:txBody>
        </p:sp>
        <p:sp>
          <p:nvSpPr>
            <p:cNvPr id="18455" name="TextBox 26"/>
            <p:cNvSpPr txBox="1">
              <a:spLocks noChangeArrowheads="1"/>
            </p:cNvSpPr>
            <p:nvPr/>
          </p:nvSpPr>
          <p:spPr bwMode="auto">
            <a:xfrm>
              <a:off x="1308852" y="4800600"/>
              <a:ext cx="1524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 i="1"/>
                <a:t>Through channel</a:t>
              </a:r>
            </a:p>
          </p:txBody>
        </p:sp>
        <p:sp>
          <p:nvSpPr>
            <p:cNvPr id="18456" name="TextBox 27"/>
            <p:cNvSpPr txBox="1">
              <a:spLocks noChangeArrowheads="1"/>
            </p:cNvSpPr>
            <p:nvPr/>
          </p:nvSpPr>
          <p:spPr bwMode="auto">
            <a:xfrm>
              <a:off x="2540058" y="4800600"/>
              <a:ext cx="152400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600" b="1" i="1"/>
                <a:t>Through carrier</a:t>
              </a:r>
            </a:p>
          </p:txBody>
        </p:sp>
        <p:sp>
          <p:nvSpPr>
            <p:cNvPr id="18457" name="TextBox 28"/>
            <p:cNvSpPr txBox="1">
              <a:spLocks noChangeArrowheads="1"/>
            </p:cNvSpPr>
            <p:nvPr/>
          </p:nvSpPr>
          <p:spPr bwMode="auto">
            <a:xfrm>
              <a:off x="5004552" y="1459468"/>
              <a:ext cx="3810001" cy="646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800" dirty="0"/>
                <a:t>Against an electrochemical gradient</a:t>
              </a:r>
            </a:p>
            <a:p>
              <a:pPr algn="ctr" eaLnBrk="1" hangingPunct="1"/>
              <a:r>
                <a:rPr lang="en-GB" altLang="en-US" sz="1800" dirty="0"/>
                <a:t>(Active transport)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5203823" y="2731924"/>
              <a:ext cx="0" cy="1955551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2" name="Group 31"/>
            <p:cNvGrpSpPr/>
            <p:nvPr/>
          </p:nvGrpSpPr>
          <p:grpSpPr>
            <a:xfrm rot="16200000">
              <a:off x="4517559" y="3110100"/>
              <a:ext cx="1440171" cy="1437836"/>
              <a:chOff x="3814594" y="2568050"/>
              <a:chExt cx="568836" cy="710744"/>
            </a:xfrm>
            <a:solidFill>
              <a:schemeClr val="accent2">
                <a:lumMod val="20000"/>
                <a:lumOff val="80000"/>
              </a:schemeClr>
            </a:solidFill>
          </p:grpSpPr>
          <p:sp>
            <p:nvSpPr>
              <p:cNvPr id="30" name="Rounded Rectangle 29"/>
              <p:cNvSpPr/>
              <p:nvPr/>
            </p:nvSpPr>
            <p:spPr>
              <a:xfrm rot="21561794" flipH="1">
                <a:off x="4077524" y="2768546"/>
                <a:ext cx="305906" cy="287074"/>
              </a:xfrm>
              <a:prstGeom prst="roundRect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 rot="21561794" flipH="1">
                <a:off x="3814594" y="2568050"/>
                <a:ext cx="307670" cy="710744"/>
              </a:xfrm>
              <a:prstGeom prst="ellipse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Oval 34"/>
            <p:cNvSpPr/>
            <p:nvPr/>
          </p:nvSpPr>
          <p:spPr>
            <a:xfrm>
              <a:off x="5034705" y="4802521"/>
              <a:ext cx="360000" cy="360000"/>
            </a:xfrm>
            <a:prstGeom prst="ellipse">
              <a:avLst/>
            </a:prstGeom>
            <a:solidFill>
              <a:srgbClr val="57257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63" name="TextBox 35"/>
            <p:cNvSpPr txBox="1">
              <a:spLocks noChangeArrowheads="1"/>
            </p:cNvSpPr>
            <p:nvPr/>
          </p:nvSpPr>
          <p:spPr bwMode="auto">
            <a:xfrm>
              <a:off x="4394952" y="4687312"/>
              <a:ext cx="52078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ATP</a:t>
              </a:r>
            </a:p>
          </p:txBody>
        </p:sp>
        <p:sp>
          <p:nvSpPr>
            <p:cNvPr id="37" name="Arc 36"/>
            <p:cNvSpPr/>
            <p:nvPr/>
          </p:nvSpPr>
          <p:spPr>
            <a:xfrm>
              <a:off x="4916486" y="4557316"/>
              <a:ext cx="576262" cy="322221"/>
            </a:xfrm>
            <a:prstGeom prst="arc">
              <a:avLst>
                <a:gd name="adj1" fmla="val 10800000"/>
                <a:gd name="adj2" fmla="val 0"/>
              </a:avLst>
            </a:prstGeom>
            <a:ln w="381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 dirty="0"/>
            </a:p>
          </p:txBody>
        </p:sp>
        <p:sp>
          <p:nvSpPr>
            <p:cNvPr id="18465" name="TextBox 37"/>
            <p:cNvSpPr txBox="1">
              <a:spLocks noChangeArrowheads="1"/>
            </p:cNvSpPr>
            <p:nvPr/>
          </p:nvSpPr>
          <p:spPr bwMode="auto">
            <a:xfrm>
              <a:off x="5509367" y="4698918"/>
              <a:ext cx="110422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/>
                <a:t>ADP + Pi</a:t>
              </a:r>
            </a:p>
          </p:txBody>
        </p:sp>
        <p:sp>
          <p:nvSpPr>
            <p:cNvPr id="41" name="Oval 40"/>
            <p:cNvSpPr/>
            <p:nvPr/>
          </p:nvSpPr>
          <p:spPr>
            <a:xfrm>
              <a:off x="6473352" y="2503538"/>
              <a:ext cx="360000" cy="360000"/>
            </a:xfrm>
            <a:prstGeom prst="ellipse">
              <a:avLst/>
            </a:prstGeom>
            <a:solidFill>
              <a:srgbClr val="57257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>
              <a:off x="8075478" y="2503538"/>
              <a:ext cx="360000" cy="360000"/>
            </a:xfrm>
            <a:prstGeom prst="ellipse">
              <a:avLst/>
            </a:prstGeom>
            <a:solidFill>
              <a:srgbClr val="57257D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>
              <a:off x="6832599" y="2950971"/>
              <a:ext cx="0" cy="15412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8356600" y="2950971"/>
              <a:ext cx="0" cy="1541265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>
              <a:off x="7086599" y="2965256"/>
              <a:ext cx="0" cy="154126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8661400" y="2819225"/>
              <a:ext cx="0" cy="1541266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Plaque 38"/>
            <p:cNvSpPr/>
            <p:nvPr/>
          </p:nvSpPr>
          <p:spPr>
            <a:xfrm rot="2700000">
              <a:off x="6411980" y="3069950"/>
              <a:ext cx="1069839" cy="1069975"/>
            </a:xfrm>
            <a:prstGeom prst="plaque">
              <a:avLst>
                <a:gd name="adj" fmla="val 343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0" name="Plaque 39"/>
            <p:cNvSpPr/>
            <p:nvPr/>
          </p:nvSpPr>
          <p:spPr>
            <a:xfrm rot="2700000">
              <a:off x="7924074" y="3085030"/>
              <a:ext cx="1069839" cy="1068388"/>
            </a:xfrm>
            <a:prstGeom prst="plaque">
              <a:avLst>
                <a:gd name="adj" fmla="val 34314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Oval 47"/>
            <p:cNvSpPr/>
            <p:nvPr/>
          </p:nvSpPr>
          <p:spPr>
            <a:xfrm>
              <a:off x="7082952" y="2503538"/>
              <a:ext cx="360000" cy="360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Oval 48"/>
            <p:cNvSpPr/>
            <p:nvPr/>
          </p:nvSpPr>
          <p:spPr>
            <a:xfrm>
              <a:off x="8530752" y="4440600"/>
              <a:ext cx="360000" cy="3600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8484" name="TextBox 49"/>
            <p:cNvSpPr txBox="1">
              <a:spLocks noChangeArrowheads="1"/>
            </p:cNvSpPr>
            <p:nvPr/>
          </p:nvSpPr>
          <p:spPr bwMode="auto">
            <a:xfrm>
              <a:off x="3961704" y="5181601"/>
              <a:ext cx="269164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800" i="1" dirty="0"/>
                <a:t>Primary active transport</a:t>
              </a:r>
              <a:r>
                <a:rPr lang="en-GB" altLang="en-US" sz="1800" dirty="0"/>
                <a:t>: Directly coupled to ATP hydrolysis</a:t>
              </a:r>
            </a:p>
          </p:txBody>
        </p:sp>
        <p:sp>
          <p:nvSpPr>
            <p:cNvPr id="18485" name="TextBox 50"/>
            <p:cNvSpPr txBox="1">
              <a:spLocks noChangeArrowheads="1"/>
            </p:cNvSpPr>
            <p:nvPr/>
          </p:nvSpPr>
          <p:spPr bwMode="auto">
            <a:xfrm>
              <a:off x="6604752" y="4876800"/>
              <a:ext cx="2691648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800" i="1" dirty="0"/>
                <a:t>Secondary active transport</a:t>
              </a:r>
              <a:r>
                <a:rPr lang="en-GB" altLang="en-US" sz="1800" dirty="0"/>
                <a:t>: Indirectly coupled to ATP hydrolysis</a:t>
              </a:r>
            </a:p>
          </p:txBody>
        </p:sp>
        <p:sp>
          <p:nvSpPr>
            <p:cNvPr id="18486" name="TextBox 51"/>
            <p:cNvSpPr txBox="1">
              <a:spLocks noChangeArrowheads="1"/>
            </p:cNvSpPr>
            <p:nvPr/>
          </p:nvSpPr>
          <p:spPr bwMode="auto">
            <a:xfrm>
              <a:off x="6426327" y="1992868"/>
              <a:ext cx="101662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i="1"/>
                <a:t>Symport</a:t>
              </a:r>
            </a:p>
          </p:txBody>
        </p:sp>
        <p:sp>
          <p:nvSpPr>
            <p:cNvPr id="18487" name="TextBox 52"/>
            <p:cNvSpPr txBox="1">
              <a:spLocks noChangeArrowheads="1"/>
            </p:cNvSpPr>
            <p:nvPr/>
          </p:nvSpPr>
          <p:spPr bwMode="auto">
            <a:xfrm>
              <a:off x="7917935" y="1992868"/>
              <a:ext cx="982961" cy="338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b="1" i="1" dirty="0" err="1"/>
                <a:t>Antiport</a:t>
              </a:r>
              <a:endParaRPr lang="en-GB" altLang="en-US" sz="1600" b="1" i="1" dirty="0"/>
            </a:p>
          </p:txBody>
        </p:sp>
        <p:sp>
          <p:nvSpPr>
            <p:cNvPr id="18488" name="TextBox 20"/>
            <p:cNvSpPr txBox="1">
              <a:spLocks noChangeArrowheads="1"/>
            </p:cNvSpPr>
            <p:nvPr/>
          </p:nvSpPr>
          <p:spPr bwMode="auto">
            <a:xfrm>
              <a:off x="0" y="3120159"/>
              <a:ext cx="5629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 b="1" i="1"/>
                <a:t>OUT</a:t>
              </a:r>
            </a:p>
          </p:txBody>
        </p:sp>
        <p:sp>
          <p:nvSpPr>
            <p:cNvPr id="18489" name="TextBox 53"/>
            <p:cNvSpPr txBox="1">
              <a:spLocks noChangeArrowheads="1"/>
            </p:cNvSpPr>
            <p:nvPr/>
          </p:nvSpPr>
          <p:spPr bwMode="auto">
            <a:xfrm>
              <a:off x="99386" y="3783115"/>
              <a:ext cx="36420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400" b="1" i="1"/>
                <a:t>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74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 bwMode="auto">
          <a:xfrm>
            <a:off x="-95077" y="-95470"/>
            <a:ext cx="9338915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z="2400" dirty="0" smtClean="0"/>
              <a:t>Solutes cross membranes through different types of transporters</a:t>
            </a:r>
          </a:p>
        </p:txBody>
      </p:sp>
      <p:grpSp>
        <p:nvGrpSpPr>
          <p:cNvPr id="20483" name="Group 26"/>
          <p:cNvGrpSpPr>
            <a:grpSpLocks/>
          </p:cNvGrpSpPr>
          <p:nvPr/>
        </p:nvGrpSpPr>
        <p:grpSpPr bwMode="auto">
          <a:xfrm>
            <a:off x="228600" y="1600200"/>
            <a:ext cx="8901113" cy="4733925"/>
            <a:chOff x="228600" y="1600200"/>
            <a:chExt cx="8900423" cy="4733567"/>
          </a:xfrm>
        </p:grpSpPr>
        <p:sp>
          <p:nvSpPr>
            <p:cNvPr id="35" name="Rounded Rectangle 34"/>
            <p:cNvSpPr/>
            <p:nvPr/>
          </p:nvSpPr>
          <p:spPr>
            <a:xfrm>
              <a:off x="2366797" y="1676394"/>
              <a:ext cx="4262107" cy="193977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grpSp>
          <p:nvGrpSpPr>
            <p:cNvPr id="20485" name="Group 29"/>
            <p:cNvGrpSpPr>
              <a:grpSpLocks/>
            </p:cNvGrpSpPr>
            <p:nvPr/>
          </p:nvGrpSpPr>
          <p:grpSpPr bwMode="auto">
            <a:xfrm>
              <a:off x="7162800" y="1726525"/>
              <a:ext cx="1447800" cy="1345816"/>
              <a:chOff x="4027536" y="3072645"/>
              <a:chExt cx="1447800" cy="134581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4026998" y="3073310"/>
                <a:ext cx="1447688" cy="839724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/>
              </a:p>
            </p:txBody>
          </p:sp>
          <p:grpSp>
            <p:nvGrpSpPr>
              <p:cNvPr id="20506" name="Group 28"/>
              <p:cNvGrpSpPr>
                <a:grpSpLocks/>
              </p:cNvGrpSpPr>
              <p:nvPr/>
            </p:nvGrpSpPr>
            <p:grpSpPr bwMode="auto">
              <a:xfrm>
                <a:off x="4208818" y="3368252"/>
                <a:ext cx="1147872" cy="1050209"/>
                <a:chOff x="4321112" y="4490653"/>
                <a:chExt cx="813389" cy="756727"/>
              </a:xfrm>
            </p:grpSpPr>
            <p:grpSp>
              <p:nvGrpSpPr>
                <p:cNvPr id="20507" name="Group 13"/>
                <p:cNvGrpSpPr>
                  <a:grpSpLocks/>
                </p:cNvGrpSpPr>
                <p:nvPr/>
              </p:nvGrpSpPr>
              <p:grpSpPr bwMode="auto">
                <a:xfrm rot="10800000">
                  <a:off x="4390588" y="4724400"/>
                  <a:ext cx="160046" cy="369306"/>
                  <a:chOff x="2550153" y="5242319"/>
                  <a:chExt cx="160046" cy="369306"/>
                </a:xfrm>
              </p:grpSpPr>
              <p:sp>
                <p:nvSpPr>
                  <p:cNvPr id="15" name="Oval 14"/>
                  <p:cNvSpPr/>
                  <p:nvPr/>
                </p:nvSpPr>
                <p:spPr>
                  <a:xfrm flipH="1">
                    <a:off x="2553069" y="5354464"/>
                    <a:ext cx="47243" cy="21274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 flipH="1">
                    <a:off x="2663302" y="5354464"/>
                    <a:ext cx="47243" cy="211601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cxnSp>
                <p:nvCxnSpPr>
                  <p:cNvPr id="17" name="Straight Arrow Connector 16"/>
                  <p:cNvCxnSpPr/>
                  <p:nvPr/>
                </p:nvCxnSpPr>
                <p:spPr>
                  <a:xfrm rot="10800000">
                    <a:off x="2631807" y="5245805"/>
                    <a:ext cx="0" cy="369442"/>
                  </a:xfrm>
                  <a:prstGeom prst="straightConnector1">
                    <a:avLst/>
                  </a:prstGeom>
                  <a:solidFill>
                    <a:srgbClr val="FF33CC"/>
                  </a:solidFill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508" name="Group 17"/>
                <p:cNvGrpSpPr>
                  <a:grpSpLocks/>
                </p:cNvGrpSpPr>
                <p:nvPr/>
              </p:nvGrpSpPr>
              <p:grpSpPr bwMode="auto">
                <a:xfrm rot="10800000" flipV="1">
                  <a:off x="4923988" y="4659893"/>
                  <a:ext cx="160046" cy="369307"/>
                  <a:chOff x="2550153" y="5253769"/>
                  <a:chExt cx="160046" cy="369307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 flipH="1">
                    <a:off x="2553303" y="5352399"/>
                    <a:ext cx="47243" cy="209313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4521D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 flipH="1">
                    <a:off x="2665785" y="5348968"/>
                    <a:ext cx="47243" cy="210456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rgbClr val="4521D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cxnSp>
                <p:nvCxnSpPr>
                  <p:cNvPr id="21" name="Straight Arrow Connector 20"/>
                  <p:cNvCxnSpPr/>
                  <p:nvPr/>
                </p:nvCxnSpPr>
                <p:spPr>
                  <a:xfrm rot="10800000">
                    <a:off x="2634290" y="5252890"/>
                    <a:ext cx="0" cy="366011"/>
                  </a:xfrm>
                  <a:prstGeom prst="straightConnector1">
                    <a:avLst/>
                  </a:prstGeom>
                  <a:solidFill>
                    <a:srgbClr val="FF33CC"/>
                  </a:solidFill>
                  <a:ln w="28575">
                    <a:solidFill>
                      <a:schemeClr val="tx1"/>
                    </a:solidFill>
                    <a:headEnd type="non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509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4321112" y="4490653"/>
                  <a:ext cx="239901" cy="266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/>
                    <a:t>X</a:t>
                  </a:r>
                  <a:endParaRPr lang="en-GB" altLang="en-US" baseline="30000"/>
                </a:p>
              </p:txBody>
            </p:sp>
            <p:sp>
              <p:nvSpPr>
                <p:cNvPr id="20510" name="TextBox 22"/>
                <p:cNvSpPr txBox="1">
                  <a:spLocks noChangeArrowheads="1"/>
                </p:cNvSpPr>
                <p:nvPr/>
              </p:nvSpPr>
              <p:spPr bwMode="auto">
                <a:xfrm>
                  <a:off x="4894600" y="4981258"/>
                  <a:ext cx="239901" cy="2661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/>
                    <a:t>X</a:t>
                  </a:r>
                  <a:endParaRPr lang="en-GB" altLang="en-US" baseline="30000"/>
                </a:p>
              </p:txBody>
            </p:sp>
          </p:grpSp>
        </p:grpSp>
        <p:grpSp>
          <p:nvGrpSpPr>
            <p:cNvPr id="20486" name="Group 27"/>
            <p:cNvGrpSpPr>
              <a:grpSpLocks/>
            </p:cNvGrpSpPr>
            <p:nvPr/>
          </p:nvGrpSpPr>
          <p:grpSpPr bwMode="auto">
            <a:xfrm>
              <a:off x="228600" y="1905000"/>
              <a:ext cx="1989967" cy="1764272"/>
              <a:chOff x="0" y="1851628"/>
              <a:chExt cx="1989967" cy="1764272"/>
            </a:xfrm>
          </p:grpSpPr>
          <p:grpSp>
            <p:nvGrpSpPr>
              <p:cNvPr id="20496" name="Group 2"/>
              <p:cNvGrpSpPr>
                <a:grpSpLocks/>
              </p:cNvGrpSpPr>
              <p:nvPr/>
            </p:nvGrpSpPr>
            <p:grpSpPr bwMode="auto">
              <a:xfrm>
                <a:off x="578378" y="1851628"/>
                <a:ext cx="1411589" cy="1764272"/>
                <a:chOff x="4239316" y="1696058"/>
                <a:chExt cx="2139796" cy="2276477"/>
              </a:xfrm>
            </p:grpSpPr>
            <p:cxnSp>
              <p:nvCxnSpPr>
                <p:cNvPr id="4" name="Straight Arrow Connector 3"/>
                <p:cNvCxnSpPr/>
                <p:nvPr/>
              </p:nvCxnSpPr>
              <p:spPr>
                <a:xfrm>
                  <a:off x="4238447" y="2765204"/>
                  <a:ext cx="1121322" cy="30724"/>
                </a:xfrm>
                <a:prstGeom prst="straightConnector1">
                  <a:avLst/>
                </a:prstGeom>
                <a:ln w="57150">
                  <a:solidFill>
                    <a:srgbClr val="4521DD"/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20499" name="Group 4"/>
                <p:cNvGrpSpPr>
                  <a:grpSpLocks/>
                </p:cNvGrpSpPr>
                <p:nvPr/>
              </p:nvGrpSpPr>
              <p:grpSpPr bwMode="auto">
                <a:xfrm rot="5400000">
                  <a:off x="4223483" y="2115160"/>
                  <a:ext cx="2276477" cy="1438274"/>
                  <a:chOff x="3571880" y="2133601"/>
                  <a:chExt cx="3428997" cy="2133599"/>
                </a:xfrm>
              </p:grpSpPr>
              <p:sp>
                <p:nvSpPr>
                  <p:cNvPr id="8" name="Can 7"/>
                  <p:cNvSpPr/>
                  <p:nvPr/>
                </p:nvSpPr>
                <p:spPr>
                  <a:xfrm>
                    <a:off x="4343134" y="2360880"/>
                    <a:ext cx="1675262" cy="1906149"/>
                  </a:xfrm>
                  <a:prstGeom prst="can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9" name="Cube 8"/>
                  <p:cNvSpPr/>
                  <p:nvPr/>
                </p:nvSpPr>
                <p:spPr>
                  <a:xfrm>
                    <a:off x="3571835" y="2132427"/>
                    <a:ext cx="3427652" cy="1906149"/>
                  </a:xfrm>
                  <a:prstGeom prst="cube">
                    <a:avLst>
                      <a:gd name="adj" fmla="val 41884"/>
                    </a:avLst>
                  </a:prstGeom>
                  <a:solidFill>
                    <a:schemeClr val="accent3">
                      <a:lumMod val="40000"/>
                      <a:lumOff val="60000"/>
                    </a:schemeClr>
                  </a:solidFill>
                  <a:ln>
                    <a:solidFill>
                      <a:schemeClr val="accent3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>
                  <a:xfrm>
                    <a:off x="4343135" y="2285919"/>
                    <a:ext cx="1675262" cy="45690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4722614" y="2421561"/>
                    <a:ext cx="916302" cy="221313"/>
                  </a:xfrm>
                  <a:prstGeom prst="ellipse">
                    <a:avLst/>
                  </a:prstGeom>
                  <a:solidFill>
                    <a:schemeClr val="bg1"/>
                  </a:solidFill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  <p:cxnSp>
              <p:nvCxnSpPr>
                <p:cNvPr id="7" name="Straight Arrow Connector 6"/>
                <p:cNvCxnSpPr/>
                <p:nvPr/>
              </p:nvCxnSpPr>
              <p:spPr>
                <a:xfrm>
                  <a:off x="5824180" y="2824604"/>
                  <a:ext cx="555848" cy="10241"/>
                </a:xfrm>
                <a:prstGeom prst="straightConnector1">
                  <a:avLst/>
                </a:prstGeom>
                <a:ln w="57150">
                  <a:solidFill>
                    <a:srgbClr val="4521DD"/>
                  </a:solidFill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497" name="TextBox 25"/>
              <p:cNvSpPr txBox="1">
                <a:spLocks noChangeArrowheads="1"/>
              </p:cNvSpPr>
              <p:nvPr/>
            </p:nvSpPr>
            <p:spPr bwMode="auto">
              <a:xfrm>
                <a:off x="0" y="2413707"/>
                <a:ext cx="70738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3200">
                    <a:solidFill>
                      <a:srgbClr val="4521DD"/>
                    </a:solidFill>
                  </a:rPr>
                  <a:t>X</a:t>
                </a:r>
                <a:endParaRPr lang="en-GB" altLang="en-US" sz="3200" baseline="30000">
                  <a:solidFill>
                    <a:srgbClr val="4521DD"/>
                  </a:solidFill>
                </a:endParaRPr>
              </a:p>
            </p:txBody>
          </p:sp>
        </p:grpSp>
        <p:sp>
          <p:nvSpPr>
            <p:cNvPr id="20487" name="TextBox 30"/>
            <p:cNvSpPr txBox="1">
              <a:spLocks noChangeArrowheads="1"/>
            </p:cNvSpPr>
            <p:nvPr/>
          </p:nvSpPr>
          <p:spPr bwMode="auto">
            <a:xfrm>
              <a:off x="6934200" y="2945725"/>
              <a:ext cx="19032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GB" altLang="en-US" sz="1200"/>
                <a:t>Channels are often drawn as two adjacent ovals (or a cross-section of a doughnut)</a:t>
              </a: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6933680" y="1600200"/>
              <a:ext cx="1985809" cy="223820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366797" y="1676394"/>
              <a:ext cx="4414495" cy="193977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400" b="1" dirty="0">
                  <a:cs typeface="+mn-cs"/>
                </a:rPr>
                <a:t>Channels: 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are protein-formed holes in the membrane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can be open or closed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move one type of solute at a time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do not provide an energy source for the movement; solutes can only move </a:t>
              </a:r>
              <a:r>
                <a:rPr lang="en-GB" sz="1600" b="1" dirty="0">
                  <a:solidFill>
                    <a:srgbClr val="FF0000"/>
                  </a:solidFill>
                  <a:cs typeface="+mn-cs"/>
                </a:rPr>
                <a:t>down their electrochemical gradient</a:t>
              </a:r>
            </a:p>
          </p:txBody>
        </p:sp>
        <p:pic>
          <p:nvPicPr>
            <p:cNvPr id="2049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t="68156" b="82"/>
            <a:stretch>
              <a:fillRect/>
            </a:stretch>
          </p:blipFill>
          <p:spPr bwMode="auto">
            <a:xfrm>
              <a:off x="3429000" y="3893275"/>
              <a:ext cx="2016464" cy="2115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r="5305" b="66595"/>
            <a:stretch>
              <a:fillRect/>
            </a:stretch>
          </p:blipFill>
          <p:spPr bwMode="auto">
            <a:xfrm>
              <a:off x="1066800" y="3893275"/>
              <a:ext cx="1802496" cy="22250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11"/>
            <p:cNvSpPr/>
            <p:nvPr/>
          </p:nvSpPr>
          <p:spPr>
            <a:xfrm>
              <a:off x="806405" y="4724164"/>
              <a:ext cx="2063590" cy="533360"/>
            </a:xfrm>
            <a:prstGeom prst="rect">
              <a:avLst/>
            </a:prstGeom>
            <a:solidFill>
              <a:srgbClr val="A6A6A6">
                <a:alpha val="4902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3" name="TextBox 23"/>
            <p:cNvSpPr txBox="1">
              <a:spLocks noChangeArrowheads="1"/>
            </p:cNvSpPr>
            <p:nvPr/>
          </p:nvSpPr>
          <p:spPr bwMode="auto">
            <a:xfrm>
              <a:off x="533400" y="6118323"/>
              <a:ext cx="8595623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Reprinted from Long, S.B., Campbell, E.B. and MacKinnon, R. (2005). Crystal structure of a mammalian voltage-dependent Shaker family K</a:t>
              </a:r>
              <a:r>
                <a:rPr lang="en-GB" altLang="en-US" sz="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channel. Science. 309: 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  <a:hlinkClick r:id="rId3"/>
                </a:rPr>
                <a:t>897-903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with permission from AAAS.</a:t>
              </a:r>
            </a:p>
          </p:txBody>
        </p:sp>
        <p:sp>
          <p:nvSpPr>
            <p:cNvPr id="25" name="Pentagon 24"/>
            <p:cNvSpPr/>
            <p:nvPr/>
          </p:nvSpPr>
          <p:spPr>
            <a:xfrm flipH="1">
              <a:off x="5714575" y="4563839"/>
              <a:ext cx="3138245" cy="769879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0495" name="TextBox 5"/>
            <p:cNvSpPr txBox="1">
              <a:spLocks noChangeArrowheads="1"/>
            </p:cNvSpPr>
            <p:nvPr/>
          </p:nvSpPr>
          <p:spPr bwMode="auto">
            <a:xfrm>
              <a:off x="5941713" y="4630340"/>
              <a:ext cx="2895687" cy="738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800" dirty="0"/>
                <a:t>Side (L) and Top (R) views of a potassium channel</a:t>
              </a:r>
              <a:r>
                <a:rPr lang="en-GB" alt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8577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266700" y="3276600"/>
            <a:ext cx="8610600" cy="2609850"/>
          </a:xfrm>
        </p:spPr>
        <p:txBody>
          <a:bodyPr/>
          <a:lstStyle/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es-ES" sz="1800" b="1" dirty="0" smtClean="0">
                <a:solidFill>
                  <a:srgbClr val="000099"/>
                </a:solidFill>
              </a:rPr>
              <a:t>Canales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cambian</a:t>
            </a:r>
            <a:r>
              <a:rPr lang="en-US" altLang="es-ES" sz="1800" dirty="0" smtClean="0"/>
              <a:t> de </a:t>
            </a:r>
            <a:r>
              <a:rPr lang="en-US" altLang="es-ES" sz="1800" dirty="0" err="1" smtClean="0"/>
              <a:t>conformaci</a:t>
            </a:r>
            <a:r>
              <a:rPr lang="en-US" altLang="ja-JP" sz="1800" dirty="0" err="1" smtClean="0"/>
              <a:t>ón</a:t>
            </a:r>
            <a:r>
              <a:rPr lang="en-US" altLang="ja-JP" sz="1800" dirty="0" smtClean="0"/>
              <a:t> y  </a:t>
            </a:r>
            <a:r>
              <a:rPr lang="en-US" altLang="ja-JP" sz="1800" dirty="0" err="1" smtClean="0"/>
              <a:t>realizan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ciclos</a:t>
            </a:r>
            <a:r>
              <a:rPr lang="en-US" altLang="ja-JP" sz="1800" dirty="0" smtClean="0"/>
              <a:t> entre </a:t>
            </a:r>
            <a:r>
              <a:rPr lang="en-US" altLang="ja-JP" sz="1800" dirty="0" err="1" smtClean="0"/>
              <a:t>conformación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abierta</a:t>
            </a:r>
            <a:r>
              <a:rPr lang="en-US" altLang="ja-JP" sz="1800" dirty="0" smtClean="0"/>
              <a:t> y </a:t>
            </a:r>
            <a:r>
              <a:rPr lang="en-US" altLang="ja-JP" sz="1800" dirty="0" err="1" smtClean="0"/>
              <a:t>cerrada</a:t>
            </a:r>
            <a:r>
              <a:rPr lang="en-US" altLang="ja-JP" sz="1800" dirty="0" smtClean="0"/>
              <a:t>.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ja-JP" sz="1800" dirty="0" err="1" smtClean="0"/>
              <a:t>Cuando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están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abiertos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permiten</a:t>
            </a:r>
            <a:r>
              <a:rPr lang="en-US" altLang="ja-JP" sz="1800" dirty="0" smtClean="0"/>
              <a:t> el </a:t>
            </a:r>
            <a:r>
              <a:rPr lang="en-US" altLang="ja-JP" sz="1800" dirty="0" err="1" smtClean="0">
                <a:solidFill>
                  <a:srgbClr val="004080"/>
                </a:solidFill>
              </a:rPr>
              <a:t>paso</a:t>
            </a:r>
            <a:r>
              <a:rPr lang="en-US" altLang="ja-JP" sz="1800" dirty="0" smtClean="0">
                <a:solidFill>
                  <a:srgbClr val="004080"/>
                </a:solidFill>
              </a:rPr>
              <a:t> continuo</a:t>
            </a:r>
            <a:r>
              <a:rPr lang="en-US" altLang="ja-JP" sz="1800" dirty="0" smtClean="0"/>
              <a:t> de </a:t>
            </a:r>
            <a:r>
              <a:rPr lang="en-US" altLang="ja-JP" sz="1800" dirty="0" err="1" smtClean="0"/>
              <a:t>muchos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iones</a:t>
            </a:r>
            <a:r>
              <a:rPr lang="en-US" altLang="ja-JP" sz="1800" dirty="0" smtClean="0"/>
              <a:t> a </a:t>
            </a:r>
            <a:r>
              <a:rPr lang="en-US" altLang="ja-JP" sz="1800" dirty="0" err="1" smtClean="0"/>
              <a:t>traves</a:t>
            </a:r>
            <a:r>
              <a:rPr lang="en-US" altLang="ja-JP" sz="1800" dirty="0" smtClean="0"/>
              <a:t> de la </a:t>
            </a:r>
            <a:r>
              <a:rPr lang="en-US" altLang="ja-JP" sz="1800" dirty="0" err="1" smtClean="0"/>
              <a:t>membrana</a:t>
            </a:r>
            <a:r>
              <a:rPr lang="en-US" altLang="ja-JP" sz="1800" dirty="0" smtClean="0"/>
              <a:t>.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s-ES" sz="1800" b="1" dirty="0" smtClean="0">
                <a:solidFill>
                  <a:srgbClr val="000099"/>
                </a:solidFill>
              </a:rPr>
              <a:t>El control de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apertura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del canal </a:t>
            </a:r>
            <a:r>
              <a:rPr lang="en-US" altLang="es-ES" sz="1800" dirty="0" err="1" smtClean="0"/>
              <a:t>es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llevado</a:t>
            </a:r>
            <a:r>
              <a:rPr lang="en-US" altLang="es-ES" sz="1800" dirty="0" smtClean="0"/>
              <a:t> a </a:t>
            </a:r>
            <a:r>
              <a:rPr lang="en-US" altLang="es-ES" sz="1800" dirty="0" err="1" smtClean="0"/>
              <a:t>cabo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en</a:t>
            </a:r>
            <a:r>
              <a:rPr lang="en-US" altLang="es-ES" sz="1800" dirty="0" smtClean="0"/>
              <a:t> forma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alostérica</a:t>
            </a:r>
            <a:r>
              <a:rPr lang="en-US" altLang="es-ES" sz="1800" dirty="0" smtClean="0"/>
              <a:t>. 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s-ES" sz="1800" dirty="0" err="1" smtClean="0"/>
              <a:t>Pueden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estar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regulados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por</a:t>
            </a:r>
            <a:r>
              <a:rPr lang="en-US" altLang="es-ES" sz="1800" dirty="0" smtClean="0"/>
              <a:t> :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endParaRPr lang="en-US" altLang="es-ES" sz="1800" dirty="0" smtClean="0"/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Wingdings" panose="05000000000000000000" pitchFamily="2" charset="2"/>
              <a:buChar char="w"/>
            </a:pPr>
            <a:r>
              <a:rPr lang="en-US" altLang="es-ES" sz="1800" b="1" dirty="0" smtClean="0">
                <a:solidFill>
                  <a:srgbClr val="000099"/>
                </a:solidFill>
              </a:rPr>
              <a:t>Voltage</a:t>
            </a:r>
            <a:endParaRPr lang="en-US" altLang="es-ES" sz="1800" dirty="0" smtClean="0"/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Wingdings" panose="05000000000000000000" pitchFamily="2" charset="2"/>
              <a:buChar char="w"/>
            </a:pPr>
            <a:r>
              <a:rPr lang="en-US" altLang="es-ES" sz="1800" b="1" dirty="0" smtClean="0">
                <a:solidFill>
                  <a:srgbClr val="000099"/>
                </a:solidFill>
              </a:rPr>
              <a:t>Uni</a:t>
            </a:r>
            <a:r>
              <a:rPr lang="en-US" altLang="ja-JP" sz="1800" b="1" dirty="0" smtClean="0">
                <a:solidFill>
                  <a:srgbClr val="000099"/>
                </a:solidFill>
              </a:rPr>
              <a:t>ón de un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ligando</a:t>
            </a:r>
            <a:r>
              <a:rPr lang="en-US" altLang="es-ES" sz="1800" dirty="0" smtClean="0"/>
              <a:t> (</a:t>
            </a:r>
            <a:r>
              <a:rPr lang="en-US" altLang="es-ES" sz="1800" dirty="0" err="1" smtClean="0"/>
              <a:t>una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molecula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regulatoria</a:t>
            </a:r>
            <a:r>
              <a:rPr lang="en-US" altLang="es-ES" sz="1800" dirty="0" smtClean="0"/>
              <a:t>, </a:t>
            </a:r>
            <a:r>
              <a:rPr lang="en-US" altLang="es-ES" sz="1800" dirty="0" err="1" smtClean="0"/>
              <a:t>p.ej</a:t>
            </a:r>
            <a:r>
              <a:rPr lang="en-US" altLang="es-ES" sz="1800" dirty="0" smtClean="0"/>
              <a:t>. </a:t>
            </a:r>
            <a:r>
              <a:rPr lang="en-US" altLang="es-ES" sz="1800" dirty="0" err="1" smtClean="0"/>
              <a:t>cAMP</a:t>
            </a:r>
            <a:r>
              <a:rPr lang="en-US" altLang="es-ES" sz="1800" dirty="0" smtClean="0"/>
              <a:t>, Ca, GTP)</a:t>
            </a:r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Font typeface="Wingdings" panose="05000000000000000000" pitchFamily="2" charset="2"/>
              <a:buChar char="w"/>
            </a:pPr>
            <a:r>
              <a:rPr lang="en-US" altLang="es-ES" sz="1800" b="1" dirty="0" err="1" smtClean="0">
                <a:solidFill>
                  <a:srgbClr val="000099"/>
                </a:solidFill>
              </a:rPr>
              <a:t>Estiramiento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mecanico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de la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membrana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</a:t>
            </a:r>
            <a:r>
              <a:rPr lang="en-US" altLang="es-ES" sz="1800" dirty="0" smtClean="0"/>
              <a:t>(</a:t>
            </a:r>
            <a:r>
              <a:rPr lang="en-US" altLang="es-ES" sz="1800" dirty="0" err="1" smtClean="0"/>
              <a:t>e.ej</a:t>
            </a:r>
            <a:r>
              <a:rPr lang="en-US" altLang="es-ES" sz="1800" dirty="0" smtClean="0"/>
              <a:t>. Via </a:t>
            </a:r>
            <a:r>
              <a:rPr lang="en-US" altLang="es-ES" sz="1800" dirty="0" err="1" smtClean="0"/>
              <a:t>citoesqueleto</a:t>
            </a:r>
            <a:r>
              <a:rPr lang="en-US" altLang="es-ES" sz="1800" dirty="0" smtClean="0"/>
              <a:t>)</a:t>
            </a:r>
            <a:endParaRPr lang="en-US" altLang="ja-JP" sz="2000" dirty="0" smtClean="0"/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en-US" altLang="es-ES" sz="2400" dirty="0" smtClean="0"/>
          </a:p>
        </p:txBody>
      </p:sp>
      <p:graphicFrame>
        <p:nvGraphicFramePr>
          <p:cNvPr id="36867" name="Object 3"/>
          <p:cNvGraphicFramePr>
            <a:graphicFrameLocks noGrp="1" noChangeAspect="1"/>
          </p:cNvGraphicFramePr>
          <p:nvPr>
            <p:ph sz="half" idx="1"/>
          </p:nvPr>
        </p:nvGraphicFramePr>
        <p:xfrm>
          <a:off x="3810000" y="0"/>
          <a:ext cx="5334000" cy="309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87" name="Picture" r:id="rId4" imgW="2857500" imgH="1658112" progId="Word.Picture.8">
                  <p:embed/>
                </p:oleObj>
              </mc:Choice>
              <mc:Fallback>
                <p:oleObj name="Picture" r:id="rId4" imgW="2857500" imgH="1658112" progId="Word.Picture.8">
                  <p:embed/>
                  <p:pic>
                    <p:nvPicPr>
                      <p:cNvPr id="0" name="Object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0"/>
                        <a:ext cx="5334000" cy="309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304800" y="533400"/>
            <a:ext cx="32766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s-ES" sz="4000">
                <a:latin typeface="Times New Roman" panose="02020603050405020304" pitchFamily="18" charset="0"/>
              </a:rPr>
              <a:t>Canales de iones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788"/>
            <a:ext cx="8531225" cy="639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8915" name="Elipse 1"/>
          <p:cNvSpPr>
            <a:spLocks noChangeArrowheads="1"/>
          </p:cNvSpPr>
          <p:nvPr/>
        </p:nvSpPr>
        <p:spPr bwMode="auto">
          <a:xfrm>
            <a:off x="684213" y="2852738"/>
            <a:ext cx="8712200" cy="3692525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 b="18760"/>
          <a:stretch/>
        </p:blipFill>
        <p:spPr bwMode="auto">
          <a:xfrm>
            <a:off x="1331640" y="3084105"/>
            <a:ext cx="6552728" cy="3583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9181" y="260648"/>
            <a:ext cx="8610600" cy="260985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r>
              <a:rPr lang="en-US" altLang="es-ES" sz="1800" b="1" dirty="0" smtClean="0">
                <a:solidFill>
                  <a:srgbClr val="000099"/>
                </a:solidFill>
              </a:rPr>
              <a:t>Canales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cambian</a:t>
            </a:r>
            <a:r>
              <a:rPr lang="en-US" altLang="es-ES" sz="1800" dirty="0" smtClean="0"/>
              <a:t> de </a:t>
            </a:r>
            <a:r>
              <a:rPr lang="en-US" altLang="es-ES" sz="1800" dirty="0" err="1" smtClean="0"/>
              <a:t>conformaci</a:t>
            </a:r>
            <a:r>
              <a:rPr lang="en-US" altLang="ja-JP" sz="1800" dirty="0" err="1" smtClean="0"/>
              <a:t>ón</a:t>
            </a:r>
            <a:r>
              <a:rPr lang="en-US" altLang="ja-JP" sz="1800" dirty="0" smtClean="0"/>
              <a:t> y  </a:t>
            </a:r>
            <a:r>
              <a:rPr lang="en-US" altLang="ja-JP" sz="1800" dirty="0" err="1" smtClean="0"/>
              <a:t>realizan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ciclos</a:t>
            </a:r>
            <a:r>
              <a:rPr lang="en-US" altLang="ja-JP" sz="1800" dirty="0" smtClean="0"/>
              <a:t> entre </a:t>
            </a:r>
            <a:r>
              <a:rPr lang="en-US" altLang="ja-JP" sz="1800" dirty="0" err="1" smtClean="0"/>
              <a:t>conformación</a:t>
            </a:r>
            <a:r>
              <a:rPr lang="en-US" altLang="ja-JP" sz="1800" dirty="0" smtClean="0"/>
              <a:t> </a:t>
            </a:r>
            <a:r>
              <a:rPr lang="en-US" altLang="ja-JP" sz="1800" dirty="0" err="1" smtClean="0"/>
              <a:t>abierta</a:t>
            </a:r>
            <a:r>
              <a:rPr lang="en-US" altLang="ja-JP" sz="1800" dirty="0" smtClean="0"/>
              <a:t> y </a:t>
            </a:r>
            <a:r>
              <a:rPr lang="en-US" altLang="ja-JP" sz="1800" dirty="0" err="1" smtClean="0"/>
              <a:t>cerrada</a:t>
            </a:r>
            <a:r>
              <a:rPr lang="en-US" altLang="ja-JP" sz="1800" dirty="0" smtClean="0"/>
              <a:t>.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s-ES" sz="1800" b="1" dirty="0" smtClean="0">
                <a:solidFill>
                  <a:srgbClr val="000099"/>
                </a:solidFill>
              </a:rPr>
              <a:t>El control de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apertura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del canal </a:t>
            </a:r>
            <a:r>
              <a:rPr lang="en-US" altLang="es-ES" sz="1800" dirty="0" err="1" smtClean="0"/>
              <a:t>es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llevado</a:t>
            </a:r>
            <a:r>
              <a:rPr lang="en-US" altLang="es-ES" sz="1800" dirty="0" smtClean="0"/>
              <a:t> a </a:t>
            </a:r>
            <a:r>
              <a:rPr lang="en-US" altLang="es-ES" sz="1800" dirty="0" err="1" smtClean="0"/>
              <a:t>cabo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en</a:t>
            </a:r>
            <a:r>
              <a:rPr lang="en-US" altLang="es-ES" sz="1800" dirty="0" smtClean="0"/>
              <a:t> forma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alostérica</a:t>
            </a:r>
            <a:r>
              <a:rPr lang="en-US" altLang="es-ES" sz="1800" dirty="0" smtClean="0"/>
              <a:t>. 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r>
              <a:rPr lang="en-US" altLang="es-ES" sz="1800" dirty="0" err="1" smtClean="0"/>
              <a:t>Pueden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estar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regulados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por</a:t>
            </a:r>
            <a:r>
              <a:rPr lang="en-US" altLang="es-ES" sz="1800" dirty="0" smtClean="0"/>
              <a:t> :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FontTx/>
              <a:buNone/>
            </a:pPr>
            <a:endParaRPr lang="en-US" altLang="es-ES" sz="1800" dirty="0" smtClean="0"/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Wingdings" panose="05000000000000000000" pitchFamily="2" charset="2"/>
              <a:buChar char="w"/>
            </a:pPr>
            <a:r>
              <a:rPr lang="en-US" altLang="es-ES" sz="1800" b="1" dirty="0" smtClean="0">
                <a:solidFill>
                  <a:srgbClr val="000099"/>
                </a:solidFill>
              </a:rPr>
              <a:t>Voltage</a:t>
            </a:r>
            <a:endParaRPr lang="en-US" altLang="es-ES" sz="1800" dirty="0" smtClean="0"/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  <a:spcAft>
                <a:spcPct val="10000"/>
              </a:spcAft>
              <a:buClr>
                <a:schemeClr val="hlink"/>
              </a:buClr>
              <a:buFont typeface="Wingdings" panose="05000000000000000000" pitchFamily="2" charset="2"/>
              <a:buChar char="w"/>
            </a:pPr>
            <a:r>
              <a:rPr lang="en-US" altLang="es-ES" sz="1800" b="1" dirty="0" smtClean="0">
                <a:solidFill>
                  <a:srgbClr val="000099"/>
                </a:solidFill>
              </a:rPr>
              <a:t>Uni</a:t>
            </a:r>
            <a:r>
              <a:rPr lang="en-US" altLang="ja-JP" sz="1800" b="1" dirty="0" smtClean="0">
                <a:solidFill>
                  <a:srgbClr val="000099"/>
                </a:solidFill>
              </a:rPr>
              <a:t>ón de un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ligando</a:t>
            </a:r>
            <a:r>
              <a:rPr lang="en-US" altLang="es-ES" sz="1800" dirty="0" smtClean="0"/>
              <a:t> (</a:t>
            </a:r>
            <a:r>
              <a:rPr lang="en-US" altLang="es-ES" sz="1800" dirty="0" err="1" smtClean="0"/>
              <a:t>una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molecula</a:t>
            </a:r>
            <a:r>
              <a:rPr lang="en-US" altLang="es-ES" sz="1800" dirty="0" smtClean="0"/>
              <a:t> </a:t>
            </a:r>
            <a:r>
              <a:rPr lang="en-US" altLang="es-ES" sz="1800" dirty="0" err="1" smtClean="0"/>
              <a:t>regulatoria</a:t>
            </a:r>
            <a:r>
              <a:rPr lang="en-US" altLang="es-ES" sz="1800" dirty="0" smtClean="0"/>
              <a:t>, </a:t>
            </a:r>
            <a:r>
              <a:rPr lang="en-US" altLang="es-ES" sz="1800" dirty="0" err="1" smtClean="0"/>
              <a:t>p.ej</a:t>
            </a:r>
            <a:r>
              <a:rPr lang="en-US" altLang="es-ES" sz="1800" dirty="0" smtClean="0"/>
              <a:t>. </a:t>
            </a:r>
            <a:r>
              <a:rPr lang="en-US" altLang="es-ES" sz="1800" dirty="0" err="1" smtClean="0"/>
              <a:t>cAMP</a:t>
            </a:r>
            <a:r>
              <a:rPr lang="en-US" altLang="es-ES" sz="1800" dirty="0" smtClean="0"/>
              <a:t>, Ca, GTP)</a:t>
            </a:r>
          </a:p>
          <a:p>
            <a:pPr lvl="1" eaLnBrk="1" hangingPunct="1">
              <a:lnSpc>
                <a:spcPct val="95000"/>
              </a:lnSpc>
              <a:spcBef>
                <a:spcPct val="0"/>
              </a:spcBef>
              <a:spcAft>
                <a:spcPct val="20000"/>
              </a:spcAft>
              <a:buClr>
                <a:schemeClr val="hlink"/>
              </a:buClr>
              <a:buFont typeface="Wingdings" panose="05000000000000000000" pitchFamily="2" charset="2"/>
              <a:buChar char="w"/>
            </a:pPr>
            <a:r>
              <a:rPr lang="en-US" altLang="es-ES" sz="1800" b="1" dirty="0" err="1" smtClean="0">
                <a:solidFill>
                  <a:srgbClr val="000099"/>
                </a:solidFill>
              </a:rPr>
              <a:t>Estiramiento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mecanico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de la </a:t>
            </a:r>
            <a:r>
              <a:rPr lang="en-US" altLang="es-ES" sz="1800" b="1" dirty="0" err="1" smtClean="0">
                <a:solidFill>
                  <a:srgbClr val="000099"/>
                </a:solidFill>
              </a:rPr>
              <a:t>membrana</a:t>
            </a:r>
            <a:r>
              <a:rPr lang="en-US" altLang="es-ES" sz="1800" b="1" dirty="0" smtClean="0">
                <a:solidFill>
                  <a:srgbClr val="000099"/>
                </a:solidFill>
              </a:rPr>
              <a:t> </a:t>
            </a:r>
            <a:r>
              <a:rPr lang="en-US" altLang="es-ES" sz="1800" dirty="0" smtClean="0"/>
              <a:t>(</a:t>
            </a:r>
            <a:r>
              <a:rPr lang="en-US" altLang="es-ES" sz="1800" dirty="0" err="1" smtClean="0"/>
              <a:t>e.ej</a:t>
            </a:r>
            <a:r>
              <a:rPr lang="en-US" altLang="es-ES" sz="1800" dirty="0" smtClean="0"/>
              <a:t>. Via </a:t>
            </a:r>
            <a:r>
              <a:rPr lang="en-US" altLang="es-ES" sz="1800" dirty="0" err="1" smtClean="0"/>
              <a:t>citoesqueleto</a:t>
            </a:r>
            <a:r>
              <a:rPr lang="en-US" altLang="es-ES" sz="1800" dirty="0" smtClean="0"/>
              <a:t>)</a:t>
            </a:r>
            <a:endParaRPr lang="en-US" altLang="ja-JP" sz="2000" dirty="0" smtClean="0"/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50000"/>
              </a:spcAft>
              <a:buFontTx/>
              <a:buNone/>
            </a:pPr>
            <a:endParaRPr lang="en-US" altLang="es-ES" sz="2400" dirty="0" smtClean="0"/>
          </a:p>
        </p:txBody>
      </p:sp>
      <p:sp>
        <p:nvSpPr>
          <p:cNvPr id="3" name="Elipse 2"/>
          <p:cNvSpPr/>
          <p:nvPr/>
        </p:nvSpPr>
        <p:spPr bwMode="auto">
          <a:xfrm>
            <a:off x="5220072" y="3284984"/>
            <a:ext cx="1584176" cy="252028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pPr>
              <a:defRPr/>
            </a:pPr>
            <a:r>
              <a:rPr lang="en-GB" dirty="0" smtClean="0"/>
              <a:t>Potassium is an essential plant nutrient</a:t>
            </a:r>
            <a:endParaRPr lang="en-GB" dirty="0"/>
          </a:p>
        </p:txBody>
      </p:sp>
      <p:grpSp>
        <p:nvGrpSpPr>
          <p:cNvPr id="52227" name="Group 6"/>
          <p:cNvGrpSpPr>
            <a:grpSpLocks/>
          </p:cNvGrpSpPr>
          <p:nvPr/>
        </p:nvGrpSpPr>
        <p:grpSpPr bwMode="auto">
          <a:xfrm>
            <a:off x="127000" y="1460500"/>
            <a:ext cx="9009063" cy="4875213"/>
            <a:chOff x="126628" y="1460339"/>
            <a:chExt cx="9010183" cy="4875105"/>
          </a:xfrm>
        </p:grpSpPr>
        <p:pic>
          <p:nvPicPr>
            <p:cNvPr id="5222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4" t="8308" r="6355" b="3246"/>
            <a:stretch>
              <a:fillRect/>
            </a:stretch>
          </p:blipFill>
          <p:spPr bwMode="auto">
            <a:xfrm>
              <a:off x="126628" y="1563019"/>
              <a:ext cx="6595641" cy="36185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29" name="TextBox 3"/>
            <p:cNvSpPr txBox="1">
              <a:spLocks noChangeArrowheads="1"/>
            </p:cNvSpPr>
            <p:nvPr/>
          </p:nvSpPr>
          <p:spPr bwMode="auto">
            <a:xfrm>
              <a:off x="2362200" y="6120000"/>
              <a:ext cx="6774611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Reprinted from Maathuis, F.J.M. (2009). Physiological functions of mineral macronutrients. Curr. Opin. Plant Biol. 12: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250-258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with permission from Elsevier.</a:t>
              </a:r>
            </a:p>
          </p:txBody>
        </p:sp>
        <p:sp>
          <p:nvSpPr>
            <p:cNvPr id="52230" name="TextBox 2"/>
            <p:cNvSpPr txBox="1">
              <a:spLocks noChangeArrowheads="1"/>
            </p:cNvSpPr>
            <p:nvPr/>
          </p:nvSpPr>
          <p:spPr bwMode="auto">
            <a:xfrm>
              <a:off x="151435" y="5126504"/>
              <a:ext cx="1600200" cy="1077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uptake involves high and low affinity transporters</a:t>
              </a:r>
            </a:p>
          </p:txBody>
        </p:sp>
        <p:sp>
          <p:nvSpPr>
            <p:cNvPr id="52231" name="TextBox 4"/>
            <p:cNvSpPr txBox="1">
              <a:spLocks noChangeArrowheads="1"/>
            </p:cNvSpPr>
            <p:nvPr/>
          </p:nvSpPr>
          <p:spPr bwMode="auto">
            <a:xfrm>
              <a:off x="4724400" y="1460339"/>
              <a:ext cx="3048000" cy="83099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is a counter ion for negatively charged molecules including DNA and proteins</a:t>
              </a:r>
            </a:p>
          </p:txBody>
        </p:sp>
        <p:sp>
          <p:nvSpPr>
            <p:cNvPr id="52232" name="TextBox 5"/>
            <p:cNvSpPr txBox="1">
              <a:spLocks noChangeArrowheads="1"/>
            </p:cNvSpPr>
            <p:nvPr/>
          </p:nvSpPr>
          <p:spPr bwMode="auto">
            <a:xfrm>
              <a:off x="2005806" y="5181600"/>
              <a:ext cx="1907276" cy="58477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is a cofactor for some enzymes</a:t>
              </a:r>
            </a:p>
          </p:txBody>
        </p:sp>
        <p:sp>
          <p:nvSpPr>
            <p:cNvPr id="52233" name="TextBox 7"/>
            <p:cNvSpPr txBox="1">
              <a:spLocks noChangeArrowheads="1"/>
            </p:cNvSpPr>
            <p:nvPr/>
          </p:nvSpPr>
          <p:spPr bwMode="auto">
            <a:xfrm>
              <a:off x="6818762" y="3904327"/>
              <a:ext cx="2172838" cy="1569660"/>
            </a:xfrm>
            <a:prstGeom prst="rect">
              <a:avLst/>
            </a:prstGeom>
            <a:solidFill>
              <a:srgbClr val="FFFF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As the major cation in the vacuole, K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contributes to cell expansion and movement, including that of guard cells </a:t>
              </a:r>
            </a:p>
          </p:txBody>
        </p:sp>
        <p:sp>
          <p:nvSpPr>
            <p:cNvPr id="52234" name="TextBox 8"/>
            <p:cNvSpPr txBox="1">
              <a:spLocks noChangeArrowheads="1"/>
            </p:cNvSpPr>
            <p:nvPr/>
          </p:nvSpPr>
          <p:spPr bwMode="auto">
            <a:xfrm>
              <a:off x="6764710" y="2514600"/>
              <a:ext cx="1922090" cy="10772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0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6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moves in and out of the vacuole through specific transporters</a:t>
              </a:r>
            </a:p>
          </p:txBody>
        </p:sp>
        <p:grpSp>
          <p:nvGrpSpPr>
            <p:cNvPr id="52235" name="Group 9"/>
            <p:cNvGrpSpPr>
              <a:grpSpLocks/>
            </p:cNvGrpSpPr>
            <p:nvPr/>
          </p:nvGrpSpPr>
          <p:grpSpPr bwMode="auto">
            <a:xfrm rot="-5400000">
              <a:off x="6173989" y="3147613"/>
              <a:ext cx="254422" cy="360000"/>
              <a:chOff x="2502965" y="5240101"/>
              <a:chExt cx="254422" cy="360000"/>
            </a:xfrm>
          </p:grpSpPr>
          <p:sp>
            <p:nvSpPr>
              <p:cNvPr id="11" name="Oval 10"/>
              <p:cNvSpPr/>
              <p:nvPr/>
            </p:nvSpPr>
            <p:spPr>
              <a:xfrm flipH="1">
                <a:off x="2508356" y="5354987"/>
                <a:ext cx="93661" cy="21116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 flipH="1">
                <a:off x="2668691" y="5350226"/>
                <a:ext cx="93660" cy="21116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630592" y="5240674"/>
                <a:ext cx="0" cy="358820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236" name="Group 13"/>
            <p:cNvGrpSpPr>
              <a:grpSpLocks/>
            </p:cNvGrpSpPr>
            <p:nvPr/>
          </p:nvGrpSpPr>
          <p:grpSpPr bwMode="auto">
            <a:xfrm rot="5400000" flipH="1">
              <a:off x="6234295" y="3502788"/>
              <a:ext cx="254422" cy="360000"/>
              <a:chOff x="2502965" y="5270542"/>
              <a:chExt cx="254422" cy="360000"/>
            </a:xfrm>
          </p:grpSpPr>
          <p:sp>
            <p:nvSpPr>
              <p:cNvPr id="15" name="Oval 14"/>
              <p:cNvSpPr/>
              <p:nvPr/>
            </p:nvSpPr>
            <p:spPr>
              <a:xfrm flipH="1">
                <a:off x="2503178" y="5360033"/>
                <a:ext cx="93660" cy="211163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 flipH="1">
                <a:off x="2663510" y="5355271"/>
                <a:ext cx="93661" cy="211164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2630175" y="5271122"/>
                <a:ext cx="0" cy="358820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471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There are 15 genes encoding potassium channels in Arabidopsis</a:t>
            </a:r>
          </a:p>
        </p:txBody>
      </p:sp>
      <p:grpSp>
        <p:nvGrpSpPr>
          <p:cNvPr id="56323" name="Group 3"/>
          <p:cNvGrpSpPr>
            <a:grpSpLocks/>
          </p:cNvGrpSpPr>
          <p:nvPr/>
        </p:nvGrpSpPr>
        <p:grpSpPr bwMode="auto">
          <a:xfrm>
            <a:off x="255588" y="1373188"/>
            <a:ext cx="8975725" cy="4962525"/>
            <a:chOff x="255495" y="1373222"/>
            <a:chExt cx="8976240" cy="4962222"/>
          </a:xfrm>
        </p:grpSpPr>
        <p:grpSp>
          <p:nvGrpSpPr>
            <p:cNvPr id="56324" name="Group 10"/>
            <p:cNvGrpSpPr>
              <a:grpSpLocks/>
            </p:cNvGrpSpPr>
            <p:nvPr/>
          </p:nvGrpSpPr>
          <p:grpSpPr bwMode="auto">
            <a:xfrm>
              <a:off x="2103187" y="1495425"/>
              <a:ext cx="6477000" cy="4803775"/>
              <a:chOff x="2103187" y="1495425"/>
              <a:chExt cx="6477000" cy="4803775"/>
            </a:xfrm>
          </p:grpSpPr>
          <p:pic>
            <p:nvPicPr>
              <p:cNvPr id="56331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187" y="1495425"/>
                <a:ext cx="6477000" cy="4803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2103451" y="1600221"/>
                <a:ext cx="258777" cy="22858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325" name="TextBox 2"/>
            <p:cNvSpPr txBox="1">
              <a:spLocks noChangeArrowheads="1"/>
            </p:cNvSpPr>
            <p:nvPr/>
          </p:nvSpPr>
          <p:spPr bwMode="auto">
            <a:xfrm>
              <a:off x="4953000" y="6120000"/>
              <a:ext cx="4278735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Used with permission from Hedrich, R. (2012). Ion channels in plants. Physiol.Rev. 92: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1777-1811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61936" y="1811345"/>
              <a:ext cx="1600292" cy="120007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 Shaker-type (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Kv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(Plasma membrane)</a:t>
              </a:r>
            </a:p>
          </p:txBody>
        </p:sp>
        <p:sp>
          <p:nvSpPr>
            <p:cNvPr id="56327" name="TextBox 5"/>
            <p:cNvSpPr txBox="1">
              <a:spLocks noChangeArrowheads="1"/>
            </p:cNvSpPr>
            <p:nvPr/>
          </p:nvSpPr>
          <p:spPr bwMode="auto">
            <a:xfrm>
              <a:off x="255495" y="4572000"/>
              <a:ext cx="231737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 Two Pore K</a:t>
              </a:r>
              <a:r>
                <a:rPr kumimoji="0" lang="en-GB" altLang="en-US" sz="18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(TPK) channels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(mostly tonoplast)</a:t>
              </a:r>
            </a:p>
          </p:txBody>
        </p:sp>
        <p:sp>
          <p:nvSpPr>
            <p:cNvPr id="56328" name="TextBox 2"/>
            <p:cNvSpPr txBox="1">
              <a:spLocks noChangeArrowheads="1"/>
            </p:cNvSpPr>
            <p:nvPr/>
          </p:nvSpPr>
          <p:spPr bwMode="auto">
            <a:xfrm>
              <a:off x="7231716" y="2819400"/>
              <a:ext cx="1934696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8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Non-selective two-pore cation (TPC) channel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428049" y="4876620"/>
              <a:ext cx="1935273" cy="92386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</a:t>
              </a:r>
              <a:r>
                <a:rPr kumimoji="0" lang="en-GB" sz="1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sz="1800" b="1" i="0" u="none" strike="noStrike" kern="1200" cap="none" spc="0" normalizeH="0" baseline="-25000" noProof="0" dirty="0" err="1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ir</a:t>
              </a:r>
              <a:r>
                <a:rPr kumimoji="0" lang="en-GB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-like potassium channel</a:t>
              </a:r>
            </a:p>
          </p:txBody>
        </p:sp>
        <p:sp>
          <p:nvSpPr>
            <p:cNvPr id="9" name="Freeform 8"/>
            <p:cNvSpPr/>
            <p:nvPr/>
          </p:nvSpPr>
          <p:spPr>
            <a:xfrm>
              <a:off x="588889" y="1373222"/>
              <a:ext cx="7072718" cy="2447776"/>
            </a:xfrm>
            <a:custGeom>
              <a:avLst/>
              <a:gdLst>
                <a:gd name="connsiteX0" fmla="*/ 674719 w 7073001"/>
                <a:gd name="connsiteY0" fmla="*/ 119402 h 2448259"/>
                <a:gd name="connsiteX1" fmla="*/ 271307 w 7073001"/>
                <a:gd name="connsiteY1" fmla="*/ 267319 h 2448259"/>
                <a:gd name="connsiteX2" fmla="*/ 83048 w 7073001"/>
                <a:gd name="connsiteY2" fmla="*/ 549707 h 2448259"/>
                <a:gd name="connsiteX3" fmla="*/ 15813 w 7073001"/>
                <a:gd name="connsiteY3" fmla="*/ 818649 h 2448259"/>
                <a:gd name="connsiteX4" fmla="*/ 15813 w 7073001"/>
                <a:gd name="connsiteY4" fmla="*/ 1060696 h 2448259"/>
                <a:gd name="connsiteX5" fmla="*/ 190624 w 7073001"/>
                <a:gd name="connsiteY5" fmla="*/ 1867519 h 2448259"/>
                <a:gd name="connsiteX6" fmla="*/ 378883 w 7073001"/>
                <a:gd name="connsiteY6" fmla="*/ 2136460 h 2448259"/>
                <a:gd name="connsiteX7" fmla="*/ 970554 w 7073001"/>
                <a:gd name="connsiteY7" fmla="*/ 2378507 h 2448259"/>
                <a:gd name="connsiteX8" fmla="*/ 1723589 w 7073001"/>
                <a:gd name="connsiteY8" fmla="*/ 2445743 h 2448259"/>
                <a:gd name="connsiteX9" fmla="*/ 2422836 w 7073001"/>
                <a:gd name="connsiteY9" fmla="*/ 2311272 h 2448259"/>
                <a:gd name="connsiteX10" fmla="*/ 3538942 w 7073001"/>
                <a:gd name="connsiteY10" fmla="*/ 2069225 h 2448259"/>
                <a:gd name="connsiteX11" fmla="*/ 3902013 w 7073001"/>
                <a:gd name="connsiteY11" fmla="*/ 2001990 h 2448259"/>
                <a:gd name="connsiteX12" fmla="*/ 4560919 w 7073001"/>
                <a:gd name="connsiteY12" fmla="*/ 2190249 h 2448259"/>
                <a:gd name="connsiteX13" fmla="*/ 5421530 w 7073001"/>
                <a:gd name="connsiteY13" fmla="*/ 2405402 h 2448259"/>
                <a:gd name="connsiteX14" fmla="*/ 6080436 w 7073001"/>
                <a:gd name="connsiteY14" fmla="*/ 2270931 h 2448259"/>
                <a:gd name="connsiteX15" fmla="*/ 6430060 w 7073001"/>
                <a:gd name="connsiteY15" fmla="*/ 1773390 h 2448259"/>
                <a:gd name="connsiteX16" fmla="*/ 6820024 w 7073001"/>
                <a:gd name="connsiteY16" fmla="*/ 1262402 h 2448259"/>
                <a:gd name="connsiteX17" fmla="*/ 7062071 w 7073001"/>
                <a:gd name="connsiteY17" fmla="*/ 764860 h 2448259"/>
                <a:gd name="connsiteX18" fmla="*/ 6994836 w 7073001"/>
                <a:gd name="connsiteY18" fmla="*/ 361449 h 2448259"/>
                <a:gd name="connsiteX19" fmla="*/ 6672107 w 7073001"/>
                <a:gd name="connsiteY19" fmla="*/ 92507 h 2448259"/>
                <a:gd name="connsiteX20" fmla="*/ 5986307 w 7073001"/>
                <a:gd name="connsiteY20" fmla="*/ 11825 h 2448259"/>
                <a:gd name="connsiteX21" fmla="*/ 2678330 w 7073001"/>
                <a:gd name="connsiteY21" fmla="*/ 11825 h 2448259"/>
                <a:gd name="connsiteX22" fmla="*/ 674719 w 7073001"/>
                <a:gd name="connsiteY22" fmla="*/ 119402 h 2448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073001" h="2448259">
                  <a:moveTo>
                    <a:pt x="674719" y="119402"/>
                  </a:moveTo>
                  <a:cubicBezTo>
                    <a:pt x="273548" y="161984"/>
                    <a:pt x="369919" y="195601"/>
                    <a:pt x="271307" y="267319"/>
                  </a:cubicBezTo>
                  <a:cubicBezTo>
                    <a:pt x="172695" y="339037"/>
                    <a:pt x="125630" y="457819"/>
                    <a:pt x="83048" y="549707"/>
                  </a:cubicBezTo>
                  <a:cubicBezTo>
                    <a:pt x="40466" y="641595"/>
                    <a:pt x="27019" y="733484"/>
                    <a:pt x="15813" y="818649"/>
                  </a:cubicBezTo>
                  <a:cubicBezTo>
                    <a:pt x="4607" y="903814"/>
                    <a:pt x="-13322" y="885884"/>
                    <a:pt x="15813" y="1060696"/>
                  </a:cubicBezTo>
                  <a:cubicBezTo>
                    <a:pt x="44948" y="1235508"/>
                    <a:pt x="130112" y="1688225"/>
                    <a:pt x="190624" y="1867519"/>
                  </a:cubicBezTo>
                  <a:cubicBezTo>
                    <a:pt x="251136" y="2046813"/>
                    <a:pt x="248895" y="2051295"/>
                    <a:pt x="378883" y="2136460"/>
                  </a:cubicBezTo>
                  <a:cubicBezTo>
                    <a:pt x="508871" y="2221625"/>
                    <a:pt x="746436" y="2326960"/>
                    <a:pt x="970554" y="2378507"/>
                  </a:cubicBezTo>
                  <a:cubicBezTo>
                    <a:pt x="1194672" y="2430054"/>
                    <a:pt x="1481542" y="2456949"/>
                    <a:pt x="1723589" y="2445743"/>
                  </a:cubicBezTo>
                  <a:cubicBezTo>
                    <a:pt x="1965636" y="2434537"/>
                    <a:pt x="2422836" y="2311272"/>
                    <a:pt x="2422836" y="2311272"/>
                  </a:cubicBezTo>
                  <a:lnTo>
                    <a:pt x="3538942" y="2069225"/>
                  </a:lnTo>
                  <a:cubicBezTo>
                    <a:pt x="3785472" y="2017678"/>
                    <a:pt x="3731684" y="1981819"/>
                    <a:pt x="3902013" y="2001990"/>
                  </a:cubicBezTo>
                  <a:cubicBezTo>
                    <a:pt x="4072343" y="2022161"/>
                    <a:pt x="4307666" y="2123014"/>
                    <a:pt x="4560919" y="2190249"/>
                  </a:cubicBezTo>
                  <a:cubicBezTo>
                    <a:pt x="4814172" y="2257484"/>
                    <a:pt x="5168277" y="2391955"/>
                    <a:pt x="5421530" y="2405402"/>
                  </a:cubicBezTo>
                  <a:cubicBezTo>
                    <a:pt x="5674783" y="2418849"/>
                    <a:pt x="5912348" y="2376266"/>
                    <a:pt x="6080436" y="2270931"/>
                  </a:cubicBezTo>
                  <a:cubicBezTo>
                    <a:pt x="6248524" y="2165596"/>
                    <a:pt x="6306795" y="1941478"/>
                    <a:pt x="6430060" y="1773390"/>
                  </a:cubicBezTo>
                  <a:cubicBezTo>
                    <a:pt x="6553325" y="1605302"/>
                    <a:pt x="6714689" y="1430490"/>
                    <a:pt x="6820024" y="1262402"/>
                  </a:cubicBezTo>
                  <a:cubicBezTo>
                    <a:pt x="6925359" y="1094314"/>
                    <a:pt x="7032936" y="915019"/>
                    <a:pt x="7062071" y="764860"/>
                  </a:cubicBezTo>
                  <a:cubicBezTo>
                    <a:pt x="7091206" y="614701"/>
                    <a:pt x="7059830" y="473508"/>
                    <a:pt x="6994836" y="361449"/>
                  </a:cubicBezTo>
                  <a:cubicBezTo>
                    <a:pt x="6929842" y="249390"/>
                    <a:pt x="6840195" y="150778"/>
                    <a:pt x="6672107" y="92507"/>
                  </a:cubicBezTo>
                  <a:cubicBezTo>
                    <a:pt x="6504019" y="34236"/>
                    <a:pt x="6651936" y="25272"/>
                    <a:pt x="5986307" y="11825"/>
                  </a:cubicBezTo>
                  <a:cubicBezTo>
                    <a:pt x="5320678" y="-1622"/>
                    <a:pt x="3565836" y="-6105"/>
                    <a:pt x="2678330" y="11825"/>
                  </a:cubicBezTo>
                  <a:cubicBezTo>
                    <a:pt x="1790824" y="29754"/>
                    <a:pt x="1075890" y="76820"/>
                    <a:pt x="674719" y="119402"/>
                  </a:cubicBezTo>
                  <a:close/>
                </a:path>
              </a:pathLst>
            </a:custGeom>
            <a:noFill/>
            <a:ln w="38100">
              <a:solidFill>
                <a:srgbClr val="FF33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213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4863019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5"/>
          <p:cNvSpPr txBox="1">
            <a:spLocks noChangeArrowheads="1"/>
          </p:cNvSpPr>
          <p:nvPr/>
        </p:nvSpPr>
        <p:spPr bwMode="auto">
          <a:xfrm>
            <a:off x="1475656" y="404664"/>
            <a:ext cx="634180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 dirty="0" err="1"/>
              <a:t>Algunas</a:t>
            </a:r>
            <a:r>
              <a:rPr lang="en-US" altLang="es-ES" sz="2400" dirty="0"/>
              <a:t> </a:t>
            </a:r>
            <a:r>
              <a:rPr lang="en-US" altLang="es-ES" sz="2400" dirty="0" err="1"/>
              <a:t>particularidades</a:t>
            </a:r>
            <a:r>
              <a:rPr lang="en-US" altLang="es-ES" sz="2400" dirty="0"/>
              <a:t> de </a:t>
            </a:r>
            <a:r>
              <a:rPr lang="en-US" altLang="es-ES" sz="2400" dirty="0" err="1"/>
              <a:t>los</a:t>
            </a:r>
            <a:r>
              <a:rPr lang="en-US" altLang="es-ES" sz="2400" dirty="0"/>
              <a:t> </a:t>
            </a:r>
            <a:r>
              <a:rPr lang="en-US" altLang="es-ES" sz="2400" dirty="0" err="1" smtClean="0"/>
              <a:t>canales</a:t>
            </a:r>
            <a:r>
              <a:rPr lang="en-US" altLang="es-ES" sz="2400" dirty="0" smtClean="0"/>
              <a:t> </a:t>
            </a:r>
            <a:r>
              <a:rPr lang="en-US" altLang="es-ES" sz="2400" dirty="0" smtClean="0"/>
              <a:t>de K</a:t>
            </a:r>
            <a:endParaRPr lang="es-ES" altLang="es-ES" sz="24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242" y="1556792"/>
            <a:ext cx="4275663" cy="34101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mtClean="0"/>
              <a:t>Guard cells are model systems for the study of K</a:t>
            </a:r>
            <a:r>
              <a:rPr lang="en-GB" altLang="en-US" baseline="30000" smtClean="0"/>
              <a:t>+</a:t>
            </a:r>
            <a:r>
              <a:rPr lang="en-GB" altLang="en-US" smtClean="0"/>
              <a:t> transport</a:t>
            </a:r>
          </a:p>
        </p:txBody>
      </p:sp>
      <p:grpSp>
        <p:nvGrpSpPr>
          <p:cNvPr id="63491" name="Group 12"/>
          <p:cNvGrpSpPr>
            <a:grpSpLocks/>
          </p:cNvGrpSpPr>
          <p:nvPr/>
        </p:nvGrpSpPr>
        <p:grpSpPr bwMode="auto">
          <a:xfrm>
            <a:off x="-76200" y="1524000"/>
            <a:ext cx="9220200" cy="4826000"/>
            <a:chOff x="-76200" y="1524000"/>
            <a:chExt cx="9220201" cy="4826554"/>
          </a:xfrm>
        </p:grpSpPr>
        <p:sp>
          <p:nvSpPr>
            <p:cNvPr id="63492" name="TextBox 7"/>
            <p:cNvSpPr txBox="1">
              <a:spLocks noChangeArrowheads="1"/>
            </p:cNvSpPr>
            <p:nvPr/>
          </p:nvSpPr>
          <p:spPr bwMode="auto">
            <a:xfrm>
              <a:off x="2016882" y="1524000"/>
              <a:ext cx="69442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sng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OPEN</a:t>
              </a:r>
            </a:p>
          </p:txBody>
        </p:sp>
        <p:sp>
          <p:nvSpPr>
            <p:cNvPr id="63493" name="TextBox 9"/>
            <p:cNvSpPr txBox="1">
              <a:spLocks noChangeArrowheads="1"/>
            </p:cNvSpPr>
            <p:nvPr/>
          </p:nvSpPr>
          <p:spPr bwMode="auto">
            <a:xfrm>
              <a:off x="2895600" y="1530296"/>
              <a:ext cx="99257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sng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CLOSING</a:t>
              </a:r>
            </a:p>
          </p:txBody>
        </p:sp>
        <p:grpSp>
          <p:nvGrpSpPr>
            <p:cNvPr id="63494" name="Group 24"/>
            <p:cNvGrpSpPr>
              <a:grpSpLocks/>
            </p:cNvGrpSpPr>
            <p:nvPr/>
          </p:nvGrpSpPr>
          <p:grpSpPr bwMode="auto">
            <a:xfrm>
              <a:off x="1066800" y="2005489"/>
              <a:ext cx="3505200" cy="3276600"/>
              <a:chOff x="1066800" y="2169557"/>
              <a:chExt cx="3505200" cy="3276600"/>
            </a:xfrm>
          </p:grpSpPr>
          <p:sp>
            <p:nvSpPr>
              <p:cNvPr id="3" name="Oval 2"/>
              <p:cNvSpPr/>
              <p:nvPr/>
            </p:nvSpPr>
            <p:spPr>
              <a:xfrm>
                <a:off x="1066800" y="2169136"/>
                <a:ext cx="3505200" cy="3276976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6" name="Straight Connector 5"/>
              <p:cNvCxnSpPr>
                <a:endCxn id="3" idx="4"/>
              </p:cNvCxnSpPr>
              <p:nvPr/>
            </p:nvCxnSpPr>
            <p:spPr>
              <a:xfrm>
                <a:off x="2819400" y="2169136"/>
                <a:ext cx="0" cy="327697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" name="Oval 3"/>
              <p:cNvSpPr/>
              <p:nvPr/>
            </p:nvSpPr>
            <p:spPr>
              <a:xfrm>
                <a:off x="2133600" y="2951863"/>
                <a:ext cx="1371600" cy="1638488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22"/>
              <p:cNvSpPr/>
              <p:nvPr/>
            </p:nvSpPr>
            <p:spPr>
              <a:xfrm rot="162645">
                <a:off x="1370013" y="2362833"/>
                <a:ext cx="1179512" cy="2819724"/>
              </a:xfrm>
              <a:custGeom>
                <a:avLst/>
                <a:gdLst>
                  <a:gd name="connsiteX0" fmla="*/ 527132 w 1393946"/>
                  <a:gd name="connsiteY0" fmla="*/ 249223 h 2774069"/>
                  <a:gd name="connsiteX1" fmla="*/ 674616 w 1393946"/>
                  <a:gd name="connsiteY1" fmla="*/ 150901 h 2774069"/>
                  <a:gd name="connsiteX2" fmla="*/ 841765 w 1393946"/>
                  <a:gd name="connsiteY2" fmla="*/ 72243 h 2774069"/>
                  <a:gd name="connsiteX3" fmla="*/ 1008913 w 1393946"/>
                  <a:gd name="connsiteY3" fmla="*/ 8333 h 2774069"/>
                  <a:gd name="connsiteX4" fmla="*/ 1156397 w 1393946"/>
                  <a:gd name="connsiteY4" fmla="*/ 3417 h 2774069"/>
                  <a:gd name="connsiteX5" fmla="*/ 1264552 w 1393946"/>
                  <a:gd name="connsiteY5" fmla="*/ 32914 h 2774069"/>
                  <a:gd name="connsiteX6" fmla="*/ 1362874 w 1393946"/>
                  <a:gd name="connsiteY6" fmla="*/ 106656 h 2774069"/>
                  <a:gd name="connsiteX7" fmla="*/ 1387455 w 1393946"/>
                  <a:gd name="connsiteY7" fmla="*/ 214811 h 2774069"/>
                  <a:gd name="connsiteX8" fmla="*/ 1387455 w 1393946"/>
                  <a:gd name="connsiteY8" fmla="*/ 308217 h 2774069"/>
                  <a:gd name="connsiteX9" fmla="*/ 1313713 w 1393946"/>
                  <a:gd name="connsiteY9" fmla="*/ 426204 h 2774069"/>
                  <a:gd name="connsiteX10" fmla="*/ 1215390 w 1393946"/>
                  <a:gd name="connsiteY10" fmla="*/ 529443 h 2774069"/>
                  <a:gd name="connsiteX11" fmla="*/ 1003997 w 1393946"/>
                  <a:gd name="connsiteY11" fmla="*/ 681843 h 2774069"/>
                  <a:gd name="connsiteX12" fmla="*/ 831932 w 1393946"/>
                  <a:gd name="connsiteY12" fmla="*/ 834243 h 2774069"/>
                  <a:gd name="connsiteX13" fmla="*/ 763107 w 1393946"/>
                  <a:gd name="connsiteY13" fmla="*/ 966978 h 2774069"/>
                  <a:gd name="connsiteX14" fmla="*/ 694281 w 1393946"/>
                  <a:gd name="connsiteY14" fmla="*/ 1139043 h 2774069"/>
                  <a:gd name="connsiteX15" fmla="*/ 659868 w 1393946"/>
                  <a:gd name="connsiteY15" fmla="*/ 1306191 h 2774069"/>
                  <a:gd name="connsiteX16" fmla="*/ 659868 w 1393946"/>
                  <a:gd name="connsiteY16" fmla="*/ 1463507 h 2774069"/>
                  <a:gd name="connsiteX17" fmla="*/ 699197 w 1393946"/>
                  <a:gd name="connsiteY17" fmla="*/ 1606075 h 2774069"/>
                  <a:gd name="connsiteX18" fmla="*/ 772939 w 1393946"/>
                  <a:gd name="connsiteY18" fmla="*/ 1802720 h 2774069"/>
                  <a:gd name="connsiteX19" fmla="*/ 890926 w 1393946"/>
                  <a:gd name="connsiteY19" fmla="*/ 1989533 h 2774069"/>
                  <a:gd name="connsiteX20" fmla="*/ 1048242 w 1393946"/>
                  <a:gd name="connsiteY20" fmla="*/ 2107520 h 2774069"/>
                  <a:gd name="connsiteX21" fmla="*/ 1195726 w 1393946"/>
                  <a:gd name="connsiteY21" fmla="*/ 2196011 h 2774069"/>
                  <a:gd name="connsiteX22" fmla="*/ 1308797 w 1393946"/>
                  <a:gd name="connsiteY22" fmla="*/ 2304165 h 2774069"/>
                  <a:gd name="connsiteX23" fmla="*/ 1377623 w 1393946"/>
                  <a:gd name="connsiteY23" fmla="*/ 2451649 h 2774069"/>
                  <a:gd name="connsiteX24" fmla="*/ 1367790 w 1393946"/>
                  <a:gd name="connsiteY24" fmla="*/ 2604049 h 2774069"/>
                  <a:gd name="connsiteX25" fmla="*/ 1279300 w 1393946"/>
                  <a:gd name="connsiteY25" fmla="*/ 2736785 h 2774069"/>
                  <a:gd name="connsiteX26" fmla="*/ 1038410 w 1393946"/>
                  <a:gd name="connsiteY26" fmla="*/ 2771198 h 2774069"/>
                  <a:gd name="connsiteX27" fmla="*/ 782771 w 1393946"/>
                  <a:gd name="connsiteY27" fmla="*/ 2677791 h 2774069"/>
                  <a:gd name="connsiteX28" fmla="*/ 561545 w 1393946"/>
                  <a:gd name="connsiteY28" fmla="*/ 2545056 h 2774069"/>
                  <a:gd name="connsiteX29" fmla="*/ 350152 w 1393946"/>
                  <a:gd name="connsiteY29" fmla="*/ 2323830 h 2774069"/>
                  <a:gd name="connsiteX30" fmla="*/ 187920 w 1393946"/>
                  <a:gd name="connsiteY30" fmla="*/ 2082940 h 2774069"/>
                  <a:gd name="connsiteX31" fmla="*/ 69932 w 1393946"/>
                  <a:gd name="connsiteY31" fmla="*/ 1817469 h 2774069"/>
                  <a:gd name="connsiteX32" fmla="*/ 6023 w 1393946"/>
                  <a:gd name="connsiteY32" fmla="*/ 1517585 h 2774069"/>
                  <a:gd name="connsiteX33" fmla="*/ 6023 w 1393946"/>
                  <a:gd name="connsiteY33" fmla="*/ 1271778 h 2774069"/>
                  <a:gd name="connsiteX34" fmla="*/ 35520 w 1393946"/>
                  <a:gd name="connsiteY34" fmla="*/ 1045636 h 2774069"/>
                  <a:gd name="connsiteX35" fmla="*/ 133842 w 1393946"/>
                  <a:gd name="connsiteY35" fmla="*/ 765417 h 2774069"/>
                  <a:gd name="connsiteX36" fmla="*/ 276410 w 1393946"/>
                  <a:gd name="connsiteY36" fmla="*/ 519611 h 2774069"/>
                  <a:gd name="connsiteX37" fmla="*/ 404229 w 1393946"/>
                  <a:gd name="connsiteY37" fmla="*/ 367211 h 2774069"/>
                  <a:gd name="connsiteX38" fmla="*/ 527132 w 1393946"/>
                  <a:gd name="connsiteY38" fmla="*/ 249223 h 2774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3946" h="2774069">
                    <a:moveTo>
                      <a:pt x="527132" y="249223"/>
                    </a:moveTo>
                    <a:cubicBezTo>
                      <a:pt x="572197" y="213171"/>
                      <a:pt x="622177" y="180398"/>
                      <a:pt x="674616" y="150901"/>
                    </a:cubicBezTo>
                    <a:cubicBezTo>
                      <a:pt x="727055" y="121404"/>
                      <a:pt x="786049" y="96004"/>
                      <a:pt x="841765" y="72243"/>
                    </a:cubicBezTo>
                    <a:cubicBezTo>
                      <a:pt x="897481" y="48482"/>
                      <a:pt x="956474" y="19804"/>
                      <a:pt x="1008913" y="8333"/>
                    </a:cubicBezTo>
                    <a:cubicBezTo>
                      <a:pt x="1061352" y="-3138"/>
                      <a:pt x="1113791" y="-680"/>
                      <a:pt x="1156397" y="3417"/>
                    </a:cubicBezTo>
                    <a:cubicBezTo>
                      <a:pt x="1199003" y="7514"/>
                      <a:pt x="1230139" y="15707"/>
                      <a:pt x="1264552" y="32914"/>
                    </a:cubicBezTo>
                    <a:cubicBezTo>
                      <a:pt x="1298965" y="50120"/>
                      <a:pt x="1342390" y="76340"/>
                      <a:pt x="1362874" y="106656"/>
                    </a:cubicBezTo>
                    <a:cubicBezTo>
                      <a:pt x="1383358" y="136972"/>
                      <a:pt x="1383358" y="181217"/>
                      <a:pt x="1387455" y="214811"/>
                    </a:cubicBezTo>
                    <a:cubicBezTo>
                      <a:pt x="1391552" y="248405"/>
                      <a:pt x="1399745" y="272985"/>
                      <a:pt x="1387455" y="308217"/>
                    </a:cubicBezTo>
                    <a:cubicBezTo>
                      <a:pt x="1375165" y="343449"/>
                      <a:pt x="1342390" y="389333"/>
                      <a:pt x="1313713" y="426204"/>
                    </a:cubicBezTo>
                    <a:cubicBezTo>
                      <a:pt x="1285036" y="463075"/>
                      <a:pt x="1267009" y="486837"/>
                      <a:pt x="1215390" y="529443"/>
                    </a:cubicBezTo>
                    <a:cubicBezTo>
                      <a:pt x="1163771" y="572049"/>
                      <a:pt x="1067907" y="631043"/>
                      <a:pt x="1003997" y="681843"/>
                    </a:cubicBezTo>
                    <a:cubicBezTo>
                      <a:pt x="940087" y="732643"/>
                      <a:pt x="872080" y="786721"/>
                      <a:pt x="831932" y="834243"/>
                    </a:cubicBezTo>
                    <a:cubicBezTo>
                      <a:pt x="791784" y="881765"/>
                      <a:pt x="786049" y="916178"/>
                      <a:pt x="763107" y="966978"/>
                    </a:cubicBezTo>
                    <a:cubicBezTo>
                      <a:pt x="740165" y="1017778"/>
                      <a:pt x="711487" y="1082508"/>
                      <a:pt x="694281" y="1139043"/>
                    </a:cubicBezTo>
                    <a:cubicBezTo>
                      <a:pt x="677075" y="1195578"/>
                      <a:pt x="665603" y="1252114"/>
                      <a:pt x="659868" y="1306191"/>
                    </a:cubicBezTo>
                    <a:cubicBezTo>
                      <a:pt x="654133" y="1360268"/>
                      <a:pt x="653313" y="1413526"/>
                      <a:pt x="659868" y="1463507"/>
                    </a:cubicBezTo>
                    <a:cubicBezTo>
                      <a:pt x="666423" y="1513488"/>
                      <a:pt x="680352" y="1549540"/>
                      <a:pt x="699197" y="1606075"/>
                    </a:cubicBezTo>
                    <a:cubicBezTo>
                      <a:pt x="718042" y="1662610"/>
                      <a:pt x="740984" y="1738810"/>
                      <a:pt x="772939" y="1802720"/>
                    </a:cubicBezTo>
                    <a:cubicBezTo>
                      <a:pt x="804894" y="1866630"/>
                      <a:pt x="845042" y="1938733"/>
                      <a:pt x="890926" y="1989533"/>
                    </a:cubicBezTo>
                    <a:cubicBezTo>
                      <a:pt x="936810" y="2040333"/>
                      <a:pt x="997442" y="2073107"/>
                      <a:pt x="1048242" y="2107520"/>
                    </a:cubicBezTo>
                    <a:cubicBezTo>
                      <a:pt x="1099042" y="2141933"/>
                      <a:pt x="1152300" y="2163237"/>
                      <a:pt x="1195726" y="2196011"/>
                    </a:cubicBezTo>
                    <a:cubicBezTo>
                      <a:pt x="1239152" y="2228785"/>
                      <a:pt x="1278481" y="2261559"/>
                      <a:pt x="1308797" y="2304165"/>
                    </a:cubicBezTo>
                    <a:cubicBezTo>
                      <a:pt x="1339113" y="2346771"/>
                      <a:pt x="1367791" y="2401668"/>
                      <a:pt x="1377623" y="2451649"/>
                    </a:cubicBezTo>
                    <a:cubicBezTo>
                      <a:pt x="1387455" y="2501630"/>
                      <a:pt x="1384177" y="2556526"/>
                      <a:pt x="1367790" y="2604049"/>
                    </a:cubicBezTo>
                    <a:cubicBezTo>
                      <a:pt x="1351403" y="2651572"/>
                      <a:pt x="1334197" y="2708927"/>
                      <a:pt x="1279300" y="2736785"/>
                    </a:cubicBezTo>
                    <a:cubicBezTo>
                      <a:pt x="1224403" y="2764643"/>
                      <a:pt x="1121165" y="2781030"/>
                      <a:pt x="1038410" y="2771198"/>
                    </a:cubicBezTo>
                    <a:cubicBezTo>
                      <a:pt x="955655" y="2761366"/>
                      <a:pt x="862248" y="2715481"/>
                      <a:pt x="782771" y="2677791"/>
                    </a:cubicBezTo>
                    <a:cubicBezTo>
                      <a:pt x="703294" y="2640101"/>
                      <a:pt x="633648" y="2604050"/>
                      <a:pt x="561545" y="2545056"/>
                    </a:cubicBezTo>
                    <a:cubicBezTo>
                      <a:pt x="489442" y="2486062"/>
                      <a:pt x="412423" y="2400849"/>
                      <a:pt x="350152" y="2323830"/>
                    </a:cubicBezTo>
                    <a:cubicBezTo>
                      <a:pt x="287881" y="2246811"/>
                      <a:pt x="234623" y="2167333"/>
                      <a:pt x="187920" y="2082940"/>
                    </a:cubicBezTo>
                    <a:cubicBezTo>
                      <a:pt x="141217" y="1998547"/>
                      <a:pt x="100248" y="1911695"/>
                      <a:pt x="69932" y="1817469"/>
                    </a:cubicBezTo>
                    <a:cubicBezTo>
                      <a:pt x="39616" y="1723243"/>
                      <a:pt x="16674" y="1608533"/>
                      <a:pt x="6023" y="1517585"/>
                    </a:cubicBezTo>
                    <a:cubicBezTo>
                      <a:pt x="-4628" y="1426637"/>
                      <a:pt x="1107" y="1350436"/>
                      <a:pt x="6023" y="1271778"/>
                    </a:cubicBezTo>
                    <a:cubicBezTo>
                      <a:pt x="10939" y="1193120"/>
                      <a:pt x="14217" y="1130030"/>
                      <a:pt x="35520" y="1045636"/>
                    </a:cubicBezTo>
                    <a:cubicBezTo>
                      <a:pt x="56823" y="961242"/>
                      <a:pt x="93694" y="853088"/>
                      <a:pt x="133842" y="765417"/>
                    </a:cubicBezTo>
                    <a:cubicBezTo>
                      <a:pt x="173990" y="677746"/>
                      <a:pt x="231345" y="585979"/>
                      <a:pt x="276410" y="519611"/>
                    </a:cubicBezTo>
                    <a:cubicBezTo>
                      <a:pt x="321474" y="453243"/>
                      <a:pt x="361623" y="411456"/>
                      <a:pt x="404229" y="367211"/>
                    </a:cubicBezTo>
                    <a:cubicBezTo>
                      <a:pt x="446835" y="322966"/>
                      <a:pt x="482067" y="285275"/>
                      <a:pt x="527132" y="249223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21437355" flipH="1">
                <a:off x="2971800" y="2367596"/>
                <a:ext cx="1219200" cy="2819724"/>
              </a:xfrm>
              <a:custGeom>
                <a:avLst/>
                <a:gdLst>
                  <a:gd name="connsiteX0" fmla="*/ 527132 w 1393946"/>
                  <a:gd name="connsiteY0" fmla="*/ 249223 h 2774069"/>
                  <a:gd name="connsiteX1" fmla="*/ 674616 w 1393946"/>
                  <a:gd name="connsiteY1" fmla="*/ 150901 h 2774069"/>
                  <a:gd name="connsiteX2" fmla="*/ 841765 w 1393946"/>
                  <a:gd name="connsiteY2" fmla="*/ 72243 h 2774069"/>
                  <a:gd name="connsiteX3" fmla="*/ 1008913 w 1393946"/>
                  <a:gd name="connsiteY3" fmla="*/ 8333 h 2774069"/>
                  <a:gd name="connsiteX4" fmla="*/ 1156397 w 1393946"/>
                  <a:gd name="connsiteY4" fmla="*/ 3417 h 2774069"/>
                  <a:gd name="connsiteX5" fmla="*/ 1264552 w 1393946"/>
                  <a:gd name="connsiteY5" fmla="*/ 32914 h 2774069"/>
                  <a:gd name="connsiteX6" fmla="*/ 1362874 w 1393946"/>
                  <a:gd name="connsiteY6" fmla="*/ 106656 h 2774069"/>
                  <a:gd name="connsiteX7" fmla="*/ 1387455 w 1393946"/>
                  <a:gd name="connsiteY7" fmla="*/ 214811 h 2774069"/>
                  <a:gd name="connsiteX8" fmla="*/ 1387455 w 1393946"/>
                  <a:gd name="connsiteY8" fmla="*/ 308217 h 2774069"/>
                  <a:gd name="connsiteX9" fmla="*/ 1313713 w 1393946"/>
                  <a:gd name="connsiteY9" fmla="*/ 426204 h 2774069"/>
                  <a:gd name="connsiteX10" fmla="*/ 1215390 w 1393946"/>
                  <a:gd name="connsiteY10" fmla="*/ 529443 h 2774069"/>
                  <a:gd name="connsiteX11" fmla="*/ 1003997 w 1393946"/>
                  <a:gd name="connsiteY11" fmla="*/ 681843 h 2774069"/>
                  <a:gd name="connsiteX12" fmla="*/ 831932 w 1393946"/>
                  <a:gd name="connsiteY12" fmla="*/ 834243 h 2774069"/>
                  <a:gd name="connsiteX13" fmla="*/ 763107 w 1393946"/>
                  <a:gd name="connsiteY13" fmla="*/ 966978 h 2774069"/>
                  <a:gd name="connsiteX14" fmla="*/ 694281 w 1393946"/>
                  <a:gd name="connsiteY14" fmla="*/ 1139043 h 2774069"/>
                  <a:gd name="connsiteX15" fmla="*/ 659868 w 1393946"/>
                  <a:gd name="connsiteY15" fmla="*/ 1306191 h 2774069"/>
                  <a:gd name="connsiteX16" fmla="*/ 659868 w 1393946"/>
                  <a:gd name="connsiteY16" fmla="*/ 1463507 h 2774069"/>
                  <a:gd name="connsiteX17" fmla="*/ 699197 w 1393946"/>
                  <a:gd name="connsiteY17" fmla="*/ 1606075 h 2774069"/>
                  <a:gd name="connsiteX18" fmla="*/ 772939 w 1393946"/>
                  <a:gd name="connsiteY18" fmla="*/ 1802720 h 2774069"/>
                  <a:gd name="connsiteX19" fmla="*/ 890926 w 1393946"/>
                  <a:gd name="connsiteY19" fmla="*/ 1989533 h 2774069"/>
                  <a:gd name="connsiteX20" fmla="*/ 1048242 w 1393946"/>
                  <a:gd name="connsiteY20" fmla="*/ 2107520 h 2774069"/>
                  <a:gd name="connsiteX21" fmla="*/ 1195726 w 1393946"/>
                  <a:gd name="connsiteY21" fmla="*/ 2196011 h 2774069"/>
                  <a:gd name="connsiteX22" fmla="*/ 1308797 w 1393946"/>
                  <a:gd name="connsiteY22" fmla="*/ 2304165 h 2774069"/>
                  <a:gd name="connsiteX23" fmla="*/ 1377623 w 1393946"/>
                  <a:gd name="connsiteY23" fmla="*/ 2451649 h 2774069"/>
                  <a:gd name="connsiteX24" fmla="*/ 1367790 w 1393946"/>
                  <a:gd name="connsiteY24" fmla="*/ 2604049 h 2774069"/>
                  <a:gd name="connsiteX25" fmla="*/ 1279300 w 1393946"/>
                  <a:gd name="connsiteY25" fmla="*/ 2736785 h 2774069"/>
                  <a:gd name="connsiteX26" fmla="*/ 1038410 w 1393946"/>
                  <a:gd name="connsiteY26" fmla="*/ 2771198 h 2774069"/>
                  <a:gd name="connsiteX27" fmla="*/ 782771 w 1393946"/>
                  <a:gd name="connsiteY27" fmla="*/ 2677791 h 2774069"/>
                  <a:gd name="connsiteX28" fmla="*/ 561545 w 1393946"/>
                  <a:gd name="connsiteY28" fmla="*/ 2545056 h 2774069"/>
                  <a:gd name="connsiteX29" fmla="*/ 350152 w 1393946"/>
                  <a:gd name="connsiteY29" fmla="*/ 2323830 h 2774069"/>
                  <a:gd name="connsiteX30" fmla="*/ 187920 w 1393946"/>
                  <a:gd name="connsiteY30" fmla="*/ 2082940 h 2774069"/>
                  <a:gd name="connsiteX31" fmla="*/ 69932 w 1393946"/>
                  <a:gd name="connsiteY31" fmla="*/ 1817469 h 2774069"/>
                  <a:gd name="connsiteX32" fmla="*/ 6023 w 1393946"/>
                  <a:gd name="connsiteY32" fmla="*/ 1517585 h 2774069"/>
                  <a:gd name="connsiteX33" fmla="*/ 6023 w 1393946"/>
                  <a:gd name="connsiteY33" fmla="*/ 1271778 h 2774069"/>
                  <a:gd name="connsiteX34" fmla="*/ 35520 w 1393946"/>
                  <a:gd name="connsiteY34" fmla="*/ 1045636 h 2774069"/>
                  <a:gd name="connsiteX35" fmla="*/ 133842 w 1393946"/>
                  <a:gd name="connsiteY35" fmla="*/ 765417 h 2774069"/>
                  <a:gd name="connsiteX36" fmla="*/ 276410 w 1393946"/>
                  <a:gd name="connsiteY36" fmla="*/ 519611 h 2774069"/>
                  <a:gd name="connsiteX37" fmla="*/ 404229 w 1393946"/>
                  <a:gd name="connsiteY37" fmla="*/ 367211 h 2774069"/>
                  <a:gd name="connsiteX38" fmla="*/ 527132 w 1393946"/>
                  <a:gd name="connsiteY38" fmla="*/ 249223 h 2774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3946" h="2774069">
                    <a:moveTo>
                      <a:pt x="527132" y="249223"/>
                    </a:moveTo>
                    <a:cubicBezTo>
                      <a:pt x="572197" y="213171"/>
                      <a:pt x="622177" y="180398"/>
                      <a:pt x="674616" y="150901"/>
                    </a:cubicBezTo>
                    <a:cubicBezTo>
                      <a:pt x="727055" y="121404"/>
                      <a:pt x="786049" y="96004"/>
                      <a:pt x="841765" y="72243"/>
                    </a:cubicBezTo>
                    <a:cubicBezTo>
                      <a:pt x="897481" y="48482"/>
                      <a:pt x="956474" y="19804"/>
                      <a:pt x="1008913" y="8333"/>
                    </a:cubicBezTo>
                    <a:cubicBezTo>
                      <a:pt x="1061352" y="-3138"/>
                      <a:pt x="1113791" y="-680"/>
                      <a:pt x="1156397" y="3417"/>
                    </a:cubicBezTo>
                    <a:cubicBezTo>
                      <a:pt x="1199003" y="7514"/>
                      <a:pt x="1230139" y="15707"/>
                      <a:pt x="1264552" y="32914"/>
                    </a:cubicBezTo>
                    <a:cubicBezTo>
                      <a:pt x="1298965" y="50120"/>
                      <a:pt x="1342390" y="76340"/>
                      <a:pt x="1362874" y="106656"/>
                    </a:cubicBezTo>
                    <a:cubicBezTo>
                      <a:pt x="1383358" y="136972"/>
                      <a:pt x="1383358" y="181217"/>
                      <a:pt x="1387455" y="214811"/>
                    </a:cubicBezTo>
                    <a:cubicBezTo>
                      <a:pt x="1391552" y="248405"/>
                      <a:pt x="1399745" y="272985"/>
                      <a:pt x="1387455" y="308217"/>
                    </a:cubicBezTo>
                    <a:cubicBezTo>
                      <a:pt x="1375165" y="343449"/>
                      <a:pt x="1342390" y="389333"/>
                      <a:pt x="1313713" y="426204"/>
                    </a:cubicBezTo>
                    <a:cubicBezTo>
                      <a:pt x="1285036" y="463075"/>
                      <a:pt x="1267009" y="486837"/>
                      <a:pt x="1215390" y="529443"/>
                    </a:cubicBezTo>
                    <a:cubicBezTo>
                      <a:pt x="1163771" y="572049"/>
                      <a:pt x="1067907" y="631043"/>
                      <a:pt x="1003997" y="681843"/>
                    </a:cubicBezTo>
                    <a:cubicBezTo>
                      <a:pt x="940087" y="732643"/>
                      <a:pt x="872080" y="786721"/>
                      <a:pt x="831932" y="834243"/>
                    </a:cubicBezTo>
                    <a:cubicBezTo>
                      <a:pt x="791784" y="881765"/>
                      <a:pt x="786049" y="916178"/>
                      <a:pt x="763107" y="966978"/>
                    </a:cubicBezTo>
                    <a:cubicBezTo>
                      <a:pt x="740165" y="1017778"/>
                      <a:pt x="711487" y="1082508"/>
                      <a:pt x="694281" y="1139043"/>
                    </a:cubicBezTo>
                    <a:cubicBezTo>
                      <a:pt x="677075" y="1195578"/>
                      <a:pt x="665603" y="1252114"/>
                      <a:pt x="659868" y="1306191"/>
                    </a:cubicBezTo>
                    <a:cubicBezTo>
                      <a:pt x="654133" y="1360268"/>
                      <a:pt x="653313" y="1413526"/>
                      <a:pt x="659868" y="1463507"/>
                    </a:cubicBezTo>
                    <a:cubicBezTo>
                      <a:pt x="666423" y="1513488"/>
                      <a:pt x="680352" y="1549540"/>
                      <a:pt x="699197" y="1606075"/>
                    </a:cubicBezTo>
                    <a:cubicBezTo>
                      <a:pt x="718042" y="1662610"/>
                      <a:pt x="740984" y="1738810"/>
                      <a:pt x="772939" y="1802720"/>
                    </a:cubicBezTo>
                    <a:cubicBezTo>
                      <a:pt x="804894" y="1866630"/>
                      <a:pt x="845042" y="1938733"/>
                      <a:pt x="890926" y="1989533"/>
                    </a:cubicBezTo>
                    <a:cubicBezTo>
                      <a:pt x="936810" y="2040333"/>
                      <a:pt x="997442" y="2073107"/>
                      <a:pt x="1048242" y="2107520"/>
                    </a:cubicBezTo>
                    <a:cubicBezTo>
                      <a:pt x="1099042" y="2141933"/>
                      <a:pt x="1152300" y="2163237"/>
                      <a:pt x="1195726" y="2196011"/>
                    </a:cubicBezTo>
                    <a:cubicBezTo>
                      <a:pt x="1239152" y="2228785"/>
                      <a:pt x="1278481" y="2261559"/>
                      <a:pt x="1308797" y="2304165"/>
                    </a:cubicBezTo>
                    <a:cubicBezTo>
                      <a:pt x="1339113" y="2346771"/>
                      <a:pt x="1367791" y="2401668"/>
                      <a:pt x="1377623" y="2451649"/>
                    </a:cubicBezTo>
                    <a:cubicBezTo>
                      <a:pt x="1387455" y="2501630"/>
                      <a:pt x="1384177" y="2556526"/>
                      <a:pt x="1367790" y="2604049"/>
                    </a:cubicBezTo>
                    <a:cubicBezTo>
                      <a:pt x="1351403" y="2651572"/>
                      <a:pt x="1334197" y="2708927"/>
                      <a:pt x="1279300" y="2736785"/>
                    </a:cubicBezTo>
                    <a:cubicBezTo>
                      <a:pt x="1224403" y="2764643"/>
                      <a:pt x="1121165" y="2781030"/>
                      <a:pt x="1038410" y="2771198"/>
                    </a:cubicBezTo>
                    <a:cubicBezTo>
                      <a:pt x="955655" y="2761366"/>
                      <a:pt x="862248" y="2715481"/>
                      <a:pt x="782771" y="2677791"/>
                    </a:cubicBezTo>
                    <a:cubicBezTo>
                      <a:pt x="703294" y="2640101"/>
                      <a:pt x="633648" y="2604050"/>
                      <a:pt x="561545" y="2545056"/>
                    </a:cubicBezTo>
                    <a:cubicBezTo>
                      <a:pt x="489442" y="2486062"/>
                      <a:pt x="412423" y="2400849"/>
                      <a:pt x="350152" y="2323830"/>
                    </a:cubicBezTo>
                    <a:cubicBezTo>
                      <a:pt x="287881" y="2246811"/>
                      <a:pt x="234623" y="2167333"/>
                      <a:pt x="187920" y="2082940"/>
                    </a:cubicBezTo>
                    <a:cubicBezTo>
                      <a:pt x="141217" y="1998547"/>
                      <a:pt x="100248" y="1911695"/>
                      <a:pt x="69932" y="1817469"/>
                    </a:cubicBezTo>
                    <a:cubicBezTo>
                      <a:pt x="39616" y="1723243"/>
                      <a:pt x="16674" y="1608533"/>
                      <a:pt x="6023" y="1517585"/>
                    </a:cubicBezTo>
                    <a:cubicBezTo>
                      <a:pt x="-4628" y="1426637"/>
                      <a:pt x="1107" y="1350436"/>
                      <a:pt x="6023" y="1271778"/>
                    </a:cubicBezTo>
                    <a:cubicBezTo>
                      <a:pt x="10939" y="1193120"/>
                      <a:pt x="14217" y="1130030"/>
                      <a:pt x="35520" y="1045636"/>
                    </a:cubicBezTo>
                    <a:cubicBezTo>
                      <a:pt x="56823" y="961242"/>
                      <a:pt x="93694" y="853088"/>
                      <a:pt x="133842" y="765417"/>
                    </a:cubicBezTo>
                    <a:cubicBezTo>
                      <a:pt x="173990" y="677746"/>
                      <a:pt x="231345" y="585979"/>
                      <a:pt x="276410" y="519611"/>
                    </a:cubicBezTo>
                    <a:cubicBezTo>
                      <a:pt x="321474" y="453243"/>
                      <a:pt x="361623" y="411456"/>
                      <a:pt x="404229" y="367211"/>
                    </a:cubicBezTo>
                    <a:cubicBezTo>
                      <a:pt x="446835" y="322966"/>
                      <a:pt x="482067" y="285275"/>
                      <a:pt x="527132" y="249223"/>
                    </a:cubicBezTo>
                    <a:close/>
                  </a:path>
                </a:pathLst>
              </a:custGeom>
              <a:solidFill>
                <a:schemeClr val="accent3">
                  <a:lumMod val="40000"/>
                  <a:lumOff val="6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495" name="Group 49"/>
            <p:cNvGrpSpPr>
              <a:grpSpLocks/>
            </p:cNvGrpSpPr>
            <p:nvPr/>
          </p:nvGrpSpPr>
          <p:grpSpPr bwMode="auto">
            <a:xfrm>
              <a:off x="990600" y="3304507"/>
              <a:ext cx="261187" cy="228600"/>
              <a:chOff x="990600" y="3468575"/>
              <a:chExt cx="261187" cy="228600"/>
            </a:xfrm>
          </p:grpSpPr>
          <p:sp>
            <p:nvSpPr>
              <p:cNvPr id="48" name="Rounded Rectangle 47"/>
              <p:cNvSpPr/>
              <p:nvPr/>
            </p:nvSpPr>
            <p:spPr>
              <a:xfrm>
                <a:off x="990600" y="3532954"/>
                <a:ext cx="130175" cy="92085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1120775" y="3467860"/>
                <a:ext cx="131763" cy="22862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496" name="Group 50"/>
            <p:cNvGrpSpPr>
              <a:grpSpLocks/>
            </p:cNvGrpSpPr>
            <p:nvPr/>
          </p:nvGrpSpPr>
          <p:grpSpPr bwMode="auto">
            <a:xfrm rot="-1013592">
              <a:off x="1043355" y="3950732"/>
              <a:ext cx="261187" cy="228600"/>
              <a:chOff x="990600" y="3468575"/>
              <a:chExt cx="261187" cy="228600"/>
            </a:xfrm>
          </p:grpSpPr>
          <p:sp>
            <p:nvSpPr>
              <p:cNvPr id="52" name="Rounded Rectangle 51"/>
              <p:cNvSpPr/>
              <p:nvPr/>
            </p:nvSpPr>
            <p:spPr>
              <a:xfrm>
                <a:off x="988080" y="3528672"/>
                <a:ext cx="130175" cy="92085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1118162" y="3463889"/>
                <a:ext cx="133350" cy="22862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3497" name="Group 56"/>
            <p:cNvGrpSpPr>
              <a:grpSpLocks/>
            </p:cNvGrpSpPr>
            <p:nvPr/>
          </p:nvGrpSpPr>
          <p:grpSpPr bwMode="auto">
            <a:xfrm rot="2021111">
              <a:off x="1306557" y="2651672"/>
              <a:ext cx="261187" cy="228600"/>
              <a:chOff x="990600" y="3468575"/>
              <a:chExt cx="261187" cy="228600"/>
            </a:xfrm>
          </p:grpSpPr>
          <p:sp>
            <p:nvSpPr>
              <p:cNvPr id="58" name="Rounded Rectangle 57"/>
              <p:cNvSpPr/>
              <p:nvPr/>
            </p:nvSpPr>
            <p:spPr>
              <a:xfrm>
                <a:off x="986811" y="3531022"/>
                <a:ext cx="130175" cy="92085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1117885" y="3464524"/>
                <a:ext cx="131763" cy="228626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cxnSp>
          <p:nvCxnSpPr>
            <p:cNvPr id="61" name="Straight Arrow Connector 60"/>
            <p:cNvCxnSpPr>
              <a:stCxn id="59" idx="6"/>
            </p:cNvCxnSpPr>
            <p:nvPr/>
          </p:nvCxnSpPr>
          <p:spPr>
            <a:xfrm flipH="1" flipV="1">
              <a:off x="1195388" y="2571870"/>
              <a:ext cx="350837" cy="26673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flipH="1" flipV="1">
              <a:off x="849313" y="3421281"/>
              <a:ext cx="41275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>
              <a:stCxn id="53" idx="6"/>
            </p:cNvCxnSpPr>
            <p:nvPr/>
          </p:nvCxnSpPr>
          <p:spPr>
            <a:xfrm flipH="1">
              <a:off x="890588" y="4027775"/>
              <a:ext cx="407987" cy="11748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501" name="TextBox 71"/>
            <p:cNvSpPr txBox="1">
              <a:spLocks noChangeArrowheads="1"/>
            </p:cNvSpPr>
            <p:nvPr/>
          </p:nvSpPr>
          <p:spPr bwMode="auto">
            <a:xfrm>
              <a:off x="795101" y="2274144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3502" name="TextBox 72"/>
            <p:cNvSpPr txBox="1">
              <a:spLocks noChangeArrowheads="1"/>
            </p:cNvSpPr>
            <p:nvPr/>
          </p:nvSpPr>
          <p:spPr bwMode="auto">
            <a:xfrm>
              <a:off x="549262" y="318758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3503" name="TextBox 73"/>
            <p:cNvSpPr txBox="1">
              <a:spLocks noChangeArrowheads="1"/>
            </p:cNvSpPr>
            <p:nvPr/>
          </p:nvSpPr>
          <p:spPr bwMode="auto">
            <a:xfrm>
              <a:off x="487935" y="3967217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63504" name="Group 76"/>
            <p:cNvGrpSpPr>
              <a:grpSpLocks/>
            </p:cNvGrpSpPr>
            <p:nvPr/>
          </p:nvGrpSpPr>
          <p:grpSpPr bwMode="auto">
            <a:xfrm>
              <a:off x="929081" y="4604831"/>
              <a:ext cx="748332" cy="382148"/>
              <a:chOff x="929081" y="4768899"/>
              <a:chExt cx="748332" cy="382148"/>
            </a:xfrm>
          </p:grpSpPr>
          <p:grpSp>
            <p:nvGrpSpPr>
              <p:cNvPr id="63579" name="Group 53"/>
              <p:cNvGrpSpPr>
                <a:grpSpLocks/>
              </p:cNvGrpSpPr>
              <p:nvPr/>
            </p:nvGrpSpPr>
            <p:grpSpPr bwMode="auto">
              <a:xfrm rot="-2243685">
                <a:off x="1416226" y="4768899"/>
                <a:ext cx="261187" cy="228600"/>
                <a:chOff x="990600" y="3468575"/>
                <a:chExt cx="261187" cy="228600"/>
              </a:xfrm>
            </p:grpSpPr>
            <p:sp>
              <p:nvSpPr>
                <p:cNvPr id="55" name="Rounded Rectangle 54"/>
                <p:cNvSpPr/>
                <p:nvPr/>
              </p:nvSpPr>
              <p:spPr>
                <a:xfrm>
                  <a:off x="989290" y="3529425"/>
                  <a:ext cx="131762" cy="92085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56" name="Oval 55"/>
                <p:cNvSpPr/>
                <p:nvPr/>
              </p:nvSpPr>
              <p:spPr>
                <a:xfrm>
                  <a:off x="1121032" y="3463950"/>
                  <a:ext cx="131763" cy="228626"/>
                </a:xfrm>
                <a:prstGeom prst="ellipse">
                  <a:avLst/>
                </a:prstGeom>
                <a:solidFill>
                  <a:srgbClr val="FFC000"/>
                </a:solidFill>
                <a:ln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69" name="Straight Arrow Connector 68"/>
              <p:cNvCxnSpPr>
                <a:stCxn id="56" idx="6"/>
              </p:cNvCxnSpPr>
              <p:nvPr/>
            </p:nvCxnSpPr>
            <p:spPr>
              <a:xfrm flipH="1">
                <a:off x="1331913" y="4803101"/>
                <a:ext cx="319087" cy="2254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581" name="TextBox 74"/>
              <p:cNvSpPr txBox="1">
                <a:spLocks noChangeArrowheads="1"/>
              </p:cNvSpPr>
              <p:nvPr/>
            </p:nvSpPr>
            <p:spPr bwMode="auto">
              <a:xfrm>
                <a:off x="929081" y="4812493"/>
                <a:ext cx="41229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en-GB" altLang="en-US" sz="1600" b="1" i="0" u="none" strike="noStrike" kern="120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63505" name="Group 77"/>
            <p:cNvGrpSpPr>
              <a:grpSpLocks/>
            </p:cNvGrpSpPr>
            <p:nvPr/>
          </p:nvGrpSpPr>
          <p:grpSpPr bwMode="auto">
            <a:xfrm flipH="1">
              <a:off x="1719987" y="2451470"/>
              <a:ext cx="719478" cy="382148"/>
              <a:chOff x="957935" y="4768899"/>
              <a:chExt cx="719478" cy="382148"/>
            </a:xfrm>
          </p:grpSpPr>
          <p:grpSp>
            <p:nvGrpSpPr>
              <p:cNvPr id="63574" name="Group 78"/>
              <p:cNvGrpSpPr>
                <a:grpSpLocks/>
              </p:cNvGrpSpPr>
              <p:nvPr/>
            </p:nvGrpSpPr>
            <p:grpSpPr bwMode="auto">
              <a:xfrm rot="-2243685">
                <a:off x="1416226" y="4768899"/>
                <a:ext cx="261187" cy="228600"/>
                <a:chOff x="990600" y="3468575"/>
                <a:chExt cx="261187" cy="228600"/>
              </a:xfrm>
            </p:grpSpPr>
            <p:sp>
              <p:nvSpPr>
                <p:cNvPr id="82" name="Rounded Rectangle 81"/>
                <p:cNvSpPr/>
                <p:nvPr/>
              </p:nvSpPr>
              <p:spPr>
                <a:xfrm>
                  <a:off x="994172" y="3533741"/>
                  <a:ext cx="131763" cy="92085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83" name="Oval 82"/>
                <p:cNvSpPr/>
                <p:nvPr/>
              </p:nvSpPr>
              <p:spPr>
                <a:xfrm>
                  <a:off x="1125915" y="3468265"/>
                  <a:ext cx="131762" cy="22862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cxnSp>
            <p:nvCxnSpPr>
              <p:cNvPr id="80" name="Straight Arrow Connector 79"/>
              <p:cNvCxnSpPr>
                <a:stCxn id="83" idx="6"/>
              </p:cNvCxnSpPr>
              <p:nvPr/>
            </p:nvCxnSpPr>
            <p:spPr>
              <a:xfrm flipH="1">
                <a:off x="1332062" y="4803564"/>
                <a:ext cx="319088" cy="22545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3576" name="TextBox 80"/>
              <p:cNvSpPr txBox="1">
                <a:spLocks noChangeArrowheads="1"/>
              </p:cNvSpPr>
              <p:nvPr/>
            </p:nvSpPr>
            <p:spPr bwMode="auto">
              <a:xfrm>
                <a:off x="957935" y="4812493"/>
                <a:ext cx="41229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en-US" sz="16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</a:t>
                </a:r>
                <a:r>
                  <a:rPr kumimoji="0" lang="en-GB" altLang="en-US" sz="1600" b="1" i="0" u="none" strike="noStrike" kern="1200" cap="none" spc="0" normalizeH="0" baseline="3000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+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 rot="20873302" flipH="1">
              <a:off x="1306838" y="3093475"/>
              <a:ext cx="345292" cy="260301"/>
              <a:chOff x="1332121" y="4768899"/>
              <a:chExt cx="345292" cy="260301"/>
            </a:xfrm>
            <a:solidFill>
              <a:srgbClr val="FF33CC"/>
            </a:solidFill>
          </p:grpSpPr>
          <p:grpSp>
            <p:nvGrpSpPr>
              <p:cNvPr id="85" name="Group 84"/>
              <p:cNvGrpSpPr/>
              <p:nvPr/>
            </p:nvGrpSpPr>
            <p:grpSpPr>
              <a:xfrm rot="19356315">
                <a:off x="1416226" y="4768899"/>
                <a:ext cx="261187" cy="228600"/>
                <a:chOff x="990600" y="3468575"/>
                <a:chExt cx="261187" cy="228600"/>
              </a:xfrm>
              <a:grpFill/>
            </p:grpSpPr>
            <p:sp>
              <p:nvSpPr>
                <p:cNvPr id="88" name="Rounded Rectangle 87"/>
                <p:cNvSpPr/>
                <p:nvPr/>
              </p:nvSpPr>
              <p:spPr>
                <a:xfrm>
                  <a:off x="990600" y="3534155"/>
                  <a:ext cx="130218" cy="92333"/>
                </a:xfrm>
                <a:prstGeom prst="roundRect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89" name="Oval 88"/>
                <p:cNvSpPr/>
                <p:nvPr/>
              </p:nvSpPr>
              <p:spPr>
                <a:xfrm>
                  <a:off x="1120818" y="3468575"/>
                  <a:ext cx="130969" cy="228600"/>
                </a:xfrm>
                <a:prstGeom prst="ellipse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86" name="Straight Arrow Connector 85"/>
              <p:cNvCxnSpPr>
                <a:stCxn id="89" idx="6"/>
              </p:cNvCxnSpPr>
              <p:nvPr/>
            </p:nvCxnSpPr>
            <p:spPr>
              <a:xfrm flipH="1">
                <a:off x="1332121" y="4803889"/>
                <a:ext cx="318451" cy="225311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07" name="Group 89"/>
            <p:cNvGrpSpPr>
              <a:grpSpLocks/>
            </p:cNvGrpSpPr>
            <p:nvPr/>
          </p:nvGrpSpPr>
          <p:grpSpPr bwMode="auto">
            <a:xfrm rot="19002466" flipH="1">
              <a:off x="1263015" y="3574444"/>
              <a:ext cx="345292" cy="260301"/>
              <a:chOff x="1332121" y="4768899"/>
              <a:chExt cx="345292" cy="260301"/>
            </a:xfrm>
          </p:grpSpPr>
          <p:grpSp>
            <p:nvGrpSpPr>
              <p:cNvPr id="63570" name="Group 90"/>
              <p:cNvGrpSpPr>
                <a:grpSpLocks/>
              </p:cNvGrpSpPr>
              <p:nvPr/>
            </p:nvGrpSpPr>
            <p:grpSpPr bwMode="auto">
              <a:xfrm rot="-2243685">
                <a:off x="1416226" y="4768899"/>
                <a:ext cx="261187" cy="228600"/>
                <a:chOff x="990600" y="3468575"/>
                <a:chExt cx="261187" cy="228600"/>
              </a:xfrm>
            </p:grpSpPr>
            <p:sp>
              <p:nvSpPr>
                <p:cNvPr id="94" name="Rounded Rectangle 93"/>
                <p:cNvSpPr/>
                <p:nvPr/>
              </p:nvSpPr>
              <p:spPr>
                <a:xfrm>
                  <a:off x="995097" y="3529819"/>
                  <a:ext cx="130175" cy="92085"/>
                </a:xfrm>
                <a:prstGeom prst="roundRect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Oval 94"/>
                <p:cNvSpPr/>
                <p:nvPr/>
              </p:nvSpPr>
              <p:spPr>
                <a:xfrm>
                  <a:off x="1121477" y="3464453"/>
                  <a:ext cx="130175" cy="228626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2" name="Straight Arrow Connector 91"/>
              <p:cNvCxnSpPr>
                <a:stCxn id="95" idx="6"/>
              </p:cNvCxnSpPr>
              <p:nvPr/>
            </p:nvCxnSpPr>
            <p:spPr>
              <a:xfrm flipH="1">
                <a:off x="1329436" y="4799840"/>
                <a:ext cx="315912" cy="22703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6" name="Group 95"/>
            <p:cNvGrpSpPr/>
            <p:nvPr/>
          </p:nvGrpSpPr>
          <p:grpSpPr>
            <a:xfrm rot="17503633" flipH="1">
              <a:off x="1386055" y="4146831"/>
              <a:ext cx="345292" cy="260301"/>
              <a:chOff x="1332121" y="4768899"/>
              <a:chExt cx="345292" cy="260301"/>
            </a:xfrm>
            <a:solidFill>
              <a:srgbClr val="FF33CC"/>
            </a:solidFill>
          </p:grpSpPr>
          <p:grpSp>
            <p:nvGrpSpPr>
              <p:cNvPr id="97" name="Group 96"/>
              <p:cNvGrpSpPr/>
              <p:nvPr/>
            </p:nvGrpSpPr>
            <p:grpSpPr>
              <a:xfrm rot="19356315">
                <a:off x="1416226" y="4768899"/>
                <a:ext cx="261187" cy="228600"/>
                <a:chOff x="990600" y="3468575"/>
                <a:chExt cx="261187" cy="228600"/>
              </a:xfrm>
              <a:grpFill/>
            </p:grpSpPr>
            <p:sp>
              <p:nvSpPr>
                <p:cNvPr id="99" name="Rounded Rectangle 98"/>
                <p:cNvSpPr/>
                <p:nvPr/>
              </p:nvSpPr>
              <p:spPr>
                <a:xfrm>
                  <a:off x="990600" y="3534155"/>
                  <a:ext cx="130218" cy="92333"/>
                </a:xfrm>
                <a:prstGeom prst="roundRect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Oval 99"/>
                <p:cNvSpPr/>
                <p:nvPr/>
              </p:nvSpPr>
              <p:spPr>
                <a:xfrm>
                  <a:off x="1120818" y="3468575"/>
                  <a:ext cx="130969" cy="228600"/>
                </a:xfrm>
                <a:prstGeom prst="ellipse">
                  <a:avLst/>
                </a:prstGeom>
                <a:grpFill/>
                <a:ln>
                  <a:solidFill>
                    <a:srgbClr val="FF33C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cxnSp>
            <p:nvCxnSpPr>
              <p:cNvPr id="98" name="Straight Arrow Connector 97"/>
              <p:cNvCxnSpPr>
                <a:stCxn id="100" idx="6"/>
              </p:cNvCxnSpPr>
              <p:nvPr/>
            </p:nvCxnSpPr>
            <p:spPr>
              <a:xfrm flipH="1">
                <a:off x="1332121" y="4803889"/>
                <a:ext cx="318451" cy="225311"/>
              </a:xfrm>
              <a:prstGeom prst="straightConnector1">
                <a:avLst/>
              </a:prstGeom>
              <a:grpFill/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509" name="TextBox 100"/>
            <p:cNvSpPr txBox="1">
              <a:spLocks noChangeArrowheads="1"/>
            </p:cNvSpPr>
            <p:nvPr/>
          </p:nvSpPr>
          <p:spPr bwMode="auto">
            <a:xfrm flipH="1">
              <a:off x="1633277" y="3119841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grpSp>
          <p:nvGrpSpPr>
            <p:cNvPr id="63510" name="Group 108"/>
            <p:cNvGrpSpPr>
              <a:grpSpLocks/>
            </p:cNvGrpSpPr>
            <p:nvPr/>
          </p:nvGrpSpPr>
          <p:grpSpPr bwMode="auto">
            <a:xfrm>
              <a:off x="2502965" y="4942380"/>
              <a:ext cx="254422" cy="521706"/>
              <a:chOff x="2502965" y="5106448"/>
              <a:chExt cx="254422" cy="521706"/>
            </a:xfrm>
          </p:grpSpPr>
          <p:sp>
            <p:nvSpPr>
              <p:cNvPr id="76" name="Oval 75"/>
              <p:cNvSpPr/>
              <p:nvPr/>
            </p:nvSpPr>
            <p:spPr>
              <a:xfrm flipH="1">
                <a:off x="2503488" y="5355614"/>
                <a:ext cx="93662" cy="211162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Oval 103"/>
              <p:cNvSpPr/>
              <p:nvPr/>
            </p:nvSpPr>
            <p:spPr>
              <a:xfrm flipH="1">
                <a:off x="2663825" y="5350851"/>
                <a:ext cx="93663" cy="212749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05" name="Straight Arrow Connector 104"/>
              <p:cNvCxnSpPr/>
              <p:nvPr/>
            </p:nvCxnSpPr>
            <p:spPr>
              <a:xfrm flipV="1">
                <a:off x="2630488" y="5106348"/>
                <a:ext cx="0" cy="522347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11" name="Group 109"/>
            <p:cNvGrpSpPr>
              <a:grpSpLocks/>
            </p:cNvGrpSpPr>
            <p:nvPr/>
          </p:nvGrpSpPr>
          <p:grpSpPr bwMode="auto">
            <a:xfrm rot="-3049313">
              <a:off x="2102108" y="4638865"/>
              <a:ext cx="254422" cy="521706"/>
              <a:chOff x="2502965" y="5106448"/>
              <a:chExt cx="254422" cy="521706"/>
            </a:xfrm>
          </p:grpSpPr>
          <p:sp>
            <p:nvSpPr>
              <p:cNvPr id="111" name="Oval 110"/>
              <p:cNvSpPr/>
              <p:nvPr/>
            </p:nvSpPr>
            <p:spPr>
              <a:xfrm flipH="1">
                <a:off x="2508595" y="5351728"/>
                <a:ext cx="93673" cy="211138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Oval 111"/>
              <p:cNvSpPr/>
              <p:nvPr/>
            </p:nvSpPr>
            <p:spPr>
              <a:xfrm flipH="1">
                <a:off x="2672204" y="5345612"/>
                <a:ext cx="93673" cy="212725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3" name="Straight Arrow Connector 112"/>
              <p:cNvCxnSpPr/>
              <p:nvPr/>
            </p:nvCxnSpPr>
            <p:spPr>
              <a:xfrm flipV="1">
                <a:off x="2630619" y="5106216"/>
                <a:ext cx="0" cy="522288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12" name="Group 113"/>
            <p:cNvGrpSpPr>
              <a:grpSpLocks/>
            </p:cNvGrpSpPr>
            <p:nvPr/>
          </p:nvGrpSpPr>
          <p:grpSpPr bwMode="auto">
            <a:xfrm rot="-8848689">
              <a:off x="1974142" y="4108859"/>
              <a:ext cx="254422" cy="521706"/>
              <a:chOff x="2502965" y="5106448"/>
              <a:chExt cx="254422" cy="521706"/>
            </a:xfrm>
          </p:grpSpPr>
          <p:sp>
            <p:nvSpPr>
              <p:cNvPr id="115" name="Oval 114"/>
              <p:cNvSpPr/>
              <p:nvPr/>
            </p:nvSpPr>
            <p:spPr>
              <a:xfrm flipH="1">
                <a:off x="2506919" y="5350403"/>
                <a:ext cx="92075" cy="21274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Oval 115"/>
              <p:cNvSpPr/>
              <p:nvPr/>
            </p:nvSpPr>
            <p:spPr>
              <a:xfrm flipH="1">
                <a:off x="2664223" y="5346124"/>
                <a:ext cx="92075" cy="212749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17" name="Straight Arrow Connector 116"/>
              <p:cNvCxnSpPr/>
              <p:nvPr/>
            </p:nvCxnSpPr>
            <p:spPr>
              <a:xfrm flipV="1">
                <a:off x="2629645" y="5106218"/>
                <a:ext cx="0" cy="522348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513" name="TextBox 117"/>
            <p:cNvSpPr txBox="1">
              <a:spLocks noChangeArrowheads="1"/>
            </p:cNvSpPr>
            <p:nvPr/>
          </p:nvSpPr>
          <p:spPr bwMode="auto">
            <a:xfrm>
              <a:off x="2483308" y="4683880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3514" name="TextBox 118"/>
            <p:cNvSpPr txBox="1">
              <a:spLocks noChangeArrowheads="1"/>
            </p:cNvSpPr>
            <p:nvPr/>
          </p:nvSpPr>
          <p:spPr bwMode="auto">
            <a:xfrm>
              <a:off x="1760465" y="4511375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338388" y="5486855"/>
              <a:ext cx="539750" cy="30801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KAT</a:t>
              </a:r>
            </a:p>
          </p:txBody>
        </p:sp>
        <p:sp>
          <p:nvSpPr>
            <p:cNvPr id="63516" name="TextBox 120"/>
            <p:cNvSpPr txBox="1">
              <a:spLocks noChangeArrowheads="1"/>
            </p:cNvSpPr>
            <p:nvPr/>
          </p:nvSpPr>
          <p:spPr bwMode="auto">
            <a:xfrm>
              <a:off x="503431" y="5142785"/>
              <a:ext cx="141686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PM-H</a:t>
              </a:r>
              <a:r>
                <a:rPr kumimoji="0" lang="en-GB" altLang="en-US" sz="1400" b="1" i="0" u="none" strike="noStrike" kern="1200" cap="none" spc="0" normalizeH="0" baseline="3000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  <a:r>
                <a:rPr kumimoji="0" lang="en-GB" alt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-ATPase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923925" y="1893930"/>
              <a:ext cx="996950" cy="30642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V-ATPase</a:t>
              </a:r>
            </a:p>
          </p:txBody>
        </p:sp>
        <p:sp>
          <p:nvSpPr>
            <p:cNvPr id="63518" name="TextBox 122"/>
            <p:cNvSpPr txBox="1">
              <a:spLocks noChangeArrowheads="1"/>
            </p:cNvSpPr>
            <p:nvPr/>
          </p:nvSpPr>
          <p:spPr bwMode="auto">
            <a:xfrm>
              <a:off x="162772" y="2721323"/>
              <a:ext cx="89293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V-PPase</a:t>
              </a:r>
            </a:p>
          </p:txBody>
        </p:sp>
        <p:grpSp>
          <p:nvGrpSpPr>
            <p:cNvPr id="63519" name="Group 123"/>
            <p:cNvGrpSpPr>
              <a:grpSpLocks/>
            </p:cNvGrpSpPr>
            <p:nvPr/>
          </p:nvGrpSpPr>
          <p:grpSpPr bwMode="auto">
            <a:xfrm rot="10800000">
              <a:off x="2975622" y="5065509"/>
              <a:ext cx="254422" cy="521706"/>
              <a:chOff x="2502965" y="5106448"/>
              <a:chExt cx="254422" cy="521706"/>
            </a:xfrm>
          </p:grpSpPr>
          <p:sp>
            <p:nvSpPr>
              <p:cNvPr id="125" name="Oval 124"/>
              <p:cNvSpPr/>
              <p:nvPr/>
            </p:nvSpPr>
            <p:spPr>
              <a:xfrm flipH="1">
                <a:off x="2497684" y="5359225"/>
                <a:ext cx="95250" cy="211161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Oval 125"/>
              <p:cNvSpPr/>
              <p:nvPr/>
            </p:nvSpPr>
            <p:spPr>
              <a:xfrm flipH="1">
                <a:off x="2658021" y="5356050"/>
                <a:ext cx="95250" cy="211161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27" name="Straight Arrow Connector 126"/>
              <p:cNvCxnSpPr/>
              <p:nvPr/>
            </p:nvCxnSpPr>
            <p:spPr>
              <a:xfrm flipV="1">
                <a:off x="2626271" y="5106783"/>
                <a:ext cx="0" cy="520760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20" name="Group 127"/>
            <p:cNvGrpSpPr>
              <a:grpSpLocks/>
            </p:cNvGrpSpPr>
            <p:nvPr/>
          </p:nvGrpSpPr>
          <p:grpSpPr bwMode="auto">
            <a:xfrm rot="7125956">
              <a:off x="3778869" y="4362314"/>
              <a:ext cx="254422" cy="402750"/>
              <a:chOff x="2502965" y="5208755"/>
              <a:chExt cx="254422" cy="402750"/>
            </a:xfrm>
          </p:grpSpPr>
          <p:sp>
            <p:nvSpPr>
              <p:cNvPr id="129" name="Oval 128"/>
              <p:cNvSpPr/>
              <p:nvPr/>
            </p:nvSpPr>
            <p:spPr>
              <a:xfrm flipH="1">
                <a:off x="2501355" y="5358000"/>
                <a:ext cx="95261" cy="207962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Oval 129"/>
              <p:cNvSpPr/>
              <p:nvPr/>
            </p:nvSpPr>
            <p:spPr>
              <a:xfrm flipH="1">
                <a:off x="2658398" y="5352531"/>
                <a:ext cx="98436" cy="20955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1" name="Straight Arrow Connector 130"/>
              <p:cNvCxnSpPr/>
              <p:nvPr/>
            </p:nvCxnSpPr>
            <p:spPr>
              <a:xfrm rot="3912451" flipH="1" flipV="1">
                <a:off x="2421717" y="5325879"/>
                <a:ext cx="398462" cy="171470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21" name="Group 132"/>
            <p:cNvGrpSpPr>
              <a:grpSpLocks/>
            </p:cNvGrpSpPr>
            <p:nvPr/>
          </p:nvGrpSpPr>
          <p:grpSpPr bwMode="auto">
            <a:xfrm rot="6855902">
              <a:off x="3904126" y="4024287"/>
              <a:ext cx="254422" cy="402750"/>
              <a:chOff x="2502965" y="5224100"/>
              <a:chExt cx="254422" cy="402750"/>
            </a:xfrm>
          </p:grpSpPr>
          <p:sp>
            <p:nvSpPr>
              <p:cNvPr id="134" name="Oval 133"/>
              <p:cNvSpPr/>
              <p:nvPr/>
            </p:nvSpPr>
            <p:spPr>
              <a:xfrm flipH="1">
                <a:off x="2503481" y="5357356"/>
                <a:ext cx="93673" cy="207963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Oval 134"/>
              <p:cNvSpPr/>
              <p:nvPr/>
            </p:nvSpPr>
            <p:spPr>
              <a:xfrm flipH="1">
                <a:off x="2663211" y="5350022"/>
                <a:ext cx="93674" cy="212725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36" name="Straight Arrow Connector 135"/>
              <p:cNvCxnSpPr/>
              <p:nvPr/>
            </p:nvCxnSpPr>
            <p:spPr>
              <a:xfrm rot="3912451" flipH="1" flipV="1">
                <a:off x="2429970" y="5341635"/>
                <a:ext cx="398463" cy="168294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522" name="TextBox 136"/>
            <p:cNvSpPr txBox="1">
              <a:spLocks noChangeArrowheads="1"/>
            </p:cNvSpPr>
            <p:nvPr/>
          </p:nvSpPr>
          <p:spPr bwMode="auto">
            <a:xfrm>
              <a:off x="3182806" y="5229565"/>
              <a:ext cx="72327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GORK</a:t>
              </a:r>
            </a:p>
          </p:txBody>
        </p:sp>
        <p:grpSp>
          <p:nvGrpSpPr>
            <p:cNvPr id="63523" name="Group 137"/>
            <p:cNvGrpSpPr>
              <a:grpSpLocks/>
            </p:cNvGrpSpPr>
            <p:nvPr/>
          </p:nvGrpSpPr>
          <p:grpSpPr bwMode="auto">
            <a:xfrm rot="4904468">
              <a:off x="4047815" y="3185440"/>
              <a:ext cx="254422" cy="402750"/>
              <a:chOff x="2502965" y="5224100"/>
              <a:chExt cx="254422" cy="402750"/>
            </a:xfrm>
          </p:grpSpPr>
          <p:sp>
            <p:nvSpPr>
              <p:cNvPr id="139" name="Oval 138"/>
              <p:cNvSpPr/>
              <p:nvPr/>
            </p:nvSpPr>
            <p:spPr>
              <a:xfrm flipH="1">
                <a:off x="2498050" y="5356362"/>
                <a:ext cx="93674" cy="212725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Oval 139"/>
              <p:cNvSpPr/>
              <p:nvPr/>
            </p:nvSpPr>
            <p:spPr>
              <a:xfrm flipH="1">
                <a:off x="2658707" y="5355608"/>
                <a:ext cx="93674" cy="211138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1" name="Straight Arrow Connector 140"/>
              <p:cNvCxnSpPr/>
              <p:nvPr/>
            </p:nvCxnSpPr>
            <p:spPr>
              <a:xfrm rot="3912451" flipH="1" flipV="1">
                <a:off x="2425078" y="5346328"/>
                <a:ext cx="403225" cy="166706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24" name="Group 141"/>
            <p:cNvGrpSpPr>
              <a:grpSpLocks/>
            </p:cNvGrpSpPr>
            <p:nvPr/>
          </p:nvGrpSpPr>
          <p:grpSpPr bwMode="auto">
            <a:xfrm rot="4092015">
              <a:off x="3913201" y="2744381"/>
              <a:ext cx="254422" cy="402750"/>
              <a:chOff x="2502965" y="5224100"/>
              <a:chExt cx="254422" cy="402750"/>
            </a:xfrm>
          </p:grpSpPr>
          <p:sp>
            <p:nvSpPr>
              <p:cNvPr id="143" name="Oval 142"/>
              <p:cNvSpPr/>
              <p:nvPr/>
            </p:nvSpPr>
            <p:spPr>
              <a:xfrm flipH="1">
                <a:off x="2497714" y="5357299"/>
                <a:ext cx="95261" cy="214312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Oval 143"/>
              <p:cNvSpPr/>
              <p:nvPr/>
            </p:nvSpPr>
            <p:spPr>
              <a:xfrm flipH="1">
                <a:off x="2658099" y="5359766"/>
                <a:ext cx="95261" cy="211137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45" name="Straight Arrow Connector 144"/>
              <p:cNvCxnSpPr/>
              <p:nvPr/>
            </p:nvCxnSpPr>
            <p:spPr>
              <a:xfrm rot="3912451" flipH="1" flipV="1">
                <a:off x="2424513" y="5343492"/>
                <a:ext cx="403225" cy="171470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3525" name="TextBox 145"/>
            <p:cNvSpPr txBox="1">
              <a:spLocks noChangeArrowheads="1"/>
            </p:cNvSpPr>
            <p:nvPr/>
          </p:nvSpPr>
          <p:spPr bwMode="auto">
            <a:xfrm>
              <a:off x="2906400" y="5542986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3526" name="TextBox 146"/>
            <p:cNvSpPr txBox="1">
              <a:spLocks noChangeArrowheads="1"/>
            </p:cNvSpPr>
            <p:nvPr/>
          </p:nvSpPr>
          <p:spPr bwMode="auto">
            <a:xfrm>
              <a:off x="3996416" y="4269591"/>
              <a:ext cx="412292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63527" name="TextBox 147"/>
            <p:cNvSpPr txBox="1">
              <a:spLocks noChangeArrowheads="1"/>
            </p:cNvSpPr>
            <p:nvPr/>
          </p:nvSpPr>
          <p:spPr bwMode="auto">
            <a:xfrm>
              <a:off x="3619390" y="3289118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63528" name="TextBox 148"/>
            <p:cNvSpPr txBox="1">
              <a:spLocks noChangeArrowheads="1"/>
            </p:cNvSpPr>
            <p:nvPr/>
          </p:nvSpPr>
          <p:spPr bwMode="auto">
            <a:xfrm>
              <a:off x="3544444" y="2917348"/>
              <a:ext cx="377026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6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r>
                <a:rPr kumimoji="0" lang="en-GB" altLang="en-US" sz="1600" b="1" i="0" u="none" strike="noStrike" kern="1200" cap="none" spc="0" normalizeH="0" baseline="3000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-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1609725" y="2208292"/>
              <a:ext cx="403225" cy="277844"/>
            </a:xfrm>
            <a:custGeom>
              <a:avLst/>
              <a:gdLst>
                <a:gd name="connsiteX0" fmla="*/ 26488 w 426806"/>
                <a:gd name="connsiteY0" fmla="*/ 0 h 525517"/>
                <a:gd name="connsiteX1" fmla="*/ 36999 w 426806"/>
                <a:gd name="connsiteY1" fmla="*/ 294290 h 525517"/>
                <a:gd name="connsiteX2" fmla="*/ 383840 w 426806"/>
                <a:gd name="connsiteY2" fmla="*/ 283779 h 525517"/>
                <a:gd name="connsiteX3" fmla="*/ 425882 w 426806"/>
                <a:gd name="connsiteY3" fmla="*/ 525517 h 5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806" h="525517">
                  <a:moveTo>
                    <a:pt x="26488" y="0"/>
                  </a:moveTo>
                  <a:cubicBezTo>
                    <a:pt x="1964" y="123497"/>
                    <a:pt x="-22560" y="246994"/>
                    <a:pt x="36999" y="294290"/>
                  </a:cubicBezTo>
                  <a:cubicBezTo>
                    <a:pt x="96558" y="341586"/>
                    <a:pt x="319026" y="245241"/>
                    <a:pt x="383840" y="283779"/>
                  </a:cubicBezTo>
                  <a:cubicBezTo>
                    <a:pt x="448654" y="322317"/>
                    <a:pt x="418875" y="483476"/>
                    <a:pt x="425882" y="525517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 rot="20030269">
              <a:off x="825500" y="2910047"/>
              <a:ext cx="403225" cy="279432"/>
            </a:xfrm>
            <a:custGeom>
              <a:avLst/>
              <a:gdLst>
                <a:gd name="connsiteX0" fmla="*/ 26488 w 426806"/>
                <a:gd name="connsiteY0" fmla="*/ 0 h 525517"/>
                <a:gd name="connsiteX1" fmla="*/ 36999 w 426806"/>
                <a:gd name="connsiteY1" fmla="*/ 294290 h 525517"/>
                <a:gd name="connsiteX2" fmla="*/ 383840 w 426806"/>
                <a:gd name="connsiteY2" fmla="*/ 283779 h 525517"/>
                <a:gd name="connsiteX3" fmla="*/ 425882 w 426806"/>
                <a:gd name="connsiteY3" fmla="*/ 525517 h 5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806" h="525517">
                  <a:moveTo>
                    <a:pt x="26488" y="0"/>
                  </a:moveTo>
                  <a:cubicBezTo>
                    <a:pt x="1964" y="123497"/>
                    <a:pt x="-22560" y="246994"/>
                    <a:pt x="36999" y="294290"/>
                  </a:cubicBezTo>
                  <a:cubicBezTo>
                    <a:pt x="96558" y="341586"/>
                    <a:pt x="319026" y="245241"/>
                    <a:pt x="383840" y="283779"/>
                  </a:cubicBezTo>
                  <a:cubicBezTo>
                    <a:pt x="448654" y="322317"/>
                    <a:pt x="418875" y="483476"/>
                    <a:pt x="425882" y="525517"/>
                  </a:cubicBezTo>
                </a:path>
              </a:pathLst>
            </a:custGeom>
            <a:noFill/>
            <a:ln w="28575">
              <a:solidFill>
                <a:srgbClr val="FF33CC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>
            <a:xfrm>
              <a:off x="1544638" y="4850195"/>
              <a:ext cx="53975" cy="382631"/>
            </a:xfrm>
            <a:custGeom>
              <a:avLst/>
              <a:gdLst>
                <a:gd name="connsiteX0" fmla="*/ 73572 w 73572"/>
                <a:gd name="connsiteY0" fmla="*/ 231227 h 231227"/>
                <a:gd name="connsiteX1" fmla="*/ 0 w 73572"/>
                <a:gd name="connsiteY1" fmla="*/ 0 h 231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3572" h="231227">
                  <a:moveTo>
                    <a:pt x="73572" y="231227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rgbClr val="FF330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32" name="TextBox 8"/>
            <p:cNvSpPr txBox="1">
              <a:spLocks noChangeArrowheads="1"/>
            </p:cNvSpPr>
            <p:nvPr/>
          </p:nvSpPr>
          <p:spPr bwMode="auto">
            <a:xfrm>
              <a:off x="4572000" y="3927894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521D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TPK</a:t>
              </a:r>
            </a:p>
          </p:txBody>
        </p:sp>
        <p:sp>
          <p:nvSpPr>
            <p:cNvPr id="106" name="Freeform 105"/>
            <p:cNvSpPr/>
            <p:nvPr/>
          </p:nvSpPr>
          <p:spPr>
            <a:xfrm rot="1849948" flipH="1">
              <a:off x="4005263" y="3935690"/>
              <a:ext cx="625475" cy="279432"/>
            </a:xfrm>
            <a:custGeom>
              <a:avLst/>
              <a:gdLst>
                <a:gd name="connsiteX0" fmla="*/ 26488 w 426806"/>
                <a:gd name="connsiteY0" fmla="*/ 0 h 525517"/>
                <a:gd name="connsiteX1" fmla="*/ 36999 w 426806"/>
                <a:gd name="connsiteY1" fmla="*/ 294290 h 525517"/>
                <a:gd name="connsiteX2" fmla="*/ 383840 w 426806"/>
                <a:gd name="connsiteY2" fmla="*/ 283779 h 525517"/>
                <a:gd name="connsiteX3" fmla="*/ 425882 w 426806"/>
                <a:gd name="connsiteY3" fmla="*/ 525517 h 5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806" h="525517">
                  <a:moveTo>
                    <a:pt x="26488" y="0"/>
                  </a:moveTo>
                  <a:cubicBezTo>
                    <a:pt x="1964" y="123497"/>
                    <a:pt x="-22560" y="246994"/>
                    <a:pt x="36999" y="294290"/>
                  </a:cubicBezTo>
                  <a:cubicBezTo>
                    <a:pt x="96558" y="341586"/>
                    <a:pt x="319026" y="245241"/>
                    <a:pt x="383840" y="283779"/>
                  </a:cubicBezTo>
                  <a:cubicBezTo>
                    <a:pt x="448654" y="322317"/>
                    <a:pt x="418875" y="483476"/>
                    <a:pt x="425882" y="525517"/>
                  </a:cubicBezTo>
                </a:path>
              </a:pathLst>
            </a:custGeom>
            <a:noFill/>
            <a:ln w="28575">
              <a:solidFill>
                <a:srgbClr val="4521D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521D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34" name="TextBox 106"/>
            <p:cNvSpPr txBox="1">
              <a:spLocks noChangeArrowheads="1"/>
            </p:cNvSpPr>
            <p:nvPr/>
          </p:nvSpPr>
          <p:spPr bwMode="auto">
            <a:xfrm>
              <a:off x="4157129" y="4942380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1400" b="1" i="0" u="none" strike="noStrike" kern="1200" cap="none" spc="0" normalizeH="0" baseline="0" noProof="0" smtClean="0">
                  <a:ln>
                    <a:noFill/>
                  </a:ln>
                  <a:solidFill>
                    <a:srgbClr val="4521D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TPC</a:t>
              </a:r>
            </a:p>
          </p:txBody>
        </p:sp>
        <p:sp>
          <p:nvSpPr>
            <p:cNvPr id="108" name="Freeform 107"/>
            <p:cNvSpPr/>
            <p:nvPr/>
          </p:nvSpPr>
          <p:spPr>
            <a:xfrm rot="326069" flipH="1" flipV="1">
              <a:off x="3711575" y="4678725"/>
              <a:ext cx="625475" cy="277844"/>
            </a:xfrm>
            <a:custGeom>
              <a:avLst/>
              <a:gdLst>
                <a:gd name="connsiteX0" fmla="*/ 26488 w 426806"/>
                <a:gd name="connsiteY0" fmla="*/ 0 h 525517"/>
                <a:gd name="connsiteX1" fmla="*/ 36999 w 426806"/>
                <a:gd name="connsiteY1" fmla="*/ 294290 h 525517"/>
                <a:gd name="connsiteX2" fmla="*/ 383840 w 426806"/>
                <a:gd name="connsiteY2" fmla="*/ 283779 h 525517"/>
                <a:gd name="connsiteX3" fmla="*/ 425882 w 426806"/>
                <a:gd name="connsiteY3" fmla="*/ 525517 h 525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6806" h="525517">
                  <a:moveTo>
                    <a:pt x="26488" y="0"/>
                  </a:moveTo>
                  <a:cubicBezTo>
                    <a:pt x="1964" y="123497"/>
                    <a:pt x="-22560" y="246994"/>
                    <a:pt x="36999" y="294290"/>
                  </a:cubicBezTo>
                  <a:cubicBezTo>
                    <a:pt x="96558" y="341586"/>
                    <a:pt x="319026" y="245241"/>
                    <a:pt x="383840" y="283779"/>
                  </a:cubicBezTo>
                  <a:cubicBezTo>
                    <a:pt x="448654" y="322317"/>
                    <a:pt x="418875" y="483476"/>
                    <a:pt x="425882" y="525517"/>
                  </a:cubicBezTo>
                </a:path>
              </a:pathLst>
            </a:custGeom>
            <a:noFill/>
            <a:ln w="28575">
              <a:solidFill>
                <a:srgbClr val="4521DD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4521DD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536" name="TextBox 10"/>
            <p:cNvSpPr txBox="1">
              <a:spLocks noChangeArrowheads="1"/>
            </p:cNvSpPr>
            <p:nvPr/>
          </p:nvSpPr>
          <p:spPr bwMode="auto">
            <a:xfrm>
              <a:off x="-76200" y="6012000"/>
              <a:ext cx="9220201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Hills, A., Chen, Z.-H., Amtmann, A., Blatt, M.R. and Lew, V.L. (2012). OnGuard, a computational platform for quantitative kinetic modeling of guard cell physiology. Plant Physiol. 159: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2"/>
                </a:rPr>
                <a:t>1026-1042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Chen, Z.-H., Hills, A., Bätz, U., Amtmann, A., Lew, V.L. and Blatt, M.R. (2012). Systems dynamic modeling of the stomatal guard cell predicts emergent behaviors in transport, signaling, and volume control. Plant Physiology. 159: 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hlinkClick r:id="rId3"/>
                </a:rPr>
                <a:t>1235-1251</a:t>
              </a:r>
              <a:r>
                <a:rPr kumimoji="0" lang="en-GB" altLang="en-US" sz="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791201" y="2413102"/>
              <a:ext cx="2743200" cy="1816308"/>
            </a:xfrm>
            <a:prstGeom prst="rect">
              <a:avLst/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 depth and breadth of information available for stomatal guard cells has made them the premier cell system in plants for studies of membrane transport, signaling, and homeostasis</a:t>
              </a:r>
            </a:p>
          </p:txBody>
        </p:sp>
        <p:grpSp>
          <p:nvGrpSpPr>
            <p:cNvPr id="63538" name="Group 131"/>
            <p:cNvGrpSpPr>
              <a:grpSpLocks/>
            </p:cNvGrpSpPr>
            <p:nvPr/>
          </p:nvGrpSpPr>
          <p:grpSpPr bwMode="auto">
            <a:xfrm rot="3186598">
              <a:off x="3850736" y="2175118"/>
              <a:ext cx="254422" cy="402750"/>
              <a:chOff x="2502965" y="5224100"/>
              <a:chExt cx="254422" cy="402750"/>
            </a:xfrm>
          </p:grpSpPr>
          <p:sp>
            <p:nvSpPr>
              <p:cNvPr id="150" name="Oval 149"/>
              <p:cNvSpPr/>
              <p:nvPr/>
            </p:nvSpPr>
            <p:spPr>
              <a:xfrm flipH="1">
                <a:off x="2502944" y="5353643"/>
                <a:ext cx="93674" cy="212725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Oval 150"/>
              <p:cNvSpPr/>
              <p:nvPr/>
            </p:nvSpPr>
            <p:spPr>
              <a:xfrm flipH="1">
                <a:off x="2659810" y="5348300"/>
                <a:ext cx="93673" cy="212725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2" name="Straight Arrow Connector 151"/>
              <p:cNvCxnSpPr/>
              <p:nvPr/>
            </p:nvCxnSpPr>
            <p:spPr>
              <a:xfrm rot="3912451" flipH="1" flipV="1">
                <a:off x="2426612" y="5341438"/>
                <a:ext cx="403225" cy="168294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3539" name="Group 152"/>
            <p:cNvGrpSpPr>
              <a:grpSpLocks/>
            </p:cNvGrpSpPr>
            <p:nvPr/>
          </p:nvGrpSpPr>
          <p:grpSpPr bwMode="auto">
            <a:xfrm rot="4004918">
              <a:off x="4348310" y="2829978"/>
              <a:ext cx="254422" cy="402750"/>
              <a:chOff x="2502965" y="5224100"/>
              <a:chExt cx="254422" cy="402750"/>
            </a:xfrm>
          </p:grpSpPr>
          <p:sp>
            <p:nvSpPr>
              <p:cNvPr id="154" name="Oval 153"/>
              <p:cNvSpPr/>
              <p:nvPr/>
            </p:nvSpPr>
            <p:spPr>
              <a:xfrm flipH="1">
                <a:off x="2497972" y="5357464"/>
                <a:ext cx="95261" cy="212725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>
              <a:xfrm flipH="1">
                <a:off x="2660586" y="5353029"/>
                <a:ext cx="95261" cy="212725"/>
              </a:xfrm>
              <a:prstGeom prst="ellipse">
                <a:avLst/>
              </a:prstGeom>
              <a:solidFill>
                <a:srgbClr val="FF3300"/>
              </a:solidFill>
              <a:ln>
                <a:solidFill>
                  <a:srgbClr val="4521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cxnSp>
            <p:nvCxnSpPr>
              <p:cNvPr id="156" name="Straight Arrow Connector 155"/>
              <p:cNvCxnSpPr/>
              <p:nvPr/>
            </p:nvCxnSpPr>
            <p:spPr>
              <a:xfrm rot="3912451" flipH="1" flipV="1">
                <a:off x="2422279" y="5345023"/>
                <a:ext cx="406400" cy="171470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694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632"/>
            <a:ext cx="6884888" cy="5164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39" name="Rectángulo 1"/>
          <p:cNvSpPr>
            <a:spLocks noChangeArrowheads="1"/>
          </p:cNvSpPr>
          <p:nvPr/>
        </p:nvSpPr>
        <p:spPr bwMode="auto">
          <a:xfrm>
            <a:off x="4355976" y="1124744"/>
            <a:ext cx="1800225" cy="433387"/>
          </a:xfrm>
          <a:prstGeom prst="rect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4340" name="Rectángulo 3"/>
          <p:cNvSpPr>
            <a:spLocks noChangeArrowheads="1"/>
          </p:cNvSpPr>
          <p:nvPr/>
        </p:nvSpPr>
        <p:spPr bwMode="auto">
          <a:xfrm>
            <a:off x="4355975" y="3202841"/>
            <a:ext cx="1800225" cy="433387"/>
          </a:xfrm>
          <a:prstGeom prst="rect">
            <a:avLst/>
          </a:prstGeom>
          <a:noFill/>
          <a:ln w="3492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728" y="5533081"/>
            <a:ext cx="3596952" cy="75597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animBg="1"/>
      <p:bldP spid="1434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5925"/>
            <a:ext cx="810895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Elipse 1"/>
          <p:cNvSpPr>
            <a:spLocks noChangeArrowheads="1"/>
          </p:cNvSpPr>
          <p:nvPr/>
        </p:nvSpPr>
        <p:spPr bwMode="auto">
          <a:xfrm rot="338020">
            <a:off x="2478823" y="4377251"/>
            <a:ext cx="2465277" cy="1349375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4200525" y="3614738"/>
            <a:ext cx="49847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4400">
                <a:solidFill>
                  <a:srgbClr val="FF0000"/>
                </a:solidFill>
              </a:rPr>
              <a:t>?</a:t>
            </a:r>
            <a:endParaRPr lang="en-US" alt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5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6" grpId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94" t="80396" r="50020" b="9364"/>
          <a:stretch>
            <a:fillRect/>
          </a:stretch>
        </p:blipFill>
        <p:spPr bwMode="auto">
          <a:xfrm>
            <a:off x="5148064" y="769937"/>
            <a:ext cx="2665412" cy="19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9294" t="80396" r="50020" b="936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7107" name="Picture 10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8" t="77953" r="59932" b="12491"/>
          <a:stretch>
            <a:fillRect/>
          </a:stretch>
        </p:blipFill>
        <p:spPr bwMode="auto">
          <a:xfrm>
            <a:off x="290007" y="3753911"/>
            <a:ext cx="2344737" cy="206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758" t="77953" r="59932" b="124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CuadroTexto 10"/>
          <p:cNvSpPr txBox="1">
            <a:spLocks noChangeArrowheads="1"/>
          </p:cNvSpPr>
          <p:nvPr/>
        </p:nvSpPr>
        <p:spPr bwMode="auto">
          <a:xfrm>
            <a:off x="35875" y="45607"/>
            <a:ext cx="917302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1800" dirty="0"/>
              <a:t>K</a:t>
            </a:r>
            <a:r>
              <a:rPr lang="es-AR" altLang="en-US" sz="1800" baseline="30000" dirty="0"/>
              <a:t>+</a:t>
            </a:r>
            <a:r>
              <a:rPr lang="es-AR" altLang="en-US" sz="1800" dirty="0"/>
              <a:t> en el citoplasma puede llegar a estar 150 </a:t>
            </a:r>
            <a:r>
              <a:rPr lang="es-AR" altLang="en-US" sz="1800" dirty="0" err="1" smtClean="0"/>
              <a:t>mM</a:t>
            </a:r>
            <a:r>
              <a:rPr lang="es-AR" altLang="en-US" sz="1800" dirty="0" smtClean="0"/>
              <a:t> mientras </a:t>
            </a:r>
            <a:r>
              <a:rPr lang="es-AR" altLang="en-US" sz="1800" dirty="0"/>
              <a:t>que en </a:t>
            </a:r>
            <a:r>
              <a:rPr lang="es-AR" altLang="en-US" sz="1800" dirty="0" err="1"/>
              <a:t>apoplasto</a:t>
            </a:r>
            <a:r>
              <a:rPr lang="es-AR" altLang="en-US" sz="1800" dirty="0"/>
              <a:t> 1,5 </a:t>
            </a:r>
            <a:r>
              <a:rPr lang="es-AR" altLang="en-US" sz="1800" dirty="0" err="1"/>
              <a:t>mM</a:t>
            </a:r>
            <a:r>
              <a:rPr lang="es-AR" altLang="en-US" sz="1800" dirty="0"/>
              <a:t>….. </a:t>
            </a:r>
            <a:endParaRPr lang="en-US" altLang="en-US" sz="1800" dirty="0"/>
          </a:p>
        </p:txBody>
      </p:sp>
      <p:sp>
        <p:nvSpPr>
          <p:cNvPr id="12" name="CuadroTexto 11"/>
          <p:cNvSpPr txBox="1">
            <a:spLocks noChangeArrowheads="1"/>
          </p:cNvSpPr>
          <p:nvPr/>
        </p:nvSpPr>
        <p:spPr bwMode="auto">
          <a:xfrm>
            <a:off x="734509" y="3078426"/>
            <a:ext cx="14173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/>
              <a:t>– </a:t>
            </a:r>
            <a:r>
              <a:rPr lang="es-AR" altLang="en-US" sz="2400" dirty="0" smtClean="0"/>
              <a:t>150mV</a:t>
            </a:r>
            <a:endParaRPr lang="en-US" altLang="en-US" sz="2400" dirty="0"/>
          </a:p>
        </p:txBody>
      </p:sp>
      <p:sp>
        <p:nvSpPr>
          <p:cNvPr id="13" name="CuadroTexto 12"/>
          <p:cNvSpPr txBox="1">
            <a:spLocks noChangeArrowheads="1"/>
          </p:cNvSpPr>
          <p:nvPr/>
        </p:nvSpPr>
        <p:spPr bwMode="auto">
          <a:xfrm>
            <a:off x="234950" y="2635250"/>
            <a:ext cx="25683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 err="1" smtClean="0">
                <a:solidFill>
                  <a:srgbClr val="FF0000"/>
                </a:solidFill>
              </a:rPr>
              <a:t>Hiperpolarizacion</a:t>
            </a:r>
            <a:endParaRPr lang="en-US" altLang="en-US" sz="2400" dirty="0">
              <a:solidFill>
                <a:srgbClr val="FF0000"/>
              </a:solidFill>
            </a:endParaRPr>
          </a:p>
        </p:txBody>
      </p:sp>
      <p:sp>
        <p:nvSpPr>
          <p:cNvPr id="14" name="CuadroTexto 13"/>
          <p:cNvSpPr txBox="1">
            <a:spLocks noChangeArrowheads="1"/>
          </p:cNvSpPr>
          <p:nvPr/>
        </p:nvSpPr>
        <p:spPr bwMode="auto">
          <a:xfrm>
            <a:off x="5339093" y="2847446"/>
            <a:ext cx="246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>
                <a:solidFill>
                  <a:srgbClr val="FF0000"/>
                </a:solidFill>
              </a:rPr>
              <a:t>Despolarización </a:t>
            </a:r>
          </a:p>
        </p:txBody>
      </p:sp>
      <p:pic>
        <p:nvPicPr>
          <p:cNvPr id="47112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9" t="7663" r="17932" b="14906"/>
          <a:stretch>
            <a:fillRect/>
          </a:stretch>
        </p:blipFill>
        <p:spPr bwMode="auto">
          <a:xfrm>
            <a:off x="290007" y="719931"/>
            <a:ext cx="3244850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uadroTexto 1"/>
          <p:cNvSpPr txBox="1">
            <a:spLocks noChangeArrowheads="1"/>
          </p:cNvSpPr>
          <p:nvPr/>
        </p:nvSpPr>
        <p:spPr bwMode="auto">
          <a:xfrm>
            <a:off x="201901" y="6004719"/>
            <a:ext cx="25209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AR" altLang="en-US" dirty="0"/>
              <a:t>K</a:t>
            </a:r>
            <a:r>
              <a:rPr lang="es-AR" altLang="en-US" baseline="30000" dirty="0"/>
              <a:t>+</a:t>
            </a:r>
            <a:r>
              <a:rPr lang="es-AR" altLang="en-US" dirty="0"/>
              <a:t> </a:t>
            </a:r>
            <a:r>
              <a:rPr lang="es-AR" altLang="en-US" dirty="0" err="1"/>
              <a:t>int</a:t>
            </a:r>
            <a:r>
              <a:rPr lang="es-AR" altLang="en-US" dirty="0"/>
              <a:t> </a:t>
            </a:r>
            <a:r>
              <a:rPr lang="en-US" altLang="en-US" dirty="0"/>
              <a:t>&gt; 150 </a:t>
            </a:r>
            <a:r>
              <a:rPr lang="en-US" altLang="en-US" dirty="0" err="1"/>
              <a:t>mM</a:t>
            </a:r>
            <a:endParaRPr lang="en-US" altLang="en-US" baseline="30000" dirty="0"/>
          </a:p>
        </p:txBody>
      </p:sp>
      <p:sp>
        <p:nvSpPr>
          <p:cNvPr id="49162" name="CuadroTexto 2"/>
          <p:cNvSpPr txBox="1">
            <a:spLocks noChangeArrowheads="1"/>
          </p:cNvSpPr>
          <p:nvPr/>
        </p:nvSpPr>
        <p:spPr bwMode="auto">
          <a:xfrm>
            <a:off x="7451725" y="3500438"/>
            <a:ext cx="46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" name="CuadroTexto 3"/>
          <p:cNvSpPr txBox="1">
            <a:spLocks noChangeArrowheads="1"/>
          </p:cNvSpPr>
          <p:nvPr/>
        </p:nvSpPr>
        <p:spPr bwMode="auto">
          <a:xfrm>
            <a:off x="7932738" y="1395413"/>
            <a:ext cx="50165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CuadroTexto 4"/>
          <p:cNvSpPr txBox="1">
            <a:spLocks noChangeArrowheads="1"/>
          </p:cNvSpPr>
          <p:nvPr/>
        </p:nvSpPr>
        <p:spPr bwMode="auto">
          <a:xfrm>
            <a:off x="3355045" y="5243181"/>
            <a:ext cx="5953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 smtClean="0"/>
              <a:t>Cómo</a:t>
            </a:r>
            <a:r>
              <a:rPr lang="en-US" altLang="en-US" dirty="0" smtClean="0"/>
              <a:t> se </a:t>
            </a:r>
            <a:r>
              <a:rPr lang="en-US" altLang="en-US" dirty="0" err="1" smtClean="0"/>
              <a:t>despolariza</a:t>
            </a:r>
            <a:r>
              <a:rPr lang="en-US" altLang="en-US" dirty="0" smtClean="0"/>
              <a:t> </a:t>
            </a:r>
            <a:r>
              <a:rPr lang="en-US" altLang="en-US" dirty="0"/>
              <a:t>la MP?</a:t>
            </a:r>
          </a:p>
        </p:txBody>
      </p:sp>
      <p:sp>
        <p:nvSpPr>
          <p:cNvPr id="6" name="CuadroTexto 5"/>
          <p:cNvSpPr txBox="1">
            <a:spLocks noChangeArrowheads="1"/>
          </p:cNvSpPr>
          <p:nvPr/>
        </p:nvSpPr>
        <p:spPr bwMode="auto">
          <a:xfrm>
            <a:off x="3916883" y="5727468"/>
            <a:ext cx="44338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Ralentizar</a:t>
            </a:r>
            <a:r>
              <a:rPr lang="en-US" altLang="en-US" dirty="0"/>
              <a:t> </a:t>
            </a:r>
            <a:r>
              <a:rPr lang="en-US" altLang="en-US" dirty="0" err="1"/>
              <a:t>actividad</a:t>
            </a:r>
            <a:r>
              <a:rPr lang="en-US" altLang="en-US" dirty="0"/>
              <a:t> </a:t>
            </a:r>
            <a:r>
              <a:rPr lang="en-US" altLang="en-US" baseline="30000" dirty="0"/>
              <a:t>+</a:t>
            </a:r>
            <a:r>
              <a:rPr lang="en-US" altLang="en-US" dirty="0"/>
              <a:t>H-</a:t>
            </a:r>
            <a:r>
              <a:rPr lang="en-US" altLang="en-US" dirty="0" err="1"/>
              <a:t>ATPasa</a:t>
            </a:r>
            <a:endParaRPr lang="en-US" altLang="en-US" dirty="0"/>
          </a:p>
        </p:txBody>
      </p:sp>
      <p:sp>
        <p:nvSpPr>
          <p:cNvPr id="7" name="CuadroTexto 6"/>
          <p:cNvSpPr txBox="1">
            <a:spLocks noChangeArrowheads="1"/>
          </p:cNvSpPr>
          <p:nvPr/>
        </p:nvSpPr>
        <p:spPr bwMode="auto">
          <a:xfrm>
            <a:off x="3635896" y="6253402"/>
            <a:ext cx="49958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 err="1"/>
              <a:t>Abrir</a:t>
            </a:r>
            <a:r>
              <a:rPr lang="en-US" altLang="en-US" dirty="0"/>
              <a:t> </a:t>
            </a:r>
            <a:r>
              <a:rPr lang="en-US" altLang="en-US" dirty="0" err="1"/>
              <a:t>canales</a:t>
            </a:r>
            <a:r>
              <a:rPr lang="en-US" altLang="en-US" dirty="0"/>
              <a:t> </a:t>
            </a:r>
            <a:r>
              <a:rPr lang="en-US" altLang="en-US" dirty="0" err="1"/>
              <a:t>anionicos</a:t>
            </a:r>
            <a:r>
              <a:rPr lang="en-US" altLang="en-US" dirty="0"/>
              <a:t>: Cl</a:t>
            </a:r>
            <a:r>
              <a:rPr lang="en-US" altLang="en-US" baseline="30000" dirty="0"/>
              <a:t>-</a:t>
            </a:r>
            <a:r>
              <a:rPr lang="en-US" altLang="en-US" dirty="0"/>
              <a:t>, </a:t>
            </a:r>
            <a:r>
              <a:rPr lang="en-US" altLang="en-US" dirty="0" err="1"/>
              <a:t>Malato</a:t>
            </a:r>
            <a:endParaRPr lang="en-US" altLang="en-U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1295" y="3281362"/>
            <a:ext cx="2405062" cy="19192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7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0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8" grpId="0"/>
      <p:bldP spid="12" grpId="0"/>
      <p:bldP spid="13" grpId="0"/>
      <p:bldP spid="14" grpId="0"/>
      <p:bldP spid="14" grpId="1"/>
      <p:bldP spid="2" grpId="0"/>
      <p:bldP spid="5" grpId="0"/>
      <p:bldP spid="6" grpId="0"/>
      <p:bldP spid="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5925"/>
            <a:ext cx="810895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Elipse 1"/>
          <p:cNvSpPr>
            <a:spLocks noChangeArrowheads="1"/>
          </p:cNvSpPr>
          <p:nvPr/>
        </p:nvSpPr>
        <p:spPr bwMode="auto">
          <a:xfrm rot="338020">
            <a:off x="4418116" y="3921765"/>
            <a:ext cx="1326677" cy="1822783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  <p:extLst>
      <p:ext uri="{BB962C8B-B14F-4D97-AF65-F5344CB8AC3E}">
        <p14:creationId xmlns:p14="http://schemas.microsoft.com/office/powerpoint/2010/main" val="144820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15925"/>
            <a:ext cx="8108950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Elipse 1"/>
          <p:cNvSpPr>
            <a:spLocks noChangeArrowheads="1"/>
          </p:cNvSpPr>
          <p:nvPr/>
        </p:nvSpPr>
        <p:spPr bwMode="auto">
          <a:xfrm rot="1347145">
            <a:off x="5624513" y="1576388"/>
            <a:ext cx="2873375" cy="4198937"/>
          </a:xfrm>
          <a:prstGeom prst="ellipse">
            <a:avLst/>
          </a:prstGeom>
          <a:noFill/>
          <a:ln w="28575" algn="ctr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Elipse 6"/>
          <p:cNvSpPr>
            <a:spLocks noChangeArrowheads="1"/>
          </p:cNvSpPr>
          <p:nvPr/>
        </p:nvSpPr>
        <p:spPr bwMode="auto">
          <a:xfrm>
            <a:off x="5384717" y="4653136"/>
            <a:ext cx="3024336" cy="79208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Elipse 7"/>
          <p:cNvSpPr>
            <a:spLocks noChangeArrowheads="1"/>
          </p:cNvSpPr>
          <p:nvPr/>
        </p:nvSpPr>
        <p:spPr bwMode="auto">
          <a:xfrm>
            <a:off x="5940152" y="3620550"/>
            <a:ext cx="3024336" cy="960578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17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2" animBg="1"/>
      <p:bldP spid="7" grpId="0" animBg="1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6" r="2414"/>
          <a:stretch>
            <a:fillRect/>
          </a:stretch>
        </p:blipFill>
        <p:spPr bwMode="auto">
          <a:xfrm>
            <a:off x="900113" y="0"/>
            <a:ext cx="5543550" cy="635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72"/>
          <a:stretch>
            <a:fillRect/>
          </a:stretch>
        </p:blipFill>
        <p:spPr bwMode="auto">
          <a:xfrm>
            <a:off x="107950" y="6381750"/>
            <a:ext cx="56197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688" y="1588"/>
            <a:ext cx="165258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/>
          <p:cNvSpPr>
            <a:spLocks noChangeArrowheads="1"/>
          </p:cNvSpPr>
          <p:nvPr/>
        </p:nvSpPr>
        <p:spPr bwMode="auto">
          <a:xfrm>
            <a:off x="4716463" y="2492375"/>
            <a:ext cx="1871662" cy="792163"/>
          </a:xfrm>
          <a:prstGeom prst="ellips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uadroTexto 1"/>
          <p:cNvSpPr txBox="1">
            <a:spLocks noChangeArrowheads="1"/>
          </p:cNvSpPr>
          <p:nvPr/>
        </p:nvSpPr>
        <p:spPr bwMode="auto">
          <a:xfrm>
            <a:off x="1187450" y="2565400"/>
            <a:ext cx="7445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4400"/>
              <a:t>Transporte activo secundario</a:t>
            </a:r>
            <a:endParaRPr lang="en-US" altLang="en-US" sz="4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 bwMode="auto">
          <a:xfrm>
            <a:off x="-221704" y="-187204"/>
            <a:ext cx="958740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n-GB" altLang="en-US" sz="2400" dirty="0" smtClean="0"/>
              <a:t>Solutes cross membranes through different types of transporters</a:t>
            </a:r>
          </a:p>
        </p:txBody>
      </p:sp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0" y="1676400"/>
            <a:ext cx="9144000" cy="4673600"/>
            <a:chOff x="1" y="1676399"/>
            <a:chExt cx="9144000" cy="4674155"/>
          </a:xfrm>
        </p:grpSpPr>
        <p:pic>
          <p:nvPicPr>
            <p:cNvPr id="2150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0" t="10492" r="874" b="60530"/>
            <a:stretch>
              <a:fillRect/>
            </a:stretch>
          </p:blipFill>
          <p:spPr bwMode="auto">
            <a:xfrm>
              <a:off x="376030" y="3733800"/>
              <a:ext cx="2820719" cy="2256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8" name="Rounded Rectangle 67"/>
            <p:cNvSpPr/>
            <p:nvPr/>
          </p:nvSpPr>
          <p:spPr>
            <a:xfrm>
              <a:off x="2366964" y="1676399"/>
              <a:ext cx="4491037" cy="2554591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66964" y="1676399"/>
              <a:ext cx="4567237" cy="255459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sz="2400" b="1" dirty="0">
                  <a:cs typeface="+mn-cs"/>
                </a:rPr>
                <a:t>Carriers / </a:t>
              </a:r>
            </a:p>
            <a:p>
              <a:pPr>
                <a:defRPr/>
              </a:pPr>
              <a:r>
                <a:rPr lang="en-GB" sz="2400" b="1" dirty="0">
                  <a:cs typeface="+mn-cs"/>
                </a:rPr>
                <a:t>Coupled Transporters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are membrane proteins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can be active or inactive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can move more than one solute at a time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en-GB" sz="1600" dirty="0">
                  <a:cs typeface="+mn-cs"/>
                </a:rPr>
                <a:t>The </a:t>
              </a:r>
              <a:r>
                <a:rPr lang="en-GB" sz="1600" i="1" dirty="0">
                  <a:cs typeface="+mn-cs"/>
                </a:rPr>
                <a:t>driver</a:t>
              </a:r>
              <a:r>
                <a:rPr lang="en-GB" sz="1600" dirty="0">
                  <a:cs typeface="+mn-cs"/>
                </a:rPr>
                <a:t> (usually H</a:t>
              </a:r>
              <a:r>
                <a:rPr lang="en-GB" sz="1600" baseline="30000" dirty="0">
                  <a:cs typeface="+mn-cs"/>
                </a:rPr>
                <a:t>+</a:t>
              </a:r>
              <a:r>
                <a:rPr lang="en-GB" sz="1600" dirty="0">
                  <a:cs typeface="+mn-cs"/>
                </a:rPr>
                <a:t> in plants) moves down its electrochemical gradient, which provides the energy for the co-transported solute’s transport</a:t>
              </a:r>
            </a:p>
          </p:txBody>
        </p:sp>
        <p:grpSp>
          <p:nvGrpSpPr>
            <p:cNvPr id="21511" name="Group 5"/>
            <p:cNvGrpSpPr>
              <a:grpSpLocks/>
            </p:cNvGrpSpPr>
            <p:nvPr/>
          </p:nvGrpSpPr>
          <p:grpSpPr bwMode="auto">
            <a:xfrm>
              <a:off x="6934200" y="1962805"/>
              <a:ext cx="1985991" cy="2387686"/>
              <a:chOff x="6934200" y="3581401"/>
              <a:chExt cx="1985991" cy="2387686"/>
            </a:xfrm>
          </p:grpSpPr>
          <p:grpSp>
            <p:nvGrpSpPr>
              <p:cNvPr id="21530" name="Group 32"/>
              <p:cNvGrpSpPr>
                <a:grpSpLocks/>
              </p:cNvGrpSpPr>
              <p:nvPr/>
            </p:nvGrpSpPr>
            <p:grpSpPr bwMode="auto">
              <a:xfrm>
                <a:off x="7162800" y="3644628"/>
                <a:ext cx="1447800" cy="1327043"/>
                <a:chOff x="4027536" y="3072645"/>
                <a:chExt cx="1447800" cy="1327043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4027537" y="3072304"/>
                  <a:ext cx="1447800" cy="839888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>
                  <a:solidFill>
                    <a:schemeClr val="accent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sz="1600"/>
                </a:p>
              </p:txBody>
            </p:sp>
            <p:grpSp>
              <p:nvGrpSpPr>
                <p:cNvPr id="21538" name="Group 34"/>
                <p:cNvGrpSpPr>
                  <a:grpSpLocks/>
                </p:cNvGrpSpPr>
                <p:nvPr/>
              </p:nvGrpSpPr>
              <p:grpSpPr bwMode="auto">
                <a:xfrm>
                  <a:off x="4085074" y="3314219"/>
                  <a:ext cx="1200400" cy="1085469"/>
                  <a:chOff x="4233424" y="4451711"/>
                  <a:chExt cx="850610" cy="782132"/>
                </a:xfrm>
              </p:grpSpPr>
              <p:grpSp>
                <p:nvGrpSpPr>
                  <p:cNvPr id="21539" name="Group 35"/>
                  <p:cNvGrpSpPr>
                    <a:grpSpLocks/>
                  </p:cNvGrpSpPr>
                  <p:nvPr/>
                </p:nvGrpSpPr>
                <p:grpSpPr bwMode="auto">
                  <a:xfrm rot="10800000">
                    <a:off x="4390588" y="4671334"/>
                    <a:ext cx="234032" cy="369306"/>
                    <a:chOff x="2476167" y="5295385"/>
                    <a:chExt cx="234032" cy="369306"/>
                  </a:xfrm>
                </p:grpSpPr>
                <p:sp>
                  <p:nvSpPr>
                    <p:cNvPr id="44" name="Oval 43"/>
                    <p:cNvSpPr/>
                    <p:nvPr/>
                  </p:nvSpPr>
                  <p:spPr>
                    <a:xfrm flipH="1">
                      <a:off x="2476168" y="5350485"/>
                      <a:ext cx="233982" cy="212785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 sz="1600"/>
                    </a:p>
                  </p:txBody>
                </p:sp>
                <p:cxnSp>
                  <p:nvCxnSpPr>
                    <p:cNvPr id="45" name="Straight Arrow Connector 44"/>
                    <p:cNvCxnSpPr/>
                    <p:nvPr/>
                  </p:nvCxnSpPr>
                  <p:spPr>
                    <a:xfrm rot="10800000" flipV="1">
                      <a:off x="2630280" y="5299005"/>
                      <a:ext cx="0" cy="369514"/>
                    </a:xfrm>
                    <a:prstGeom prst="straightConnector1">
                      <a:avLst/>
                    </a:prstGeom>
                    <a:solidFill>
                      <a:srgbClr val="FF33CC"/>
                    </a:solidFill>
                    <a:ln w="28575"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1540" name="Group 36"/>
                  <p:cNvGrpSpPr>
                    <a:grpSpLocks/>
                  </p:cNvGrpSpPr>
                  <p:nvPr/>
                </p:nvGrpSpPr>
                <p:grpSpPr bwMode="auto">
                  <a:xfrm rot="10800000" flipV="1">
                    <a:off x="4840604" y="4659893"/>
                    <a:ext cx="243430" cy="369307"/>
                    <a:chOff x="2550153" y="5253769"/>
                    <a:chExt cx="243430" cy="369307"/>
                  </a:xfrm>
                </p:grpSpPr>
                <p:sp>
                  <p:nvSpPr>
                    <p:cNvPr id="40" name="Oval 39"/>
                    <p:cNvSpPr/>
                    <p:nvPr/>
                  </p:nvSpPr>
                  <p:spPr>
                    <a:xfrm flipH="1">
                      <a:off x="2550604" y="5357478"/>
                      <a:ext cx="242981" cy="212785"/>
                    </a:xfrm>
                    <a:prstGeom prst="ellipse">
                      <a:avLst/>
                    </a:prstGeom>
                    <a:solidFill>
                      <a:schemeClr val="accent2"/>
                    </a:solidFill>
                    <a:ln>
                      <a:solidFill>
                        <a:srgbClr val="4521DD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 sz="1600"/>
                    </a:p>
                  </p:txBody>
                </p:sp>
                <p:cxnSp>
                  <p:nvCxnSpPr>
                    <p:cNvPr id="42" name="Straight Arrow Connector 41"/>
                    <p:cNvCxnSpPr/>
                    <p:nvPr/>
                  </p:nvCxnSpPr>
                  <p:spPr>
                    <a:xfrm rot="10800000">
                      <a:off x="2631598" y="5253373"/>
                      <a:ext cx="0" cy="369514"/>
                    </a:xfrm>
                    <a:prstGeom prst="straightConnector1">
                      <a:avLst/>
                    </a:prstGeom>
                    <a:solidFill>
                      <a:srgbClr val="FF33CC"/>
                    </a:solidFill>
                    <a:ln w="28575">
                      <a:solidFill>
                        <a:schemeClr val="tx1"/>
                      </a:solidFill>
                      <a:headEnd type="none" w="med" len="med"/>
                      <a:tailEnd type="triangle" w="med" len="med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21541" name="TextBox 3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33424" y="4451711"/>
                    <a:ext cx="227407" cy="2439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GB" altLang="en-US" sz="1600"/>
                      <a:t>X</a:t>
                    </a:r>
                    <a:endParaRPr lang="en-GB" altLang="en-US" sz="1600" baseline="30000"/>
                  </a:p>
                </p:txBody>
              </p:sp>
              <p:sp>
                <p:nvSpPr>
                  <p:cNvPr id="21542" name="TextBox 3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829177" y="4989899"/>
                    <a:ext cx="227407" cy="24394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GB" altLang="en-US" sz="1600"/>
                      <a:t>X</a:t>
                    </a:r>
                    <a:endParaRPr lang="en-GB" altLang="en-US" sz="1600" baseline="30000"/>
                  </a:p>
                </p:txBody>
              </p:sp>
            </p:grpSp>
          </p:grpSp>
          <p:sp>
            <p:nvSpPr>
              <p:cNvPr id="21531" name="TextBox 45"/>
              <p:cNvSpPr txBox="1">
                <a:spLocks noChangeArrowheads="1"/>
              </p:cNvSpPr>
              <p:nvPr/>
            </p:nvSpPr>
            <p:spPr bwMode="auto">
              <a:xfrm>
                <a:off x="7020053" y="4911901"/>
                <a:ext cx="1806043" cy="1015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r>
                  <a:rPr lang="en-GB" altLang="en-US" sz="1200"/>
                  <a:t>Coupled transporters are often drawn as circles with arrows indicating the direction of flow for each ion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6934201" y="3580779"/>
                <a:ext cx="1985963" cy="2387884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GB" sz="1600"/>
              </a:p>
            </p:txBody>
          </p:sp>
          <p:cxnSp>
            <p:nvCxnSpPr>
              <p:cNvPr id="48" name="Straight Arrow Connector 47"/>
              <p:cNvCxnSpPr/>
              <p:nvPr/>
            </p:nvCxnSpPr>
            <p:spPr>
              <a:xfrm flipV="1">
                <a:off x="7667626" y="4190451"/>
                <a:ext cx="0" cy="512824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8194676" y="4204741"/>
                <a:ext cx="0" cy="512823"/>
              </a:xfrm>
              <a:prstGeom prst="straightConnector1">
                <a:avLst/>
              </a:prstGeom>
              <a:solidFill>
                <a:srgbClr val="FF33CC"/>
              </a:solidFill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35" name="TextBox 49"/>
              <p:cNvSpPr txBox="1">
                <a:spLocks noChangeArrowheads="1"/>
              </p:cNvSpPr>
              <p:nvPr/>
            </p:nvSpPr>
            <p:spPr bwMode="auto">
              <a:xfrm>
                <a:off x="7541378" y="3888109"/>
                <a:ext cx="41229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1600"/>
                  <a:t>H</a:t>
                </a:r>
                <a:r>
                  <a:rPr lang="en-GB" altLang="en-US" sz="1600" baseline="30000"/>
                  <a:t>+</a:t>
                </a:r>
              </a:p>
            </p:txBody>
          </p:sp>
          <p:sp>
            <p:nvSpPr>
              <p:cNvPr id="21536" name="TextBox 50"/>
              <p:cNvSpPr txBox="1">
                <a:spLocks noChangeArrowheads="1"/>
              </p:cNvSpPr>
              <p:nvPr/>
            </p:nvSpPr>
            <p:spPr bwMode="auto">
              <a:xfrm>
                <a:off x="8133566" y="3879998"/>
                <a:ext cx="412292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1600"/>
                  <a:t>H</a:t>
                </a:r>
                <a:r>
                  <a:rPr lang="en-GB" altLang="en-US" sz="1600" baseline="30000"/>
                  <a:t>+</a:t>
                </a:r>
              </a:p>
            </p:txBody>
          </p:sp>
        </p:grpSp>
        <p:grpSp>
          <p:nvGrpSpPr>
            <p:cNvPr id="21512" name="Group 66"/>
            <p:cNvGrpSpPr>
              <a:grpSpLocks/>
            </p:cNvGrpSpPr>
            <p:nvPr/>
          </p:nvGrpSpPr>
          <p:grpSpPr bwMode="auto">
            <a:xfrm>
              <a:off x="194863" y="1905000"/>
              <a:ext cx="2014937" cy="1764272"/>
              <a:chOff x="249896" y="3602565"/>
              <a:chExt cx="2014937" cy="1764272"/>
            </a:xfrm>
          </p:grpSpPr>
          <p:cxnSp>
            <p:nvCxnSpPr>
              <p:cNvPr id="64" name="Straight Arrow Connector 63"/>
              <p:cNvCxnSpPr/>
              <p:nvPr/>
            </p:nvCxnSpPr>
            <p:spPr>
              <a:xfrm>
                <a:off x="874184" y="4344042"/>
                <a:ext cx="739775" cy="25403"/>
              </a:xfrm>
              <a:prstGeom prst="straightConnector1">
                <a:avLst/>
              </a:prstGeom>
              <a:ln w="57150">
                <a:solidFill>
                  <a:srgbClr val="4521DD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1518" name="Group 51"/>
              <p:cNvGrpSpPr>
                <a:grpSpLocks/>
              </p:cNvGrpSpPr>
              <p:nvPr/>
            </p:nvGrpSpPr>
            <p:grpSpPr bwMode="auto">
              <a:xfrm>
                <a:off x="249896" y="3602565"/>
                <a:ext cx="2014892" cy="1764272"/>
                <a:chOff x="-24925" y="1851628"/>
                <a:chExt cx="2014892" cy="1764272"/>
              </a:xfrm>
            </p:grpSpPr>
            <p:grpSp>
              <p:nvGrpSpPr>
                <p:cNvPr id="21521" name="Group 52"/>
                <p:cNvGrpSpPr>
                  <a:grpSpLocks/>
                </p:cNvGrpSpPr>
                <p:nvPr/>
              </p:nvGrpSpPr>
              <p:grpSpPr bwMode="auto">
                <a:xfrm>
                  <a:off x="578378" y="1851628"/>
                  <a:ext cx="1411589" cy="1764272"/>
                  <a:chOff x="4239316" y="1696058"/>
                  <a:chExt cx="2139796" cy="2276477"/>
                </a:xfrm>
              </p:grpSpPr>
              <p:cxnSp>
                <p:nvCxnSpPr>
                  <p:cNvPr id="55" name="Straight Arrow Connector 54"/>
                  <p:cNvCxnSpPr/>
                  <p:nvPr/>
                </p:nvCxnSpPr>
                <p:spPr>
                  <a:xfrm>
                    <a:off x="4239844" y="2915025"/>
                    <a:ext cx="1121408" cy="30729"/>
                  </a:xfrm>
                  <a:prstGeom prst="straightConnector1">
                    <a:avLst/>
                  </a:prstGeom>
                  <a:ln w="57150">
                    <a:solidFill>
                      <a:srgbClr val="4521DD"/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1524" name="Group 55"/>
                  <p:cNvGrpSpPr>
                    <a:grpSpLocks/>
                  </p:cNvGrpSpPr>
                  <p:nvPr/>
                </p:nvGrpSpPr>
                <p:grpSpPr bwMode="auto">
                  <a:xfrm rot="5400000">
                    <a:off x="4223483" y="2115160"/>
                    <a:ext cx="2276477" cy="1438274"/>
                    <a:chOff x="3571880" y="2133601"/>
                    <a:chExt cx="3428997" cy="2133599"/>
                  </a:xfrm>
                </p:grpSpPr>
                <p:sp>
                  <p:nvSpPr>
                    <p:cNvPr id="58" name="Can 57"/>
                    <p:cNvSpPr/>
                    <p:nvPr/>
                  </p:nvSpPr>
                  <p:spPr>
                    <a:xfrm>
                      <a:off x="4343378" y="2358614"/>
                      <a:ext cx="1675586" cy="1895588"/>
                    </a:xfrm>
                    <a:prstGeom prst="can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59" name="Cube 58"/>
                    <p:cNvSpPr/>
                    <p:nvPr/>
                  </p:nvSpPr>
                  <p:spPr>
                    <a:xfrm>
                      <a:off x="3571930" y="2130144"/>
                      <a:ext cx="3428317" cy="1895588"/>
                    </a:xfrm>
                    <a:prstGeom prst="cube">
                      <a:avLst>
                        <a:gd name="adj" fmla="val 41884"/>
                      </a:avLst>
                    </a:prstGeom>
                    <a:solidFill>
                      <a:schemeClr val="accent3">
                        <a:lumMod val="40000"/>
                        <a:lumOff val="60000"/>
                      </a:schemeClr>
                    </a:solidFill>
                    <a:ln>
                      <a:solidFill>
                        <a:schemeClr val="accent3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60" name="Oval 59"/>
                    <p:cNvSpPr/>
                    <p:nvPr/>
                  </p:nvSpPr>
                  <p:spPr>
                    <a:xfrm>
                      <a:off x="4343379" y="2276509"/>
                      <a:ext cx="1675586" cy="456940"/>
                    </a:xfrm>
                    <a:prstGeom prst="ellipse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  <p:sp>
                  <p:nvSpPr>
                    <p:cNvPr id="61" name="Oval 60"/>
                    <p:cNvSpPr/>
                    <p:nvPr/>
                  </p:nvSpPr>
                  <p:spPr>
                    <a:xfrm>
                      <a:off x="4722931" y="2412162"/>
                      <a:ext cx="916479" cy="221330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en-GB"/>
                    </a:p>
                  </p:txBody>
                </p:sp>
              </p:grpSp>
              <p:cxnSp>
                <p:nvCxnSpPr>
                  <p:cNvPr id="57" name="Straight Arrow Connector 56"/>
                  <p:cNvCxnSpPr/>
                  <p:nvPr/>
                </p:nvCxnSpPr>
                <p:spPr>
                  <a:xfrm>
                    <a:off x="5823291" y="2937560"/>
                    <a:ext cx="555890" cy="8195"/>
                  </a:xfrm>
                  <a:prstGeom prst="straightConnector1">
                    <a:avLst/>
                  </a:prstGeom>
                  <a:ln w="57150">
                    <a:solidFill>
                      <a:srgbClr val="4521DD"/>
                    </a:solidFill>
                    <a:headEnd type="none" w="med" len="med"/>
                    <a:tailEnd type="non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1522" name="TextBox 53"/>
                <p:cNvSpPr txBox="1">
                  <a:spLocks noChangeArrowheads="1"/>
                </p:cNvSpPr>
                <p:nvPr/>
              </p:nvSpPr>
              <p:spPr bwMode="auto">
                <a:xfrm>
                  <a:off x="-24925" y="2644333"/>
                  <a:ext cx="707387" cy="584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GB" altLang="en-US" sz="3200">
                      <a:solidFill>
                        <a:srgbClr val="4521DD"/>
                      </a:solidFill>
                    </a:rPr>
                    <a:t>X</a:t>
                  </a:r>
                  <a:endParaRPr lang="en-GB" altLang="en-US" sz="3200" baseline="30000">
                    <a:solidFill>
                      <a:srgbClr val="4521DD"/>
                    </a:solidFill>
                  </a:endParaRPr>
                </a:p>
              </p:txBody>
            </p:sp>
          </p:grpSp>
          <p:sp>
            <p:nvSpPr>
              <p:cNvPr id="21519" name="TextBox 62"/>
              <p:cNvSpPr txBox="1">
                <a:spLocks noChangeArrowheads="1"/>
              </p:cNvSpPr>
              <p:nvPr/>
            </p:nvSpPr>
            <p:spPr bwMode="auto">
              <a:xfrm>
                <a:off x="249896" y="3913710"/>
                <a:ext cx="707387" cy="5847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GB" altLang="en-US" sz="3200">
                    <a:solidFill>
                      <a:srgbClr val="4521DD"/>
                    </a:solidFill>
                  </a:rPr>
                  <a:t>H</a:t>
                </a:r>
                <a:r>
                  <a:rPr lang="en-GB" altLang="en-US" sz="3200" baseline="30000">
                    <a:solidFill>
                      <a:srgbClr val="4521DD"/>
                    </a:solidFill>
                  </a:rPr>
                  <a:t>+</a:t>
                </a:r>
              </a:p>
            </p:txBody>
          </p:sp>
          <p:cxnSp>
            <p:nvCxnSpPr>
              <p:cNvPr id="65" name="Straight Arrow Connector 64"/>
              <p:cNvCxnSpPr/>
              <p:nvPr/>
            </p:nvCxnSpPr>
            <p:spPr>
              <a:xfrm>
                <a:off x="1898122" y="4361506"/>
                <a:ext cx="366712" cy="7939"/>
              </a:xfrm>
              <a:prstGeom prst="straightConnector1">
                <a:avLst/>
              </a:prstGeom>
              <a:ln w="57150">
                <a:solidFill>
                  <a:srgbClr val="4521DD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513" name="Picture 2" descr="C:\Users\mary\AppData\Local\Temp\journal.pone.0039865.g00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82" t="62041" r="2811" b="1230"/>
            <a:stretch>
              <a:fillRect/>
            </a:stretch>
          </p:blipFill>
          <p:spPr bwMode="auto">
            <a:xfrm>
              <a:off x="3768307" y="4267200"/>
              <a:ext cx="1688237" cy="1668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Pentagon 61"/>
            <p:cNvSpPr/>
            <p:nvPr/>
          </p:nvSpPr>
          <p:spPr>
            <a:xfrm flipH="1">
              <a:off x="5410201" y="4562817"/>
              <a:ext cx="3443288" cy="1228871"/>
            </a:xfrm>
            <a:prstGeom prst="homePlat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1515" name="TextBox 65"/>
            <p:cNvSpPr txBox="1">
              <a:spLocks noChangeArrowheads="1"/>
            </p:cNvSpPr>
            <p:nvPr/>
          </p:nvSpPr>
          <p:spPr bwMode="auto">
            <a:xfrm>
              <a:off x="5716800" y="4715919"/>
              <a:ext cx="3198600" cy="83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1600" dirty="0"/>
                <a:t>Schematic domain structure (L) and Top-down (R) views of an HKT1 Na</a:t>
              </a:r>
              <a:r>
                <a:rPr lang="en-GB" altLang="en-US" sz="1600" baseline="30000" dirty="0"/>
                <a:t>+</a:t>
              </a:r>
              <a:r>
                <a:rPr lang="en-GB" altLang="en-US" sz="1600" dirty="0"/>
                <a:t> transporter</a:t>
              </a:r>
            </a:p>
          </p:txBody>
        </p:sp>
        <p:sp>
          <p:nvSpPr>
            <p:cNvPr id="21516" name="TextBox 2"/>
            <p:cNvSpPr txBox="1">
              <a:spLocks noChangeArrowheads="1"/>
            </p:cNvSpPr>
            <p:nvPr/>
          </p:nvSpPr>
          <p:spPr bwMode="auto">
            <a:xfrm>
              <a:off x="1" y="6012000"/>
              <a:ext cx="9144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Cotsaftis, O., Plett, D., Shirley, N., Tester, M. and Hrmova, M. (2012). A two-staged model of Na</a:t>
              </a:r>
              <a:r>
                <a:rPr lang="en-GB" altLang="en-US" sz="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exclusion in rice explained by 3D modeling of HKT transporters and alternative splicing. PLoS ONE. 7: 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  <a:hlinkClick r:id="rId4"/>
                </a:rPr>
                <a:t>e39865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. Chérel, I., Lefoulon, C., Boeglin, M. and Sentenac, H. (2014). Molecular mechanisms involved in plant adaptation to low K</a:t>
              </a:r>
              <a:r>
                <a:rPr lang="en-GB" altLang="en-US" sz="800" baseline="3000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 availability. J. Exp. Bot. 65: 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  <a:hlinkClick r:id="rId5"/>
                </a:rPr>
                <a:t>833-848</a:t>
              </a:r>
              <a:r>
                <a:rPr lang="en-GB" altLang="en-US" sz="800">
                  <a:latin typeface="Times New Roman" panose="02020603050405020304" pitchFamily="18" charset="0"/>
                  <a:cs typeface="Times New Roman" panose="02020603050405020304" pitchFamily="18" charset="0"/>
                </a:rPr>
                <a:t>, by permission of Oxford University Press.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001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5"/>
          <a:stretch/>
        </p:blipFill>
        <p:spPr bwMode="auto">
          <a:xfrm>
            <a:off x="467544" y="1916832"/>
            <a:ext cx="6912768" cy="486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79400" y="123911"/>
            <a:ext cx="8685087" cy="2152961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s-ES" sz="2000" dirty="0" smtClean="0"/>
              <a:t>Las </a:t>
            </a:r>
            <a:r>
              <a:rPr lang="en-US" altLang="es-ES" sz="2000" dirty="0" err="1" smtClean="0">
                <a:solidFill>
                  <a:srgbClr val="FF0000"/>
                </a:solidFill>
              </a:rPr>
              <a:t>proteinas</a:t>
            </a:r>
            <a:r>
              <a:rPr lang="en-US" altLang="es-ES" sz="2000" dirty="0" smtClean="0">
                <a:solidFill>
                  <a:srgbClr val="FF0000"/>
                </a:solidFill>
              </a:rPr>
              <a:t> carrier</a:t>
            </a:r>
            <a:r>
              <a:rPr lang="en-US" altLang="es-ES" sz="2000" dirty="0" smtClean="0"/>
              <a:t> </a:t>
            </a:r>
            <a:r>
              <a:rPr lang="en-US" altLang="es-ES" sz="2000" dirty="0" err="1" smtClean="0"/>
              <a:t>realizan</a:t>
            </a:r>
            <a:r>
              <a:rPr lang="en-US" altLang="es-ES" sz="2000" dirty="0" smtClean="0"/>
              <a:t> un </a:t>
            </a:r>
            <a:r>
              <a:rPr lang="en-US" altLang="es-ES" sz="2000" dirty="0" err="1" smtClean="0"/>
              <a:t>ciclo</a:t>
            </a:r>
            <a:r>
              <a:rPr lang="en-US" altLang="es-ES" sz="2000" dirty="0" smtClean="0"/>
              <a:t> de </a:t>
            </a:r>
            <a:r>
              <a:rPr lang="en-US" altLang="es-ES" sz="2000" dirty="0" err="1" smtClean="0"/>
              <a:t>conformaciones</a:t>
            </a:r>
            <a:r>
              <a:rPr lang="en-US" altLang="es-ES" sz="2000" dirty="0" smtClean="0"/>
              <a:t> </a:t>
            </a:r>
            <a:r>
              <a:rPr lang="en-US" altLang="es-ES" sz="2000" dirty="0" err="1" smtClean="0"/>
              <a:t>en</a:t>
            </a:r>
            <a:r>
              <a:rPr lang="en-US" altLang="es-ES" sz="2000" dirty="0" smtClean="0"/>
              <a:t> el que el </a:t>
            </a:r>
            <a:r>
              <a:rPr lang="en-US" altLang="es-ES" sz="2000" dirty="0" err="1" smtClean="0"/>
              <a:t>sitio</a:t>
            </a:r>
            <a:r>
              <a:rPr lang="en-US" altLang="es-ES" sz="2000" dirty="0" smtClean="0"/>
              <a:t> de </a:t>
            </a:r>
            <a:r>
              <a:rPr lang="en-US" altLang="es-ES" sz="2000" dirty="0" err="1" smtClean="0"/>
              <a:t>uni</a:t>
            </a:r>
            <a:r>
              <a:rPr lang="en-US" altLang="ja-JP" sz="2000" dirty="0" err="1" smtClean="0"/>
              <a:t>ón</a:t>
            </a:r>
            <a:r>
              <a:rPr lang="en-US" altLang="ja-JP" sz="2000" dirty="0" smtClean="0"/>
              <a:t> del </a:t>
            </a:r>
            <a:r>
              <a:rPr lang="en-US" altLang="ja-JP" sz="2000" dirty="0" err="1" smtClean="0"/>
              <a:t>soluto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está</a:t>
            </a:r>
            <a:r>
              <a:rPr lang="en-US" altLang="ja-JP" sz="2000" dirty="0" smtClean="0"/>
              <a:t> </a:t>
            </a:r>
            <a:r>
              <a:rPr lang="en-US" altLang="ja-JP" sz="2000" dirty="0" err="1" smtClean="0"/>
              <a:t>accesible</a:t>
            </a:r>
            <a:r>
              <a:rPr lang="en-US" altLang="ja-JP" sz="2000" dirty="0" smtClean="0"/>
              <a:t> de un </a:t>
            </a:r>
            <a:r>
              <a:rPr lang="en-US" altLang="ja-JP" sz="2000" dirty="0" err="1" smtClean="0"/>
              <a:t>lado</a:t>
            </a:r>
            <a:r>
              <a:rPr lang="en-US" altLang="ja-JP" sz="2000" dirty="0" smtClean="0"/>
              <a:t> de la </a:t>
            </a:r>
            <a:r>
              <a:rPr lang="en-US" altLang="ja-JP" sz="2000" dirty="0" err="1" smtClean="0"/>
              <a:t>membrana</a:t>
            </a:r>
            <a:r>
              <a:rPr lang="en-US" altLang="ja-JP" sz="2000" dirty="0" smtClean="0"/>
              <a:t> o del </a:t>
            </a:r>
            <a:r>
              <a:rPr lang="en-US" altLang="ja-JP" sz="2000" dirty="0" err="1" smtClean="0"/>
              <a:t>otro</a:t>
            </a:r>
            <a:r>
              <a:rPr lang="en-US" altLang="ja-JP" sz="2000" dirty="0" smtClean="0"/>
              <a:t>.</a:t>
            </a:r>
            <a:endParaRPr lang="en-US" altLang="es-ES" sz="2000" dirty="0" smtClean="0"/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s-ES" sz="1600" dirty="0" smtClean="0"/>
              <a:t>No </a:t>
            </a:r>
            <a:r>
              <a:rPr lang="en-US" altLang="es-ES" sz="1600" dirty="0" err="1" smtClean="0"/>
              <a:t>existe</a:t>
            </a:r>
            <a:r>
              <a:rPr lang="en-US" altLang="es-ES" sz="1600" dirty="0" smtClean="0"/>
              <a:t> un canal </a:t>
            </a:r>
            <a:r>
              <a:rPr lang="en-US" altLang="es-ES" sz="1600" dirty="0" err="1" smtClean="0"/>
              <a:t>abierto</a:t>
            </a:r>
            <a:r>
              <a:rPr lang="en-US" altLang="es-ES" sz="1600" dirty="0" smtClean="0"/>
              <a:t>, </a:t>
            </a:r>
            <a:r>
              <a:rPr lang="en-US" altLang="es-ES" sz="1600" dirty="0" err="1" smtClean="0"/>
              <a:t>sino</a:t>
            </a:r>
            <a:r>
              <a:rPr lang="en-US" altLang="es-ES" sz="1600" dirty="0" smtClean="0"/>
              <a:t> que </a:t>
            </a:r>
            <a:r>
              <a:rPr lang="en-US" altLang="es-ES" sz="1600" dirty="0" err="1" smtClean="0"/>
              <a:t>una</a:t>
            </a:r>
            <a:r>
              <a:rPr lang="en-US" altLang="es-ES" sz="1600" dirty="0" smtClean="0"/>
              <a:t> o un </a:t>
            </a:r>
            <a:r>
              <a:rPr lang="en-US" altLang="es-ES" sz="1600" dirty="0" err="1" smtClean="0"/>
              <a:t>numero</a:t>
            </a:r>
            <a:r>
              <a:rPr lang="en-US" altLang="es-ES" sz="1600" dirty="0" smtClean="0"/>
              <a:t> </a:t>
            </a:r>
            <a:r>
              <a:rPr lang="en-US" altLang="es-ES" sz="1600" dirty="0" err="1" smtClean="0"/>
              <a:t>limitado</a:t>
            </a:r>
            <a:r>
              <a:rPr lang="en-US" altLang="es-ES" sz="1600" dirty="0" smtClean="0"/>
              <a:t> de </a:t>
            </a:r>
            <a:r>
              <a:rPr lang="en-US" altLang="es-ES" sz="1600" dirty="0" err="1" smtClean="0"/>
              <a:t>moleculas</a:t>
            </a:r>
            <a:r>
              <a:rPr lang="en-US" altLang="es-ES" sz="1600" dirty="0" smtClean="0"/>
              <a:t> se </a:t>
            </a:r>
            <a:r>
              <a:rPr lang="en-US" altLang="es-ES" sz="1600" dirty="0" err="1" smtClean="0"/>
              <a:t>une</a:t>
            </a:r>
            <a:r>
              <a:rPr lang="en-US" altLang="es-ES" sz="1600" dirty="0" smtClean="0"/>
              <a:t> al carrier </a:t>
            </a:r>
            <a:r>
              <a:rPr lang="en-US" altLang="es-ES" sz="1600" dirty="0" err="1" smtClean="0"/>
              <a:t>por</a:t>
            </a:r>
            <a:r>
              <a:rPr lang="en-US" altLang="es-ES" sz="1600" dirty="0" smtClean="0"/>
              <a:t> </a:t>
            </a:r>
            <a:r>
              <a:rPr lang="en-US" altLang="es-ES" sz="1600" dirty="0" err="1" smtClean="0"/>
              <a:t>cada</a:t>
            </a:r>
            <a:r>
              <a:rPr lang="en-US" altLang="es-ES" sz="1600" dirty="0" smtClean="0"/>
              <a:t> </a:t>
            </a:r>
            <a:r>
              <a:rPr lang="en-US" altLang="es-ES" sz="1600" dirty="0" err="1" smtClean="0"/>
              <a:t>ciclo</a:t>
            </a:r>
            <a:r>
              <a:rPr lang="en-US" altLang="es-ES" sz="1600" dirty="0" smtClean="0"/>
              <a:t> de </a:t>
            </a:r>
            <a:r>
              <a:rPr lang="en-US" altLang="es-ES" sz="1600" dirty="0" err="1" smtClean="0"/>
              <a:t>conformaci</a:t>
            </a:r>
            <a:r>
              <a:rPr lang="en-US" altLang="ja-JP" sz="1600" dirty="0" err="1" smtClean="0"/>
              <a:t>ones</a:t>
            </a:r>
            <a:r>
              <a:rPr lang="en-US" altLang="ja-JP" sz="1600" dirty="0" smtClean="0"/>
              <a:t>.</a:t>
            </a: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ja-JP" sz="1600" dirty="0" smtClean="0">
                <a:solidFill>
                  <a:srgbClr val="FF0000"/>
                </a:solidFill>
              </a:rPr>
              <a:t>                       Los carries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muestran</a:t>
            </a:r>
            <a:r>
              <a:rPr lang="en-US" altLang="ja-JP" sz="1600" dirty="0" smtClean="0">
                <a:solidFill>
                  <a:srgbClr val="FF0000"/>
                </a:solidFill>
              </a:rPr>
              <a:t> </a:t>
            </a:r>
            <a:r>
              <a:rPr lang="en-US" altLang="ja-JP" sz="1600" dirty="0" err="1" smtClean="0">
                <a:solidFill>
                  <a:srgbClr val="FF0000"/>
                </a:solidFill>
              </a:rPr>
              <a:t>cinéticas</a:t>
            </a:r>
            <a:r>
              <a:rPr lang="en-US" altLang="ja-JP" sz="1600" dirty="0" smtClean="0">
                <a:solidFill>
                  <a:srgbClr val="FF0000"/>
                </a:solidFill>
              </a:rPr>
              <a:t> de </a:t>
            </a:r>
            <a:r>
              <a:rPr lang="en-US" altLang="es-ES" sz="1600" b="1" dirty="0" err="1" smtClean="0">
                <a:solidFill>
                  <a:srgbClr val="FF0000"/>
                </a:solidFill>
                <a:cs typeface="Times New Roman" panose="02020603050405020304" pitchFamily="18" charset="0"/>
              </a:rPr>
              <a:t>Michaelis-Menten</a:t>
            </a:r>
            <a:endParaRPr lang="en-US" altLang="es-ES" sz="1600" b="1" dirty="0" smtClean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5000"/>
              </a:lnSpc>
              <a:spcBef>
                <a:spcPct val="0"/>
              </a:spcBef>
              <a:spcAft>
                <a:spcPct val="40000"/>
              </a:spcAft>
              <a:buClr>
                <a:srgbClr val="FF3300"/>
              </a:buClr>
              <a:buFont typeface="Wingdings" panose="05000000000000000000" pitchFamily="2" charset="2"/>
              <a:buNone/>
            </a:pPr>
            <a:endParaRPr lang="en-US" altLang="es-ES" sz="2400" dirty="0" smtClean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457200"/>
            <a:ext cx="8531225" cy="6399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3" name="CuadroTexto 1"/>
          <p:cNvSpPr txBox="1">
            <a:spLocks noChangeArrowheads="1"/>
          </p:cNvSpPr>
          <p:nvPr/>
        </p:nvSpPr>
        <p:spPr bwMode="auto">
          <a:xfrm>
            <a:off x="179388" y="115888"/>
            <a:ext cx="2466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/>
              <a:t>Tipos de carriers</a:t>
            </a:r>
            <a:endParaRPr lang="en-US" altLang="en-US" sz="2400"/>
          </a:p>
        </p:txBody>
      </p:sp>
      <p:sp>
        <p:nvSpPr>
          <p:cNvPr id="56324" name="Rectángulo 2"/>
          <p:cNvSpPr>
            <a:spLocks noChangeArrowheads="1"/>
          </p:cNvSpPr>
          <p:nvPr/>
        </p:nvSpPr>
        <p:spPr bwMode="auto">
          <a:xfrm>
            <a:off x="2286000" y="2459038"/>
            <a:ext cx="45720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Fax" panose="02060602050505020204" pitchFamily="18" charset="0"/>
              </a:rPr>
              <a:t>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000000"/>
                </a:solidFill>
                <a:latin typeface="Lucida Fax" panose="02060602050505020204" pitchFamily="18" charset="0"/>
              </a:rPr>
              <a:t>3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Fax" panose="02060602050505020204" pitchFamily="18" charset="0"/>
              </a:rPr>
              <a:t>–10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000000"/>
                </a:solidFill>
                <a:latin typeface="Lucida Fax" panose="02060602050505020204" pitchFamily="18" charset="0"/>
              </a:rPr>
              <a:t>6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Fax" panose="02060602050505020204" pitchFamily="18" charset="0"/>
              </a:rPr>
              <a:t> 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Fax" panose="02060602050505020204" pitchFamily="18" charset="0"/>
              </a:rPr>
              <a:t>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800">
                <a:solidFill>
                  <a:srgbClr val="000000"/>
                </a:solidFill>
                <a:latin typeface="Lucida Fax" panose="02060602050505020204" pitchFamily="18" charset="0"/>
              </a:rPr>
              <a:t>–1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338" y="1600200"/>
            <a:ext cx="1973262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1" name="Picture 103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50" y="1600200"/>
            <a:ext cx="19208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2" name="Picture 10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052763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8373" name="Picture 1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725" y="1600200"/>
            <a:ext cx="1895475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8374" name="Text Box 1034"/>
          <p:cNvSpPr txBox="1">
            <a:spLocks noChangeArrowheads="1"/>
          </p:cNvSpPr>
          <p:nvPr/>
        </p:nvSpPr>
        <p:spPr bwMode="auto">
          <a:xfrm>
            <a:off x="2514600" y="581025"/>
            <a:ext cx="411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/>
              <a:t>Transporte activo secundario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uadroTexto 3"/>
          <p:cNvSpPr txBox="1">
            <a:spLocks noChangeArrowheads="1"/>
          </p:cNvSpPr>
          <p:nvPr/>
        </p:nvSpPr>
        <p:spPr bwMode="auto">
          <a:xfrm>
            <a:off x="1425829" y="3233312"/>
            <a:ext cx="626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Cómo se origina el Potencial de Membrana?</a:t>
            </a:r>
            <a:endParaRPr lang="es-ES" altLang="es-ES" sz="2400" dirty="0"/>
          </a:p>
        </p:txBody>
      </p:sp>
      <p:sp>
        <p:nvSpPr>
          <p:cNvPr id="11267" name="CuadroTexto 4"/>
          <p:cNvSpPr txBox="1">
            <a:spLocks noChangeArrowheads="1"/>
          </p:cNvSpPr>
          <p:nvPr/>
        </p:nvSpPr>
        <p:spPr bwMode="auto">
          <a:xfrm>
            <a:off x="3227859" y="4335988"/>
            <a:ext cx="22209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Efecto </a:t>
            </a:r>
            <a:r>
              <a:rPr lang="es-AR" altLang="es-ES" sz="2400" dirty="0" err="1"/>
              <a:t>Donnan</a:t>
            </a:r>
            <a:endParaRPr lang="es-ES" altLang="es-ES" sz="2400" dirty="0"/>
          </a:p>
        </p:txBody>
      </p:sp>
      <p:sp>
        <p:nvSpPr>
          <p:cNvPr id="11268" name="CuadroTexto 5"/>
          <p:cNvSpPr txBox="1">
            <a:spLocks noChangeArrowheads="1"/>
          </p:cNvSpPr>
          <p:nvPr/>
        </p:nvSpPr>
        <p:spPr bwMode="auto">
          <a:xfrm>
            <a:off x="2627784" y="5344051"/>
            <a:ext cx="34210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/>
              <a:t>Bombas Electrogénicas</a:t>
            </a:r>
            <a:endParaRPr lang="es-ES" altLang="es-ES" sz="2400"/>
          </a:p>
        </p:txBody>
      </p:sp>
      <p:sp>
        <p:nvSpPr>
          <p:cNvPr id="11269" name="CuadroTexto 3"/>
          <p:cNvSpPr txBox="1">
            <a:spLocks noChangeArrowheads="1"/>
          </p:cNvSpPr>
          <p:nvPr/>
        </p:nvSpPr>
        <p:spPr bwMode="auto">
          <a:xfrm>
            <a:off x="1425829" y="2245551"/>
            <a:ext cx="50129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 dirty="0"/>
              <a:t>Qué es el Potencial de Membrana?</a:t>
            </a:r>
            <a:endParaRPr lang="es-ES" altLang="es-ES" sz="2400" dirty="0"/>
          </a:p>
        </p:txBody>
      </p:sp>
      <p:sp>
        <p:nvSpPr>
          <p:cNvPr id="2" name="CuadroTexto 1"/>
          <p:cNvSpPr txBox="1"/>
          <p:nvPr/>
        </p:nvSpPr>
        <p:spPr>
          <a:xfrm>
            <a:off x="1806576" y="404664"/>
            <a:ext cx="56044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4000" dirty="0" smtClean="0">
                <a:solidFill>
                  <a:srgbClr val="FF0000"/>
                </a:solidFill>
              </a:rPr>
              <a:t>Potencial de membrana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7" grpId="0"/>
      <p:bldP spid="11268" grpId="0"/>
      <p:bldP spid="1126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4" r="26416" b="49663"/>
          <a:stretch>
            <a:fillRect/>
          </a:stretch>
        </p:blipFill>
        <p:spPr bwMode="auto">
          <a:xfrm>
            <a:off x="250825" y="-100013"/>
            <a:ext cx="8750300" cy="6629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2734" r="26416" b="4966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AutoShape 6"/>
          <p:cNvSpPr>
            <a:spLocks/>
          </p:cNvSpPr>
          <p:nvPr/>
        </p:nvSpPr>
        <p:spPr bwMode="auto">
          <a:xfrm>
            <a:off x="5003800" y="1628775"/>
            <a:ext cx="288925" cy="1368425"/>
          </a:xfrm>
          <a:prstGeom prst="rightBrace">
            <a:avLst>
              <a:gd name="adj1" fmla="val 39469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0" name="Elipse 4"/>
          <p:cNvSpPr>
            <a:spLocks noChangeArrowheads="1"/>
          </p:cNvSpPr>
          <p:nvPr/>
        </p:nvSpPr>
        <p:spPr bwMode="auto">
          <a:xfrm rot="-1916886">
            <a:off x="-157163" y="530225"/>
            <a:ext cx="5918201" cy="2843213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1" name="Elipse 5"/>
          <p:cNvSpPr>
            <a:spLocks noChangeArrowheads="1"/>
          </p:cNvSpPr>
          <p:nvPr/>
        </p:nvSpPr>
        <p:spPr bwMode="auto">
          <a:xfrm>
            <a:off x="1979613" y="3357563"/>
            <a:ext cx="4824412" cy="3171825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60422" name="Elipse 6"/>
          <p:cNvSpPr>
            <a:spLocks noChangeArrowheads="1"/>
          </p:cNvSpPr>
          <p:nvPr/>
        </p:nvSpPr>
        <p:spPr bwMode="auto">
          <a:xfrm rot="2530022">
            <a:off x="5197475" y="709613"/>
            <a:ext cx="3419475" cy="2433637"/>
          </a:xfrm>
          <a:prstGeom prst="ellipse">
            <a:avLst/>
          </a:prstGeom>
          <a:noFill/>
          <a:ln w="412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292100"/>
            <a:ext cx="6010276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Text Box 4"/>
          <p:cNvSpPr txBox="1">
            <a:spLocks noChangeArrowheads="1"/>
          </p:cNvSpPr>
          <p:nvPr/>
        </p:nvSpPr>
        <p:spPr bwMode="auto">
          <a:xfrm>
            <a:off x="663575" y="63500"/>
            <a:ext cx="30464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2400"/>
              <a:t>Detalle de la vacuola</a:t>
            </a:r>
            <a:endParaRPr lang="es-ES" altLang="es-ES" sz="2400"/>
          </a:p>
        </p:txBody>
      </p:sp>
      <p:sp>
        <p:nvSpPr>
          <p:cNvPr id="62468" name="CuadroTexto 1"/>
          <p:cNvSpPr txBox="1">
            <a:spLocks noChangeArrowheads="1"/>
          </p:cNvSpPr>
          <p:nvPr/>
        </p:nvSpPr>
        <p:spPr bwMode="auto">
          <a:xfrm>
            <a:off x="5389563" y="5659438"/>
            <a:ext cx="2947987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Linea llena = contragradieente</a:t>
            </a:r>
          </a:p>
        </p:txBody>
      </p:sp>
      <p:sp>
        <p:nvSpPr>
          <p:cNvPr id="62469" name="CuadroTexto 2"/>
          <p:cNvSpPr txBox="1">
            <a:spLocks noChangeArrowheads="1"/>
          </p:cNvSpPr>
          <p:nvPr/>
        </p:nvSpPr>
        <p:spPr bwMode="auto">
          <a:xfrm>
            <a:off x="5387975" y="5192713"/>
            <a:ext cx="371633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Linea punteada = a favor de gradiente </a:t>
            </a:r>
          </a:p>
        </p:txBody>
      </p:sp>
      <p:sp>
        <p:nvSpPr>
          <p:cNvPr id="62470" name="CuadroTexto 1"/>
          <p:cNvSpPr txBox="1">
            <a:spLocks noChangeArrowheads="1"/>
          </p:cNvSpPr>
          <p:nvPr/>
        </p:nvSpPr>
        <p:spPr bwMode="auto">
          <a:xfrm>
            <a:off x="5391150" y="2111375"/>
            <a:ext cx="3438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n-US" sz="2400"/>
              <a:t>Para discutir con 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/>
              <a:t>compañero durante el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/>
              <a:t> estudio.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/>
              <a:t>Explicar la línea llena 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/>
              <a:t>cortada para cada ión.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323850" y="404813"/>
            <a:ext cx="83518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s-ES" sz="2400">
                <a:solidFill>
                  <a:srgbClr val="FF0000"/>
                </a:solidFill>
              </a:rPr>
              <a:t>Transceptores </a:t>
            </a:r>
            <a:r>
              <a:rPr lang="en-US" altLang="es-ES" sz="2400"/>
              <a:t>de nitratos en pelos radicales</a:t>
            </a:r>
          </a:p>
        </p:txBody>
      </p:sp>
      <p:pic>
        <p:nvPicPr>
          <p:cNvPr id="6451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17" b="-2"/>
          <a:stretch>
            <a:fillRect/>
          </a:stretch>
        </p:blipFill>
        <p:spPr bwMode="auto">
          <a:xfrm>
            <a:off x="1193800" y="4160838"/>
            <a:ext cx="6848475" cy="178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50"/>
          <a:stretch>
            <a:fillRect/>
          </a:stretch>
        </p:blipFill>
        <p:spPr bwMode="auto">
          <a:xfrm>
            <a:off x="1193800" y="1125538"/>
            <a:ext cx="6848475" cy="308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0"/>
            <a:ext cx="64087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38"/>
          <a:stretch>
            <a:fillRect/>
          </a:stretch>
        </p:blipFill>
        <p:spPr bwMode="auto">
          <a:xfrm>
            <a:off x="1462088" y="249238"/>
            <a:ext cx="6459537" cy="439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6338"/>
            <a:ext cx="9144000" cy="157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588" name="Rectangle 6"/>
          <p:cNvSpPr>
            <a:spLocks noChangeArrowheads="1"/>
          </p:cNvSpPr>
          <p:nvPr/>
        </p:nvSpPr>
        <p:spPr bwMode="auto">
          <a:xfrm>
            <a:off x="0" y="4914900"/>
            <a:ext cx="54483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67589" name="Rectangle 7"/>
          <p:cNvSpPr>
            <a:spLocks noChangeArrowheads="1"/>
          </p:cNvSpPr>
          <p:nvPr/>
        </p:nvSpPr>
        <p:spPr bwMode="auto">
          <a:xfrm>
            <a:off x="63500" y="4978400"/>
            <a:ext cx="5448300" cy="46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 r="44392" b="31013"/>
          <a:stretch>
            <a:fillRect/>
          </a:stretch>
        </p:blipFill>
        <p:spPr bwMode="auto">
          <a:xfrm>
            <a:off x="179388" y="88900"/>
            <a:ext cx="8388350" cy="629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8611" name="Elipse 1"/>
          <p:cNvSpPr>
            <a:spLocks noChangeArrowheads="1"/>
          </p:cNvSpPr>
          <p:nvPr/>
        </p:nvSpPr>
        <p:spPr bwMode="auto">
          <a:xfrm>
            <a:off x="1925638" y="4683125"/>
            <a:ext cx="5959475" cy="360363"/>
          </a:xfrm>
          <a:prstGeom prst="ellipse">
            <a:avLst/>
          </a:prstGeom>
          <a:noFill/>
          <a:ln w="38100" algn="ctr">
            <a:solidFill>
              <a:srgbClr val="FF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2" name="Elipse 3"/>
          <p:cNvSpPr>
            <a:spLocks noChangeArrowheads="1"/>
          </p:cNvSpPr>
          <p:nvPr/>
        </p:nvSpPr>
        <p:spPr bwMode="auto">
          <a:xfrm>
            <a:off x="1955800" y="2841625"/>
            <a:ext cx="5929313" cy="360363"/>
          </a:xfrm>
          <a:prstGeom prst="ellipse">
            <a:avLst/>
          </a:prstGeom>
          <a:noFill/>
          <a:ln w="38100" algn="ctr">
            <a:solidFill>
              <a:srgbClr val="FF0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3" name="Elipse 4"/>
          <p:cNvSpPr>
            <a:spLocks noChangeArrowheads="1"/>
          </p:cNvSpPr>
          <p:nvPr/>
        </p:nvSpPr>
        <p:spPr bwMode="auto">
          <a:xfrm>
            <a:off x="1763713" y="1893888"/>
            <a:ext cx="6264275" cy="455612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8614" name="Elipse 6"/>
          <p:cNvSpPr>
            <a:spLocks noChangeArrowheads="1"/>
          </p:cNvSpPr>
          <p:nvPr/>
        </p:nvSpPr>
        <p:spPr bwMode="auto">
          <a:xfrm>
            <a:off x="1925638" y="5876925"/>
            <a:ext cx="5815012" cy="360363"/>
          </a:xfrm>
          <a:prstGeom prst="ellipse">
            <a:avLst/>
          </a:prstGeom>
          <a:noFill/>
          <a:ln w="381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8" name="Elipse 7"/>
          <p:cNvSpPr/>
          <p:nvPr/>
        </p:nvSpPr>
        <p:spPr bwMode="auto">
          <a:xfrm>
            <a:off x="684213" y="476250"/>
            <a:ext cx="7704137" cy="1203325"/>
          </a:xfrm>
          <a:prstGeom prst="ellipse">
            <a:avLst/>
          </a:prstGeom>
          <a:noFill/>
          <a:ln w="3810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50" name="Group 6"/>
          <p:cNvGrpSpPr>
            <a:grpSpLocks/>
          </p:cNvGrpSpPr>
          <p:nvPr/>
        </p:nvGrpSpPr>
        <p:grpSpPr bwMode="auto">
          <a:xfrm>
            <a:off x="1970112" y="476672"/>
            <a:ext cx="5410200" cy="5607050"/>
            <a:chOff x="2160" y="692"/>
            <a:chExt cx="3408" cy="3532"/>
          </a:xfrm>
        </p:grpSpPr>
        <p:pic>
          <p:nvPicPr>
            <p:cNvPr id="6964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" y="692"/>
              <a:ext cx="3408" cy="3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43" name="Rectangle 3"/>
            <p:cNvSpPr>
              <a:spLocks noChangeArrowheads="1"/>
            </p:cNvSpPr>
            <p:nvPr/>
          </p:nvSpPr>
          <p:spPr bwMode="auto">
            <a:xfrm>
              <a:off x="2354" y="3993"/>
              <a:ext cx="31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s-ES" sz="1800" dirty="0"/>
                <a:t> Julien </a:t>
              </a:r>
              <a:r>
                <a:rPr lang="en-US" altLang="es-ES" sz="1800" dirty="0" err="1"/>
                <a:t>Alassimone,Sadaf</a:t>
              </a:r>
              <a:r>
                <a:rPr lang="en-US" altLang="es-ES" sz="1800" dirty="0"/>
                <a:t> </a:t>
              </a:r>
              <a:r>
                <a:rPr lang="en-US" altLang="es-ES" sz="1800" dirty="0" err="1"/>
                <a:t>Naseer,Niko</a:t>
              </a:r>
              <a:r>
                <a:rPr lang="en-US" altLang="es-ES" sz="1800" dirty="0"/>
                <a:t> </a:t>
              </a:r>
              <a:r>
                <a:rPr lang="en-US" altLang="es-ES" sz="1800" dirty="0" err="1"/>
                <a:t>Geldner</a:t>
              </a:r>
              <a:endParaRPr lang="en-US" altLang="es-ES" sz="1800" dirty="0"/>
            </a:p>
          </p:txBody>
        </p:sp>
      </p:grpSp>
      <p:sp>
        <p:nvSpPr>
          <p:cNvPr id="8294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71614" y="-21432"/>
            <a:ext cx="8534400" cy="684213"/>
          </a:xfrm>
        </p:spPr>
        <p:txBody>
          <a:bodyPr anchor="ctr"/>
          <a:lstStyle/>
          <a:p>
            <a:pPr eaLnBrk="1" hangingPunct="1"/>
            <a:r>
              <a:rPr lang="en-US" altLang="es-ES" sz="2400" dirty="0" err="1" smtClean="0"/>
              <a:t>Distribuci</a:t>
            </a:r>
            <a:r>
              <a:rPr lang="en-US" altLang="ja-JP" sz="2400" dirty="0" err="1" smtClean="0"/>
              <a:t>ón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asimétrica</a:t>
            </a:r>
            <a:r>
              <a:rPr lang="en-US" altLang="ja-JP" sz="2400" dirty="0" smtClean="0"/>
              <a:t> de </a:t>
            </a:r>
            <a:r>
              <a:rPr lang="en-US" altLang="ja-JP" sz="2400" dirty="0" err="1" smtClean="0"/>
              <a:t>transportadores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en</a:t>
            </a:r>
            <a:r>
              <a:rPr lang="en-US" altLang="ja-JP" sz="2400" dirty="0" smtClean="0"/>
              <a:t> la endodermis</a:t>
            </a:r>
            <a:endParaRPr lang="en-US" altLang="es-ES" sz="2400" dirty="0" smtClean="0"/>
          </a:p>
        </p:txBody>
      </p:sp>
      <p:sp>
        <p:nvSpPr>
          <p:cNvPr id="2" name="Rectángulo 1"/>
          <p:cNvSpPr>
            <a:spLocks noChangeArrowheads="1"/>
          </p:cNvSpPr>
          <p:nvPr/>
        </p:nvSpPr>
        <p:spPr bwMode="auto">
          <a:xfrm>
            <a:off x="5508104" y="656903"/>
            <a:ext cx="1512888" cy="4679950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69641" name="Rectángulo 6"/>
          <p:cNvSpPr>
            <a:spLocks noChangeArrowheads="1"/>
          </p:cNvSpPr>
          <p:nvPr/>
        </p:nvSpPr>
        <p:spPr bwMode="auto">
          <a:xfrm>
            <a:off x="724536" y="6381328"/>
            <a:ext cx="81814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/>
              <a:t>PNAS March 16, 2010. 107 (11) 5214-5219; </a:t>
            </a:r>
            <a:r>
              <a:rPr lang="en-US" altLang="en-US" sz="1600" dirty="0">
                <a:hlinkClick r:id="rId4"/>
              </a:rPr>
              <a:t>https://doi.org/10.1073/pnas.0910772107</a:t>
            </a:r>
            <a:r>
              <a:rPr lang="en-US" altLang="en-US" sz="1600" dirty="0"/>
              <a:t> </a:t>
            </a:r>
          </a:p>
        </p:txBody>
      </p:sp>
      <p:sp>
        <p:nvSpPr>
          <p:cNvPr id="3" name="Elipse 2"/>
          <p:cNvSpPr/>
          <p:nvPr/>
        </p:nvSpPr>
        <p:spPr bwMode="auto">
          <a:xfrm>
            <a:off x="1702023" y="2011101"/>
            <a:ext cx="1152128" cy="194421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" name="Elipse 3"/>
          <p:cNvSpPr/>
          <p:nvPr/>
        </p:nvSpPr>
        <p:spPr bwMode="auto">
          <a:xfrm>
            <a:off x="6651848" y="1680566"/>
            <a:ext cx="1152128" cy="2710311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build="p" autoUpdateAnimBg="0"/>
      <p:bldP spid="2" grpId="0" animBg="1"/>
      <p:bldP spid="3" grpId="0" animBg="1"/>
      <p:bldP spid="4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89" y="11552"/>
            <a:ext cx="7776465" cy="57937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b="31780"/>
          <a:stretch/>
        </p:blipFill>
        <p:spPr>
          <a:xfrm>
            <a:off x="1043608" y="5805264"/>
            <a:ext cx="7277646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8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0" y="282575"/>
            <a:ext cx="910431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s-ES" sz="3600"/>
              <a:t>Funciones generales de los transportadores</a:t>
            </a:r>
          </a:p>
        </p:txBody>
      </p:sp>
      <p:sp>
        <p:nvSpPr>
          <p:cNvPr id="132099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8610600" cy="651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220000"/>
              </a:lnSpc>
              <a:buFont typeface="Arial" panose="020B0604020202020204" pitchFamily="34" charset="0"/>
              <a:buNone/>
            </a:pPr>
            <a:endParaRPr lang="en-US" altLang="ja-JP" dirty="0"/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es-ES" dirty="0" err="1"/>
              <a:t>Adquicisi</a:t>
            </a:r>
            <a:r>
              <a:rPr lang="en-US" altLang="ja-JP" dirty="0" err="1"/>
              <a:t>ón</a:t>
            </a:r>
            <a:r>
              <a:rPr lang="en-US" altLang="ja-JP" dirty="0"/>
              <a:t> de </a:t>
            </a:r>
            <a:r>
              <a:rPr lang="en-US" altLang="ja-JP" dirty="0" err="1"/>
              <a:t>nutrientes</a:t>
            </a:r>
            <a:r>
              <a:rPr lang="en-US" altLang="ja-JP" dirty="0"/>
              <a:t> </a:t>
            </a:r>
            <a:r>
              <a:rPr lang="en-US" altLang="ja-JP" sz="2000" dirty="0"/>
              <a:t>(</a:t>
            </a:r>
            <a:r>
              <a:rPr lang="en-US" altLang="ja-JP" sz="2000" dirty="0" err="1"/>
              <a:t>minerales</a:t>
            </a:r>
            <a:r>
              <a:rPr lang="en-US" altLang="ja-JP" sz="2000" dirty="0"/>
              <a:t>, </a:t>
            </a:r>
            <a:r>
              <a:rPr lang="en-US" altLang="ja-JP" sz="2000" dirty="0" err="1"/>
              <a:t>pero</a:t>
            </a:r>
            <a:r>
              <a:rPr lang="en-US" altLang="ja-JP" sz="2000" dirty="0"/>
              <a:t> </a:t>
            </a:r>
            <a:r>
              <a:rPr lang="en-US" altLang="ja-JP" sz="2000" dirty="0" err="1"/>
              <a:t>tambien</a:t>
            </a:r>
            <a:r>
              <a:rPr lang="en-US" altLang="ja-JP" sz="2000" dirty="0"/>
              <a:t> </a:t>
            </a:r>
            <a:r>
              <a:rPr lang="en-US" altLang="ja-JP" sz="2000" dirty="0" err="1"/>
              <a:t>orgánicos</a:t>
            </a:r>
            <a:r>
              <a:rPr lang="en-US" altLang="ja-JP" sz="2000" dirty="0"/>
              <a:t>)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ja-JP" dirty="0" err="1" smtClean="0"/>
              <a:t>Excreción</a:t>
            </a:r>
            <a:r>
              <a:rPr lang="en-US" altLang="ja-JP" dirty="0" smtClean="0"/>
              <a:t> </a:t>
            </a:r>
            <a:r>
              <a:rPr lang="en-US" altLang="ja-JP" dirty="0"/>
              <a:t>de </a:t>
            </a:r>
            <a:r>
              <a:rPr lang="en-US" altLang="ja-JP" dirty="0" err="1"/>
              <a:t>productos</a:t>
            </a:r>
            <a:r>
              <a:rPr lang="en-US" altLang="ja-JP" dirty="0"/>
              <a:t> de </a:t>
            </a:r>
            <a:r>
              <a:rPr lang="en-US" altLang="ja-JP" dirty="0" err="1"/>
              <a:t>desecho</a:t>
            </a:r>
            <a:r>
              <a:rPr lang="en-US" altLang="ja-JP" dirty="0"/>
              <a:t> </a:t>
            </a:r>
            <a:r>
              <a:rPr lang="en-US" altLang="ja-JP" sz="2000" dirty="0"/>
              <a:t>(</a:t>
            </a:r>
            <a:r>
              <a:rPr lang="en-US" altLang="ja-JP" sz="2000" dirty="0" err="1"/>
              <a:t>p.ej</a:t>
            </a:r>
            <a:r>
              <a:rPr lang="en-US" altLang="ja-JP" sz="2000" dirty="0"/>
              <a:t>. ABC-transporters)</a:t>
            </a:r>
            <a:r>
              <a:rPr lang="en-US" altLang="ja-JP" dirty="0"/>
              <a:t> 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ja-JP" dirty="0" err="1"/>
              <a:t>Distribución</a:t>
            </a:r>
            <a:r>
              <a:rPr lang="en-US" altLang="ja-JP" dirty="0"/>
              <a:t> de </a:t>
            </a:r>
            <a:r>
              <a:rPr lang="en-US" altLang="ja-JP" dirty="0" err="1"/>
              <a:t>metabolitos</a:t>
            </a:r>
            <a:r>
              <a:rPr lang="en-US" altLang="ja-JP" dirty="0"/>
              <a:t> (a </a:t>
            </a:r>
            <a:r>
              <a:rPr lang="en-US" altLang="ja-JP" dirty="0" err="1"/>
              <a:t>nivel</a:t>
            </a:r>
            <a:r>
              <a:rPr lang="en-US" altLang="ja-JP" dirty="0"/>
              <a:t> </a:t>
            </a:r>
            <a:r>
              <a:rPr lang="en-US" altLang="ja-JP" dirty="0" err="1"/>
              <a:t>órganos</a:t>
            </a:r>
            <a:r>
              <a:rPr lang="en-US" altLang="ja-JP" dirty="0"/>
              <a:t>)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ja-JP" dirty="0" err="1"/>
              <a:t>Compartimentalización</a:t>
            </a:r>
            <a:r>
              <a:rPr lang="en-US" altLang="ja-JP" dirty="0"/>
              <a:t> de </a:t>
            </a:r>
            <a:r>
              <a:rPr lang="en-US" altLang="ja-JP" dirty="0" err="1"/>
              <a:t>metabolitos</a:t>
            </a:r>
            <a:r>
              <a:rPr lang="en-US" altLang="ja-JP" dirty="0"/>
              <a:t> (a </a:t>
            </a:r>
            <a:r>
              <a:rPr lang="en-US" altLang="ja-JP" dirty="0" err="1"/>
              <a:t>nivel</a:t>
            </a:r>
            <a:r>
              <a:rPr lang="en-US" altLang="ja-JP" dirty="0"/>
              <a:t> </a:t>
            </a:r>
            <a:r>
              <a:rPr lang="en-US" altLang="ja-JP" dirty="0" err="1"/>
              <a:t>celular</a:t>
            </a:r>
            <a:r>
              <a:rPr lang="en-US" altLang="ja-JP" dirty="0"/>
              <a:t>)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ja-JP" dirty="0" err="1"/>
              <a:t>Transducción</a:t>
            </a:r>
            <a:r>
              <a:rPr lang="en-US" altLang="ja-JP" dirty="0"/>
              <a:t> de </a:t>
            </a:r>
            <a:r>
              <a:rPr lang="en-US" altLang="ja-JP" dirty="0" err="1"/>
              <a:t>energía</a:t>
            </a:r>
            <a:r>
              <a:rPr lang="en-US" altLang="ja-JP" dirty="0"/>
              <a:t> (</a:t>
            </a:r>
            <a:r>
              <a:rPr lang="en-US" altLang="ja-JP" dirty="0" err="1"/>
              <a:t>p.ej</a:t>
            </a:r>
            <a:r>
              <a:rPr lang="en-US" altLang="ja-JP" dirty="0"/>
              <a:t>. Pumps)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ja-JP" dirty="0" err="1"/>
              <a:t>Generación</a:t>
            </a:r>
            <a:r>
              <a:rPr lang="en-US" altLang="ja-JP" dirty="0"/>
              <a:t> de Turgor (</a:t>
            </a:r>
            <a:r>
              <a:rPr lang="en-US" altLang="ja-JP" dirty="0" err="1"/>
              <a:t>azúcares</a:t>
            </a:r>
            <a:r>
              <a:rPr lang="en-US" altLang="ja-JP" dirty="0"/>
              <a:t>, </a:t>
            </a:r>
            <a:r>
              <a:rPr lang="en-US" altLang="ja-JP" dirty="0" err="1"/>
              <a:t>iones</a:t>
            </a:r>
            <a:r>
              <a:rPr lang="en-US" altLang="ja-JP" dirty="0"/>
              <a:t>)</a:t>
            </a:r>
          </a:p>
          <a:p>
            <a:pPr>
              <a:lnSpc>
                <a:spcPct val="220000"/>
              </a:lnSpc>
              <a:buFont typeface="Arial" panose="020B0604020202020204" pitchFamily="34" charset="0"/>
              <a:buAutoNum type="arabicPeriod"/>
            </a:pPr>
            <a:r>
              <a:rPr lang="en-US" altLang="ja-JP" dirty="0" err="1"/>
              <a:t>Transducción</a:t>
            </a:r>
            <a:r>
              <a:rPr lang="en-US" altLang="ja-JP" dirty="0"/>
              <a:t> de </a:t>
            </a:r>
            <a:r>
              <a:rPr lang="en-US" altLang="ja-JP" dirty="0" err="1"/>
              <a:t>señales</a:t>
            </a:r>
            <a:r>
              <a:rPr lang="en-US" altLang="ja-JP" dirty="0"/>
              <a:t> (</a:t>
            </a:r>
            <a:r>
              <a:rPr lang="en-US" altLang="ja-JP" dirty="0" err="1"/>
              <a:t>p.ej</a:t>
            </a:r>
            <a:r>
              <a:rPr lang="en-US" altLang="ja-JP" dirty="0"/>
              <a:t>. Ca)</a:t>
            </a:r>
            <a:endParaRPr lang="en-US" altLang="es-E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ángulo 1"/>
          <p:cNvSpPr>
            <a:spLocks noChangeArrowheads="1"/>
          </p:cNvSpPr>
          <p:nvPr/>
        </p:nvSpPr>
        <p:spPr bwMode="auto">
          <a:xfrm>
            <a:off x="333375" y="260350"/>
            <a:ext cx="8281988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Transport activity is a function of:  </a:t>
            </a:r>
            <a:r>
              <a:rPr lang="en-US" altLang="en-US" sz="2400" dirty="0">
                <a:solidFill>
                  <a:srgbClr val="FF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transporter rate </a:t>
            </a:r>
            <a:r>
              <a:rPr lang="en-US" altLang="en-US" sz="2400" dirty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and the </a:t>
            </a:r>
            <a:r>
              <a:rPr lang="en-US" altLang="en-US" sz="2400" dirty="0">
                <a:solidFill>
                  <a:srgbClr val="FF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number of transporters</a:t>
            </a:r>
            <a:r>
              <a:rPr lang="en-US" altLang="en-US" sz="2400" dirty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 in the membrane.</a:t>
            </a:r>
            <a:endParaRPr lang="en-US" altLang="en-US" sz="2400" dirty="0">
              <a:ea typeface="Calibri" panose="020F0502020204030204" pitchFamily="34" charset="0"/>
              <a:cs typeface="Lucida Fax" panose="02060602050505020204" pitchFamily="18" charset="0"/>
            </a:endParaRPr>
          </a:p>
        </p:txBody>
      </p:sp>
      <p:sp>
        <p:nvSpPr>
          <p:cNvPr id="73731" name="Rectángulo 2"/>
          <p:cNvSpPr>
            <a:spLocks noChangeArrowheads="1"/>
          </p:cNvSpPr>
          <p:nvPr/>
        </p:nvSpPr>
        <p:spPr bwMode="auto">
          <a:xfrm>
            <a:off x="263525" y="1341438"/>
            <a:ext cx="23262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Pumps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10</a:t>
            </a:r>
            <a:r>
              <a:rPr lang="en-US" altLang="en-US" sz="2400" baseline="300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2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molec</a:t>
            </a:r>
            <a:r>
              <a:rPr lang="en-US" altLang="en-US" sz="24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. 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s</a:t>
            </a:r>
            <a:r>
              <a:rPr lang="en-US" altLang="en-US" sz="2400" baseline="300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–1</a:t>
            </a:r>
            <a:endParaRPr lang="en-US" altLang="en-US" sz="2400" dirty="0">
              <a:ea typeface="Calibri" panose="020F0502020204030204" pitchFamily="34" charset="0"/>
              <a:cs typeface="Lucida Fax" panose="02060602050505020204" pitchFamily="18" charset="0"/>
            </a:endParaRPr>
          </a:p>
        </p:txBody>
      </p:sp>
      <p:sp>
        <p:nvSpPr>
          <p:cNvPr id="73732" name="Rectángulo 3"/>
          <p:cNvSpPr>
            <a:spLocks noChangeArrowheads="1"/>
          </p:cNvSpPr>
          <p:nvPr/>
        </p:nvSpPr>
        <p:spPr bwMode="auto">
          <a:xfrm>
            <a:off x="5076825" y="1328738"/>
            <a:ext cx="4572000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large conformational </a:t>
            </a: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transitions to couple metabolic reactions to transport</a:t>
            </a:r>
            <a:endParaRPr lang="en-US" altLang="en-US" sz="2400" dirty="0"/>
          </a:p>
        </p:txBody>
      </p:sp>
      <p:sp>
        <p:nvSpPr>
          <p:cNvPr id="73733" name="Rectángulo 4"/>
          <p:cNvSpPr>
            <a:spLocks noChangeArrowheads="1"/>
          </p:cNvSpPr>
          <p:nvPr/>
        </p:nvSpPr>
        <p:spPr bwMode="auto">
          <a:xfrm>
            <a:off x="5040313" y="5307285"/>
            <a:ext cx="45720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do not undergo</a:t>
            </a:r>
            <a:endParaRPr lang="en-US" alt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conformational changes during transport</a:t>
            </a:r>
            <a:endParaRPr lang="en-US" altLang="en-US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3734" name="Rectángulo 5"/>
          <p:cNvSpPr>
            <a:spLocks noChangeArrowheads="1"/>
          </p:cNvSpPr>
          <p:nvPr/>
        </p:nvSpPr>
        <p:spPr bwMode="auto">
          <a:xfrm>
            <a:off x="263525" y="5375547"/>
            <a:ext cx="311816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Channels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10</a:t>
            </a:r>
            <a:r>
              <a:rPr lang="en-US" altLang="en-US" sz="2400" baseline="300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6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-10</a:t>
            </a:r>
            <a:r>
              <a:rPr lang="en-US" altLang="en-US" sz="2400" baseline="300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7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 </a:t>
            </a:r>
            <a:r>
              <a:rPr lang="en-US" altLang="en-US" sz="2400" dirty="0" err="1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molec</a:t>
            </a:r>
            <a:r>
              <a:rPr lang="en-US" altLang="en-US" sz="24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. 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s-1 </a:t>
            </a:r>
            <a:endParaRPr lang="en-US" altLang="en-US" sz="2400" dirty="0">
              <a:ea typeface="Calibri" panose="020F0502020204030204" pitchFamily="34" charset="0"/>
              <a:cs typeface="Lucida Fax" panose="02060602050505020204" pitchFamily="18" charset="0"/>
            </a:endParaRPr>
          </a:p>
        </p:txBody>
      </p:sp>
      <p:sp>
        <p:nvSpPr>
          <p:cNvPr id="73737" name="CuadroTexto 1"/>
          <p:cNvSpPr txBox="1">
            <a:spLocks noChangeArrowheads="1"/>
          </p:cNvSpPr>
          <p:nvPr/>
        </p:nvSpPr>
        <p:spPr bwMode="auto">
          <a:xfrm>
            <a:off x="263525" y="2127250"/>
            <a:ext cx="26370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Transporte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activo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/>
              <a:t>primario</a:t>
            </a:r>
            <a:endParaRPr lang="en-US" altLang="en-US" sz="2400" dirty="0"/>
          </a:p>
        </p:txBody>
      </p:sp>
      <p:sp>
        <p:nvSpPr>
          <p:cNvPr id="73739" name="CuadroTexto 10"/>
          <p:cNvSpPr txBox="1">
            <a:spLocks noChangeArrowheads="1"/>
          </p:cNvSpPr>
          <p:nvPr/>
        </p:nvSpPr>
        <p:spPr bwMode="auto">
          <a:xfrm>
            <a:off x="263525" y="6207397"/>
            <a:ext cx="2638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Transporte pasivo</a:t>
            </a:r>
          </a:p>
        </p:txBody>
      </p:sp>
      <p:sp>
        <p:nvSpPr>
          <p:cNvPr id="12" name="Rectángulo 6"/>
          <p:cNvSpPr>
            <a:spLocks noChangeArrowheads="1"/>
          </p:cNvSpPr>
          <p:nvPr/>
        </p:nvSpPr>
        <p:spPr bwMode="auto">
          <a:xfrm>
            <a:off x="5040313" y="3068960"/>
            <a:ext cx="4572000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also undergo conformational changes</a:t>
            </a: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but transport rates are greater than those</a:t>
            </a:r>
            <a:endParaRPr lang="en-US" alt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of pumps</a:t>
            </a:r>
            <a:endParaRPr lang="en-US" altLang="en-US" sz="2400" dirty="0"/>
          </a:p>
        </p:txBody>
      </p:sp>
      <p:sp>
        <p:nvSpPr>
          <p:cNvPr id="13" name="Rectángulo 7"/>
          <p:cNvSpPr>
            <a:spLocks noChangeArrowheads="1"/>
          </p:cNvSpPr>
          <p:nvPr/>
        </p:nvSpPr>
        <p:spPr bwMode="auto">
          <a:xfrm>
            <a:off x="263525" y="3284860"/>
            <a:ext cx="30957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Cotransporters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AR" altLang="en-US" sz="24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10</a:t>
            </a:r>
            <a:r>
              <a:rPr lang="es-AR" altLang="en-US" sz="2400" baseline="300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3</a:t>
            </a:r>
            <a:r>
              <a:rPr lang="es-AR" altLang="en-US" sz="24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–10</a:t>
            </a:r>
            <a:r>
              <a:rPr lang="es-AR" altLang="en-US" sz="2400" baseline="300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6</a:t>
            </a:r>
            <a:r>
              <a:rPr lang="es-AR" altLang="en-US" sz="2400" dirty="0" smtClean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molec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. s</a:t>
            </a:r>
            <a:r>
              <a:rPr lang="en-US" altLang="en-US" sz="2400" baseline="300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–1</a:t>
            </a:r>
            <a:endParaRPr lang="en-US" altLang="en-US" sz="2400" baseline="30000" dirty="0">
              <a:ea typeface="Calibri" panose="020F0502020204030204" pitchFamily="34" charset="0"/>
              <a:cs typeface="Lucida Fax" panose="02060602050505020204" pitchFamily="18" charset="0"/>
            </a:endParaRPr>
          </a:p>
        </p:txBody>
      </p:sp>
      <p:sp>
        <p:nvSpPr>
          <p:cNvPr id="14" name="CuadroTexto 9"/>
          <p:cNvSpPr txBox="1">
            <a:spLocks noChangeArrowheads="1"/>
          </p:cNvSpPr>
          <p:nvPr/>
        </p:nvSpPr>
        <p:spPr bwMode="auto">
          <a:xfrm>
            <a:off x="263525" y="4115123"/>
            <a:ext cx="26370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/>
              <a:t>Transporte</a:t>
            </a:r>
            <a:r>
              <a:rPr lang="en-US" altLang="en-US" sz="2400" dirty="0"/>
              <a:t> </a:t>
            </a:r>
            <a:r>
              <a:rPr lang="en-US" altLang="en-US" sz="2400" dirty="0" err="1"/>
              <a:t>activo</a:t>
            </a:r>
            <a:r>
              <a:rPr lang="en-US" altLang="en-US" sz="2400" dirty="0"/>
              <a:t> </a:t>
            </a:r>
            <a:endParaRPr lang="en-US" altLang="en-US" sz="2400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 smtClean="0"/>
              <a:t>secundario</a:t>
            </a:r>
            <a:endParaRPr lang="en-US" altLang="en-US" sz="2400" dirty="0"/>
          </a:p>
        </p:txBody>
      </p:sp>
      <p:sp>
        <p:nvSpPr>
          <p:cNvPr id="2" name="Flecha abajo 1"/>
          <p:cNvSpPr/>
          <p:nvPr/>
        </p:nvSpPr>
        <p:spPr bwMode="auto">
          <a:xfrm>
            <a:off x="3253389" y="1533438"/>
            <a:ext cx="758266" cy="5112568"/>
          </a:xfrm>
          <a:prstGeom prst="downArrow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Flecha abajo 2"/>
          <p:cNvSpPr/>
          <p:nvPr/>
        </p:nvSpPr>
        <p:spPr bwMode="auto">
          <a:xfrm flipV="1">
            <a:off x="4147688" y="1354576"/>
            <a:ext cx="720080" cy="5112568"/>
          </a:xfrm>
          <a:prstGeom prst="downArrow">
            <a:avLst/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508104" y="188640"/>
            <a:ext cx="23246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Membrana con: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644008" y="650305"/>
            <a:ext cx="43669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igual permeabilidad </a:t>
            </a:r>
            <a:r>
              <a:rPr lang="es-AR" dirty="0">
                <a:solidFill>
                  <a:srgbClr val="FF0000"/>
                </a:solidFill>
              </a:rPr>
              <a:t>a cada </a:t>
            </a:r>
            <a:r>
              <a:rPr lang="es-AR" dirty="0" err="1">
                <a:solidFill>
                  <a:srgbClr val="FF0000"/>
                </a:solidFill>
              </a:rPr>
              <a:t>ión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 flipH="1">
            <a:off x="4073073" y="764704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dirty="0" smtClean="0"/>
              <a:t>t0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4073073" y="1892447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t5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4073073" y="302019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t10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20965" y="4773051"/>
            <a:ext cx="169309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Para los tres </a:t>
            </a:r>
          </a:p>
          <a:p>
            <a:r>
              <a:rPr lang="es-AR" sz="2000" dirty="0" smtClean="0"/>
              <a:t>tiempos </a:t>
            </a:r>
          </a:p>
          <a:p>
            <a:r>
              <a:rPr lang="es-AR" sz="2000" dirty="0" smtClean="0"/>
              <a:t>analizamos</a:t>
            </a:r>
            <a:endParaRPr lang="en-US" sz="2000" dirty="0"/>
          </a:p>
        </p:txBody>
      </p:sp>
      <p:sp>
        <p:nvSpPr>
          <p:cNvPr id="11" name="Abrir llave 10"/>
          <p:cNvSpPr/>
          <p:nvPr/>
        </p:nvSpPr>
        <p:spPr bwMode="auto">
          <a:xfrm>
            <a:off x="2531489" y="4149080"/>
            <a:ext cx="672359" cy="2448272"/>
          </a:xfrm>
          <a:prstGeom prst="lef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60365" y="1264000"/>
            <a:ext cx="510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K</a:t>
            </a:r>
            <a:r>
              <a:rPr lang="es-AR" baseline="30000" dirty="0" smtClean="0"/>
              <a:t>+</a:t>
            </a:r>
            <a:endParaRPr lang="en-US" baseline="300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6851367" y="1264000"/>
            <a:ext cx="5453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Cl</a:t>
            </a:r>
            <a:r>
              <a:rPr lang="es-AR" baseline="30000" dirty="0" smtClean="0"/>
              <a:t>-</a:t>
            </a:r>
            <a:endParaRPr lang="en-US" baseline="30000" dirty="0"/>
          </a:p>
        </p:txBody>
      </p:sp>
      <p:sp>
        <p:nvSpPr>
          <p:cNvPr id="14" name="CuadroTexto 13"/>
          <p:cNvSpPr txBox="1"/>
          <p:nvPr/>
        </p:nvSpPr>
        <p:spPr>
          <a:xfrm>
            <a:off x="3059832" y="4288941"/>
            <a:ext cx="5909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1) Hay un gradiente de concentración entre A y B?</a:t>
            </a:r>
            <a:endParaRPr lang="en-US" sz="20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3059832" y="5100159"/>
            <a:ext cx="49124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2) Hay un gradiente eléctrico entre A y B?</a:t>
            </a:r>
            <a:endParaRPr lang="en-US" sz="2000" dirty="0"/>
          </a:p>
        </p:txBody>
      </p:sp>
      <p:sp>
        <p:nvSpPr>
          <p:cNvPr id="16" name="CuadroTexto 15"/>
          <p:cNvSpPr txBox="1"/>
          <p:nvPr/>
        </p:nvSpPr>
        <p:spPr>
          <a:xfrm>
            <a:off x="3042999" y="5911377"/>
            <a:ext cx="4941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dirty="0" smtClean="0"/>
              <a:t>3) Hay un potencial eléctrico entre A y B? </a:t>
            </a:r>
            <a:endParaRPr lang="en-US" sz="20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3"/>
          <a:srcRect l="-37988" t="-9521" r="136179" b="84766"/>
          <a:stretch/>
        </p:blipFill>
        <p:spPr>
          <a:xfrm>
            <a:off x="2987823" y="764704"/>
            <a:ext cx="72009" cy="936104"/>
          </a:xfrm>
          <a:prstGeom prst="rect">
            <a:avLst/>
          </a:prstGeom>
        </p:spPr>
      </p:pic>
      <p:grpSp>
        <p:nvGrpSpPr>
          <p:cNvPr id="19" name="Grupo 18"/>
          <p:cNvGrpSpPr/>
          <p:nvPr/>
        </p:nvGrpSpPr>
        <p:grpSpPr>
          <a:xfrm>
            <a:off x="261856" y="62819"/>
            <a:ext cx="3695982" cy="3829083"/>
            <a:chOff x="155938" y="103973"/>
            <a:chExt cx="7224374" cy="6861427"/>
          </a:xfrm>
        </p:grpSpPr>
        <p:pic>
          <p:nvPicPr>
            <p:cNvPr id="20" name="Imagen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5938" y="103973"/>
              <a:ext cx="7224374" cy="6861427"/>
            </a:xfrm>
            <a:prstGeom prst="rect">
              <a:avLst/>
            </a:prstGeom>
          </p:spPr>
        </p:pic>
        <p:pic>
          <p:nvPicPr>
            <p:cNvPr id="21" name="Imagen 20"/>
            <p:cNvPicPr>
              <a:picLocks noChangeAspect="1"/>
            </p:cNvPicPr>
            <p:nvPr/>
          </p:nvPicPr>
          <p:blipFill rotWithShape="1">
            <a:blip r:embed="rId4"/>
            <a:srcRect l="72278" t="22392" r="24752" b="72394"/>
            <a:stretch/>
          </p:blipFill>
          <p:spPr>
            <a:xfrm>
              <a:off x="4932040" y="3709778"/>
              <a:ext cx="288032" cy="360040"/>
            </a:xfrm>
            <a:prstGeom prst="rect">
              <a:avLst/>
            </a:prstGeom>
          </p:spPr>
        </p:pic>
        <p:pic>
          <p:nvPicPr>
            <p:cNvPr id="22" name="Imagen 21"/>
            <p:cNvPicPr>
              <a:picLocks noChangeAspect="1"/>
            </p:cNvPicPr>
            <p:nvPr/>
          </p:nvPicPr>
          <p:blipFill rotWithShape="1">
            <a:blip r:embed="rId4"/>
            <a:srcRect l="72278" t="22392" r="24752" b="72394"/>
            <a:stretch/>
          </p:blipFill>
          <p:spPr>
            <a:xfrm>
              <a:off x="5436096" y="3717032"/>
              <a:ext cx="360040" cy="360040"/>
            </a:xfrm>
            <a:prstGeom prst="rect">
              <a:avLst/>
            </a:prstGeom>
          </p:spPr>
        </p:pic>
      </p:grpSp>
      <p:sp>
        <p:nvSpPr>
          <p:cNvPr id="4" name="Rectángulo 3"/>
          <p:cNvSpPr/>
          <p:nvPr/>
        </p:nvSpPr>
        <p:spPr bwMode="auto">
          <a:xfrm>
            <a:off x="-396552" y="2751150"/>
            <a:ext cx="5082293" cy="125391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2" name="Rectángulo 31"/>
          <p:cNvSpPr/>
          <p:nvPr/>
        </p:nvSpPr>
        <p:spPr bwMode="auto">
          <a:xfrm>
            <a:off x="-244152" y="1700808"/>
            <a:ext cx="5082293" cy="245665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4" grpId="0" animBg="1"/>
      <p:bldP spid="3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ángulo 1"/>
          <p:cNvSpPr>
            <a:spLocks noChangeArrowheads="1"/>
          </p:cNvSpPr>
          <p:nvPr/>
        </p:nvSpPr>
        <p:spPr bwMode="auto">
          <a:xfrm>
            <a:off x="242073" y="3429000"/>
            <a:ext cx="8615362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A square micrometer of mem­brane may include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Lucida Fax" panose="02060602050505020204" pitchFamily="18" charset="0"/>
              <a:ea typeface="Calibri" panose="020F0502020204030204" pitchFamily="34" charset="0"/>
              <a:cs typeface="Lucida Fax" panose="020606020505050202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several hundred to </a:t>
            </a:r>
            <a:r>
              <a:rPr lang="en-US" altLang="en-US" sz="2400" dirty="0">
                <a:solidFill>
                  <a:srgbClr val="FF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several thousand pump proteins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, </a:t>
            </a: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  <a:latin typeface="Lucida Fax" panose="02060602050505020204" pitchFamily="18" charset="0"/>
              <a:ea typeface="Calibri" panose="020F0502020204030204" pitchFamily="34" charset="0"/>
              <a:cs typeface="Lucida Fax" panose="02060602050505020204" pitchFamily="18" charset="0"/>
            </a:endParaRPr>
          </a:p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but typically contains </a:t>
            </a:r>
            <a:r>
              <a:rPr lang="en-US" altLang="en-US" sz="2400" dirty="0">
                <a:solidFill>
                  <a:srgbClr val="FF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only 1–10 channel</a:t>
            </a:r>
            <a:r>
              <a:rPr lang="en-US" altLang="en-US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proteins</a:t>
            </a:r>
            <a:r>
              <a:rPr lang="en-US" altLang="en-US" sz="2400" dirty="0">
                <a:solidFill>
                  <a:srgbClr val="000000"/>
                </a:solidFill>
                <a:latin typeface="Lucida Fax" panose="02060602050505020204" pitchFamily="18" charset="0"/>
                <a:ea typeface="Calibri" panose="020F0502020204030204" pitchFamily="34" charset="0"/>
                <a:cs typeface="Lucida Fax" panose="02060602050505020204" pitchFamily="18" charset="0"/>
              </a:rPr>
              <a:t>. </a:t>
            </a:r>
            <a:endParaRPr lang="en-US" altLang="en-US" sz="2400" dirty="0"/>
          </a:p>
        </p:txBody>
      </p:sp>
      <p:sp>
        <p:nvSpPr>
          <p:cNvPr id="74755" name="Rectángulo 2"/>
          <p:cNvSpPr>
            <a:spLocks noChangeArrowheads="1"/>
          </p:cNvSpPr>
          <p:nvPr/>
        </p:nvSpPr>
        <p:spPr bwMode="auto">
          <a:xfrm>
            <a:off x="862012" y="1772816"/>
            <a:ext cx="8281988" cy="88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7000"/>
              </a:lnSpc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Transport activity is </a:t>
            </a:r>
            <a:r>
              <a:rPr lang="en-US" altLang="en-US" sz="2400" dirty="0" smtClean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also a </a:t>
            </a:r>
            <a:r>
              <a:rPr lang="en-US" altLang="en-US" sz="2400" dirty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function of:  </a:t>
            </a:r>
            <a:r>
              <a:rPr lang="en-US" altLang="en-US" sz="2400" dirty="0">
                <a:solidFill>
                  <a:srgbClr val="FF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number of transporters </a:t>
            </a:r>
            <a:r>
              <a:rPr lang="en-US" altLang="en-US" sz="2400" dirty="0">
                <a:solidFill>
                  <a:srgbClr val="000000"/>
                </a:solidFill>
                <a:ea typeface="Calibri" panose="020F0502020204030204" pitchFamily="34" charset="0"/>
                <a:cs typeface="Lucida Fax" panose="02060602050505020204" pitchFamily="18" charset="0"/>
              </a:rPr>
              <a:t>in the membrane.</a:t>
            </a:r>
            <a:endParaRPr lang="en-US" altLang="en-US" sz="2400" dirty="0">
              <a:ea typeface="Calibri" panose="020F0502020204030204" pitchFamily="34" charset="0"/>
              <a:cs typeface="Lucida Fax" panose="02060602050505020204" pitchFamily="18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60796" y="332656"/>
            <a:ext cx="87779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Tasa de transporte diferencial entre bombas, </a:t>
            </a:r>
            <a:r>
              <a:rPr lang="es-AR" dirty="0" err="1" smtClean="0"/>
              <a:t>carriers</a:t>
            </a:r>
            <a:r>
              <a:rPr lang="es-AR" dirty="0" smtClean="0"/>
              <a:t> y canales</a:t>
            </a:r>
          </a:p>
          <a:p>
            <a:r>
              <a:rPr lang="es-AR" dirty="0" smtClean="0"/>
              <a:t>llevaría a un desequilibrio iónico en la célula…..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 bwMode="auto">
          <a:xfrm>
            <a:off x="175943" y="-99392"/>
            <a:ext cx="972108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l"/>
            <a:r>
              <a:rPr lang="en-GB" altLang="en-US" sz="2800" dirty="0" smtClean="0"/>
              <a:t>Pumps, channels and carriers are also involved in nutrient distribution</a:t>
            </a:r>
          </a:p>
        </p:txBody>
      </p:sp>
      <p:pic>
        <p:nvPicPr>
          <p:cNvPr id="2253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7408"/>
            <a:ext cx="3886413" cy="4421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2"/>
          <p:cNvSpPr txBox="1">
            <a:spLocks noChangeArrowheads="1"/>
          </p:cNvSpPr>
          <p:nvPr/>
        </p:nvSpPr>
        <p:spPr bwMode="auto">
          <a:xfrm>
            <a:off x="0" y="6120258"/>
            <a:ext cx="9172575" cy="2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Reprinted from Ahmad, I. and Maathuis, F.J.M. (2014). Cellular and tissue distribution of potassium: Physiological relevance, mechanisms and regulation. J. Plant Physiol. 171: </a:t>
            </a: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708–714</a:t>
            </a:r>
            <a:r>
              <a:rPr kumimoji="0" lang="en-GB" alt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with permission from Elsevier.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9583" y="1079039"/>
            <a:ext cx="5172992" cy="330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6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286" y="-297"/>
            <a:ext cx="5395428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193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85800"/>
            <a:ext cx="77851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2 CuadroTexto"/>
          <p:cNvSpPr txBox="1">
            <a:spLocks noChangeArrowheads="1"/>
          </p:cNvSpPr>
          <p:nvPr/>
        </p:nvSpPr>
        <p:spPr bwMode="auto">
          <a:xfrm>
            <a:off x="1600200" y="3048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1800">
                <a:latin typeface="Arial" panose="020B0604020202020204" pitchFamily="34" charset="0"/>
              </a:rPr>
              <a:t> Otros transportadores de la membrana interna de cloroplasto</a:t>
            </a:r>
          </a:p>
        </p:txBody>
      </p:sp>
    </p:spTree>
    <p:extLst>
      <p:ext uri="{BB962C8B-B14F-4D97-AF65-F5344CB8AC3E}">
        <p14:creationId xmlns:p14="http://schemas.microsoft.com/office/powerpoint/2010/main" val="307467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Victoria\Downloads\wt0815a_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60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1 CuadroTexto"/>
          <p:cNvSpPr txBox="1">
            <a:spLocks noChangeArrowheads="1"/>
          </p:cNvSpPr>
          <p:nvPr/>
        </p:nvSpPr>
        <p:spPr bwMode="auto">
          <a:xfrm>
            <a:off x="1270000" y="4572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1800">
                <a:latin typeface="Arial" panose="020B0604020202020204" pitchFamily="34" charset="0"/>
              </a:rPr>
              <a:t> Translocador Fosfoenolpiruvato- ortofosfato en plantas C4  </a:t>
            </a:r>
          </a:p>
        </p:txBody>
      </p:sp>
    </p:spTree>
    <p:extLst>
      <p:ext uri="{BB962C8B-B14F-4D97-AF65-F5344CB8AC3E}">
        <p14:creationId xmlns:p14="http://schemas.microsoft.com/office/powerpoint/2010/main" val="329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988" y="838200"/>
            <a:ext cx="5257800" cy="587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2 CuadroTexto"/>
          <p:cNvSpPr txBox="1">
            <a:spLocks noChangeArrowheads="1"/>
          </p:cNvSpPr>
          <p:nvPr/>
        </p:nvSpPr>
        <p:spPr bwMode="auto">
          <a:xfrm>
            <a:off x="1270000" y="457200"/>
            <a:ext cx="6553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_tradnl" altLang="es-MX" sz="1800">
                <a:latin typeface="Arial" panose="020B0604020202020204" pitchFamily="34" charset="0"/>
              </a:rPr>
              <a:t> Translocador Fosfoenolpiruvato- ortofosfato en plantas C3  </a:t>
            </a:r>
          </a:p>
        </p:txBody>
      </p:sp>
    </p:spTree>
    <p:extLst>
      <p:ext uri="{BB962C8B-B14F-4D97-AF65-F5344CB8AC3E}">
        <p14:creationId xmlns:p14="http://schemas.microsoft.com/office/powerpoint/2010/main" val="421028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5"/>
          <p:cNvSpPr txBox="1">
            <a:spLocks noChangeArrowheads="1"/>
          </p:cNvSpPr>
          <p:nvPr/>
        </p:nvSpPr>
        <p:spPr bwMode="auto">
          <a:xfrm>
            <a:off x="15875" y="46038"/>
            <a:ext cx="5102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s-AR" altLang="es-MX" sz="2000"/>
              <a:t>El gradientes electroquímico también sustenta el transporte de ATP/ADP, Pi, malato, piruvato </a:t>
            </a:r>
          </a:p>
        </p:txBody>
      </p:sp>
      <p:pic>
        <p:nvPicPr>
          <p:cNvPr id="114691" name="Picture 6" descr="Web Figure 11.5.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854075"/>
            <a:ext cx="6945313" cy="577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692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87" name="Grupo 15"/>
          <p:cNvGrpSpPr>
            <a:grpSpLocks/>
          </p:cNvGrpSpPr>
          <p:nvPr/>
        </p:nvGrpSpPr>
        <p:grpSpPr bwMode="auto">
          <a:xfrm>
            <a:off x="107950" y="342900"/>
            <a:ext cx="3743325" cy="3178175"/>
            <a:chOff x="318519" y="1177643"/>
            <a:chExt cx="4296999" cy="3720306"/>
          </a:xfrm>
        </p:grpSpPr>
        <p:grpSp>
          <p:nvGrpSpPr>
            <p:cNvPr id="79890" name="Grupo 10"/>
            <p:cNvGrpSpPr>
              <a:grpSpLocks/>
            </p:cNvGrpSpPr>
            <p:nvPr/>
          </p:nvGrpSpPr>
          <p:grpSpPr bwMode="auto">
            <a:xfrm>
              <a:off x="318519" y="1177643"/>
              <a:ext cx="4296999" cy="3720306"/>
              <a:chOff x="318519" y="1177643"/>
              <a:chExt cx="4296999" cy="3720306"/>
            </a:xfrm>
          </p:grpSpPr>
          <p:pic>
            <p:nvPicPr>
              <p:cNvPr id="79892" name="Picture 102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50" t="9306" r="31113"/>
              <a:stretch>
                <a:fillRect/>
              </a:stretch>
            </p:blipFill>
            <p:spPr bwMode="auto">
              <a:xfrm>
                <a:off x="318519" y="1177643"/>
                <a:ext cx="3600401" cy="3720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 l="3050" t="9306" r="31113"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79893" name="Rectángulo 8"/>
              <p:cNvSpPr>
                <a:spLocks noChangeArrowheads="1"/>
              </p:cNvSpPr>
              <p:nvPr/>
            </p:nvSpPr>
            <p:spPr bwMode="auto">
              <a:xfrm>
                <a:off x="2846531" y="1188041"/>
                <a:ext cx="1768987" cy="199119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es-ES" altLang="es-ES" sz="2400"/>
              </a:p>
            </p:txBody>
          </p:sp>
        </p:grpSp>
        <p:sp>
          <p:nvSpPr>
            <p:cNvPr id="79891" name="Rectángulo 14"/>
            <p:cNvSpPr>
              <a:spLocks noChangeArrowheads="1"/>
            </p:cNvSpPr>
            <p:nvPr/>
          </p:nvSpPr>
          <p:spPr bwMode="auto">
            <a:xfrm>
              <a:off x="3282892" y="2711183"/>
              <a:ext cx="93610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s-ES" altLang="es-ES" sz="2400"/>
            </a:p>
          </p:txBody>
        </p:sp>
      </p:grpSp>
      <p:sp>
        <p:nvSpPr>
          <p:cNvPr id="79888" name="Flecha abajo 16"/>
          <p:cNvSpPr>
            <a:spLocks noChangeArrowheads="1"/>
          </p:cNvSpPr>
          <p:nvPr/>
        </p:nvSpPr>
        <p:spPr bwMode="auto">
          <a:xfrm>
            <a:off x="2878549" y="1343462"/>
            <a:ext cx="119330" cy="1291812"/>
          </a:xfrm>
          <a:prstGeom prst="downArrow">
            <a:avLst>
              <a:gd name="adj1" fmla="val 50000"/>
              <a:gd name="adj2" fmla="val 49984"/>
            </a:avLst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s-ES" altLang="es-ES" sz="2400"/>
          </a:p>
        </p:txBody>
      </p:sp>
      <p:sp>
        <p:nvSpPr>
          <p:cNvPr id="79889" name="CuadroTexto 17"/>
          <p:cNvSpPr txBox="1">
            <a:spLocks noChangeArrowheads="1"/>
          </p:cNvSpPr>
          <p:nvPr/>
        </p:nvSpPr>
        <p:spPr bwMode="auto">
          <a:xfrm>
            <a:off x="2738671" y="810879"/>
            <a:ext cx="378718" cy="49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b="1">
                <a:solidFill>
                  <a:srgbClr val="FF0000"/>
                </a:solidFill>
              </a:rPr>
              <a:t>?</a:t>
            </a:r>
            <a:endParaRPr lang="es-ES" altLang="es-ES" b="1">
              <a:solidFill>
                <a:srgbClr val="FF0000"/>
              </a:solidFill>
            </a:endParaRPr>
          </a:p>
        </p:txBody>
      </p:sp>
      <p:sp>
        <p:nvSpPr>
          <p:cNvPr id="79875" name="CuadroTexto 3"/>
          <p:cNvSpPr txBox="1">
            <a:spLocks noChangeArrowheads="1"/>
          </p:cNvSpPr>
          <p:nvPr/>
        </p:nvSpPr>
        <p:spPr bwMode="auto">
          <a:xfrm>
            <a:off x="3685714" y="948156"/>
            <a:ext cx="5030787" cy="4603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AR" altLang="es-ES" sz="2400">
                <a:solidFill>
                  <a:srgbClr val="FF0000"/>
                </a:solidFill>
              </a:rPr>
              <a:t>Que sustancia se agregó al medio?</a:t>
            </a:r>
            <a:endParaRPr lang="es-ES" altLang="es-ES" sz="2400">
              <a:solidFill>
                <a:srgbClr val="FF0000"/>
              </a:solidFill>
            </a:endParaRPr>
          </a:p>
        </p:txBody>
      </p:sp>
      <p:grpSp>
        <p:nvGrpSpPr>
          <p:cNvPr id="79877" name="Grupo 6"/>
          <p:cNvGrpSpPr>
            <a:grpSpLocks/>
          </p:cNvGrpSpPr>
          <p:nvPr/>
        </p:nvGrpSpPr>
        <p:grpSpPr bwMode="auto">
          <a:xfrm>
            <a:off x="3298825" y="1679306"/>
            <a:ext cx="5719763" cy="4681537"/>
            <a:chOff x="3299007" y="1652969"/>
            <a:chExt cx="5719763" cy="4681537"/>
          </a:xfrm>
        </p:grpSpPr>
        <p:grpSp>
          <p:nvGrpSpPr>
            <p:cNvPr id="79883" name="Grupo 5"/>
            <p:cNvGrpSpPr>
              <a:grpSpLocks/>
            </p:cNvGrpSpPr>
            <p:nvPr/>
          </p:nvGrpSpPr>
          <p:grpSpPr bwMode="auto">
            <a:xfrm>
              <a:off x="3299007" y="1652969"/>
              <a:ext cx="5719763" cy="4681537"/>
              <a:chOff x="148515" y="1188041"/>
              <a:chExt cx="5720585" cy="4680942"/>
            </a:xfrm>
          </p:grpSpPr>
          <p:pic>
            <p:nvPicPr>
              <p:cNvPr id="79885" name="Picture 5" descr="1"/>
              <p:cNvPicPr>
                <a:picLocks noChangeAspect="1" noChangeArrowheads="1"/>
              </p:cNvPicPr>
              <p:nvPr/>
            </p:nvPicPr>
            <p:blipFill>
              <a:blip r:embed="rId3">
                <a:lum bright="18000" contrast="6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678" r="5846" b="7007"/>
              <a:stretch>
                <a:fillRect/>
              </a:stretch>
            </p:blipFill>
            <p:spPr bwMode="auto">
              <a:xfrm>
                <a:off x="148515" y="1188041"/>
                <a:ext cx="5720585" cy="46809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9886" name="CuadroTexto 2"/>
              <p:cNvSpPr txBox="1">
                <a:spLocks noChangeArrowheads="1"/>
              </p:cNvSpPr>
              <p:nvPr/>
            </p:nvSpPr>
            <p:spPr bwMode="auto">
              <a:xfrm>
                <a:off x="1966056" y="1734580"/>
                <a:ext cx="1944216" cy="4616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s-AR" altLang="es-ES" sz="2400" b="1">
                    <a:solidFill>
                      <a:srgbClr val="FF0000"/>
                    </a:solidFill>
                  </a:rPr>
                  <a:t>T</a:t>
                </a:r>
                <a:r>
                  <a:rPr lang="es-AR" altLang="es-ES" sz="2400" b="1" baseline="-25000">
                    <a:solidFill>
                      <a:srgbClr val="FF0000"/>
                    </a:solidFill>
                  </a:rPr>
                  <a:t>0</a:t>
                </a:r>
                <a:endParaRPr lang="es-ES" altLang="es-ES" sz="2400" b="1" baseline="-25000">
                  <a:solidFill>
                    <a:srgbClr val="FF0000"/>
                  </a:solidFill>
                </a:endParaRPr>
              </a:p>
            </p:txBody>
          </p:sp>
        </p:grpSp>
        <p:cxnSp>
          <p:nvCxnSpPr>
            <p:cNvPr id="79884" name="Conector recto de flecha 3"/>
            <p:cNvCxnSpPr>
              <a:cxnSpLocks noChangeShapeType="1"/>
            </p:cNvCxnSpPr>
            <p:nvPr/>
          </p:nvCxnSpPr>
          <p:spPr bwMode="auto">
            <a:xfrm flipH="1">
              <a:off x="4860032" y="2564904"/>
              <a:ext cx="360040" cy="319278"/>
            </a:xfrm>
            <a:prstGeom prst="straightConnector1">
              <a:avLst/>
            </a:prstGeom>
            <a:noFill/>
            <a:ln w="53975" algn="ctr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" name="CuadroTexto 1"/>
          <p:cNvSpPr txBox="1">
            <a:spLocks noChangeArrowheads="1"/>
          </p:cNvSpPr>
          <p:nvPr/>
        </p:nvSpPr>
        <p:spPr bwMode="auto">
          <a:xfrm>
            <a:off x="-23454" y="6431060"/>
            <a:ext cx="904204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 err="1"/>
              <a:t>Tengan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en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cuenta</a:t>
            </a:r>
            <a:r>
              <a:rPr lang="en-US" altLang="en-US" sz="1400" dirty="0"/>
              <a:t> que la </a:t>
            </a:r>
            <a:r>
              <a:rPr lang="en-US" altLang="en-US" sz="1400" dirty="0" err="1"/>
              <a:t>sustancia</a:t>
            </a:r>
            <a:r>
              <a:rPr lang="en-US" altLang="en-US" sz="1400" dirty="0"/>
              <a:t> </a:t>
            </a:r>
            <a:r>
              <a:rPr lang="en-US" altLang="en-US" sz="1400" dirty="0" err="1"/>
              <a:t>agregada</a:t>
            </a:r>
            <a:r>
              <a:rPr lang="en-US" altLang="en-US" sz="1400" dirty="0"/>
              <a:t> no </a:t>
            </a:r>
            <a:r>
              <a:rPr lang="en-US" altLang="en-US" sz="1400" dirty="0" err="1"/>
              <a:t>es</a:t>
            </a:r>
            <a:r>
              <a:rPr lang="en-US" altLang="en-US" sz="1400" dirty="0"/>
              <a:t> </a:t>
            </a:r>
            <a:r>
              <a:rPr lang="en-US" altLang="en-US" sz="1400" dirty="0" err="1"/>
              <a:t>removida</a:t>
            </a:r>
            <a:r>
              <a:rPr lang="en-US" altLang="en-US" sz="1400" dirty="0"/>
              <a:t> del </a:t>
            </a:r>
            <a:r>
              <a:rPr lang="en-US" altLang="en-US" sz="1400" dirty="0" err="1"/>
              <a:t>medio</a:t>
            </a:r>
            <a:r>
              <a:rPr lang="en-US" altLang="en-US" sz="1400" dirty="0"/>
              <a:t> </a:t>
            </a:r>
            <a:r>
              <a:rPr lang="en-US" altLang="en-US" sz="1400" dirty="0" err="1"/>
              <a:t>como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era </a:t>
            </a:r>
            <a:r>
              <a:rPr lang="en-US" altLang="en-US" sz="1400" dirty="0"/>
              <a:t>el </a:t>
            </a:r>
            <a:r>
              <a:rPr lang="en-US" altLang="en-US" sz="1400" dirty="0" err="1"/>
              <a:t>caso</a:t>
            </a:r>
            <a:r>
              <a:rPr lang="en-US" altLang="en-US" sz="1400" dirty="0"/>
              <a:t> </a:t>
            </a:r>
            <a:r>
              <a:rPr lang="en-US" altLang="en-US" sz="1400" dirty="0" err="1" smtClean="0"/>
              <a:t>en</a:t>
            </a:r>
            <a:r>
              <a:rPr lang="en-US" altLang="en-US" sz="1400" dirty="0" smtClean="0"/>
              <a:t> el anterior </a:t>
            </a:r>
            <a:r>
              <a:rPr lang="en-US" altLang="en-US" sz="1400" dirty="0" err="1" smtClean="0"/>
              <a:t>desafío</a:t>
            </a:r>
            <a:endParaRPr lang="en-US" altLang="en-US" sz="1400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3" y="4067175"/>
            <a:ext cx="2459037" cy="184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" name="Grupo 5"/>
          <p:cNvGrpSpPr>
            <a:grpSpLocks/>
          </p:cNvGrpSpPr>
          <p:nvPr/>
        </p:nvGrpSpPr>
        <p:grpSpPr bwMode="auto">
          <a:xfrm>
            <a:off x="982663" y="4168775"/>
            <a:ext cx="1525587" cy="1525588"/>
            <a:chOff x="982153" y="4168141"/>
            <a:chExt cx="1526318" cy="1526318"/>
          </a:xfrm>
        </p:grpSpPr>
        <p:cxnSp>
          <p:nvCxnSpPr>
            <p:cNvPr id="79881" name="Conector recto 3"/>
            <p:cNvCxnSpPr>
              <a:cxnSpLocks noChangeShapeType="1"/>
            </p:cNvCxnSpPr>
            <p:nvPr/>
          </p:nvCxnSpPr>
          <p:spPr bwMode="auto">
            <a:xfrm>
              <a:off x="982153" y="4265122"/>
              <a:ext cx="1526318" cy="127678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79882" name="Conector recto 22"/>
            <p:cNvCxnSpPr>
              <a:cxnSpLocks noChangeShapeType="1"/>
            </p:cNvCxnSpPr>
            <p:nvPr/>
          </p:nvCxnSpPr>
          <p:spPr bwMode="auto">
            <a:xfrm rot="5400000">
              <a:off x="913032" y="4292907"/>
              <a:ext cx="1526318" cy="1276785"/>
            </a:xfrm>
            <a:prstGeom prst="line">
              <a:avLst/>
            </a:prstGeom>
            <a:noFill/>
            <a:ln w="28575" algn="ctr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ángulo 2"/>
          <p:cNvSpPr/>
          <p:nvPr/>
        </p:nvSpPr>
        <p:spPr bwMode="auto">
          <a:xfrm>
            <a:off x="4859850" y="1844824"/>
            <a:ext cx="1368334" cy="396044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ctángulo 22"/>
          <p:cNvSpPr/>
          <p:nvPr/>
        </p:nvSpPr>
        <p:spPr bwMode="auto">
          <a:xfrm>
            <a:off x="6167894" y="1733923"/>
            <a:ext cx="2436553" cy="3960440"/>
          </a:xfrm>
          <a:prstGeom prst="rect">
            <a:avLst/>
          </a:prstGeom>
          <a:solidFill>
            <a:schemeClr val="bg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98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8" grpId="0" animBg="1"/>
      <p:bldP spid="79889" grpId="0"/>
      <p:bldP spid="79875" grpId="0" animBg="1"/>
      <p:bldP spid="2" grpId="0"/>
      <p:bldP spid="3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0"/>
          <a:stretch>
            <a:fillRect/>
          </a:stretch>
        </p:blipFill>
        <p:spPr bwMode="auto">
          <a:xfrm>
            <a:off x="-468313" y="2636838"/>
            <a:ext cx="97202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50" b="43625"/>
          <a:stretch>
            <a:fillRect/>
          </a:stretch>
        </p:blipFill>
        <p:spPr bwMode="auto">
          <a:xfrm>
            <a:off x="-1116013" y="4249738"/>
            <a:ext cx="15120938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4" t="1183" r="10190" b="61253"/>
          <a:stretch>
            <a:fillRect/>
          </a:stretch>
        </p:blipFill>
        <p:spPr bwMode="auto">
          <a:xfrm>
            <a:off x="5796136" y="331470"/>
            <a:ext cx="1871662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6914" t="1183" r="10190" b="6125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4" t="-2" r="33186" b="61391"/>
          <a:stretch>
            <a:fillRect/>
          </a:stretch>
        </p:blipFill>
        <p:spPr bwMode="auto">
          <a:xfrm>
            <a:off x="2267744" y="333375"/>
            <a:ext cx="1657350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6564" t="-2" r="33186" b="6139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5904656" cy="561318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107504" y="1730"/>
            <a:ext cx="89707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/>
              <a:t>Pero que pasará si la membrana tiene permeabilidad selectiva?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6218199" y="3717032"/>
            <a:ext cx="29258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err="1" smtClean="0"/>
              <a:t>Grad</a:t>
            </a:r>
            <a:r>
              <a:rPr lang="es-AR" dirty="0" smtClean="0"/>
              <a:t>. </a:t>
            </a:r>
            <a:r>
              <a:rPr lang="es-AR" dirty="0" err="1" smtClean="0"/>
              <a:t>Conc</a:t>
            </a:r>
            <a:r>
              <a:rPr lang="es-AR" dirty="0" smtClean="0"/>
              <a:t>. </a:t>
            </a:r>
            <a:r>
              <a:rPr lang="es-AR" dirty="0" err="1" smtClean="0"/>
              <a:t>Transit</a:t>
            </a:r>
            <a:r>
              <a:rPr lang="es-AR" dirty="0" smtClean="0"/>
              <a:t>.</a:t>
            </a:r>
          </a:p>
          <a:p>
            <a:r>
              <a:rPr lang="es-AR" dirty="0" smtClean="0"/>
              <a:t>Polaridad transitoria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938661" y="383217"/>
            <a:ext cx="7308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dirty="0" smtClean="0">
                <a:solidFill>
                  <a:srgbClr val="FF0000"/>
                </a:solidFill>
              </a:rPr>
              <a:t>Caso 1: distinta velocidad de difusión para cada </a:t>
            </a:r>
            <a:r>
              <a:rPr lang="es-AR" dirty="0" err="1" smtClean="0">
                <a:solidFill>
                  <a:srgbClr val="FF0000"/>
                </a:solidFill>
              </a:rPr>
              <a:t>ión</a:t>
            </a:r>
            <a:r>
              <a:rPr lang="es-AR" dirty="0" smtClean="0">
                <a:solidFill>
                  <a:srgbClr val="FF0000"/>
                </a:solidFill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916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7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noFill/>
        <a:ln w="3810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s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TPB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381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9710</TotalTime>
  <Words>3212</Words>
  <Application>Microsoft Office PowerPoint</Application>
  <PresentationFormat>Presentación en pantalla (4:3)</PresentationFormat>
  <Paragraphs>467</Paragraphs>
  <Slides>77</Slides>
  <Notes>21</Notes>
  <HiddenSlides>0</HiddenSlides>
  <MMClips>3</MMClips>
  <ScaleCrop>false</ScaleCrop>
  <HeadingPairs>
    <vt:vector size="8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77</vt:i4>
      </vt:variant>
    </vt:vector>
  </HeadingPairs>
  <TitlesOfParts>
    <vt:vector size="88" baseType="lpstr">
      <vt:lpstr>DengXian</vt:lpstr>
      <vt:lpstr>ＭＳ Ｐゴシック</vt:lpstr>
      <vt:lpstr>Arial</vt:lpstr>
      <vt:lpstr>Calibri</vt:lpstr>
      <vt:lpstr>Calibri Light</vt:lpstr>
      <vt:lpstr>Lucida Fax</vt:lpstr>
      <vt:lpstr>Times New Roman</vt:lpstr>
      <vt:lpstr>Wingdings</vt:lpstr>
      <vt:lpstr>Blank Presentation</vt:lpstr>
      <vt:lpstr>TTPBtemplate</vt:lpstr>
      <vt:lpstr>Picture</vt:lpstr>
      <vt:lpstr>Presentación de PowerPoint</vt:lpstr>
      <vt:lpstr>Presentación de PowerPoint</vt:lpstr>
      <vt:lpstr>Presentación de PowerPoint</vt:lpstr>
      <vt:lpstr>Nutrients are concentrated in the plant relative to the environment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The PM H+-ATPase is a “master enzyme” and “powerhouse”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PM H+-ATPases have diverse physiological roles </vt:lpstr>
      <vt:lpstr>Presentación de PowerPoint</vt:lpstr>
      <vt:lpstr>Presentación de PowerPoint</vt:lpstr>
      <vt:lpstr>Presentación de PowerPoint</vt:lpstr>
      <vt:lpstr>Vacuolar pumps pump protons into the vacuole and endocompartments</vt:lpstr>
      <vt:lpstr>Presentación de PowerPoint</vt:lpstr>
      <vt:lpstr>Presentación de PowerPoint</vt:lpstr>
      <vt:lpstr>Presentación de PowerPoint</vt:lpstr>
      <vt:lpstr>Presentación de PowerPoint</vt:lpstr>
      <vt:lpstr>Energizing the membrane: Plant H+-ATPases and H+-PPases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Transport can be down or against an electrochemical gradient</vt:lpstr>
      <vt:lpstr>Solutes cross membranes through different types of transporters</vt:lpstr>
      <vt:lpstr>Presentación de PowerPoint</vt:lpstr>
      <vt:lpstr>Presentación de PowerPoint</vt:lpstr>
      <vt:lpstr>Presentación de PowerPoint</vt:lpstr>
      <vt:lpstr>Potassium is an essential plant nutrient</vt:lpstr>
      <vt:lpstr>There are 15 genes encoding potassium channels in Arabidopsis</vt:lpstr>
      <vt:lpstr>Presentación de PowerPoint</vt:lpstr>
      <vt:lpstr>Guard cells are model systems for the study of K+ transport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Solutes cross membranes through different types of transporters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Distribución asimétrica de transportadores en la endodermis</vt:lpstr>
      <vt:lpstr>Presentación de PowerPoint</vt:lpstr>
      <vt:lpstr>Presentación de PowerPoint</vt:lpstr>
      <vt:lpstr>Presentación de PowerPoint</vt:lpstr>
      <vt:lpstr>Presentación de PowerPoint</vt:lpstr>
      <vt:lpstr>Pumps, channels and carriers are also involved in nutrient distribution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Marcelo Desimone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Marcelo Desimone</dc:creator>
  <cp:lastModifiedBy>Claudio</cp:lastModifiedBy>
  <cp:revision>344</cp:revision>
  <dcterms:created xsi:type="dcterms:W3CDTF">2010-04-05T15:11:50Z</dcterms:created>
  <dcterms:modified xsi:type="dcterms:W3CDTF">2024-04-30T13:56:40Z</dcterms:modified>
</cp:coreProperties>
</file>