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26" r:id="rId2"/>
    <p:sldId id="336" r:id="rId3"/>
    <p:sldId id="261" r:id="rId4"/>
    <p:sldId id="327"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329" r:id="rId22"/>
    <p:sldId id="277" r:id="rId23"/>
    <p:sldId id="278" r:id="rId24"/>
    <p:sldId id="279" r:id="rId25"/>
    <p:sldId id="281" r:id="rId26"/>
    <p:sldId id="283" r:id="rId27"/>
    <p:sldId id="284" r:id="rId28"/>
    <p:sldId id="285" r:id="rId29"/>
    <p:sldId id="286" r:id="rId30"/>
    <p:sldId id="287" r:id="rId31"/>
    <p:sldId id="288" r:id="rId32"/>
    <p:sldId id="289" r:id="rId33"/>
    <p:sldId id="330" r:id="rId34"/>
    <p:sldId id="331" r:id="rId35"/>
    <p:sldId id="332" r:id="rId36"/>
    <p:sldId id="292" r:id="rId37"/>
    <p:sldId id="294" r:id="rId38"/>
    <p:sldId id="296" r:id="rId39"/>
    <p:sldId id="295" r:id="rId40"/>
    <p:sldId id="297" r:id="rId41"/>
    <p:sldId id="299" r:id="rId42"/>
    <p:sldId id="298" r:id="rId43"/>
    <p:sldId id="300" r:id="rId44"/>
    <p:sldId id="301" r:id="rId45"/>
    <p:sldId id="333" r:id="rId46"/>
    <p:sldId id="334" r:id="rId47"/>
    <p:sldId id="33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59"/>
  </p:normalViewPr>
  <p:slideViewPr>
    <p:cSldViewPr snapToGrid="0" snapToObjects="1">
      <p:cViewPr>
        <p:scale>
          <a:sx n="90" d="100"/>
          <a:sy n="90" d="100"/>
        </p:scale>
        <p:origin x="1112" y="144"/>
      </p:cViewPr>
      <p:guideLst>
        <p:guide orient="horz" pos="2160"/>
        <p:guide pos="2880"/>
      </p:guideLst>
    </p:cSldViewPr>
  </p:slideViewPr>
  <p:notesTextViewPr>
    <p:cViewPr>
      <p:scale>
        <a:sx n="90" d="100"/>
        <a:sy n="9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088562-8DE3-6344-962F-C819E5A6081C}" type="datetimeFigureOut">
              <a:rPr lang="en-US" smtClean="0"/>
              <a:t>5/19/20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00999-C440-6146-8271-A080469F3EDC}" type="slidenum">
              <a:rPr lang="en-US" smtClean="0"/>
              <a:t>‹Nr.›</a:t>
            </a:fld>
            <a:endParaRPr lang="en-US"/>
          </a:p>
        </p:txBody>
      </p:sp>
    </p:spTree>
    <p:extLst>
      <p:ext uri="{BB962C8B-B14F-4D97-AF65-F5344CB8AC3E}">
        <p14:creationId xmlns:p14="http://schemas.microsoft.com/office/powerpoint/2010/main" val="4177982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3</a:t>
            </a:fld>
            <a:endParaRPr lang="en-US"/>
          </a:p>
        </p:txBody>
      </p:sp>
    </p:spTree>
    <p:extLst>
      <p:ext uri="{BB962C8B-B14F-4D97-AF65-F5344CB8AC3E}">
        <p14:creationId xmlns:p14="http://schemas.microsoft.com/office/powerpoint/2010/main" val="196261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12</a:t>
            </a:fld>
            <a:endParaRPr lang="en-US"/>
          </a:p>
        </p:txBody>
      </p:sp>
    </p:spTree>
    <p:extLst>
      <p:ext uri="{BB962C8B-B14F-4D97-AF65-F5344CB8AC3E}">
        <p14:creationId xmlns:p14="http://schemas.microsoft.com/office/powerpoint/2010/main" val="419236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13</a:t>
            </a:fld>
            <a:endParaRPr lang="en-US"/>
          </a:p>
        </p:txBody>
      </p:sp>
    </p:spTree>
    <p:extLst>
      <p:ext uri="{BB962C8B-B14F-4D97-AF65-F5344CB8AC3E}">
        <p14:creationId xmlns:p14="http://schemas.microsoft.com/office/powerpoint/2010/main" val="13052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14</a:t>
            </a:fld>
            <a:endParaRPr lang="en-US"/>
          </a:p>
        </p:txBody>
      </p:sp>
    </p:spTree>
    <p:extLst>
      <p:ext uri="{BB962C8B-B14F-4D97-AF65-F5344CB8AC3E}">
        <p14:creationId xmlns:p14="http://schemas.microsoft.com/office/powerpoint/2010/main" val="26563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Shape 128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289" name="Shape 1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20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16</a:t>
            </a:fld>
            <a:endParaRPr lang="en-US"/>
          </a:p>
        </p:txBody>
      </p:sp>
    </p:spTree>
    <p:extLst>
      <p:ext uri="{BB962C8B-B14F-4D97-AF65-F5344CB8AC3E}">
        <p14:creationId xmlns:p14="http://schemas.microsoft.com/office/powerpoint/2010/main" val="383400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17</a:t>
            </a:fld>
            <a:endParaRPr lang="en-US"/>
          </a:p>
        </p:txBody>
      </p:sp>
    </p:spTree>
    <p:extLst>
      <p:ext uri="{BB962C8B-B14F-4D97-AF65-F5344CB8AC3E}">
        <p14:creationId xmlns:p14="http://schemas.microsoft.com/office/powerpoint/2010/main" val="103327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19</a:t>
            </a:fld>
            <a:endParaRPr lang="en-US"/>
          </a:p>
        </p:txBody>
      </p:sp>
    </p:spTree>
    <p:extLst>
      <p:ext uri="{BB962C8B-B14F-4D97-AF65-F5344CB8AC3E}">
        <p14:creationId xmlns:p14="http://schemas.microsoft.com/office/powerpoint/2010/main" val="112436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20</a:t>
            </a:fld>
            <a:endParaRPr lang="en-US"/>
          </a:p>
        </p:txBody>
      </p:sp>
    </p:spTree>
    <p:extLst>
      <p:ext uri="{BB962C8B-B14F-4D97-AF65-F5344CB8AC3E}">
        <p14:creationId xmlns:p14="http://schemas.microsoft.com/office/powerpoint/2010/main" val="2486500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21</a:t>
            </a:fld>
            <a:endParaRPr lang="en-US"/>
          </a:p>
        </p:txBody>
      </p:sp>
    </p:spTree>
    <p:extLst>
      <p:ext uri="{BB962C8B-B14F-4D97-AF65-F5344CB8AC3E}">
        <p14:creationId xmlns:p14="http://schemas.microsoft.com/office/powerpoint/2010/main" val="38414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22</a:t>
            </a:fld>
            <a:endParaRPr lang="en-US"/>
          </a:p>
        </p:txBody>
      </p:sp>
    </p:spTree>
    <p:extLst>
      <p:ext uri="{BB962C8B-B14F-4D97-AF65-F5344CB8AC3E}">
        <p14:creationId xmlns:p14="http://schemas.microsoft.com/office/powerpoint/2010/main" val="419236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C1FAF04-D224-D444-A789-2530F0B77BC4}" type="slidenum">
              <a:rPr lang="en-US"/>
              <a:pPr/>
              <a:t>4</a:t>
            </a:fld>
            <a:endParaRPr lang="en-US"/>
          </a:p>
        </p:txBody>
      </p:sp>
      <p:sp>
        <p:nvSpPr>
          <p:cNvPr id="160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6824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p:txBody>
      </p:sp>
      <p:sp>
        <p:nvSpPr>
          <p:cNvPr id="4" name="Slide Number Placeholder 3"/>
          <p:cNvSpPr>
            <a:spLocks noGrp="1"/>
          </p:cNvSpPr>
          <p:nvPr>
            <p:ph type="sldNum" sz="quarter" idx="10"/>
          </p:nvPr>
        </p:nvSpPr>
        <p:spPr/>
        <p:txBody>
          <a:bodyPr/>
          <a:lstStyle/>
          <a:p>
            <a:fld id="{4C2DB6FC-BFC7-D54D-B4C6-2BD67A4319BD}" type="slidenum">
              <a:rPr lang="en-US" smtClean="0"/>
              <a:t>24</a:t>
            </a:fld>
            <a:endParaRPr lang="en-US"/>
          </a:p>
        </p:txBody>
      </p:sp>
    </p:spTree>
    <p:extLst>
      <p:ext uri="{BB962C8B-B14F-4D97-AF65-F5344CB8AC3E}">
        <p14:creationId xmlns:p14="http://schemas.microsoft.com/office/powerpoint/2010/main" val="4212423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25</a:t>
            </a:fld>
            <a:endParaRPr lang="en-US"/>
          </a:p>
        </p:txBody>
      </p:sp>
    </p:spTree>
    <p:extLst>
      <p:ext uri="{BB962C8B-B14F-4D97-AF65-F5344CB8AC3E}">
        <p14:creationId xmlns:p14="http://schemas.microsoft.com/office/powerpoint/2010/main" val="46787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Fura-2 is a </a:t>
            </a:r>
            <a:r>
              <a:rPr lang="en-US" sz="1200" b="1" i="0" u="none" strike="noStrike" kern="1200" baseline="0" dirty="0" err="1" smtClean="0">
                <a:solidFill>
                  <a:schemeClr val="tx1"/>
                </a:solidFill>
                <a:latin typeface="+mn-lt"/>
                <a:ea typeface="+mn-ea"/>
                <a:cs typeface="+mn-cs"/>
              </a:rPr>
              <a:t>ratiometric</a:t>
            </a:r>
            <a:r>
              <a:rPr lang="en-US" sz="1200" b="1" i="0" u="none" strike="noStrike" kern="1200" baseline="0" dirty="0" smtClean="0">
                <a:solidFill>
                  <a:schemeClr val="tx1"/>
                </a:solidFill>
                <a:latin typeface="+mn-lt"/>
                <a:ea typeface="+mn-ea"/>
                <a:cs typeface="+mn-cs"/>
              </a:rPr>
              <a:t> and sensitive indicator dye for measuring intracellular calcium. At low concentrations of the indicator, 340/380 nm excitation ratio for fura-2 allows accurate measurements of the intracellular Ca2+ concentration. Measuring by ratio considerably reduces the effects of uneven dye loading, leakage of dye, and </a:t>
            </a:r>
            <a:r>
              <a:rPr lang="en-US" sz="1200" b="1" i="0" u="none" strike="noStrike" kern="1200" baseline="0" dirty="0" err="1" smtClean="0">
                <a:solidFill>
                  <a:schemeClr val="tx1"/>
                </a:solidFill>
                <a:latin typeface="+mn-lt"/>
                <a:ea typeface="+mn-ea"/>
                <a:cs typeface="+mn-cs"/>
              </a:rPr>
              <a:t>photobleaching</a:t>
            </a:r>
            <a:r>
              <a:rPr lang="en-US" sz="1200" b="1" i="0" u="none" strike="noStrike" kern="1200" baseline="0" dirty="0" smtClean="0">
                <a:solidFill>
                  <a:schemeClr val="tx1"/>
                </a:solidFill>
                <a:latin typeface="+mn-lt"/>
                <a:ea typeface="+mn-ea"/>
                <a:cs typeface="+mn-cs"/>
              </a:rPr>
              <a:t>, as well as problems associated with measuring Ca2+ in cells of unequal thickness.  Measurements of fura-2 fluorescence can usually be made over a period of an hour without significant loss of fluorescence resulting from either leakage or bleaching.  In addition, fura-2 is bright enough to permit measurements at intracellular concentrations of dye unlikely to cause significant Ca2+ buffering or damping of Ca2+ transients.</a:t>
            </a: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Yellow </a:t>
            </a:r>
            <a:r>
              <a:rPr lang="en-US" sz="1200" b="0" i="0" u="none" strike="noStrike" kern="1200" baseline="0" dirty="0" err="1" smtClean="0">
                <a:solidFill>
                  <a:schemeClr val="tx1"/>
                </a:solidFill>
                <a:latin typeface="+mn-lt"/>
                <a:ea typeface="+mn-ea"/>
                <a:cs typeface="+mn-cs"/>
              </a:rPr>
              <a:t>cameleons</a:t>
            </a:r>
            <a:r>
              <a:rPr lang="en-US" sz="1200" b="0" i="0" u="none" strike="noStrike" kern="1200" baseline="0" dirty="0" smtClean="0">
                <a:solidFill>
                  <a:schemeClr val="tx1"/>
                </a:solidFill>
                <a:latin typeface="+mn-lt"/>
                <a:ea typeface="+mn-ea"/>
                <a:cs typeface="+mn-cs"/>
              </a:rPr>
              <a:t> are Ca2+ sensors based on </a:t>
            </a:r>
            <a:r>
              <a:rPr lang="en-US" sz="1200" b="0" i="0" u="none" strike="noStrike" kern="1200" baseline="0" dirty="0" err="1" smtClean="0">
                <a:solidFill>
                  <a:schemeClr val="tx1"/>
                </a:solidFill>
                <a:latin typeface="+mn-lt"/>
                <a:ea typeface="+mn-ea"/>
                <a:cs typeface="+mn-cs"/>
              </a:rPr>
              <a:t>Förster</a:t>
            </a:r>
            <a:r>
              <a:rPr lang="en-US" sz="1200" b="0" i="0" u="none" strike="noStrike" kern="1200" baseline="0" dirty="0" smtClean="0">
                <a:solidFill>
                  <a:schemeClr val="tx1"/>
                </a:solidFill>
                <a:latin typeface="+mn-lt"/>
                <a:ea typeface="+mn-ea"/>
                <a:cs typeface="+mn-cs"/>
              </a:rPr>
              <a:t> Resonance Energy Transfer (FRET). Yellow and Cyan Fluorescent Proteins (YFP and CFP) are mutated forms of the green fluorescent</a:t>
            </a:r>
          </a:p>
          <a:p>
            <a:r>
              <a:rPr lang="en-US" sz="1200" b="0" i="0" u="none" strike="noStrike" kern="1200" baseline="0" dirty="0" smtClean="0">
                <a:solidFill>
                  <a:schemeClr val="tx1"/>
                </a:solidFill>
                <a:latin typeface="+mn-lt"/>
                <a:ea typeface="+mn-ea"/>
                <a:cs typeface="+mn-cs"/>
              </a:rPr>
              <a:t>protein that absorb and emit light at matching wavelengths, such that the excitation wavelength of YFP is the emission wavelength of CFP. The sensor is constructed by attaching CFP and YFP by the</a:t>
            </a:r>
          </a:p>
          <a:p>
            <a:r>
              <a:rPr lang="en-US" sz="1200" b="0" i="0" u="none" strike="noStrike" kern="1200" baseline="0" dirty="0" smtClean="0">
                <a:solidFill>
                  <a:schemeClr val="tx1"/>
                </a:solidFill>
                <a:latin typeface="+mn-lt"/>
                <a:ea typeface="+mn-ea"/>
                <a:cs typeface="+mn-cs"/>
              </a:rPr>
              <a:t>Ca2+-binding protein </a:t>
            </a:r>
            <a:r>
              <a:rPr lang="en-US" sz="1200" b="0" i="0" u="none" strike="noStrike" kern="1200" baseline="0" dirty="0" err="1" smtClean="0">
                <a:solidFill>
                  <a:schemeClr val="tx1"/>
                </a:solidFill>
                <a:latin typeface="+mn-lt"/>
                <a:ea typeface="+mn-ea"/>
                <a:cs typeface="+mn-cs"/>
              </a:rPr>
              <a:t>Calmodulin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CaM</a:t>
            </a:r>
            <a:r>
              <a:rPr lang="en-US" sz="1200" b="0" i="0" u="none" strike="noStrike" kern="1200" baseline="0" dirty="0" smtClean="0">
                <a:solidFill>
                  <a:schemeClr val="tx1"/>
                </a:solidFill>
                <a:latin typeface="+mn-lt"/>
                <a:ea typeface="+mn-ea"/>
                <a:cs typeface="+mn-cs"/>
              </a:rPr>
              <a:t>) and a </a:t>
            </a:r>
            <a:r>
              <a:rPr lang="en-US" sz="1200" b="0" i="0" u="none" strike="noStrike" kern="1200" baseline="0" dirty="0" err="1" smtClean="0">
                <a:solidFill>
                  <a:schemeClr val="tx1"/>
                </a:solidFill>
                <a:latin typeface="+mn-lt"/>
                <a:ea typeface="+mn-ea"/>
                <a:cs typeface="+mn-cs"/>
              </a:rPr>
              <a:t>calmodulin</a:t>
            </a:r>
            <a:r>
              <a:rPr lang="en-US" sz="1200" b="0" i="0" u="none" strike="noStrike" kern="1200" baseline="0" dirty="0" smtClean="0">
                <a:solidFill>
                  <a:schemeClr val="tx1"/>
                </a:solidFill>
                <a:latin typeface="+mn-lt"/>
                <a:ea typeface="+mn-ea"/>
                <a:cs typeface="+mn-cs"/>
              </a:rPr>
              <a:t> binding peptide (M13) [24]. When Ca2+ concentration increases, </a:t>
            </a:r>
            <a:r>
              <a:rPr lang="en-US" sz="1200" b="0" i="0" u="none" strike="noStrike" kern="1200" baseline="0" dirty="0" err="1" smtClean="0">
                <a:solidFill>
                  <a:schemeClr val="tx1"/>
                </a:solidFill>
                <a:latin typeface="+mn-lt"/>
                <a:ea typeface="+mn-ea"/>
                <a:cs typeface="+mn-cs"/>
              </a:rPr>
              <a:t>CaM</a:t>
            </a:r>
            <a:r>
              <a:rPr lang="en-US" sz="1200" b="0" i="0" u="none" strike="noStrike" kern="1200" baseline="0" dirty="0" smtClean="0">
                <a:solidFill>
                  <a:schemeClr val="tx1"/>
                </a:solidFill>
                <a:latin typeface="+mn-lt"/>
                <a:ea typeface="+mn-ea"/>
                <a:cs typeface="+mn-cs"/>
              </a:rPr>
              <a:t> undergoes a conformational change as it binds to Ca2+, which brings</a:t>
            </a:r>
          </a:p>
          <a:p>
            <a:r>
              <a:rPr lang="en-US" sz="1200" b="0" i="0" u="none" strike="noStrike" kern="1200" baseline="0" dirty="0" smtClean="0">
                <a:solidFill>
                  <a:schemeClr val="tx1"/>
                </a:solidFill>
                <a:latin typeface="+mn-lt"/>
                <a:ea typeface="+mn-ea"/>
                <a:cs typeface="+mn-cs"/>
              </a:rPr>
              <a:t>YFP and CFP closer together and results in enhanced FRET. At the level of a single yellow </a:t>
            </a:r>
            <a:r>
              <a:rPr lang="en-US" sz="1200" b="0" i="0" u="none" strike="noStrike" kern="1200" baseline="0" dirty="0" err="1" smtClean="0">
                <a:solidFill>
                  <a:schemeClr val="tx1"/>
                </a:solidFill>
                <a:latin typeface="+mn-lt"/>
                <a:ea typeface="+mn-ea"/>
                <a:cs typeface="+mn-cs"/>
              </a:rPr>
              <a:t>cameleon</a:t>
            </a:r>
            <a:r>
              <a:rPr lang="en-US" sz="1200" b="0" i="0" u="none" strike="noStrike" kern="1200" baseline="0" dirty="0" smtClean="0">
                <a:solidFill>
                  <a:schemeClr val="tx1"/>
                </a:solidFill>
                <a:latin typeface="+mn-lt"/>
                <a:ea typeface="+mn-ea"/>
                <a:cs typeface="+mn-cs"/>
              </a:rPr>
              <a:t> construct, a rise in Ca2+ concentration is indicated by a drop in the CFP intensity at the same time that the YFP intensity increases, leading to an increase of the YFP/CFP ratio.</a:t>
            </a:r>
            <a:endParaRPr lang="en-US" dirty="0" smtClean="0"/>
          </a:p>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26</a:t>
            </a:fld>
            <a:endParaRPr lang="en-US"/>
          </a:p>
        </p:txBody>
      </p:sp>
    </p:spTree>
    <p:extLst>
      <p:ext uri="{BB962C8B-B14F-4D97-AF65-F5344CB8AC3E}">
        <p14:creationId xmlns:p14="http://schemas.microsoft.com/office/powerpoint/2010/main" val="1430106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superoxide is a charged molecule under most physiological conditions and could not passively transfer across a membrane. By contrast, superoxide could be easily converted into hydrogen peroxide (H2O2) that readily transfers across membranes passively or through water channels. ROS-generating respiratory burst oxidase (RBOH) NADPH oxidase proteins that contain an EF-calcium binding as well as phosphorylation domain(s). In addition, ROS levels are linked with cellular redox networks, for example through </a:t>
            </a:r>
            <a:r>
              <a:rPr lang="en-US" sz="1200" kern="1200" dirty="0" err="1" smtClean="0">
                <a:solidFill>
                  <a:schemeClr val="tx1"/>
                </a:solidFill>
                <a:effectLst/>
                <a:latin typeface="+mn-lt"/>
                <a:ea typeface="+mn-ea"/>
                <a:cs typeface="+mn-cs"/>
              </a:rPr>
              <a:t>thioredoxins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peroxiredoxins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glutaredoxins</a:t>
            </a:r>
            <a:r>
              <a:rPr lang="en-US" sz="1200" kern="1200" dirty="0" smtClean="0">
                <a:solidFill>
                  <a:schemeClr val="tx1"/>
                </a:solidFill>
                <a:effectLst/>
                <a:latin typeface="+mn-lt"/>
                <a:ea typeface="+mn-ea"/>
                <a:cs typeface="+mn-cs"/>
              </a:rPr>
              <a:t> and/or NADPH.</a:t>
            </a:r>
          </a:p>
          <a:p>
            <a:r>
              <a:rPr lang="en-US" sz="1200" kern="1200" dirty="0" smtClean="0">
                <a:solidFill>
                  <a:schemeClr val="tx1"/>
                </a:solidFill>
                <a:effectLst/>
                <a:latin typeface="+mn-lt"/>
                <a:ea typeface="+mn-ea"/>
                <a:cs typeface="+mn-cs"/>
              </a:rPr>
              <a:t>Dynamics and specificity in ROS signaling. (a) Time-lapse imaging of a ROS wave propagating through an Arabidopsis plant in response to wounding. Wounding site is indicated with a white arrow. Imaging of the ROS wave was obtained using a luciferase reporter gene fused to the promoter of the zinc finger protein ZAT12 as described in [6]. (b) Model for the extracellular propagation of the ROS wave [6]. Each cell along the path of the wave activates its NADPH oxidase (</a:t>
            </a:r>
            <a:r>
              <a:rPr lang="en-US" sz="1200" kern="1200" dirty="0" err="1" smtClean="0">
                <a:solidFill>
                  <a:schemeClr val="tx1"/>
                </a:solidFill>
                <a:effectLst/>
                <a:latin typeface="+mn-lt"/>
                <a:ea typeface="+mn-ea"/>
                <a:cs typeface="+mn-cs"/>
              </a:rPr>
              <a:t>RbohD</a:t>
            </a:r>
            <a:r>
              <a:rPr lang="en-US" sz="1200" kern="1200" dirty="0" smtClean="0">
                <a:solidFill>
                  <a:schemeClr val="tx1"/>
                </a:solidFill>
                <a:effectLst/>
                <a:latin typeface="+mn-lt"/>
                <a:ea typeface="+mn-ea"/>
                <a:cs typeface="+mn-cs"/>
              </a:rPr>
              <a:t>) and produces ROS in an autonomous manner resulting in an auto-propagating ROS wave.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2DB6FC-BFC7-D54D-B4C6-2BD67A4319BD}" type="slidenum">
              <a:rPr lang="en-US" smtClean="0"/>
              <a:t>27</a:t>
            </a:fld>
            <a:endParaRPr lang="en-US"/>
          </a:p>
        </p:txBody>
      </p:sp>
    </p:spTree>
    <p:extLst>
      <p:ext uri="{BB962C8B-B14F-4D97-AF65-F5344CB8AC3E}">
        <p14:creationId xmlns:p14="http://schemas.microsoft.com/office/powerpoint/2010/main" val="2535638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29</a:t>
            </a:fld>
            <a:endParaRPr lang="en-US"/>
          </a:p>
        </p:txBody>
      </p:sp>
    </p:spTree>
    <p:extLst>
      <p:ext uri="{BB962C8B-B14F-4D97-AF65-F5344CB8AC3E}">
        <p14:creationId xmlns:p14="http://schemas.microsoft.com/office/powerpoint/2010/main" val="419236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36</a:t>
            </a:fld>
            <a:endParaRPr lang="en-US"/>
          </a:p>
        </p:txBody>
      </p:sp>
    </p:spTree>
    <p:extLst>
      <p:ext uri="{BB962C8B-B14F-4D97-AF65-F5344CB8AC3E}">
        <p14:creationId xmlns:p14="http://schemas.microsoft.com/office/powerpoint/2010/main" val="2937056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37</a:t>
            </a:fld>
            <a:endParaRPr lang="en-US"/>
          </a:p>
        </p:txBody>
      </p:sp>
    </p:spTree>
    <p:extLst>
      <p:ext uri="{BB962C8B-B14F-4D97-AF65-F5344CB8AC3E}">
        <p14:creationId xmlns:p14="http://schemas.microsoft.com/office/powerpoint/2010/main" val="1307797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43</a:t>
            </a:fld>
            <a:endParaRPr lang="en-US"/>
          </a:p>
        </p:txBody>
      </p:sp>
    </p:spTree>
    <p:extLst>
      <p:ext uri="{BB962C8B-B14F-4D97-AF65-F5344CB8AC3E}">
        <p14:creationId xmlns:p14="http://schemas.microsoft.com/office/powerpoint/2010/main" val="419236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5</a:t>
            </a:fld>
            <a:endParaRPr lang="en-US"/>
          </a:p>
        </p:txBody>
      </p:sp>
    </p:spTree>
    <p:extLst>
      <p:ext uri="{BB962C8B-B14F-4D97-AF65-F5344CB8AC3E}">
        <p14:creationId xmlns:p14="http://schemas.microsoft.com/office/powerpoint/2010/main" val="107687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4BF9-93E2-B140-9A24-F9AB0C53F67F}" type="slidenum">
              <a:rPr lang="en-US" smtClean="0"/>
              <a:pPr/>
              <a:t>6</a:t>
            </a:fld>
            <a:endParaRPr lang="en-US"/>
          </a:p>
        </p:txBody>
      </p:sp>
    </p:spTree>
    <p:extLst>
      <p:ext uri="{BB962C8B-B14F-4D97-AF65-F5344CB8AC3E}">
        <p14:creationId xmlns:p14="http://schemas.microsoft.com/office/powerpoint/2010/main" val="2135148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1A4BF9-93E2-B140-9A24-F9AB0C53F67F}" type="slidenum">
              <a:rPr lang="en-US" smtClean="0"/>
              <a:pPr/>
              <a:t>7</a:t>
            </a:fld>
            <a:endParaRPr lang="en-US"/>
          </a:p>
        </p:txBody>
      </p:sp>
    </p:spTree>
    <p:extLst>
      <p:ext uri="{BB962C8B-B14F-4D97-AF65-F5344CB8AC3E}">
        <p14:creationId xmlns:p14="http://schemas.microsoft.com/office/powerpoint/2010/main" val="41923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8</a:t>
            </a:fld>
            <a:endParaRPr lang="en-US"/>
          </a:p>
        </p:txBody>
      </p:sp>
    </p:spTree>
    <p:extLst>
      <p:ext uri="{BB962C8B-B14F-4D97-AF65-F5344CB8AC3E}">
        <p14:creationId xmlns:p14="http://schemas.microsoft.com/office/powerpoint/2010/main" val="156531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C2DB6FC-BFC7-D54D-B4C6-2BD67A4319BD}" type="slidenum">
              <a:rPr lang="en-US" smtClean="0"/>
              <a:t>9</a:t>
            </a:fld>
            <a:endParaRPr lang="en-US"/>
          </a:p>
        </p:txBody>
      </p:sp>
    </p:spTree>
    <p:extLst>
      <p:ext uri="{BB962C8B-B14F-4D97-AF65-F5344CB8AC3E}">
        <p14:creationId xmlns:p14="http://schemas.microsoft.com/office/powerpoint/2010/main" val="401142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10</a:t>
            </a:fld>
            <a:endParaRPr lang="en-US"/>
          </a:p>
        </p:txBody>
      </p:sp>
    </p:spTree>
    <p:extLst>
      <p:ext uri="{BB962C8B-B14F-4D97-AF65-F5344CB8AC3E}">
        <p14:creationId xmlns:p14="http://schemas.microsoft.com/office/powerpoint/2010/main" val="418441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DB6FC-BFC7-D54D-B4C6-2BD67A4319BD}" type="slidenum">
              <a:rPr lang="en-US" smtClean="0"/>
              <a:t>11</a:t>
            </a:fld>
            <a:endParaRPr lang="en-US"/>
          </a:p>
        </p:txBody>
      </p:sp>
    </p:spTree>
    <p:extLst>
      <p:ext uri="{BB962C8B-B14F-4D97-AF65-F5344CB8AC3E}">
        <p14:creationId xmlns:p14="http://schemas.microsoft.com/office/powerpoint/2010/main" val="3253095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9E733-A8B7-1D44-B90D-F4B51A7AD9F1}"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46587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9E733-A8B7-1D44-B90D-F4B51A7AD9F1}"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187147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9E733-A8B7-1D44-B90D-F4B51A7AD9F1}"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342231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507615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Placeholder 1"/>
          <p:cNvSpPr txBox="1">
            <a:spLocks/>
          </p:cNvSpPr>
          <p:nvPr userDrawn="1"/>
        </p:nvSpPr>
        <p:spPr bwMode="auto">
          <a:xfrm>
            <a:off x="6324600" y="6477000"/>
            <a:ext cx="2600325" cy="304800"/>
          </a:xfrm>
          <a:prstGeom prst="rect">
            <a:avLst/>
          </a:prstGeom>
          <a:noFill/>
          <a:ln w="9525">
            <a:noFill/>
            <a:miter lim="800000"/>
            <a:headEnd/>
            <a:tailEnd/>
          </a:ln>
        </p:spPr>
        <p:txBody>
          <a:bodyPr anchor="ct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US" sz="800">
                <a:latin typeface="Calibri" charset="0"/>
              </a:rPr>
              <a:t>©  2016 American Society of Plant Biologists</a:t>
            </a:r>
          </a:p>
        </p:txBody>
      </p:sp>
      <p:sp>
        <p:nvSpPr>
          <p:cNvPr id="3" name="Title 1"/>
          <p:cNvSpPr>
            <a:spLocks noGrp="1"/>
          </p:cNvSpPr>
          <p:nvPr>
            <p:ph type="title"/>
          </p:nvPr>
        </p:nvSpPr>
        <p:spPr>
          <a:xfrm>
            <a:off x="457200" y="274638"/>
            <a:ext cx="8229600" cy="1143000"/>
          </a:xfrm>
          <a:prstGeom prst="rect">
            <a:avLst/>
          </a:prstGeom>
        </p:spPr>
        <p:txBody>
          <a:bodyPr/>
          <a:lstStyle>
            <a:lvl1pPr algn="ctr">
              <a:defRPr sz="36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734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dirty="0" smtClean="0"/>
              <a:t>Click to edit Master title style</a:t>
            </a:r>
            <a:endParaRPr lang="en-US" dirty="0"/>
          </a:p>
        </p:txBody>
      </p:sp>
    </p:spTree>
    <p:extLst>
      <p:ext uri="{BB962C8B-B14F-4D97-AF65-F5344CB8AC3E}">
        <p14:creationId xmlns:p14="http://schemas.microsoft.com/office/powerpoint/2010/main" val="371927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9E733-A8B7-1D44-B90D-F4B51A7AD9F1}"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147282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9E733-A8B7-1D44-B90D-F4B51A7AD9F1}"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39636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9E733-A8B7-1D44-B90D-F4B51A7AD9F1}"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12571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9E733-A8B7-1D44-B90D-F4B51A7AD9F1}" type="datetimeFigureOut">
              <a:rPr lang="en-US" smtClean="0"/>
              <a:t>5/19/20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86918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9E733-A8B7-1D44-B90D-F4B51A7AD9F1}" type="datetimeFigureOut">
              <a:rPr lang="en-US" smtClean="0"/>
              <a:t>5/19/20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372231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9E733-A8B7-1D44-B90D-F4B51A7AD9F1}" type="datetimeFigureOut">
              <a:rPr lang="en-US" smtClean="0"/>
              <a:t>5/19/20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234148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9E733-A8B7-1D44-B90D-F4B51A7AD9F1}"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355175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9E733-A8B7-1D44-B90D-F4B51A7AD9F1}"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0359-1707-B24A-BC34-58FE4150CB03}" type="slidenum">
              <a:rPr lang="en-US" smtClean="0"/>
              <a:t>‹Nr.›</a:t>
            </a:fld>
            <a:endParaRPr lang="en-US"/>
          </a:p>
        </p:txBody>
      </p:sp>
    </p:spTree>
    <p:extLst>
      <p:ext uri="{BB962C8B-B14F-4D97-AF65-F5344CB8AC3E}">
        <p14:creationId xmlns:p14="http://schemas.microsoft.com/office/powerpoint/2010/main" val="2897726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9E733-A8B7-1D44-B90D-F4B51A7AD9F1}" type="datetimeFigureOut">
              <a:rPr lang="en-US" smtClean="0"/>
              <a:t>5/19/20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E0359-1707-B24A-BC34-58FE4150CB03}" type="slidenum">
              <a:rPr lang="en-US" smtClean="0"/>
              <a:t>‹Nr.›</a:t>
            </a:fld>
            <a:endParaRPr lang="en-US"/>
          </a:p>
        </p:txBody>
      </p:sp>
    </p:spTree>
    <p:extLst>
      <p:ext uri="{BB962C8B-B14F-4D97-AF65-F5344CB8AC3E}">
        <p14:creationId xmlns:p14="http://schemas.microsoft.com/office/powerpoint/2010/main" val="3948174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e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g"/><Relationship Id="rId5" Type="http://schemas.openxmlformats.org/officeDocument/2006/relationships/image" Target="../media/image39.png"/><Relationship Id="rId6" Type="http://schemas.openxmlformats.org/officeDocument/2006/relationships/image" Target="../media/image40.png"/><Relationship Id="rId7"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21.png"/><Relationship Id="rId6" Type="http://schemas.openxmlformats.org/officeDocument/2006/relationships/image" Target="../media/image49.png"/><Relationship Id="rId7" Type="http://schemas.openxmlformats.org/officeDocument/2006/relationships/image" Target="../media/image22.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jpg"/><Relationship Id="rId6" Type="http://schemas.openxmlformats.org/officeDocument/2006/relationships/image" Target="../media/image59.GI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 Id="rId3"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hyperlink" Target="https://www.ncbi.nlm.nih.gov/pmc/articles/PMC5761810/" TargetMode="External"/><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avaca.org/portada/la-distopia-de-alta-tecnologia-post-coronaviru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357" y="193720"/>
            <a:ext cx="8671827" cy="707886"/>
          </a:xfrm>
          <a:prstGeom prst="rect">
            <a:avLst/>
          </a:prstGeom>
          <a:solidFill>
            <a:schemeClr val="accent1">
              <a:lumMod val="20000"/>
              <a:lumOff val="80000"/>
            </a:schemeClr>
          </a:solidFill>
        </p:spPr>
        <p:txBody>
          <a:bodyPr wrap="square">
            <a:spAutoFit/>
          </a:bodyPr>
          <a:lstStyle/>
          <a:p>
            <a:pPr algn="ctr"/>
            <a:r>
              <a:rPr lang="en-GB" sz="4000" b="1" dirty="0" smtClean="0">
                <a:latin typeface="Arial"/>
                <a:cs typeface="Arial"/>
              </a:rPr>
              <a:t>Se</a:t>
            </a:r>
            <a:r>
              <a:rPr lang="de-DE" sz="4000" b="1" dirty="0" err="1" smtClean="0">
                <a:latin typeface="Arial"/>
                <a:cs typeface="Arial"/>
              </a:rPr>
              <a:t>ñalización</a:t>
            </a:r>
            <a:r>
              <a:rPr lang="de-DE" sz="4000" b="1" dirty="0" smtClean="0">
                <a:latin typeface="Arial"/>
                <a:cs typeface="Arial"/>
              </a:rPr>
              <a:t> en </a:t>
            </a:r>
            <a:r>
              <a:rPr lang="en-GB" sz="4000" b="1" dirty="0" err="1" smtClean="0">
                <a:latin typeface="Arial"/>
                <a:cs typeface="Arial"/>
              </a:rPr>
              <a:t>plantas</a:t>
            </a:r>
            <a:endParaRPr lang="en-US" sz="4000" b="1" dirty="0">
              <a:latin typeface="Arial"/>
              <a:cs typeface="Arial"/>
            </a:endParaRPr>
          </a:p>
        </p:txBody>
      </p:sp>
      <p:sp>
        <p:nvSpPr>
          <p:cNvPr id="3" name="TextBox 5"/>
          <p:cNvSpPr txBox="1"/>
          <p:nvPr/>
        </p:nvSpPr>
        <p:spPr>
          <a:xfrm>
            <a:off x="-612576" y="2381093"/>
            <a:ext cx="3050899" cy="613470"/>
          </a:xfrm>
          <a:prstGeom prst="downArrow">
            <a:avLst/>
          </a:prstGeom>
          <a:noFill/>
        </p:spPr>
        <p:txBody>
          <a:bodyPr wrap="none" rtlCol="0">
            <a:spAutoFit/>
          </a:bodyPr>
          <a:lstStyle/>
          <a:p>
            <a:r>
              <a:rPr lang="en-US" dirty="0" err="1" smtClean="0"/>
              <a:t>Estímulos</a:t>
            </a:r>
            <a:endParaRPr lang="en-US" dirty="0"/>
          </a:p>
        </p:txBody>
      </p:sp>
      <p:sp>
        <p:nvSpPr>
          <p:cNvPr id="5" name="Right Arrow 6"/>
          <p:cNvSpPr/>
          <p:nvPr/>
        </p:nvSpPr>
        <p:spPr bwMode="auto">
          <a:xfrm>
            <a:off x="206075" y="2922555"/>
            <a:ext cx="1584176" cy="216024"/>
          </a:xfrm>
          <a:prstGeom prst="rightArrow">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cs typeface="ＭＳ Ｐゴシック" charset="0"/>
            </a:endParaRPr>
          </a:p>
        </p:txBody>
      </p:sp>
      <p:sp>
        <p:nvSpPr>
          <p:cNvPr id="6" name="TextBox 7"/>
          <p:cNvSpPr txBox="1"/>
          <p:nvPr/>
        </p:nvSpPr>
        <p:spPr>
          <a:xfrm>
            <a:off x="6588224" y="2309085"/>
            <a:ext cx="3289722" cy="613470"/>
          </a:xfrm>
          <a:prstGeom prst="downArrow">
            <a:avLst/>
          </a:prstGeom>
          <a:noFill/>
        </p:spPr>
        <p:txBody>
          <a:bodyPr wrap="none" rtlCol="0">
            <a:spAutoFit/>
          </a:bodyPr>
          <a:lstStyle/>
          <a:p>
            <a:r>
              <a:rPr lang="en-US" dirty="0" err="1" smtClean="0"/>
              <a:t>Respuesta</a:t>
            </a:r>
            <a:endParaRPr lang="en-US" dirty="0"/>
          </a:p>
        </p:txBody>
      </p:sp>
      <p:sp>
        <p:nvSpPr>
          <p:cNvPr id="7" name="Right Arrow 8"/>
          <p:cNvSpPr/>
          <p:nvPr/>
        </p:nvSpPr>
        <p:spPr bwMode="auto">
          <a:xfrm>
            <a:off x="7452320" y="2922555"/>
            <a:ext cx="1584176" cy="216024"/>
          </a:xfrm>
          <a:prstGeom prst="rightArrow">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cs typeface="ＭＳ Ｐゴシック" charset="0"/>
            </a:endParaRPr>
          </a:p>
        </p:txBody>
      </p:sp>
      <p:pic>
        <p:nvPicPr>
          <p:cNvPr id="8" name="Picture 9"/>
          <p:cNvPicPr>
            <a:picLocks noChangeAspect="1"/>
          </p:cNvPicPr>
          <p:nvPr/>
        </p:nvPicPr>
        <p:blipFill>
          <a:blip r:embed="rId2"/>
          <a:stretch>
            <a:fillRect/>
          </a:stretch>
        </p:blipFill>
        <p:spPr>
          <a:xfrm>
            <a:off x="2051720" y="977937"/>
            <a:ext cx="5040560" cy="4392890"/>
          </a:xfrm>
          <a:prstGeom prst="rect">
            <a:avLst/>
          </a:prstGeom>
        </p:spPr>
      </p:pic>
    </p:spTree>
    <p:extLst>
      <p:ext uri="{BB962C8B-B14F-4D97-AF65-F5344CB8AC3E}">
        <p14:creationId xmlns:p14="http://schemas.microsoft.com/office/powerpoint/2010/main" val="201139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20773" y="1209598"/>
            <a:ext cx="4440535" cy="5609096"/>
          </a:xfrm>
          <a:prstGeom prst="rect">
            <a:avLst/>
          </a:prstGeom>
        </p:spPr>
      </p:pic>
      <p:pic>
        <p:nvPicPr>
          <p:cNvPr id="5" name="Picture 4"/>
          <p:cNvPicPr>
            <a:picLocks noChangeAspect="1"/>
          </p:cNvPicPr>
          <p:nvPr/>
        </p:nvPicPr>
        <p:blipFill>
          <a:blip r:embed="rId4"/>
          <a:stretch>
            <a:fillRect/>
          </a:stretch>
        </p:blipFill>
        <p:spPr>
          <a:xfrm>
            <a:off x="116963" y="1403772"/>
            <a:ext cx="4191360" cy="5443028"/>
          </a:xfrm>
          <a:prstGeom prst="rect">
            <a:avLst/>
          </a:prstGeom>
        </p:spPr>
      </p:pic>
      <p:sp>
        <p:nvSpPr>
          <p:cNvPr id="8" name="Title 1"/>
          <p:cNvSpPr>
            <a:spLocks noGrp="1"/>
          </p:cNvSpPr>
          <p:nvPr>
            <p:ph type="title"/>
          </p:nvPr>
        </p:nvSpPr>
        <p:spPr>
          <a:xfrm>
            <a:off x="457200" y="16249"/>
            <a:ext cx="8229600" cy="858642"/>
          </a:xfrm>
          <a:solidFill>
            <a:schemeClr val="accent1">
              <a:lumMod val="20000"/>
              <a:lumOff val="80000"/>
            </a:schemeClr>
          </a:solidFill>
        </p:spPr>
        <p:txBody>
          <a:bodyPr>
            <a:normAutofit/>
          </a:bodyPr>
          <a:lstStyle/>
          <a:p>
            <a:r>
              <a:rPr lang="en-US" sz="3200" b="1" dirty="0" smtClean="0">
                <a:latin typeface="Arial"/>
                <a:cs typeface="Arial"/>
              </a:rPr>
              <a:t>SEÑAL: ΔPOTENCIAL DE MEMBRANA</a:t>
            </a:r>
            <a:endParaRPr lang="en-US" sz="3200" b="1" dirty="0"/>
          </a:p>
        </p:txBody>
      </p:sp>
      <p:sp>
        <p:nvSpPr>
          <p:cNvPr id="11" name="Oval 10"/>
          <p:cNvSpPr/>
          <p:nvPr/>
        </p:nvSpPr>
        <p:spPr>
          <a:xfrm>
            <a:off x="2406096" y="1320210"/>
            <a:ext cx="1052667" cy="43450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53937" y="2665536"/>
            <a:ext cx="1205067" cy="894021"/>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693956" y="840266"/>
            <a:ext cx="4108592" cy="369332"/>
          </a:xfrm>
          <a:prstGeom prst="rect">
            <a:avLst/>
          </a:prstGeom>
          <a:noFill/>
        </p:spPr>
        <p:txBody>
          <a:bodyPr wrap="none" rtlCol="0">
            <a:spAutoFit/>
          </a:bodyPr>
          <a:lstStyle/>
          <a:p>
            <a:r>
              <a:rPr lang="en-US" dirty="0" err="1" smtClean="0"/>
              <a:t>Apertura</a:t>
            </a:r>
            <a:r>
              <a:rPr lang="en-US" dirty="0" smtClean="0"/>
              <a:t> </a:t>
            </a:r>
            <a:r>
              <a:rPr lang="en-US" dirty="0" err="1" smtClean="0"/>
              <a:t>estomática</a:t>
            </a:r>
            <a:r>
              <a:rPr lang="en-US" dirty="0" smtClean="0"/>
              <a:t> </a:t>
            </a:r>
            <a:r>
              <a:rPr lang="en-US" dirty="0" err="1" smtClean="0"/>
              <a:t>regulada</a:t>
            </a:r>
            <a:r>
              <a:rPr lang="en-US" dirty="0" smtClean="0"/>
              <a:t> </a:t>
            </a:r>
            <a:r>
              <a:rPr lang="en-US" dirty="0" err="1" smtClean="0"/>
              <a:t>por</a:t>
            </a:r>
            <a:r>
              <a:rPr lang="en-US" dirty="0" smtClean="0"/>
              <a:t> </a:t>
            </a:r>
            <a:r>
              <a:rPr lang="en-US" dirty="0" err="1" smtClean="0"/>
              <a:t>luz</a:t>
            </a:r>
            <a:r>
              <a:rPr lang="en-US" dirty="0" smtClean="0"/>
              <a:t> </a:t>
            </a:r>
            <a:r>
              <a:rPr lang="en-US" dirty="0" err="1" smtClean="0"/>
              <a:t>azul</a:t>
            </a:r>
            <a:endParaRPr lang="en-US" dirty="0"/>
          </a:p>
        </p:txBody>
      </p:sp>
      <p:sp>
        <p:nvSpPr>
          <p:cNvPr id="6" name="Oval 5"/>
          <p:cNvSpPr/>
          <p:nvPr/>
        </p:nvSpPr>
        <p:spPr>
          <a:xfrm>
            <a:off x="7695383" y="1478971"/>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1</a:t>
            </a:r>
            <a:endParaRPr lang="en-US" sz="1200" b="1" dirty="0">
              <a:solidFill>
                <a:schemeClr val="bg1">
                  <a:lumMod val="50000"/>
                </a:schemeClr>
              </a:solidFill>
              <a:latin typeface="Arial"/>
              <a:cs typeface="Arial"/>
            </a:endParaRPr>
          </a:p>
        </p:txBody>
      </p:sp>
      <p:sp>
        <p:nvSpPr>
          <p:cNvPr id="14" name="Oval 13"/>
          <p:cNvSpPr/>
          <p:nvPr/>
        </p:nvSpPr>
        <p:spPr>
          <a:xfrm>
            <a:off x="8300566" y="2082582"/>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2</a:t>
            </a:r>
            <a:endParaRPr lang="en-US" sz="1200" b="1" dirty="0">
              <a:solidFill>
                <a:schemeClr val="bg1">
                  <a:lumMod val="50000"/>
                </a:schemeClr>
              </a:solidFill>
              <a:latin typeface="Arial"/>
              <a:cs typeface="Arial"/>
            </a:endParaRPr>
          </a:p>
        </p:txBody>
      </p:sp>
      <p:sp>
        <p:nvSpPr>
          <p:cNvPr id="15" name="Oval 14"/>
          <p:cNvSpPr/>
          <p:nvPr/>
        </p:nvSpPr>
        <p:spPr>
          <a:xfrm>
            <a:off x="8569936" y="3162498"/>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3</a:t>
            </a:r>
            <a:endParaRPr lang="en-US" sz="1200" b="1" dirty="0">
              <a:solidFill>
                <a:schemeClr val="bg1">
                  <a:lumMod val="50000"/>
                </a:schemeClr>
              </a:solidFill>
              <a:latin typeface="Arial"/>
              <a:cs typeface="Arial"/>
            </a:endParaRPr>
          </a:p>
        </p:txBody>
      </p:sp>
      <p:sp>
        <p:nvSpPr>
          <p:cNvPr id="16" name="Oval 15"/>
          <p:cNvSpPr/>
          <p:nvPr/>
        </p:nvSpPr>
        <p:spPr>
          <a:xfrm>
            <a:off x="7036719" y="4261251"/>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5</a:t>
            </a:r>
            <a:endParaRPr lang="en-US" sz="1200" b="1" dirty="0">
              <a:solidFill>
                <a:schemeClr val="bg1">
                  <a:lumMod val="50000"/>
                </a:schemeClr>
              </a:solidFill>
              <a:latin typeface="Arial"/>
              <a:cs typeface="Arial"/>
            </a:endParaRPr>
          </a:p>
        </p:txBody>
      </p:sp>
      <p:sp>
        <p:nvSpPr>
          <p:cNvPr id="17" name="Oval 16"/>
          <p:cNvSpPr/>
          <p:nvPr/>
        </p:nvSpPr>
        <p:spPr>
          <a:xfrm>
            <a:off x="8517703" y="3915432"/>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4</a:t>
            </a:r>
            <a:endParaRPr lang="en-US" sz="1200" b="1" dirty="0">
              <a:solidFill>
                <a:schemeClr val="bg1">
                  <a:lumMod val="50000"/>
                </a:schemeClr>
              </a:solidFill>
              <a:latin typeface="Arial"/>
              <a:cs typeface="Arial"/>
            </a:endParaRPr>
          </a:p>
        </p:txBody>
      </p:sp>
      <p:sp>
        <p:nvSpPr>
          <p:cNvPr id="18" name="Oval 17"/>
          <p:cNvSpPr/>
          <p:nvPr/>
        </p:nvSpPr>
        <p:spPr>
          <a:xfrm>
            <a:off x="7189119" y="6005998"/>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solidFill>
                  <a:schemeClr val="bg1">
                    <a:lumMod val="50000"/>
                  </a:schemeClr>
                </a:solidFill>
                <a:latin typeface="Arial"/>
                <a:cs typeface="Arial"/>
              </a:rPr>
              <a:t>6</a:t>
            </a:r>
          </a:p>
        </p:txBody>
      </p:sp>
      <p:sp>
        <p:nvSpPr>
          <p:cNvPr id="19" name="Oval 18"/>
          <p:cNvSpPr/>
          <p:nvPr/>
        </p:nvSpPr>
        <p:spPr>
          <a:xfrm>
            <a:off x="6374388" y="5933711"/>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7</a:t>
            </a:r>
            <a:endParaRPr lang="en-US" sz="1200" b="1" dirty="0">
              <a:solidFill>
                <a:schemeClr val="bg1">
                  <a:lumMod val="50000"/>
                </a:schemeClr>
              </a:solidFill>
              <a:latin typeface="Arial"/>
              <a:cs typeface="Arial"/>
            </a:endParaRPr>
          </a:p>
        </p:txBody>
      </p:sp>
      <p:sp>
        <p:nvSpPr>
          <p:cNvPr id="20" name="Oval 19"/>
          <p:cNvSpPr/>
          <p:nvPr/>
        </p:nvSpPr>
        <p:spPr>
          <a:xfrm>
            <a:off x="6175104" y="6359643"/>
            <a:ext cx="262918" cy="2590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chemeClr val="bg1">
                    <a:lumMod val="50000"/>
                  </a:schemeClr>
                </a:solidFill>
                <a:latin typeface="Arial"/>
                <a:cs typeface="Arial"/>
              </a:rPr>
              <a:t>8</a:t>
            </a:r>
            <a:endParaRPr lang="en-US" sz="1200" b="1" dirty="0">
              <a:solidFill>
                <a:schemeClr val="bg1">
                  <a:lumMod val="50000"/>
                </a:schemeClr>
              </a:solidFill>
              <a:latin typeface="Arial"/>
              <a:cs typeface="Arial"/>
            </a:endParaRPr>
          </a:p>
        </p:txBody>
      </p:sp>
    </p:spTree>
    <p:extLst>
      <p:ext uri="{BB962C8B-B14F-4D97-AF65-F5344CB8AC3E}">
        <p14:creationId xmlns:p14="http://schemas.microsoft.com/office/powerpoint/2010/main" val="313337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36418" y="1160650"/>
            <a:ext cx="5563025" cy="646331"/>
          </a:xfrm>
          <a:prstGeom prst="rect">
            <a:avLst/>
          </a:prstGeom>
          <a:solidFill>
            <a:schemeClr val="bg1">
              <a:lumMod val="95000"/>
            </a:schemeClr>
          </a:solidFill>
        </p:spPr>
        <p:txBody>
          <a:bodyPr wrap="square">
            <a:spAutoFit/>
          </a:bodyPr>
          <a:lstStyle/>
          <a:p>
            <a:pPr algn="ctr"/>
            <a:r>
              <a:rPr lang="en-US" b="1" dirty="0" err="1"/>
              <a:t>MscS</a:t>
            </a:r>
            <a:r>
              <a:rPr lang="en-US" b="1" dirty="0"/>
              <a:t> (</a:t>
            </a:r>
            <a:r>
              <a:rPr lang="en-US" b="1" dirty="0" err="1" smtClean="0"/>
              <a:t>Mechanosensitive</a:t>
            </a:r>
            <a:r>
              <a:rPr lang="en-US" b="1" dirty="0"/>
              <a:t> </a:t>
            </a:r>
            <a:r>
              <a:rPr lang="en-US" b="1" dirty="0" smtClean="0"/>
              <a:t>channel </a:t>
            </a:r>
            <a:r>
              <a:rPr lang="en-US" b="1" dirty="0"/>
              <a:t>of small conductance</a:t>
            </a:r>
            <a:r>
              <a:rPr lang="en-US" b="1" dirty="0" smtClean="0"/>
              <a:t>), </a:t>
            </a:r>
          </a:p>
          <a:p>
            <a:pPr algn="ctr"/>
            <a:r>
              <a:rPr lang="en-US" b="1" dirty="0" smtClean="0"/>
              <a:t> </a:t>
            </a:r>
            <a:r>
              <a:rPr lang="en-US" b="1" dirty="0"/>
              <a:t>transduce mechanical force into ion flux</a:t>
            </a:r>
            <a:r>
              <a:rPr lang="en-US" b="1" dirty="0" smtClean="0"/>
              <a:t>.</a:t>
            </a:r>
            <a:endParaRPr lang="en-US" b="1" dirty="0"/>
          </a:p>
        </p:txBody>
      </p:sp>
      <p:pic>
        <p:nvPicPr>
          <p:cNvPr id="15" name="Picture 14"/>
          <p:cNvPicPr>
            <a:picLocks noChangeAspect="1"/>
          </p:cNvPicPr>
          <p:nvPr/>
        </p:nvPicPr>
        <p:blipFill rotWithShape="1">
          <a:blip r:embed="rId3"/>
          <a:srcRect l="6949" t="18616" b="15887"/>
          <a:stretch/>
        </p:blipFill>
        <p:spPr>
          <a:xfrm>
            <a:off x="1254215" y="1850227"/>
            <a:ext cx="6263217" cy="1364152"/>
          </a:xfrm>
          <a:prstGeom prst="rect">
            <a:avLst/>
          </a:prstGeom>
        </p:spPr>
      </p:pic>
      <p:pic>
        <p:nvPicPr>
          <p:cNvPr id="16" name="Picture 15"/>
          <p:cNvPicPr>
            <a:picLocks noChangeAspect="1"/>
          </p:cNvPicPr>
          <p:nvPr/>
        </p:nvPicPr>
        <p:blipFill>
          <a:blip r:embed="rId4"/>
          <a:stretch>
            <a:fillRect/>
          </a:stretch>
        </p:blipFill>
        <p:spPr>
          <a:xfrm>
            <a:off x="-4909" y="3904297"/>
            <a:ext cx="4232157" cy="2775507"/>
          </a:xfrm>
          <a:prstGeom prst="rect">
            <a:avLst/>
          </a:prstGeom>
        </p:spPr>
      </p:pic>
      <p:sp>
        <p:nvSpPr>
          <p:cNvPr id="10" name="Title 1"/>
          <p:cNvSpPr>
            <a:spLocks noGrp="1"/>
          </p:cNvSpPr>
          <p:nvPr>
            <p:ph type="title"/>
          </p:nvPr>
        </p:nvSpPr>
        <p:spPr>
          <a:xfrm>
            <a:off x="457200" y="143248"/>
            <a:ext cx="8229600" cy="866120"/>
          </a:xfrm>
          <a:solidFill>
            <a:schemeClr val="accent1">
              <a:lumMod val="20000"/>
              <a:lumOff val="80000"/>
            </a:schemeClr>
          </a:solidFill>
        </p:spPr>
        <p:txBody>
          <a:bodyPr>
            <a:normAutofit/>
          </a:bodyPr>
          <a:lstStyle/>
          <a:p>
            <a:r>
              <a:rPr lang="en-US" sz="4000" b="1" dirty="0" smtClean="0">
                <a:latin typeface="Arial"/>
                <a:cs typeface="Arial"/>
              </a:rPr>
              <a:t>SEÑAL MECÁNICA</a:t>
            </a:r>
            <a:endParaRPr lang="en-US" sz="4000" b="1" dirty="0"/>
          </a:p>
        </p:txBody>
      </p:sp>
      <p:sp>
        <p:nvSpPr>
          <p:cNvPr id="3" name="TextBox 2"/>
          <p:cNvSpPr txBox="1"/>
          <p:nvPr/>
        </p:nvSpPr>
        <p:spPr>
          <a:xfrm>
            <a:off x="407614" y="3484432"/>
            <a:ext cx="3339376" cy="369332"/>
          </a:xfrm>
          <a:prstGeom prst="rect">
            <a:avLst/>
          </a:prstGeom>
          <a:noFill/>
        </p:spPr>
        <p:txBody>
          <a:bodyPr wrap="none" rtlCol="0">
            <a:spAutoFit/>
          </a:bodyPr>
          <a:lstStyle/>
          <a:p>
            <a:r>
              <a:rPr lang="en-US" b="1" dirty="0" smtClean="0"/>
              <a:t>Canales </a:t>
            </a:r>
            <a:r>
              <a:rPr lang="en-US" b="1" dirty="0" err="1" smtClean="0"/>
              <a:t>tipo-MscS</a:t>
            </a:r>
            <a:r>
              <a:rPr lang="en-US" b="1" dirty="0" smtClean="0"/>
              <a:t> en </a:t>
            </a:r>
            <a:r>
              <a:rPr lang="en-US" b="1" i="1" dirty="0" smtClean="0"/>
              <a:t>A. thaliana</a:t>
            </a:r>
            <a:r>
              <a:rPr lang="en-US" b="1" dirty="0" smtClean="0"/>
              <a:t> </a:t>
            </a:r>
            <a:endParaRPr lang="en-US" b="1" dirty="0"/>
          </a:p>
        </p:txBody>
      </p:sp>
      <p:grpSp>
        <p:nvGrpSpPr>
          <p:cNvPr id="7" name="Group 6"/>
          <p:cNvGrpSpPr/>
          <p:nvPr/>
        </p:nvGrpSpPr>
        <p:grpSpPr>
          <a:xfrm>
            <a:off x="4129557" y="3808346"/>
            <a:ext cx="5072245" cy="2657439"/>
            <a:chOff x="4129557" y="3808346"/>
            <a:chExt cx="5072245" cy="2657439"/>
          </a:xfrm>
        </p:grpSpPr>
        <p:pic>
          <p:nvPicPr>
            <p:cNvPr id="17" name="Picture 16"/>
            <p:cNvPicPr>
              <a:picLocks noChangeAspect="1"/>
            </p:cNvPicPr>
            <p:nvPr/>
          </p:nvPicPr>
          <p:blipFill rotWithShape="1">
            <a:blip r:embed="rId5"/>
            <a:srcRect l="17385"/>
            <a:stretch/>
          </p:blipFill>
          <p:spPr>
            <a:xfrm>
              <a:off x="4227248" y="4533026"/>
              <a:ext cx="4611633" cy="1932759"/>
            </a:xfrm>
            <a:prstGeom prst="rect">
              <a:avLst/>
            </a:prstGeom>
          </p:spPr>
        </p:pic>
        <p:sp>
          <p:nvSpPr>
            <p:cNvPr id="18" name="TextBox 17"/>
            <p:cNvSpPr txBox="1"/>
            <p:nvPr/>
          </p:nvSpPr>
          <p:spPr>
            <a:xfrm>
              <a:off x="4954843" y="3808346"/>
              <a:ext cx="3100729" cy="369332"/>
            </a:xfrm>
            <a:prstGeom prst="rect">
              <a:avLst/>
            </a:prstGeom>
            <a:noFill/>
          </p:spPr>
          <p:txBody>
            <a:bodyPr wrap="none" rtlCol="0">
              <a:spAutoFit/>
            </a:bodyPr>
            <a:lstStyle/>
            <a:p>
              <a:r>
                <a:rPr lang="en-US" b="1" dirty="0" err="1" smtClean="0"/>
                <a:t>Ejemplo</a:t>
              </a:r>
              <a:r>
                <a:rPr lang="en-US" b="1" dirty="0" smtClean="0"/>
                <a:t> MLS8 en MP de </a:t>
              </a:r>
              <a:r>
                <a:rPr lang="en-US" b="1" dirty="0" err="1" smtClean="0"/>
                <a:t>pólen</a:t>
              </a:r>
              <a:endParaRPr lang="en-US" b="1" dirty="0" smtClean="0"/>
            </a:p>
          </p:txBody>
        </p:sp>
        <p:sp>
          <p:nvSpPr>
            <p:cNvPr id="6" name="TextBox 5"/>
            <p:cNvSpPr txBox="1"/>
            <p:nvPr/>
          </p:nvSpPr>
          <p:spPr>
            <a:xfrm>
              <a:off x="4129557" y="4542709"/>
              <a:ext cx="928459" cy="215444"/>
            </a:xfrm>
            <a:prstGeom prst="rect">
              <a:avLst/>
            </a:prstGeom>
            <a:solidFill>
              <a:schemeClr val="bg1">
                <a:lumMod val="95000"/>
              </a:schemeClr>
            </a:solidFill>
          </p:spPr>
          <p:txBody>
            <a:bodyPr wrap="none" rtlCol="0">
              <a:spAutoFit/>
            </a:bodyPr>
            <a:lstStyle/>
            <a:p>
              <a:r>
                <a:rPr lang="en-US" sz="800" b="1" dirty="0" err="1" smtClean="0">
                  <a:latin typeface="Arial"/>
                  <a:cs typeface="Arial"/>
                </a:rPr>
                <a:t>Deshidratación</a:t>
              </a:r>
              <a:endParaRPr lang="en-US" sz="800" b="1" dirty="0">
                <a:latin typeface="Arial"/>
                <a:cs typeface="Arial"/>
              </a:endParaRPr>
            </a:p>
          </p:txBody>
        </p:sp>
        <p:sp>
          <p:nvSpPr>
            <p:cNvPr id="14" name="TextBox 13"/>
            <p:cNvSpPr txBox="1"/>
            <p:nvPr/>
          </p:nvSpPr>
          <p:spPr>
            <a:xfrm>
              <a:off x="5105019" y="4542709"/>
              <a:ext cx="868747" cy="215444"/>
            </a:xfrm>
            <a:prstGeom prst="rect">
              <a:avLst/>
            </a:prstGeom>
            <a:solidFill>
              <a:schemeClr val="bg1">
                <a:lumMod val="95000"/>
              </a:schemeClr>
            </a:solidFill>
          </p:spPr>
          <p:txBody>
            <a:bodyPr wrap="none" rtlCol="0">
              <a:spAutoFit/>
            </a:bodyPr>
            <a:lstStyle/>
            <a:p>
              <a:r>
                <a:rPr lang="en-US" sz="800" b="1" dirty="0" err="1" smtClean="0">
                  <a:latin typeface="Arial"/>
                  <a:cs typeface="Arial"/>
                </a:rPr>
                <a:t>Rehidratación</a:t>
              </a:r>
              <a:endParaRPr lang="en-US" sz="800" b="1" dirty="0">
                <a:latin typeface="Arial"/>
                <a:cs typeface="Arial"/>
              </a:endParaRPr>
            </a:p>
          </p:txBody>
        </p:sp>
        <p:sp>
          <p:nvSpPr>
            <p:cNvPr id="19" name="TextBox 18"/>
            <p:cNvSpPr txBox="1"/>
            <p:nvPr/>
          </p:nvSpPr>
          <p:spPr>
            <a:xfrm>
              <a:off x="6070462" y="4542709"/>
              <a:ext cx="813043" cy="215444"/>
            </a:xfrm>
            <a:prstGeom prst="rect">
              <a:avLst/>
            </a:prstGeom>
            <a:solidFill>
              <a:schemeClr val="bg1">
                <a:lumMod val="95000"/>
              </a:schemeClr>
            </a:solidFill>
          </p:spPr>
          <p:txBody>
            <a:bodyPr wrap="none" rtlCol="0">
              <a:spAutoFit/>
            </a:bodyPr>
            <a:lstStyle/>
            <a:p>
              <a:r>
                <a:rPr lang="en-US" sz="800" b="1" dirty="0" err="1" smtClean="0">
                  <a:latin typeface="Arial"/>
                  <a:cs typeface="Arial"/>
                </a:rPr>
                <a:t>Germinación</a:t>
              </a:r>
              <a:endParaRPr lang="en-US" sz="800" b="1" dirty="0">
                <a:latin typeface="Arial"/>
                <a:cs typeface="Arial"/>
              </a:endParaRPr>
            </a:p>
          </p:txBody>
        </p:sp>
        <p:sp>
          <p:nvSpPr>
            <p:cNvPr id="20" name="TextBox 19"/>
            <p:cNvSpPr txBox="1"/>
            <p:nvPr/>
          </p:nvSpPr>
          <p:spPr>
            <a:xfrm>
              <a:off x="6956482" y="4419599"/>
              <a:ext cx="828572" cy="338554"/>
            </a:xfrm>
            <a:prstGeom prst="rect">
              <a:avLst/>
            </a:prstGeom>
            <a:solidFill>
              <a:schemeClr val="bg1">
                <a:lumMod val="95000"/>
              </a:schemeClr>
            </a:solidFill>
          </p:spPr>
          <p:txBody>
            <a:bodyPr wrap="none" rtlCol="0">
              <a:spAutoFit/>
            </a:bodyPr>
            <a:lstStyle/>
            <a:p>
              <a:r>
                <a:rPr lang="en-US" sz="800" b="1" dirty="0" err="1" smtClean="0">
                  <a:latin typeface="Arial"/>
                  <a:cs typeface="Arial"/>
                </a:rPr>
                <a:t>Crecimiento</a:t>
              </a:r>
              <a:r>
                <a:rPr lang="en-US" sz="800" b="1" dirty="0" smtClean="0">
                  <a:latin typeface="Arial"/>
                  <a:cs typeface="Arial"/>
                </a:rPr>
                <a:t> </a:t>
              </a:r>
            </a:p>
            <a:p>
              <a:r>
                <a:rPr lang="en-US" sz="800" b="1" dirty="0" err="1" smtClean="0">
                  <a:latin typeface="Arial"/>
                  <a:cs typeface="Arial"/>
                </a:rPr>
                <a:t>tubo</a:t>
              </a:r>
              <a:r>
                <a:rPr lang="en-US" sz="800" b="1" dirty="0" smtClean="0">
                  <a:latin typeface="Arial"/>
                  <a:cs typeface="Arial"/>
                </a:rPr>
                <a:t> </a:t>
              </a:r>
              <a:r>
                <a:rPr lang="en-US" sz="800" b="1" dirty="0" err="1" smtClean="0">
                  <a:latin typeface="Arial"/>
                  <a:cs typeface="Arial"/>
                </a:rPr>
                <a:t>polínico</a:t>
              </a:r>
              <a:endParaRPr lang="en-US" sz="800" b="1" dirty="0">
                <a:latin typeface="Arial"/>
                <a:cs typeface="Arial"/>
              </a:endParaRPr>
            </a:p>
          </p:txBody>
        </p:sp>
        <p:sp>
          <p:nvSpPr>
            <p:cNvPr id="21" name="TextBox 20"/>
            <p:cNvSpPr txBox="1"/>
            <p:nvPr/>
          </p:nvSpPr>
          <p:spPr>
            <a:xfrm>
              <a:off x="7860190" y="4542709"/>
              <a:ext cx="646381" cy="215444"/>
            </a:xfrm>
            <a:prstGeom prst="rect">
              <a:avLst/>
            </a:prstGeom>
            <a:solidFill>
              <a:schemeClr val="bg1">
                <a:lumMod val="95000"/>
              </a:schemeClr>
            </a:solidFill>
          </p:spPr>
          <p:txBody>
            <a:bodyPr wrap="none" rtlCol="0">
              <a:spAutoFit/>
            </a:bodyPr>
            <a:lstStyle/>
            <a:p>
              <a:r>
                <a:rPr lang="en-US" sz="800" b="1" dirty="0" err="1" smtClean="0">
                  <a:latin typeface="Arial"/>
                  <a:cs typeface="Arial"/>
                </a:rPr>
                <a:t>Fertilidad</a:t>
              </a:r>
              <a:endParaRPr lang="en-US" sz="800" b="1" dirty="0">
                <a:latin typeface="Arial"/>
                <a:cs typeface="Arial"/>
              </a:endParaRPr>
            </a:p>
          </p:txBody>
        </p:sp>
        <p:sp>
          <p:nvSpPr>
            <p:cNvPr id="22" name="TextBox 21"/>
            <p:cNvSpPr txBox="1"/>
            <p:nvPr/>
          </p:nvSpPr>
          <p:spPr>
            <a:xfrm>
              <a:off x="7939351" y="5053443"/>
              <a:ext cx="543739" cy="215444"/>
            </a:xfrm>
            <a:prstGeom prst="rect">
              <a:avLst/>
            </a:prstGeom>
            <a:solidFill>
              <a:schemeClr val="bg1"/>
            </a:solidFill>
          </p:spPr>
          <p:txBody>
            <a:bodyPr wrap="none" rtlCol="0">
              <a:spAutoFit/>
            </a:bodyPr>
            <a:lstStyle/>
            <a:p>
              <a:r>
                <a:rPr lang="en-US" sz="800" b="1" dirty="0" smtClean="0">
                  <a:latin typeface="Arial"/>
                  <a:cs typeface="Arial"/>
                </a:rPr>
                <a:t>Optima</a:t>
              </a:r>
              <a:endParaRPr lang="en-US" sz="800" b="1" dirty="0">
                <a:latin typeface="Arial"/>
                <a:cs typeface="Arial"/>
              </a:endParaRPr>
            </a:p>
          </p:txBody>
        </p:sp>
        <p:sp>
          <p:nvSpPr>
            <p:cNvPr id="23" name="TextBox 22"/>
            <p:cNvSpPr txBox="1"/>
            <p:nvPr/>
          </p:nvSpPr>
          <p:spPr>
            <a:xfrm>
              <a:off x="7850150" y="5650135"/>
              <a:ext cx="1351652" cy="584776"/>
            </a:xfrm>
            <a:prstGeom prst="rect">
              <a:avLst/>
            </a:prstGeom>
            <a:solidFill>
              <a:schemeClr val="bg1"/>
            </a:solidFill>
          </p:spPr>
          <p:txBody>
            <a:bodyPr wrap="none" rtlCol="0">
              <a:spAutoFit/>
            </a:bodyPr>
            <a:lstStyle/>
            <a:p>
              <a:r>
                <a:rPr lang="en-US" sz="800" b="1" dirty="0" err="1" smtClean="0">
                  <a:latin typeface="Arial"/>
                  <a:cs typeface="Arial"/>
                </a:rPr>
                <a:t>Comprometidos</a:t>
              </a:r>
              <a:r>
                <a:rPr lang="en-US" sz="800" b="1" dirty="0" smtClean="0">
                  <a:latin typeface="Arial"/>
                  <a:cs typeface="Arial"/>
                </a:rPr>
                <a:t> </a:t>
              </a:r>
            </a:p>
            <a:p>
              <a:r>
                <a:rPr lang="en-US" sz="800" b="1" dirty="0" err="1" smtClean="0">
                  <a:latin typeface="Arial"/>
                  <a:cs typeface="Arial"/>
                </a:rPr>
                <a:t>durante</a:t>
              </a:r>
              <a:r>
                <a:rPr lang="en-US" sz="800" b="1" dirty="0" smtClean="0">
                  <a:latin typeface="Arial"/>
                  <a:cs typeface="Arial"/>
                </a:rPr>
                <a:t> la </a:t>
              </a:r>
              <a:r>
                <a:rPr lang="en-US" sz="800" b="1" dirty="0" err="1" smtClean="0">
                  <a:latin typeface="Arial"/>
                  <a:cs typeface="Arial"/>
                </a:rPr>
                <a:t>hidratación</a:t>
              </a:r>
              <a:r>
                <a:rPr lang="en-US" sz="800" b="1" dirty="0" smtClean="0">
                  <a:latin typeface="Arial"/>
                  <a:cs typeface="Arial"/>
                </a:rPr>
                <a:t> y </a:t>
              </a:r>
            </a:p>
            <a:p>
              <a:r>
                <a:rPr lang="en-US" sz="800" b="1" dirty="0" err="1" smtClean="0">
                  <a:latin typeface="Arial"/>
                  <a:cs typeface="Arial"/>
                </a:rPr>
                <a:t>crecimiento</a:t>
              </a:r>
              <a:r>
                <a:rPr lang="en-US" sz="800" b="1" dirty="0" smtClean="0">
                  <a:latin typeface="Arial"/>
                  <a:cs typeface="Arial"/>
                </a:rPr>
                <a:t> del </a:t>
              </a:r>
              <a:r>
                <a:rPr lang="en-US" sz="800" b="1" dirty="0" err="1" smtClean="0">
                  <a:latin typeface="Arial"/>
                  <a:cs typeface="Arial"/>
                </a:rPr>
                <a:t>tubo</a:t>
              </a:r>
              <a:r>
                <a:rPr lang="en-US" sz="800" b="1" dirty="0" smtClean="0">
                  <a:latin typeface="Arial"/>
                  <a:cs typeface="Arial"/>
                </a:rPr>
                <a:t> </a:t>
              </a:r>
            </a:p>
            <a:p>
              <a:r>
                <a:rPr lang="en-US" sz="800" b="1" dirty="0" err="1" smtClean="0">
                  <a:latin typeface="Arial"/>
                  <a:cs typeface="Arial"/>
                </a:rPr>
                <a:t>polinico</a:t>
              </a:r>
              <a:r>
                <a:rPr lang="en-US" sz="800" b="1" dirty="0" smtClean="0">
                  <a:latin typeface="Arial"/>
                  <a:cs typeface="Arial"/>
                </a:rPr>
                <a:t> </a:t>
              </a:r>
              <a:endParaRPr lang="en-US" sz="800" b="1" dirty="0">
                <a:latin typeface="Arial"/>
                <a:cs typeface="Arial"/>
              </a:endParaRPr>
            </a:p>
          </p:txBody>
        </p:sp>
      </p:grpSp>
    </p:spTree>
    <p:extLst>
      <p:ext uri="{BB962C8B-B14F-4D97-AF65-F5344CB8AC3E}">
        <p14:creationId xmlns:p14="http://schemas.microsoft.com/office/powerpoint/2010/main" val="83822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017"/>
          <a:stretch/>
        </p:blipFill>
        <p:spPr>
          <a:xfrm>
            <a:off x="3060303" y="658557"/>
            <a:ext cx="5849575" cy="6216457"/>
          </a:xfrm>
          <a:prstGeom prst="rect">
            <a:avLst/>
          </a:prstGeom>
        </p:spPr>
      </p:pic>
      <p:sp>
        <p:nvSpPr>
          <p:cNvPr id="3" name="TextBox 2"/>
          <p:cNvSpPr txBox="1"/>
          <p:nvPr/>
        </p:nvSpPr>
        <p:spPr>
          <a:xfrm>
            <a:off x="-1116632" y="1884252"/>
            <a:ext cx="5472608" cy="490776"/>
          </a:xfrm>
          <a:prstGeom prst="downArrow">
            <a:avLst/>
          </a:prstGeom>
          <a:noFill/>
        </p:spPr>
        <p:txBody>
          <a:bodyPr wrap="square" rtlCol="0">
            <a:spAutoFit/>
          </a:bodyPr>
          <a:lstStyle/>
          <a:p>
            <a:r>
              <a:rPr lang="en-US" b="1" dirty="0">
                <a:latin typeface="Arial"/>
                <a:cs typeface="Arial"/>
              </a:rPr>
              <a:t>2</a:t>
            </a:r>
            <a:r>
              <a:rPr lang="en-US" b="1" dirty="0" smtClean="0">
                <a:latin typeface="Arial"/>
                <a:cs typeface="Arial"/>
              </a:rPr>
              <a:t>- PERCEPCIÓN</a:t>
            </a:r>
            <a:endParaRPr lang="en-US" b="1" dirty="0">
              <a:latin typeface="Arial"/>
              <a:cs typeface="Arial"/>
            </a:endParaRPr>
          </a:p>
        </p:txBody>
      </p:sp>
      <p:sp>
        <p:nvSpPr>
          <p:cNvPr id="4" name="TextBox 3"/>
          <p:cNvSpPr txBox="1"/>
          <p:nvPr/>
        </p:nvSpPr>
        <p:spPr>
          <a:xfrm>
            <a:off x="-1116632" y="2901156"/>
            <a:ext cx="4920964" cy="858857"/>
          </a:xfrm>
          <a:prstGeom prst="downArrow">
            <a:avLst/>
          </a:prstGeom>
          <a:noFill/>
        </p:spPr>
        <p:txBody>
          <a:bodyPr wrap="square" rtlCol="0">
            <a:spAutoFit/>
          </a:bodyPr>
          <a:lstStyle/>
          <a:p>
            <a:pPr algn="ctr"/>
            <a:r>
              <a:rPr lang="en-US" b="1" dirty="0" smtClean="0">
                <a:latin typeface="Arial"/>
                <a:cs typeface="Arial"/>
              </a:rPr>
              <a:t>3- TRANSDUCCIÓN/ AMPLIFICACIÓN</a:t>
            </a:r>
            <a:endParaRPr lang="en-US" b="1" dirty="0">
              <a:latin typeface="Arial"/>
              <a:cs typeface="Arial"/>
            </a:endParaRPr>
          </a:p>
        </p:txBody>
      </p:sp>
      <p:sp>
        <p:nvSpPr>
          <p:cNvPr id="6" name="TextBox 5"/>
          <p:cNvSpPr txBox="1"/>
          <p:nvPr/>
        </p:nvSpPr>
        <p:spPr>
          <a:xfrm>
            <a:off x="-1116632" y="4675788"/>
            <a:ext cx="4824536" cy="490776"/>
          </a:xfrm>
          <a:prstGeom prst="downArrow">
            <a:avLst/>
          </a:prstGeom>
          <a:noFill/>
        </p:spPr>
        <p:txBody>
          <a:bodyPr wrap="square" rtlCol="0">
            <a:spAutoFit/>
          </a:bodyPr>
          <a:lstStyle/>
          <a:p>
            <a:r>
              <a:rPr lang="en-US" b="1" dirty="0">
                <a:latin typeface="Arial"/>
                <a:cs typeface="Arial"/>
              </a:rPr>
              <a:t>4</a:t>
            </a:r>
            <a:r>
              <a:rPr lang="en-US" b="1" dirty="0" smtClean="0">
                <a:latin typeface="Arial"/>
                <a:cs typeface="Arial"/>
              </a:rPr>
              <a:t>- RESPUESTA</a:t>
            </a:r>
            <a:endParaRPr lang="en-US" b="1" dirty="0">
              <a:latin typeface="Arial"/>
              <a:cs typeface="Arial"/>
            </a:endParaRPr>
          </a:p>
        </p:txBody>
      </p:sp>
      <p:sp>
        <p:nvSpPr>
          <p:cNvPr id="9" name="TextBox 8"/>
          <p:cNvSpPr txBox="1"/>
          <p:nvPr/>
        </p:nvSpPr>
        <p:spPr>
          <a:xfrm>
            <a:off x="70689" y="125198"/>
            <a:ext cx="8975325" cy="707886"/>
          </a:xfrm>
          <a:prstGeom prst="rect">
            <a:avLst/>
          </a:prstGeom>
          <a:solidFill>
            <a:schemeClr val="accent1">
              <a:lumMod val="20000"/>
              <a:lumOff val="80000"/>
            </a:schemeClr>
          </a:solidFill>
        </p:spPr>
        <p:txBody>
          <a:bodyPr wrap="square" rtlCol="0">
            <a:spAutoFit/>
          </a:bodyPr>
          <a:lstStyle/>
          <a:p>
            <a:pPr algn="ctr"/>
            <a:r>
              <a:rPr lang="en-US" sz="2000" b="1" dirty="0" smtClean="0">
                <a:latin typeface="Arial"/>
                <a:cs typeface="Arial"/>
              </a:rPr>
              <a:t>RUTA TRANSDUCCIÓN DE SEÑAL: </a:t>
            </a:r>
          </a:p>
          <a:p>
            <a:pPr algn="ctr"/>
            <a:r>
              <a:rPr lang="en-US" sz="2000" b="1" dirty="0" smtClean="0">
                <a:latin typeface="Arial"/>
                <a:cs typeface="Arial"/>
              </a:rPr>
              <a:t>PERCEPCIÓN-TRANSDUCCIÓN-RESPUESTA</a:t>
            </a:r>
            <a:endParaRPr lang="en-US" sz="2000" b="1" dirty="0">
              <a:latin typeface="Arial"/>
              <a:cs typeface="Arial"/>
            </a:endParaRPr>
          </a:p>
        </p:txBody>
      </p:sp>
      <p:sp>
        <p:nvSpPr>
          <p:cNvPr id="8" name="TextBox 7"/>
          <p:cNvSpPr txBox="1"/>
          <p:nvPr/>
        </p:nvSpPr>
        <p:spPr>
          <a:xfrm>
            <a:off x="-1116632" y="1135538"/>
            <a:ext cx="5472608" cy="490776"/>
          </a:xfrm>
          <a:prstGeom prst="downArrow">
            <a:avLst/>
          </a:prstGeom>
          <a:noFill/>
        </p:spPr>
        <p:txBody>
          <a:bodyPr wrap="square" rtlCol="0">
            <a:spAutoFit/>
          </a:bodyPr>
          <a:lstStyle/>
          <a:p>
            <a:r>
              <a:rPr lang="en-US" b="1" dirty="0" smtClean="0">
                <a:latin typeface="Arial"/>
                <a:cs typeface="Arial"/>
              </a:rPr>
              <a:t>1- SEÑAL</a:t>
            </a:r>
            <a:endParaRPr lang="en-US" b="1" dirty="0">
              <a:latin typeface="Arial"/>
              <a:cs typeface="Arial"/>
            </a:endParaRPr>
          </a:p>
        </p:txBody>
      </p:sp>
      <p:sp>
        <p:nvSpPr>
          <p:cNvPr id="10" name="Oval 9"/>
          <p:cNvSpPr/>
          <p:nvPr/>
        </p:nvSpPr>
        <p:spPr bwMode="auto">
          <a:xfrm>
            <a:off x="135760" y="1688691"/>
            <a:ext cx="2253627" cy="801327"/>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3" name="Rounded Rectangle 12"/>
          <p:cNvSpPr/>
          <p:nvPr/>
        </p:nvSpPr>
        <p:spPr>
          <a:xfrm>
            <a:off x="6332711" y="1470618"/>
            <a:ext cx="1687609" cy="28492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89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3023854" y="582437"/>
            <a:ext cx="5998395" cy="6298619"/>
            <a:chOff x="2906889" y="240324"/>
            <a:chExt cx="6183912" cy="6493422"/>
          </a:xfrm>
        </p:grpSpPr>
        <p:pic>
          <p:nvPicPr>
            <p:cNvPr id="4" name="Picture 3"/>
            <p:cNvPicPr>
              <a:picLocks noChangeAspect="1"/>
            </p:cNvPicPr>
            <p:nvPr/>
          </p:nvPicPr>
          <p:blipFill rotWithShape="1">
            <a:blip r:embed="rId3"/>
            <a:srcRect l="2405"/>
            <a:stretch/>
          </p:blipFill>
          <p:spPr>
            <a:xfrm>
              <a:off x="2906889" y="240324"/>
              <a:ext cx="6183912" cy="6493422"/>
            </a:xfrm>
            <a:prstGeom prst="rect">
              <a:avLst/>
            </a:prstGeom>
          </p:spPr>
        </p:pic>
        <p:sp>
          <p:nvSpPr>
            <p:cNvPr id="5" name="Rounded Rectangle 4"/>
            <p:cNvSpPr/>
            <p:nvPr/>
          </p:nvSpPr>
          <p:spPr>
            <a:xfrm>
              <a:off x="6789235" y="6223176"/>
              <a:ext cx="927813" cy="253824"/>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0000"/>
                  </a:solidFill>
                </a:rPr>
                <a:t>PHOT1/2</a:t>
              </a:r>
              <a:endParaRPr lang="en-US" sz="1200" b="1" dirty="0">
                <a:solidFill>
                  <a:srgbClr val="000000"/>
                </a:solidFill>
              </a:endParaRPr>
            </a:p>
          </p:txBody>
        </p:sp>
        <p:pic>
          <p:nvPicPr>
            <p:cNvPr id="6" name="Picture 5"/>
            <p:cNvPicPr>
              <a:picLocks noChangeAspect="1"/>
            </p:cNvPicPr>
            <p:nvPr/>
          </p:nvPicPr>
          <p:blipFill rotWithShape="1">
            <a:blip r:embed="rId4"/>
            <a:srcRect l="52404" t="27184" r="34365" b="62165"/>
            <a:stretch/>
          </p:blipFill>
          <p:spPr>
            <a:xfrm rot="16200000">
              <a:off x="7010952" y="5844261"/>
              <a:ext cx="522287" cy="235541"/>
            </a:xfrm>
            <a:prstGeom prst="rect">
              <a:avLst/>
            </a:prstGeom>
          </p:spPr>
        </p:pic>
        <p:sp>
          <p:nvSpPr>
            <p:cNvPr id="7" name="TextBox 6"/>
            <p:cNvSpPr txBox="1"/>
            <p:nvPr/>
          </p:nvSpPr>
          <p:spPr>
            <a:xfrm>
              <a:off x="7347533" y="5813777"/>
              <a:ext cx="856612" cy="307777"/>
            </a:xfrm>
            <a:prstGeom prst="rect">
              <a:avLst/>
            </a:prstGeom>
            <a:noFill/>
          </p:spPr>
          <p:txBody>
            <a:bodyPr wrap="none" rtlCol="0">
              <a:spAutoFit/>
            </a:bodyPr>
            <a:lstStyle/>
            <a:p>
              <a:r>
                <a:rPr lang="en-US" sz="1400" b="1" dirty="0" smtClean="0"/>
                <a:t>Luz AZUL</a:t>
              </a:r>
              <a:endParaRPr lang="en-US" sz="1400" b="1" dirty="0"/>
            </a:p>
          </p:txBody>
        </p:sp>
        <p:sp>
          <p:nvSpPr>
            <p:cNvPr id="8" name="Oval 7"/>
            <p:cNvSpPr/>
            <p:nvPr/>
          </p:nvSpPr>
          <p:spPr>
            <a:xfrm>
              <a:off x="7488643" y="3704254"/>
              <a:ext cx="581508" cy="282223"/>
            </a:xfrm>
            <a:prstGeom prst="ellips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PR</a:t>
              </a:r>
              <a:endParaRPr lang="en-US" sz="1400" b="1" dirty="0">
                <a:solidFill>
                  <a:srgbClr val="000000"/>
                </a:solidFill>
              </a:endParaRPr>
            </a:p>
          </p:txBody>
        </p:sp>
        <p:pic>
          <p:nvPicPr>
            <p:cNvPr id="9" name="Picture 8"/>
            <p:cNvPicPr>
              <a:picLocks noChangeAspect="1"/>
            </p:cNvPicPr>
            <p:nvPr/>
          </p:nvPicPr>
          <p:blipFill rotWithShape="1">
            <a:blip r:embed="rId4"/>
            <a:srcRect l="52404" t="27184" r="34365" b="62165"/>
            <a:stretch/>
          </p:blipFill>
          <p:spPr>
            <a:xfrm rot="16200000">
              <a:off x="7518951" y="3268895"/>
              <a:ext cx="522287" cy="235541"/>
            </a:xfrm>
            <a:prstGeom prst="rect">
              <a:avLst/>
            </a:prstGeom>
          </p:spPr>
        </p:pic>
        <p:sp>
          <p:nvSpPr>
            <p:cNvPr id="10" name="TextBox 9"/>
            <p:cNvSpPr txBox="1"/>
            <p:nvPr/>
          </p:nvSpPr>
          <p:spPr>
            <a:xfrm>
              <a:off x="7814027" y="3255541"/>
              <a:ext cx="864339" cy="307777"/>
            </a:xfrm>
            <a:prstGeom prst="rect">
              <a:avLst/>
            </a:prstGeom>
            <a:noFill/>
          </p:spPr>
          <p:txBody>
            <a:bodyPr wrap="none" rtlCol="0">
              <a:spAutoFit/>
            </a:bodyPr>
            <a:lstStyle/>
            <a:p>
              <a:r>
                <a:rPr lang="en-US" sz="1400" b="1" dirty="0" smtClean="0"/>
                <a:t>Luz ROJA</a:t>
              </a:r>
              <a:endParaRPr lang="en-US" sz="1400" b="1" dirty="0"/>
            </a:p>
          </p:txBody>
        </p:sp>
        <p:sp>
          <p:nvSpPr>
            <p:cNvPr id="11" name="TextBox 10"/>
            <p:cNvSpPr txBox="1"/>
            <p:nvPr/>
          </p:nvSpPr>
          <p:spPr>
            <a:xfrm>
              <a:off x="7337634" y="3915922"/>
              <a:ext cx="954107" cy="307777"/>
            </a:xfrm>
            <a:prstGeom prst="rect">
              <a:avLst/>
            </a:prstGeom>
            <a:noFill/>
          </p:spPr>
          <p:txBody>
            <a:bodyPr wrap="none" rtlCol="0">
              <a:spAutoFit/>
            </a:bodyPr>
            <a:lstStyle/>
            <a:p>
              <a:r>
                <a:rPr lang="en-US" sz="1400" b="1" dirty="0" err="1" smtClean="0"/>
                <a:t>Fitocromo</a:t>
              </a:r>
              <a:endParaRPr lang="en-US" sz="1400" b="1" dirty="0"/>
            </a:p>
          </p:txBody>
        </p:sp>
        <p:sp>
          <p:nvSpPr>
            <p:cNvPr id="12" name="TextBox 11"/>
            <p:cNvSpPr txBox="1"/>
            <p:nvPr/>
          </p:nvSpPr>
          <p:spPr>
            <a:xfrm>
              <a:off x="6747032" y="6439144"/>
              <a:ext cx="973003" cy="285566"/>
            </a:xfrm>
            <a:prstGeom prst="rect">
              <a:avLst/>
            </a:prstGeom>
            <a:noFill/>
          </p:spPr>
          <p:txBody>
            <a:bodyPr wrap="none" rtlCol="0">
              <a:spAutoFit/>
            </a:bodyPr>
            <a:lstStyle/>
            <a:p>
              <a:r>
                <a:rPr lang="en-US" sz="1200" b="1" dirty="0" err="1" smtClean="0"/>
                <a:t>Fototropina</a:t>
              </a:r>
              <a:endParaRPr lang="en-US" sz="1200" b="1" dirty="0"/>
            </a:p>
          </p:txBody>
        </p:sp>
        <p:sp>
          <p:nvSpPr>
            <p:cNvPr id="13" name="Oval 12"/>
            <p:cNvSpPr/>
            <p:nvPr/>
          </p:nvSpPr>
          <p:spPr>
            <a:xfrm>
              <a:off x="5891265" y="5339829"/>
              <a:ext cx="994948" cy="282223"/>
            </a:xfrm>
            <a:prstGeom prst="ellips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0000"/>
                  </a:solidFill>
                </a:rPr>
                <a:t>CRY1/2</a:t>
              </a:r>
              <a:endParaRPr lang="en-US" sz="1200" b="1" dirty="0">
                <a:solidFill>
                  <a:srgbClr val="000000"/>
                </a:solidFill>
              </a:endParaRPr>
            </a:p>
          </p:txBody>
        </p:sp>
        <p:pic>
          <p:nvPicPr>
            <p:cNvPr id="14" name="Picture 13"/>
            <p:cNvPicPr>
              <a:picLocks noChangeAspect="1"/>
            </p:cNvPicPr>
            <p:nvPr/>
          </p:nvPicPr>
          <p:blipFill rotWithShape="1">
            <a:blip r:embed="rId4"/>
            <a:srcRect l="52404" t="27184" r="34365" b="62165"/>
            <a:stretch/>
          </p:blipFill>
          <p:spPr>
            <a:xfrm rot="16200000">
              <a:off x="6389438" y="4960915"/>
              <a:ext cx="522287" cy="235541"/>
            </a:xfrm>
            <a:prstGeom prst="rect">
              <a:avLst/>
            </a:prstGeom>
          </p:spPr>
        </p:pic>
        <p:sp>
          <p:nvSpPr>
            <p:cNvPr id="15" name="TextBox 14"/>
            <p:cNvSpPr txBox="1"/>
            <p:nvPr/>
          </p:nvSpPr>
          <p:spPr>
            <a:xfrm>
              <a:off x="6613131" y="4831654"/>
              <a:ext cx="585229" cy="523220"/>
            </a:xfrm>
            <a:prstGeom prst="rect">
              <a:avLst/>
            </a:prstGeom>
            <a:noFill/>
          </p:spPr>
          <p:txBody>
            <a:bodyPr wrap="none" rtlCol="0">
              <a:spAutoFit/>
            </a:bodyPr>
            <a:lstStyle/>
            <a:p>
              <a:r>
                <a:rPr lang="en-US" sz="1400" b="1" dirty="0" smtClean="0"/>
                <a:t>Luz </a:t>
              </a:r>
            </a:p>
            <a:p>
              <a:r>
                <a:rPr lang="en-US" sz="1400" b="1" dirty="0" smtClean="0"/>
                <a:t>AZUL</a:t>
              </a:r>
              <a:endParaRPr lang="en-US" sz="1400" b="1" dirty="0"/>
            </a:p>
          </p:txBody>
        </p:sp>
        <p:sp>
          <p:nvSpPr>
            <p:cNvPr id="16" name="TextBox 15"/>
            <p:cNvSpPr txBox="1"/>
            <p:nvPr/>
          </p:nvSpPr>
          <p:spPr>
            <a:xfrm>
              <a:off x="5848932" y="5476443"/>
              <a:ext cx="1120820" cy="307777"/>
            </a:xfrm>
            <a:prstGeom prst="rect">
              <a:avLst/>
            </a:prstGeom>
            <a:noFill/>
          </p:spPr>
          <p:txBody>
            <a:bodyPr wrap="none" rtlCol="0">
              <a:spAutoFit/>
            </a:bodyPr>
            <a:lstStyle/>
            <a:p>
              <a:r>
                <a:rPr lang="en-US" sz="1400" b="1" dirty="0" err="1" smtClean="0"/>
                <a:t>Criptocromo</a:t>
              </a:r>
              <a:endParaRPr lang="en-US" sz="1400" b="1" dirty="0"/>
            </a:p>
          </p:txBody>
        </p:sp>
      </p:grpSp>
      <p:sp>
        <p:nvSpPr>
          <p:cNvPr id="17" name="TextBox 16"/>
          <p:cNvSpPr txBox="1"/>
          <p:nvPr/>
        </p:nvSpPr>
        <p:spPr>
          <a:xfrm>
            <a:off x="-56821" y="2254681"/>
            <a:ext cx="3108806" cy="1938992"/>
          </a:xfrm>
          <a:prstGeom prst="rect">
            <a:avLst/>
          </a:prstGeom>
          <a:noFill/>
        </p:spPr>
        <p:txBody>
          <a:bodyPr wrap="square" rtlCol="0">
            <a:spAutoFit/>
          </a:bodyPr>
          <a:lstStyle/>
          <a:p>
            <a:pPr algn="ctr"/>
            <a:r>
              <a:rPr lang="en-US" sz="3000" dirty="0" err="1" smtClean="0"/>
              <a:t>Localización</a:t>
            </a:r>
            <a:endParaRPr lang="en-US" sz="3000" dirty="0" smtClean="0"/>
          </a:p>
          <a:p>
            <a:pPr algn="ctr"/>
            <a:r>
              <a:rPr lang="en-US" sz="3000" dirty="0" smtClean="0"/>
              <a:t>en la </a:t>
            </a:r>
            <a:r>
              <a:rPr lang="en-US" sz="3000" dirty="0" err="1" smtClean="0"/>
              <a:t>superficie</a:t>
            </a:r>
            <a:r>
              <a:rPr lang="en-US" sz="3000" dirty="0" smtClean="0"/>
              <a:t> o </a:t>
            </a:r>
          </a:p>
          <a:p>
            <a:pPr algn="ctr"/>
            <a:r>
              <a:rPr lang="en-US" sz="3000" dirty="0"/>
              <a:t>e</a:t>
            </a:r>
            <a:r>
              <a:rPr lang="en-US" sz="3000" dirty="0" smtClean="0"/>
              <a:t>n el interior de la</a:t>
            </a:r>
          </a:p>
          <a:p>
            <a:pPr algn="ctr"/>
            <a:r>
              <a:rPr lang="en-US" sz="3000" dirty="0" err="1" smtClean="0"/>
              <a:t>célula</a:t>
            </a:r>
            <a:endParaRPr lang="en-US" sz="3000" dirty="0"/>
          </a:p>
        </p:txBody>
      </p:sp>
      <p:sp>
        <p:nvSpPr>
          <p:cNvPr id="20" name="Title 1"/>
          <p:cNvSpPr>
            <a:spLocks noGrp="1"/>
          </p:cNvSpPr>
          <p:nvPr>
            <p:ph type="title"/>
          </p:nvPr>
        </p:nvSpPr>
        <p:spPr>
          <a:xfrm>
            <a:off x="457200" y="93112"/>
            <a:ext cx="8229600" cy="725752"/>
          </a:xfrm>
          <a:solidFill>
            <a:schemeClr val="accent1">
              <a:lumMod val="20000"/>
              <a:lumOff val="80000"/>
            </a:schemeClr>
          </a:solidFill>
        </p:spPr>
        <p:txBody>
          <a:bodyPr>
            <a:normAutofit/>
          </a:bodyPr>
          <a:lstStyle/>
          <a:p>
            <a:r>
              <a:rPr lang="en-US" sz="4000" b="1" dirty="0" smtClean="0">
                <a:latin typeface="Arial"/>
                <a:cs typeface="Arial"/>
              </a:rPr>
              <a:t>RECEPTORES - LOCALIZACIÓN</a:t>
            </a:r>
            <a:endParaRPr lang="en-US" sz="4000" b="1" dirty="0"/>
          </a:p>
        </p:txBody>
      </p:sp>
      <p:sp>
        <p:nvSpPr>
          <p:cNvPr id="21" name="TextBox 20"/>
          <p:cNvSpPr txBox="1"/>
          <p:nvPr/>
        </p:nvSpPr>
        <p:spPr>
          <a:xfrm>
            <a:off x="2518529" y="1099193"/>
            <a:ext cx="1254971" cy="276999"/>
          </a:xfrm>
          <a:prstGeom prst="rect">
            <a:avLst/>
          </a:prstGeom>
          <a:noFill/>
        </p:spPr>
        <p:txBody>
          <a:bodyPr wrap="none" rtlCol="0">
            <a:spAutoFit/>
          </a:bodyPr>
          <a:lstStyle/>
          <a:p>
            <a:r>
              <a:rPr lang="en-US" sz="1200" b="1" dirty="0" err="1" smtClean="0"/>
              <a:t>Brasinosteroides</a:t>
            </a:r>
            <a:endParaRPr lang="en-US" sz="1200" b="1" dirty="0"/>
          </a:p>
        </p:txBody>
      </p:sp>
    </p:spTree>
    <p:extLst>
      <p:ext uri="{BB962C8B-B14F-4D97-AF65-F5344CB8AC3E}">
        <p14:creationId xmlns:p14="http://schemas.microsoft.com/office/powerpoint/2010/main" val="4121211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6310" y="59688"/>
            <a:ext cx="8799587" cy="1076695"/>
          </a:xfrm>
          <a:solidFill>
            <a:schemeClr val="accent1">
              <a:lumMod val="20000"/>
              <a:lumOff val="80000"/>
            </a:schemeClr>
          </a:solidFill>
        </p:spPr>
        <p:txBody>
          <a:bodyPr>
            <a:noAutofit/>
          </a:bodyPr>
          <a:lstStyle/>
          <a:p>
            <a:r>
              <a:rPr lang="en-US" sz="3200" b="1" dirty="0" smtClean="0">
                <a:latin typeface="Arial"/>
                <a:cs typeface="Arial"/>
              </a:rPr>
              <a:t>PROTEINAS REPORTERAS </a:t>
            </a:r>
            <a:br>
              <a:rPr lang="en-US" sz="3200" b="1" dirty="0" smtClean="0">
                <a:latin typeface="Arial"/>
                <a:cs typeface="Arial"/>
              </a:rPr>
            </a:br>
            <a:r>
              <a:rPr lang="en-US" sz="3200" b="1" dirty="0" smtClean="0">
                <a:solidFill>
                  <a:srgbClr val="008000"/>
                </a:solidFill>
                <a:latin typeface="Arial"/>
                <a:cs typeface="Arial"/>
              </a:rPr>
              <a:t>GREEN FLUORESCENT PROTEIN (GFP)</a:t>
            </a:r>
            <a:endParaRPr lang="en-US" sz="3200" b="1" dirty="0">
              <a:solidFill>
                <a:srgbClr val="008000"/>
              </a:solidFill>
            </a:endParaRPr>
          </a:p>
        </p:txBody>
      </p:sp>
      <p:grpSp>
        <p:nvGrpSpPr>
          <p:cNvPr id="33" name="Group 32"/>
          <p:cNvGrpSpPr/>
          <p:nvPr/>
        </p:nvGrpSpPr>
        <p:grpSpPr>
          <a:xfrm>
            <a:off x="4678030" y="1402297"/>
            <a:ext cx="4386811" cy="5187698"/>
            <a:chOff x="4678030" y="1402297"/>
            <a:chExt cx="4386811" cy="5187698"/>
          </a:xfrm>
        </p:grpSpPr>
        <p:grpSp>
          <p:nvGrpSpPr>
            <p:cNvPr id="11" name="Group 10"/>
            <p:cNvGrpSpPr/>
            <p:nvPr/>
          </p:nvGrpSpPr>
          <p:grpSpPr>
            <a:xfrm>
              <a:off x="4678030" y="1402297"/>
              <a:ext cx="4193959" cy="334231"/>
              <a:chOff x="4950041" y="2038808"/>
              <a:chExt cx="4193959" cy="334231"/>
            </a:xfrm>
          </p:grpSpPr>
          <p:sp>
            <p:nvSpPr>
              <p:cNvPr id="8" name="Rounded Rectangle 7"/>
              <p:cNvSpPr/>
              <p:nvPr/>
            </p:nvSpPr>
            <p:spPr>
              <a:xfrm>
                <a:off x="4950041" y="2038808"/>
                <a:ext cx="1436974" cy="334231"/>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PROMOTOR</a:t>
                </a:r>
                <a:endParaRPr lang="en-US" b="1" dirty="0">
                  <a:solidFill>
                    <a:srgbClr val="000000"/>
                  </a:solidFill>
                </a:endParaRPr>
              </a:p>
            </p:txBody>
          </p:sp>
          <p:sp>
            <p:nvSpPr>
              <p:cNvPr id="9" name="Rounded Rectangle 8"/>
              <p:cNvSpPr/>
              <p:nvPr/>
            </p:nvSpPr>
            <p:spPr>
              <a:xfrm>
                <a:off x="6387015" y="2038808"/>
                <a:ext cx="766595" cy="334231"/>
              </a:xfrm>
              <a:prstGeom prst="roundRect">
                <a:avLst/>
              </a:prstGeom>
              <a:solidFill>
                <a:srgbClr val="21FF0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GFP</a:t>
                </a:r>
                <a:endParaRPr lang="en-US" b="1" dirty="0">
                  <a:solidFill>
                    <a:srgbClr val="000000"/>
                  </a:solidFill>
                </a:endParaRPr>
              </a:p>
            </p:txBody>
          </p:sp>
          <p:sp>
            <p:nvSpPr>
              <p:cNvPr id="10" name="Rounded Rectangle 9"/>
              <p:cNvSpPr/>
              <p:nvPr/>
            </p:nvSpPr>
            <p:spPr>
              <a:xfrm>
                <a:off x="7153610" y="2038808"/>
                <a:ext cx="1990390" cy="334231"/>
              </a:xfrm>
              <a:prstGeom prst="roundRect">
                <a:avLst/>
              </a:prstGeom>
              <a:solidFill>
                <a:srgbClr val="66C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GEN DE INTERES</a:t>
                </a:r>
                <a:endParaRPr lang="en-US" b="1" dirty="0">
                  <a:solidFill>
                    <a:srgbClr val="000000"/>
                  </a:solidFill>
                </a:endParaRPr>
              </a:p>
            </p:txBody>
          </p:sp>
        </p:grpSp>
        <p:grpSp>
          <p:nvGrpSpPr>
            <p:cNvPr id="29" name="Group 28"/>
            <p:cNvGrpSpPr/>
            <p:nvPr/>
          </p:nvGrpSpPr>
          <p:grpSpPr>
            <a:xfrm>
              <a:off x="5906840" y="4015578"/>
              <a:ext cx="3158001" cy="2574417"/>
              <a:chOff x="4912446" y="4126912"/>
              <a:chExt cx="3158001" cy="2574417"/>
            </a:xfrm>
          </p:grpSpPr>
          <p:grpSp>
            <p:nvGrpSpPr>
              <p:cNvPr id="28" name="Group 27"/>
              <p:cNvGrpSpPr/>
              <p:nvPr/>
            </p:nvGrpSpPr>
            <p:grpSpPr>
              <a:xfrm>
                <a:off x="4912446" y="4126912"/>
                <a:ext cx="3158001" cy="2574417"/>
                <a:chOff x="4912446" y="4126912"/>
                <a:chExt cx="3158001" cy="2574417"/>
              </a:xfrm>
            </p:grpSpPr>
            <p:pic>
              <p:nvPicPr>
                <p:cNvPr id="18" name="Picture 17" descr="1-s2.0-S153458070500184X-gr2-2.jpg"/>
                <p:cNvPicPr>
                  <a:picLocks noChangeAspect="1"/>
                </p:cNvPicPr>
                <p:nvPr/>
              </p:nvPicPr>
              <p:blipFill rotWithShape="1">
                <a:blip r:embed="rId3">
                  <a:extLst>
                    <a:ext uri="{28A0092B-C50C-407E-A947-70E740481C1C}">
                      <a14:useLocalDpi xmlns:a14="http://schemas.microsoft.com/office/drawing/2010/main" val="0"/>
                    </a:ext>
                  </a:extLst>
                </a:blip>
                <a:srcRect l="4207" t="48594" r="64275" b="33791"/>
                <a:stretch/>
              </p:blipFill>
              <p:spPr>
                <a:xfrm>
                  <a:off x="4912446" y="4311578"/>
                  <a:ext cx="3158001" cy="2389751"/>
                </a:xfrm>
                <a:prstGeom prst="rect">
                  <a:avLst/>
                </a:prstGeom>
              </p:spPr>
            </p:pic>
            <p:sp>
              <p:nvSpPr>
                <p:cNvPr id="19" name="TextBox 18"/>
                <p:cNvSpPr txBox="1"/>
                <p:nvPr/>
              </p:nvSpPr>
              <p:spPr>
                <a:xfrm>
                  <a:off x="5059902" y="4126912"/>
                  <a:ext cx="2910021" cy="369332"/>
                </a:xfrm>
                <a:prstGeom prst="rect">
                  <a:avLst/>
                </a:prstGeom>
                <a:noFill/>
              </p:spPr>
              <p:txBody>
                <a:bodyPr wrap="none" rtlCol="0">
                  <a:spAutoFit/>
                </a:bodyPr>
                <a:lstStyle/>
                <a:p>
                  <a:r>
                    <a:rPr lang="en-US" b="1" dirty="0" smtClean="0"/>
                    <a:t>RECEPTOR AUXINAS- </a:t>
                  </a:r>
                  <a:r>
                    <a:rPr lang="en-US" b="1" dirty="0" err="1" smtClean="0"/>
                    <a:t>Núcleo</a:t>
                  </a:r>
                  <a:endParaRPr lang="en-US" b="1" dirty="0"/>
                </a:p>
              </p:txBody>
            </p:sp>
          </p:grpSp>
          <p:cxnSp>
            <p:nvCxnSpPr>
              <p:cNvPr id="21" name="Straight Arrow Connector 20"/>
              <p:cNvCxnSpPr/>
              <p:nvPr/>
            </p:nvCxnSpPr>
            <p:spPr>
              <a:xfrm>
                <a:off x="5647642" y="4712658"/>
                <a:ext cx="267344" cy="2840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10767" y="5667220"/>
                <a:ext cx="267344" cy="2840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000395" y="4647818"/>
                <a:ext cx="267344" cy="2840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050522" y="5892828"/>
                <a:ext cx="267344" cy="2840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5397894" y="1845361"/>
              <a:ext cx="3396835" cy="1991415"/>
              <a:chOff x="3799577" y="1307369"/>
              <a:chExt cx="3686056" cy="2442779"/>
            </a:xfrm>
          </p:grpSpPr>
          <p:grpSp>
            <p:nvGrpSpPr>
              <p:cNvPr id="27" name="Group 26"/>
              <p:cNvGrpSpPr/>
              <p:nvPr/>
            </p:nvGrpSpPr>
            <p:grpSpPr>
              <a:xfrm>
                <a:off x="3799577" y="1307369"/>
                <a:ext cx="3686056" cy="2442779"/>
                <a:chOff x="3799577" y="1307369"/>
                <a:chExt cx="3686056" cy="2442779"/>
              </a:xfrm>
            </p:grpSpPr>
            <p:grpSp>
              <p:nvGrpSpPr>
                <p:cNvPr id="16" name="Group 15"/>
                <p:cNvGrpSpPr/>
                <p:nvPr/>
              </p:nvGrpSpPr>
              <p:grpSpPr>
                <a:xfrm>
                  <a:off x="4125013" y="1830829"/>
                  <a:ext cx="3360620" cy="1919319"/>
                  <a:chOff x="3937037" y="4772052"/>
                  <a:chExt cx="3360620" cy="1919319"/>
                </a:xfrm>
              </p:grpSpPr>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2367" b="78808"/>
                  <a:stretch/>
                </p:blipFill>
                <p:spPr bwMode="auto">
                  <a:xfrm>
                    <a:off x="3937037" y="4863062"/>
                    <a:ext cx="3360620" cy="182830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TextBox 12"/>
                  <p:cNvSpPr txBox="1"/>
                  <p:nvPr/>
                </p:nvSpPr>
                <p:spPr>
                  <a:xfrm>
                    <a:off x="4356382" y="4772052"/>
                    <a:ext cx="900081" cy="276999"/>
                  </a:xfrm>
                  <a:prstGeom prst="rect">
                    <a:avLst/>
                  </a:prstGeom>
                  <a:solidFill>
                    <a:schemeClr val="bg1">
                      <a:lumMod val="95000"/>
                    </a:schemeClr>
                  </a:solidFill>
                </p:spPr>
                <p:txBody>
                  <a:bodyPr wrap="none" rtlCol="0">
                    <a:spAutoFit/>
                  </a:bodyPr>
                  <a:lstStyle/>
                  <a:p>
                    <a:r>
                      <a:rPr lang="en-US" sz="1200" b="1" dirty="0" smtClean="0">
                        <a:latin typeface="Arial"/>
                        <a:cs typeface="Arial"/>
                      </a:rPr>
                      <a:t>BRI1-GFP</a:t>
                    </a:r>
                    <a:endParaRPr lang="en-US" sz="1200" b="1" dirty="0">
                      <a:latin typeface="Arial"/>
                      <a:cs typeface="Arial"/>
                    </a:endParaRPr>
                  </a:p>
                </p:txBody>
              </p:sp>
              <p:sp>
                <p:nvSpPr>
                  <p:cNvPr id="14" name="TextBox 13"/>
                  <p:cNvSpPr txBox="1"/>
                  <p:nvPr/>
                </p:nvSpPr>
                <p:spPr>
                  <a:xfrm>
                    <a:off x="5578158" y="4772052"/>
                    <a:ext cx="1719498" cy="276999"/>
                  </a:xfrm>
                  <a:prstGeom prst="rect">
                    <a:avLst/>
                  </a:prstGeom>
                  <a:solidFill>
                    <a:schemeClr val="bg1">
                      <a:lumMod val="95000"/>
                    </a:schemeClr>
                  </a:solidFill>
                </p:spPr>
                <p:txBody>
                  <a:bodyPr wrap="square" rtlCol="0">
                    <a:spAutoFit/>
                  </a:bodyPr>
                  <a:lstStyle/>
                  <a:p>
                    <a:r>
                      <a:rPr lang="en-US" sz="1200" b="1" dirty="0" smtClean="0">
                        <a:latin typeface="Arial"/>
                        <a:cs typeface="Arial"/>
                      </a:rPr>
                      <a:t>SERK3-mCHERRY</a:t>
                    </a:r>
                    <a:endParaRPr lang="en-US" sz="1200" b="1" dirty="0">
                      <a:latin typeface="Arial"/>
                      <a:cs typeface="Arial"/>
                    </a:endParaRPr>
                  </a:p>
                </p:txBody>
              </p:sp>
            </p:grpSp>
            <p:sp>
              <p:nvSpPr>
                <p:cNvPr id="17" name="TextBox 16"/>
                <p:cNvSpPr txBox="1"/>
                <p:nvPr/>
              </p:nvSpPr>
              <p:spPr>
                <a:xfrm>
                  <a:off x="3799577" y="1307369"/>
                  <a:ext cx="3613677" cy="369332"/>
                </a:xfrm>
                <a:prstGeom prst="rect">
                  <a:avLst/>
                </a:prstGeom>
                <a:noFill/>
              </p:spPr>
              <p:txBody>
                <a:bodyPr wrap="none" rtlCol="0">
                  <a:spAutoFit/>
                </a:bodyPr>
                <a:lstStyle/>
                <a:p>
                  <a:r>
                    <a:rPr lang="en-US" b="1" dirty="0" smtClean="0"/>
                    <a:t>RECEPTOR BRASINOSTEROIDES- PM</a:t>
                  </a:r>
                  <a:endParaRPr lang="en-US" b="1" dirty="0"/>
                </a:p>
              </p:txBody>
            </p:sp>
          </p:grpSp>
          <p:cxnSp>
            <p:nvCxnSpPr>
              <p:cNvPr id="26" name="Straight Arrow Connector 25"/>
              <p:cNvCxnSpPr/>
              <p:nvPr/>
            </p:nvCxnSpPr>
            <p:spPr>
              <a:xfrm>
                <a:off x="4243596" y="2611004"/>
                <a:ext cx="267344" cy="2840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144795" y="1155473"/>
            <a:ext cx="5138584" cy="5645654"/>
            <a:chOff x="144795" y="1155473"/>
            <a:chExt cx="5138584" cy="5645654"/>
          </a:xfrm>
        </p:grpSpPr>
        <p:pic>
          <p:nvPicPr>
            <p:cNvPr id="7" name="Picture 6" descr="fpintrofigure1.jpg"/>
            <p:cNvPicPr>
              <a:picLocks noChangeAspect="1"/>
            </p:cNvPicPr>
            <p:nvPr/>
          </p:nvPicPr>
          <p:blipFill rotWithShape="1">
            <a:blip r:embed="rId5">
              <a:extLst>
                <a:ext uri="{28A0092B-C50C-407E-A947-70E740481C1C}">
                  <a14:useLocalDpi xmlns:a14="http://schemas.microsoft.com/office/drawing/2010/main" val="0"/>
                </a:ext>
              </a:extLst>
            </a:blip>
            <a:srcRect l="13270" b="10393"/>
            <a:stretch/>
          </p:blipFill>
          <p:spPr>
            <a:xfrm>
              <a:off x="144795" y="2853228"/>
              <a:ext cx="5101832" cy="3251432"/>
            </a:xfrm>
            <a:prstGeom prst="rect">
              <a:avLst/>
            </a:prstGeom>
          </p:spPr>
        </p:pic>
        <p:pic>
          <p:nvPicPr>
            <p:cNvPr id="31" name="Picture 30" descr="16207469869_1db9a0b0d7.jpg"/>
            <p:cNvPicPr>
              <a:picLocks noChangeAspect="1"/>
            </p:cNvPicPr>
            <p:nvPr/>
          </p:nvPicPr>
          <p:blipFill rotWithShape="1">
            <a:blip r:embed="rId6">
              <a:extLst>
                <a:ext uri="{28A0092B-C50C-407E-A947-70E740481C1C}">
                  <a14:useLocalDpi xmlns:a14="http://schemas.microsoft.com/office/drawing/2010/main" val="0"/>
                </a:ext>
              </a:extLst>
            </a:blip>
            <a:srcRect b="9584"/>
            <a:stretch/>
          </p:blipFill>
          <p:spPr>
            <a:xfrm>
              <a:off x="255906" y="1155473"/>
              <a:ext cx="2773694" cy="1764603"/>
            </a:xfrm>
            <a:prstGeom prst="rect">
              <a:avLst/>
            </a:prstGeom>
          </p:spPr>
        </p:pic>
        <p:pic>
          <p:nvPicPr>
            <p:cNvPr id="2" name="Picture 1" descr="33073.jpg"/>
            <p:cNvPicPr>
              <a:picLocks noChangeAspect="1"/>
            </p:cNvPicPr>
            <p:nvPr/>
          </p:nvPicPr>
          <p:blipFill rotWithShape="1">
            <a:blip r:embed="rId7">
              <a:extLst>
                <a:ext uri="{28A0092B-C50C-407E-A947-70E740481C1C}">
                  <a14:useLocalDpi xmlns:a14="http://schemas.microsoft.com/office/drawing/2010/main" val="0"/>
                </a:ext>
              </a:extLst>
            </a:blip>
            <a:srcRect l="52530"/>
            <a:stretch/>
          </p:blipFill>
          <p:spPr>
            <a:xfrm>
              <a:off x="3029600" y="1364407"/>
              <a:ext cx="1092756" cy="1471879"/>
            </a:xfrm>
            <a:prstGeom prst="rect">
              <a:avLst/>
            </a:prstGeom>
          </p:spPr>
        </p:pic>
        <p:pic>
          <p:nvPicPr>
            <p:cNvPr id="3" name="Picture 2" descr="2560px-Fluorescence_from_Fluorescent_Proteins.jpg"/>
            <p:cNvPicPr>
              <a:picLocks noChangeAspect="1"/>
            </p:cNvPicPr>
            <p:nvPr/>
          </p:nvPicPr>
          <p:blipFill rotWithShape="1">
            <a:blip r:embed="rId8">
              <a:extLst>
                <a:ext uri="{28A0092B-C50C-407E-A947-70E740481C1C}">
                  <a14:useLocalDpi xmlns:a14="http://schemas.microsoft.com/office/drawing/2010/main" val="0"/>
                </a:ext>
              </a:extLst>
            </a:blip>
            <a:srcRect l="5482" t="29794" r="13933" b="33190"/>
            <a:stretch/>
          </p:blipFill>
          <p:spPr>
            <a:xfrm>
              <a:off x="255906" y="6154796"/>
              <a:ext cx="3069185" cy="614935"/>
            </a:xfrm>
            <a:prstGeom prst="rect">
              <a:avLst/>
            </a:prstGeom>
          </p:spPr>
        </p:pic>
        <p:sp>
          <p:nvSpPr>
            <p:cNvPr id="32" name="TextBox 31"/>
            <p:cNvSpPr txBox="1"/>
            <p:nvPr/>
          </p:nvSpPr>
          <p:spPr>
            <a:xfrm>
              <a:off x="3325091" y="6154796"/>
              <a:ext cx="1958288" cy="646331"/>
            </a:xfrm>
            <a:prstGeom prst="rect">
              <a:avLst/>
            </a:prstGeom>
            <a:noFill/>
          </p:spPr>
          <p:txBody>
            <a:bodyPr wrap="none" rtlCol="0">
              <a:spAutoFit/>
            </a:bodyPr>
            <a:lstStyle/>
            <a:p>
              <a:r>
                <a:rPr lang="en-US" b="1" dirty="0" err="1" smtClean="0"/>
                <a:t>Variantes</a:t>
              </a:r>
              <a:r>
                <a:rPr lang="en-US" b="1" dirty="0" smtClean="0"/>
                <a:t> de</a:t>
              </a:r>
            </a:p>
            <a:p>
              <a:r>
                <a:rPr lang="en-US" b="1" dirty="0" smtClean="0"/>
                <a:t>GFP: YFP, CFP, RFP</a:t>
              </a:r>
              <a:endParaRPr lang="en-US" b="1" dirty="0"/>
            </a:p>
          </p:txBody>
        </p:sp>
      </p:grpSp>
    </p:spTree>
    <p:extLst>
      <p:ext uri="{BB962C8B-B14F-4D97-AF65-F5344CB8AC3E}">
        <p14:creationId xmlns:p14="http://schemas.microsoft.com/office/powerpoint/2010/main" val="38783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Shape 1291"/>
          <p:cNvSpPr txBox="1"/>
          <p:nvPr/>
        </p:nvSpPr>
        <p:spPr>
          <a:xfrm>
            <a:off x="243207" y="209489"/>
            <a:ext cx="8696511" cy="709417"/>
          </a:xfrm>
          <a:prstGeom prst="rect">
            <a:avLst/>
          </a:prstGeom>
          <a:solidFill>
            <a:srgbClr val="DCE6F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smtClean="0">
                <a:solidFill>
                  <a:schemeClr val="dk1"/>
                </a:solidFill>
                <a:latin typeface="Arial"/>
                <a:ea typeface="Arial"/>
                <a:cs typeface="Arial"/>
                <a:sym typeface="Arial"/>
              </a:rPr>
              <a:t>1- RECEPTOR KINASES (LRR-RLK)</a:t>
            </a:r>
            <a:endParaRPr lang="en-US" sz="3000" b="1" dirty="0">
              <a:solidFill>
                <a:schemeClr val="dk1"/>
              </a:solidFill>
              <a:latin typeface="Arial"/>
              <a:ea typeface="Arial"/>
              <a:cs typeface="Arial"/>
              <a:sym typeface="Arial"/>
            </a:endParaRPr>
          </a:p>
        </p:txBody>
      </p:sp>
      <p:grpSp>
        <p:nvGrpSpPr>
          <p:cNvPr id="2" name="Group 1"/>
          <p:cNvGrpSpPr/>
          <p:nvPr/>
        </p:nvGrpSpPr>
        <p:grpSpPr>
          <a:xfrm>
            <a:off x="16138" y="1380677"/>
            <a:ext cx="8878118" cy="4541004"/>
            <a:chOff x="97207" y="1191488"/>
            <a:chExt cx="8878118" cy="4541004"/>
          </a:xfrm>
        </p:grpSpPr>
        <p:pic>
          <p:nvPicPr>
            <p:cNvPr id="1292" name="Shape 1292"/>
            <p:cNvPicPr preferRelativeResize="0"/>
            <p:nvPr/>
          </p:nvPicPr>
          <p:blipFill rotWithShape="1">
            <a:blip r:embed="rId3" cstate="print">
              <a:alphaModFix/>
              <a:extLst>
                <a:ext uri="{28A0092B-C50C-407E-A947-70E740481C1C}">
                  <a14:useLocalDpi xmlns:a14="http://schemas.microsoft.com/office/drawing/2010/main"/>
                </a:ext>
              </a:extLst>
            </a:blip>
            <a:srcRect l="7748" t="798" r="32980" b="15468"/>
            <a:stretch/>
          </p:blipFill>
          <p:spPr>
            <a:xfrm>
              <a:off x="2679730" y="2000869"/>
              <a:ext cx="2431671" cy="3618696"/>
            </a:xfrm>
            <a:prstGeom prst="rect">
              <a:avLst/>
            </a:prstGeom>
            <a:noFill/>
            <a:ln>
              <a:noFill/>
            </a:ln>
          </p:spPr>
        </p:pic>
        <p:sp>
          <p:nvSpPr>
            <p:cNvPr id="1293" name="Shape 1293"/>
            <p:cNvSpPr txBox="1"/>
            <p:nvPr/>
          </p:nvSpPr>
          <p:spPr>
            <a:xfrm>
              <a:off x="425509" y="2575125"/>
              <a:ext cx="2383611" cy="5847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a:solidFill>
                    <a:srgbClr val="FF0000"/>
                  </a:solidFill>
                  <a:latin typeface="Arial"/>
                  <a:ea typeface="Arial"/>
                  <a:cs typeface="Arial"/>
                  <a:sym typeface="Arial"/>
                </a:rPr>
                <a:t>Ectodomain</a:t>
              </a:r>
              <a:endParaRPr sz="1600" dirty="0">
                <a:solidFill>
                  <a:srgbClr val="FF0000"/>
                </a:solidFill>
                <a:latin typeface="Arial"/>
                <a:ea typeface="Arial"/>
                <a:cs typeface="Arial"/>
                <a:sym typeface="Arial"/>
              </a:endParaRPr>
            </a:p>
            <a:p>
              <a:pPr marL="0" marR="0" lvl="0" indent="0" algn="r" rtl="0">
                <a:spcBef>
                  <a:spcPts val="0"/>
                </a:spcBef>
                <a:spcAft>
                  <a:spcPts val="0"/>
                </a:spcAft>
                <a:buNone/>
              </a:pPr>
              <a:r>
                <a:rPr lang="en-US" sz="1600" dirty="0">
                  <a:solidFill>
                    <a:srgbClr val="FF0000"/>
                  </a:solidFill>
                  <a:latin typeface="Arial"/>
                  <a:ea typeface="Arial"/>
                  <a:cs typeface="Arial"/>
                  <a:sym typeface="Arial"/>
                </a:rPr>
                <a:t>(</a:t>
              </a:r>
              <a:r>
                <a:rPr lang="en-US" sz="1600" dirty="0" smtClean="0">
                  <a:solidFill>
                    <a:srgbClr val="FF0000"/>
                  </a:solidFill>
                  <a:latin typeface="Arial"/>
                  <a:ea typeface="Arial"/>
                  <a:cs typeface="Arial"/>
                  <a:sym typeface="Arial"/>
                </a:rPr>
                <a:t>Leucine-Rich </a:t>
              </a:r>
              <a:r>
                <a:rPr lang="en-US" sz="1600" dirty="0">
                  <a:solidFill>
                    <a:srgbClr val="FF0000"/>
                  </a:solidFill>
                  <a:latin typeface="Arial"/>
                  <a:ea typeface="Arial"/>
                  <a:cs typeface="Arial"/>
                  <a:sym typeface="Arial"/>
                </a:rPr>
                <a:t>Repeats)</a:t>
              </a:r>
              <a:endParaRPr sz="1600" dirty="0">
                <a:solidFill>
                  <a:srgbClr val="FF0000"/>
                </a:solidFill>
                <a:latin typeface="Arial"/>
                <a:ea typeface="Arial"/>
                <a:cs typeface="Arial"/>
                <a:sym typeface="Arial"/>
              </a:endParaRPr>
            </a:p>
          </p:txBody>
        </p:sp>
        <p:sp>
          <p:nvSpPr>
            <p:cNvPr id="1294" name="Shape 1294"/>
            <p:cNvSpPr txBox="1"/>
            <p:nvPr/>
          </p:nvSpPr>
          <p:spPr>
            <a:xfrm>
              <a:off x="1226861" y="1191488"/>
              <a:ext cx="491475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smtClean="0">
                  <a:solidFill>
                    <a:srgbClr val="000000"/>
                  </a:solidFill>
                  <a:latin typeface="Arial"/>
                  <a:ea typeface="Arial"/>
                  <a:cs typeface="Arial"/>
                  <a:sym typeface="Arial"/>
                </a:rPr>
                <a:t>Leucine-Rich </a:t>
              </a:r>
              <a:r>
                <a:rPr lang="en-US" sz="1800" b="1" dirty="0">
                  <a:solidFill>
                    <a:srgbClr val="000000"/>
                  </a:solidFill>
                  <a:latin typeface="Arial"/>
                  <a:ea typeface="Arial"/>
                  <a:cs typeface="Arial"/>
                  <a:sym typeface="Arial"/>
                </a:rPr>
                <a:t>Repeat Receptor-Like Kinase</a:t>
              </a:r>
              <a:endParaRPr dirty="0"/>
            </a:p>
            <a:p>
              <a:pPr marL="0" marR="0" lvl="0" indent="0" algn="ctr" rtl="0">
                <a:spcBef>
                  <a:spcPts val="0"/>
                </a:spcBef>
                <a:spcAft>
                  <a:spcPts val="0"/>
                </a:spcAft>
                <a:buNone/>
              </a:pPr>
              <a:r>
                <a:rPr lang="en-US" sz="1800" b="1" dirty="0">
                  <a:solidFill>
                    <a:srgbClr val="000000"/>
                  </a:solidFill>
                  <a:latin typeface="Arial"/>
                  <a:ea typeface="Arial"/>
                  <a:cs typeface="Arial"/>
                  <a:sym typeface="Arial"/>
                </a:rPr>
                <a:t> (</a:t>
              </a:r>
              <a:r>
                <a:rPr lang="en-US" sz="1800" b="1" dirty="0" smtClean="0">
                  <a:solidFill>
                    <a:srgbClr val="000000"/>
                  </a:solidFill>
                  <a:latin typeface="Arial"/>
                  <a:ea typeface="Arial"/>
                  <a:cs typeface="Arial"/>
                  <a:sym typeface="Arial"/>
                </a:rPr>
                <a:t>LRR-RLK</a:t>
              </a:r>
              <a:r>
                <a:rPr lang="en-US" sz="1800" b="1" dirty="0">
                  <a:solidFill>
                    <a:srgbClr val="000000"/>
                  </a:solidFill>
                  <a:latin typeface="Arial"/>
                  <a:ea typeface="Arial"/>
                  <a:cs typeface="Arial"/>
                  <a:sym typeface="Arial"/>
                </a:rPr>
                <a:t>)</a:t>
              </a:r>
              <a:endParaRPr dirty="0"/>
            </a:p>
          </p:txBody>
        </p:sp>
        <p:sp>
          <p:nvSpPr>
            <p:cNvPr id="1295" name="Shape 1295"/>
            <p:cNvSpPr txBox="1"/>
            <p:nvPr/>
          </p:nvSpPr>
          <p:spPr>
            <a:xfrm>
              <a:off x="97207" y="3931434"/>
              <a:ext cx="1682256" cy="5847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rgbClr val="FF0000"/>
                  </a:solidFill>
                  <a:latin typeface="Arial"/>
                  <a:ea typeface="Arial"/>
                  <a:cs typeface="Arial"/>
                  <a:sym typeface="Arial"/>
                </a:rPr>
                <a:t>Transmembrane</a:t>
              </a:r>
              <a:endParaRPr/>
            </a:p>
            <a:p>
              <a:pPr marL="0" marR="0" lvl="0" indent="0" algn="r" rtl="0">
                <a:spcBef>
                  <a:spcPts val="0"/>
                </a:spcBef>
                <a:spcAft>
                  <a:spcPts val="0"/>
                </a:spcAft>
                <a:buNone/>
              </a:pPr>
              <a:r>
                <a:rPr lang="en-US" sz="1600">
                  <a:solidFill>
                    <a:srgbClr val="FF0000"/>
                  </a:solidFill>
                  <a:latin typeface="Arial"/>
                  <a:ea typeface="Arial"/>
                  <a:cs typeface="Arial"/>
                  <a:sym typeface="Arial"/>
                </a:rPr>
                <a:t>Segment</a:t>
              </a:r>
              <a:endParaRPr sz="1600">
                <a:solidFill>
                  <a:srgbClr val="FF0000"/>
                </a:solidFill>
                <a:latin typeface="Arial"/>
                <a:ea typeface="Arial"/>
                <a:cs typeface="Arial"/>
                <a:sym typeface="Arial"/>
              </a:endParaRPr>
            </a:p>
          </p:txBody>
        </p:sp>
        <p:sp>
          <p:nvSpPr>
            <p:cNvPr id="1296" name="Shape 1296"/>
            <p:cNvSpPr txBox="1"/>
            <p:nvPr/>
          </p:nvSpPr>
          <p:spPr>
            <a:xfrm>
              <a:off x="1383761" y="4982575"/>
              <a:ext cx="151676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FF0000"/>
                  </a:solidFill>
                  <a:latin typeface="Arial"/>
                  <a:ea typeface="Arial"/>
                  <a:cs typeface="Arial"/>
                  <a:sym typeface="Arial"/>
                </a:rPr>
                <a:t>Protein Kinase</a:t>
              </a:r>
              <a:endParaRPr/>
            </a:p>
          </p:txBody>
        </p:sp>
        <p:sp>
          <p:nvSpPr>
            <p:cNvPr id="1297" name="Shape 1297"/>
            <p:cNvSpPr txBox="1"/>
            <p:nvPr/>
          </p:nvSpPr>
          <p:spPr>
            <a:xfrm>
              <a:off x="4212744" y="4894394"/>
              <a:ext cx="8675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i="1">
                  <a:solidFill>
                    <a:srgbClr val="000000"/>
                  </a:solidFill>
                  <a:latin typeface="Arial"/>
                  <a:ea typeface="Arial"/>
                  <a:cs typeface="Arial"/>
                  <a:sym typeface="Arial"/>
                </a:rPr>
                <a:t>Cytosol</a:t>
              </a:r>
              <a:endParaRPr/>
            </a:p>
          </p:txBody>
        </p:sp>
        <p:sp>
          <p:nvSpPr>
            <p:cNvPr id="1298" name="Shape 1298"/>
            <p:cNvSpPr txBox="1"/>
            <p:nvPr/>
          </p:nvSpPr>
          <p:spPr>
            <a:xfrm>
              <a:off x="5087896" y="3931434"/>
              <a:ext cx="116570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i="1">
                  <a:solidFill>
                    <a:srgbClr val="000000"/>
                  </a:solidFill>
                  <a:latin typeface="Arial"/>
                  <a:ea typeface="Arial"/>
                  <a:cs typeface="Arial"/>
                  <a:sym typeface="Arial"/>
                </a:rPr>
                <a:t>Plasma</a:t>
              </a:r>
              <a:endParaRPr/>
            </a:p>
            <a:p>
              <a:pPr marL="0" marR="0" lvl="0" indent="0" algn="l" rtl="0">
                <a:spcBef>
                  <a:spcPts val="0"/>
                </a:spcBef>
                <a:spcAft>
                  <a:spcPts val="0"/>
                </a:spcAft>
                <a:buNone/>
              </a:pPr>
              <a:r>
                <a:rPr lang="en-US" sz="1600" i="1">
                  <a:solidFill>
                    <a:srgbClr val="000000"/>
                  </a:solidFill>
                  <a:latin typeface="Arial"/>
                  <a:ea typeface="Arial"/>
                  <a:cs typeface="Arial"/>
                  <a:sym typeface="Arial"/>
                </a:rPr>
                <a:t>Membrane</a:t>
              </a:r>
              <a:endParaRPr sz="1600" i="1">
                <a:solidFill>
                  <a:srgbClr val="000000"/>
                </a:solidFill>
                <a:latin typeface="Arial"/>
                <a:ea typeface="Arial"/>
                <a:cs typeface="Arial"/>
                <a:sym typeface="Arial"/>
              </a:endParaRPr>
            </a:p>
          </p:txBody>
        </p:sp>
        <p:cxnSp>
          <p:nvCxnSpPr>
            <p:cNvPr id="1299" name="Shape 1299"/>
            <p:cNvCxnSpPr/>
            <p:nvPr/>
          </p:nvCxnSpPr>
          <p:spPr>
            <a:xfrm>
              <a:off x="2938511" y="2894558"/>
              <a:ext cx="612559" cy="0"/>
            </a:xfrm>
            <a:prstGeom prst="straightConnector1">
              <a:avLst/>
            </a:prstGeom>
            <a:noFill/>
            <a:ln w="57150" cap="flat" cmpd="sng">
              <a:solidFill>
                <a:srgbClr val="FF0000"/>
              </a:solidFill>
              <a:prstDash val="solid"/>
              <a:round/>
              <a:headEnd type="none" w="sm" len="sm"/>
              <a:tailEnd type="triangle" w="med" len="med"/>
            </a:ln>
          </p:spPr>
        </p:cxnSp>
        <p:cxnSp>
          <p:nvCxnSpPr>
            <p:cNvPr id="1300" name="Shape 1300"/>
            <p:cNvCxnSpPr/>
            <p:nvPr/>
          </p:nvCxnSpPr>
          <p:spPr>
            <a:xfrm>
              <a:off x="1815691" y="4250007"/>
              <a:ext cx="745760" cy="0"/>
            </a:xfrm>
            <a:prstGeom prst="straightConnector1">
              <a:avLst/>
            </a:prstGeom>
            <a:noFill/>
            <a:ln w="57150" cap="flat" cmpd="sng">
              <a:solidFill>
                <a:srgbClr val="FF0000"/>
              </a:solidFill>
              <a:prstDash val="solid"/>
              <a:round/>
              <a:headEnd type="none" w="sm" len="sm"/>
              <a:tailEnd type="triangle" w="med" len="med"/>
            </a:ln>
          </p:spPr>
        </p:cxnSp>
        <p:cxnSp>
          <p:nvCxnSpPr>
            <p:cNvPr id="1301" name="Shape 1301"/>
            <p:cNvCxnSpPr/>
            <p:nvPr/>
          </p:nvCxnSpPr>
          <p:spPr>
            <a:xfrm>
              <a:off x="2958739" y="5143167"/>
              <a:ext cx="534936" cy="0"/>
            </a:xfrm>
            <a:prstGeom prst="straightConnector1">
              <a:avLst/>
            </a:prstGeom>
            <a:noFill/>
            <a:ln w="57150" cap="flat" cmpd="sng">
              <a:solidFill>
                <a:srgbClr val="FF0000"/>
              </a:solidFill>
              <a:prstDash val="solid"/>
              <a:round/>
              <a:headEnd type="none" w="sm" len="sm"/>
              <a:tailEnd type="triangle" w="med" len="med"/>
            </a:ln>
          </p:spPr>
        </p:cxnSp>
        <p:sp>
          <p:nvSpPr>
            <p:cNvPr id="1302" name="Shape 1302"/>
            <p:cNvSpPr txBox="1"/>
            <p:nvPr/>
          </p:nvSpPr>
          <p:spPr>
            <a:xfrm>
              <a:off x="4201448" y="2867512"/>
              <a:ext cx="192873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i="1">
                  <a:solidFill>
                    <a:srgbClr val="000000"/>
                  </a:solidFill>
                  <a:latin typeface="Arial"/>
                  <a:ea typeface="Arial"/>
                  <a:cs typeface="Arial"/>
                  <a:sym typeface="Arial"/>
                </a:rPr>
                <a:t>Extracellular Matrix</a:t>
              </a:r>
              <a:endParaRPr/>
            </a:p>
            <a:p>
              <a:pPr marL="0" marR="0" lvl="0" indent="0" algn="ctr" rtl="0">
                <a:spcBef>
                  <a:spcPts val="0"/>
                </a:spcBef>
                <a:spcAft>
                  <a:spcPts val="0"/>
                </a:spcAft>
                <a:buNone/>
              </a:pPr>
              <a:r>
                <a:rPr lang="en-US" sz="1600" i="1">
                  <a:solidFill>
                    <a:srgbClr val="000000"/>
                  </a:solidFill>
                  <a:latin typeface="Arial"/>
                  <a:ea typeface="Arial"/>
                  <a:cs typeface="Arial"/>
                  <a:sym typeface="Arial"/>
                </a:rPr>
                <a:t>(apoplast)</a:t>
              </a:r>
              <a:endParaRPr sz="1600" i="1">
                <a:solidFill>
                  <a:srgbClr val="000000"/>
                </a:solidFill>
                <a:latin typeface="Arial"/>
                <a:ea typeface="Arial"/>
                <a:cs typeface="Arial"/>
                <a:sym typeface="Arial"/>
              </a:endParaRPr>
            </a:p>
          </p:txBody>
        </p:sp>
        <p:sp>
          <p:nvSpPr>
            <p:cNvPr id="1303" name="Shape 1303"/>
            <p:cNvSpPr txBox="1"/>
            <p:nvPr/>
          </p:nvSpPr>
          <p:spPr>
            <a:xfrm>
              <a:off x="6414950" y="2808405"/>
              <a:ext cx="228156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dk1"/>
                  </a:solidFill>
                  <a:latin typeface="Arial"/>
                  <a:ea typeface="Arial"/>
                  <a:cs typeface="Arial"/>
                  <a:sym typeface="Arial"/>
                </a:rPr>
                <a:t>Perceive signal by binding peptide ligand</a:t>
              </a:r>
              <a:endParaRPr sz="1400" dirty="0">
                <a:solidFill>
                  <a:schemeClr val="dk1"/>
                </a:solidFill>
                <a:latin typeface="Arial"/>
                <a:ea typeface="Arial"/>
                <a:cs typeface="Arial"/>
                <a:sym typeface="Arial"/>
              </a:endParaRPr>
            </a:p>
          </p:txBody>
        </p:sp>
        <p:sp>
          <p:nvSpPr>
            <p:cNvPr id="1304" name="Shape 1304"/>
            <p:cNvSpPr txBox="1"/>
            <p:nvPr/>
          </p:nvSpPr>
          <p:spPr>
            <a:xfrm>
              <a:off x="7631637" y="3984586"/>
              <a:ext cx="13436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Convey signal into the cell</a:t>
              </a:r>
              <a:endParaRPr sz="1400">
                <a:solidFill>
                  <a:schemeClr val="dk1"/>
                </a:solidFill>
                <a:latin typeface="Arial"/>
                <a:ea typeface="Arial"/>
                <a:cs typeface="Arial"/>
                <a:sym typeface="Arial"/>
              </a:endParaRPr>
            </a:p>
          </p:txBody>
        </p:sp>
        <p:sp>
          <p:nvSpPr>
            <p:cNvPr id="1305" name="Shape 1305"/>
            <p:cNvSpPr txBox="1"/>
            <p:nvPr/>
          </p:nvSpPr>
          <p:spPr>
            <a:xfrm>
              <a:off x="6414950" y="4993828"/>
              <a:ext cx="1645528"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Initiate intracellular signaling</a:t>
              </a:r>
              <a:endParaRPr sz="1400">
                <a:solidFill>
                  <a:schemeClr val="dk1"/>
                </a:solidFill>
                <a:latin typeface="Arial"/>
                <a:ea typeface="Arial"/>
                <a:cs typeface="Arial"/>
                <a:sym typeface="Arial"/>
              </a:endParaRPr>
            </a:p>
          </p:txBody>
        </p:sp>
        <p:sp>
          <p:nvSpPr>
            <p:cNvPr id="1306" name="Shape 1306"/>
            <p:cNvSpPr/>
            <p:nvPr/>
          </p:nvSpPr>
          <p:spPr>
            <a:xfrm>
              <a:off x="6608972" y="3410608"/>
              <a:ext cx="843378" cy="1679697"/>
            </a:xfrm>
            <a:prstGeom prst="arc">
              <a:avLst>
                <a:gd name="adj1" fmla="val 16872818"/>
                <a:gd name="adj2" fmla="val 4474098"/>
              </a:avLst>
            </a:prstGeom>
            <a:noFill/>
            <a:ln w="57150" cap="flat" cmpd="sng">
              <a:solidFill>
                <a:srgbClr val="4A7DBA"/>
              </a:solidFill>
              <a:prstDash val="sysDot"/>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grpSp>
      <p:grpSp>
        <p:nvGrpSpPr>
          <p:cNvPr id="7" name="Group 6"/>
          <p:cNvGrpSpPr/>
          <p:nvPr/>
        </p:nvGrpSpPr>
        <p:grpSpPr>
          <a:xfrm>
            <a:off x="295043" y="1129293"/>
            <a:ext cx="8700669" cy="5439549"/>
            <a:chOff x="443331" y="600379"/>
            <a:chExt cx="8385778" cy="5276840"/>
          </a:xfrm>
        </p:grpSpPr>
        <p:grpSp>
          <p:nvGrpSpPr>
            <p:cNvPr id="5" name="Group 4"/>
            <p:cNvGrpSpPr/>
            <p:nvPr/>
          </p:nvGrpSpPr>
          <p:grpSpPr>
            <a:xfrm>
              <a:off x="443331" y="600379"/>
              <a:ext cx="8385778" cy="5276840"/>
              <a:chOff x="2877670" y="359174"/>
              <a:chExt cx="8385778" cy="5276840"/>
            </a:xfrm>
          </p:grpSpPr>
          <p:grpSp>
            <p:nvGrpSpPr>
              <p:cNvPr id="4" name="Group 3"/>
              <p:cNvGrpSpPr/>
              <p:nvPr/>
            </p:nvGrpSpPr>
            <p:grpSpPr>
              <a:xfrm>
                <a:off x="2877670" y="359174"/>
                <a:ext cx="8385778" cy="5276840"/>
                <a:chOff x="344440" y="1241414"/>
                <a:chExt cx="8385778" cy="5276840"/>
              </a:xfrm>
            </p:grpSpPr>
            <p:pic>
              <p:nvPicPr>
                <p:cNvPr id="3" name="Picture 2" descr="importantasp.jpg"/>
                <p:cNvPicPr>
                  <a:picLocks noChangeAspect="1"/>
                </p:cNvPicPr>
                <p:nvPr/>
              </p:nvPicPr>
              <p:blipFill rotWithShape="1">
                <a:blip r:embed="rId4">
                  <a:extLst>
                    <a:ext uri="{28A0092B-C50C-407E-A947-70E740481C1C}">
                      <a14:useLocalDpi xmlns:a14="http://schemas.microsoft.com/office/drawing/2010/main" val="0"/>
                    </a:ext>
                  </a:extLst>
                </a:blip>
                <a:srcRect l="1" r="-2808"/>
                <a:stretch/>
              </p:blipFill>
              <p:spPr>
                <a:xfrm>
                  <a:off x="344440" y="1241414"/>
                  <a:ext cx="8385778" cy="5276840"/>
                </a:xfrm>
                <a:prstGeom prst="rect">
                  <a:avLst/>
                </a:prstGeom>
              </p:spPr>
            </p:pic>
            <p:sp>
              <p:nvSpPr>
                <p:cNvPr id="21" name="Shape 1366"/>
                <p:cNvSpPr txBox="1"/>
                <p:nvPr/>
              </p:nvSpPr>
              <p:spPr>
                <a:xfrm>
                  <a:off x="4862062" y="2748841"/>
                  <a:ext cx="16658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smtClean="0">
                      <a:solidFill>
                        <a:srgbClr val="FF6600"/>
                      </a:solidFill>
                      <a:latin typeface="Arial"/>
                      <a:ea typeface="Arial"/>
                      <a:cs typeface="Arial"/>
                      <a:sym typeface="Arial"/>
                    </a:rPr>
                    <a:t>(BAK1)</a:t>
                  </a:r>
                  <a:endParaRPr sz="1200" b="1" dirty="0">
                    <a:solidFill>
                      <a:srgbClr val="FF6600"/>
                    </a:solidFill>
                  </a:endParaRPr>
                </a:p>
              </p:txBody>
            </p:sp>
            <p:sp>
              <p:nvSpPr>
                <p:cNvPr id="22" name="Shape 1367"/>
                <p:cNvSpPr txBox="1"/>
                <p:nvPr/>
              </p:nvSpPr>
              <p:spPr>
                <a:xfrm>
                  <a:off x="1442513" y="2083288"/>
                  <a:ext cx="1505881" cy="29768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dirty="0" err="1" smtClean="0">
                      <a:latin typeface="Arial"/>
                      <a:ea typeface="Arial"/>
                      <a:cs typeface="Arial"/>
                      <a:sym typeface="Arial"/>
                    </a:rPr>
                    <a:t>Brassinolide</a:t>
                  </a:r>
                  <a:endParaRPr sz="1400" b="1" dirty="0">
                    <a:latin typeface="Arial"/>
                    <a:ea typeface="Arial"/>
                    <a:cs typeface="Arial"/>
                    <a:sym typeface="Arial"/>
                  </a:endParaRPr>
                </a:p>
              </p:txBody>
            </p:sp>
            <p:sp>
              <p:nvSpPr>
                <p:cNvPr id="23" name="Shape 1365"/>
                <p:cNvSpPr txBox="1"/>
                <p:nvPr/>
              </p:nvSpPr>
              <p:spPr>
                <a:xfrm>
                  <a:off x="1498064" y="4615738"/>
                  <a:ext cx="15151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smtClean="0">
                      <a:solidFill>
                        <a:srgbClr val="3366FF"/>
                      </a:solidFill>
                      <a:latin typeface="Arial"/>
                      <a:ea typeface="Arial"/>
                      <a:cs typeface="Arial"/>
                      <a:sym typeface="Arial"/>
                    </a:rPr>
                    <a:t>(BRI1)</a:t>
                  </a:r>
                  <a:endParaRPr sz="1200" b="1" dirty="0">
                    <a:solidFill>
                      <a:srgbClr val="3366FF"/>
                    </a:solidFill>
                    <a:latin typeface="Arial"/>
                    <a:ea typeface="Arial"/>
                    <a:cs typeface="Arial"/>
                    <a:sym typeface="Arial"/>
                  </a:endParaRPr>
                </a:p>
              </p:txBody>
            </p:sp>
          </p:grpSp>
          <p:pic>
            <p:nvPicPr>
              <p:cNvPr id="20" name="Shape 1355"/>
              <p:cNvPicPr preferRelativeResize="0"/>
              <p:nvPr/>
            </p:nvPicPr>
            <p:blipFill rotWithShape="1">
              <a:blip r:embed="rId5">
                <a:alphaModFix/>
              </a:blip>
              <a:srcRect/>
              <a:stretch/>
            </p:blipFill>
            <p:spPr>
              <a:xfrm>
                <a:off x="4721060" y="1236635"/>
                <a:ext cx="1043641" cy="828000"/>
              </a:xfrm>
              <a:prstGeom prst="rect">
                <a:avLst/>
              </a:prstGeom>
              <a:noFill/>
              <a:ln>
                <a:noFill/>
              </a:ln>
            </p:spPr>
          </p:pic>
        </p:grpSp>
        <p:sp>
          <p:nvSpPr>
            <p:cNvPr id="6" name="TextBox 5"/>
            <p:cNvSpPr txBox="1"/>
            <p:nvPr/>
          </p:nvSpPr>
          <p:spPr>
            <a:xfrm>
              <a:off x="1420498" y="909699"/>
              <a:ext cx="4343092" cy="369332"/>
            </a:xfrm>
            <a:prstGeom prst="rect">
              <a:avLst/>
            </a:prstGeom>
            <a:solidFill>
              <a:srgbClr val="FFFFFF"/>
            </a:solidFill>
          </p:spPr>
          <p:txBody>
            <a:bodyPr wrap="square" rtlCol="0">
              <a:spAutoFit/>
            </a:bodyPr>
            <a:lstStyle/>
            <a:p>
              <a:r>
                <a:rPr lang="en-US" b="1" dirty="0" err="1" smtClean="0"/>
                <a:t>Ejemplo</a:t>
              </a:r>
              <a:r>
                <a:rPr lang="en-US" b="1" dirty="0" smtClean="0"/>
                <a:t>: Receptor de </a:t>
              </a:r>
              <a:r>
                <a:rPr lang="en-US" b="1" dirty="0" err="1" smtClean="0"/>
                <a:t>Brasinosteroides</a:t>
              </a:r>
              <a:r>
                <a:rPr lang="en-US" b="1" dirty="0" smtClean="0"/>
                <a:t> </a:t>
              </a:r>
              <a:endParaRPr lang="en-US" b="1" dirty="0"/>
            </a:p>
          </p:txBody>
        </p:sp>
      </p:grpSp>
      <p:grpSp>
        <p:nvGrpSpPr>
          <p:cNvPr id="8" name="Group 7"/>
          <p:cNvGrpSpPr/>
          <p:nvPr/>
        </p:nvGrpSpPr>
        <p:grpSpPr>
          <a:xfrm>
            <a:off x="6184761" y="4650936"/>
            <a:ext cx="2479350" cy="1870061"/>
            <a:chOff x="6869830" y="1202556"/>
            <a:chExt cx="2479350" cy="1870061"/>
          </a:xfrm>
        </p:grpSpPr>
        <p:sp>
          <p:nvSpPr>
            <p:cNvPr id="28" name="TextBox 27"/>
            <p:cNvSpPr txBox="1"/>
            <p:nvPr/>
          </p:nvSpPr>
          <p:spPr>
            <a:xfrm>
              <a:off x="6869830" y="1202556"/>
              <a:ext cx="2426516" cy="369332"/>
            </a:xfrm>
            <a:prstGeom prst="rect">
              <a:avLst/>
            </a:prstGeom>
            <a:solidFill>
              <a:srgbClr val="FFFFFF"/>
            </a:solidFill>
          </p:spPr>
          <p:txBody>
            <a:bodyPr wrap="none" rtlCol="0">
              <a:spAutoFit/>
            </a:bodyPr>
            <a:lstStyle/>
            <a:p>
              <a:pPr algn="ctr"/>
              <a:r>
                <a:rPr lang="en-US" b="1" dirty="0" smtClean="0"/>
                <a:t>MUTANTES T-DNA </a:t>
              </a:r>
              <a:r>
                <a:rPr lang="en-US" b="1" i="1" dirty="0" smtClean="0"/>
                <a:t>bri1</a:t>
              </a:r>
            </a:p>
          </p:txBody>
        </p:sp>
        <p:pic>
          <p:nvPicPr>
            <p:cNvPr id="29" name="Picture 28"/>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5038" r="53581"/>
            <a:stretch/>
          </p:blipFill>
          <p:spPr>
            <a:xfrm>
              <a:off x="6883795" y="1493018"/>
              <a:ext cx="2465385" cy="1579599"/>
            </a:xfrm>
            <a:prstGeom prst="rect">
              <a:avLst/>
            </a:prstGeom>
          </p:spPr>
        </p:pic>
      </p:grpSp>
    </p:spTree>
    <p:extLst>
      <p:ext uri="{BB962C8B-B14F-4D97-AF65-F5344CB8AC3E}">
        <p14:creationId xmlns:p14="http://schemas.microsoft.com/office/powerpoint/2010/main" val="7757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04" y="1837978"/>
            <a:ext cx="9001000" cy="3973405"/>
            <a:chOff x="107504" y="1486627"/>
            <a:chExt cx="9001000" cy="3973405"/>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8293"/>
            <a:stretch/>
          </p:blipFill>
          <p:spPr bwMode="auto">
            <a:xfrm>
              <a:off x="107504" y="1556792"/>
              <a:ext cx="6622414" cy="36004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3643" b="23031"/>
            <a:stretch/>
          </p:blipFill>
          <p:spPr bwMode="auto">
            <a:xfrm>
              <a:off x="6624635" y="1486627"/>
              <a:ext cx="2483869" cy="26912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p:cNvSpPr txBox="1"/>
            <p:nvPr/>
          </p:nvSpPr>
          <p:spPr>
            <a:xfrm>
              <a:off x="717191" y="4725144"/>
              <a:ext cx="825711" cy="553998"/>
            </a:xfrm>
            <a:prstGeom prst="rect">
              <a:avLst/>
            </a:prstGeom>
            <a:solidFill>
              <a:schemeClr val="bg1"/>
            </a:solidFill>
          </p:spPr>
          <p:txBody>
            <a:bodyPr wrap="none" rtlCol="0">
              <a:spAutoFit/>
            </a:bodyPr>
            <a:lstStyle/>
            <a:p>
              <a:r>
                <a:rPr lang="en-US" sz="1500" b="1" dirty="0" smtClean="0"/>
                <a:t>Plant</a:t>
              </a:r>
            </a:p>
            <a:p>
              <a:r>
                <a:rPr lang="en-US" sz="1500" b="1" dirty="0"/>
                <a:t>g</a:t>
              </a:r>
              <a:r>
                <a:rPr lang="en-US" sz="1500" b="1" dirty="0" smtClean="0"/>
                <a:t>rowth</a:t>
              </a:r>
            </a:p>
          </p:txBody>
        </p:sp>
        <p:sp>
          <p:nvSpPr>
            <p:cNvPr id="5" name="TextBox 4"/>
            <p:cNvSpPr txBox="1"/>
            <p:nvPr/>
          </p:nvSpPr>
          <p:spPr>
            <a:xfrm>
              <a:off x="2018097" y="4725144"/>
              <a:ext cx="825711" cy="553998"/>
            </a:xfrm>
            <a:prstGeom prst="rect">
              <a:avLst/>
            </a:prstGeom>
            <a:solidFill>
              <a:schemeClr val="bg1"/>
            </a:solidFill>
          </p:spPr>
          <p:txBody>
            <a:bodyPr wrap="none" rtlCol="0">
              <a:spAutoFit/>
            </a:bodyPr>
            <a:lstStyle/>
            <a:p>
              <a:r>
                <a:rPr lang="en-US" sz="1500" b="1" dirty="0" smtClean="0"/>
                <a:t>Plant</a:t>
              </a:r>
            </a:p>
            <a:p>
              <a:r>
                <a:rPr lang="en-US" sz="1500" b="1" dirty="0"/>
                <a:t>g</a:t>
              </a:r>
              <a:r>
                <a:rPr lang="en-US" sz="1500" b="1" dirty="0" smtClean="0"/>
                <a:t>rowth</a:t>
              </a:r>
            </a:p>
          </p:txBody>
        </p:sp>
        <p:sp>
          <p:nvSpPr>
            <p:cNvPr id="6" name="TextBox 5"/>
            <p:cNvSpPr txBox="1"/>
            <p:nvPr/>
          </p:nvSpPr>
          <p:spPr>
            <a:xfrm>
              <a:off x="2906668" y="4725144"/>
              <a:ext cx="1377300" cy="553998"/>
            </a:xfrm>
            <a:prstGeom prst="rect">
              <a:avLst/>
            </a:prstGeom>
            <a:solidFill>
              <a:schemeClr val="bg1"/>
            </a:solidFill>
          </p:spPr>
          <p:txBody>
            <a:bodyPr wrap="none" rtlCol="0">
              <a:spAutoFit/>
            </a:bodyPr>
            <a:lstStyle/>
            <a:p>
              <a:pPr algn="ctr"/>
              <a:r>
                <a:rPr lang="en-US" sz="1500" b="1" dirty="0" err="1" smtClean="0"/>
                <a:t>Stomatal</a:t>
              </a:r>
              <a:endParaRPr lang="en-US" sz="1500" b="1" dirty="0" smtClean="0"/>
            </a:p>
            <a:p>
              <a:pPr algn="ctr"/>
              <a:r>
                <a:rPr lang="en-US" sz="1500" b="1" dirty="0" smtClean="0"/>
                <a:t>development</a:t>
              </a:r>
            </a:p>
          </p:txBody>
        </p:sp>
        <p:sp>
          <p:nvSpPr>
            <p:cNvPr id="7" name="TextBox 6"/>
            <p:cNvSpPr txBox="1"/>
            <p:nvPr/>
          </p:nvSpPr>
          <p:spPr>
            <a:xfrm>
              <a:off x="4283968" y="4725144"/>
              <a:ext cx="1178966" cy="553998"/>
            </a:xfrm>
            <a:prstGeom prst="rect">
              <a:avLst/>
            </a:prstGeom>
            <a:solidFill>
              <a:schemeClr val="bg1"/>
            </a:solidFill>
          </p:spPr>
          <p:txBody>
            <a:bodyPr wrap="none" rtlCol="0">
              <a:spAutoFit/>
            </a:bodyPr>
            <a:lstStyle/>
            <a:p>
              <a:pPr algn="ctr"/>
              <a:r>
                <a:rPr lang="en-US" sz="1500" b="1" dirty="0" smtClean="0"/>
                <a:t>Floral</a:t>
              </a:r>
            </a:p>
            <a:p>
              <a:pPr algn="ctr"/>
              <a:r>
                <a:rPr lang="en-US" sz="1500" b="1" dirty="0" smtClean="0"/>
                <a:t>abscission</a:t>
              </a:r>
            </a:p>
          </p:txBody>
        </p:sp>
        <p:sp>
          <p:nvSpPr>
            <p:cNvPr id="8" name="TextBox 7"/>
            <p:cNvSpPr txBox="1"/>
            <p:nvPr/>
          </p:nvSpPr>
          <p:spPr>
            <a:xfrm>
              <a:off x="5570964" y="4725144"/>
              <a:ext cx="1377300" cy="553998"/>
            </a:xfrm>
            <a:prstGeom prst="rect">
              <a:avLst/>
            </a:prstGeom>
            <a:solidFill>
              <a:schemeClr val="bg1"/>
            </a:solidFill>
          </p:spPr>
          <p:txBody>
            <a:bodyPr wrap="none" rtlCol="0">
              <a:spAutoFit/>
            </a:bodyPr>
            <a:lstStyle/>
            <a:p>
              <a:pPr algn="ctr"/>
              <a:r>
                <a:rPr lang="en-US" sz="1500" b="1" dirty="0" smtClean="0"/>
                <a:t>Root</a:t>
              </a:r>
            </a:p>
            <a:p>
              <a:pPr algn="ctr"/>
              <a:r>
                <a:rPr lang="en-US" sz="1500" b="1" dirty="0" smtClean="0"/>
                <a:t>development</a:t>
              </a:r>
            </a:p>
          </p:txBody>
        </p:sp>
        <p:sp>
          <p:nvSpPr>
            <p:cNvPr id="9" name="TextBox 8"/>
            <p:cNvSpPr txBox="1"/>
            <p:nvPr/>
          </p:nvSpPr>
          <p:spPr>
            <a:xfrm>
              <a:off x="7385206" y="4675202"/>
              <a:ext cx="1061183" cy="784830"/>
            </a:xfrm>
            <a:prstGeom prst="rect">
              <a:avLst/>
            </a:prstGeom>
            <a:solidFill>
              <a:schemeClr val="bg1"/>
            </a:solidFill>
          </p:spPr>
          <p:txBody>
            <a:bodyPr wrap="none" rtlCol="0">
              <a:spAutoFit/>
            </a:bodyPr>
            <a:lstStyle/>
            <a:p>
              <a:pPr algn="ctr"/>
              <a:r>
                <a:rPr lang="en-US" sz="1500" b="1" dirty="0" smtClean="0"/>
                <a:t>PAMP-</a:t>
              </a:r>
            </a:p>
            <a:p>
              <a:pPr algn="ctr"/>
              <a:r>
                <a:rPr lang="en-US" sz="1500" b="1" dirty="0" smtClean="0"/>
                <a:t>triggered</a:t>
              </a:r>
            </a:p>
            <a:p>
              <a:pPr algn="ctr"/>
              <a:r>
                <a:rPr lang="en-US" sz="1500" b="1" dirty="0" smtClean="0"/>
                <a:t>immunity</a:t>
              </a:r>
            </a:p>
          </p:txBody>
        </p:sp>
      </p:grpSp>
      <p:sp>
        <p:nvSpPr>
          <p:cNvPr id="10" name="TextBox 9"/>
          <p:cNvSpPr txBox="1"/>
          <p:nvPr/>
        </p:nvSpPr>
        <p:spPr>
          <a:xfrm>
            <a:off x="280507" y="155216"/>
            <a:ext cx="8646275" cy="1015663"/>
          </a:xfrm>
          <a:prstGeom prst="rect">
            <a:avLst/>
          </a:prstGeom>
          <a:solidFill>
            <a:srgbClr val="DCE6F2"/>
          </a:solidFill>
        </p:spPr>
        <p:txBody>
          <a:bodyPr wrap="square" rtlCol="0">
            <a:spAutoFit/>
          </a:bodyPr>
          <a:lstStyle/>
          <a:p>
            <a:pPr algn="ctr"/>
            <a:r>
              <a:rPr lang="en-US" sz="3000" b="1" dirty="0" err="1" smtClean="0">
                <a:latin typeface="Arial"/>
                <a:cs typeface="Arial"/>
              </a:rPr>
              <a:t>Receptores</a:t>
            </a:r>
            <a:r>
              <a:rPr lang="en-US" sz="3000" b="1" dirty="0" smtClean="0">
                <a:latin typeface="Arial"/>
                <a:cs typeface="Arial"/>
              </a:rPr>
              <a:t> RLKs: </a:t>
            </a:r>
            <a:r>
              <a:rPr lang="en-US" sz="3000" b="1" dirty="0" err="1" smtClean="0">
                <a:latin typeface="Arial"/>
                <a:cs typeface="Arial"/>
              </a:rPr>
              <a:t>Crecimiento</a:t>
            </a:r>
            <a:r>
              <a:rPr lang="en-US" sz="3000" b="1" dirty="0" smtClean="0">
                <a:latin typeface="Arial"/>
                <a:cs typeface="Arial"/>
              </a:rPr>
              <a:t>, </a:t>
            </a:r>
            <a:r>
              <a:rPr lang="en-US" sz="3000" b="1" dirty="0" err="1" smtClean="0">
                <a:latin typeface="Arial"/>
                <a:cs typeface="Arial"/>
              </a:rPr>
              <a:t>desarrollo</a:t>
            </a:r>
            <a:r>
              <a:rPr lang="en-US" sz="3000" b="1" dirty="0" smtClean="0">
                <a:latin typeface="Arial"/>
                <a:cs typeface="Arial"/>
              </a:rPr>
              <a:t> </a:t>
            </a:r>
          </a:p>
          <a:p>
            <a:pPr algn="ctr"/>
            <a:r>
              <a:rPr lang="en-US" sz="3000" b="1" dirty="0" smtClean="0">
                <a:latin typeface="Arial"/>
                <a:cs typeface="Arial"/>
              </a:rPr>
              <a:t>e </a:t>
            </a:r>
            <a:r>
              <a:rPr lang="en-US" sz="3000" b="1" dirty="0" err="1" smtClean="0">
                <a:latin typeface="Arial"/>
                <a:cs typeface="Arial"/>
              </a:rPr>
              <a:t>immunidad</a:t>
            </a:r>
            <a:endParaRPr lang="en-US" sz="3000" b="1" dirty="0" smtClean="0">
              <a:latin typeface="Arial"/>
              <a:cs typeface="Arial"/>
            </a:endParaRPr>
          </a:p>
        </p:txBody>
      </p:sp>
    </p:spTree>
    <p:extLst>
      <p:ext uri="{BB962C8B-B14F-4D97-AF65-F5344CB8AC3E}">
        <p14:creationId xmlns:p14="http://schemas.microsoft.com/office/powerpoint/2010/main" val="596590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603" b="2041"/>
          <a:stretch/>
        </p:blipFill>
        <p:spPr>
          <a:xfrm>
            <a:off x="984258" y="1005531"/>
            <a:ext cx="7495886" cy="5871782"/>
          </a:xfrm>
          <a:prstGeom prst="rect">
            <a:avLst/>
          </a:prstGeom>
        </p:spPr>
      </p:pic>
      <p:sp>
        <p:nvSpPr>
          <p:cNvPr id="3" name="TextBox 2"/>
          <p:cNvSpPr txBox="1"/>
          <p:nvPr/>
        </p:nvSpPr>
        <p:spPr>
          <a:xfrm>
            <a:off x="608955" y="115487"/>
            <a:ext cx="7912635" cy="830997"/>
          </a:xfrm>
          <a:prstGeom prst="rect">
            <a:avLst/>
          </a:prstGeom>
          <a:solidFill>
            <a:srgbClr val="DCE6F2"/>
          </a:solidFill>
        </p:spPr>
        <p:txBody>
          <a:bodyPr wrap="square" rtlCol="0">
            <a:spAutoFit/>
          </a:bodyPr>
          <a:lstStyle/>
          <a:p>
            <a:pPr algn="ctr"/>
            <a:r>
              <a:rPr lang="en-US" sz="2400" b="1" dirty="0" smtClean="0">
                <a:solidFill>
                  <a:srgbClr val="000000"/>
                </a:solidFill>
                <a:latin typeface="Arial"/>
                <a:cs typeface="Arial"/>
              </a:rPr>
              <a:t>2- SISTEMA DE DOS COMPONENTES:</a:t>
            </a:r>
          </a:p>
          <a:p>
            <a:pPr algn="ctr"/>
            <a:r>
              <a:rPr lang="en-US" sz="2400" b="1" dirty="0" smtClean="0">
                <a:solidFill>
                  <a:srgbClr val="000000"/>
                </a:solidFill>
                <a:latin typeface="Arial"/>
                <a:cs typeface="Arial"/>
              </a:rPr>
              <a:t> RECEPTORES DE ETILENO Y CITOCININAS</a:t>
            </a:r>
            <a:endParaRPr lang="en-US" sz="2400" b="1" dirty="0">
              <a:solidFill>
                <a:srgbClr val="000000"/>
              </a:solidFill>
              <a:latin typeface="Arial"/>
              <a:cs typeface="Arial"/>
            </a:endParaRPr>
          </a:p>
        </p:txBody>
      </p:sp>
      <p:sp>
        <p:nvSpPr>
          <p:cNvPr id="4" name="TextBox 3"/>
          <p:cNvSpPr txBox="1"/>
          <p:nvPr/>
        </p:nvSpPr>
        <p:spPr>
          <a:xfrm>
            <a:off x="285563" y="1389947"/>
            <a:ext cx="1148385" cy="369332"/>
          </a:xfrm>
          <a:prstGeom prst="rect">
            <a:avLst/>
          </a:prstGeom>
          <a:solidFill>
            <a:srgbClr val="DCE6F2"/>
          </a:solidFill>
        </p:spPr>
        <p:txBody>
          <a:bodyPr wrap="square" rtlCol="0">
            <a:spAutoFit/>
          </a:bodyPr>
          <a:lstStyle/>
          <a:p>
            <a:r>
              <a:rPr lang="en-US" b="1" dirty="0" err="1" smtClean="0"/>
              <a:t>Bacterias</a:t>
            </a:r>
            <a:endParaRPr lang="en-US" b="1" dirty="0"/>
          </a:p>
        </p:txBody>
      </p:sp>
      <p:sp>
        <p:nvSpPr>
          <p:cNvPr id="5" name="TextBox 4"/>
          <p:cNvSpPr txBox="1"/>
          <p:nvPr/>
        </p:nvSpPr>
        <p:spPr>
          <a:xfrm>
            <a:off x="7698019" y="1389947"/>
            <a:ext cx="889987" cy="369332"/>
          </a:xfrm>
          <a:prstGeom prst="rect">
            <a:avLst/>
          </a:prstGeom>
          <a:solidFill>
            <a:srgbClr val="DCE6F2"/>
          </a:solidFill>
        </p:spPr>
        <p:txBody>
          <a:bodyPr wrap="none" rtlCol="0">
            <a:spAutoFit/>
          </a:bodyPr>
          <a:lstStyle/>
          <a:p>
            <a:r>
              <a:rPr lang="en-US" b="1" dirty="0" err="1" smtClean="0">
                <a:solidFill>
                  <a:srgbClr val="000000"/>
                </a:solidFill>
              </a:rPr>
              <a:t>Plantas</a:t>
            </a:r>
            <a:endParaRPr lang="en-US" b="1" dirty="0">
              <a:solidFill>
                <a:srgbClr val="000000"/>
              </a:solidFill>
            </a:endParaRPr>
          </a:p>
        </p:txBody>
      </p:sp>
    </p:spTree>
    <p:extLst>
      <p:ext uri="{BB962C8B-B14F-4D97-AF65-F5344CB8AC3E}">
        <p14:creationId xmlns:p14="http://schemas.microsoft.com/office/powerpoint/2010/main" val="2527618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0100" y="84322"/>
            <a:ext cx="5117499" cy="6693053"/>
          </a:xfrm>
          <a:prstGeom prst="rect">
            <a:avLst/>
          </a:prstGeom>
        </p:spPr>
      </p:pic>
      <p:sp>
        <p:nvSpPr>
          <p:cNvPr id="3" name="TextBox 2"/>
          <p:cNvSpPr txBox="1"/>
          <p:nvPr/>
        </p:nvSpPr>
        <p:spPr>
          <a:xfrm>
            <a:off x="184868" y="95331"/>
            <a:ext cx="3725706" cy="1292662"/>
          </a:xfrm>
          <a:prstGeom prst="rect">
            <a:avLst/>
          </a:prstGeom>
          <a:solidFill>
            <a:srgbClr val="DCE6F2"/>
          </a:solidFill>
        </p:spPr>
        <p:txBody>
          <a:bodyPr wrap="square" rtlCol="0">
            <a:spAutoFit/>
          </a:bodyPr>
          <a:lstStyle/>
          <a:p>
            <a:pPr algn="ctr"/>
            <a:r>
              <a:rPr lang="en-US" sz="2600" b="1" dirty="0" smtClean="0">
                <a:solidFill>
                  <a:srgbClr val="000000"/>
                </a:solidFill>
                <a:latin typeface="Arial"/>
                <a:cs typeface="Arial"/>
              </a:rPr>
              <a:t> RECEPTORES DE CITOCININAS Y</a:t>
            </a:r>
          </a:p>
          <a:p>
            <a:pPr algn="ctr"/>
            <a:r>
              <a:rPr lang="en-US" sz="2600" b="1" dirty="0" smtClean="0">
                <a:solidFill>
                  <a:srgbClr val="000000"/>
                </a:solidFill>
                <a:latin typeface="Arial"/>
                <a:cs typeface="Arial"/>
              </a:rPr>
              <a:t>ETILENO</a:t>
            </a:r>
            <a:endParaRPr lang="en-US" sz="2600" b="1" dirty="0">
              <a:solidFill>
                <a:srgbClr val="000000"/>
              </a:solidFill>
              <a:latin typeface="Arial"/>
              <a:cs typeface="Arial"/>
            </a:endParaRPr>
          </a:p>
        </p:txBody>
      </p:sp>
      <p:grpSp>
        <p:nvGrpSpPr>
          <p:cNvPr id="64" name="Group 113"/>
          <p:cNvGrpSpPr>
            <a:grpSpLocks noChangeAspect="1"/>
          </p:cNvGrpSpPr>
          <p:nvPr/>
        </p:nvGrpSpPr>
        <p:grpSpPr bwMode="auto">
          <a:xfrm rot="5400000">
            <a:off x="822042" y="4043313"/>
            <a:ext cx="4262200" cy="1042353"/>
            <a:chOff x="2445544" y="769143"/>
            <a:chExt cx="6088856" cy="1489076"/>
          </a:xfrm>
        </p:grpSpPr>
        <p:sp>
          <p:nvSpPr>
            <p:cNvPr id="84" name="Oval 3"/>
            <p:cNvSpPr>
              <a:spLocks noChangeArrowheads="1"/>
            </p:cNvSpPr>
            <p:nvPr/>
          </p:nvSpPr>
          <p:spPr bwMode="auto">
            <a:xfrm>
              <a:off x="7581900" y="1816100"/>
              <a:ext cx="952500" cy="279400"/>
            </a:xfrm>
            <a:prstGeom prst="ellipse">
              <a:avLst/>
            </a:prstGeom>
            <a:solidFill>
              <a:srgbClr val="CC66FF"/>
            </a:solidFill>
            <a:ln w="28575">
              <a:solidFill>
                <a:schemeClr val="tx1"/>
              </a:solidFill>
              <a:round/>
              <a:headEnd/>
              <a:tailEnd/>
            </a:ln>
          </p:spPr>
          <p:txBody>
            <a:bodyPr/>
            <a:lstStyle/>
            <a:p>
              <a:endParaRPr lang="en-US"/>
            </a:p>
          </p:txBody>
        </p:sp>
        <p:sp>
          <p:nvSpPr>
            <p:cNvPr id="85" name="Line 6"/>
            <p:cNvSpPr>
              <a:spLocks noChangeShapeType="1"/>
            </p:cNvSpPr>
            <p:nvPr/>
          </p:nvSpPr>
          <p:spPr bwMode="auto">
            <a:xfrm>
              <a:off x="7264400" y="1943100"/>
              <a:ext cx="304800" cy="1588"/>
            </a:xfrm>
            <a:prstGeom prst="line">
              <a:avLst/>
            </a:prstGeom>
            <a:noFill/>
            <a:ln w="269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 name="Rectangle 7"/>
            <p:cNvSpPr>
              <a:spLocks noChangeArrowheads="1"/>
            </p:cNvSpPr>
            <p:nvPr/>
          </p:nvSpPr>
          <p:spPr bwMode="auto">
            <a:xfrm rot="16200000">
              <a:off x="2290763" y="1828800"/>
              <a:ext cx="584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dirty="0">
                  <a:latin typeface="Helvetica" charset="0"/>
                </a:rPr>
                <a:t>ETR1</a:t>
              </a:r>
              <a:endParaRPr lang="en-US" b="1" dirty="0">
                <a:latin typeface="Times" charset="0"/>
              </a:endParaRPr>
            </a:p>
          </p:txBody>
        </p:sp>
        <p:sp>
          <p:nvSpPr>
            <p:cNvPr id="87" name="Rectangle 43"/>
            <p:cNvSpPr>
              <a:spLocks noChangeArrowheads="1"/>
            </p:cNvSpPr>
            <p:nvPr/>
          </p:nvSpPr>
          <p:spPr bwMode="auto">
            <a:xfrm>
              <a:off x="5397500" y="1841500"/>
              <a:ext cx="1892300" cy="228600"/>
            </a:xfrm>
            <a:prstGeom prst="rect">
              <a:avLst/>
            </a:prstGeom>
            <a:solidFill>
              <a:srgbClr val="0000FF"/>
            </a:solidFill>
            <a:ln w="19050">
              <a:solidFill>
                <a:schemeClr val="tx1"/>
              </a:solidFill>
              <a:miter lim="800000"/>
              <a:headEnd/>
              <a:tailEnd/>
            </a:ln>
          </p:spPr>
          <p:txBody>
            <a:bodyPr/>
            <a:lstStyle/>
            <a:p>
              <a:endParaRPr lang="en-US"/>
            </a:p>
          </p:txBody>
        </p:sp>
        <p:sp>
          <p:nvSpPr>
            <p:cNvPr id="88" name="Line 44"/>
            <p:cNvSpPr>
              <a:spLocks noChangeShapeType="1"/>
            </p:cNvSpPr>
            <p:nvPr/>
          </p:nvSpPr>
          <p:spPr bwMode="auto">
            <a:xfrm flipH="1" flipV="1">
              <a:off x="6548438" y="1849438"/>
              <a:ext cx="4762" cy="207962"/>
            </a:xfrm>
            <a:prstGeom prst="line">
              <a:avLst/>
            </a:prstGeom>
            <a:noFill/>
            <a:ln w="904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 name="Line 45"/>
            <p:cNvSpPr>
              <a:spLocks noChangeShapeType="1"/>
            </p:cNvSpPr>
            <p:nvPr/>
          </p:nvSpPr>
          <p:spPr bwMode="auto">
            <a:xfrm>
              <a:off x="6908800" y="1841500"/>
              <a:ext cx="3175" cy="219075"/>
            </a:xfrm>
            <a:prstGeom prst="line">
              <a:avLst/>
            </a:prstGeom>
            <a:noFill/>
            <a:ln w="777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 name="Line 46"/>
            <p:cNvSpPr>
              <a:spLocks noChangeShapeType="1"/>
            </p:cNvSpPr>
            <p:nvPr/>
          </p:nvSpPr>
          <p:spPr bwMode="auto">
            <a:xfrm>
              <a:off x="7010400" y="1841500"/>
              <a:ext cx="1588" cy="219075"/>
            </a:xfrm>
            <a:prstGeom prst="line">
              <a:avLst/>
            </a:prstGeom>
            <a:noFill/>
            <a:ln w="523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 name="Line 47"/>
            <p:cNvSpPr>
              <a:spLocks noChangeShapeType="1"/>
            </p:cNvSpPr>
            <p:nvPr/>
          </p:nvSpPr>
          <p:spPr bwMode="auto">
            <a:xfrm flipV="1">
              <a:off x="7105650" y="1841500"/>
              <a:ext cx="1588" cy="219075"/>
            </a:xfrm>
            <a:prstGeom prst="line">
              <a:avLst/>
            </a:prstGeom>
            <a:noFill/>
            <a:ln w="650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 name="AutoShape 48"/>
            <p:cNvSpPr>
              <a:spLocks noChangeArrowheads="1"/>
            </p:cNvSpPr>
            <p:nvPr/>
          </p:nvSpPr>
          <p:spPr bwMode="auto">
            <a:xfrm>
              <a:off x="3041650" y="1835150"/>
              <a:ext cx="1092200" cy="241300"/>
            </a:xfrm>
            <a:prstGeom prst="roundRect">
              <a:avLst>
                <a:gd name="adj" fmla="val 50000"/>
              </a:avLst>
            </a:prstGeom>
            <a:solidFill>
              <a:srgbClr val="FB0100"/>
            </a:solidFill>
            <a:ln w="19050">
              <a:solidFill>
                <a:schemeClr val="tx1"/>
              </a:solidFill>
              <a:round/>
              <a:headEnd/>
              <a:tailEnd/>
            </a:ln>
          </p:spPr>
          <p:txBody>
            <a:bodyPr/>
            <a:lstStyle/>
            <a:p>
              <a:endParaRPr lang="en-US"/>
            </a:p>
          </p:txBody>
        </p:sp>
        <p:sp>
          <p:nvSpPr>
            <p:cNvPr id="93" name="Rectangle 49"/>
            <p:cNvSpPr>
              <a:spLocks noChangeArrowheads="1"/>
            </p:cNvSpPr>
            <p:nvPr/>
          </p:nvSpPr>
          <p:spPr bwMode="auto">
            <a:xfrm>
              <a:off x="3422650" y="1828800"/>
              <a:ext cx="165100" cy="241300"/>
            </a:xfrm>
            <a:prstGeom prst="rect">
              <a:avLst/>
            </a:prstGeom>
            <a:solidFill>
              <a:srgbClr val="E4E4E4"/>
            </a:solidFill>
            <a:ln w="14288">
              <a:solidFill>
                <a:schemeClr val="tx1"/>
              </a:solidFill>
              <a:miter lim="800000"/>
              <a:headEnd/>
              <a:tailEnd/>
            </a:ln>
          </p:spPr>
          <p:txBody>
            <a:bodyPr/>
            <a:lstStyle/>
            <a:p>
              <a:endParaRPr lang="en-US"/>
            </a:p>
          </p:txBody>
        </p:sp>
        <p:sp>
          <p:nvSpPr>
            <p:cNvPr id="94" name="Rectangle 50"/>
            <p:cNvSpPr>
              <a:spLocks noChangeArrowheads="1"/>
            </p:cNvSpPr>
            <p:nvPr/>
          </p:nvSpPr>
          <p:spPr bwMode="auto">
            <a:xfrm>
              <a:off x="3689350" y="1828800"/>
              <a:ext cx="215900" cy="241300"/>
            </a:xfrm>
            <a:prstGeom prst="rect">
              <a:avLst/>
            </a:prstGeom>
            <a:solidFill>
              <a:srgbClr val="E4E4E4"/>
            </a:solidFill>
            <a:ln w="14288">
              <a:solidFill>
                <a:schemeClr val="tx1"/>
              </a:solidFill>
              <a:miter lim="800000"/>
              <a:headEnd/>
              <a:tailEnd/>
            </a:ln>
          </p:spPr>
          <p:txBody>
            <a:bodyPr/>
            <a:lstStyle/>
            <a:p>
              <a:endParaRPr lang="en-US"/>
            </a:p>
          </p:txBody>
        </p:sp>
        <p:sp>
          <p:nvSpPr>
            <p:cNvPr id="95" name="Rectangle 51"/>
            <p:cNvSpPr>
              <a:spLocks noChangeArrowheads="1"/>
            </p:cNvSpPr>
            <p:nvPr/>
          </p:nvSpPr>
          <p:spPr bwMode="auto">
            <a:xfrm>
              <a:off x="3232150" y="1828800"/>
              <a:ext cx="127000" cy="241300"/>
            </a:xfrm>
            <a:prstGeom prst="rect">
              <a:avLst/>
            </a:prstGeom>
            <a:solidFill>
              <a:srgbClr val="E4E4E4"/>
            </a:solidFill>
            <a:ln w="14288">
              <a:solidFill>
                <a:schemeClr val="tx1"/>
              </a:solidFill>
              <a:miter lim="800000"/>
              <a:headEnd/>
              <a:tailEnd/>
            </a:ln>
          </p:spPr>
          <p:txBody>
            <a:bodyPr/>
            <a:lstStyle/>
            <a:p>
              <a:endParaRPr lang="en-US"/>
            </a:p>
          </p:txBody>
        </p:sp>
        <p:sp>
          <p:nvSpPr>
            <p:cNvPr id="96" name="Line 52"/>
            <p:cNvSpPr>
              <a:spLocks noChangeShapeType="1"/>
            </p:cNvSpPr>
            <p:nvPr/>
          </p:nvSpPr>
          <p:spPr bwMode="auto">
            <a:xfrm>
              <a:off x="5257800" y="1943100"/>
              <a:ext cx="114300" cy="6350"/>
            </a:xfrm>
            <a:prstGeom prst="line">
              <a:avLst/>
            </a:prstGeom>
            <a:noFill/>
            <a:ln w="269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 name="Freeform 53"/>
            <p:cNvSpPr>
              <a:spLocks/>
            </p:cNvSpPr>
            <p:nvPr/>
          </p:nvSpPr>
          <p:spPr bwMode="auto">
            <a:xfrm>
              <a:off x="4222750" y="1755775"/>
              <a:ext cx="1016000" cy="368300"/>
            </a:xfrm>
            <a:custGeom>
              <a:avLst/>
              <a:gdLst>
                <a:gd name="T0" fmla="*/ 2147483647 w 640"/>
                <a:gd name="T1" fmla="*/ 0 h 232"/>
                <a:gd name="T2" fmla="*/ 2147483647 w 640"/>
                <a:gd name="T3" fmla="*/ 2147483647 h 232"/>
                <a:gd name="T4" fmla="*/ 2147483647 w 640"/>
                <a:gd name="T5" fmla="*/ 2147483647 h 232"/>
                <a:gd name="T6" fmla="*/ 0 w 640"/>
                <a:gd name="T7" fmla="*/ 2147483647 h 232"/>
                <a:gd name="T8" fmla="*/ 2147483647 w 640"/>
                <a:gd name="T9" fmla="*/ 0 h 232"/>
                <a:gd name="T10" fmla="*/ 0 60000 65536"/>
                <a:gd name="T11" fmla="*/ 0 60000 65536"/>
                <a:gd name="T12" fmla="*/ 0 60000 65536"/>
                <a:gd name="T13" fmla="*/ 0 60000 65536"/>
                <a:gd name="T14" fmla="*/ 0 60000 65536"/>
                <a:gd name="T15" fmla="*/ 0 w 640"/>
                <a:gd name="T16" fmla="*/ 0 h 232"/>
                <a:gd name="T17" fmla="*/ 640 w 640"/>
                <a:gd name="T18" fmla="*/ 232 h 232"/>
              </a:gdLst>
              <a:ahLst/>
              <a:cxnLst>
                <a:cxn ang="T10">
                  <a:pos x="T0" y="T1"/>
                </a:cxn>
                <a:cxn ang="T11">
                  <a:pos x="T2" y="T3"/>
                </a:cxn>
                <a:cxn ang="T12">
                  <a:pos x="T4" y="T5"/>
                </a:cxn>
                <a:cxn ang="T13">
                  <a:pos x="T6" y="T7"/>
                </a:cxn>
                <a:cxn ang="T14">
                  <a:pos x="T8" y="T9"/>
                </a:cxn>
              </a:cxnLst>
              <a:rect l="T15" t="T16" r="T17" b="T18"/>
              <a:pathLst>
                <a:path w="640" h="232">
                  <a:moveTo>
                    <a:pt x="324" y="0"/>
                  </a:moveTo>
                  <a:lnTo>
                    <a:pt x="640" y="116"/>
                  </a:lnTo>
                  <a:lnTo>
                    <a:pt x="316" y="232"/>
                  </a:lnTo>
                  <a:lnTo>
                    <a:pt x="0" y="122"/>
                  </a:lnTo>
                  <a:lnTo>
                    <a:pt x="324" y="0"/>
                  </a:lnTo>
                  <a:close/>
                </a:path>
              </a:pathLst>
            </a:custGeom>
            <a:solidFill>
              <a:srgbClr val="0000FF"/>
            </a:solidFill>
            <a:ln w="12700">
              <a:solidFill>
                <a:schemeClr val="tx1"/>
              </a:solidFill>
              <a:round/>
              <a:headEnd/>
              <a:tailEnd/>
            </a:ln>
          </p:spPr>
          <p:txBody>
            <a:bodyPr/>
            <a:lstStyle/>
            <a:p>
              <a:endParaRPr lang="en-US"/>
            </a:p>
          </p:txBody>
        </p:sp>
        <p:sp>
          <p:nvSpPr>
            <p:cNvPr id="98" name="Line 54"/>
            <p:cNvSpPr>
              <a:spLocks noChangeShapeType="1"/>
            </p:cNvSpPr>
            <p:nvPr/>
          </p:nvSpPr>
          <p:spPr bwMode="auto">
            <a:xfrm>
              <a:off x="4127500" y="1943100"/>
              <a:ext cx="88900" cy="1588"/>
            </a:xfrm>
            <a:prstGeom prst="line">
              <a:avLst/>
            </a:prstGeom>
            <a:noFill/>
            <a:ln w="269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9" name="Rectangle 64"/>
            <p:cNvSpPr>
              <a:spLocks noChangeArrowheads="1"/>
            </p:cNvSpPr>
            <p:nvPr/>
          </p:nvSpPr>
          <p:spPr bwMode="auto">
            <a:xfrm rot="16200000">
              <a:off x="6067812" y="1016226"/>
              <a:ext cx="84691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err="1">
                  <a:latin typeface="Helvetica" charset="0"/>
                </a:rPr>
                <a:t>histidine</a:t>
              </a:r>
              <a:r>
                <a:rPr lang="en-US" dirty="0">
                  <a:latin typeface="Helvetica" charset="0"/>
                </a:rPr>
                <a:t> </a:t>
              </a:r>
              <a:endParaRPr lang="en-US" dirty="0" smtClean="0">
                <a:latin typeface="Helvetica" charset="0"/>
              </a:endParaRPr>
            </a:p>
            <a:p>
              <a:r>
                <a:rPr lang="en-US" dirty="0" smtClean="0">
                  <a:latin typeface="Helvetica" charset="0"/>
                </a:rPr>
                <a:t>kinase</a:t>
              </a:r>
              <a:endParaRPr lang="en-US" dirty="0">
                <a:latin typeface="Times" charset="0"/>
              </a:endParaRPr>
            </a:p>
          </p:txBody>
        </p:sp>
        <p:sp>
          <p:nvSpPr>
            <p:cNvPr id="100" name="Rectangle 65"/>
            <p:cNvSpPr>
              <a:spLocks noChangeArrowheads="1"/>
            </p:cNvSpPr>
            <p:nvPr/>
          </p:nvSpPr>
          <p:spPr bwMode="auto">
            <a:xfrm rot="16200000">
              <a:off x="7615238" y="1105114"/>
              <a:ext cx="8778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latin typeface="Helvetica" charset="0"/>
                </a:rPr>
                <a:t>receiver</a:t>
              </a:r>
              <a:endParaRPr lang="en-US" dirty="0">
                <a:latin typeface="Times" charset="0"/>
              </a:endParaRPr>
            </a:p>
          </p:txBody>
        </p:sp>
        <p:sp>
          <p:nvSpPr>
            <p:cNvPr id="101" name="Rectangle 66"/>
            <p:cNvSpPr>
              <a:spLocks noChangeArrowheads="1"/>
            </p:cNvSpPr>
            <p:nvPr/>
          </p:nvSpPr>
          <p:spPr bwMode="auto">
            <a:xfrm rot="16200000">
              <a:off x="4475163" y="1306694"/>
              <a:ext cx="482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latin typeface="Helvetica" charset="0"/>
                </a:rPr>
                <a:t>GAF</a:t>
              </a:r>
              <a:endParaRPr lang="en-US" dirty="0">
                <a:latin typeface="Times" charset="0"/>
              </a:endParaRPr>
            </a:p>
          </p:txBody>
        </p:sp>
        <p:sp>
          <p:nvSpPr>
            <p:cNvPr id="102" name="Rectangle 67"/>
            <p:cNvSpPr>
              <a:spLocks noChangeArrowheads="1"/>
            </p:cNvSpPr>
            <p:nvPr/>
          </p:nvSpPr>
          <p:spPr bwMode="auto">
            <a:xfrm rot="16200000">
              <a:off x="2904178" y="1095373"/>
              <a:ext cx="927100" cy="274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latin typeface="Helvetica" charset="0"/>
                </a:rPr>
                <a:t>ethylene</a:t>
              </a:r>
              <a:endParaRPr lang="en-US" dirty="0">
                <a:latin typeface="Times" charset="0"/>
              </a:endParaRPr>
            </a:p>
          </p:txBody>
        </p:sp>
        <p:sp>
          <p:nvSpPr>
            <p:cNvPr id="103" name="Rectangle 68"/>
            <p:cNvSpPr>
              <a:spLocks noChangeArrowheads="1"/>
            </p:cNvSpPr>
            <p:nvPr/>
          </p:nvSpPr>
          <p:spPr bwMode="auto">
            <a:xfrm rot="16200000">
              <a:off x="3355254" y="1061917"/>
              <a:ext cx="825500" cy="274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latin typeface="Helvetica" charset="0"/>
                </a:rPr>
                <a:t>binding</a:t>
              </a:r>
              <a:endParaRPr lang="en-US" dirty="0">
                <a:latin typeface="Times" charset="0"/>
              </a:endParaRPr>
            </a:p>
          </p:txBody>
        </p:sp>
        <p:sp>
          <p:nvSpPr>
            <p:cNvPr id="104" name="Line 113"/>
            <p:cNvSpPr>
              <a:spLocks noChangeShapeType="1"/>
            </p:cNvSpPr>
            <p:nvPr/>
          </p:nvSpPr>
          <p:spPr bwMode="auto">
            <a:xfrm flipH="1" flipV="1">
              <a:off x="5715000" y="1851025"/>
              <a:ext cx="0" cy="215900"/>
            </a:xfrm>
            <a:prstGeom prst="line">
              <a:avLst/>
            </a:prstGeom>
            <a:noFill/>
            <a:ln w="777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5" name="Group 151"/>
          <p:cNvGrpSpPr>
            <a:grpSpLocks noChangeAspect="1"/>
          </p:cNvGrpSpPr>
          <p:nvPr/>
        </p:nvGrpSpPr>
        <p:grpSpPr bwMode="auto">
          <a:xfrm rot="5400000">
            <a:off x="-1381319" y="2917877"/>
            <a:ext cx="5258662" cy="2264040"/>
            <a:chOff x="1060122" y="2400242"/>
            <a:chExt cx="7512378" cy="3232560"/>
          </a:xfrm>
        </p:grpSpPr>
        <p:cxnSp>
          <p:nvCxnSpPr>
            <p:cNvPr id="67" name="Straight Connector 66"/>
            <p:cNvCxnSpPr/>
            <p:nvPr/>
          </p:nvCxnSpPr>
          <p:spPr>
            <a:xfrm>
              <a:off x="1676400" y="4342979"/>
              <a:ext cx="3352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15000" y="4342979"/>
              <a:ext cx="2209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121"/>
            <p:cNvGrpSpPr>
              <a:grpSpLocks/>
            </p:cNvGrpSpPr>
            <p:nvPr/>
          </p:nvGrpSpPr>
          <p:grpSpPr bwMode="auto">
            <a:xfrm>
              <a:off x="2057400" y="2544140"/>
              <a:ext cx="6515100" cy="1926260"/>
              <a:chOff x="3509963" y="181940"/>
              <a:chExt cx="6515100" cy="1926260"/>
            </a:xfrm>
          </p:grpSpPr>
          <p:sp>
            <p:nvSpPr>
              <p:cNvPr id="73" name="Oval 3"/>
              <p:cNvSpPr>
                <a:spLocks noChangeArrowheads="1"/>
              </p:cNvSpPr>
              <p:nvPr/>
            </p:nvSpPr>
            <p:spPr bwMode="auto">
              <a:xfrm>
                <a:off x="9072563" y="1828800"/>
                <a:ext cx="952500" cy="279400"/>
              </a:xfrm>
              <a:prstGeom prst="ellipse">
                <a:avLst/>
              </a:prstGeom>
              <a:solidFill>
                <a:srgbClr val="CC66FF"/>
              </a:solidFill>
              <a:ln w="28575">
                <a:solidFill>
                  <a:schemeClr val="tx1"/>
                </a:solidFill>
                <a:round/>
                <a:headEnd/>
                <a:tailEnd/>
              </a:ln>
            </p:spPr>
            <p:txBody>
              <a:bodyPr/>
              <a:lstStyle/>
              <a:p>
                <a:endParaRPr lang="en-US"/>
              </a:p>
            </p:txBody>
          </p:sp>
          <p:sp>
            <p:nvSpPr>
              <p:cNvPr id="74" name="Rectangle 43"/>
              <p:cNvSpPr>
                <a:spLocks noChangeArrowheads="1"/>
              </p:cNvSpPr>
              <p:nvPr/>
            </p:nvSpPr>
            <p:spPr bwMode="auto">
              <a:xfrm>
                <a:off x="5397500" y="1841500"/>
                <a:ext cx="1892300" cy="228600"/>
              </a:xfrm>
              <a:prstGeom prst="rect">
                <a:avLst/>
              </a:prstGeom>
              <a:solidFill>
                <a:srgbClr val="0000FF"/>
              </a:solidFill>
              <a:ln w="19050">
                <a:solidFill>
                  <a:schemeClr val="tx1"/>
                </a:solidFill>
                <a:miter lim="800000"/>
                <a:headEnd/>
                <a:tailEnd/>
              </a:ln>
            </p:spPr>
            <p:txBody>
              <a:bodyPr/>
              <a:lstStyle/>
              <a:p>
                <a:endParaRPr lang="en-US"/>
              </a:p>
            </p:txBody>
          </p:sp>
          <p:sp>
            <p:nvSpPr>
              <p:cNvPr id="75" name="Line 44"/>
              <p:cNvSpPr>
                <a:spLocks noChangeShapeType="1"/>
              </p:cNvSpPr>
              <p:nvPr/>
            </p:nvSpPr>
            <p:spPr bwMode="auto">
              <a:xfrm flipH="1" flipV="1">
                <a:off x="6548438" y="1849438"/>
                <a:ext cx="4762" cy="207962"/>
              </a:xfrm>
              <a:prstGeom prst="line">
                <a:avLst/>
              </a:prstGeom>
              <a:noFill/>
              <a:ln w="904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 name="Line 45"/>
              <p:cNvSpPr>
                <a:spLocks noChangeShapeType="1"/>
              </p:cNvSpPr>
              <p:nvPr/>
            </p:nvSpPr>
            <p:spPr bwMode="auto">
              <a:xfrm>
                <a:off x="6908800" y="1841500"/>
                <a:ext cx="3175" cy="219075"/>
              </a:xfrm>
              <a:prstGeom prst="line">
                <a:avLst/>
              </a:prstGeom>
              <a:noFill/>
              <a:ln w="777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 name="Line 46"/>
              <p:cNvSpPr>
                <a:spLocks noChangeShapeType="1"/>
              </p:cNvSpPr>
              <p:nvPr/>
            </p:nvSpPr>
            <p:spPr bwMode="auto">
              <a:xfrm>
                <a:off x="7010400" y="1841500"/>
                <a:ext cx="1588" cy="219075"/>
              </a:xfrm>
              <a:prstGeom prst="line">
                <a:avLst/>
              </a:prstGeom>
              <a:noFill/>
              <a:ln w="523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 name="Line 47"/>
              <p:cNvSpPr>
                <a:spLocks noChangeShapeType="1"/>
              </p:cNvSpPr>
              <p:nvPr/>
            </p:nvSpPr>
            <p:spPr bwMode="auto">
              <a:xfrm flipV="1">
                <a:off x="7105650" y="1841500"/>
                <a:ext cx="1588" cy="219075"/>
              </a:xfrm>
              <a:prstGeom prst="line">
                <a:avLst/>
              </a:prstGeom>
              <a:noFill/>
              <a:ln w="650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AutoShape 48"/>
              <p:cNvSpPr>
                <a:spLocks noChangeArrowheads="1"/>
              </p:cNvSpPr>
              <p:nvPr/>
            </p:nvSpPr>
            <p:spPr bwMode="auto">
              <a:xfrm>
                <a:off x="3509963" y="1834809"/>
                <a:ext cx="1371600" cy="222127"/>
              </a:xfrm>
              <a:prstGeom prst="roundRect">
                <a:avLst>
                  <a:gd name="adj" fmla="val 50000"/>
                </a:avLst>
              </a:prstGeom>
              <a:solidFill>
                <a:schemeClr val="accent2">
                  <a:lumMod val="60000"/>
                  <a:lumOff val="40000"/>
                </a:schemeClr>
              </a:solidFill>
              <a:ln w="19050">
                <a:solidFill>
                  <a:schemeClr val="tx1"/>
                </a:solidFill>
                <a:round/>
                <a:headEnd/>
                <a:tailEnd/>
              </a:ln>
            </p:spPr>
            <p:txBody>
              <a:bodyPr/>
              <a:lstStyle/>
              <a:p>
                <a:pPr>
                  <a:defRPr/>
                </a:pPr>
                <a:endParaRPr lang="en-US">
                  <a:latin typeface="Arial" pitchFamily="34" charset="0"/>
                  <a:ea typeface="ＭＳ Ｐゴシック" charset="-128"/>
                  <a:cs typeface="+mn-cs"/>
                </a:endParaRPr>
              </a:p>
            </p:txBody>
          </p:sp>
          <p:sp>
            <p:nvSpPr>
              <p:cNvPr id="80" name="Rectangle 64"/>
              <p:cNvSpPr>
                <a:spLocks noChangeArrowheads="1"/>
              </p:cNvSpPr>
              <p:nvPr/>
            </p:nvSpPr>
            <p:spPr bwMode="auto">
              <a:xfrm rot="16200000">
                <a:off x="5890403" y="1018359"/>
                <a:ext cx="84644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err="1">
                    <a:latin typeface="Helvetica" charset="0"/>
                  </a:rPr>
                  <a:t>histidine</a:t>
                </a:r>
                <a:r>
                  <a:rPr lang="en-US" dirty="0">
                    <a:latin typeface="Helvetica" charset="0"/>
                  </a:rPr>
                  <a:t> </a:t>
                </a:r>
                <a:endParaRPr lang="en-US" dirty="0" smtClean="0">
                  <a:latin typeface="Helvetica" charset="0"/>
                </a:endParaRPr>
              </a:p>
              <a:p>
                <a:r>
                  <a:rPr lang="en-US" dirty="0" smtClean="0">
                    <a:latin typeface="Helvetica" charset="0"/>
                  </a:rPr>
                  <a:t>kinase</a:t>
                </a:r>
                <a:endParaRPr lang="en-US" dirty="0">
                  <a:latin typeface="Times" charset="0"/>
                </a:endParaRPr>
              </a:p>
            </p:txBody>
          </p:sp>
          <p:sp>
            <p:nvSpPr>
              <p:cNvPr id="81" name="Rectangle 65"/>
              <p:cNvSpPr>
                <a:spLocks noChangeArrowheads="1"/>
              </p:cNvSpPr>
              <p:nvPr/>
            </p:nvSpPr>
            <p:spPr bwMode="auto">
              <a:xfrm rot="16200000">
                <a:off x="9072449" y="1203183"/>
                <a:ext cx="877402" cy="274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latin typeface="Helvetica" charset="0"/>
                  </a:rPr>
                  <a:t>receiver</a:t>
                </a:r>
                <a:endParaRPr lang="en-US" dirty="0">
                  <a:latin typeface="Times" charset="0"/>
                </a:endParaRPr>
              </a:p>
            </p:txBody>
          </p:sp>
          <p:sp>
            <p:nvSpPr>
              <p:cNvPr id="82" name="Rectangle 68"/>
              <p:cNvSpPr>
                <a:spLocks noChangeArrowheads="1"/>
              </p:cNvSpPr>
              <p:nvPr/>
            </p:nvSpPr>
            <p:spPr bwMode="auto">
              <a:xfrm rot="16200000">
                <a:off x="3485267" y="528238"/>
                <a:ext cx="1484021" cy="79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dirty="0">
                    <a:latin typeface="Helvetica" charset="0"/>
                  </a:rPr>
                  <a:t>CHASE domain</a:t>
                </a:r>
                <a:endParaRPr lang="en-US" dirty="0">
                  <a:latin typeface="Times" charset="0"/>
                </a:endParaRPr>
              </a:p>
            </p:txBody>
          </p:sp>
          <p:sp>
            <p:nvSpPr>
              <p:cNvPr id="83" name="Line 113"/>
              <p:cNvSpPr>
                <a:spLocks noChangeShapeType="1"/>
              </p:cNvSpPr>
              <p:nvPr/>
            </p:nvSpPr>
            <p:spPr bwMode="auto">
              <a:xfrm flipH="1" flipV="1">
                <a:off x="5715000" y="1851025"/>
                <a:ext cx="0" cy="215900"/>
              </a:xfrm>
              <a:prstGeom prst="line">
                <a:avLst/>
              </a:prstGeom>
              <a:noFill/>
              <a:ln w="77788">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0" name="Rectangle 69"/>
            <p:cNvSpPr/>
            <p:nvPr/>
          </p:nvSpPr>
          <p:spPr>
            <a:xfrm>
              <a:off x="3657600" y="4114505"/>
              <a:ext cx="152400" cy="4569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71" name="Rectangle 70"/>
            <p:cNvSpPr/>
            <p:nvPr/>
          </p:nvSpPr>
          <p:spPr>
            <a:xfrm>
              <a:off x="1828800" y="4190663"/>
              <a:ext cx="152400" cy="3807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72" name="TextBox 150"/>
            <p:cNvSpPr txBox="1">
              <a:spLocks noChangeArrowheads="1"/>
            </p:cNvSpPr>
            <p:nvPr/>
          </p:nvSpPr>
          <p:spPr bwMode="auto">
            <a:xfrm rot="16200000">
              <a:off x="-94237" y="3554601"/>
              <a:ext cx="3232560" cy="92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r"/>
              <a:r>
                <a:rPr lang="en-US" sz="1800" b="1" dirty="0" err="1">
                  <a:ea typeface="MS PGothic" charset="0"/>
                  <a:cs typeface="MS PGothic" charset="0"/>
                </a:rPr>
                <a:t>Cytokinin</a:t>
              </a:r>
              <a:r>
                <a:rPr lang="en-US" sz="1800" b="1" dirty="0">
                  <a:ea typeface="MS PGothic" charset="0"/>
                  <a:cs typeface="MS PGothic" charset="0"/>
                </a:rPr>
                <a:t> receptor AHK4</a:t>
              </a:r>
            </a:p>
          </p:txBody>
        </p:sp>
      </p:grpSp>
      <p:sp>
        <p:nvSpPr>
          <p:cNvPr id="105" name="Rounded Rectangle 104"/>
          <p:cNvSpPr/>
          <p:nvPr/>
        </p:nvSpPr>
        <p:spPr>
          <a:xfrm>
            <a:off x="3993451" y="128755"/>
            <a:ext cx="5000168" cy="2983449"/>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212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090" y="175865"/>
            <a:ext cx="8772225" cy="954107"/>
          </a:xfrm>
          <a:prstGeom prst="rect">
            <a:avLst/>
          </a:prstGeom>
          <a:solidFill>
            <a:srgbClr val="DCE6F2"/>
          </a:solidFill>
        </p:spPr>
        <p:txBody>
          <a:bodyPr wrap="square" rtlCol="0">
            <a:spAutoFit/>
          </a:bodyPr>
          <a:lstStyle/>
          <a:p>
            <a:pPr lvl="1" algn="ctr"/>
            <a:r>
              <a:rPr lang="en-US" sz="2800" b="1" dirty="0" smtClean="0">
                <a:solidFill>
                  <a:srgbClr val="000000"/>
                </a:solidFill>
                <a:latin typeface="Arial"/>
                <a:cs typeface="Arial"/>
              </a:rPr>
              <a:t>3- </a:t>
            </a:r>
            <a:r>
              <a:rPr lang="en-US" sz="2800" b="1" dirty="0" smtClean="0">
                <a:latin typeface="Arial"/>
                <a:cs typeface="Arial"/>
              </a:rPr>
              <a:t>PROTEINAS G ACOPLADAS A RECEPTOR </a:t>
            </a:r>
          </a:p>
          <a:p>
            <a:pPr lvl="1" algn="ctr"/>
            <a:r>
              <a:rPr lang="en-US" sz="2800" b="1" dirty="0" smtClean="0">
                <a:latin typeface="Arial"/>
                <a:cs typeface="Arial"/>
              </a:rPr>
              <a:t>(GPCRs): no </a:t>
            </a:r>
            <a:r>
              <a:rPr lang="en-US" sz="2800" b="1" dirty="0" err="1" smtClean="0">
                <a:latin typeface="Arial"/>
                <a:cs typeface="Arial"/>
              </a:rPr>
              <a:t>canónicos</a:t>
            </a:r>
            <a:endParaRPr lang="en-US" sz="2800" b="1" dirty="0">
              <a:latin typeface="Arial"/>
              <a:cs typeface="Arial"/>
            </a:endParaRPr>
          </a:p>
        </p:txBody>
      </p:sp>
      <p:cxnSp>
        <p:nvCxnSpPr>
          <p:cNvPr id="7" name="Straight Arrow Connector 6"/>
          <p:cNvCxnSpPr/>
          <p:nvPr/>
        </p:nvCxnSpPr>
        <p:spPr>
          <a:xfrm>
            <a:off x="6986381" y="2943220"/>
            <a:ext cx="49925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t="2701"/>
          <a:stretch/>
        </p:blipFill>
        <p:spPr>
          <a:xfrm>
            <a:off x="2280622" y="1233522"/>
            <a:ext cx="5585944" cy="5587923"/>
          </a:xfrm>
          <a:prstGeom prst="rect">
            <a:avLst/>
          </a:prstGeom>
        </p:spPr>
      </p:pic>
      <p:sp>
        <p:nvSpPr>
          <p:cNvPr id="9" name="TextBox 8"/>
          <p:cNvSpPr txBox="1"/>
          <p:nvPr/>
        </p:nvSpPr>
        <p:spPr>
          <a:xfrm>
            <a:off x="6574281" y="3661536"/>
            <a:ext cx="2428870" cy="923330"/>
          </a:xfrm>
          <a:prstGeom prst="rect">
            <a:avLst/>
          </a:prstGeom>
          <a:noFill/>
        </p:spPr>
        <p:txBody>
          <a:bodyPr wrap="none" rtlCol="0">
            <a:spAutoFit/>
          </a:bodyPr>
          <a:lstStyle/>
          <a:p>
            <a:r>
              <a:rPr lang="en-US" u="sng" dirty="0" err="1" smtClean="0"/>
              <a:t>Efectores</a:t>
            </a:r>
            <a:r>
              <a:rPr lang="en-US" dirty="0" smtClean="0"/>
              <a:t>:</a:t>
            </a:r>
          </a:p>
          <a:p>
            <a:r>
              <a:rPr lang="en-US" dirty="0" err="1" smtClean="0"/>
              <a:t>Adenilciclasa</a:t>
            </a:r>
            <a:r>
              <a:rPr lang="en-US" dirty="0" smtClean="0"/>
              <a:t> </a:t>
            </a:r>
            <a:r>
              <a:rPr lang="mr-IN" dirty="0" smtClean="0"/>
              <a:t>–</a:t>
            </a:r>
            <a:r>
              <a:rPr lang="en-US" dirty="0" smtClean="0"/>
              <a:t> </a:t>
            </a:r>
            <a:r>
              <a:rPr lang="en-US" b="1" dirty="0" err="1" smtClean="0"/>
              <a:t>cAMP</a:t>
            </a:r>
            <a:endParaRPr lang="en-US" b="1" dirty="0" smtClean="0"/>
          </a:p>
          <a:p>
            <a:r>
              <a:rPr lang="en-US" dirty="0"/>
              <a:t>PLC --- DAG + </a:t>
            </a:r>
            <a:r>
              <a:rPr lang="en-US" dirty="0" smtClean="0"/>
              <a:t>IP3--- </a:t>
            </a:r>
            <a:r>
              <a:rPr lang="en-US" b="1" dirty="0" smtClean="0"/>
              <a:t>Ca</a:t>
            </a:r>
            <a:r>
              <a:rPr lang="en-US" b="1" baseline="30000" dirty="0"/>
              <a:t>+2</a:t>
            </a:r>
          </a:p>
        </p:txBody>
      </p:sp>
      <p:sp>
        <p:nvSpPr>
          <p:cNvPr id="21" name="Right Arrow 20"/>
          <p:cNvSpPr/>
          <p:nvPr/>
        </p:nvSpPr>
        <p:spPr>
          <a:xfrm>
            <a:off x="4478012" y="2740693"/>
            <a:ext cx="685069" cy="3342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4478012" y="5533517"/>
            <a:ext cx="685069" cy="3342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330749" y="6083002"/>
            <a:ext cx="1662702" cy="501346"/>
          </a:xfrm>
          <a:prstGeom prst="round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3418" y="1932703"/>
            <a:ext cx="2539768" cy="2369640"/>
          </a:xfrm>
          <a:prstGeom prst="rect">
            <a:avLst/>
          </a:prstGeom>
        </p:spPr>
      </p:pic>
      <p:sp>
        <p:nvSpPr>
          <p:cNvPr id="24" name="Rectangle 23"/>
          <p:cNvSpPr/>
          <p:nvPr/>
        </p:nvSpPr>
        <p:spPr>
          <a:xfrm>
            <a:off x="7485632" y="5713670"/>
            <a:ext cx="1278866" cy="369332"/>
          </a:xfrm>
          <a:prstGeom prst="rect">
            <a:avLst/>
          </a:prstGeom>
        </p:spPr>
        <p:txBody>
          <a:bodyPr wrap="none">
            <a:spAutoFit/>
          </a:bodyPr>
          <a:lstStyle/>
          <a:p>
            <a:r>
              <a:rPr lang="en-US" dirty="0" err="1" smtClean="0"/>
              <a:t>Efectores</a:t>
            </a:r>
            <a:r>
              <a:rPr lang="en-US" dirty="0" smtClean="0"/>
              <a:t>??</a:t>
            </a:r>
            <a:endParaRPr lang="en-US" dirty="0"/>
          </a:p>
        </p:txBody>
      </p:sp>
    </p:spTree>
    <p:extLst>
      <p:ext uri="{BB962C8B-B14F-4D97-AF65-F5344CB8AC3E}">
        <p14:creationId xmlns:p14="http://schemas.microsoft.com/office/powerpoint/2010/main" val="4200997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7101" y="426183"/>
            <a:ext cx="4082336" cy="369332"/>
          </a:xfrm>
          <a:prstGeom prst="rect">
            <a:avLst/>
          </a:prstGeom>
        </p:spPr>
        <p:txBody>
          <a:bodyPr wrap="none">
            <a:spAutoFit/>
          </a:bodyPr>
          <a:lstStyle/>
          <a:p>
            <a:r>
              <a:rPr lang="es-ES_tradnl" b="1" dirty="0">
                <a:solidFill>
                  <a:srgbClr val="6C6C6C"/>
                </a:solidFill>
                <a:latin typeface="Trebuchet MS" charset="0"/>
              </a:rPr>
              <a:t>La caricia, según Emmanuel </a:t>
            </a:r>
            <a:r>
              <a:rPr lang="es-ES_tradnl" b="1" dirty="0" err="1">
                <a:solidFill>
                  <a:srgbClr val="6C6C6C"/>
                </a:solidFill>
                <a:latin typeface="Trebuchet MS" charset="0"/>
              </a:rPr>
              <a:t>Levinas</a:t>
            </a:r>
            <a:endParaRPr lang="es-ES_tradnl" b="1" i="0" dirty="0">
              <a:solidFill>
                <a:srgbClr val="6C6C6C"/>
              </a:solidFill>
              <a:effectLst/>
              <a:latin typeface="Trebuchet MS" charset="0"/>
            </a:endParaRPr>
          </a:p>
        </p:txBody>
      </p:sp>
      <p:pic>
        <p:nvPicPr>
          <p:cNvPr id="7" name="Imagen 6"/>
          <p:cNvPicPr>
            <a:picLocks noChangeAspect="1"/>
          </p:cNvPicPr>
          <p:nvPr/>
        </p:nvPicPr>
        <p:blipFill>
          <a:blip r:embed="rId2"/>
          <a:stretch>
            <a:fillRect/>
          </a:stretch>
        </p:blipFill>
        <p:spPr>
          <a:xfrm>
            <a:off x="240988" y="1263754"/>
            <a:ext cx="3405079" cy="3772941"/>
          </a:xfrm>
          <a:prstGeom prst="rect">
            <a:avLst/>
          </a:prstGeom>
        </p:spPr>
      </p:pic>
      <p:sp>
        <p:nvSpPr>
          <p:cNvPr id="8" name="Rectángulo 7"/>
          <p:cNvSpPr/>
          <p:nvPr/>
        </p:nvSpPr>
        <p:spPr>
          <a:xfrm>
            <a:off x="3859967" y="1043333"/>
            <a:ext cx="4572000" cy="4801314"/>
          </a:xfrm>
          <a:prstGeom prst="rect">
            <a:avLst/>
          </a:prstGeom>
        </p:spPr>
        <p:txBody>
          <a:bodyPr>
            <a:spAutoFit/>
          </a:bodyPr>
          <a:lstStyle/>
          <a:p>
            <a:pPr algn="just"/>
            <a:r>
              <a:rPr lang="es-ES_tradnl" dirty="0">
                <a:solidFill>
                  <a:srgbClr val="6C6C6C"/>
                </a:solidFill>
                <a:latin typeface="Trebuchet MS" charset="0"/>
              </a:rPr>
              <a:t>“Lo acariciado no es tocado, hablando con propiedad. No es lo aterciopelado ni la tibieza de esa mano dada en el contacto lo que la caricia busca. Es esa búsqueda de la caricia lo que constituye su esencia, por el hecho de que la caricia no sabe lo que busca. Este no-saber, este desarreglo fundamental es lo esencial en ella. Es como un juego con algo que se sustrae, y un juego absolutamente sin proyecto ni plan, no con lo que puede llegar a ser nuestro y nosotros, sino con algo otro, siempre otro, siempre inaccesible, siempre por venir. Y la caricia es la espera de ese porvenir puro sin contenido.”</a:t>
            </a:r>
          </a:p>
          <a:p>
            <a:r>
              <a:rPr lang="es-ES_tradnl" dirty="0"/>
              <a:t/>
            </a:r>
            <a:br>
              <a:rPr lang="es-ES_tradnl" dirty="0"/>
            </a:br>
            <a:endParaRPr lang="es-ES_tradnl" dirty="0"/>
          </a:p>
        </p:txBody>
      </p:sp>
      <p:sp>
        <p:nvSpPr>
          <p:cNvPr id="9" name="Rectángulo 8"/>
          <p:cNvSpPr/>
          <p:nvPr/>
        </p:nvSpPr>
        <p:spPr>
          <a:xfrm>
            <a:off x="1148" y="5969627"/>
            <a:ext cx="9082894" cy="369332"/>
          </a:xfrm>
          <a:prstGeom prst="rect">
            <a:avLst/>
          </a:prstGeom>
        </p:spPr>
        <p:txBody>
          <a:bodyPr wrap="square">
            <a:spAutoFit/>
          </a:bodyPr>
          <a:lstStyle/>
          <a:p>
            <a:r>
              <a:rPr lang="es-ES_tradnl" dirty="0">
                <a:solidFill>
                  <a:srgbClr val="6C6C6C"/>
                </a:solidFill>
                <a:latin typeface="Trebuchet MS" charset="0"/>
              </a:rPr>
              <a:t>Emmanuel </a:t>
            </a:r>
            <a:r>
              <a:rPr lang="es-ES_tradnl" dirty="0" err="1">
                <a:solidFill>
                  <a:srgbClr val="6C6C6C"/>
                </a:solidFill>
                <a:latin typeface="Trebuchet MS" charset="0"/>
              </a:rPr>
              <a:t>Levinas</a:t>
            </a:r>
            <a:r>
              <a:rPr lang="es-ES_tradnl" dirty="0">
                <a:solidFill>
                  <a:srgbClr val="6C6C6C"/>
                </a:solidFill>
                <a:latin typeface="Trebuchet MS" charset="0"/>
              </a:rPr>
              <a:t> (cita </a:t>
            </a:r>
            <a:r>
              <a:rPr lang="es-ES_tradnl" dirty="0" err="1">
                <a:solidFill>
                  <a:srgbClr val="6C6C6C"/>
                </a:solidFill>
                <a:latin typeface="Trebuchet MS" charset="0"/>
              </a:rPr>
              <a:t>extraida</a:t>
            </a:r>
            <a:r>
              <a:rPr lang="es-ES_tradnl" dirty="0">
                <a:solidFill>
                  <a:srgbClr val="6C6C6C"/>
                </a:solidFill>
                <a:latin typeface="Trebuchet MS" charset="0"/>
              </a:rPr>
              <a:t> de </a:t>
            </a:r>
            <a:r>
              <a:rPr lang="es-ES_tradnl" i="1" dirty="0">
                <a:solidFill>
                  <a:srgbClr val="6C6C6C"/>
                </a:solidFill>
                <a:latin typeface="Trebuchet MS" charset="0"/>
              </a:rPr>
              <a:t>Totalidad e Infinito</a:t>
            </a:r>
            <a:r>
              <a:rPr lang="es-ES_tradnl" dirty="0">
                <a:solidFill>
                  <a:srgbClr val="6C6C6C"/>
                </a:solidFill>
                <a:latin typeface="Trebuchet MS" charset="0"/>
              </a:rPr>
              <a:t>, Sígueme, Salamanca, p. 82)</a:t>
            </a:r>
            <a:endParaRPr lang="es-ES_tradnl" dirty="0"/>
          </a:p>
        </p:txBody>
      </p:sp>
    </p:spTree>
    <p:extLst>
      <p:ext uri="{BB962C8B-B14F-4D97-AF65-F5344CB8AC3E}">
        <p14:creationId xmlns:p14="http://schemas.microsoft.com/office/powerpoint/2010/main" val="474101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1"/>
          <p:cNvSpPr txBox="1"/>
          <p:nvPr/>
        </p:nvSpPr>
        <p:spPr>
          <a:xfrm>
            <a:off x="243207" y="209489"/>
            <a:ext cx="8696511" cy="709417"/>
          </a:xfrm>
          <a:prstGeom prst="rect">
            <a:avLst/>
          </a:prstGeom>
          <a:solidFill>
            <a:srgbClr val="DCE6F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smtClean="0">
                <a:solidFill>
                  <a:schemeClr val="dk1"/>
                </a:solidFill>
                <a:latin typeface="Arial"/>
                <a:ea typeface="Arial"/>
                <a:cs typeface="Arial"/>
                <a:sym typeface="Arial"/>
              </a:rPr>
              <a:t>4- FOTORECEPTORES</a:t>
            </a:r>
            <a:endParaRPr sz="3000" b="1" dirty="0">
              <a:solidFill>
                <a:schemeClr val="dk1"/>
              </a:solidFill>
              <a:latin typeface="Arial"/>
              <a:ea typeface="Arial"/>
              <a:cs typeface="Arial"/>
              <a:sym typeface="Arial"/>
            </a:endParaRPr>
          </a:p>
        </p:txBody>
      </p:sp>
      <p:grpSp>
        <p:nvGrpSpPr>
          <p:cNvPr id="13" name="Group 12"/>
          <p:cNvGrpSpPr/>
          <p:nvPr/>
        </p:nvGrpSpPr>
        <p:grpSpPr>
          <a:xfrm>
            <a:off x="6196455" y="946858"/>
            <a:ext cx="3213816" cy="5911141"/>
            <a:chOff x="6447090" y="946858"/>
            <a:chExt cx="3213816" cy="5911141"/>
          </a:xfrm>
        </p:grpSpPr>
        <p:sp>
          <p:nvSpPr>
            <p:cNvPr id="6" name="Rectangle 5"/>
            <p:cNvSpPr/>
            <p:nvPr/>
          </p:nvSpPr>
          <p:spPr>
            <a:xfrm>
              <a:off x="7129905" y="946858"/>
              <a:ext cx="2531001" cy="400110"/>
            </a:xfrm>
            <a:prstGeom prst="rect">
              <a:avLst/>
            </a:prstGeom>
          </p:spPr>
          <p:txBody>
            <a:bodyPr wrap="square">
              <a:spAutoFit/>
            </a:bodyPr>
            <a:lstStyle/>
            <a:p>
              <a:r>
                <a:rPr lang="en-US" sz="2000" b="1" dirty="0" smtClean="0">
                  <a:solidFill>
                    <a:srgbClr val="8000FF"/>
                  </a:solidFill>
                  <a:latin typeface="Arial"/>
                  <a:cs typeface="Arial"/>
                </a:rPr>
                <a:t>UVR8</a:t>
              </a:r>
              <a:endParaRPr lang="en-US" sz="2000" b="1" dirty="0">
                <a:solidFill>
                  <a:srgbClr val="8000FF"/>
                </a:solidFill>
                <a:latin typeface="Arial"/>
                <a:cs typeface="Arial"/>
              </a:endParaRPr>
            </a:p>
          </p:txBody>
        </p:sp>
        <p:pic>
          <p:nvPicPr>
            <p:cNvPr id="10" name="Picture 9"/>
            <p:cNvPicPr>
              <a:picLocks noChangeAspect="1"/>
            </p:cNvPicPr>
            <p:nvPr/>
          </p:nvPicPr>
          <p:blipFill>
            <a:blip r:embed="rId3"/>
            <a:stretch>
              <a:fillRect/>
            </a:stretch>
          </p:blipFill>
          <p:spPr>
            <a:xfrm>
              <a:off x="6447090" y="1299135"/>
              <a:ext cx="2774868" cy="5558864"/>
            </a:xfrm>
            <a:prstGeom prst="rect">
              <a:avLst/>
            </a:prstGeom>
          </p:spPr>
        </p:pic>
      </p:grpSp>
      <p:grpSp>
        <p:nvGrpSpPr>
          <p:cNvPr id="26" name="Group 25"/>
          <p:cNvGrpSpPr/>
          <p:nvPr/>
        </p:nvGrpSpPr>
        <p:grpSpPr>
          <a:xfrm>
            <a:off x="111095" y="991131"/>
            <a:ext cx="3240295" cy="5802077"/>
            <a:chOff x="111095" y="991131"/>
            <a:chExt cx="3240295" cy="5802077"/>
          </a:xfrm>
        </p:grpSpPr>
        <p:sp>
          <p:nvSpPr>
            <p:cNvPr id="7" name="Rectangle 6"/>
            <p:cNvSpPr/>
            <p:nvPr/>
          </p:nvSpPr>
          <p:spPr>
            <a:xfrm>
              <a:off x="576020" y="991131"/>
              <a:ext cx="2531001" cy="400110"/>
            </a:xfrm>
            <a:prstGeom prst="rect">
              <a:avLst/>
            </a:prstGeom>
          </p:spPr>
          <p:txBody>
            <a:bodyPr wrap="square">
              <a:spAutoFit/>
            </a:bodyPr>
            <a:lstStyle/>
            <a:p>
              <a:r>
                <a:rPr lang="en-US" sz="2000" b="1" dirty="0" smtClean="0">
                  <a:solidFill>
                    <a:srgbClr val="FF0000"/>
                  </a:solidFill>
                  <a:latin typeface="Arial"/>
                  <a:cs typeface="Arial"/>
                </a:rPr>
                <a:t>FITOCROMOS</a:t>
              </a:r>
              <a:endParaRPr lang="en-US" sz="2000" b="1" dirty="0">
                <a:solidFill>
                  <a:srgbClr val="FF0000"/>
                </a:solidFill>
                <a:latin typeface="Arial"/>
                <a:cs typeface="Arial"/>
              </a:endParaRPr>
            </a:p>
          </p:txBody>
        </p:sp>
        <p:pic>
          <p:nvPicPr>
            <p:cNvPr id="9" name="Picture 8"/>
            <p:cNvPicPr>
              <a:picLocks noChangeAspect="1"/>
            </p:cNvPicPr>
            <p:nvPr/>
          </p:nvPicPr>
          <p:blipFill rotWithShape="1">
            <a:blip r:embed="rId4"/>
            <a:srcRect l="8010"/>
            <a:stretch/>
          </p:blipFill>
          <p:spPr>
            <a:xfrm>
              <a:off x="111095" y="1402526"/>
              <a:ext cx="3240295" cy="4414045"/>
            </a:xfrm>
            <a:prstGeom prst="rect">
              <a:avLst/>
            </a:prstGeom>
          </p:spPr>
        </p:pic>
        <p:pic>
          <p:nvPicPr>
            <p:cNvPr id="22" name="Picture 21"/>
            <p:cNvPicPr>
              <a:picLocks noChangeAspect="1"/>
            </p:cNvPicPr>
            <p:nvPr/>
          </p:nvPicPr>
          <p:blipFill>
            <a:blip r:embed="rId5"/>
            <a:stretch>
              <a:fillRect/>
            </a:stretch>
          </p:blipFill>
          <p:spPr>
            <a:xfrm>
              <a:off x="1112982" y="5774237"/>
              <a:ext cx="1666905" cy="1018971"/>
            </a:xfrm>
            <a:prstGeom prst="rect">
              <a:avLst/>
            </a:prstGeom>
          </p:spPr>
        </p:pic>
      </p:grpSp>
      <p:grpSp>
        <p:nvGrpSpPr>
          <p:cNvPr id="25" name="Group 24"/>
          <p:cNvGrpSpPr/>
          <p:nvPr/>
        </p:nvGrpSpPr>
        <p:grpSpPr>
          <a:xfrm>
            <a:off x="3409973" y="1019350"/>
            <a:ext cx="3237625" cy="5717415"/>
            <a:chOff x="3409973" y="1019350"/>
            <a:chExt cx="3237625" cy="5717415"/>
          </a:xfrm>
        </p:grpSpPr>
        <p:grpSp>
          <p:nvGrpSpPr>
            <p:cNvPr id="19" name="Group 18"/>
            <p:cNvGrpSpPr/>
            <p:nvPr/>
          </p:nvGrpSpPr>
          <p:grpSpPr>
            <a:xfrm>
              <a:off x="3409973" y="1019350"/>
              <a:ext cx="3237625" cy="3694102"/>
              <a:chOff x="3628454" y="-974799"/>
              <a:chExt cx="3237625" cy="3694102"/>
            </a:xfrm>
          </p:grpSpPr>
          <p:grpSp>
            <p:nvGrpSpPr>
              <p:cNvPr id="12" name="Group 11"/>
              <p:cNvGrpSpPr/>
              <p:nvPr/>
            </p:nvGrpSpPr>
            <p:grpSpPr>
              <a:xfrm>
                <a:off x="3628454" y="-974799"/>
                <a:ext cx="3237625" cy="3694102"/>
                <a:chOff x="3610814" y="-1063004"/>
                <a:chExt cx="3237625" cy="3694102"/>
              </a:xfrm>
            </p:grpSpPr>
            <p:sp>
              <p:nvSpPr>
                <p:cNvPr id="5" name="Rectangle 4"/>
                <p:cNvSpPr/>
                <p:nvPr/>
              </p:nvSpPr>
              <p:spPr>
                <a:xfrm>
                  <a:off x="3782539" y="-1063004"/>
                  <a:ext cx="2531001" cy="707886"/>
                </a:xfrm>
                <a:prstGeom prst="rect">
                  <a:avLst/>
                </a:prstGeom>
              </p:spPr>
              <p:txBody>
                <a:bodyPr wrap="square">
                  <a:spAutoFit/>
                </a:bodyPr>
                <a:lstStyle/>
                <a:p>
                  <a:r>
                    <a:rPr lang="en-US" sz="2000" b="1" dirty="0" smtClean="0">
                      <a:solidFill>
                        <a:srgbClr val="0000FF"/>
                      </a:solidFill>
                      <a:latin typeface="Arial"/>
                      <a:cs typeface="Arial"/>
                    </a:rPr>
                    <a:t>FOTOTROPINAS /</a:t>
                  </a:r>
                </a:p>
                <a:p>
                  <a:r>
                    <a:rPr lang="en-US" sz="2000" b="1" dirty="0" smtClean="0">
                      <a:solidFill>
                        <a:srgbClr val="0000FF"/>
                      </a:solidFill>
                      <a:latin typeface="Arial"/>
                      <a:cs typeface="Arial"/>
                    </a:rPr>
                    <a:t>CRIPTOCROMOS</a:t>
                  </a:r>
                  <a:endParaRPr lang="en-US" sz="2000" b="1" dirty="0">
                    <a:solidFill>
                      <a:srgbClr val="0000FF"/>
                    </a:solidFill>
                    <a:latin typeface="Arial"/>
                    <a:cs typeface="Arial"/>
                  </a:endParaRPr>
                </a:p>
              </p:txBody>
            </p:sp>
            <p:pic>
              <p:nvPicPr>
                <p:cNvPr id="2" name="Picture 1"/>
                <p:cNvPicPr>
                  <a:picLocks noChangeAspect="1"/>
                </p:cNvPicPr>
                <p:nvPr/>
              </p:nvPicPr>
              <p:blipFill>
                <a:blip r:embed="rId6"/>
                <a:stretch>
                  <a:fillRect/>
                </a:stretch>
              </p:blipFill>
              <p:spPr>
                <a:xfrm>
                  <a:off x="3610814" y="-191447"/>
                  <a:ext cx="3237625" cy="2822545"/>
                </a:xfrm>
                <a:prstGeom prst="rect">
                  <a:avLst/>
                </a:prstGeom>
              </p:spPr>
            </p:pic>
          </p:grpSp>
          <p:sp>
            <p:nvSpPr>
              <p:cNvPr id="14" name="TextBox 13"/>
              <p:cNvSpPr txBox="1"/>
              <p:nvPr/>
            </p:nvSpPr>
            <p:spPr>
              <a:xfrm>
                <a:off x="4391361" y="-229169"/>
                <a:ext cx="492443" cy="307777"/>
              </a:xfrm>
              <a:prstGeom prst="rect">
                <a:avLst/>
              </a:prstGeom>
              <a:noFill/>
            </p:spPr>
            <p:txBody>
              <a:bodyPr wrap="none" rtlCol="0">
                <a:spAutoFit/>
              </a:bodyPr>
              <a:lstStyle/>
              <a:p>
                <a:r>
                  <a:rPr lang="en-US" sz="1400" b="1" dirty="0" smtClean="0"/>
                  <a:t>LOV</a:t>
                </a:r>
                <a:endParaRPr lang="en-US" sz="1400" b="1" dirty="0"/>
              </a:p>
            </p:txBody>
          </p:sp>
          <p:sp>
            <p:nvSpPr>
              <p:cNvPr id="15" name="TextBox 14"/>
              <p:cNvSpPr txBox="1"/>
              <p:nvPr/>
            </p:nvSpPr>
            <p:spPr>
              <a:xfrm>
                <a:off x="5267001" y="-235538"/>
                <a:ext cx="492443" cy="307777"/>
              </a:xfrm>
              <a:prstGeom prst="rect">
                <a:avLst/>
              </a:prstGeom>
              <a:noFill/>
            </p:spPr>
            <p:txBody>
              <a:bodyPr wrap="none" rtlCol="0">
                <a:spAutoFit/>
              </a:bodyPr>
              <a:lstStyle/>
              <a:p>
                <a:r>
                  <a:rPr lang="en-US" sz="1400" b="1" dirty="0" smtClean="0"/>
                  <a:t>LOV</a:t>
                </a:r>
                <a:endParaRPr lang="en-US" sz="1400" b="1" dirty="0"/>
              </a:p>
            </p:txBody>
          </p:sp>
          <p:sp>
            <p:nvSpPr>
              <p:cNvPr id="16" name="TextBox 15"/>
              <p:cNvSpPr txBox="1"/>
              <p:nvPr/>
            </p:nvSpPr>
            <p:spPr>
              <a:xfrm>
                <a:off x="4402641" y="1283099"/>
                <a:ext cx="492443" cy="307777"/>
              </a:xfrm>
              <a:prstGeom prst="rect">
                <a:avLst/>
              </a:prstGeom>
              <a:noFill/>
            </p:spPr>
            <p:txBody>
              <a:bodyPr wrap="none" rtlCol="0">
                <a:spAutoFit/>
              </a:bodyPr>
              <a:lstStyle/>
              <a:p>
                <a:r>
                  <a:rPr lang="en-US" sz="1400" b="1" dirty="0" smtClean="0"/>
                  <a:t>LOV</a:t>
                </a:r>
                <a:endParaRPr lang="en-US" sz="1400" b="1" dirty="0"/>
              </a:p>
            </p:txBody>
          </p:sp>
          <p:sp>
            <p:nvSpPr>
              <p:cNvPr id="17" name="TextBox 16"/>
              <p:cNvSpPr txBox="1"/>
              <p:nvPr/>
            </p:nvSpPr>
            <p:spPr>
              <a:xfrm>
                <a:off x="5278281" y="1294371"/>
                <a:ext cx="492443" cy="307777"/>
              </a:xfrm>
              <a:prstGeom prst="rect">
                <a:avLst/>
              </a:prstGeom>
              <a:noFill/>
            </p:spPr>
            <p:txBody>
              <a:bodyPr wrap="none" rtlCol="0">
                <a:spAutoFit/>
              </a:bodyPr>
              <a:lstStyle/>
              <a:p>
                <a:r>
                  <a:rPr lang="en-US" sz="1400" b="1" dirty="0" smtClean="0"/>
                  <a:t>LOV</a:t>
                </a:r>
                <a:endParaRPr lang="en-US" sz="1400" b="1" dirty="0"/>
              </a:p>
            </p:txBody>
          </p:sp>
        </p:grpSp>
        <p:pic>
          <p:nvPicPr>
            <p:cNvPr id="23" name="Picture 22"/>
            <p:cNvPicPr>
              <a:picLocks noChangeAspect="1"/>
            </p:cNvPicPr>
            <p:nvPr/>
          </p:nvPicPr>
          <p:blipFill rotWithShape="1">
            <a:blip r:embed="rId7"/>
            <a:srcRect r="8494" b="54355"/>
            <a:stretch/>
          </p:blipFill>
          <p:spPr>
            <a:xfrm>
              <a:off x="3721457" y="5534582"/>
              <a:ext cx="2328709" cy="1202183"/>
            </a:xfrm>
            <a:prstGeom prst="rect">
              <a:avLst/>
            </a:prstGeom>
          </p:spPr>
        </p:pic>
        <p:pic>
          <p:nvPicPr>
            <p:cNvPr id="24" name="Picture 23"/>
            <p:cNvPicPr>
              <a:picLocks noChangeAspect="1"/>
            </p:cNvPicPr>
            <p:nvPr/>
          </p:nvPicPr>
          <p:blipFill>
            <a:blip r:embed="rId8"/>
            <a:stretch>
              <a:fillRect/>
            </a:stretch>
          </p:blipFill>
          <p:spPr>
            <a:xfrm>
              <a:off x="3721457" y="4134555"/>
              <a:ext cx="1108354" cy="1400027"/>
            </a:xfrm>
            <a:prstGeom prst="rect">
              <a:avLst/>
            </a:prstGeom>
          </p:spPr>
        </p:pic>
      </p:grpSp>
      <p:sp>
        <p:nvSpPr>
          <p:cNvPr id="27" name="TextBox 26"/>
          <p:cNvSpPr txBox="1"/>
          <p:nvPr/>
        </p:nvSpPr>
        <p:spPr>
          <a:xfrm>
            <a:off x="1249058" y="3585025"/>
            <a:ext cx="530915" cy="307777"/>
          </a:xfrm>
          <a:prstGeom prst="rect">
            <a:avLst/>
          </a:prstGeom>
          <a:solidFill>
            <a:srgbClr val="FFFFFF"/>
          </a:solidFill>
        </p:spPr>
        <p:txBody>
          <a:bodyPr wrap="none" rtlCol="0">
            <a:spAutoFit/>
          </a:bodyPr>
          <a:lstStyle/>
          <a:p>
            <a:r>
              <a:rPr lang="en-US" sz="1400" b="1" dirty="0" err="1" smtClean="0">
                <a:solidFill>
                  <a:srgbClr val="FF0000"/>
                </a:solidFill>
              </a:rPr>
              <a:t>Rojo</a:t>
            </a:r>
            <a:endParaRPr lang="en-US" sz="1400" b="1" dirty="0">
              <a:solidFill>
                <a:srgbClr val="FF0000"/>
              </a:solidFill>
            </a:endParaRPr>
          </a:p>
        </p:txBody>
      </p:sp>
      <p:sp>
        <p:nvSpPr>
          <p:cNvPr id="28" name="TextBox 27"/>
          <p:cNvSpPr txBox="1"/>
          <p:nvPr/>
        </p:nvSpPr>
        <p:spPr>
          <a:xfrm>
            <a:off x="2161922" y="3583536"/>
            <a:ext cx="1043876" cy="307777"/>
          </a:xfrm>
          <a:prstGeom prst="rect">
            <a:avLst/>
          </a:prstGeom>
          <a:solidFill>
            <a:srgbClr val="FFFFFF"/>
          </a:solidFill>
        </p:spPr>
        <p:txBody>
          <a:bodyPr wrap="none" rtlCol="0">
            <a:spAutoFit/>
          </a:bodyPr>
          <a:lstStyle/>
          <a:p>
            <a:r>
              <a:rPr lang="en-US" sz="1400" b="1" dirty="0" err="1" smtClean="0">
                <a:solidFill>
                  <a:srgbClr val="800002"/>
                </a:solidFill>
              </a:rPr>
              <a:t>Rojo-lejano</a:t>
            </a:r>
            <a:endParaRPr lang="en-US" sz="1400" b="1" dirty="0">
              <a:solidFill>
                <a:srgbClr val="800002"/>
              </a:solidFill>
            </a:endParaRPr>
          </a:p>
        </p:txBody>
      </p:sp>
    </p:spTree>
    <p:extLst>
      <p:ext uri="{BB962C8B-B14F-4D97-AF65-F5344CB8AC3E}">
        <p14:creationId xmlns:p14="http://schemas.microsoft.com/office/powerpoint/2010/main" val="25653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r="49537"/>
          <a:stretch/>
        </p:blipFill>
        <p:spPr>
          <a:xfrm>
            <a:off x="5513292" y="595879"/>
            <a:ext cx="3463296" cy="6196897"/>
          </a:xfrm>
          <a:prstGeom prst="rect">
            <a:avLst/>
          </a:prstGeom>
        </p:spPr>
      </p:pic>
      <p:grpSp>
        <p:nvGrpSpPr>
          <p:cNvPr id="2" name="Group 1"/>
          <p:cNvGrpSpPr>
            <a:grpSpLocks noChangeAspect="1"/>
          </p:cNvGrpSpPr>
          <p:nvPr/>
        </p:nvGrpSpPr>
        <p:grpSpPr>
          <a:xfrm>
            <a:off x="300014" y="2454187"/>
            <a:ext cx="4959578" cy="3691525"/>
            <a:chOff x="2910541" y="1700302"/>
            <a:chExt cx="6019800" cy="4480673"/>
          </a:xfrm>
        </p:grpSpPr>
        <p:pic>
          <p:nvPicPr>
            <p:cNvPr id="204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541" y="1700302"/>
              <a:ext cx="5643561" cy="4070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bwMode="auto">
            <a:xfrm>
              <a:off x="8366779" y="3670390"/>
              <a:ext cx="280987" cy="901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4" name="Straight Arrow Connector 13"/>
            <p:cNvCxnSpPr/>
            <p:nvPr/>
          </p:nvCxnSpPr>
          <p:spPr bwMode="auto">
            <a:xfrm>
              <a:off x="8271529" y="5081677"/>
              <a:ext cx="658812" cy="1588"/>
            </a:xfrm>
            <a:prstGeom prst="straightConnector1">
              <a:avLst/>
            </a:prstGeom>
            <a:ln w="5715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5652154" y="1893977"/>
              <a:ext cx="633412" cy="317500"/>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ectangle 16"/>
            <p:cNvSpPr/>
            <p:nvPr/>
          </p:nvSpPr>
          <p:spPr bwMode="auto">
            <a:xfrm>
              <a:off x="7736541" y="2236877"/>
              <a:ext cx="647700" cy="271463"/>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tangle 17"/>
            <p:cNvSpPr/>
            <p:nvPr/>
          </p:nvSpPr>
          <p:spPr bwMode="auto">
            <a:xfrm>
              <a:off x="3340754" y="2233702"/>
              <a:ext cx="592137" cy="290513"/>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491" name="TextBox 18"/>
            <p:cNvSpPr txBox="1">
              <a:spLocks noChangeArrowheads="1"/>
            </p:cNvSpPr>
            <p:nvPr/>
          </p:nvSpPr>
          <p:spPr bwMode="auto">
            <a:xfrm>
              <a:off x="3264647" y="5770606"/>
              <a:ext cx="959037" cy="40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b="1"/>
                <a:t>Auxin</a:t>
              </a:r>
            </a:p>
          </p:txBody>
        </p:sp>
        <p:sp>
          <p:nvSpPr>
            <p:cNvPr id="20492" name="TextBox 19"/>
            <p:cNvSpPr txBox="1">
              <a:spLocks noChangeArrowheads="1"/>
            </p:cNvSpPr>
            <p:nvPr/>
          </p:nvSpPr>
          <p:spPr bwMode="auto">
            <a:xfrm>
              <a:off x="4858123" y="5770606"/>
              <a:ext cx="1682003" cy="40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b="1"/>
                <a:t>Gibberellin</a:t>
              </a:r>
            </a:p>
          </p:txBody>
        </p:sp>
        <p:sp>
          <p:nvSpPr>
            <p:cNvPr id="20493" name="TextBox 20"/>
            <p:cNvSpPr txBox="1">
              <a:spLocks noChangeArrowheads="1"/>
            </p:cNvSpPr>
            <p:nvPr/>
          </p:nvSpPr>
          <p:spPr bwMode="auto">
            <a:xfrm>
              <a:off x="6893534" y="5770606"/>
              <a:ext cx="1712958" cy="410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b="1" dirty="0" err="1"/>
                <a:t>Jasmonate</a:t>
              </a:r>
              <a:endParaRPr lang="en-GB" b="1" dirty="0"/>
            </a:p>
          </p:txBody>
        </p:sp>
        <p:sp>
          <p:nvSpPr>
            <p:cNvPr id="6" name="Oval 5"/>
            <p:cNvSpPr/>
            <p:nvPr/>
          </p:nvSpPr>
          <p:spPr bwMode="auto">
            <a:xfrm>
              <a:off x="2964516" y="2316252"/>
              <a:ext cx="409575" cy="361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bwMode="auto">
            <a:xfrm>
              <a:off x="5379104" y="2146390"/>
              <a:ext cx="476250" cy="4508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bwMode="auto">
            <a:xfrm>
              <a:off x="7957204" y="2517865"/>
              <a:ext cx="627062" cy="4508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1" name="TextBox 11"/>
          <p:cNvSpPr txBox="1">
            <a:spLocks noChangeArrowheads="1"/>
          </p:cNvSpPr>
          <p:nvPr/>
        </p:nvSpPr>
        <p:spPr bwMode="auto">
          <a:xfrm>
            <a:off x="-8263" y="1623190"/>
            <a:ext cx="54468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600" dirty="0"/>
              <a:t>The hormones (</a:t>
            </a:r>
            <a:r>
              <a:rPr lang="en-GB" sz="1600" b="1" dirty="0">
                <a:solidFill>
                  <a:srgbClr val="FF0000"/>
                </a:solidFill>
              </a:rPr>
              <a:t>red</a:t>
            </a:r>
            <a:r>
              <a:rPr lang="en-GB" sz="1600" dirty="0"/>
              <a:t>) bind to receptors (</a:t>
            </a:r>
            <a:r>
              <a:rPr lang="en-GB" sz="1600" b="1" dirty="0">
                <a:solidFill>
                  <a:srgbClr val="008000"/>
                </a:solidFill>
              </a:rPr>
              <a:t>green</a:t>
            </a:r>
            <a:r>
              <a:rPr lang="en-GB" sz="1600" dirty="0"/>
              <a:t>), initiating proteolysis of repressors (</a:t>
            </a:r>
            <a:r>
              <a:rPr lang="en-GB" sz="1600" b="1" dirty="0">
                <a:solidFill>
                  <a:srgbClr val="FECC66"/>
                </a:solidFill>
              </a:rPr>
              <a:t>yellow</a:t>
            </a:r>
            <a:r>
              <a:rPr lang="en-GB" sz="1600" dirty="0"/>
              <a:t>) to activate a transcriptional regulator (</a:t>
            </a:r>
            <a:r>
              <a:rPr lang="en-GB" sz="1600" b="1" dirty="0">
                <a:solidFill>
                  <a:srgbClr val="0000FF"/>
                </a:solidFill>
              </a:rPr>
              <a:t>blue</a:t>
            </a:r>
            <a:r>
              <a:rPr lang="en-GB" sz="1600" dirty="0"/>
              <a:t>)</a:t>
            </a:r>
          </a:p>
        </p:txBody>
      </p:sp>
      <p:sp>
        <p:nvSpPr>
          <p:cNvPr id="19" name="TextBox 5"/>
          <p:cNvSpPr txBox="1"/>
          <p:nvPr/>
        </p:nvSpPr>
        <p:spPr>
          <a:xfrm>
            <a:off x="167090" y="160875"/>
            <a:ext cx="8772225" cy="523220"/>
          </a:xfrm>
          <a:prstGeom prst="rect">
            <a:avLst/>
          </a:prstGeom>
          <a:solidFill>
            <a:srgbClr val="DCE6F2"/>
          </a:solidFill>
        </p:spPr>
        <p:txBody>
          <a:bodyPr wrap="square" rtlCol="0">
            <a:spAutoFit/>
          </a:bodyPr>
          <a:lstStyle/>
          <a:p>
            <a:pPr lvl="1" algn="ctr"/>
            <a:r>
              <a:rPr lang="en-US" sz="2800" b="1" smtClean="0">
                <a:solidFill>
                  <a:srgbClr val="000000"/>
                </a:solidFill>
                <a:latin typeface="Arial"/>
                <a:cs typeface="Arial"/>
              </a:rPr>
              <a:t>5. </a:t>
            </a:r>
            <a:r>
              <a:rPr lang="en-US" sz="2800" b="1" dirty="0" err="1" smtClean="0">
                <a:solidFill>
                  <a:srgbClr val="000000"/>
                </a:solidFill>
                <a:latin typeface="Arial"/>
                <a:cs typeface="Arial"/>
              </a:rPr>
              <a:t>Receptores</a:t>
            </a:r>
            <a:r>
              <a:rPr lang="en-US" sz="2800" b="1" dirty="0" smtClean="0">
                <a:solidFill>
                  <a:srgbClr val="000000"/>
                </a:solidFill>
                <a:latin typeface="Arial"/>
                <a:cs typeface="Arial"/>
              </a:rPr>
              <a:t> del </a:t>
            </a:r>
            <a:r>
              <a:rPr lang="en-US" sz="2800" b="1" dirty="0" err="1" smtClean="0">
                <a:solidFill>
                  <a:srgbClr val="000000"/>
                </a:solidFill>
                <a:latin typeface="Arial"/>
                <a:cs typeface="Arial"/>
              </a:rPr>
              <a:t>tipo</a:t>
            </a:r>
            <a:r>
              <a:rPr lang="en-US" sz="2800" b="1" dirty="0" smtClean="0">
                <a:solidFill>
                  <a:srgbClr val="000000"/>
                </a:solidFill>
                <a:latin typeface="Arial"/>
                <a:cs typeface="Arial"/>
              </a:rPr>
              <a:t> F-BOX</a:t>
            </a:r>
            <a:endParaRPr lang="en-US" sz="2800" b="1" dirty="0">
              <a:latin typeface="Arial"/>
              <a:cs typeface="Arial"/>
            </a:endParaRPr>
          </a:p>
        </p:txBody>
      </p:sp>
    </p:spTree>
    <p:extLst>
      <p:ext uri="{BB962C8B-B14F-4D97-AF65-F5344CB8AC3E}">
        <p14:creationId xmlns:p14="http://schemas.microsoft.com/office/powerpoint/2010/main" val="18496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017"/>
          <a:stretch/>
        </p:blipFill>
        <p:spPr>
          <a:xfrm>
            <a:off x="3060303" y="658557"/>
            <a:ext cx="5849575" cy="6216457"/>
          </a:xfrm>
          <a:prstGeom prst="rect">
            <a:avLst/>
          </a:prstGeom>
        </p:spPr>
      </p:pic>
      <p:sp>
        <p:nvSpPr>
          <p:cNvPr id="3" name="TextBox 2"/>
          <p:cNvSpPr txBox="1"/>
          <p:nvPr/>
        </p:nvSpPr>
        <p:spPr>
          <a:xfrm>
            <a:off x="-1116632" y="1884252"/>
            <a:ext cx="5472608" cy="490776"/>
          </a:xfrm>
          <a:prstGeom prst="downArrow">
            <a:avLst/>
          </a:prstGeom>
          <a:noFill/>
        </p:spPr>
        <p:txBody>
          <a:bodyPr wrap="square" rtlCol="0">
            <a:spAutoFit/>
          </a:bodyPr>
          <a:lstStyle/>
          <a:p>
            <a:r>
              <a:rPr lang="en-US" b="1" dirty="0">
                <a:latin typeface="Arial"/>
                <a:cs typeface="Arial"/>
              </a:rPr>
              <a:t>2</a:t>
            </a:r>
            <a:r>
              <a:rPr lang="en-US" b="1" dirty="0" smtClean="0">
                <a:latin typeface="Arial"/>
                <a:cs typeface="Arial"/>
              </a:rPr>
              <a:t>- PERCEPCIÓN</a:t>
            </a:r>
            <a:endParaRPr lang="en-US" b="1" dirty="0">
              <a:latin typeface="Arial"/>
              <a:cs typeface="Arial"/>
            </a:endParaRPr>
          </a:p>
        </p:txBody>
      </p:sp>
      <p:sp>
        <p:nvSpPr>
          <p:cNvPr id="4" name="TextBox 3"/>
          <p:cNvSpPr txBox="1"/>
          <p:nvPr/>
        </p:nvSpPr>
        <p:spPr>
          <a:xfrm>
            <a:off x="-1116632" y="2901156"/>
            <a:ext cx="4920964" cy="858857"/>
          </a:xfrm>
          <a:prstGeom prst="downArrow">
            <a:avLst/>
          </a:prstGeom>
          <a:noFill/>
        </p:spPr>
        <p:txBody>
          <a:bodyPr wrap="square" rtlCol="0">
            <a:spAutoFit/>
          </a:bodyPr>
          <a:lstStyle/>
          <a:p>
            <a:pPr algn="ctr"/>
            <a:r>
              <a:rPr lang="en-US" b="1" dirty="0" smtClean="0">
                <a:latin typeface="Arial"/>
                <a:cs typeface="Arial"/>
              </a:rPr>
              <a:t>3- TRANSDUCCIÓN/ AMPLIFICACIÓN</a:t>
            </a:r>
            <a:endParaRPr lang="en-US" b="1" dirty="0">
              <a:latin typeface="Arial"/>
              <a:cs typeface="Arial"/>
            </a:endParaRPr>
          </a:p>
        </p:txBody>
      </p:sp>
      <p:sp>
        <p:nvSpPr>
          <p:cNvPr id="6" name="TextBox 5"/>
          <p:cNvSpPr txBox="1"/>
          <p:nvPr/>
        </p:nvSpPr>
        <p:spPr>
          <a:xfrm>
            <a:off x="-1116632" y="4675788"/>
            <a:ext cx="4824536" cy="490776"/>
          </a:xfrm>
          <a:prstGeom prst="downArrow">
            <a:avLst/>
          </a:prstGeom>
          <a:noFill/>
        </p:spPr>
        <p:txBody>
          <a:bodyPr wrap="square" rtlCol="0">
            <a:spAutoFit/>
          </a:bodyPr>
          <a:lstStyle/>
          <a:p>
            <a:r>
              <a:rPr lang="en-US" b="1" dirty="0">
                <a:latin typeface="Arial"/>
                <a:cs typeface="Arial"/>
              </a:rPr>
              <a:t>4</a:t>
            </a:r>
            <a:r>
              <a:rPr lang="en-US" b="1" dirty="0" smtClean="0">
                <a:latin typeface="Arial"/>
                <a:cs typeface="Arial"/>
              </a:rPr>
              <a:t>- RESPUESTA</a:t>
            </a:r>
            <a:endParaRPr lang="en-US" b="1" dirty="0">
              <a:latin typeface="Arial"/>
              <a:cs typeface="Arial"/>
            </a:endParaRPr>
          </a:p>
        </p:txBody>
      </p:sp>
      <p:sp>
        <p:nvSpPr>
          <p:cNvPr id="9" name="TextBox 8"/>
          <p:cNvSpPr txBox="1"/>
          <p:nvPr/>
        </p:nvSpPr>
        <p:spPr>
          <a:xfrm>
            <a:off x="70689" y="125198"/>
            <a:ext cx="8975325" cy="707886"/>
          </a:xfrm>
          <a:prstGeom prst="rect">
            <a:avLst/>
          </a:prstGeom>
          <a:solidFill>
            <a:schemeClr val="accent1">
              <a:lumMod val="20000"/>
              <a:lumOff val="80000"/>
            </a:schemeClr>
          </a:solidFill>
        </p:spPr>
        <p:txBody>
          <a:bodyPr wrap="square" rtlCol="0">
            <a:spAutoFit/>
          </a:bodyPr>
          <a:lstStyle/>
          <a:p>
            <a:pPr algn="ctr"/>
            <a:r>
              <a:rPr lang="en-US" sz="2000" b="1" dirty="0" smtClean="0">
                <a:latin typeface="Arial"/>
                <a:cs typeface="Arial"/>
              </a:rPr>
              <a:t>RUTA TRANSDUCCIÓN DE SEÑAL: </a:t>
            </a:r>
          </a:p>
          <a:p>
            <a:pPr algn="ctr"/>
            <a:r>
              <a:rPr lang="en-US" sz="2000" b="1" dirty="0" smtClean="0">
                <a:latin typeface="Arial"/>
                <a:cs typeface="Arial"/>
              </a:rPr>
              <a:t>PERCEPCIÓN-TRANSDUCCIÓN-RESPUESTA</a:t>
            </a:r>
            <a:endParaRPr lang="en-US" sz="2000" b="1" dirty="0">
              <a:latin typeface="Arial"/>
              <a:cs typeface="Arial"/>
            </a:endParaRPr>
          </a:p>
        </p:txBody>
      </p:sp>
      <p:sp>
        <p:nvSpPr>
          <p:cNvPr id="8" name="TextBox 7"/>
          <p:cNvSpPr txBox="1"/>
          <p:nvPr/>
        </p:nvSpPr>
        <p:spPr>
          <a:xfrm>
            <a:off x="-1116632" y="1135538"/>
            <a:ext cx="5472608" cy="490776"/>
          </a:xfrm>
          <a:prstGeom prst="downArrow">
            <a:avLst/>
          </a:prstGeom>
          <a:noFill/>
        </p:spPr>
        <p:txBody>
          <a:bodyPr wrap="square" rtlCol="0">
            <a:spAutoFit/>
          </a:bodyPr>
          <a:lstStyle/>
          <a:p>
            <a:r>
              <a:rPr lang="en-US" b="1" dirty="0" smtClean="0">
                <a:latin typeface="Arial"/>
                <a:cs typeface="Arial"/>
              </a:rPr>
              <a:t>1- SEÑAL</a:t>
            </a:r>
            <a:endParaRPr lang="en-US" b="1" dirty="0">
              <a:latin typeface="Arial"/>
              <a:cs typeface="Arial"/>
            </a:endParaRPr>
          </a:p>
        </p:txBody>
      </p:sp>
      <p:sp>
        <p:nvSpPr>
          <p:cNvPr id="10" name="Oval 9"/>
          <p:cNvSpPr/>
          <p:nvPr/>
        </p:nvSpPr>
        <p:spPr bwMode="auto">
          <a:xfrm>
            <a:off x="85633" y="2708075"/>
            <a:ext cx="2771606" cy="98509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1" name="Rounded Rectangle 10"/>
          <p:cNvSpPr/>
          <p:nvPr/>
        </p:nvSpPr>
        <p:spPr>
          <a:xfrm>
            <a:off x="6299293" y="3018956"/>
            <a:ext cx="1954953" cy="607452"/>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478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581212" y="1259527"/>
            <a:ext cx="8562788" cy="4343414"/>
          </a:xfrm>
          <a:noFill/>
          <a:ln>
            <a:noFill/>
          </a:ln>
        </p:spPr>
        <p:txBody>
          <a:bodyPr>
            <a:normAutofit/>
          </a:bodyPr>
          <a:lstStyle/>
          <a:p>
            <a:pPr algn="l"/>
            <a:r>
              <a:rPr lang="en-US" dirty="0" smtClean="0">
                <a:solidFill>
                  <a:schemeClr val="tx1"/>
                </a:solidFill>
                <a:latin typeface="Arial"/>
                <a:cs typeface="Arial"/>
              </a:rPr>
              <a:t>1) </a:t>
            </a:r>
            <a:r>
              <a:rPr lang="en-US" dirty="0" err="1" smtClean="0">
                <a:solidFill>
                  <a:schemeClr val="tx1"/>
                </a:solidFill>
                <a:latin typeface="Arial"/>
                <a:cs typeface="Arial"/>
              </a:rPr>
              <a:t>Quinasas</a:t>
            </a:r>
            <a:r>
              <a:rPr lang="en-US" dirty="0" smtClean="0">
                <a:solidFill>
                  <a:schemeClr val="tx1"/>
                </a:solidFill>
                <a:latin typeface="Arial"/>
                <a:cs typeface="Arial"/>
              </a:rPr>
              <a:t> </a:t>
            </a:r>
            <a:r>
              <a:rPr lang="en-US" dirty="0">
                <a:solidFill>
                  <a:schemeClr val="tx1"/>
                </a:solidFill>
                <a:latin typeface="Arial"/>
                <a:cs typeface="Arial"/>
              </a:rPr>
              <a:t>/</a:t>
            </a:r>
            <a:r>
              <a:rPr lang="en-US" dirty="0" err="1" smtClean="0">
                <a:solidFill>
                  <a:schemeClr val="tx1"/>
                </a:solidFill>
                <a:latin typeface="Arial"/>
                <a:cs typeface="Arial"/>
              </a:rPr>
              <a:t>Fosfatasas</a:t>
            </a:r>
            <a:endParaRPr lang="en-US" dirty="0" smtClean="0">
              <a:solidFill>
                <a:schemeClr val="tx1"/>
              </a:solidFill>
              <a:latin typeface="Arial"/>
              <a:cs typeface="Arial"/>
            </a:endParaRPr>
          </a:p>
          <a:p>
            <a:pPr marL="514350" indent="-514350" algn="l">
              <a:buAutoNum type="arabicParenR"/>
            </a:pPr>
            <a:endParaRPr lang="en-US" dirty="0">
              <a:solidFill>
                <a:schemeClr val="tx1"/>
              </a:solidFill>
              <a:latin typeface="Arial"/>
              <a:cs typeface="Arial"/>
            </a:endParaRPr>
          </a:p>
          <a:p>
            <a:pPr algn="l"/>
            <a:r>
              <a:rPr lang="en-US" dirty="0" smtClean="0">
                <a:solidFill>
                  <a:schemeClr val="tx1"/>
                </a:solidFill>
                <a:latin typeface="Arial"/>
                <a:cs typeface="Arial"/>
              </a:rPr>
              <a:t>2) </a:t>
            </a:r>
            <a:r>
              <a:rPr lang="en-US" dirty="0" err="1" smtClean="0">
                <a:solidFill>
                  <a:schemeClr val="tx1"/>
                </a:solidFill>
                <a:latin typeface="Arial"/>
                <a:cs typeface="Arial"/>
              </a:rPr>
              <a:t>Calcio</a:t>
            </a:r>
            <a:endParaRPr lang="en-US" dirty="0" smtClean="0">
              <a:solidFill>
                <a:schemeClr val="tx1"/>
              </a:solidFill>
              <a:latin typeface="Arial"/>
              <a:cs typeface="Arial"/>
            </a:endParaRPr>
          </a:p>
          <a:p>
            <a:pPr algn="l"/>
            <a:endParaRPr lang="en-US" dirty="0">
              <a:solidFill>
                <a:schemeClr val="tx1"/>
              </a:solidFill>
              <a:latin typeface="Arial"/>
              <a:cs typeface="Arial"/>
            </a:endParaRPr>
          </a:p>
          <a:p>
            <a:pPr algn="l"/>
            <a:r>
              <a:rPr lang="en-US" dirty="0" smtClean="0">
                <a:solidFill>
                  <a:schemeClr val="tx1"/>
                </a:solidFill>
                <a:latin typeface="Arial"/>
                <a:cs typeface="Arial"/>
              </a:rPr>
              <a:t>3) ROS (</a:t>
            </a:r>
            <a:r>
              <a:rPr lang="en-US" dirty="0" err="1" smtClean="0">
                <a:solidFill>
                  <a:schemeClr val="tx1"/>
                </a:solidFill>
                <a:latin typeface="Arial"/>
                <a:cs typeface="Arial"/>
              </a:rPr>
              <a:t>especies</a:t>
            </a:r>
            <a:r>
              <a:rPr lang="en-US" dirty="0" smtClean="0">
                <a:solidFill>
                  <a:schemeClr val="tx1"/>
                </a:solidFill>
                <a:latin typeface="Arial"/>
                <a:cs typeface="Arial"/>
              </a:rPr>
              <a:t> </a:t>
            </a:r>
            <a:r>
              <a:rPr lang="en-US" dirty="0" err="1" smtClean="0">
                <a:solidFill>
                  <a:schemeClr val="tx1"/>
                </a:solidFill>
                <a:latin typeface="Arial"/>
                <a:cs typeface="Arial"/>
              </a:rPr>
              <a:t>reactivas</a:t>
            </a:r>
            <a:r>
              <a:rPr lang="en-US" dirty="0" smtClean="0">
                <a:solidFill>
                  <a:schemeClr val="tx1"/>
                </a:solidFill>
                <a:latin typeface="Arial"/>
                <a:cs typeface="Arial"/>
              </a:rPr>
              <a:t> del </a:t>
            </a:r>
            <a:r>
              <a:rPr lang="en-US" dirty="0" err="1" smtClean="0">
                <a:solidFill>
                  <a:schemeClr val="tx1"/>
                </a:solidFill>
                <a:latin typeface="Arial"/>
                <a:cs typeface="Arial"/>
              </a:rPr>
              <a:t>oxígeno</a:t>
            </a:r>
            <a:r>
              <a:rPr lang="en-US" dirty="0" smtClean="0">
                <a:solidFill>
                  <a:schemeClr val="tx1"/>
                </a:solidFill>
                <a:latin typeface="Arial"/>
                <a:cs typeface="Arial"/>
              </a:rPr>
              <a:t>)</a:t>
            </a:r>
          </a:p>
          <a:p>
            <a:pPr algn="l"/>
            <a:endParaRPr lang="en-US" dirty="0">
              <a:solidFill>
                <a:schemeClr val="tx1"/>
              </a:solidFill>
              <a:latin typeface="Arial"/>
              <a:cs typeface="Arial"/>
            </a:endParaRPr>
          </a:p>
          <a:p>
            <a:pPr algn="l"/>
            <a:r>
              <a:rPr lang="en-US" dirty="0" smtClean="0">
                <a:solidFill>
                  <a:schemeClr val="tx1"/>
                </a:solidFill>
                <a:latin typeface="Arial"/>
                <a:cs typeface="Arial"/>
              </a:rPr>
              <a:t>4) </a:t>
            </a:r>
            <a:r>
              <a:rPr lang="en-US" dirty="0" err="1" smtClean="0">
                <a:solidFill>
                  <a:schemeClr val="tx1"/>
                </a:solidFill>
                <a:latin typeface="Arial"/>
                <a:cs typeface="Arial"/>
              </a:rPr>
              <a:t>Derivados</a:t>
            </a:r>
            <a:r>
              <a:rPr lang="en-US" dirty="0" smtClean="0">
                <a:solidFill>
                  <a:schemeClr val="tx1"/>
                </a:solidFill>
                <a:latin typeface="Arial"/>
                <a:cs typeface="Arial"/>
              </a:rPr>
              <a:t> de l</a:t>
            </a:r>
            <a:r>
              <a:rPr lang="de-DE" dirty="0" err="1" smtClean="0">
                <a:solidFill>
                  <a:schemeClr val="tx1"/>
                </a:solidFill>
                <a:latin typeface="Arial"/>
                <a:cs typeface="Arial"/>
              </a:rPr>
              <a:t>í</a:t>
            </a:r>
            <a:r>
              <a:rPr lang="en-US" dirty="0" err="1" smtClean="0">
                <a:solidFill>
                  <a:schemeClr val="tx1"/>
                </a:solidFill>
                <a:latin typeface="Arial"/>
                <a:cs typeface="Arial"/>
              </a:rPr>
              <a:t>pidos</a:t>
            </a:r>
            <a:r>
              <a:rPr lang="de-DE" dirty="0" smtClean="0">
                <a:solidFill>
                  <a:schemeClr val="tx1"/>
                </a:solidFill>
                <a:latin typeface="Arial"/>
                <a:cs typeface="Arial"/>
              </a:rPr>
              <a:t> </a:t>
            </a:r>
            <a:r>
              <a:rPr lang="en-US" dirty="0" smtClean="0">
                <a:solidFill>
                  <a:schemeClr val="tx1"/>
                </a:solidFill>
                <a:latin typeface="Arial"/>
                <a:cs typeface="Arial"/>
              </a:rPr>
              <a:t>(</a:t>
            </a:r>
            <a:r>
              <a:rPr lang="en-US" dirty="0" err="1" smtClean="0">
                <a:solidFill>
                  <a:schemeClr val="tx1"/>
                </a:solidFill>
                <a:latin typeface="Arial"/>
                <a:cs typeface="Arial"/>
              </a:rPr>
              <a:t>p.ej</a:t>
            </a:r>
            <a:r>
              <a:rPr lang="en-US" dirty="0" smtClean="0">
                <a:solidFill>
                  <a:schemeClr val="tx1"/>
                </a:solidFill>
                <a:latin typeface="Arial"/>
                <a:cs typeface="Arial"/>
              </a:rPr>
              <a:t>. </a:t>
            </a:r>
            <a:r>
              <a:rPr lang="en-US" dirty="0" err="1" smtClean="0">
                <a:solidFill>
                  <a:schemeClr val="tx1"/>
                </a:solidFill>
                <a:latin typeface="Arial"/>
                <a:cs typeface="Arial"/>
              </a:rPr>
              <a:t>Fosfoinos</a:t>
            </a:r>
            <a:r>
              <a:rPr lang="de-DE" dirty="0" err="1" smtClean="0">
                <a:solidFill>
                  <a:schemeClr val="tx1"/>
                </a:solidFill>
                <a:latin typeface="Arial"/>
                <a:cs typeface="Arial"/>
              </a:rPr>
              <a:t>ítidos</a:t>
            </a:r>
            <a:r>
              <a:rPr lang="en-US" dirty="0" smtClean="0">
                <a:solidFill>
                  <a:schemeClr val="tx1"/>
                </a:solidFill>
                <a:latin typeface="Arial"/>
                <a:cs typeface="Arial"/>
              </a:rPr>
              <a:t>)</a:t>
            </a:r>
            <a:endParaRPr lang="en-US" dirty="0">
              <a:solidFill>
                <a:schemeClr val="tx1"/>
              </a:solidFill>
              <a:latin typeface="Arial"/>
              <a:cs typeface="Arial"/>
            </a:endParaRPr>
          </a:p>
          <a:p>
            <a:pPr algn="l"/>
            <a:endParaRPr lang="en-US" dirty="0" smtClean="0">
              <a:solidFill>
                <a:schemeClr val="tx1"/>
              </a:solidFill>
              <a:latin typeface="Arial"/>
              <a:cs typeface="Arial"/>
            </a:endParaRPr>
          </a:p>
        </p:txBody>
      </p:sp>
      <p:sp>
        <p:nvSpPr>
          <p:cNvPr id="5" name="TextBox 4"/>
          <p:cNvSpPr txBox="1"/>
          <p:nvPr/>
        </p:nvSpPr>
        <p:spPr>
          <a:xfrm>
            <a:off x="100254" y="175334"/>
            <a:ext cx="8828797" cy="553998"/>
          </a:xfrm>
          <a:prstGeom prst="rect">
            <a:avLst/>
          </a:prstGeom>
          <a:solidFill>
            <a:schemeClr val="accent1">
              <a:lumMod val="20000"/>
              <a:lumOff val="80000"/>
            </a:schemeClr>
          </a:solidFill>
        </p:spPr>
        <p:txBody>
          <a:bodyPr wrap="square" rtlCol="0">
            <a:spAutoFit/>
          </a:bodyPr>
          <a:lstStyle/>
          <a:p>
            <a:pPr algn="ctr"/>
            <a:r>
              <a:rPr lang="en-US" sz="3000" b="1" dirty="0" smtClean="0">
                <a:latin typeface="Arial"/>
                <a:cs typeface="Arial"/>
              </a:rPr>
              <a:t>MENSAJEROS SECUNDARIOS</a:t>
            </a:r>
            <a:endParaRPr lang="en-US" sz="3000" b="1" dirty="0">
              <a:latin typeface="Arial"/>
              <a:cs typeface="Arial"/>
            </a:endParaRPr>
          </a:p>
        </p:txBody>
      </p:sp>
    </p:spTree>
    <p:extLst>
      <p:ext uri="{BB962C8B-B14F-4D97-AF65-F5344CB8AC3E}">
        <p14:creationId xmlns:p14="http://schemas.microsoft.com/office/powerpoint/2010/main" val="1934947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80001" y="1030977"/>
            <a:ext cx="3320362" cy="5338598"/>
          </a:xfrm>
          <a:prstGeom prst="rect">
            <a:avLst/>
          </a:prstGeom>
        </p:spPr>
      </p:pic>
      <p:sp>
        <p:nvSpPr>
          <p:cNvPr id="3" name="TextBox 2"/>
          <p:cNvSpPr txBox="1"/>
          <p:nvPr/>
        </p:nvSpPr>
        <p:spPr>
          <a:xfrm>
            <a:off x="6601490" y="752821"/>
            <a:ext cx="1963216" cy="338554"/>
          </a:xfrm>
          <a:prstGeom prst="rect">
            <a:avLst/>
          </a:prstGeom>
          <a:solidFill>
            <a:schemeClr val="accent3">
              <a:lumMod val="20000"/>
              <a:lumOff val="80000"/>
            </a:schemeClr>
          </a:solidFill>
        </p:spPr>
        <p:txBody>
          <a:bodyPr wrap="square" rtlCol="0">
            <a:spAutoFit/>
          </a:bodyPr>
          <a:lstStyle/>
          <a:p>
            <a:pPr algn="ctr"/>
            <a:r>
              <a:rPr lang="en-US" sz="1600" b="1" dirty="0" err="1" smtClean="0">
                <a:solidFill>
                  <a:srgbClr val="000000"/>
                </a:solidFill>
                <a:latin typeface="Arial"/>
                <a:cs typeface="Arial"/>
              </a:rPr>
              <a:t>Brassinosteroides</a:t>
            </a:r>
            <a:endParaRPr lang="en-US" sz="1600" b="1" dirty="0" smtClean="0">
              <a:solidFill>
                <a:srgbClr val="000000"/>
              </a:solidFill>
              <a:latin typeface="Arial"/>
              <a:cs typeface="Arial"/>
            </a:endParaRPr>
          </a:p>
        </p:txBody>
      </p:sp>
      <p:sp>
        <p:nvSpPr>
          <p:cNvPr id="2" name="Rectangle 1"/>
          <p:cNvSpPr/>
          <p:nvPr/>
        </p:nvSpPr>
        <p:spPr>
          <a:xfrm>
            <a:off x="136119" y="52066"/>
            <a:ext cx="8719651" cy="461665"/>
          </a:xfrm>
          <a:prstGeom prst="rect">
            <a:avLst/>
          </a:prstGeom>
          <a:solidFill>
            <a:schemeClr val="accent1">
              <a:lumMod val="20000"/>
              <a:lumOff val="80000"/>
            </a:schemeClr>
          </a:solidFill>
        </p:spPr>
        <p:txBody>
          <a:bodyPr wrap="square">
            <a:spAutoFit/>
          </a:bodyPr>
          <a:lstStyle/>
          <a:p>
            <a:pPr algn="ctr"/>
            <a:r>
              <a:rPr lang="en-US" sz="2400" b="1" dirty="0" smtClean="0">
                <a:latin typeface="Arial"/>
                <a:cs typeface="Arial"/>
              </a:rPr>
              <a:t>1) CASCADA MAPK CEL. ANIMAL </a:t>
            </a:r>
            <a:r>
              <a:rPr lang="en-US" sz="2400" b="1" dirty="0" err="1" smtClean="0">
                <a:latin typeface="Arial"/>
                <a:cs typeface="Arial"/>
              </a:rPr>
              <a:t>vs</a:t>
            </a:r>
            <a:r>
              <a:rPr lang="en-US" sz="2400" b="1" dirty="0" smtClean="0">
                <a:latin typeface="Arial"/>
                <a:cs typeface="Arial"/>
              </a:rPr>
              <a:t> VEGETAL</a:t>
            </a:r>
            <a:endParaRPr lang="en-US" sz="2400" b="1" dirty="0">
              <a:latin typeface="Arial"/>
              <a:cs typeface="Arial"/>
            </a:endParaRPr>
          </a:p>
        </p:txBody>
      </p:sp>
      <p:grpSp>
        <p:nvGrpSpPr>
          <p:cNvPr id="63" name="Group 62"/>
          <p:cNvGrpSpPr/>
          <p:nvPr/>
        </p:nvGrpSpPr>
        <p:grpSpPr>
          <a:xfrm>
            <a:off x="104591" y="732129"/>
            <a:ext cx="1939723" cy="5366454"/>
            <a:chOff x="-35988" y="-460244"/>
            <a:chExt cx="2364794" cy="6208788"/>
          </a:xfrm>
        </p:grpSpPr>
        <p:pic>
          <p:nvPicPr>
            <p:cNvPr id="7" name="Picture 6" descr="3-Figure1-1.png"/>
            <p:cNvPicPr>
              <a:picLocks noChangeAspect="1"/>
            </p:cNvPicPr>
            <p:nvPr/>
          </p:nvPicPr>
          <p:blipFill rotWithShape="1">
            <a:blip r:embed="rId4">
              <a:extLst>
                <a:ext uri="{28A0092B-C50C-407E-A947-70E740481C1C}">
                  <a14:useLocalDpi xmlns:a14="http://schemas.microsoft.com/office/drawing/2010/main" val="0"/>
                </a:ext>
              </a:extLst>
            </a:blip>
            <a:srcRect l="32974" t="-1" r="28646" b="18799"/>
            <a:stretch/>
          </p:blipFill>
          <p:spPr>
            <a:xfrm>
              <a:off x="2447" y="686690"/>
              <a:ext cx="2203141" cy="5061854"/>
            </a:xfrm>
            <a:prstGeom prst="rect">
              <a:avLst/>
            </a:prstGeom>
          </p:spPr>
        </p:pic>
        <p:sp>
          <p:nvSpPr>
            <p:cNvPr id="49" name="TextBox 48"/>
            <p:cNvSpPr txBox="1"/>
            <p:nvPr/>
          </p:nvSpPr>
          <p:spPr>
            <a:xfrm>
              <a:off x="-35988" y="-460244"/>
              <a:ext cx="2364794" cy="676564"/>
            </a:xfrm>
            <a:prstGeom prst="rect">
              <a:avLst/>
            </a:prstGeom>
            <a:solidFill>
              <a:schemeClr val="accent1">
                <a:lumMod val="20000"/>
                <a:lumOff val="80000"/>
              </a:schemeClr>
            </a:solidFill>
          </p:spPr>
          <p:txBody>
            <a:bodyPr wrap="square" rtlCol="0">
              <a:spAutoFit/>
            </a:bodyPr>
            <a:lstStyle/>
            <a:p>
              <a:pPr algn="ctr"/>
              <a:r>
                <a:rPr lang="en-US" sz="1600" b="1" dirty="0" smtClean="0">
                  <a:solidFill>
                    <a:srgbClr val="000000"/>
                  </a:solidFill>
                  <a:latin typeface="Arial"/>
                  <a:cs typeface="Arial"/>
                </a:rPr>
                <a:t>Fibroblast Growth</a:t>
              </a:r>
            </a:p>
            <a:p>
              <a:pPr algn="ctr"/>
              <a:r>
                <a:rPr lang="en-US" sz="1600" b="1" dirty="0" smtClean="0">
                  <a:solidFill>
                    <a:srgbClr val="000000"/>
                  </a:solidFill>
                  <a:latin typeface="Arial"/>
                  <a:cs typeface="Arial"/>
                </a:rPr>
                <a:t>Factor</a:t>
              </a:r>
            </a:p>
          </p:txBody>
        </p:sp>
        <p:sp>
          <p:nvSpPr>
            <p:cNvPr id="50" name="Rounded Rectangle 49"/>
            <p:cNvSpPr/>
            <p:nvPr/>
          </p:nvSpPr>
          <p:spPr>
            <a:xfrm>
              <a:off x="772347" y="2330504"/>
              <a:ext cx="647918" cy="26452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a:grpSpLocks noChangeAspect="1"/>
          </p:cNvGrpSpPr>
          <p:nvPr/>
        </p:nvGrpSpPr>
        <p:grpSpPr>
          <a:xfrm>
            <a:off x="1194993" y="3686415"/>
            <a:ext cx="248447" cy="339791"/>
            <a:chOff x="4121830" y="2852857"/>
            <a:chExt cx="288889" cy="395104"/>
          </a:xfrm>
        </p:grpSpPr>
        <p:sp>
          <p:nvSpPr>
            <p:cNvPr id="24" name="Oval 23"/>
            <p:cNvSpPr/>
            <p:nvPr/>
          </p:nvSpPr>
          <p:spPr>
            <a:xfrm>
              <a:off x="4154144" y="2902544"/>
              <a:ext cx="256575" cy="34541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8" name="TextBox 17"/>
            <p:cNvSpPr txBox="1"/>
            <p:nvPr/>
          </p:nvSpPr>
          <p:spPr>
            <a:xfrm>
              <a:off x="4121830" y="2852857"/>
              <a:ext cx="256575" cy="369331"/>
            </a:xfrm>
            <a:prstGeom prst="rect">
              <a:avLst/>
            </a:prstGeom>
            <a:noFill/>
          </p:spPr>
          <p:txBody>
            <a:bodyPr wrap="square" rtlCol="0">
              <a:spAutoFit/>
            </a:bodyPr>
            <a:lstStyle/>
            <a:p>
              <a:r>
                <a:rPr lang="en-US" b="1" dirty="0" smtClean="0"/>
                <a:t>P</a:t>
              </a:r>
              <a:endParaRPr lang="en-US" b="1" dirty="0"/>
            </a:p>
          </p:txBody>
        </p:sp>
      </p:grpSp>
      <p:grpSp>
        <p:nvGrpSpPr>
          <p:cNvPr id="79" name="Group 78"/>
          <p:cNvGrpSpPr>
            <a:grpSpLocks noChangeAspect="1"/>
          </p:cNvGrpSpPr>
          <p:nvPr/>
        </p:nvGrpSpPr>
        <p:grpSpPr>
          <a:xfrm>
            <a:off x="1237724" y="4231382"/>
            <a:ext cx="248447" cy="339791"/>
            <a:chOff x="4121830" y="2852857"/>
            <a:chExt cx="288889" cy="395104"/>
          </a:xfrm>
        </p:grpSpPr>
        <p:sp>
          <p:nvSpPr>
            <p:cNvPr id="80" name="Oval 79"/>
            <p:cNvSpPr/>
            <p:nvPr/>
          </p:nvSpPr>
          <p:spPr>
            <a:xfrm>
              <a:off x="4154144" y="2902544"/>
              <a:ext cx="256575" cy="34541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81" name="TextBox 80"/>
            <p:cNvSpPr txBox="1"/>
            <p:nvPr/>
          </p:nvSpPr>
          <p:spPr>
            <a:xfrm>
              <a:off x="4121830" y="2852857"/>
              <a:ext cx="256575" cy="369331"/>
            </a:xfrm>
            <a:prstGeom prst="rect">
              <a:avLst/>
            </a:prstGeom>
            <a:noFill/>
          </p:spPr>
          <p:txBody>
            <a:bodyPr wrap="square" rtlCol="0">
              <a:spAutoFit/>
            </a:bodyPr>
            <a:lstStyle/>
            <a:p>
              <a:r>
                <a:rPr lang="en-US" b="1" dirty="0" smtClean="0"/>
                <a:t>P</a:t>
              </a:r>
              <a:endParaRPr lang="en-US" b="1" dirty="0"/>
            </a:p>
          </p:txBody>
        </p:sp>
      </p:grpSp>
      <p:grpSp>
        <p:nvGrpSpPr>
          <p:cNvPr id="85" name="Group 84"/>
          <p:cNvGrpSpPr>
            <a:grpSpLocks noChangeAspect="1"/>
          </p:cNvGrpSpPr>
          <p:nvPr/>
        </p:nvGrpSpPr>
        <p:grpSpPr>
          <a:xfrm>
            <a:off x="1192953" y="4746594"/>
            <a:ext cx="248447" cy="339791"/>
            <a:chOff x="4121830" y="2852857"/>
            <a:chExt cx="288889" cy="395104"/>
          </a:xfrm>
        </p:grpSpPr>
        <p:sp>
          <p:nvSpPr>
            <p:cNvPr id="86" name="Oval 85"/>
            <p:cNvSpPr/>
            <p:nvPr/>
          </p:nvSpPr>
          <p:spPr>
            <a:xfrm>
              <a:off x="4154144" y="2902544"/>
              <a:ext cx="256575" cy="34541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87" name="TextBox 86"/>
            <p:cNvSpPr txBox="1"/>
            <p:nvPr/>
          </p:nvSpPr>
          <p:spPr>
            <a:xfrm>
              <a:off x="4121830" y="2852857"/>
              <a:ext cx="256575" cy="369331"/>
            </a:xfrm>
            <a:prstGeom prst="rect">
              <a:avLst/>
            </a:prstGeom>
            <a:noFill/>
          </p:spPr>
          <p:txBody>
            <a:bodyPr wrap="square" rtlCol="0">
              <a:spAutoFit/>
            </a:bodyPr>
            <a:lstStyle/>
            <a:p>
              <a:r>
                <a:rPr lang="en-US" b="1" dirty="0" smtClean="0"/>
                <a:t>P</a:t>
              </a:r>
              <a:endParaRPr lang="en-US" b="1" dirty="0"/>
            </a:p>
          </p:txBody>
        </p:sp>
      </p:grpSp>
      <p:grpSp>
        <p:nvGrpSpPr>
          <p:cNvPr id="28" name="Group 27"/>
          <p:cNvGrpSpPr/>
          <p:nvPr/>
        </p:nvGrpSpPr>
        <p:grpSpPr>
          <a:xfrm>
            <a:off x="2100004" y="720387"/>
            <a:ext cx="4072611" cy="6102894"/>
            <a:chOff x="2100004" y="720387"/>
            <a:chExt cx="4072611" cy="6102894"/>
          </a:xfrm>
        </p:grpSpPr>
        <p:sp>
          <p:nvSpPr>
            <p:cNvPr id="76" name="TextBox 75"/>
            <p:cNvSpPr txBox="1"/>
            <p:nvPr/>
          </p:nvSpPr>
          <p:spPr>
            <a:xfrm>
              <a:off x="2424064" y="745334"/>
              <a:ext cx="1572665" cy="323165"/>
            </a:xfrm>
            <a:prstGeom prst="rect">
              <a:avLst/>
            </a:prstGeom>
            <a:noFill/>
          </p:spPr>
          <p:txBody>
            <a:bodyPr wrap="square" rtlCol="0">
              <a:spAutoFit/>
            </a:bodyPr>
            <a:lstStyle/>
            <a:p>
              <a:r>
                <a:rPr lang="en-US" sz="1500" dirty="0" smtClean="0"/>
                <a:t>SEÑAL</a:t>
              </a:r>
              <a:endParaRPr lang="en-US" sz="1500" dirty="0"/>
            </a:p>
          </p:txBody>
        </p:sp>
        <p:grpSp>
          <p:nvGrpSpPr>
            <p:cNvPr id="88" name="Group 87"/>
            <p:cNvGrpSpPr/>
            <p:nvPr/>
          </p:nvGrpSpPr>
          <p:grpSpPr>
            <a:xfrm>
              <a:off x="2100004" y="720387"/>
              <a:ext cx="4072611" cy="6102894"/>
              <a:chOff x="1900544" y="531250"/>
              <a:chExt cx="4072611" cy="6102894"/>
            </a:xfrm>
          </p:grpSpPr>
          <p:sp>
            <p:nvSpPr>
              <p:cNvPr id="89" name="TextBox 88"/>
              <p:cNvSpPr txBox="1"/>
              <p:nvPr/>
            </p:nvSpPr>
            <p:spPr>
              <a:xfrm>
                <a:off x="2089139" y="2812898"/>
                <a:ext cx="1572665" cy="307777"/>
              </a:xfrm>
              <a:prstGeom prst="rect">
                <a:avLst/>
              </a:prstGeom>
              <a:noFill/>
            </p:spPr>
            <p:txBody>
              <a:bodyPr wrap="square" rtlCol="0">
                <a:spAutoFit/>
              </a:bodyPr>
              <a:lstStyle/>
              <a:p>
                <a:r>
                  <a:rPr lang="en-US" sz="1400" dirty="0" smtClean="0">
                    <a:latin typeface="Arial"/>
                    <a:cs typeface="Arial"/>
                  </a:rPr>
                  <a:t>MAPKKK</a:t>
                </a:r>
                <a:endParaRPr lang="en-US" sz="1400" dirty="0">
                  <a:latin typeface="Arial"/>
                  <a:cs typeface="Arial"/>
                </a:endParaRPr>
              </a:p>
            </p:txBody>
          </p:sp>
          <p:sp>
            <p:nvSpPr>
              <p:cNvPr id="90" name="TextBox 89"/>
              <p:cNvSpPr txBox="1"/>
              <p:nvPr/>
            </p:nvSpPr>
            <p:spPr>
              <a:xfrm>
                <a:off x="2089139" y="3683914"/>
                <a:ext cx="1010063" cy="307777"/>
              </a:xfrm>
              <a:prstGeom prst="rect">
                <a:avLst/>
              </a:prstGeom>
              <a:noFill/>
            </p:spPr>
            <p:txBody>
              <a:bodyPr wrap="square" rtlCol="0">
                <a:spAutoFit/>
              </a:bodyPr>
              <a:lstStyle/>
              <a:p>
                <a:r>
                  <a:rPr lang="en-US" sz="1400" dirty="0" smtClean="0">
                    <a:latin typeface="Arial"/>
                    <a:cs typeface="Arial"/>
                  </a:rPr>
                  <a:t>MAPKK</a:t>
                </a:r>
                <a:endParaRPr lang="en-US" sz="1400" dirty="0">
                  <a:latin typeface="Arial"/>
                  <a:cs typeface="Arial"/>
                </a:endParaRPr>
              </a:p>
            </p:txBody>
          </p:sp>
          <p:sp>
            <p:nvSpPr>
              <p:cNvPr id="91" name="TextBox 90"/>
              <p:cNvSpPr txBox="1"/>
              <p:nvPr/>
            </p:nvSpPr>
            <p:spPr>
              <a:xfrm>
                <a:off x="2089139" y="4504794"/>
                <a:ext cx="1010063" cy="307777"/>
              </a:xfrm>
              <a:prstGeom prst="rect">
                <a:avLst/>
              </a:prstGeom>
              <a:noFill/>
            </p:spPr>
            <p:txBody>
              <a:bodyPr wrap="square" rtlCol="0">
                <a:spAutoFit/>
              </a:bodyPr>
              <a:lstStyle/>
              <a:p>
                <a:r>
                  <a:rPr lang="en-US" sz="1400" dirty="0" smtClean="0">
                    <a:latin typeface="Arial"/>
                    <a:cs typeface="Arial"/>
                  </a:rPr>
                  <a:t>MAPK</a:t>
                </a:r>
                <a:endParaRPr lang="en-US" sz="1400" dirty="0">
                  <a:latin typeface="Arial"/>
                  <a:cs typeface="Arial"/>
                </a:endParaRPr>
              </a:p>
            </p:txBody>
          </p:sp>
          <p:sp>
            <p:nvSpPr>
              <p:cNvPr id="92" name="TextBox 91"/>
              <p:cNvSpPr txBox="1"/>
              <p:nvPr/>
            </p:nvSpPr>
            <p:spPr>
              <a:xfrm>
                <a:off x="1900544" y="1854619"/>
                <a:ext cx="1572665" cy="307777"/>
              </a:xfrm>
              <a:prstGeom prst="rect">
                <a:avLst/>
              </a:prstGeom>
              <a:noFill/>
            </p:spPr>
            <p:txBody>
              <a:bodyPr wrap="square" rtlCol="0">
                <a:spAutoFit/>
              </a:bodyPr>
              <a:lstStyle/>
              <a:p>
                <a:r>
                  <a:rPr lang="en-US" sz="1400" dirty="0" smtClean="0">
                    <a:latin typeface="Arial"/>
                    <a:cs typeface="Arial"/>
                  </a:rPr>
                  <a:t>RECEPTOR</a:t>
                </a:r>
                <a:endParaRPr lang="en-US" sz="1400" dirty="0">
                  <a:latin typeface="Arial"/>
                  <a:cs typeface="Arial"/>
                </a:endParaRPr>
              </a:p>
            </p:txBody>
          </p:sp>
          <p:grpSp>
            <p:nvGrpSpPr>
              <p:cNvPr id="93" name="Group 92"/>
              <p:cNvGrpSpPr/>
              <p:nvPr/>
            </p:nvGrpSpPr>
            <p:grpSpPr>
              <a:xfrm>
                <a:off x="2806405" y="531250"/>
                <a:ext cx="3166750" cy="6102894"/>
                <a:chOff x="2806405" y="531250"/>
                <a:chExt cx="3166750" cy="6102894"/>
              </a:xfrm>
            </p:grpSpPr>
            <p:grpSp>
              <p:nvGrpSpPr>
                <p:cNvPr id="95" name="Group 94"/>
                <p:cNvGrpSpPr/>
                <p:nvPr/>
              </p:nvGrpSpPr>
              <p:grpSpPr>
                <a:xfrm>
                  <a:off x="2806405" y="531250"/>
                  <a:ext cx="3166750" cy="6102894"/>
                  <a:chOff x="3015579" y="531250"/>
                  <a:chExt cx="3166750" cy="6102894"/>
                </a:xfrm>
              </p:grpSpPr>
              <p:grpSp>
                <p:nvGrpSpPr>
                  <p:cNvPr id="97" name="Group 96"/>
                  <p:cNvGrpSpPr/>
                  <p:nvPr/>
                </p:nvGrpSpPr>
                <p:grpSpPr>
                  <a:xfrm>
                    <a:off x="3015579" y="531250"/>
                    <a:ext cx="3166750" cy="6102894"/>
                    <a:chOff x="2363928" y="533160"/>
                    <a:chExt cx="3166750" cy="6102894"/>
                  </a:xfrm>
                </p:grpSpPr>
                <p:grpSp>
                  <p:nvGrpSpPr>
                    <p:cNvPr id="101" name="Group 100"/>
                    <p:cNvGrpSpPr/>
                    <p:nvPr/>
                  </p:nvGrpSpPr>
                  <p:grpSpPr>
                    <a:xfrm>
                      <a:off x="2363928" y="1849481"/>
                      <a:ext cx="3166750" cy="3834943"/>
                      <a:chOff x="2397346" y="1849481"/>
                      <a:chExt cx="3166750" cy="3834943"/>
                    </a:xfrm>
                  </p:grpSpPr>
                  <p:sp>
                    <p:nvSpPr>
                      <p:cNvPr id="130" name="TextBox 129"/>
                      <p:cNvSpPr txBox="1"/>
                      <p:nvPr/>
                    </p:nvSpPr>
                    <p:spPr>
                      <a:xfrm>
                        <a:off x="3986719" y="1849481"/>
                        <a:ext cx="1577377" cy="307777"/>
                      </a:xfrm>
                      <a:prstGeom prst="rect">
                        <a:avLst/>
                      </a:prstGeom>
                      <a:noFill/>
                    </p:spPr>
                    <p:txBody>
                      <a:bodyPr wrap="square" rtlCol="0">
                        <a:spAutoFit/>
                      </a:bodyPr>
                      <a:lstStyle/>
                      <a:p>
                        <a:r>
                          <a:rPr lang="en-US" sz="1400" b="1" dirty="0" smtClean="0">
                            <a:solidFill>
                              <a:srgbClr val="008000"/>
                            </a:solidFill>
                            <a:latin typeface="Arial"/>
                            <a:cs typeface="Arial"/>
                          </a:rPr>
                          <a:t>BRI/BAK1</a:t>
                        </a:r>
                        <a:endParaRPr lang="en-US" sz="1400" b="1" dirty="0">
                          <a:solidFill>
                            <a:srgbClr val="008000"/>
                          </a:solidFill>
                          <a:latin typeface="Arial"/>
                          <a:cs typeface="Arial"/>
                        </a:endParaRPr>
                      </a:p>
                    </p:txBody>
                  </p:sp>
                  <p:sp>
                    <p:nvSpPr>
                      <p:cNvPr id="131" name="TextBox 130"/>
                      <p:cNvSpPr txBox="1"/>
                      <p:nvPr/>
                    </p:nvSpPr>
                    <p:spPr>
                      <a:xfrm>
                        <a:off x="2397346" y="5376647"/>
                        <a:ext cx="1108242" cy="307777"/>
                      </a:xfrm>
                      <a:prstGeom prst="rect">
                        <a:avLst/>
                      </a:prstGeom>
                      <a:noFill/>
                    </p:spPr>
                    <p:txBody>
                      <a:bodyPr wrap="square" rtlCol="0">
                        <a:spAutoFit/>
                      </a:bodyPr>
                      <a:lstStyle/>
                      <a:p>
                        <a:r>
                          <a:rPr lang="en-US" sz="1400" b="1" dirty="0" smtClean="0">
                            <a:latin typeface="Arial"/>
                            <a:cs typeface="Arial"/>
                          </a:rPr>
                          <a:t>ERK1/2</a:t>
                        </a:r>
                        <a:endParaRPr lang="en-US" sz="1400" b="1" dirty="0">
                          <a:latin typeface="Arial"/>
                          <a:cs typeface="Arial"/>
                        </a:endParaRPr>
                      </a:p>
                    </p:txBody>
                  </p:sp>
                </p:grpSp>
                <p:grpSp>
                  <p:nvGrpSpPr>
                    <p:cNvPr id="102" name="Group 101"/>
                    <p:cNvGrpSpPr/>
                    <p:nvPr/>
                  </p:nvGrpSpPr>
                  <p:grpSpPr>
                    <a:xfrm>
                      <a:off x="2547727" y="533160"/>
                      <a:ext cx="2598644" cy="6102894"/>
                      <a:chOff x="2664690" y="533160"/>
                      <a:chExt cx="2598644" cy="6102894"/>
                    </a:xfrm>
                  </p:grpSpPr>
                  <p:sp>
                    <p:nvSpPr>
                      <p:cNvPr id="103" name="TextBox 102"/>
                      <p:cNvSpPr txBox="1"/>
                      <p:nvPr/>
                    </p:nvSpPr>
                    <p:spPr>
                      <a:xfrm>
                        <a:off x="4237354" y="2971163"/>
                        <a:ext cx="1025980" cy="307777"/>
                      </a:xfrm>
                      <a:prstGeom prst="rect">
                        <a:avLst/>
                      </a:prstGeom>
                      <a:noFill/>
                    </p:spPr>
                    <p:txBody>
                      <a:bodyPr wrap="square" rtlCol="0">
                        <a:spAutoFit/>
                      </a:bodyPr>
                      <a:lstStyle/>
                      <a:p>
                        <a:r>
                          <a:rPr lang="en-US" sz="1400" b="1" dirty="0" smtClean="0">
                            <a:solidFill>
                              <a:srgbClr val="008000"/>
                            </a:solidFill>
                            <a:latin typeface="Arial"/>
                            <a:cs typeface="Arial"/>
                          </a:rPr>
                          <a:t>BSK</a:t>
                        </a:r>
                        <a:endParaRPr lang="en-US" sz="1400" b="1" dirty="0">
                          <a:solidFill>
                            <a:srgbClr val="008000"/>
                          </a:solidFill>
                          <a:latin typeface="Arial"/>
                          <a:cs typeface="Arial"/>
                        </a:endParaRPr>
                      </a:p>
                    </p:txBody>
                  </p:sp>
                  <p:sp>
                    <p:nvSpPr>
                      <p:cNvPr id="104" name="TextBox 103"/>
                      <p:cNvSpPr txBox="1"/>
                      <p:nvPr/>
                    </p:nvSpPr>
                    <p:spPr>
                      <a:xfrm>
                        <a:off x="4203936" y="3708466"/>
                        <a:ext cx="1025980" cy="307777"/>
                      </a:xfrm>
                      <a:prstGeom prst="rect">
                        <a:avLst/>
                      </a:prstGeom>
                      <a:noFill/>
                    </p:spPr>
                    <p:txBody>
                      <a:bodyPr wrap="square" rtlCol="0">
                        <a:spAutoFit/>
                      </a:bodyPr>
                      <a:lstStyle/>
                      <a:p>
                        <a:r>
                          <a:rPr lang="en-US" sz="1400" b="1" dirty="0" smtClean="0">
                            <a:solidFill>
                              <a:srgbClr val="008000"/>
                            </a:solidFill>
                            <a:latin typeface="Arial"/>
                            <a:cs typeface="Arial"/>
                          </a:rPr>
                          <a:t>BSU1</a:t>
                        </a:r>
                        <a:endParaRPr lang="en-US" sz="1400" b="1" dirty="0">
                          <a:solidFill>
                            <a:srgbClr val="008000"/>
                          </a:solidFill>
                          <a:latin typeface="Arial"/>
                          <a:cs typeface="Arial"/>
                        </a:endParaRPr>
                      </a:p>
                    </p:txBody>
                  </p:sp>
                  <p:sp>
                    <p:nvSpPr>
                      <p:cNvPr id="105" name="TextBox 104"/>
                      <p:cNvSpPr txBox="1"/>
                      <p:nvPr/>
                    </p:nvSpPr>
                    <p:spPr>
                      <a:xfrm>
                        <a:off x="4237354" y="5376647"/>
                        <a:ext cx="1025980" cy="307777"/>
                      </a:xfrm>
                      <a:prstGeom prst="rect">
                        <a:avLst/>
                      </a:prstGeom>
                      <a:noFill/>
                    </p:spPr>
                    <p:txBody>
                      <a:bodyPr wrap="square" rtlCol="0">
                        <a:spAutoFit/>
                      </a:bodyPr>
                      <a:lstStyle/>
                      <a:p>
                        <a:r>
                          <a:rPr lang="en-US" sz="1400" b="1" dirty="0" smtClean="0">
                            <a:solidFill>
                              <a:srgbClr val="008000"/>
                            </a:solidFill>
                            <a:latin typeface="Arial"/>
                            <a:cs typeface="Arial"/>
                          </a:rPr>
                          <a:t>BES1</a:t>
                        </a:r>
                        <a:endParaRPr lang="en-US" sz="1400" b="1" dirty="0">
                          <a:solidFill>
                            <a:srgbClr val="008000"/>
                          </a:solidFill>
                          <a:latin typeface="Arial"/>
                          <a:cs typeface="Arial"/>
                        </a:endParaRPr>
                      </a:p>
                    </p:txBody>
                  </p:sp>
                  <p:sp>
                    <p:nvSpPr>
                      <p:cNvPr id="106" name="TextBox 105"/>
                      <p:cNvSpPr txBox="1"/>
                      <p:nvPr/>
                    </p:nvSpPr>
                    <p:spPr>
                      <a:xfrm>
                        <a:off x="4220645" y="4540434"/>
                        <a:ext cx="1025980" cy="307777"/>
                      </a:xfrm>
                      <a:prstGeom prst="rect">
                        <a:avLst/>
                      </a:prstGeom>
                      <a:noFill/>
                    </p:spPr>
                    <p:txBody>
                      <a:bodyPr wrap="square" rtlCol="0">
                        <a:spAutoFit/>
                      </a:bodyPr>
                      <a:lstStyle/>
                      <a:p>
                        <a:r>
                          <a:rPr lang="en-US" sz="1400" dirty="0">
                            <a:solidFill>
                              <a:srgbClr val="008000"/>
                            </a:solidFill>
                            <a:latin typeface="Arial"/>
                            <a:cs typeface="Arial"/>
                          </a:rPr>
                          <a:t>B</a:t>
                        </a:r>
                        <a:r>
                          <a:rPr lang="en-US" sz="1400" dirty="0" smtClean="0">
                            <a:solidFill>
                              <a:srgbClr val="008000"/>
                            </a:solidFill>
                            <a:latin typeface="Arial"/>
                            <a:cs typeface="Arial"/>
                          </a:rPr>
                          <a:t>IN2</a:t>
                        </a:r>
                        <a:endParaRPr lang="en-US" sz="1400" dirty="0">
                          <a:solidFill>
                            <a:srgbClr val="008000"/>
                          </a:solidFill>
                          <a:latin typeface="Arial"/>
                          <a:cs typeface="Arial"/>
                        </a:endParaRPr>
                      </a:p>
                    </p:txBody>
                  </p:sp>
                  <p:sp>
                    <p:nvSpPr>
                      <p:cNvPr id="107" name="TextBox 106"/>
                      <p:cNvSpPr txBox="1"/>
                      <p:nvPr/>
                    </p:nvSpPr>
                    <p:spPr>
                      <a:xfrm>
                        <a:off x="4446612" y="533160"/>
                        <a:ext cx="582796" cy="307777"/>
                      </a:xfrm>
                      <a:prstGeom prst="rect">
                        <a:avLst/>
                      </a:prstGeom>
                      <a:noFill/>
                    </p:spPr>
                    <p:txBody>
                      <a:bodyPr wrap="square" rtlCol="0">
                        <a:spAutoFit/>
                      </a:bodyPr>
                      <a:lstStyle/>
                      <a:p>
                        <a:r>
                          <a:rPr lang="en-US" sz="1400" b="1" dirty="0" smtClean="0">
                            <a:solidFill>
                              <a:srgbClr val="008000"/>
                            </a:solidFill>
                            <a:latin typeface="Arial"/>
                            <a:cs typeface="Arial"/>
                          </a:rPr>
                          <a:t>+</a:t>
                        </a:r>
                        <a:endParaRPr lang="en-US" sz="1400" b="1" dirty="0">
                          <a:solidFill>
                            <a:srgbClr val="008000"/>
                          </a:solidFill>
                          <a:latin typeface="Arial"/>
                          <a:cs typeface="Arial"/>
                        </a:endParaRPr>
                      </a:p>
                    </p:txBody>
                  </p:sp>
                  <p:grpSp>
                    <p:nvGrpSpPr>
                      <p:cNvPr id="108" name="Group 107"/>
                      <p:cNvGrpSpPr/>
                      <p:nvPr/>
                    </p:nvGrpSpPr>
                    <p:grpSpPr>
                      <a:xfrm>
                        <a:off x="2664690" y="551864"/>
                        <a:ext cx="2431554" cy="6084190"/>
                        <a:chOff x="2664690" y="551864"/>
                        <a:chExt cx="2431554" cy="6084190"/>
                      </a:xfrm>
                    </p:grpSpPr>
                    <p:sp>
                      <p:nvSpPr>
                        <p:cNvPr id="109" name="TextBox 108"/>
                        <p:cNvSpPr txBox="1"/>
                        <p:nvPr/>
                      </p:nvSpPr>
                      <p:spPr>
                        <a:xfrm>
                          <a:off x="2681399" y="848696"/>
                          <a:ext cx="735196" cy="307777"/>
                        </a:xfrm>
                        <a:prstGeom prst="rect">
                          <a:avLst/>
                        </a:prstGeom>
                        <a:noFill/>
                      </p:spPr>
                      <p:txBody>
                        <a:bodyPr wrap="square" rtlCol="0">
                          <a:spAutoFit/>
                        </a:bodyPr>
                        <a:lstStyle/>
                        <a:p>
                          <a:r>
                            <a:rPr lang="en-US" sz="1400" b="1" dirty="0" smtClean="0">
                              <a:latin typeface="Arial"/>
                              <a:cs typeface="Arial"/>
                            </a:rPr>
                            <a:t>FGF</a:t>
                          </a:r>
                          <a:endParaRPr lang="en-US" sz="1400" b="1" dirty="0">
                            <a:latin typeface="Arial"/>
                            <a:cs typeface="Arial"/>
                          </a:endParaRPr>
                        </a:p>
                      </p:txBody>
                    </p:sp>
                    <p:sp>
                      <p:nvSpPr>
                        <p:cNvPr id="110" name="TextBox 109"/>
                        <p:cNvSpPr txBox="1"/>
                        <p:nvPr/>
                      </p:nvSpPr>
                      <p:spPr>
                        <a:xfrm>
                          <a:off x="4361048" y="848696"/>
                          <a:ext cx="735196" cy="307777"/>
                        </a:xfrm>
                        <a:prstGeom prst="rect">
                          <a:avLst/>
                        </a:prstGeom>
                        <a:noFill/>
                      </p:spPr>
                      <p:txBody>
                        <a:bodyPr wrap="square" rtlCol="0">
                          <a:spAutoFit/>
                        </a:bodyPr>
                        <a:lstStyle/>
                        <a:p>
                          <a:r>
                            <a:rPr lang="en-US" sz="1400" b="1" dirty="0" smtClean="0">
                              <a:solidFill>
                                <a:srgbClr val="008000"/>
                              </a:solidFill>
                              <a:latin typeface="Arial"/>
                              <a:cs typeface="Arial"/>
                            </a:rPr>
                            <a:t>BR</a:t>
                          </a:r>
                          <a:endParaRPr lang="en-US" sz="1400" b="1" dirty="0">
                            <a:solidFill>
                              <a:srgbClr val="008000"/>
                            </a:solidFill>
                            <a:latin typeface="Arial"/>
                            <a:cs typeface="Arial"/>
                          </a:endParaRPr>
                        </a:p>
                      </p:txBody>
                    </p:sp>
                    <p:sp>
                      <p:nvSpPr>
                        <p:cNvPr id="111" name="TextBox 110"/>
                        <p:cNvSpPr txBox="1"/>
                        <p:nvPr/>
                      </p:nvSpPr>
                      <p:spPr>
                        <a:xfrm>
                          <a:off x="2664690" y="1849481"/>
                          <a:ext cx="954432" cy="307777"/>
                        </a:xfrm>
                        <a:prstGeom prst="rect">
                          <a:avLst/>
                        </a:prstGeom>
                        <a:noFill/>
                      </p:spPr>
                      <p:txBody>
                        <a:bodyPr wrap="square" rtlCol="0">
                          <a:spAutoFit/>
                        </a:bodyPr>
                        <a:lstStyle/>
                        <a:p>
                          <a:r>
                            <a:rPr lang="en-US" sz="1400" b="1" dirty="0" smtClean="0">
                              <a:latin typeface="Arial"/>
                              <a:cs typeface="Arial"/>
                            </a:rPr>
                            <a:t>FGFR</a:t>
                          </a:r>
                          <a:endParaRPr lang="en-US" sz="1400" b="1" dirty="0">
                            <a:latin typeface="Arial"/>
                            <a:cs typeface="Arial"/>
                          </a:endParaRPr>
                        </a:p>
                      </p:txBody>
                    </p:sp>
                    <p:sp>
                      <p:nvSpPr>
                        <p:cNvPr id="112" name="TextBox 111"/>
                        <p:cNvSpPr txBox="1"/>
                        <p:nvPr/>
                      </p:nvSpPr>
                      <p:spPr>
                        <a:xfrm>
                          <a:off x="2681399" y="2804043"/>
                          <a:ext cx="735196" cy="307777"/>
                        </a:xfrm>
                        <a:prstGeom prst="rect">
                          <a:avLst/>
                        </a:prstGeom>
                        <a:noFill/>
                      </p:spPr>
                      <p:txBody>
                        <a:bodyPr wrap="square" rtlCol="0">
                          <a:spAutoFit/>
                        </a:bodyPr>
                        <a:lstStyle/>
                        <a:p>
                          <a:r>
                            <a:rPr lang="en-US" sz="1400" b="1" dirty="0" smtClean="0">
                              <a:latin typeface="Arial"/>
                              <a:cs typeface="Arial"/>
                            </a:rPr>
                            <a:t>RAF</a:t>
                          </a:r>
                          <a:endParaRPr lang="en-US" sz="1400" b="1" dirty="0">
                            <a:latin typeface="Arial"/>
                            <a:cs typeface="Arial"/>
                          </a:endParaRPr>
                        </a:p>
                      </p:txBody>
                    </p:sp>
                    <p:sp>
                      <p:nvSpPr>
                        <p:cNvPr id="113" name="TextBox 112"/>
                        <p:cNvSpPr txBox="1"/>
                        <p:nvPr/>
                      </p:nvSpPr>
                      <p:spPr>
                        <a:xfrm>
                          <a:off x="2681399" y="3658330"/>
                          <a:ext cx="937723" cy="307777"/>
                        </a:xfrm>
                        <a:prstGeom prst="rect">
                          <a:avLst/>
                        </a:prstGeom>
                        <a:noFill/>
                      </p:spPr>
                      <p:txBody>
                        <a:bodyPr wrap="square" rtlCol="0">
                          <a:spAutoFit/>
                        </a:bodyPr>
                        <a:lstStyle/>
                        <a:p>
                          <a:r>
                            <a:rPr lang="en-US" sz="1400" b="1" dirty="0" smtClean="0">
                              <a:latin typeface="Arial"/>
                              <a:cs typeface="Arial"/>
                            </a:rPr>
                            <a:t>MEK</a:t>
                          </a:r>
                          <a:endParaRPr lang="en-US" sz="1400" b="1" dirty="0">
                            <a:latin typeface="Arial"/>
                            <a:cs typeface="Arial"/>
                          </a:endParaRPr>
                        </a:p>
                      </p:txBody>
                    </p:sp>
                    <p:cxnSp>
                      <p:nvCxnSpPr>
                        <p:cNvPr id="114" name="Straight Arrow Connector 113"/>
                        <p:cNvCxnSpPr/>
                        <p:nvPr/>
                      </p:nvCxnSpPr>
                      <p:spPr>
                        <a:xfrm flipH="1">
                          <a:off x="2990911" y="1279583"/>
                          <a:ext cx="7959" cy="5698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a:off x="4596994" y="1279583"/>
                          <a:ext cx="7959" cy="56989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2982952" y="2284281"/>
                          <a:ext cx="7959" cy="5698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4596994" y="2281737"/>
                          <a:ext cx="7959" cy="56989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H="1">
                          <a:off x="2974993" y="4010970"/>
                          <a:ext cx="7959" cy="5698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4596994" y="4072505"/>
                          <a:ext cx="0" cy="44578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4513449" y="4518290"/>
                          <a:ext cx="170059"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2984972" y="3216215"/>
                          <a:ext cx="7958" cy="4162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a:off x="4585116" y="3277209"/>
                          <a:ext cx="7958" cy="4162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3504177" y="4540434"/>
                          <a:ext cx="1025980" cy="307777"/>
                        </a:xfrm>
                        <a:prstGeom prst="rect">
                          <a:avLst/>
                        </a:prstGeom>
                        <a:noFill/>
                      </p:spPr>
                      <p:txBody>
                        <a:bodyPr wrap="square" rtlCol="0">
                          <a:spAutoFit/>
                        </a:bodyPr>
                        <a:lstStyle/>
                        <a:p>
                          <a:r>
                            <a:rPr lang="en-US" sz="1400" b="1" dirty="0">
                              <a:solidFill>
                                <a:srgbClr val="008000"/>
                              </a:solidFill>
                              <a:latin typeface="Arial"/>
                              <a:cs typeface="Arial"/>
                            </a:rPr>
                            <a:t>B</a:t>
                          </a:r>
                          <a:r>
                            <a:rPr lang="en-US" sz="1400" b="1" dirty="0" smtClean="0">
                              <a:solidFill>
                                <a:srgbClr val="008000"/>
                              </a:solidFill>
                              <a:latin typeface="Arial"/>
                              <a:cs typeface="Arial"/>
                            </a:rPr>
                            <a:t>IN2</a:t>
                          </a:r>
                          <a:endParaRPr lang="en-US" sz="1400" b="1" dirty="0">
                            <a:solidFill>
                              <a:srgbClr val="008000"/>
                            </a:solidFill>
                            <a:latin typeface="Arial"/>
                            <a:cs typeface="Arial"/>
                          </a:endParaRPr>
                        </a:p>
                      </p:txBody>
                    </p:sp>
                    <p:cxnSp>
                      <p:nvCxnSpPr>
                        <p:cNvPr id="124" name="Straight Connector 123"/>
                        <p:cNvCxnSpPr/>
                        <p:nvPr/>
                      </p:nvCxnSpPr>
                      <p:spPr>
                        <a:xfrm>
                          <a:off x="3836339" y="4891592"/>
                          <a:ext cx="0" cy="44578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752794" y="5337377"/>
                          <a:ext cx="170059"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3533558" y="5376647"/>
                          <a:ext cx="1025980" cy="307777"/>
                        </a:xfrm>
                        <a:prstGeom prst="rect">
                          <a:avLst/>
                        </a:prstGeom>
                        <a:noFill/>
                      </p:spPr>
                      <p:txBody>
                        <a:bodyPr wrap="square" rtlCol="0">
                          <a:spAutoFit/>
                        </a:bodyPr>
                        <a:lstStyle/>
                        <a:p>
                          <a:r>
                            <a:rPr lang="en-US" sz="1400" dirty="0" smtClean="0">
                              <a:solidFill>
                                <a:srgbClr val="008000"/>
                              </a:solidFill>
                              <a:latin typeface="Arial"/>
                              <a:cs typeface="Arial"/>
                            </a:rPr>
                            <a:t>BES1</a:t>
                          </a:r>
                          <a:endParaRPr lang="en-US" sz="1400" dirty="0">
                            <a:solidFill>
                              <a:srgbClr val="008000"/>
                            </a:solidFill>
                            <a:latin typeface="Arial"/>
                            <a:cs typeface="Arial"/>
                          </a:endParaRPr>
                        </a:p>
                      </p:txBody>
                    </p:sp>
                    <p:cxnSp>
                      <p:nvCxnSpPr>
                        <p:cNvPr id="127" name="Straight Arrow Connector 126"/>
                        <p:cNvCxnSpPr/>
                        <p:nvPr/>
                      </p:nvCxnSpPr>
                      <p:spPr>
                        <a:xfrm flipH="1">
                          <a:off x="4608991" y="5719921"/>
                          <a:ext cx="7959" cy="56989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2667930" y="6328277"/>
                          <a:ext cx="2104486" cy="307777"/>
                        </a:xfrm>
                        <a:prstGeom prst="rect">
                          <a:avLst/>
                        </a:prstGeom>
                        <a:noFill/>
                        <a:ln>
                          <a:solidFill>
                            <a:schemeClr val="tx1"/>
                          </a:solidFill>
                        </a:ln>
                      </p:spPr>
                      <p:txBody>
                        <a:bodyPr wrap="square" rtlCol="0">
                          <a:spAutoFit/>
                        </a:bodyPr>
                        <a:lstStyle/>
                        <a:p>
                          <a:pPr algn="ctr"/>
                          <a:r>
                            <a:rPr lang="en-US" sz="1400" b="1" dirty="0" smtClean="0">
                              <a:latin typeface="Arial"/>
                              <a:cs typeface="Arial"/>
                            </a:rPr>
                            <a:t>GENE EXPRESSION</a:t>
                          </a:r>
                          <a:endParaRPr lang="en-US" sz="1400" b="1" dirty="0">
                            <a:latin typeface="Arial"/>
                            <a:cs typeface="Arial"/>
                          </a:endParaRPr>
                        </a:p>
                      </p:txBody>
                    </p:sp>
                    <p:sp>
                      <p:nvSpPr>
                        <p:cNvPr id="129" name="TextBox 128"/>
                        <p:cNvSpPr txBox="1"/>
                        <p:nvPr/>
                      </p:nvSpPr>
                      <p:spPr>
                        <a:xfrm>
                          <a:off x="3813689" y="551864"/>
                          <a:ext cx="582796" cy="307777"/>
                        </a:xfrm>
                        <a:prstGeom prst="rect">
                          <a:avLst/>
                        </a:prstGeom>
                        <a:noFill/>
                      </p:spPr>
                      <p:txBody>
                        <a:bodyPr wrap="square" rtlCol="0">
                          <a:spAutoFit/>
                        </a:bodyPr>
                        <a:lstStyle/>
                        <a:p>
                          <a:r>
                            <a:rPr lang="en-US" sz="1400" b="1" dirty="0" smtClean="0">
                              <a:solidFill>
                                <a:srgbClr val="008000"/>
                              </a:solidFill>
                              <a:latin typeface="Arial"/>
                              <a:cs typeface="Arial"/>
                            </a:rPr>
                            <a:t>-</a:t>
                          </a:r>
                          <a:endParaRPr lang="en-US" sz="1400" b="1" dirty="0">
                            <a:solidFill>
                              <a:srgbClr val="008000"/>
                            </a:solidFill>
                            <a:latin typeface="Arial"/>
                            <a:cs typeface="Arial"/>
                          </a:endParaRPr>
                        </a:p>
                      </p:txBody>
                    </p:sp>
                  </p:grpSp>
                </p:grpSp>
              </p:grpSp>
              <p:sp>
                <p:nvSpPr>
                  <p:cNvPr id="98" name="TextBox 97"/>
                  <p:cNvSpPr txBox="1"/>
                  <p:nvPr/>
                </p:nvSpPr>
                <p:spPr>
                  <a:xfrm>
                    <a:off x="3151270" y="4538524"/>
                    <a:ext cx="937723" cy="307777"/>
                  </a:xfrm>
                  <a:prstGeom prst="rect">
                    <a:avLst/>
                  </a:prstGeom>
                  <a:noFill/>
                </p:spPr>
                <p:txBody>
                  <a:bodyPr wrap="square" rtlCol="0">
                    <a:spAutoFit/>
                  </a:bodyPr>
                  <a:lstStyle/>
                  <a:p>
                    <a:r>
                      <a:rPr lang="en-US" sz="1400" b="1" dirty="0" smtClean="0">
                        <a:latin typeface="Arial"/>
                        <a:cs typeface="Arial"/>
                      </a:rPr>
                      <a:t>MAPK</a:t>
                    </a:r>
                    <a:endParaRPr lang="en-US" sz="1400" b="1" dirty="0">
                      <a:latin typeface="Arial"/>
                      <a:cs typeface="Arial"/>
                    </a:endParaRPr>
                  </a:p>
                </p:txBody>
              </p:sp>
              <p:cxnSp>
                <p:nvCxnSpPr>
                  <p:cNvPr id="99" name="Straight Arrow Connector 98"/>
                  <p:cNvCxnSpPr/>
                  <p:nvPr/>
                </p:nvCxnSpPr>
                <p:spPr>
                  <a:xfrm flipH="1">
                    <a:off x="3525599" y="5699405"/>
                    <a:ext cx="7959" cy="5698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3479073" y="4858168"/>
                    <a:ext cx="7959" cy="5698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6" name="TextBox 95"/>
                <p:cNvSpPr txBox="1"/>
                <p:nvPr/>
              </p:nvSpPr>
              <p:spPr>
                <a:xfrm>
                  <a:off x="3177245" y="558844"/>
                  <a:ext cx="582796" cy="307777"/>
                </a:xfrm>
                <a:prstGeom prst="rect">
                  <a:avLst/>
                </a:prstGeom>
                <a:noFill/>
              </p:spPr>
              <p:txBody>
                <a:bodyPr wrap="square" rtlCol="0">
                  <a:spAutoFit/>
                </a:bodyPr>
                <a:lstStyle/>
                <a:p>
                  <a:r>
                    <a:rPr lang="en-US" sz="1400" b="1" dirty="0" smtClean="0">
                      <a:solidFill>
                        <a:srgbClr val="000000"/>
                      </a:solidFill>
                      <a:latin typeface="Arial"/>
                      <a:cs typeface="Arial"/>
                    </a:rPr>
                    <a:t>+</a:t>
                  </a:r>
                  <a:endParaRPr lang="en-US" sz="1400" b="1" dirty="0">
                    <a:solidFill>
                      <a:srgbClr val="000000"/>
                    </a:solidFill>
                    <a:latin typeface="Arial"/>
                    <a:cs typeface="Arial"/>
                  </a:endParaRPr>
                </a:p>
              </p:txBody>
            </p:sp>
          </p:grpSp>
          <p:sp>
            <p:nvSpPr>
              <p:cNvPr id="94" name="TextBox 93"/>
              <p:cNvSpPr txBox="1"/>
              <p:nvPr/>
            </p:nvSpPr>
            <p:spPr>
              <a:xfrm>
                <a:off x="2128396" y="5275097"/>
                <a:ext cx="1010063" cy="307777"/>
              </a:xfrm>
              <a:prstGeom prst="rect">
                <a:avLst/>
              </a:prstGeom>
              <a:noFill/>
            </p:spPr>
            <p:txBody>
              <a:bodyPr wrap="square" rtlCol="0">
                <a:spAutoFit/>
              </a:bodyPr>
              <a:lstStyle/>
              <a:p>
                <a:r>
                  <a:rPr lang="en-US" sz="1400" dirty="0" smtClean="0">
                    <a:latin typeface="Arial"/>
                    <a:cs typeface="Arial"/>
                  </a:rPr>
                  <a:t>TF</a:t>
                </a:r>
                <a:endParaRPr lang="en-US" sz="1400" dirty="0">
                  <a:latin typeface="Arial"/>
                  <a:cs typeface="Arial"/>
                </a:endParaRPr>
              </a:p>
            </p:txBody>
          </p:sp>
        </p:grpSp>
      </p:grpSp>
      <p:sp>
        <p:nvSpPr>
          <p:cNvPr id="30" name="TextBox 29"/>
          <p:cNvSpPr txBox="1"/>
          <p:nvPr/>
        </p:nvSpPr>
        <p:spPr>
          <a:xfrm>
            <a:off x="1235479" y="3243838"/>
            <a:ext cx="6175350" cy="1015663"/>
          </a:xfrm>
          <a:prstGeom prst="rect">
            <a:avLst/>
          </a:prstGeom>
          <a:solidFill>
            <a:schemeClr val="accent6">
              <a:lumMod val="20000"/>
              <a:lumOff val="80000"/>
            </a:schemeClr>
          </a:solidFill>
        </p:spPr>
        <p:txBody>
          <a:bodyPr wrap="square" rtlCol="0">
            <a:spAutoFit/>
          </a:bodyPr>
          <a:lstStyle/>
          <a:p>
            <a:pPr algn="ctr"/>
            <a:r>
              <a:rPr lang="en-US" sz="2000" b="1" dirty="0" smtClean="0">
                <a:latin typeface="Arial"/>
                <a:cs typeface="Arial"/>
              </a:rPr>
              <a:t>INACTIVACIÓN DE UN REPRESOR: </a:t>
            </a:r>
          </a:p>
          <a:p>
            <a:pPr algn="ctr"/>
            <a:r>
              <a:rPr lang="en-US" sz="2000" b="1" dirty="0" smtClean="0">
                <a:latin typeface="Arial"/>
                <a:cs typeface="Arial"/>
              </a:rPr>
              <a:t>1- INACTIVACIÓN</a:t>
            </a:r>
          </a:p>
          <a:p>
            <a:pPr algn="ctr"/>
            <a:r>
              <a:rPr lang="en-US" sz="2000" b="1" dirty="0" smtClean="0">
                <a:latin typeface="Arial"/>
                <a:cs typeface="Arial"/>
              </a:rPr>
              <a:t>ACTIVIDAD QUINASA BIN2</a:t>
            </a:r>
            <a:endParaRPr lang="en-US" sz="2000" b="1" dirty="0">
              <a:latin typeface="Arial"/>
              <a:cs typeface="Arial"/>
            </a:endParaRPr>
          </a:p>
        </p:txBody>
      </p:sp>
    </p:spTree>
    <p:extLst>
      <p:ext uri="{BB962C8B-B14F-4D97-AF65-F5344CB8AC3E}">
        <p14:creationId xmlns:p14="http://schemas.microsoft.com/office/powerpoint/2010/main" val="32634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6" y="85490"/>
            <a:ext cx="8719651" cy="461665"/>
          </a:xfrm>
          <a:prstGeom prst="rect">
            <a:avLst/>
          </a:prstGeom>
          <a:solidFill>
            <a:schemeClr val="accent1">
              <a:lumMod val="20000"/>
              <a:lumOff val="80000"/>
            </a:schemeClr>
          </a:solidFill>
        </p:spPr>
        <p:txBody>
          <a:bodyPr wrap="square">
            <a:spAutoFit/>
          </a:bodyPr>
          <a:lstStyle/>
          <a:p>
            <a:pPr algn="ctr"/>
            <a:r>
              <a:rPr lang="en-US" sz="2400" b="1" dirty="0" smtClean="0">
                <a:latin typeface="Arial"/>
                <a:cs typeface="Arial"/>
              </a:rPr>
              <a:t>2) SEÑALIZACIÓN POR CALCIO</a:t>
            </a:r>
            <a:endParaRPr lang="en-US" sz="2400" b="1" dirty="0">
              <a:latin typeface="Arial"/>
              <a:cs typeface="Arial"/>
            </a:endParaRPr>
          </a:p>
        </p:txBody>
      </p:sp>
      <p:pic>
        <p:nvPicPr>
          <p:cNvPr id="5" name="Picture 4"/>
          <p:cNvPicPr>
            <a:picLocks noChangeAspect="1"/>
          </p:cNvPicPr>
          <p:nvPr/>
        </p:nvPicPr>
        <p:blipFill rotWithShape="1">
          <a:blip r:embed="rId3"/>
          <a:srcRect l="4841"/>
          <a:stretch/>
        </p:blipFill>
        <p:spPr>
          <a:xfrm>
            <a:off x="158754" y="1076111"/>
            <a:ext cx="5967720" cy="5623120"/>
          </a:xfrm>
          <a:prstGeom prst="rect">
            <a:avLst/>
          </a:prstGeom>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803" y="1238232"/>
            <a:ext cx="2259608" cy="398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entagon 7"/>
          <p:cNvSpPr/>
          <p:nvPr/>
        </p:nvSpPr>
        <p:spPr bwMode="auto">
          <a:xfrm>
            <a:off x="6129201" y="5221269"/>
            <a:ext cx="2781300" cy="1477962"/>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6"/>
          <p:cNvSpPr txBox="1">
            <a:spLocks noChangeArrowheads="1"/>
          </p:cNvSpPr>
          <p:nvPr/>
        </p:nvSpPr>
        <p:spPr bwMode="auto">
          <a:xfrm>
            <a:off x="5976801" y="5221269"/>
            <a:ext cx="228600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r>
              <a:rPr lang="en-GB" dirty="0" err="1"/>
              <a:t>CaM</a:t>
            </a:r>
            <a:r>
              <a:rPr lang="en-GB" dirty="0"/>
              <a:t> conformation changes upon calcium binding, changing its affinity for other proteins</a:t>
            </a:r>
          </a:p>
        </p:txBody>
      </p:sp>
      <p:sp>
        <p:nvSpPr>
          <p:cNvPr id="10" name="Rectangle 9"/>
          <p:cNvSpPr/>
          <p:nvPr/>
        </p:nvSpPr>
        <p:spPr>
          <a:xfrm>
            <a:off x="5895000" y="594176"/>
            <a:ext cx="3118926" cy="646331"/>
          </a:xfrm>
          <a:prstGeom prst="rect">
            <a:avLst/>
          </a:prstGeom>
        </p:spPr>
        <p:txBody>
          <a:bodyPr wrap="square">
            <a:spAutoFit/>
          </a:bodyPr>
          <a:lstStyle/>
          <a:p>
            <a:pPr>
              <a:defRPr/>
            </a:pPr>
            <a:r>
              <a:rPr lang="en-GB" b="1" dirty="0" smtClean="0">
                <a:latin typeface="Arial" pitchFamily="34" charset="0"/>
              </a:rPr>
              <a:t>Calcium</a:t>
            </a:r>
            <a:r>
              <a:rPr lang="en-GB" b="1" dirty="0">
                <a:latin typeface="Arial" pitchFamily="34" charset="0"/>
              </a:rPr>
              <a:t>-binding proteins like  </a:t>
            </a:r>
            <a:r>
              <a:rPr lang="en-GB" b="1" dirty="0" err="1" smtClean="0">
                <a:latin typeface="Arial" pitchFamily="34" charset="0"/>
              </a:rPr>
              <a:t>calmodulin</a:t>
            </a:r>
            <a:r>
              <a:rPr lang="en-GB" b="1" dirty="0" smtClean="0">
                <a:latin typeface="Arial" pitchFamily="34" charset="0"/>
              </a:rPr>
              <a:t> </a:t>
            </a:r>
            <a:r>
              <a:rPr lang="en-GB" b="1" dirty="0">
                <a:latin typeface="Arial" pitchFamily="34" charset="0"/>
              </a:rPr>
              <a:t>(</a:t>
            </a:r>
            <a:r>
              <a:rPr lang="en-GB" b="1" dirty="0" err="1">
                <a:latin typeface="Arial" pitchFamily="34" charset="0"/>
              </a:rPr>
              <a:t>CaM</a:t>
            </a:r>
            <a:r>
              <a:rPr lang="en-GB" b="1" dirty="0">
                <a:latin typeface="Arial" pitchFamily="34" charset="0"/>
              </a:rPr>
              <a:t>)</a:t>
            </a:r>
          </a:p>
        </p:txBody>
      </p:sp>
    </p:spTree>
    <p:extLst>
      <p:ext uri="{BB962C8B-B14F-4D97-AF65-F5344CB8AC3E}">
        <p14:creationId xmlns:p14="http://schemas.microsoft.com/office/powerpoint/2010/main" val="477694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123" t="19616" r="2420" b="12440"/>
          <a:stretch/>
        </p:blipFill>
        <p:spPr>
          <a:xfrm>
            <a:off x="169325" y="4646707"/>
            <a:ext cx="5707530" cy="2121647"/>
          </a:xfrm>
          <a:prstGeom prst="rect">
            <a:avLst/>
          </a:prstGeom>
        </p:spPr>
      </p:pic>
      <p:sp>
        <p:nvSpPr>
          <p:cNvPr id="5" name="Rectangle 4"/>
          <p:cNvSpPr/>
          <p:nvPr/>
        </p:nvSpPr>
        <p:spPr>
          <a:xfrm>
            <a:off x="42346" y="88202"/>
            <a:ext cx="9056834" cy="523220"/>
          </a:xfrm>
          <a:prstGeom prst="rect">
            <a:avLst/>
          </a:prstGeom>
          <a:solidFill>
            <a:srgbClr val="DCE6F2"/>
          </a:solidFill>
        </p:spPr>
        <p:txBody>
          <a:bodyPr wrap="square">
            <a:spAutoFit/>
          </a:bodyPr>
          <a:lstStyle/>
          <a:p>
            <a:pPr algn="ctr"/>
            <a:r>
              <a:rPr lang="en-US" sz="2800" dirty="0" err="1" smtClean="0">
                <a:latin typeface="Arial"/>
                <a:cs typeface="Arial"/>
              </a:rPr>
              <a:t>Determinación</a:t>
            </a:r>
            <a:r>
              <a:rPr lang="en-US" sz="2800" dirty="0" smtClean="0">
                <a:latin typeface="Arial"/>
                <a:cs typeface="Arial"/>
              </a:rPr>
              <a:t> de </a:t>
            </a:r>
            <a:r>
              <a:rPr lang="en-US" sz="2800" dirty="0" err="1" smtClean="0">
                <a:latin typeface="Arial"/>
                <a:cs typeface="Arial"/>
              </a:rPr>
              <a:t>concentración</a:t>
            </a:r>
            <a:r>
              <a:rPr lang="en-US" sz="2800" dirty="0" smtClean="0">
                <a:latin typeface="Arial"/>
                <a:cs typeface="Arial"/>
              </a:rPr>
              <a:t> de Ca</a:t>
            </a:r>
            <a:r>
              <a:rPr lang="en-US" sz="2800" baseline="30000" dirty="0" smtClean="0">
                <a:latin typeface="Arial"/>
                <a:cs typeface="Arial"/>
              </a:rPr>
              <a:t>+2</a:t>
            </a:r>
          </a:p>
        </p:txBody>
      </p:sp>
      <p:sp>
        <p:nvSpPr>
          <p:cNvPr id="6" name="Rectangle 5"/>
          <p:cNvSpPr/>
          <p:nvPr/>
        </p:nvSpPr>
        <p:spPr>
          <a:xfrm>
            <a:off x="124760" y="3963746"/>
            <a:ext cx="4726168" cy="646331"/>
          </a:xfrm>
          <a:prstGeom prst="rect">
            <a:avLst/>
          </a:prstGeom>
          <a:solidFill>
            <a:schemeClr val="accent1">
              <a:lumMod val="20000"/>
              <a:lumOff val="80000"/>
            </a:schemeClr>
          </a:solidFill>
        </p:spPr>
        <p:txBody>
          <a:bodyPr wrap="square">
            <a:spAutoFit/>
          </a:bodyPr>
          <a:lstStyle/>
          <a:p>
            <a:pPr algn="ctr"/>
            <a:r>
              <a:rPr lang="en-US" b="1" dirty="0" smtClean="0"/>
              <a:t>2- </a:t>
            </a:r>
            <a:r>
              <a:rPr lang="en-US" b="1" dirty="0" err="1" smtClean="0"/>
              <a:t>Camaleon</a:t>
            </a:r>
            <a:r>
              <a:rPr lang="en-US" b="1" dirty="0" smtClean="0"/>
              <a:t>: </a:t>
            </a:r>
            <a:r>
              <a:rPr lang="en-US" b="1" dirty="0" err="1" smtClean="0"/>
              <a:t>nanosensor</a:t>
            </a:r>
            <a:r>
              <a:rPr lang="en-US" b="1" dirty="0" smtClean="0"/>
              <a:t> de Ca+2 </a:t>
            </a:r>
          </a:p>
          <a:p>
            <a:pPr algn="ctr"/>
            <a:r>
              <a:rPr lang="en-US" b="1" dirty="0" smtClean="0"/>
              <a:t>FRET (</a:t>
            </a:r>
            <a:r>
              <a:rPr lang="en-US" b="1" dirty="0" err="1"/>
              <a:t>Förster</a:t>
            </a:r>
            <a:r>
              <a:rPr lang="en-US" b="1" dirty="0"/>
              <a:t> Resonance Energy </a:t>
            </a:r>
            <a:r>
              <a:rPr lang="en-US" b="1" dirty="0" smtClean="0"/>
              <a:t>Transfer)</a:t>
            </a:r>
            <a:endParaRPr lang="en-US" b="1" dirty="0"/>
          </a:p>
        </p:txBody>
      </p:sp>
      <p:pic>
        <p:nvPicPr>
          <p:cNvPr id="7" name="Picture 6"/>
          <p:cNvPicPr>
            <a:picLocks noChangeAspect="1"/>
          </p:cNvPicPr>
          <p:nvPr/>
        </p:nvPicPr>
        <p:blipFill rotWithShape="1">
          <a:blip r:embed="rId4"/>
          <a:srcRect t="7303"/>
          <a:stretch/>
        </p:blipFill>
        <p:spPr>
          <a:xfrm>
            <a:off x="1703294" y="789953"/>
            <a:ext cx="4616834" cy="2818482"/>
          </a:xfrm>
          <a:prstGeom prst="rect">
            <a:avLst/>
          </a:prstGeom>
        </p:spPr>
      </p:pic>
      <p:sp>
        <p:nvSpPr>
          <p:cNvPr id="8" name="Rectangle 7"/>
          <p:cNvSpPr/>
          <p:nvPr/>
        </p:nvSpPr>
        <p:spPr>
          <a:xfrm>
            <a:off x="124761" y="879600"/>
            <a:ext cx="2286000" cy="923330"/>
          </a:xfrm>
          <a:prstGeom prst="rect">
            <a:avLst/>
          </a:prstGeom>
          <a:solidFill>
            <a:srgbClr val="DCE6F2"/>
          </a:solidFill>
        </p:spPr>
        <p:txBody>
          <a:bodyPr wrap="square">
            <a:spAutoFit/>
          </a:bodyPr>
          <a:lstStyle/>
          <a:p>
            <a:pPr algn="ctr"/>
            <a:r>
              <a:rPr lang="en-US" b="1" dirty="0">
                <a:latin typeface="Arial"/>
                <a:cs typeface="Arial"/>
              </a:rPr>
              <a:t>1- SONDAS FLUORESCENTES (</a:t>
            </a:r>
            <a:r>
              <a:rPr lang="en-US" b="1" dirty="0" err="1">
                <a:latin typeface="Arial"/>
                <a:cs typeface="Arial"/>
              </a:rPr>
              <a:t>Sonda</a:t>
            </a:r>
            <a:r>
              <a:rPr lang="en-US" b="1" dirty="0">
                <a:latin typeface="Arial"/>
                <a:cs typeface="Arial"/>
              </a:rPr>
              <a:t> Fura-2)</a:t>
            </a:r>
          </a:p>
        </p:txBody>
      </p:sp>
      <p:pic>
        <p:nvPicPr>
          <p:cNvPr id="10" name="Picture 9" descr="fretintrofigure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111" y="4310109"/>
            <a:ext cx="2875681" cy="2458243"/>
          </a:xfrm>
          <a:prstGeom prst="rect">
            <a:avLst/>
          </a:prstGeom>
        </p:spPr>
      </p:pic>
      <p:pic>
        <p:nvPicPr>
          <p:cNvPr id="2" name="Picture 1" descr="ratioexitatio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6964" y="928864"/>
            <a:ext cx="2552351" cy="2286481"/>
          </a:xfrm>
          <a:prstGeom prst="rect">
            <a:avLst/>
          </a:prstGeom>
        </p:spPr>
      </p:pic>
    </p:spTree>
    <p:extLst>
      <p:ext uri="{BB962C8B-B14F-4D97-AF65-F5344CB8AC3E}">
        <p14:creationId xmlns:p14="http://schemas.microsoft.com/office/powerpoint/2010/main" val="3263080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836" y="85490"/>
            <a:ext cx="8719651" cy="461665"/>
          </a:xfrm>
          <a:prstGeom prst="rect">
            <a:avLst/>
          </a:prstGeom>
          <a:solidFill>
            <a:schemeClr val="accent1">
              <a:lumMod val="20000"/>
              <a:lumOff val="80000"/>
            </a:schemeClr>
          </a:solidFill>
        </p:spPr>
        <p:txBody>
          <a:bodyPr wrap="square">
            <a:spAutoFit/>
          </a:bodyPr>
          <a:lstStyle/>
          <a:p>
            <a:pPr algn="ctr"/>
            <a:r>
              <a:rPr lang="en-US" sz="2400" b="1" dirty="0" smtClean="0">
                <a:latin typeface="Arial"/>
                <a:cs typeface="Arial"/>
              </a:rPr>
              <a:t>3) SEÑALIZACIÓN POR ROS (Reactive Oxygen Species)</a:t>
            </a:r>
            <a:endParaRPr lang="en-US" sz="2400" b="1" dirty="0">
              <a:latin typeface="Arial"/>
              <a:cs typeface="Arial"/>
            </a:endParaRPr>
          </a:p>
        </p:txBody>
      </p:sp>
      <p:pic>
        <p:nvPicPr>
          <p:cNvPr id="7" name="Picture 6"/>
          <p:cNvPicPr>
            <a:picLocks noChangeAspect="1"/>
          </p:cNvPicPr>
          <p:nvPr/>
        </p:nvPicPr>
        <p:blipFill rotWithShape="1">
          <a:blip r:embed="rId3"/>
          <a:srcRect t="15451" r="29368" b="18415"/>
          <a:stretch/>
        </p:blipFill>
        <p:spPr>
          <a:xfrm>
            <a:off x="0" y="3964618"/>
            <a:ext cx="6601776" cy="2956278"/>
          </a:xfrm>
          <a:prstGeom prst="rect">
            <a:avLst/>
          </a:prstGeom>
        </p:spPr>
      </p:pic>
      <p:grpSp>
        <p:nvGrpSpPr>
          <p:cNvPr id="15" name="Group 14"/>
          <p:cNvGrpSpPr>
            <a:grpSpLocks noChangeAspect="1"/>
          </p:cNvGrpSpPr>
          <p:nvPr/>
        </p:nvGrpSpPr>
        <p:grpSpPr>
          <a:xfrm>
            <a:off x="436792" y="797150"/>
            <a:ext cx="2905625" cy="2503170"/>
            <a:chOff x="687301" y="707501"/>
            <a:chExt cx="3372795" cy="2905632"/>
          </a:xfrm>
        </p:grpSpPr>
        <p:pic>
          <p:nvPicPr>
            <p:cNvPr id="9" name="Picture 8" descr="F1.large-7.jpg"/>
            <p:cNvPicPr>
              <a:picLocks noChangeAspect="1"/>
            </p:cNvPicPr>
            <p:nvPr/>
          </p:nvPicPr>
          <p:blipFill rotWithShape="1">
            <a:blip r:embed="rId4">
              <a:extLst>
                <a:ext uri="{28A0092B-C50C-407E-A947-70E740481C1C}">
                  <a14:useLocalDpi xmlns:a14="http://schemas.microsoft.com/office/drawing/2010/main" val="0"/>
                </a:ext>
              </a:extLst>
            </a:blip>
            <a:srcRect t="49891"/>
            <a:stretch/>
          </p:blipFill>
          <p:spPr>
            <a:xfrm>
              <a:off x="687301" y="747845"/>
              <a:ext cx="3372795" cy="2865288"/>
            </a:xfrm>
            <a:prstGeom prst="rect">
              <a:avLst/>
            </a:prstGeom>
          </p:spPr>
        </p:pic>
        <p:sp>
          <p:nvSpPr>
            <p:cNvPr id="10" name="TextBox 9"/>
            <p:cNvSpPr txBox="1"/>
            <p:nvPr/>
          </p:nvSpPr>
          <p:spPr>
            <a:xfrm>
              <a:off x="3422782" y="707501"/>
              <a:ext cx="587019" cy="338554"/>
            </a:xfrm>
            <a:prstGeom prst="rect">
              <a:avLst/>
            </a:prstGeom>
            <a:noFill/>
          </p:spPr>
          <p:txBody>
            <a:bodyPr wrap="none" rtlCol="0">
              <a:spAutoFit/>
            </a:bodyPr>
            <a:lstStyle/>
            <a:p>
              <a:r>
                <a:rPr lang="en-US" sz="1600" dirty="0" smtClean="0"/>
                <a:t>H</a:t>
              </a:r>
              <a:r>
                <a:rPr lang="en-US" sz="1600" baseline="-25000" dirty="0" smtClean="0"/>
                <a:t>2</a:t>
              </a:r>
              <a:r>
                <a:rPr lang="en-US" sz="1600" dirty="0" smtClean="0"/>
                <a:t>O</a:t>
              </a:r>
              <a:r>
                <a:rPr lang="en-US" sz="1600" baseline="-25000" dirty="0" smtClean="0"/>
                <a:t>2</a:t>
              </a:r>
              <a:endParaRPr lang="en-US" sz="1600" baseline="-25000" dirty="0"/>
            </a:p>
          </p:txBody>
        </p:sp>
        <p:cxnSp>
          <p:nvCxnSpPr>
            <p:cNvPr id="12" name="Straight Arrow Connector 11"/>
            <p:cNvCxnSpPr/>
            <p:nvPr/>
          </p:nvCxnSpPr>
          <p:spPr>
            <a:xfrm flipV="1">
              <a:off x="3137647" y="911412"/>
              <a:ext cx="28513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44169" y="562269"/>
            <a:ext cx="2670961" cy="369332"/>
          </a:xfrm>
          <a:prstGeom prst="rect">
            <a:avLst/>
          </a:prstGeom>
          <a:noFill/>
        </p:spPr>
        <p:txBody>
          <a:bodyPr wrap="none" rtlCol="0">
            <a:spAutoFit/>
          </a:bodyPr>
          <a:lstStyle/>
          <a:p>
            <a:r>
              <a:rPr lang="en-US" b="1" dirty="0" smtClean="0"/>
              <a:t>NADPH oxidase at the PM</a:t>
            </a:r>
            <a:endParaRPr lang="en-US" b="1" dirty="0"/>
          </a:p>
        </p:txBody>
      </p:sp>
      <p:pic>
        <p:nvPicPr>
          <p:cNvPr id="16" name="Picture 15"/>
          <p:cNvPicPr>
            <a:picLocks noChangeAspect="1"/>
          </p:cNvPicPr>
          <p:nvPr/>
        </p:nvPicPr>
        <p:blipFill rotWithShape="1">
          <a:blip r:embed="rId3"/>
          <a:srcRect l="75531"/>
          <a:stretch/>
        </p:blipFill>
        <p:spPr>
          <a:xfrm>
            <a:off x="6932416" y="2715848"/>
            <a:ext cx="2058309" cy="4023074"/>
          </a:xfrm>
          <a:prstGeom prst="rect">
            <a:avLst/>
          </a:prstGeom>
        </p:spPr>
      </p:pic>
      <p:sp>
        <p:nvSpPr>
          <p:cNvPr id="2" name="Rectangle 1"/>
          <p:cNvSpPr/>
          <p:nvPr/>
        </p:nvSpPr>
        <p:spPr>
          <a:xfrm>
            <a:off x="553755" y="3318287"/>
            <a:ext cx="6048021" cy="646331"/>
          </a:xfrm>
          <a:prstGeom prst="rect">
            <a:avLst/>
          </a:prstGeom>
        </p:spPr>
        <p:txBody>
          <a:bodyPr wrap="square">
            <a:spAutoFit/>
          </a:bodyPr>
          <a:lstStyle/>
          <a:p>
            <a:pPr algn="ctr"/>
            <a:r>
              <a:rPr lang="en-US" dirty="0"/>
              <a:t>Time-lapse imaging of a ROS wave propagating through an Arabidopsis plant in response to wounding</a:t>
            </a:r>
          </a:p>
        </p:txBody>
      </p:sp>
      <p:pic>
        <p:nvPicPr>
          <p:cNvPr id="6" name="Picture 5" descr="The-reactive-oxygen-species-ROS-wave-a-A-simplified-model-for-the-propagation-of-the_W6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55" y="1234025"/>
            <a:ext cx="7296782" cy="5461186"/>
          </a:xfrm>
          <a:prstGeom prst="rect">
            <a:avLst/>
          </a:prstGeom>
        </p:spPr>
      </p:pic>
    </p:spTree>
    <p:extLst>
      <p:ext uri="{BB962C8B-B14F-4D97-AF65-F5344CB8AC3E}">
        <p14:creationId xmlns:p14="http://schemas.microsoft.com/office/powerpoint/2010/main" val="12154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36" y="85490"/>
            <a:ext cx="8719651" cy="461665"/>
          </a:xfrm>
          <a:prstGeom prst="rect">
            <a:avLst/>
          </a:prstGeom>
          <a:solidFill>
            <a:schemeClr val="accent1">
              <a:lumMod val="20000"/>
              <a:lumOff val="80000"/>
            </a:schemeClr>
          </a:solidFill>
        </p:spPr>
        <p:txBody>
          <a:bodyPr wrap="square">
            <a:spAutoFit/>
          </a:bodyPr>
          <a:lstStyle/>
          <a:p>
            <a:pPr algn="ctr"/>
            <a:r>
              <a:rPr lang="en-US" sz="2400" b="1" dirty="0" smtClean="0">
                <a:latin typeface="Arial"/>
                <a:cs typeface="Arial"/>
              </a:rPr>
              <a:t>4) SEÑALIZACIÓN POR FOSFOINOSITIDOS</a:t>
            </a:r>
            <a:endParaRPr lang="en-US" sz="2400" b="1" dirty="0">
              <a:latin typeface="Arial"/>
              <a:cs typeface="Arial"/>
            </a:endParaRPr>
          </a:p>
        </p:txBody>
      </p:sp>
      <p:grpSp>
        <p:nvGrpSpPr>
          <p:cNvPr id="12" name="Group 11"/>
          <p:cNvGrpSpPr/>
          <p:nvPr/>
        </p:nvGrpSpPr>
        <p:grpSpPr>
          <a:xfrm>
            <a:off x="350889" y="902424"/>
            <a:ext cx="8193036" cy="5955576"/>
            <a:chOff x="613690" y="1219875"/>
            <a:chExt cx="7239956" cy="5087010"/>
          </a:xfrm>
        </p:grpSpPr>
        <p:pic>
          <p:nvPicPr>
            <p:cNvPr id="10" name="Picture 9"/>
            <p:cNvPicPr>
              <a:picLocks noChangeAspect="1"/>
            </p:cNvPicPr>
            <p:nvPr/>
          </p:nvPicPr>
          <p:blipFill rotWithShape="1">
            <a:blip r:embed="rId2"/>
            <a:srcRect l="2212" t="7747" r="2614" b="5926"/>
            <a:stretch/>
          </p:blipFill>
          <p:spPr>
            <a:xfrm>
              <a:off x="734655" y="1219875"/>
              <a:ext cx="7118991" cy="4974213"/>
            </a:xfrm>
            <a:prstGeom prst="rect">
              <a:avLst/>
            </a:prstGeom>
          </p:spPr>
        </p:pic>
        <p:sp>
          <p:nvSpPr>
            <p:cNvPr id="11" name="Rounded Rectangle 10"/>
            <p:cNvSpPr/>
            <p:nvPr/>
          </p:nvSpPr>
          <p:spPr>
            <a:xfrm>
              <a:off x="613690" y="5514810"/>
              <a:ext cx="4666354" cy="792075"/>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491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017"/>
          <a:stretch/>
        </p:blipFill>
        <p:spPr>
          <a:xfrm>
            <a:off x="3060303" y="658557"/>
            <a:ext cx="5849575" cy="6216457"/>
          </a:xfrm>
          <a:prstGeom prst="rect">
            <a:avLst/>
          </a:prstGeom>
        </p:spPr>
      </p:pic>
      <p:sp>
        <p:nvSpPr>
          <p:cNvPr id="3" name="TextBox 2"/>
          <p:cNvSpPr txBox="1"/>
          <p:nvPr/>
        </p:nvSpPr>
        <p:spPr>
          <a:xfrm>
            <a:off x="-1116632" y="1884252"/>
            <a:ext cx="5472608" cy="490776"/>
          </a:xfrm>
          <a:prstGeom prst="downArrow">
            <a:avLst/>
          </a:prstGeom>
          <a:noFill/>
        </p:spPr>
        <p:txBody>
          <a:bodyPr wrap="square" rtlCol="0">
            <a:spAutoFit/>
          </a:bodyPr>
          <a:lstStyle/>
          <a:p>
            <a:r>
              <a:rPr lang="en-US" b="1" dirty="0">
                <a:latin typeface="Arial"/>
                <a:cs typeface="Arial"/>
              </a:rPr>
              <a:t>2</a:t>
            </a:r>
            <a:r>
              <a:rPr lang="en-US" b="1" dirty="0" smtClean="0">
                <a:latin typeface="Arial"/>
                <a:cs typeface="Arial"/>
              </a:rPr>
              <a:t>- PERCEPCIÓN</a:t>
            </a:r>
            <a:endParaRPr lang="en-US" b="1" dirty="0">
              <a:latin typeface="Arial"/>
              <a:cs typeface="Arial"/>
            </a:endParaRPr>
          </a:p>
        </p:txBody>
      </p:sp>
      <p:sp>
        <p:nvSpPr>
          <p:cNvPr id="4" name="TextBox 3"/>
          <p:cNvSpPr txBox="1"/>
          <p:nvPr/>
        </p:nvSpPr>
        <p:spPr>
          <a:xfrm>
            <a:off x="-1116632" y="2901156"/>
            <a:ext cx="4920964" cy="858857"/>
          </a:xfrm>
          <a:prstGeom prst="downArrow">
            <a:avLst/>
          </a:prstGeom>
          <a:noFill/>
        </p:spPr>
        <p:txBody>
          <a:bodyPr wrap="square" rtlCol="0">
            <a:spAutoFit/>
          </a:bodyPr>
          <a:lstStyle/>
          <a:p>
            <a:pPr algn="ctr"/>
            <a:r>
              <a:rPr lang="en-US" b="1" dirty="0" smtClean="0">
                <a:latin typeface="Arial"/>
                <a:cs typeface="Arial"/>
              </a:rPr>
              <a:t>3- TRANSDUCCIÓN/ AMPLIFICACIÓN</a:t>
            </a:r>
            <a:endParaRPr lang="en-US" b="1" dirty="0">
              <a:latin typeface="Arial"/>
              <a:cs typeface="Arial"/>
            </a:endParaRPr>
          </a:p>
        </p:txBody>
      </p:sp>
      <p:sp>
        <p:nvSpPr>
          <p:cNvPr id="6" name="TextBox 5"/>
          <p:cNvSpPr txBox="1"/>
          <p:nvPr/>
        </p:nvSpPr>
        <p:spPr>
          <a:xfrm>
            <a:off x="-1116632" y="4675788"/>
            <a:ext cx="4824536" cy="490776"/>
          </a:xfrm>
          <a:prstGeom prst="downArrow">
            <a:avLst/>
          </a:prstGeom>
          <a:noFill/>
        </p:spPr>
        <p:txBody>
          <a:bodyPr wrap="square" rtlCol="0">
            <a:spAutoFit/>
          </a:bodyPr>
          <a:lstStyle/>
          <a:p>
            <a:r>
              <a:rPr lang="en-US" b="1" dirty="0">
                <a:latin typeface="Arial"/>
                <a:cs typeface="Arial"/>
              </a:rPr>
              <a:t>4</a:t>
            </a:r>
            <a:r>
              <a:rPr lang="en-US" b="1" dirty="0" smtClean="0">
                <a:latin typeface="Arial"/>
                <a:cs typeface="Arial"/>
              </a:rPr>
              <a:t>- RESPUESTA</a:t>
            </a:r>
            <a:endParaRPr lang="en-US" b="1" dirty="0">
              <a:latin typeface="Arial"/>
              <a:cs typeface="Arial"/>
            </a:endParaRPr>
          </a:p>
        </p:txBody>
      </p:sp>
      <p:sp>
        <p:nvSpPr>
          <p:cNvPr id="9" name="TextBox 8"/>
          <p:cNvSpPr txBox="1"/>
          <p:nvPr/>
        </p:nvSpPr>
        <p:spPr>
          <a:xfrm>
            <a:off x="70689" y="125198"/>
            <a:ext cx="8975325" cy="707886"/>
          </a:xfrm>
          <a:prstGeom prst="rect">
            <a:avLst/>
          </a:prstGeom>
          <a:solidFill>
            <a:schemeClr val="accent1">
              <a:lumMod val="20000"/>
              <a:lumOff val="80000"/>
            </a:schemeClr>
          </a:solidFill>
        </p:spPr>
        <p:txBody>
          <a:bodyPr wrap="square" rtlCol="0">
            <a:spAutoFit/>
          </a:bodyPr>
          <a:lstStyle/>
          <a:p>
            <a:pPr algn="ctr"/>
            <a:r>
              <a:rPr lang="en-US" sz="2000" b="1" dirty="0" smtClean="0">
                <a:latin typeface="Arial"/>
                <a:cs typeface="Arial"/>
              </a:rPr>
              <a:t>RUTA TRANSDUCCIÓN DE SEÑAL: </a:t>
            </a:r>
          </a:p>
          <a:p>
            <a:pPr algn="ctr"/>
            <a:r>
              <a:rPr lang="en-US" sz="2000" b="1" dirty="0" smtClean="0">
                <a:latin typeface="Arial"/>
                <a:cs typeface="Arial"/>
              </a:rPr>
              <a:t>PERCEPCIÓN-TRANSDUCCIÓN-RESPUESTA</a:t>
            </a:r>
            <a:endParaRPr lang="en-US" sz="2000" b="1" dirty="0">
              <a:latin typeface="Arial"/>
              <a:cs typeface="Arial"/>
            </a:endParaRPr>
          </a:p>
        </p:txBody>
      </p:sp>
      <p:sp>
        <p:nvSpPr>
          <p:cNvPr id="8" name="TextBox 7"/>
          <p:cNvSpPr txBox="1"/>
          <p:nvPr/>
        </p:nvSpPr>
        <p:spPr>
          <a:xfrm>
            <a:off x="-1116632" y="1135538"/>
            <a:ext cx="5472608" cy="490776"/>
          </a:xfrm>
          <a:prstGeom prst="downArrow">
            <a:avLst/>
          </a:prstGeom>
          <a:noFill/>
        </p:spPr>
        <p:txBody>
          <a:bodyPr wrap="square" rtlCol="0">
            <a:spAutoFit/>
          </a:bodyPr>
          <a:lstStyle/>
          <a:p>
            <a:r>
              <a:rPr lang="en-US" b="1" dirty="0" smtClean="0">
                <a:latin typeface="Arial"/>
                <a:cs typeface="Arial"/>
              </a:rPr>
              <a:t>1- SEÑAL</a:t>
            </a:r>
            <a:endParaRPr lang="en-US" b="1" dirty="0">
              <a:latin typeface="Arial"/>
              <a:cs typeface="Arial"/>
            </a:endParaRPr>
          </a:p>
        </p:txBody>
      </p:sp>
      <p:sp>
        <p:nvSpPr>
          <p:cNvPr id="10" name="Oval 9"/>
          <p:cNvSpPr/>
          <p:nvPr/>
        </p:nvSpPr>
        <p:spPr bwMode="auto">
          <a:xfrm>
            <a:off x="50127" y="4545539"/>
            <a:ext cx="2071916" cy="721207"/>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Tree>
    <p:extLst>
      <p:ext uri="{BB962C8B-B14F-4D97-AF65-F5344CB8AC3E}">
        <p14:creationId xmlns:p14="http://schemas.microsoft.com/office/powerpoint/2010/main" val="3437631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512" y="125760"/>
            <a:ext cx="8784976" cy="1143000"/>
          </a:xfrm>
          <a:solidFill>
            <a:srgbClr val="DCE6F2"/>
          </a:solidFill>
        </p:spPr>
        <p:txBody>
          <a:bodyPr>
            <a:normAutofit fontScale="90000"/>
          </a:bodyPr>
          <a:lstStyle/>
          <a:p>
            <a:r>
              <a:rPr lang="en-US" sz="3600" dirty="0" smtClean="0">
                <a:latin typeface="Arial"/>
                <a:cs typeface="Arial"/>
              </a:rPr>
              <a:t>El </a:t>
            </a:r>
            <a:r>
              <a:rPr lang="en-US" sz="3600" dirty="0" err="1" smtClean="0">
                <a:latin typeface="Arial"/>
                <a:cs typeface="Arial"/>
              </a:rPr>
              <a:t>organismo</a:t>
            </a:r>
            <a:r>
              <a:rPr lang="en-US" sz="3600" dirty="0" smtClean="0">
                <a:latin typeface="Arial"/>
                <a:cs typeface="Arial"/>
              </a:rPr>
              <a:t> </a:t>
            </a:r>
            <a:r>
              <a:rPr lang="en-US" sz="3600" dirty="0" err="1" smtClean="0">
                <a:latin typeface="Arial"/>
                <a:cs typeface="Arial"/>
              </a:rPr>
              <a:t>interviene</a:t>
            </a:r>
            <a:r>
              <a:rPr lang="en-US" sz="3600" dirty="0" smtClean="0">
                <a:latin typeface="Arial"/>
                <a:cs typeface="Arial"/>
              </a:rPr>
              <a:t> en el </a:t>
            </a:r>
            <a:r>
              <a:rPr lang="en-US" sz="3600" dirty="0" err="1" smtClean="0">
                <a:latin typeface="Arial"/>
                <a:cs typeface="Arial"/>
              </a:rPr>
              <a:t>proceso</a:t>
            </a:r>
            <a:r>
              <a:rPr lang="en-US" sz="3600" dirty="0" smtClean="0">
                <a:latin typeface="Arial"/>
                <a:cs typeface="Arial"/>
              </a:rPr>
              <a:t> </a:t>
            </a:r>
            <a:r>
              <a:rPr lang="en-US" sz="3600" dirty="0" err="1" smtClean="0">
                <a:latin typeface="Arial"/>
                <a:cs typeface="Arial"/>
              </a:rPr>
              <a:t>desde</a:t>
            </a:r>
            <a:r>
              <a:rPr lang="en-US" sz="3600" dirty="0" smtClean="0">
                <a:latin typeface="Arial"/>
                <a:cs typeface="Arial"/>
              </a:rPr>
              <a:t> la </a:t>
            </a:r>
            <a:r>
              <a:rPr lang="en-US" sz="3600" dirty="0" err="1" smtClean="0">
                <a:latin typeface="Arial"/>
                <a:cs typeface="Arial"/>
              </a:rPr>
              <a:t>percepción</a:t>
            </a:r>
            <a:r>
              <a:rPr lang="en-US" sz="3600" dirty="0" smtClean="0">
                <a:latin typeface="Arial"/>
                <a:cs typeface="Arial"/>
              </a:rPr>
              <a:t> hasta la </a:t>
            </a:r>
            <a:r>
              <a:rPr lang="en-US" sz="3600" dirty="0" err="1" smtClean="0">
                <a:latin typeface="Arial"/>
                <a:cs typeface="Arial"/>
              </a:rPr>
              <a:t>respuesta</a:t>
            </a:r>
            <a:endParaRPr lang="en-US" sz="3600" dirty="0">
              <a:latin typeface="Arial"/>
              <a:cs typeface="Arial"/>
            </a:endParaRPr>
          </a:p>
        </p:txBody>
      </p:sp>
      <p:sp>
        <p:nvSpPr>
          <p:cNvPr id="6" name="TextBox 5"/>
          <p:cNvSpPr txBox="1"/>
          <p:nvPr/>
        </p:nvSpPr>
        <p:spPr>
          <a:xfrm>
            <a:off x="-446256" y="3281396"/>
            <a:ext cx="2558104" cy="490776"/>
          </a:xfrm>
          <a:prstGeom prst="downArrow">
            <a:avLst/>
          </a:prstGeom>
          <a:noFill/>
        </p:spPr>
        <p:txBody>
          <a:bodyPr wrap="none" rtlCol="0">
            <a:spAutoFit/>
          </a:bodyPr>
          <a:lstStyle/>
          <a:p>
            <a:r>
              <a:rPr lang="en-US" b="1" dirty="0" err="1" smtClean="0">
                <a:latin typeface="Arial"/>
                <a:cs typeface="Arial"/>
              </a:rPr>
              <a:t>Estímulos</a:t>
            </a:r>
            <a:endParaRPr lang="en-US" b="1" dirty="0">
              <a:latin typeface="Arial"/>
              <a:cs typeface="Arial"/>
            </a:endParaRPr>
          </a:p>
        </p:txBody>
      </p:sp>
      <p:sp>
        <p:nvSpPr>
          <p:cNvPr id="7" name="Right Arrow 6"/>
          <p:cNvSpPr/>
          <p:nvPr/>
        </p:nvSpPr>
        <p:spPr bwMode="auto">
          <a:xfrm>
            <a:off x="206075" y="3717032"/>
            <a:ext cx="1584176" cy="216024"/>
          </a:xfrm>
          <a:prstGeom prst="rightArrow">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cs typeface="ＭＳ Ｐゴシック" charset="0"/>
            </a:endParaRPr>
          </a:p>
        </p:txBody>
      </p:sp>
      <p:sp>
        <p:nvSpPr>
          <p:cNvPr id="8" name="TextBox 7"/>
          <p:cNvSpPr txBox="1"/>
          <p:nvPr/>
        </p:nvSpPr>
        <p:spPr>
          <a:xfrm>
            <a:off x="6754544" y="3209388"/>
            <a:ext cx="2685949" cy="490776"/>
          </a:xfrm>
          <a:prstGeom prst="downArrow">
            <a:avLst/>
          </a:prstGeom>
          <a:noFill/>
        </p:spPr>
        <p:txBody>
          <a:bodyPr wrap="none" rtlCol="0">
            <a:spAutoFit/>
          </a:bodyPr>
          <a:lstStyle/>
          <a:p>
            <a:r>
              <a:rPr lang="en-US" b="1" dirty="0" err="1" smtClean="0">
                <a:latin typeface="Arial"/>
                <a:cs typeface="Arial"/>
              </a:rPr>
              <a:t>Respuesta</a:t>
            </a:r>
            <a:endParaRPr lang="en-US" b="1" dirty="0">
              <a:latin typeface="Arial"/>
              <a:cs typeface="Arial"/>
            </a:endParaRPr>
          </a:p>
        </p:txBody>
      </p:sp>
      <p:sp>
        <p:nvSpPr>
          <p:cNvPr id="9" name="Right Arrow 8"/>
          <p:cNvSpPr/>
          <p:nvPr/>
        </p:nvSpPr>
        <p:spPr bwMode="auto">
          <a:xfrm>
            <a:off x="7452320" y="3717032"/>
            <a:ext cx="1584176" cy="216024"/>
          </a:xfrm>
          <a:prstGeom prst="rightArrow">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79712" y="1866266"/>
            <a:ext cx="5328592" cy="4803094"/>
          </a:xfrm>
          <a:prstGeom prst="rect">
            <a:avLst/>
          </a:prstGeom>
        </p:spPr>
      </p:pic>
      <p:sp>
        <p:nvSpPr>
          <p:cNvPr id="10" name="TextBox 9"/>
          <p:cNvSpPr txBox="1"/>
          <p:nvPr/>
        </p:nvSpPr>
        <p:spPr>
          <a:xfrm>
            <a:off x="2342592" y="3823642"/>
            <a:ext cx="5832648" cy="490776"/>
          </a:xfrm>
          <a:prstGeom prst="downArrow">
            <a:avLst/>
          </a:prstGeom>
          <a:noFill/>
        </p:spPr>
        <p:txBody>
          <a:bodyPr wrap="square" rtlCol="0">
            <a:spAutoFit/>
          </a:bodyPr>
          <a:lstStyle/>
          <a:p>
            <a:r>
              <a:rPr lang="en-US" b="1" dirty="0" smtClean="0">
                <a:latin typeface="Arial"/>
                <a:cs typeface="Arial"/>
              </a:rPr>
              <a:t>PROCESAMIENTO</a:t>
            </a:r>
            <a:endParaRPr lang="en-US" b="1" dirty="0">
              <a:latin typeface="Arial"/>
              <a:cs typeface="Arial"/>
            </a:endParaRPr>
          </a:p>
        </p:txBody>
      </p:sp>
    </p:spTree>
    <p:extLst>
      <p:ext uri="{BB962C8B-B14F-4D97-AF65-F5344CB8AC3E}">
        <p14:creationId xmlns:p14="http://schemas.microsoft.com/office/powerpoint/2010/main" val="41371170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52600"/>
            <a:ext cx="7772400" cy="1143000"/>
          </a:xfrm>
        </p:spPr>
        <p:txBody>
          <a:bodyPr/>
          <a:lstStyle/>
          <a:p>
            <a:r>
              <a:rPr lang="en-US" dirty="0" err="1"/>
              <a:t>Efectores</a:t>
            </a:r>
            <a:endParaRPr lang="en-US" dirty="0"/>
          </a:p>
        </p:txBody>
      </p:sp>
      <p:sp>
        <p:nvSpPr>
          <p:cNvPr id="11267" name="Rectangle 3"/>
          <p:cNvSpPr>
            <a:spLocks noGrp="1" noChangeArrowheads="1"/>
          </p:cNvSpPr>
          <p:nvPr>
            <p:ph type="subTitle" idx="1"/>
          </p:nvPr>
        </p:nvSpPr>
        <p:spPr>
          <a:xfrm>
            <a:off x="1371600" y="3048000"/>
            <a:ext cx="6400800" cy="1752600"/>
          </a:xfrm>
        </p:spPr>
        <p:txBody>
          <a:bodyPr/>
          <a:lstStyle/>
          <a:p>
            <a:r>
              <a:rPr lang="en-US"/>
              <a:t>Factores de transcripcion</a:t>
            </a:r>
          </a:p>
          <a:p>
            <a:r>
              <a:rPr lang="en-US"/>
              <a:t>Activacion / desactivacion de Enzimas / Canales</a:t>
            </a:r>
          </a:p>
        </p:txBody>
      </p:sp>
      <p:pic>
        <p:nvPicPr>
          <p:cNvPr id="2" name="Picture 1"/>
          <p:cNvPicPr>
            <a:picLocks noChangeAspect="1"/>
          </p:cNvPicPr>
          <p:nvPr/>
        </p:nvPicPr>
        <p:blipFill>
          <a:blip r:embed="rId2"/>
          <a:stretch>
            <a:fillRect/>
          </a:stretch>
        </p:blipFill>
        <p:spPr>
          <a:xfrm>
            <a:off x="1132325" y="387498"/>
            <a:ext cx="6353307" cy="6437077"/>
          </a:xfrm>
          <a:prstGeom prst="rect">
            <a:avLst/>
          </a:prstGeom>
        </p:spPr>
      </p:pic>
      <p:sp>
        <p:nvSpPr>
          <p:cNvPr id="5" name="Rectangle 4"/>
          <p:cNvSpPr/>
          <p:nvPr/>
        </p:nvSpPr>
        <p:spPr>
          <a:xfrm>
            <a:off x="104929" y="59960"/>
            <a:ext cx="8964120" cy="400110"/>
          </a:xfrm>
          <a:prstGeom prst="rect">
            <a:avLst/>
          </a:prstGeom>
          <a:solidFill>
            <a:schemeClr val="accent1">
              <a:lumMod val="20000"/>
              <a:lumOff val="80000"/>
            </a:schemeClr>
          </a:solidFill>
        </p:spPr>
        <p:txBody>
          <a:bodyPr wrap="square">
            <a:spAutoFit/>
          </a:bodyPr>
          <a:lstStyle/>
          <a:p>
            <a:pPr algn="ctr"/>
            <a:r>
              <a:rPr lang="en-US" sz="2000" b="1" smtClean="0">
                <a:latin typeface="Arial"/>
                <a:cs typeface="Arial"/>
              </a:rPr>
              <a:t>ESTIMULOS CONVERGENTES</a:t>
            </a:r>
            <a:r>
              <a:rPr lang="en-US" sz="2000" b="1" smtClean="0">
                <a:latin typeface="Wingdings"/>
                <a:ea typeface="Wingdings"/>
                <a:cs typeface="Wingdings"/>
                <a:sym typeface="Wingdings"/>
              </a:rPr>
              <a:t></a:t>
            </a:r>
            <a:r>
              <a:rPr lang="en-US" sz="2000" b="1" smtClean="0">
                <a:latin typeface="Arial"/>
                <a:cs typeface="Arial"/>
              </a:rPr>
              <a:t> </a:t>
            </a:r>
            <a:r>
              <a:rPr lang="en-US" sz="2000" b="1" dirty="0" smtClean="0">
                <a:latin typeface="Arial"/>
                <a:cs typeface="Arial"/>
              </a:rPr>
              <a:t>DIVERSIDAD DE RESPUESTAS</a:t>
            </a:r>
            <a:endParaRPr lang="en-US" sz="2000" b="1" dirty="0">
              <a:latin typeface="Arial"/>
              <a:cs typeface="Arial"/>
            </a:endParaRPr>
          </a:p>
        </p:txBody>
      </p:sp>
    </p:spTree>
    <p:extLst>
      <p:ext uri="{BB962C8B-B14F-4D97-AF65-F5344CB8AC3E}">
        <p14:creationId xmlns:p14="http://schemas.microsoft.com/office/powerpoint/2010/main" val="1001338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3_10.jpg"/>
          <p:cNvPicPr>
            <a:picLocks noChangeAspect="1"/>
          </p:cNvPicPr>
          <p:nvPr/>
        </p:nvPicPr>
        <p:blipFill rotWithShape="1">
          <a:blip r:embed="rId2">
            <a:extLst>
              <a:ext uri="{28A0092B-C50C-407E-A947-70E740481C1C}">
                <a14:useLocalDpi xmlns:a14="http://schemas.microsoft.com/office/drawing/2010/main" val="0"/>
              </a:ext>
            </a:extLst>
          </a:blip>
          <a:srcRect b="3554"/>
          <a:stretch/>
        </p:blipFill>
        <p:spPr>
          <a:xfrm>
            <a:off x="242055" y="458151"/>
            <a:ext cx="3157728" cy="6349713"/>
          </a:xfrm>
          <a:prstGeom prst="rect">
            <a:avLst/>
          </a:prstGeom>
        </p:spPr>
      </p:pic>
      <p:sp>
        <p:nvSpPr>
          <p:cNvPr id="5" name="Rectangle 4"/>
          <p:cNvSpPr/>
          <p:nvPr/>
        </p:nvSpPr>
        <p:spPr>
          <a:xfrm>
            <a:off x="100254" y="66848"/>
            <a:ext cx="8719651" cy="461665"/>
          </a:xfrm>
          <a:prstGeom prst="rect">
            <a:avLst/>
          </a:prstGeom>
          <a:solidFill>
            <a:schemeClr val="accent1">
              <a:lumMod val="20000"/>
              <a:lumOff val="80000"/>
            </a:schemeClr>
          </a:solidFill>
        </p:spPr>
        <p:txBody>
          <a:bodyPr wrap="square">
            <a:spAutoFit/>
          </a:bodyPr>
          <a:lstStyle/>
          <a:p>
            <a:pPr algn="ctr"/>
            <a:r>
              <a:rPr lang="en-US" sz="2400" b="1" dirty="0" smtClean="0">
                <a:latin typeface="Arial"/>
                <a:cs typeface="Arial"/>
              </a:rPr>
              <a:t>REGULACIÓN DE LA EXPRESION GÉNICA</a:t>
            </a:r>
            <a:endParaRPr lang="en-US" sz="2400" b="1" dirty="0">
              <a:latin typeface="Arial"/>
              <a:cs typeface="Arial"/>
            </a:endParaRPr>
          </a:p>
        </p:txBody>
      </p:sp>
      <p:pic>
        <p:nvPicPr>
          <p:cNvPr id="7" name="Picture 6" descr="slide0003_image003.jpg"/>
          <p:cNvPicPr>
            <a:picLocks noChangeAspect="1"/>
          </p:cNvPicPr>
          <p:nvPr/>
        </p:nvPicPr>
        <p:blipFill rotWithShape="1">
          <a:blip r:embed="rId3">
            <a:extLst>
              <a:ext uri="{28A0092B-C50C-407E-A947-70E740481C1C}">
                <a14:useLocalDpi xmlns:a14="http://schemas.microsoft.com/office/drawing/2010/main" val="0"/>
              </a:ext>
            </a:extLst>
          </a:blip>
          <a:srcRect b="2184"/>
          <a:stretch/>
        </p:blipFill>
        <p:spPr>
          <a:xfrm>
            <a:off x="3968162" y="578649"/>
            <a:ext cx="4341651" cy="6212503"/>
          </a:xfrm>
          <a:prstGeom prst="rect">
            <a:avLst/>
          </a:prstGeom>
        </p:spPr>
      </p:pic>
    </p:spTree>
    <p:extLst>
      <p:ext uri="{BB962C8B-B14F-4D97-AF65-F5344CB8AC3E}">
        <p14:creationId xmlns:p14="http://schemas.microsoft.com/office/powerpoint/2010/main" val="1838825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p:cNvSpPr>
            <a:spLocks noGrp="1"/>
          </p:cNvSpPr>
          <p:nvPr>
            <p:ph type="title"/>
          </p:nvPr>
        </p:nvSpPr>
        <p:spPr>
          <a:solidFill>
            <a:schemeClr val="accent1">
              <a:lumMod val="20000"/>
              <a:lumOff val="80000"/>
            </a:schemeClr>
          </a:solidFill>
        </p:spPr>
        <p:txBody>
          <a:bodyPr>
            <a:normAutofit/>
          </a:bodyPr>
          <a:lstStyle/>
          <a:p>
            <a:pPr eaLnBrk="1" hangingPunct="1">
              <a:defRPr/>
            </a:pPr>
            <a:r>
              <a:rPr lang="en-GB" dirty="0" smtClean="0">
                <a:ea typeface="+mj-ea"/>
              </a:rPr>
              <a:t>1- </a:t>
            </a:r>
            <a:r>
              <a:rPr lang="en-GB" dirty="0" err="1" smtClean="0">
                <a:ea typeface="+mj-ea"/>
              </a:rPr>
              <a:t>Modificacion</a:t>
            </a:r>
            <a:r>
              <a:rPr lang="en-GB" dirty="0" err="1" smtClean="0"/>
              <a:t>es</a:t>
            </a:r>
            <a:r>
              <a:rPr lang="en-GB" dirty="0" smtClean="0"/>
              <a:t> de la </a:t>
            </a:r>
            <a:r>
              <a:rPr lang="en-GB" dirty="0" err="1" smtClean="0"/>
              <a:t>cromatina</a:t>
            </a:r>
            <a:endParaRPr lang="en-GB" dirty="0" smtClean="0">
              <a:ea typeface="+mj-ea"/>
            </a:endParaRPr>
          </a:p>
        </p:txBody>
      </p:sp>
      <p:grpSp>
        <p:nvGrpSpPr>
          <p:cNvPr id="14339" name="Group 4"/>
          <p:cNvGrpSpPr>
            <a:grpSpLocks/>
          </p:cNvGrpSpPr>
          <p:nvPr/>
        </p:nvGrpSpPr>
        <p:grpSpPr bwMode="auto">
          <a:xfrm>
            <a:off x="538163" y="1629559"/>
            <a:ext cx="4191000" cy="2590800"/>
            <a:chOff x="2057400" y="1865745"/>
            <a:chExt cx="5791200" cy="3925455"/>
          </a:xfrm>
        </p:grpSpPr>
        <p:grpSp>
          <p:nvGrpSpPr>
            <p:cNvPr id="14340" name="Group 98"/>
            <p:cNvGrpSpPr>
              <a:grpSpLocks/>
            </p:cNvGrpSpPr>
            <p:nvPr/>
          </p:nvGrpSpPr>
          <p:grpSpPr bwMode="auto">
            <a:xfrm>
              <a:off x="3733338" y="4800215"/>
              <a:ext cx="2516103" cy="990985"/>
              <a:chOff x="3733338" y="5105015"/>
              <a:chExt cx="2516103" cy="990985"/>
            </a:xfrm>
          </p:grpSpPr>
          <p:grpSp>
            <p:nvGrpSpPr>
              <p:cNvPr id="14400" name="Group 82"/>
              <p:cNvGrpSpPr>
                <a:grpSpLocks/>
              </p:cNvGrpSpPr>
              <p:nvPr/>
            </p:nvGrpSpPr>
            <p:grpSpPr bwMode="auto">
              <a:xfrm>
                <a:off x="3733338" y="5105015"/>
                <a:ext cx="2513907" cy="914785"/>
                <a:chOff x="3733338" y="5105015"/>
                <a:chExt cx="2513907" cy="914785"/>
              </a:xfrm>
            </p:grpSpPr>
            <p:grpSp>
              <p:nvGrpSpPr>
                <p:cNvPr id="14409" name="Group 64"/>
                <p:cNvGrpSpPr>
                  <a:grpSpLocks/>
                </p:cNvGrpSpPr>
                <p:nvPr/>
              </p:nvGrpSpPr>
              <p:grpSpPr bwMode="auto">
                <a:xfrm>
                  <a:off x="3733338" y="5105015"/>
                  <a:ext cx="2513907" cy="914016"/>
                  <a:chOff x="3733338" y="5105015"/>
                  <a:chExt cx="2513907" cy="914016"/>
                </a:xfrm>
              </p:grpSpPr>
              <p:grpSp>
                <p:nvGrpSpPr>
                  <p:cNvPr id="14440" name="Group 44"/>
                  <p:cNvGrpSpPr>
                    <a:grpSpLocks/>
                  </p:cNvGrpSpPr>
                  <p:nvPr/>
                </p:nvGrpSpPr>
                <p:grpSpPr bwMode="auto">
                  <a:xfrm>
                    <a:off x="5714192" y="5105015"/>
                    <a:ext cx="533053" cy="892368"/>
                    <a:chOff x="7390592" y="4193841"/>
                    <a:chExt cx="533053" cy="892368"/>
                  </a:xfrm>
                </p:grpSpPr>
                <p:grpSp>
                  <p:nvGrpSpPr>
                    <p:cNvPr id="14460" name="Group 43"/>
                    <p:cNvGrpSpPr>
                      <a:grpSpLocks/>
                    </p:cNvGrpSpPr>
                    <p:nvPr/>
                  </p:nvGrpSpPr>
                  <p:grpSpPr bwMode="auto">
                    <a:xfrm>
                      <a:off x="7390592" y="4193841"/>
                      <a:ext cx="533053" cy="892367"/>
                      <a:chOff x="7390592" y="4193841"/>
                      <a:chExt cx="533053" cy="892367"/>
                    </a:xfrm>
                  </p:grpSpPr>
                  <p:sp>
                    <p:nvSpPr>
                      <p:cNvPr id="91" name="Can 90"/>
                      <p:cNvSpPr/>
                      <p:nvPr/>
                    </p:nvSpPr>
                    <p:spPr>
                      <a:xfrm rot="16200000">
                        <a:off x="7274674" y="4381918"/>
                        <a:ext cx="764888" cy="533053"/>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92" name="Freeform 91"/>
                      <p:cNvSpPr/>
                      <p:nvPr/>
                    </p:nvSpPr>
                    <p:spPr>
                      <a:xfrm rot="170357">
                        <a:off x="7717443" y="4193841"/>
                        <a:ext cx="153555"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90" name="Freeform 89"/>
                    <p:cNvSpPr/>
                    <p:nvPr/>
                  </p:nvSpPr>
                  <p:spPr>
                    <a:xfrm rot="170357">
                      <a:off x="7566083" y="4193841"/>
                      <a:ext cx="151360"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441" name="Group 45"/>
                  <p:cNvGrpSpPr>
                    <a:grpSpLocks/>
                  </p:cNvGrpSpPr>
                  <p:nvPr/>
                </p:nvGrpSpPr>
                <p:grpSpPr bwMode="auto">
                  <a:xfrm>
                    <a:off x="5181138" y="5105015"/>
                    <a:ext cx="533055" cy="892368"/>
                    <a:chOff x="7390938" y="4193841"/>
                    <a:chExt cx="533055" cy="892368"/>
                  </a:xfrm>
                </p:grpSpPr>
                <p:grpSp>
                  <p:nvGrpSpPr>
                    <p:cNvPr id="14456" name="Group 43"/>
                    <p:cNvGrpSpPr>
                      <a:grpSpLocks/>
                    </p:cNvGrpSpPr>
                    <p:nvPr/>
                  </p:nvGrpSpPr>
                  <p:grpSpPr bwMode="auto">
                    <a:xfrm>
                      <a:off x="7390938" y="4193841"/>
                      <a:ext cx="533055" cy="892367"/>
                      <a:chOff x="7390938" y="4193841"/>
                      <a:chExt cx="533055" cy="892367"/>
                    </a:xfrm>
                  </p:grpSpPr>
                  <p:sp>
                    <p:nvSpPr>
                      <p:cNvPr id="87" name="Can 86"/>
                      <p:cNvSpPr/>
                      <p:nvPr/>
                    </p:nvSpPr>
                    <p:spPr>
                      <a:xfrm rot="16200000">
                        <a:off x="7275021" y="4381917"/>
                        <a:ext cx="764888" cy="533054"/>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88" name="Freeform 87"/>
                      <p:cNvSpPr/>
                      <p:nvPr/>
                    </p:nvSpPr>
                    <p:spPr>
                      <a:xfrm rot="170357">
                        <a:off x="7717790" y="4193841"/>
                        <a:ext cx="153554"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86" name="Freeform 85"/>
                    <p:cNvSpPr/>
                    <p:nvPr/>
                  </p:nvSpPr>
                  <p:spPr>
                    <a:xfrm rot="170357">
                      <a:off x="7566429" y="4193841"/>
                      <a:ext cx="151361"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442" name="Group 50"/>
                  <p:cNvGrpSpPr>
                    <a:grpSpLocks/>
                  </p:cNvGrpSpPr>
                  <p:nvPr/>
                </p:nvGrpSpPr>
                <p:grpSpPr bwMode="auto">
                  <a:xfrm>
                    <a:off x="4571307" y="5105015"/>
                    <a:ext cx="533055" cy="892368"/>
                    <a:chOff x="7390707" y="4193841"/>
                    <a:chExt cx="533055" cy="892368"/>
                  </a:xfrm>
                </p:grpSpPr>
                <p:grpSp>
                  <p:nvGrpSpPr>
                    <p:cNvPr id="14452" name="Group 43"/>
                    <p:cNvGrpSpPr>
                      <a:grpSpLocks/>
                    </p:cNvGrpSpPr>
                    <p:nvPr/>
                  </p:nvGrpSpPr>
                  <p:grpSpPr bwMode="auto">
                    <a:xfrm>
                      <a:off x="7390707" y="4193841"/>
                      <a:ext cx="533055" cy="892367"/>
                      <a:chOff x="7390707" y="4193841"/>
                      <a:chExt cx="533055" cy="892367"/>
                    </a:xfrm>
                  </p:grpSpPr>
                  <p:sp>
                    <p:nvSpPr>
                      <p:cNvPr id="83" name="Can 82"/>
                      <p:cNvSpPr/>
                      <p:nvPr/>
                    </p:nvSpPr>
                    <p:spPr>
                      <a:xfrm rot="16200000">
                        <a:off x="7274790" y="4381917"/>
                        <a:ext cx="764888" cy="533054"/>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84" name="Freeform 83"/>
                      <p:cNvSpPr/>
                      <p:nvPr/>
                    </p:nvSpPr>
                    <p:spPr>
                      <a:xfrm rot="170357">
                        <a:off x="7717559" y="4193841"/>
                        <a:ext cx="153554"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82" name="Freeform 81"/>
                    <p:cNvSpPr/>
                    <p:nvPr/>
                  </p:nvSpPr>
                  <p:spPr>
                    <a:xfrm rot="170357">
                      <a:off x="7566198" y="4193841"/>
                      <a:ext cx="151361"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443" name="Group 55"/>
                  <p:cNvGrpSpPr>
                    <a:grpSpLocks/>
                  </p:cNvGrpSpPr>
                  <p:nvPr/>
                </p:nvGrpSpPr>
                <p:grpSpPr bwMode="auto">
                  <a:xfrm>
                    <a:off x="3961476" y="5105015"/>
                    <a:ext cx="533055" cy="892368"/>
                    <a:chOff x="7390476" y="4193841"/>
                    <a:chExt cx="533055" cy="892368"/>
                  </a:xfrm>
                </p:grpSpPr>
                <p:grpSp>
                  <p:nvGrpSpPr>
                    <p:cNvPr id="14448" name="Group 43"/>
                    <p:cNvGrpSpPr>
                      <a:grpSpLocks/>
                    </p:cNvGrpSpPr>
                    <p:nvPr/>
                  </p:nvGrpSpPr>
                  <p:grpSpPr bwMode="auto">
                    <a:xfrm>
                      <a:off x="7390476" y="4193841"/>
                      <a:ext cx="533055" cy="892367"/>
                      <a:chOff x="7390476" y="4193841"/>
                      <a:chExt cx="533055" cy="892367"/>
                    </a:xfrm>
                  </p:grpSpPr>
                  <p:sp>
                    <p:nvSpPr>
                      <p:cNvPr id="79" name="Can 78"/>
                      <p:cNvSpPr/>
                      <p:nvPr/>
                    </p:nvSpPr>
                    <p:spPr>
                      <a:xfrm rot="16200000">
                        <a:off x="7274559" y="4381917"/>
                        <a:ext cx="764888" cy="533054"/>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80" name="Freeform 79"/>
                      <p:cNvSpPr/>
                      <p:nvPr/>
                    </p:nvSpPr>
                    <p:spPr>
                      <a:xfrm rot="170357">
                        <a:off x="7717328" y="4193841"/>
                        <a:ext cx="153554"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78" name="Freeform 77"/>
                    <p:cNvSpPr/>
                    <p:nvPr/>
                  </p:nvSpPr>
                  <p:spPr>
                    <a:xfrm rot="170357">
                      <a:off x="7565967" y="4193841"/>
                      <a:ext cx="151361" cy="892370"/>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73" name="Freeform 72"/>
                  <p:cNvSpPr/>
                  <p:nvPr/>
                </p:nvSpPr>
                <p:spPr>
                  <a:xfrm>
                    <a:off x="5562831" y="5942061"/>
                    <a:ext cx="456276" cy="76970"/>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4" name="Freeform 73"/>
                  <p:cNvSpPr/>
                  <p:nvPr/>
                </p:nvSpPr>
                <p:spPr>
                  <a:xfrm>
                    <a:off x="4953000" y="5942061"/>
                    <a:ext cx="456276" cy="76970"/>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5" name="Freeform 74"/>
                  <p:cNvSpPr/>
                  <p:nvPr/>
                </p:nvSpPr>
                <p:spPr>
                  <a:xfrm>
                    <a:off x="4343169" y="5942061"/>
                    <a:ext cx="456276" cy="76970"/>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6" name="Freeform 75"/>
                  <p:cNvSpPr/>
                  <p:nvPr/>
                </p:nvSpPr>
                <p:spPr>
                  <a:xfrm>
                    <a:off x="3733338" y="5942061"/>
                    <a:ext cx="456276" cy="76970"/>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59" name="Oval 58"/>
                <p:cNvSpPr/>
                <p:nvPr/>
              </p:nvSpPr>
              <p:spPr>
                <a:xfrm>
                  <a:off x="4876800" y="5181600"/>
                  <a:ext cx="533400" cy="381000"/>
                </a:xfrm>
                <a:prstGeom prst="ellipse">
                  <a:avLst/>
                </a:prstGeom>
                <a:solidFill>
                  <a:srgbClr val="FF0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0" name="Oval 59"/>
                <p:cNvSpPr/>
                <p:nvPr/>
              </p:nvSpPr>
              <p:spPr>
                <a:xfrm>
                  <a:off x="5486400" y="5410200"/>
                  <a:ext cx="381000" cy="304800"/>
                </a:xfrm>
                <a:prstGeom prst="ellipse">
                  <a:avLst/>
                </a:prstGeom>
                <a:solidFill>
                  <a:srgbClr val="FF0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1" name="Oval 60"/>
                <p:cNvSpPr/>
                <p:nvPr/>
              </p:nvSpPr>
              <p:spPr>
                <a:xfrm>
                  <a:off x="4267200" y="5562600"/>
                  <a:ext cx="533400" cy="381000"/>
                </a:xfrm>
                <a:prstGeom prst="ellipse">
                  <a:avLst/>
                </a:prstGeom>
                <a:solidFill>
                  <a:srgbClr val="FF0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2" name="Oval 61"/>
                <p:cNvSpPr/>
                <p:nvPr/>
              </p:nvSpPr>
              <p:spPr>
                <a:xfrm>
                  <a:off x="4038600" y="5181600"/>
                  <a:ext cx="533400" cy="381000"/>
                </a:xfrm>
                <a:prstGeom prst="ellipse">
                  <a:avLst/>
                </a:prstGeom>
                <a:solidFill>
                  <a:srgbClr val="FF0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3" name="Oval 62"/>
                <p:cNvSpPr/>
                <p:nvPr/>
              </p:nvSpPr>
              <p:spPr>
                <a:xfrm>
                  <a:off x="5943600" y="55626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4" name="Oval 63"/>
                <p:cNvSpPr/>
                <p:nvPr/>
              </p:nvSpPr>
              <p:spPr>
                <a:xfrm>
                  <a:off x="5867400" y="57150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5" name="Oval 64"/>
                <p:cNvSpPr/>
                <p:nvPr/>
              </p:nvSpPr>
              <p:spPr>
                <a:xfrm>
                  <a:off x="4114800" y="56388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6" name="Oval 65"/>
                <p:cNvSpPr/>
                <p:nvPr/>
              </p:nvSpPr>
              <p:spPr>
                <a:xfrm>
                  <a:off x="4038600" y="57912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7" name="Oval 66"/>
                <p:cNvSpPr/>
                <p:nvPr/>
              </p:nvSpPr>
              <p:spPr>
                <a:xfrm>
                  <a:off x="5334000" y="55626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68" name="Oval 67"/>
                <p:cNvSpPr/>
                <p:nvPr/>
              </p:nvSpPr>
              <p:spPr>
                <a:xfrm>
                  <a:off x="5257800" y="5715000"/>
                  <a:ext cx="228600" cy="228600"/>
                </a:xfrm>
                <a:prstGeom prst="ellipse">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grpSp>
          <p:sp>
            <p:nvSpPr>
              <p:cNvPr id="50" name="Oval 49"/>
              <p:cNvSpPr>
                <a:spLocks noChangeArrowheads="1"/>
              </p:cNvSpPr>
              <p:nvPr/>
            </p:nvSpPr>
            <p:spPr bwMode="auto">
              <a:xfrm>
                <a:off x="3810116" y="5944467"/>
                <a:ext cx="151360" cy="151533"/>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1" name="Oval 50"/>
              <p:cNvSpPr>
                <a:spLocks noChangeArrowheads="1"/>
              </p:cNvSpPr>
              <p:nvPr/>
            </p:nvSpPr>
            <p:spPr bwMode="auto">
              <a:xfrm>
                <a:off x="5029778" y="5944467"/>
                <a:ext cx="151360" cy="151533"/>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2" name="Oval 51"/>
              <p:cNvSpPr>
                <a:spLocks noChangeArrowheads="1"/>
              </p:cNvSpPr>
              <p:nvPr/>
            </p:nvSpPr>
            <p:spPr bwMode="auto">
              <a:xfrm>
                <a:off x="5716385" y="5944467"/>
                <a:ext cx="151362" cy="151533"/>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3" name="Oval 52"/>
              <p:cNvSpPr>
                <a:spLocks noChangeArrowheads="1"/>
              </p:cNvSpPr>
              <p:nvPr/>
            </p:nvSpPr>
            <p:spPr bwMode="auto">
              <a:xfrm>
                <a:off x="4496723" y="5944467"/>
                <a:ext cx="151362" cy="151533"/>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4" name="Oval 53"/>
              <p:cNvSpPr>
                <a:spLocks noChangeArrowheads="1"/>
              </p:cNvSpPr>
              <p:nvPr/>
            </p:nvSpPr>
            <p:spPr bwMode="auto">
              <a:xfrm>
                <a:off x="5562831" y="5181985"/>
                <a:ext cx="153555" cy="151535"/>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5" name="Oval 54"/>
              <p:cNvSpPr>
                <a:spLocks noChangeArrowheads="1"/>
              </p:cNvSpPr>
              <p:nvPr/>
            </p:nvSpPr>
            <p:spPr bwMode="auto">
              <a:xfrm>
                <a:off x="6095885" y="5181985"/>
                <a:ext cx="153555" cy="151535"/>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6" name="Oval 55"/>
              <p:cNvSpPr>
                <a:spLocks noChangeArrowheads="1"/>
              </p:cNvSpPr>
              <p:nvPr/>
            </p:nvSpPr>
            <p:spPr bwMode="auto">
              <a:xfrm>
                <a:off x="4953000" y="5638992"/>
                <a:ext cx="153555" cy="151535"/>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sp>
            <p:nvSpPr>
              <p:cNvPr id="57" name="Oval 56"/>
              <p:cNvSpPr>
                <a:spLocks noChangeArrowheads="1"/>
              </p:cNvSpPr>
              <p:nvPr/>
            </p:nvSpPr>
            <p:spPr bwMode="auto">
              <a:xfrm>
                <a:off x="4801640" y="5562023"/>
                <a:ext cx="151360" cy="153939"/>
              </a:xfrm>
              <a:prstGeom prst="ellipse">
                <a:avLst/>
              </a:prstGeom>
              <a:solidFill>
                <a:srgbClr val="CC0000"/>
              </a:solidFill>
              <a:ln>
                <a:noFill/>
              </a:ln>
              <a:effectLst>
                <a:outerShdw blurRad="63500" dist="3810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eaLnBrk="1" hangingPunct="1">
                  <a:defRPr/>
                </a:pPr>
                <a:endParaRPr lang="en-GB">
                  <a:solidFill>
                    <a:srgbClr val="FFFFFF"/>
                  </a:solidFill>
                  <a:latin typeface="Calibri" charset="0"/>
                  <a:cs typeface="Arial" charset="0"/>
                </a:endParaRPr>
              </a:p>
            </p:txBody>
          </p:sp>
        </p:grpSp>
        <p:grpSp>
          <p:nvGrpSpPr>
            <p:cNvPr id="14341" name="Group 105"/>
            <p:cNvGrpSpPr>
              <a:grpSpLocks/>
            </p:cNvGrpSpPr>
            <p:nvPr/>
          </p:nvGrpSpPr>
          <p:grpSpPr bwMode="auto">
            <a:xfrm>
              <a:off x="2057400" y="1865745"/>
              <a:ext cx="5791200" cy="1868055"/>
              <a:chOff x="2057400" y="1560945"/>
              <a:chExt cx="5791200" cy="1868055"/>
            </a:xfrm>
          </p:grpSpPr>
          <p:grpSp>
            <p:nvGrpSpPr>
              <p:cNvPr id="14344" name="Group 103"/>
              <p:cNvGrpSpPr>
                <a:grpSpLocks/>
              </p:cNvGrpSpPr>
              <p:nvPr/>
            </p:nvGrpSpPr>
            <p:grpSpPr bwMode="auto">
              <a:xfrm>
                <a:off x="2057400" y="2056438"/>
                <a:ext cx="5791200" cy="1372562"/>
                <a:chOff x="2133600" y="2666038"/>
                <a:chExt cx="5791200" cy="1372562"/>
              </a:xfrm>
            </p:grpSpPr>
            <p:grpSp>
              <p:nvGrpSpPr>
                <p:cNvPr id="14346" name="Group 89"/>
                <p:cNvGrpSpPr>
                  <a:grpSpLocks/>
                </p:cNvGrpSpPr>
                <p:nvPr/>
              </p:nvGrpSpPr>
              <p:grpSpPr bwMode="auto">
                <a:xfrm>
                  <a:off x="2133600" y="2666038"/>
                  <a:ext cx="5791200" cy="1372562"/>
                  <a:chOff x="2133600" y="2666038"/>
                  <a:chExt cx="5791200" cy="1372562"/>
                </a:xfrm>
              </p:grpSpPr>
              <p:cxnSp>
                <p:nvCxnSpPr>
                  <p:cNvPr id="16" name="Straight Connector 15"/>
                  <p:cNvCxnSpPr/>
                  <p:nvPr/>
                </p:nvCxnSpPr>
                <p:spPr>
                  <a:xfrm rot="5400000">
                    <a:off x="4760922" y="3008900"/>
                    <a:ext cx="687917" cy="2194"/>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4352" name="Group 75"/>
                  <p:cNvGrpSpPr>
                    <a:grpSpLocks/>
                  </p:cNvGrpSpPr>
                  <p:nvPr/>
                </p:nvGrpSpPr>
                <p:grpSpPr bwMode="auto">
                  <a:xfrm>
                    <a:off x="2133600" y="2764656"/>
                    <a:ext cx="5791200" cy="1273944"/>
                    <a:chOff x="2133600" y="2764656"/>
                    <a:chExt cx="5791200" cy="1273944"/>
                  </a:xfrm>
                </p:grpSpPr>
                <p:grpSp>
                  <p:nvGrpSpPr>
                    <p:cNvPr id="14354" name="Group 74"/>
                    <p:cNvGrpSpPr>
                      <a:grpSpLocks/>
                    </p:cNvGrpSpPr>
                    <p:nvPr/>
                  </p:nvGrpSpPr>
                  <p:grpSpPr bwMode="auto">
                    <a:xfrm>
                      <a:off x="2133600" y="2764656"/>
                      <a:ext cx="5791200" cy="1273944"/>
                      <a:chOff x="2133600" y="2764656"/>
                      <a:chExt cx="5791200" cy="1273944"/>
                    </a:xfrm>
                  </p:grpSpPr>
                  <p:grpSp>
                    <p:nvGrpSpPr>
                      <p:cNvPr id="14358" name="Group 69"/>
                      <p:cNvGrpSpPr>
                        <a:grpSpLocks/>
                      </p:cNvGrpSpPr>
                      <p:nvPr/>
                    </p:nvGrpSpPr>
                    <p:grpSpPr bwMode="auto">
                      <a:xfrm>
                        <a:off x="2133600" y="2764656"/>
                        <a:ext cx="5637645" cy="1273944"/>
                        <a:chOff x="2133600" y="2764656"/>
                        <a:chExt cx="5637645" cy="1273944"/>
                      </a:xfrm>
                    </p:grpSpPr>
                    <p:grpSp>
                      <p:nvGrpSpPr>
                        <p:cNvPr id="14368" name="Group 36"/>
                        <p:cNvGrpSpPr>
                          <a:grpSpLocks/>
                        </p:cNvGrpSpPr>
                        <p:nvPr/>
                      </p:nvGrpSpPr>
                      <p:grpSpPr bwMode="auto">
                        <a:xfrm>
                          <a:off x="2133600" y="2764656"/>
                          <a:ext cx="5637645" cy="1120871"/>
                          <a:chOff x="1828800" y="2764656"/>
                          <a:chExt cx="5637645" cy="1120871"/>
                        </a:xfrm>
                      </p:grpSpPr>
                      <p:grpSp>
                        <p:nvGrpSpPr>
                          <p:cNvPr id="14381" name="Group 16"/>
                          <p:cNvGrpSpPr>
                            <a:grpSpLocks/>
                          </p:cNvGrpSpPr>
                          <p:nvPr/>
                        </p:nvGrpSpPr>
                        <p:grpSpPr bwMode="auto">
                          <a:xfrm>
                            <a:off x="1828800" y="2764656"/>
                            <a:ext cx="607639" cy="1120871"/>
                            <a:chOff x="838200" y="2764656"/>
                            <a:chExt cx="607639" cy="1120871"/>
                          </a:xfrm>
                        </p:grpSpPr>
                        <p:sp>
                          <p:nvSpPr>
                            <p:cNvPr id="46" name="Can 7"/>
                            <p:cNvSpPr/>
                            <p:nvPr/>
                          </p:nvSpPr>
                          <p:spPr>
                            <a:xfrm rot="16200000">
                              <a:off x="771507" y="2985097"/>
                              <a:ext cx="817803" cy="530860"/>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47" name="Freeform 14"/>
                            <p:cNvSpPr/>
                            <p:nvPr/>
                          </p:nvSpPr>
                          <p:spPr>
                            <a:xfrm>
                              <a:off x="838200" y="2764656"/>
                              <a:ext cx="386080" cy="1120871"/>
                            </a:xfrm>
                            <a:custGeom>
                              <a:avLst/>
                              <a:gdLst>
                                <a:gd name="connsiteX0" fmla="*/ 231648 w 386080"/>
                                <a:gd name="connsiteY0" fmla="*/ 85344 h 1011936"/>
                                <a:gd name="connsiteX1" fmla="*/ 292608 w 386080"/>
                                <a:gd name="connsiteY1" fmla="*/ 12192 h 1011936"/>
                                <a:gd name="connsiteX2" fmla="*/ 353568 w 386080"/>
                                <a:gd name="connsiteY2" fmla="*/ 158496 h 1011936"/>
                                <a:gd name="connsiteX3" fmla="*/ 353568 w 386080"/>
                                <a:gd name="connsiteY3" fmla="*/ 426720 h 1011936"/>
                                <a:gd name="connsiteX4" fmla="*/ 353568 w 386080"/>
                                <a:gd name="connsiteY4" fmla="*/ 682752 h 1011936"/>
                                <a:gd name="connsiteX5" fmla="*/ 353568 w 386080"/>
                                <a:gd name="connsiteY5" fmla="*/ 743712 h 1011936"/>
                                <a:gd name="connsiteX6" fmla="*/ 353568 w 386080"/>
                                <a:gd name="connsiteY6" fmla="*/ 865632 h 1011936"/>
                                <a:gd name="connsiteX7" fmla="*/ 158496 w 386080"/>
                                <a:gd name="connsiteY7" fmla="*/ 877824 h 1011936"/>
                                <a:gd name="connsiteX8" fmla="*/ 97536 w 386080"/>
                                <a:gd name="connsiteY8" fmla="*/ 926592 h 1011936"/>
                                <a:gd name="connsiteX9" fmla="*/ 0 w 386080"/>
                                <a:gd name="connsiteY9" fmla="*/ 1011936 h 101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80" h="1011936">
                                  <a:moveTo>
                                    <a:pt x="231648" y="85344"/>
                                  </a:moveTo>
                                  <a:cubicBezTo>
                                    <a:pt x="251968" y="42672"/>
                                    <a:pt x="272288" y="0"/>
                                    <a:pt x="292608" y="12192"/>
                                  </a:cubicBezTo>
                                  <a:cubicBezTo>
                                    <a:pt x="312928" y="24384"/>
                                    <a:pt x="343408" y="89408"/>
                                    <a:pt x="353568" y="158496"/>
                                  </a:cubicBezTo>
                                  <a:cubicBezTo>
                                    <a:pt x="363728" y="227584"/>
                                    <a:pt x="353568" y="426720"/>
                                    <a:pt x="353568" y="426720"/>
                                  </a:cubicBezTo>
                                  <a:lnTo>
                                    <a:pt x="353568" y="682752"/>
                                  </a:lnTo>
                                  <a:lnTo>
                                    <a:pt x="353568" y="743712"/>
                                  </a:lnTo>
                                  <a:cubicBezTo>
                                    <a:pt x="353568" y="774192"/>
                                    <a:pt x="386080" y="843280"/>
                                    <a:pt x="353568" y="865632"/>
                                  </a:cubicBezTo>
                                  <a:cubicBezTo>
                                    <a:pt x="321056" y="887984"/>
                                    <a:pt x="201168" y="867664"/>
                                    <a:pt x="158496" y="877824"/>
                                  </a:cubicBezTo>
                                  <a:cubicBezTo>
                                    <a:pt x="115824" y="887984"/>
                                    <a:pt x="123952" y="904240"/>
                                    <a:pt x="97536" y="926592"/>
                                  </a:cubicBezTo>
                                  <a:cubicBezTo>
                                    <a:pt x="71120" y="948944"/>
                                    <a:pt x="20320" y="997712"/>
                                    <a:pt x="0" y="101193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48" name="Freeform 47"/>
                            <p:cNvSpPr/>
                            <p:nvPr/>
                          </p:nvSpPr>
                          <p:spPr>
                            <a:xfrm rot="170357">
                              <a:off x="1165052" y="2767061"/>
                              <a:ext cx="151360"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382" name="Group 17"/>
                          <p:cNvGrpSpPr>
                            <a:grpSpLocks/>
                          </p:cNvGrpSpPr>
                          <p:nvPr/>
                        </p:nvGrpSpPr>
                        <p:grpSpPr bwMode="auto">
                          <a:xfrm>
                            <a:off x="3460864" y="2767061"/>
                            <a:ext cx="500149" cy="947689"/>
                            <a:chOff x="946264" y="2767061"/>
                            <a:chExt cx="500149" cy="947689"/>
                          </a:xfrm>
                        </p:grpSpPr>
                        <p:sp>
                          <p:nvSpPr>
                            <p:cNvPr id="44" name="Can 18"/>
                            <p:cNvSpPr/>
                            <p:nvPr/>
                          </p:nvSpPr>
                          <p:spPr>
                            <a:xfrm rot="16200000">
                              <a:off x="786236" y="2999250"/>
                              <a:ext cx="820209" cy="500149"/>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45" name="Freeform 44"/>
                            <p:cNvSpPr/>
                            <p:nvPr/>
                          </p:nvSpPr>
                          <p:spPr>
                            <a:xfrm rot="170357">
                              <a:off x="1165629" y="2767061"/>
                              <a:ext cx="151362"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383" name="Group 21"/>
                          <p:cNvGrpSpPr>
                            <a:grpSpLocks/>
                          </p:cNvGrpSpPr>
                          <p:nvPr/>
                        </p:nvGrpSpPr>
                        <p:grpSpPr bwMode="auto">
                          <a:xfrm>
                            <a:off x="5715924" y="2767061"/>
                            <a:ext cx="530860" cy="947689"/>
                            <a:chOff x="915324" y="2767061"/>
                            <a:chExt cx="530860" cy="947689"/>
                          </a:xfrm>
                        </p:grpSpPr>
                        <p:sp>
                          <p:nvSpPr>
                            <p:cNvPr id="42" name="Can 22"/>
                            <p:cNvSpPr/>
                            <p:nvPr/>
                          </p:nvSpPr>
                          <p:spPr>
                            <a:xfrm rot="16200000">
                              <a:off x="770650" y="2983894"/>
                              <a:ext cx="820209" cy="530860"/>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43" name="Freeform 42"/>
                            <p:cNvSpPr/>
                            <p:nvPr/>
                          </p:nvSpPr>
                          <p:spPr>
                            <a:xfrm rot="170357">
                              <a:off x="1165399" y="2767061"/>
                              <a:ext cx="151362"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4384" name="Group 25"/>
                          <p:cNvGrpSpPr>
                            <a:grpSpLocks/>
                          </p:cNvGrpSpPr>
                          <p:nvPr/>
                        </p:nvGrpSpPr>
                        <p:grpSpPr bwMode="auto">
                          <a:xfrm>
                            <a:off x="6983845" y="2767061"/>
                            <a:ext cx="482600" cy="947689"/>
                            <a:chOff x="964045" y="2767061"/>
                            <a:chExt cx="482600" cy="947689"/>
                          </a:xfrm>
                        </p:grpSpPr>
                        <p:sp>
                          <p:nvSpPr>
                            <p:cNvPr id="40" name="Can 39"/>
                            <p:cNvSpPr/>
                            <p:nvPr/>
                          </p:nvSpPr>
                          <p:spPr>
                            <a:xfrm rot="16200000">
                              <a:off x="795241" y="3008024"/>
                              <a:ext cx="820209" cy="482600"/>
                            </a:xfrm>
                            <a:prstGeom prst="can">
                              <a:avLst>
                                <a:gd name="adj" fmla="val 4106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41" name="Freeform 28"/>
                            <p:cNvSpPr/>
                            <p:nvPr/>
                          </p:nvSpPr>
                          <p:spPr>
                            <a:xfrm rot="170357">
                              <a:off x="1165860" y="2767061"/>
                              <a:ext cx="151362"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 name="Freeform 30"/>
                          <p:cNvSpPr/>
                          <p:nvPr/>
                        </p:nvSpPr>
                        <p:spPr>
                          <a:xfrm>
                            <a:off x="2313594" y="3664239"/>
                            <a:ext cx="1388571" cy="55321"/>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5" name="Freeform 34"/>
                          <p:cNvSpPr/>
                          <p:nvPr/>
                        </p:nvSpPr>
                        <p:spPr>
                          <a:xfrm rot="170357">
                            <a:off x="3603452" y="2767061"/>
                            <a:ext cx="153555"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6" name="Freeform 35"/>
                          <p:cNvSpPr/>
                          <p:nvPr/>
                        </p:nvSpPr>
                        <p:spPr>
                          <a:xfrm rot="170357">
                            <a:off x="5889221" y="2767061"/>
                            <a:ext cx="153555"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7" name="Freeform 36"/>
                          <p:cNvSpPr/>
                          <p:nvPr/>
                        </p:nvSpPr>
                        <p:spPr>
                          <a:xfrm>
                            <a:off x="3809654" y="3659429"/>
                            <a:ext cx="2151956" cy="74564"/>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8" name="Freeform 37"/>
                          <p:cNvSpPr/>
                          <p:nvPr/>
                        </p:nvSpPr>
                        <p:spPr>
                          <a:xfrm>
                            <a:off x="6095423" y="3659429"/>
                            <a:ext cx="1219662" cy="74564"/>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9" name="Freeform 38"/>
                          <p:cNvSpPr/>
                          <p:nvPr/>
                        </p:nvSpPr>
                        <p:spPr>
                          <a:xfrm rot="170357">
                            <a:off x="7108883" y="2767061"/>
                            <a:ext cx="153555" cy="947689"/>
                          </a:xfrm>
                          <a:custGeom>
                            <a:avLst/>
                            <a:gdLst>
                              <a:gd name="connsiteX0" fmla="*/ 0 w 152401"/>
                              <a:gd name="connsiteY0" fmla="*/ 89182 h 891822"/>
                              <a:gd name="connsiteX1" fmla="*/ 60960 w 152401"/>
                              <a:gd name="connsiteY1" fmla="*/ 7902 h 891822"/>
                              <a:gd name="connsiteX2" fmla="*/ 115147 w 152401"/>
                              <a:gd name="connsiteY2" fmla="*/ 136595 h 891822"/>
                              <a:gd name="connsiteX3" fmla="*/ 128694 w 152401"/>
                              <a:gd name="connsiteY3" fmla="*/ 265288 h 891822"/>
                              <a:gd name="connsiteX4" fmla="*/ 149014 w 152401"/>
                              <a:gd name="connsiteY4" fmla="*/ 421075 h 891822"/>
                              <a:gd name="connsiteX5" fmla="*/ 149014 w 152401"/>
                              <a:gd name="connsiteY5" fmla="*/ 536222 h 891822"/>
                              <a:gd name="connsiteX6" fmla="*/ 149014 w 152401"/>
                              <a:gd name="connsiteY6" fmla="*/ 678462 h 891822"/>
                              <a:gd name="connsiteX7" fmla="*/ 135467 w 152401"/>
                              <a:gd name="connsiteY7" fmla="*/ 820702 h 891822"/>
                              <a:gd name="connsiteX8" fmla="*/ 81280 w 152401"/>
                              <a:gd name="connsiteY8" fmla="*/ 868115 h 891822"/>
                              <a:gd name="connsiteX9" fmla="*/ 47414 w 152401"/>
                              <a:gd name="connsiteY9" fmla="*/ 888435 h 891822"/>
                              <a:gd name="connsiteX10" fmla="*/ 40640 w 152401"/>
                              <a:gd name="connsiteY10" fmla="*/ 888435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1" h="891822">
                                <a:moveTo>
                                  <a:pt x="0" y="89182"/>
                                </a:moveTo>
                                <a:cubicBezTo>
                                  <a:pt x="20884" y="44591"/>
                                  <a:pt x="41769" y="0"/>
                                  <a:pt x="60960" y="7902"/>
                                </a:cubicBezTo>
                                <a:cubicBezTo>
                                  <a:pt x="80151" y="15804"/>
                                  <a:pt x="103858" y="93697"/>
                                  <a:pt x="115147" y="136595"/>
                                </a:cubicBezTo>
                                <a:cubicBezTo>
                                  <a:pt x="126436" y="179493"/>
                                  <a:pt x="123050" y="217875"/>
                                  <a:pt x="128694" y="265288"/>
                                </a:cubicBezTo>
                                <a:cubicBezTo>
                                  <a:pt x="134338" y="312701"/>
                                  <a:pt x="145627" y="375919"/>
                                  <a:pt x="149014" y="421075"/>
                                </a:cubicBezTo>
                                <a:cubicBezTo>
                                  <a:pt x="152401" y="466231"/>
                                  <a:pt x="149014" y="536222"/>
                                  <a:pt x="149014" y="536222"/>
                                </a:cubicBezTo>
                                <a:cubicBezTo>
                                  <a:pt x="149014" y="579120"/>
                                  <a:pt x="151272" y="631049"/>
                                  <a:pt x="149014" y="678462"/>
                                </a:cubicBezTo>
                                <a:cubicBezTo>
                                  <a:pt x="146756" y="725875"/>
                                  <a:pt x="146756" y="789093"/>
                                  <a:pt x="135467" y="820702"/>
                                </a:cubicBezTo>
                                <a:cubicBezTo>
                                  <a:pt x="124178" y="852311"/>
                                  <a:pt x="95955" y="856826"/>
                                  <a:pt x="81280" y="868115"/>
                                </a:cubicBezTo>
                                <a:cubicBezTo>
                                  <a:pt x="66605" y="879404"/>
                                  <a:pt x="54187" y="885048"/>
                                  <a:pt x="47414" y="888435"/>
                                </a:cubicBezTo>
                                <a:cubicBezTo>
                                  <a:pt x="40641" y="891822"/>
                                  <a:pt x="40640" y="888435"/>
                                  <a:pt x="40640" y="888435"/>
                                </a:cubicBezTo>
                              </a:path>
                            </a:pathLst>
                          </a:cu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26" name="Oval 25"/>
                        <p:cNvSpPr/>
                        <p:nvPr/>
                      </p:nvSpPr>
                      <p:spPr>
                        <a:xfrm>
                          <a:off x="2819400" y="3581400"/>
                          <a:ext cx="609600" cy="457200"/>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27" name="Oval 26"/>
                        <p:cNvSpPr/>
                        <p:nvPr/>
                      </p:nvSpPr>
                      <p:spPr>
                        <a:xfrm>
                          <a:off x="4343400" y="3581400"/>
                          <a:ext cx="609600" cy="457200"/>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28" name="Oval 27"/>
                        <p:cNvSpPr/>
                        <p:nvPr/>
                      </p:nvSpPr>
                      <p:spPr>
                        <a:xfrm>
                          <a:off x="3124200" y="3352800"/>
                          <a:ext cx="533400" cy="381000"/>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29" name="Oval 28"/>
                        <p:cNvSpPr/>
                        <p:nvPr/>
                      </p:nvSpPr>
                      <p:spPr>
                        <a:xfrm>
                          <a:off x="4724400" y="3200400"/>
                          <a:ext cx="1066800" cy="838200"/>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grpSp>
                  <p:sp>
                    <p:nvSpPr>
                      <p:cNvPr id="22" name="Oval 21"/>
                      <p:cNvSpPr/>
                      <p:nvPr/>
                    </p:nvSpPr>
                    <p:spPr>
                      <a:xfrm>
                        <a:off x="6477000" y="3048000"/>
                        <a:ext cx="228600" cy="228600"/>
                      </a:xfrm>
                      <a:prstGeom prst="ellipse">
                        <a:avLst/>
                      </a:prstGeom>
                      <a:solidFill>
                        <a:srgbClr val="92D05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23" name="Oval 22"/>
                      <p:cNvSpPr/>
                      <p:nvPr/>
                    </p:nvSpPr>
                    <p:spPr>
                      <a:xfrm>
                        <a:off x="4191000" y="3048000"/>
                        <a:ext cx="228600" cy="228600"/>
                      </a:xfrm>
                      <a:prstGeom prst="ellipse">
                        <a:avLst/>
                      </a:prstGeom>
                      <a:solidFill>
                        <a:srgbClr val="92D05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sp>
                    <p:nvSpPr>
                      <p:cNvPr id="24" name="Oval 23"/>
                      <p:cNvSpPr/>
                      <p:nvPr/>
                    </p:nvSpPr>
                    <p:spPr>
                      <a:xfrm>
                        <a:off x="7696200" y="2971800"/>
                        <a:ext cx="228600" cy="228600"/>
                      </a:xfrm>
                      <a:prstGeom prst="ellipse">
                        <a:avLst/>
                      </a:prstGeom>
                      <a:solidFill>
                        <a:srgbClr val="92D05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grpSp>
                <p:sp>
                  <p:nvSpPr>
                    <p:cNvPr id="20" name="Oval 19"/>
                    <p:cNvSpPr/>
                    <p:nvPr/>
                  </p:nvSpPr>
                  <p:spPr>
                    <a:xfrm>
                      <a:off x="2667000" y="3048000"/>
                      <a:ext cx="228600" cy="228600"/>
                    </a:xfrm>
                    <a:prstGeom prst="ellipse">
                      <a:avLst/>
                    </a:prstGeom>
                    <a:solidFill>
                      <a:srgbClr val="92D05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GB" smtClean="0">
                        <a:solidFill>
                          <a:srgbClr val="FFFFFF"/>
                        </a:solidFill>
                        <a:latin typeface="Calibri" charset="0"/>
                      </a:endParaRPr>
                    </a:p>
                  </p:txBody>
                </p:sp>
              </p:grpSp>
              <p:cxnSp>
                <p:nvCxnSpPr>
                  <p:cNvPr id="18" name="Straight Arrow Connector 17"/>
                  <p:cNvCxnSpPr/>
                  <p:nvPr/>
                </p:nvCxnSpPr>
                <p:spPr>
                  <a:xfrm>
                    <a:off x="5105978" y="2666038"/>
                    <a:ext cx="1752715" cy="2406"/>
                  </a:xfrm>
                  <a:prstGeom prst="straightConnector1">
                    <a:avLst/>
                  </a:prstGeom>
                  <a:ln w="38100" cap="rnd">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Oval 11"/>
                <p:cNvSpPr>
                  <a:spLocks noChangeArrowheads="1"/>
                </p:cNvSpPr>
                <p:nvPr/>
              </p:nvSpPr>
              <p:spPr bwMode="auto">
                <a:xfrm>
                  <a:off x="2284962" y="3353955"/>
                  <a:ext cx="153555" cy="151535"/>
                </a:xfrm>
                <a:prstGeom prst="ellipse">
                  <a:avLst/>
                </a:prstGeom>
                <a:solidFill>
                  <a:srgbClr val="33CC33"/>
                </a:solidFill>
                <a:ln w="25400">
                  <a:solidFill>
                    <a:srgbClr val="33CC33"/>
                  </a:solidFill>
                  <a:round/>
                  <a:headEnd/>
                  <a:tailEnd/>
                </a:ln>
                <a:effectLst>
                  <a:outerShdw blurRad="63500" dist="38100" dir="5400000" algn="t" rotWithShape="0">
                    <a:srgbClr val="000000">
                      <a:alpha val="39998"/>
                    </a:srgbClr>
                  </a:outerShdw>
                </a:effectLst>
              </p:spPr>
              <p:txBody>
                <a:bodyPr anchor="ctr"/>
                <a:lstStyle/>
                <a:p>
                  <a:pPr algn="ctr" eaLnBrk="1" hangingPunct="1">
                    <a:defRPr/>
                  </a:pPr>
                  <a:endParaRPr lang="en-GB">
                    <a:solidFill>
                      <a:srgbClr val="FFFFFF"/>
                    </a:solidFill>
                    <a:latin typeface="Calibri" charset="0"/>
                    <a:cs typeface="Arial" charset="0"/>
                  </a:endParaRPr>
                </a:p>
              </p:txBody>
            </p:sp>
            <p:sp>
              <p:nvSpPr>
                <p:cNvPr id="13" name="Oval 12"/>
                <p:cNvSpPr>
                  <a:spLocks noChangeArrowheads="1"/>
                </p:cNvSpPr>
                <p:nvPr/>
              </p:nvSpPr>
              <p:spPr bwMode="auto">
                <a:xfrm>
                  <a:off x="3809538" y="3353955"/>
                  <a:ext cx="153555" cy="151535"/>
                </a:xfrm>
                <a:prstGeom prst="ellipse">
                  <a:avLst/>
                </a:prstGeom>
                <a:solidFill>
                  <a:srgbClr val="33CC33"/>
                </a:solidFill>
                <a:ln w="25400">
                  <a:solidFill>
                    <a:srgbClr val="33CC33"/>
                  </a:solidFill>
                  <a:round/>
                  <a:headEnd/>
                  <a:tailEnd/>
                </a:ln>
                <a:effectLst>
                  <a:outerShdw blurRad="63500" dist="38100" dir="5400000" algn="t" rotWithShape="0">
                    <a:srgbClr val="000000">
                      <a:alpha val="39998"/>
                    </a:srgbClr>
                  </a:outerShdw>
                </a:effectLst>
              </p:spPr>
              <p:txBody>
                <a:bodyPr anchor="ctr"/>
                <a:lstStyle/>
                <a:p>
                  <a:pPr algn="ctr" eaLnBrk="1" hangingPunct="1">
                    <a:defRPr/>
                  </a:pPr>
                  <a:endParaRPr lang="en-GB">
                    <a:solidFill>
                      <a:srgbClr val="FFFFFF"/>
                    </a:solidFill>
                    <a:latin typeface="Calibri" charset="0"/>
                    <a:cs typeface="Arial" charset="0"/>
                  </a:endParaRPr>
                </a:p>
              </p:txBody>
            </p:sp>
            <p:sp>
              <p:nvSpPr>
                <p:cNvPr id="14" name="Oval 13"/>
                <p:cNvSpPr>
                  <a:spLocks noChangeArrowheads="1"/>
                </p:cNvSpPr>
                <p:nvPr/>
              </p:nvSpPr>
              <p:spPr bwMode="auto">
                <a:xfrm>
                  <a:off x="6095307" y="3353955"/>
                  <a:ext cx="153555" cy="151535"/>
                </a:xfrm>
                <a:prstGeom prst="ellipse">
                  <a:avLst/>
                </a:prstGeom>
                <a:solidFill>
                  <a:srgbClr val="33CC33"/>
                </a:solidFill>
                <a:ln w="25400">
                  <a:solidFill>
                    <a:srgbClr val="33CC33"/>
                  </a:solidFill>
                  <a:round/>
                  <a:headEnd/>
                  <a:tailEnd/>
                </a:ln>
                <a:effectLst>
                  <a:outerShdw blurRad="63500" dist="38100" dir="5400000" algn="t" rotWithShape="0">
                    <a:srgbClr val="000000">
                      <a:alpha val="39998"/>
                    </a:srgbClr>
                  </a:outerShdw>
                </a:effectLst>
              </p:spPr>
              <p:txBody>
                <a:bodyPr anchor="ctr"/>
                <a:lstStyle/>
                <a:p>
                  <a:pPr algn="ctr" eaLnBrk="1" hangingPunct="1">
                    <a:defRPr/>
                  </a:pPr>
                  <a:endParaRPr lang="en-GB">
                    <a:solidFill>
                      <a:srgbClr val="FFFFFF"/>
                    </a:solidFill>
                    <a:latin typeface="Calibri" charset="0"/>
                    <a:cs typeface="Arial" charset="0"/>
                  </a:endParaRPr>
                </a:p>
              </p:txBody>
            </p:sp>
            <p:sp>
              <p:nvSpPr>
                <p:cNvPr id="15" name="Oval 14"/>
                <p:cNvSpPr>
                  <a:spLocks noChangeArrowheads="1"/>
                </p:cNvSpPr>
                <p:nvPr/>
              </p:nvSpPr>
              <p:spPr bwMode="auto">
                <a:xfrm>
                  <a:off x="7314969" y="3353955"/>
                  <a:ext cx="153555" cy="151535"/>
                </a:xfrm>
                <a:prstGeom prst="ellipse">
                  <a:avLst/>
                </a:prstGeom>
                <a:solidFill>
                  <a:srgbClr val="33CC33"/>
                </a:solidFill>
                <a:ln w="25400">
                  <a:solidFill>
                    <a:srgbClr val="33CC33"/>
                  </a:solidFill>
                  <a:round/>
                  <a:headEnd/>
                  <a:tailEnd/>
                </a:ln>
                <a:effectLst>
                  <a:outerShdw blurRad="63500" dist="38100" dir="5400000" algn="t" rotWithShape="0">
                    <a:srgbClr val="000000">
                      <a:alpha val="39998"/>
                    </a:srgbClr>
                  </a:outerShdw>
                </a:effectLst>
              </p:spPr>
              <p:txBody>
                <a:bodyPr anchor="ctr"/>
                <a:lstStyle/>
                <a:p>
                  <a:pPr algn="ctr" eaLnBrk="1" hangingPunct="1">
                    <a:defRPr/>
                  </a:pPr>
                  <a:endParaRPr lang="en-GB">
                    <a:solidFill>
                      <a:srgbClr val="FFFFFF"/>
                    </a:solidFill>
                    <a:latin typeface="Calibri" charset="0"/>
                    <a:cs typeface="Arial" charset="0"/>
                  </a:endParaRPr>
                </a:p>
              </p:txBody>
            </p:sp>
          </p:grpSp>
          <p:sp>
            <p:nvSpPr>
              <p:cNvPr id="14345" name="TextBox 11"/>
              <p:cNvSpPr txBox="1">
                <a:spLocks noChangeArrowheads="1"/>
              </p:cNvSpPr>
              <p:nvPr/>
            </p:nvSpPr>
            <p:spPr bwMode="auto">
              <a:xfrm>
                <a:off x="4795058" y="1560945"/>
                <a:ext cx="1820867" cy="466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eaLnBrk="1" hangingPunct="1"/>
                <a:r>
                  <a:rPr lang="en-GB" sz="1400" b="1"/>
                  <a:t>Transcription</a:t>
                </a:r>
              </a:p>
            </p:txBody>
          </p:sp>
        </p:grpSp>
        <p:sp>
          <p:nvSpPr>
            <p:cNvPr id="14342" name="TextBox 8"/>
            <p:cNvSpPr txBox="1">
              <a:spLocks noChangeArrowheads="1"/>
            </p:cNvSpPr>
            <p:nvPr/>
          </p:nvSpPr>
          <p:spPr bwMode="auto">
            <a:xfrm>
              <a:off x="5410199" y="3810000"/>
              <a:ext cx="2133601" cy="792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eaLnBrk="1" hangingPunct="1"/>
              <a:r>
                <a:rPr lang="en-GB" sz="1400" b="1"/>
                <a:t>Epigenetic Silencing</a:t>
              </a:r>
            </a:p>
          </p:txBody>
        </p:sp>
        <p:sp>
          <p:nvSpPr>
            <p:cNvPr id="8" name="Down Arrow 7"/>
            <p:cNvSpPr/>
            <p:nvPr/>
          </p:nvSpPr>
          <p:spPr>
            <a:xfrm>
              <a:off x="4876223" y="4037735"/>
              <a:ext cx="381693" cy="53397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grpSp>
      <p:grpSp>
        <p:nvGrpSpPr>
          <p:cNvPr id="93" name="Group 88"/>
          <p:cNvGrpSpPr>
            <a:grpSpLocks/>
          </p:cNvGrpSpPr>
          <p:nvPr/>
        </p:nvGrpSpPr>
        <p:grpSpPr bwMode="auto">
          <a:xfrm>
            <a:off x="3343748" y="4580770"/>
            <a:ext cx="2205037" cy="1768475"/>
            <a:chOff x="3367078" y="4500570"/>
            <a:chExt cx="2205054" cy="1768091"/>
          </a:xfrm>
        </p:grpSpPr>
        <p:pic>
          <p:nvPicPr>
            <p:cNvPr id="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4" y="4500570"/>
              <a:ext cx="1071570" cy="1768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5" name="Straight Arrow Connector 94"/>
            <p:cNvCxnSpPr/>
            <p:nvPr/>
          </p:nvCxnSpPr>
          <p:spPr>
            <a:xfrm>
              <a:off x="4643438" y="5143368"/>
              <a:ext cx="928694" cy="158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0800000">
              <a:off x="3367078" y="5367157"/>
              <a:ext cx="785818" cy="158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7" name="Group 92"/>
          <p:cNvGrpSpPr>
            <a:grpSpLocks/>
          </p:cNvGrpSpPr>
          <p:nvPr/>
        </p:nvGrpSpPr>
        <p:grpSpPr bwMode="auto">
          <a:xfrm>
            <a:off x="843435" y="4806195"/>
            <a:ext cx="2386013" cy="1293813"/>
            <a:chOff x="4894331" y="4338980"/>
            <a:chExt cx="2385034" cy="1293166"/>
          </a:xfrm>
        </p:grpSpPr>
        <p:sp>
          <p:nvSpPr>
            <p:cNvPr id="98" name="Freeform 97"/>
            <p:cNvSpPr/>
            <p:nvPr/>
          </p:nvSpPr>
          <p:spPr bwMode="auto">
            <a:xfrm rot="1773068">
              <a:off x="6170157" y="5568678"/>
              <a:ext cx="517313" cy="50775"/>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99" name="Group 94"/>
            <p:cNvGrpSpPr>
              <a:grpSpLocks/>
            </p:cNvGrpSpPr>
            <p:nvPr/>
          </p:nvGrpSpPr>
          <p:grpSpPr bwMode="auto">
            <a:xfrm rot="-1123217">
              <a:off x="6491686" y="5398656"/>
              <a:ext cx="787679" cy="233490"/>
              <a:chOff x="7569598" y="3752849"/>
              <a:chExt cx="787679" cy="233490"/>
            </a:xfrm>
          </p:grpSpPr>
          <p:sp>
            <p:nvSpPr>
              <p:cNvPr id="119" name="Can 118"/>
              <p:cNvSpPr/>
              <p:nvPr/>
            </p:nvSpPr>
            <p:spPr>
              <a:xfrm rot="21444220">
                <a:off x="7590689" y="3732542"/>
                <a:ext cx="753753" cy="22689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20" name="Arc 119"/>
              <p:cNvSpPr/>
              <p:nvPr/>
            </p:nvSpPr>
            <p:spPr>
              <a:xfrm rot="5400000">
                <a:off x="7875483" y="3430022"/>
                <a:ext cx="161844" cy="77914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1" name="Arc 120"/>
              <p:cNvSpPr/>
              <p:nvPr/>
            </p:nvSpPr>
            <p:spPr>
              <a:xfrm rot="5400000">
                <a:off x="7876499" y="3488601"/>
                <a:ext cx="160258" cy="774382"/>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00" name="Group 95"/>
            <p:cNvGrpSpPr>
              <a:grpSpLocks/>
            </p:cNvGrpSpPr>
            <p:nvPr/>
          </p:nvGrpSpPr>
          <p:grpSpPr bwMode="auto">
            <a:xfrm rot="-1123217">
              <a:off x="4894331" y="4338980"/>
              <a:ext cx="787679" cy="233490"/>
              <a:chOff x="7569598" y="3752849"/>
              <a:chExt cx="787679" cy="233490"/>
            </a:xfrm>
          </p:grpSpPr>
          <p:sp>
            <p:nvSpPr>
              <p:cNvPr id="116" name="Can 115"/>
              <p:cNvSpPr/>
              <p:nvPr/>
            </p:nvSpPr>
            <p:spPr>
              <a:xfrm rot="21444220">
                <a:off x="7578530" y="3730753"/>
                <a:ext cx="748993" cy="228486"/>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17" name="Arc 116"/>
              <p:cNvSpPr/>
              <p:nvPr/>
            </p:nvSpPr>
            <p:spPr>
              <a:xfrm rot="5400000">
                <a:off x="7868472" y="3432237"/>
                <a:ext cx="161844" cy="772796"/>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8" name="Arc 117"/>
              <p:cNvSpPr/>
              <p:nvPr/>
            </p:nvSpPr>
            <p:spPr>
              <a:xfrm rot="5400000">
                <a:off x="7864761" y="3476960"/>
                <a:ext cx="160257" cy="77914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101" name="Freeform 100"/>
            <p:cNvSpPr/>
            <p:nvPr/>
          </p:nvSpPr>
          <p:spPr bwMode="auto">
            <a:xfrm rot="1773068">
              <a:off x="4922894" y="4724550"/>
              <a:ext cx="517313" cy="50775"/>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2" name="Freeform 101"/>
            <p:cNvSpPr/>
            <p:nvPr/>
          </p:nvSpPr>
          <p:spPr bwMode="auto">
            <a:xfrm rot="1773068">
              <a:off x="5356104" y="5035544"/>
              <a:ext cx="517313" cy="50775"/>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3" name="Freeform 102"/>
            <p:cNvSpPr/>
            <p:nvPr/>
          </p:nvSpPr>
          <p:spPr bwMode="auto">
            <a:xfrm rot="1773068">
              <a:off x="5775032" y="5319564"/>
              <a:ext cx="517313" cy="50775"/>
            </a:xfrm>
            <a:custGeom>
              <a:avLst/>
              <a:gdLst>
                <a:gd name="connsiteX0" fmla="*/ 0 w 1389281"/>
                <a:gd name="connsiteY0" fmla="*/ 0 h 55571"/>
                <a:gd name="connsiteX1" fmla="*/ 45467 w 1389281"/>
                <a:gd name="connsiteY1" fmla="*/ 40415 h 55571"/>
                <a:gd name="connsiteX2" fmla="*/ 156610 w 1389281"/>
                <a:gd name="connsiteY2" fmla="*/ 50519 h 55571"/>
                <a:gd name="connsiteX3" fmla="*/ 323323 w 1389281"/>
                <a:gd name="connsiteY3" fmla="*/ 50519 h 55571"/>
                <a:gd name="connsiteX4" fmla="*/ 702218 w 1389281"/>
                <a:gd name="connsiteY4" fmla="*/ 55571 h 55571"/>
                <a:gd name="connsiteX5" fmla="*/ 975023 w 1389281"/>
                <a:gd name="connsiteY5" fmla="*/ 45467 h 55571"/>
                <a:gd name="connsiteX6" fmla="*/ 1207412 w 1389281"/>
                <a:gd name="connsiteY6" fmla="*/ 30312 h 55571"/>
                <a:gd name="connsiteX7" fmla="*/ 1389281 w 1389281"/>
                <a:gd name="connsiteY7" fmla="*/ 15156 h 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281" h="55571">
                  <a:moveTo>
                    <a:pt x="0" y="0"/>
                  </a:moveTo>
                  <a:cubicBezTo>
                    <a:pt x="9682" y="15997"/>
                    <a:pt x="19365" y="31995"/>
                    <a:pt x="45467" y="40415"/>
                  </a:cubicBezTo>
                  <a:cubicBezTo>
                    <a:pt x="71569" y="48835"/>
                    <a:pt x="110301" y="48835"/>
                    <a:pt x="156610" y="50519"/>
                  </a:cubicBezTo>
                  <a:cubicBezTo>
                    <a:pt x="202919" y="52203"/>
                    <a:pt x="323323" y="50519"/>
                    <a:pt x="323323" y="50519"/>
                  </a:cubicBezTo>
                  <a:lnTo>
                    <a:pt x="702218" y="55571"/>
                  </a:lnTo>
                  <a:cubicBezTo>
                    <a:pt x="810835" y="54729"/>
                    <a:pt x="890824" y="49677"/>
                    <a:pt x="975023" y="45467"/>
                  </a:cubicBezTo>
                  <a:cubicBezTo>
                    <a:pt x="1059222" y="41257"/>
                    <a:pt x="1138369" y="35364"/>
                    <a:pt x="1207412" y="30312"/>
                  </a:cubicBezTo>
                  <a:cubicBezTo>
                    <a:pt x="1276455" y="25260"/>
                    <a:pt x="1332868" y="20208"/>
                    <a:pt x="1389281" y="151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104" name="Group 99"/>
            <p:cNvGrpSpPr>
              <a:grpSpLocks/>
            </p:cNvGrpSpPr>
            <p:nvPr/>
          </p:nvGrpSpPr>
          <p:grpSpPr bwMode="auto">
            <a:xfrm rot="-1123217">
              <a:off x="6097442" y="5148683"/>
              <a:ext cx="787679" cy="233490"/>
              <a:chOff x="7569598" y="3752849"/>
              <a:chExt cx="787679" cy="233490"/>
            </a:xfrm>
          </p:grpSpPr>
          <p:sp>
            <p:nvSpPr>
              <p:cNvPr id="113" name="Can 112"/>
              <p:cNvSpPr/>
              <p:nvPr/>
            </p:nvSpPr>
            <p:spPr>
              <a:xfrm rot="21444220">
                <a:off x="7573751" y="3731233"/>
                <a:ext cx="783904" cy="230072"/>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14" name="Arc 113"/>
              <p:cNvSpPr/>
              <p:nvPr/>
            </p:nvSpPr>
            <p:spPr>
              <a:xfrm rot="5400000">
                <a:off x="7874101" y="3413054"/>
                <a:ext cx="163431" cy="806119"/>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5" name="Arc 114"/>
              <p:cNvSpPr/>
              <p:nvPr/>
            </p:nvSpPr>
            <p:spPr>
              <a:xfrm rot="5400000">
                <a:off x="7876105" y="3463200"/>
                <a:ext cx="163431" cy="807707"/>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05" name="Group 100"/>
            <p:cNvGrpSpPr>
              <a:grpSpLocks/>
            </p:cNvGrpSpPr>
            <p:nvPr/>
          </p:nvGrpSpPr>
          <p:grpSpPr bwMode="auto">
            <a:xfrm rot="-1123217">
              <a:off x="5696405" y="4886726"/>
              <a:ext cx="787679" cy="233490"/>
              <a:chOff x="7569598" y="3752849"/>
              <a:chExt cx="787679" cy="233490"/>
            </a:xfrm>
          </p:grpSpPr>
          <p:sp>
            <p:nvSpPr>
              <p:cNvPr id="110" name="Can 109"/>
              <p:cNvSpPr/>
              <p:nvPr/>
            </p:nvSpPr>
            <p:spPr>
              <a:xfrm rot="21444220">
                <a:off x="7565054" y="3731482"/>
                <a:ext cx="782317" cy="228486"/>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11" name="Arc 110"/>
              <p:cNvSpPr/>
              <p:nvPr/>
            </p:nvSpPr>
            <p:spPr>
              <a:xfrm rot="5400000">
                <a:off x="7871955" y="3414504"/>
                <a:ext cx="160258" cy="807707"/>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2" name="Arc 111"/>
              <p:cNvSpPr/>
              <p:nvPr/>
            </p:nvSpPr>
            <p:spPr>
              <a:xfrm rot="5400000">
                <a:off x="7866332" y="3461946"/>
                <a:ext cx="165017" cy="806119"/>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06" name="Group 101"/>
            <p:cNvGrpSpPr>
              <a:grpSpLocks/>
            </p:cNvGrpSpPr>
            <p:nvPr/>
          </p:nvGrpSpPr>
          <p:grpSpPr bwMode="auto">
            <a:xfrm rot="-1123217">
              <a:off x="5295368" y="4604399"/>
              <a:ext cx="787679" cy="233490"/>
              <a:chOff x="7569598" y="3752849"/>
              <a:chExt cx="787679" cy="233490"/>
            </a:xfrm>
          </p:grpSpPr>
          <p:sp>
            <p:nvSpPr>
              <p:cNvPr id="107" name="Can 106"/>
              <p:cNvSpPr/>
              <p:nvPr/>
            </p:nvSpPr>
            <p:spPr>
              <a:xfrm rot="21444220">
                <a:off x="7589586" y="3730865"/>
                <a:ext cx="750580" cy="225312"/>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08" name="Arc 107"/>
              <p:cNvSpPr/>
              <p:nvPr/>
            </p:nvSpPr>
            <p:spPr>
              <a:xfrm rot="5400000">
                <a:off x="7874068" y="3423795"/>
                <a:ext cx="161844" cy="77914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9" name="Arc 108"/>
              <p:cNvSpPr/>
              <p:nvPr/>
            </p:nvSpPr>
            <p:spPr>
              <a:xfrm rot="5400000">
                <a:off x="7875830" y="3474564"/>
                <a:ext cx="161844" cy="775969"/>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grpSp>
        <p:nvGrpSpPr>
          <p:cNvPr id="122" name="Group 117"/>
          <p:cNvGrpSpPr>
            <a:grpSpLocks/>
          </p:cNvGrpSpPr>
          <p:nvPr/>
        </p:nvGrpSpPr>
        <p:grpSpPr bwMode="auto">
          <a:xfrm>
            <a:off x="5905973" y="5052258"/>
            <a:ext cx="2346325" cy="1222375"/>
            <a:chOff x="4206800" y="1963064"/>
            <a:chExt cx="2346400" cy="1223134"/>
          </a:xfrm>
        </p:grpSpPr>
        <p:grpSp>
          <p:nvGrpSpPr>
            <p:cNvPr id="123" name="Group 118"/>
            <p:cNvGrpSpPr>
              <a:grpSpLocks/>
            </p:cNvGrpSpPr>
            <p:nvPr/>
          </p:nvGrpSpPr>
          <p:grpSpPr bwMode="auto">
            <a:xfrm>
              <a:off x="4692137" y="1963064"/>
              <a:ext cx="1861063" cy="926908"/>
              <a:chOff x="6114720" y="2755431"/>
              <a:chExt cx="1861063" cy="926908"/>
            </a:xfrm>
          </p:grpSpPr>
          <p:grpSp>
            <p:nvGrpSpPr>
              <p:cNvPr id="157" name="Group 152"/>
              <p:cNvGrpSpPr>
                <a:grpSpLocks/>
              </p:cNvGrpSpPr>
              <p:nvPr/>
            </p:nvGrpSpPr>
            <p:grpSpPr bwMode="auto">
              <a:xfrm rot="-1123217">
                <a:off x="7188104" y="3448849"/>
                <a:ext cx="787679" cy="233490"/>
                <a:chOff x="7569598" y="3752849"/>
                <a:chExt cx="787679" cy="233490"/>
              </a:xfrm>
            </p:grpSpPr>
            <p:sp>
              <p:nvSpPr>
                <p:cNvPr id="186" name="Can 185"/>
                <p:cNvSpPr/>
                <p:nvPr/>
              </p:nvSpPr>
              <p:spPr>
                <a:xfrm rot="21444220">
                  <a:off x="7582302" y="3753599"/>
                  <a:ext cx="762024"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87" name="Arc 186"/>
                <p:cNvSpPr/>
                <p:nvPr/>
              </p:nvSpPr>
              <p:spPr>
                <a:xfrm rot="5400000">
                  <a:off x="7876850" y="3446772"/>
                  <a:ext cx="165203" cy="785838"/>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8" name="Arc 187"/>
                <p:cNvSpPr/>
                <p:nvPr/>
              </p:nvSpPr>
              <p:spPr>
                <a:xfrm rot="5400000">
                  <a:off x="7875096" y="3498082"/>
                  <a:ext cx="165203" cy="78266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58" name="Group 153"/>
              <p:cNvGrpSpPr>
                <a:grpSpLocks/>
              </p:cNvGrpSpPr>
              <p:nvPr/>
            </p:nvGrpSpPr>
            <p:grpSpPr bwMode="auto">
              <a:xfrm rot="-1123217">
                <a:off x="7027034" y="3324394"/>
                <a:ext cx="787679" cy="233490"/>
                <a:chOff x="7569598" y="3752849"/>
                <a:chExt cx="787679" cy="233490"/>
              </a:xfrm>
            </p:grpSpPr>
            <p:sp>
              <p:nvSpPr>
                <p:cNvPr id="183" name="Can 182"/>
                <p:cNvSpPr/>
                <p:nvPr/>
              </p:nvSpPr>
              <p:spPr>
                <a:xfrm rot="21444220">
                  <a:off x="7597057" y="3727311"/>
                  <a:ext cx="757261" cy="262100"/>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84" name="Arc 183"/>
                <p:cNvSpPr/>
                <p:nvPr/>
              </p:nvSpPr>
              <p:spPr>
                <a:xfrm rot="5400000">
                  <a:off x="7870900" y="3439152"/>
                  <a:ext cx="193795"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5" name="Arc 184"/>
                <p:cNvSpPr/>
                <p:nvPr/>
              </p:nvSpPr>
              <p:spPr>
                <a:xfrm rot="5400000">
                  <a:off x="7878772" y="3499748"/>
                  <a:ext cx="168380"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59" name="Group 154"/>
              <p:cNvGrpSpPr>
                <a:grpSpLocks/>
              </p:cNvGrpSpPr>
              <p:nvPr/>
            </p:nvGrpSpPr>
            <p:grpSpPr bwMode="auto">
              <a:xfrm rot="-1123217">
                <a:off x="6882476" y="3217630"/>
                <a:ext cx="787679" cy="233490"/>
                <a:chOff x="7569598" y="3752849"/>
                <a:chExt cx="787679" cy="233490"/>
              </a:xfrm>
            </p:grpSpPr>
            <p:sp>
              <p:nvSpPr>
                <p:cNvPr id="180" name="Can 179"/>
                <p:cNvSpPr/>
                <p:nvPr/>
              </p:nvSpPr>
              <p:spPr>
                <a:xfrm rot="21444220">
                  <a:off x="7583100" y="3744683"/>
                  <a:ext cx="771549"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81" name="Arc 180"/>
                <p:cNvSpPr/>
                <p:nvPr/>
              </p:nvSpPr>
              <p:spPr>
                <a:xfrm rot="5400000">
                  <a:off x="7869362" y="3422498"/>
                  <a:ext cx="165203" cy="814414"/>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a:xfrm rot="5400000">
                  <a:off x="7876847" y="3492381"/>
                  <a:ext cx="165203" cy="7937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60" name="Group 155"/>
              <p:cNvGrpSpPr>
                <a:grpSpLocks/>
              </p:cNvGrpSpPr>
              <p:nvPr/>
            </p:nvGrpSpPr>
            <p:grpSpPr bwMode="auto">
              <a:xfrm rot="-1123217">
                <a:off x="6755189" y="3104726"/>
                <a:ext cx="787679" cy="233490"/>
                <a:chOff x="7569598" y="3752849"/>
                <a:chExt cx="787679" cy="233490"/>
              </a:xfrm>
            </p:grpSpPr>
            <p:sp>
              <p:nvSpPr>
                <p:cNvPr id="177" name="Can 176"/>
                <p:cNvSpPr/>
                <p:nvPr/>
              </p:nvSpPr>
              <p:spPr>
                <a:xfrm rot="21444220">
                  <a:off x="7580173" y="3738312"/>
                  <a:ext cx="758849" cy="233507"/>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78" name="Arc 177"/>
                <p:cNvSpPr/>
                <p:nvPr/>
              </p:nvSpPr>
              <p:spPr>
                <a:xfrm rot="5400000">
                  <a:off x="7860565" y="3428242"/>
                  <a:ext cx="166792" cy="782662"/>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79" name="Arc 178"/>
                <p:cNvSpPr/>
                <p:nvPr/>
              </p:nvSpPr>
              <p:spPr>
                <a:xfrm rot="5400000">
                  <a:off x="7875572" y="3495253"/>
                  <a:ext cx="165203"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61" name="Group 156"/>
              <p:cNvGrpSpPr>
                <a:grpSpLocks/>
              </p:cNvGrpSpPr>
              <p:nvPr/>
            </p:nvGrpSpPr>
            <p:grpSpPr bwMode="auto">
              <a:xfrm rot="-1123217">
                <a:off x="6619110" y="2992401"/>
                <a:ext cx="787679" cy="233490"/>
                <a:chOff x="7569598" y="3752849"/>
                <a:chExt cx="787679" cy="233490"/>
              </a:xfrm>
            </p:grpSpPr>
            <p:sp>
              <p:nvSpPr>
                <p:cNvPr id="174" name="Can 173"/>
                <p:cNvSpPr/>
                <p:nvPr/>
              </p:nvSpPr>
              <p:spPr>
                <a:xfrm rot="21444220">
                  <a:off x="7591813" y="3747345"/>
                  <a:ext cx="762024" cy="233507"/>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75" name="Arc 174"/>
                <p:cNvSpPr/>
                <p:nvPr/>
              </p:nvSpPr>
              <p:spPr>
                <a:xfrm rot="5400000">
                  <a:off x="7883671" y="3428570"/>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76" name="Arc 175"/>
                <p:cNvSpPr/>
                <p:nvPr/>
              </p:nvSpPr>
              <p:spPr>
                <a:xfrm rot="5400000">
                  <a:off x="7880798" y="3498218"/>
                  <a:ext cx="165203"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62" name="Group 157"/>
              <p:cNvGrpSpPr>
                <a:grpSpLocks/>
              </p:cNvGrpSpPr>
              <p:nvPr/>
            </p:nvGrpSpPr>
            <p:grpSpPr bwMode="auto">
              <a:xfrm rot="-1123217">
                <a:off x="6456033" y="2905281"/>
                <a:ext cx="787679" cy="233490"/>
                <a:chOff x="7569598" y="3752849"/>
                <a:chExt cx="787679" cy="233490"/>
              </a:xfrm>
            </p:grpSpPr>
            <p:sp>
              <p:nvSpPr>
                <p:cNvPr id="171" name="Can 170"/>
                <p:cNvSpPr/>
                <p:nvPr/>
              </p:nvSpPr>
              <p:spPr>
                <a:xfrm rot="21444220">
                  <a:off x="7591058" y="3723876"/>
                  <a:ext cx="760436" cy="262101"/>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72" name="Arc 171"/>
                <p:cNvSpPr/>
                <p:nvPr/>
              </p:nvSpPr>
              <p:spPr>
                <a:xfrm rot="5400000">
                  <a:off x="7869508" y="3432654"/>
                  <a:ext cx="184264" cy="78266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73" name="Arc 172"/>
                <p:cNvSpPr/>
                <p:nvPr/>
              </p:nvSpPr>
              <p:spPr>
                <a:xfrm rot="5400000">
                  <a:off x="7879411" y="3498596"/>
                  <a:ext cx="166792"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63" name="Group 158"/>
              <p:cNvGrpSpPr>
                <a:grpSpLocks/>
              </p:cNvGrpSpPr>
              <p:nvPr/>
            </p:nvGrpSpPr>
            <p:grpSpPr bwMode="auto">
              <a:xfrm rot="-1123217">
                <a:off x="6288071" y="2817389"/>
                <a:ext cx="787679" cy="233490"/>
                <a:chOff x="7569598" y="3752849"/>
                <a:chExt cx="787679" cy="233490"/>
              </a:xfrm>
            </p:grpSpPr>
            <p:sp>
              <p:nvSpPr>
                <p:cNvPr id="168" name="Can 167"/>
                <p:cNvSpPr/>
                <p:nvPr/>
              </p:nvSpPr>
              <p:spPr>
                <a:xfrm rot="21444220">
                  <a:off x="7584156" y="3727732"/>
                  <a:ext cx="758849" cy="233507"/>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69" name="Arc 168"/>
                <p:cNvSpPr/>
                <p:nvPr/>
              </p:nvSpPr>
              <p:spPr>
                <a:xfrm rot="5400000">
                  <a:off x="7867292" y="3430019"/>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70" name="Arc 169"/>
                <p:cNvSpPr/>
                <p:nvPr/>
              </p:nvSpPr>
              <p:spPr>
                <a:xfrm rot="5400000">
                  <a:off x="7865538" y="3479741"/>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64" name="Group 159"/>
              <p:cNvGrpSpPr>
                <a:grpSpLocks/>
              </p:cNvGrpSpPr>
              <p:nvPr/>
            </p:nvGrpSpPr>
            <p:grpSpPr bwMode="auto">
              <a:xfrm rot="-1123217">
                <a:off x="6114720" y="2755431"/>
                <a:ext cx="787679" cy="233490"/>
                <a:chOff x="7569598" y="3752849"/>
                <a:chExt cx="787679" cy="233490"/>
              </a:xfrm>
            </p:grpSpPr>
            <p:sp>
              <p:nvSpPr>
                <p:cNvPr id="165" name="Can 164"/>
                <p:cNvSpPr/>
                <p:nvPr/>
              </p:nvSpPr>
              <p:spPr>
                <a:xfrm rot="21444220">
                  <a:off x="7590275" y="3750479"/>
                  <a:ext cx="762024"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66" name="Arc 165"/>
                <p:cNvSpPr/>
                <p:nvPr/>
              </p:nvSpPr>
              <p:spPr>
                <a:xfrm rot="5400000">
                  <a:off x="7872869" y="3424505"/>
                  <a:ext cx="165203" cy="785837"/>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7" name="Arc 166"/>
                <p:cNvSpPr/>
                <p:nvPr/>
              </p:nvSpPr>
              <p:spPr>
                <a:xfrm rot="5400000">
                  <a:off x="7880279" y="3498344"/>
                  <a:ext cx="165203"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grpSp>
          <p:nvGrpSpPr>
            <p:cNvPr id="124" name="Group 119"/>
            <p:cNvGrpSpPr>
              <a:grpSpLocks/>
            </p:cNvGrpSpPr>
            <p:nvPr/>
          </p:nvGrpSpPr>
          <p:grpSpPr bwMode="auto">
            <a:xfrm>
              <a:off x="4206800" y="2259290"/>
              <a:ext cx="1861063" cy="926908"/>
              <a:chOff x="6114720" y="2755431"/>
              <a:chExt cx="1861063" cy="926908"/>
            </a:xfrm>
          </p:grpSpPr>
          <p:grpSp>
            <p:nvGrpSpPr>
              <p:cNvPr id="125" name="Group 120"/>
              <p:cNvGrpSpPr>
                <a:grpSpLocks/>
              </p:cNvGrpSpPr>
              <p:nvPr/>
            </p:nvGrpSpPr>
            <p:grpSpPr bwMode="auto">
              <a:xfrm rot="-1123217">
                <a:off x="7188104" y="3448849"/>
                <a:ext cx="787679" cy="233490"/>
                <a:chOff x="7569598" y="3752849"/>
                <a:chExt cx="787679" cy="233490"/>
              </a:xfrm>
            </p:grpSpPr>
            <p:sp>
              <p:nvSpPr>
                <p:cNvPr id="154" name="Can 153"/>
                <p:cNvSpPr/>
                <p:nvPr/>
              </p:nvSpPr>
              <p:spPr>
                <a:xfrm rot="21444220">
                  <a:off x="7574701" y="3730085"/>
                  <a:ext cx="762024"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55" name="Arc 154"/>
                <p:cNvSpPr/>
                <p:nvPr/>
              </p:nvSpPr>
              <p:spPr>
                <a:xfrm rot="5400000">
                  <a:off x="7875431" y="3442920"/>
                  <a:ext cx="165203" cy="784250"/>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56" name="Arc 155"/>
                <p:cNvSpPr/>
                <p:nvPr/>
              </p:nvSpPr>
              <p:spPr>
                <a:xfrm rot="5400000">
                  <a:off x="7863172" y="3476770"/>
                  <a:ext cx="166792" cy="784250"/>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26" name="Group 121"/>
              <p:cNvGrpSpPr>
                <a:grpSpLocks/>
              </p:cNvGrpSpPr>
              <p:nvPr/>
            </p:nvGrpSpPr>
            <p:grpSpPr bwMode="auto">
              <a:xfrm rot="-1123217">
                <a:off x="7027034" y="3324394"/>
                <a:ext cx="787679" cy="233490"/>
                <a:chOff x="7569598" y="3752849"/>
                <a:chExt cx="787679" cy="233490"/>
              </a:xfrm>
            </p:grpSpPr>
            <p:sp>
              <p:nvSpPr>
                <p:cNvPr id="151" name="Can 150"/>
                <p:cNvSpPr/>
                <p:nvPr/>
              </p:nvSpPr>
              <p:spPr>
                <a:xfrm rot="21444220">
                  <a:off x="7594334" y="3724168"/>
                  <a:ext cx="758849" cy="262101"/>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52" name="Arc 151"/>
                <p:cNvSpPr/>
                <p:nvPr/>
              </p:nvSpPr>
              <p:spPr>
                <a:xfrm rot="5400000">
                  <a:off x="7868869" y="3429386"/>
                  <a:ext cx="189029" cy="784250"/>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53" name="Arc 152"/>
                <p:cNvSpPr/>
                <p:nvPr/>
              </p:nvSpPr>
              <p:spPr>
                <a:xfrm rot="5400000">
                  <a:off x="7865955" y="3483806"/>
                  <a:ext cx="193795" cy="78742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27" name="Group 122"/>
              <p:cNvGrpSpPr>
                <a:grpSpLocks/>
              </p:cNvGrpSpPr>
              <p:nvPr/>
            </p:nvGrpSpPr>
            <p:grpSpPr bwMode="auto">
              <a:xfrm rot="-1123217">
                <a:off x="6882476" y="3217630"/>
                <a:ext cx="787679" cy="233490"/>
                <a:chOff x="7569598" y="3752849"/>
                <a:chExt cx="787679" cy="233490"/>
              </a:xfrm>
            </p:grpSpPr>
            <p:sp>
              <p:nvSpPr>
                <p:cNvPr id="148" name="Can 147"/>
                <p:cNvSpPr/>
                <p:nvPr/>
              </p:nvSpPr>
              <p:spPr>
                <a:xfrm rot="21444220">
                  <a:off x="7570567" y="3722188"/>
                  <a:ext cx="787425"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49" name="Arc 148"/>
                <p:cNvSpPr/>
                <p:nvPr/>
              </p:nvSpPr>
              <p:spPr>
                <a:xfrm rot="5400000">
                  <a:off x="7868714" y="3407391"/>
                  <a:ext cx="166792" cy="811239"/>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50" name="Arc 149"/>
                <p:cNvSpPr/>
                <p:nvPr/>
              </p:nvSpPr>
              <p:spPr>
                <a:xfrm rot="5400000">
                  <a:off x="7866748" y="3456818"/>
                  <a:ext cx="165203" cy="812826"/>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28" name="Group 123"/>
              <p:cNvGrpSpPr>
                <a:grpSpLocks/>
              </p:cNvGrpSpPr>
              <p:nvPr/>
            </p:nvGrpSpPr>
            <p:grpSpPr bwMode="auto">
              <a:xfrm rot="-1123217">
                <a:off x="6755189" y="3104726"/>
                <a:ext cx="787679" cy="233490"/>
                <a:chOff x="7569598" y="3752849"/>
                <a:chExt cx="787679" cy="233490"/>
              </a:xfrm>
            </p:grpSpPr>
            <p:sp>
              <p:nvSpPr>
                <p:cNvPr id="145" name="Can 144"/>
                <p:cNvSpPr/>
                <p:nvPr/>
              </p:nvSpPr>
              <p:spPr>
                <a:xfrm rot="21444220">
                  <a:off x="7568842" y="3714984"/>
                  <a:ext cx="757262" cy="235096"/>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46" name="Arc 145"/>
                <p:cNvSpPr/>
                <p:nvPr/>
              </p:nvSpPr>
              <p:spPr>
                <a:xfrm rot="5400000">
                  <a:off x="7854957" y="3416036"/>
                  <a:ext cx="165203" cy="782662"/>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7" name="Arc 146"/>
                <p:cNvSpPr/>
                <p:nvPr/>
              </p:nvSpPr>
              <p:spPr>
                <a:xfrm rot="5400000">
                  <a:off x="7856719" y="3465272"/>
                  <a:ext cx="165203" cy="78266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29" name="Group 124"/>
              <p:cNvGrpSpPr>
                <a:grpSpLocks/>
              </p:cNvGrpSpPr>
              <p:nvPr/>
            </p:nvGrpSpPr>
            <p:grpSpPr bwMode="auto">
              <a:xfrm rot="-1123217">
                <a:off x="6619110" y="2992401"/>
                <a:ext cx="787679" cy="233490"/>
                <a:chOff x="7569598" y="3752849"/>
                <a:chExt cx="787679" cy="233490"/>
              </a:xfrm>
            </p:grpSpPr>
            <p:sp>
              <p:nvSpPr>
                <p:cNvPr id="142" name="Can 141"/>
                <p:cNvSpPr/>
                <p:nvPr/>
              </p:nvSpPr>
              <p:spPr>
                <a:xfrm rot="21444220">
                  <a:off x="7598972" y="3724135"/>
                  <a:ext cx="754087" cy="233507"/>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43" name="Arc 142"/>
                <p:cNvSpPr/>
                <p:nvPr/>
              </p:nvSpPr>
              <p:spPr>
                <a:xfrm rot="5400000">
                  <a:off x="7880504" y="3421654"/>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4" name="Arc 143"/>
                <p:cNvSpPr/>
                <p:nvPr/>
              </p:nvSpPr>
              <p:spPr>
                <a:xfrm rot="5400000">
                  <a:off x="7879528" y="3464227"/>
                  <a:ext cx="165203" cy="785837"/>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30" name="Group 125"/>
              <p:cNvGrpSpPr>
                <a:grpSpLocks/>
              </p:cNvGrpSpPr>
              <p:nvPr/>
            </p:nvGrpSpPr>
            <p:grpSpPr bwMode="auto">
              <a:xfrm rot="-1123217">
                <a:off x="6456033" y="2905281"/>
                <a:ext cx="787679" cy="233490"/>
                <a:chOff x="7569598" y="3752849"/>
                <a:chExt cx="787679" cy="233490"/>
              </a:xfrm>
            </p:grpSpPr>
            <p:sp>
              <p:nvSpPr>
                <p:cNvPr id="139" name="Can 138"/>
                <p:cNvSpPr/>
                <p:nvPr/>
              </p:nvSpPr>
              <p:spPr>
                <a:xfrm rot="21444220">
                  <a:off x="7586352" y="3703754"/>
                  <a:ext cx="754086" cy="266866"/>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40" name="Arc 139"/>
                <p:cNvSpPr/>
                <p:nvPr/>
              </p:nvSpPr>
              <p:spPr>
                <a:xfrm rot="5400000">
                  <a:off x="7864452" y="3420260"/>
                  <a:ext cx="190618"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1" name="Arc 140"/>
                <p:cNvSpPr/>
                <p:nvPr/>
              </p:nvSpPr>
              <p:spPr>
                <a:xfrm rot="5400000">
                  <a:off x="7863909" y="3477984"/>
                  <a:ext cx="190618" cy="78266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31" name="Group 126"/>
              <p:cNvGrpSpPr>
                <a:grpSpLocks/>
              </p:cNvGrpSpPr>
              <p:nvPr/>
            </p:nvGrpSpPr>
            <p:grpSpPr bwMode="auto">
              <a:xfrm rot="-1123217">
                <a:off x="6288071" y="2817389"/>
                <a:ext cx="787679" cy="233490"/>
                <a:chOff x="7569598" y="3752849"/>
                <a:chExt cx="787679" cy="233490"/>
              </a:xfrm>
            </p:grpSpPr>
            <p:sp>
              <p:nvSpPr>
                <p:cNvPr id="136" name="Can 135"/>
                <p:cNvSpPr/>
                <p:nvPr/>
              </p:nvSpPr>
              <p:spPr>
                <a:xfrm rot="21444220">
                  <a:off x="7580547" y="3717042"/>
                  <a:ext cx="757261"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37" name="Arc 136"/>
                <p:cNvSpPr/>
                <p:nvPr/>
              </p:nvSpPr>
              <p:spPr>
                <a:xfrm rot="5400000">
                  <a:off x="7863182" y="3411043"/>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8" name="Arc 137"/>
                <p:cNvSpPr/>
                <p:nvPr/>
              </p:nvSpPr>
              <p:spPr>
                <a:xfrm rot="5400000">
                  <a:off x="7863926" y="3463288"/>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nvGrpSpPr>
              <p:cNvPr id="132" name="Group 127"/>
              <p:cNvGrpSpPr>
                <a:grpSpLocks/>
              </p:cNvGrpSpPr>
              <p:nvPr/>
            </p:nvGrpSpPr>
            <p:grpSpPr bwMode="auto">
              <a:xfrm rot="-1123217">
                <a:off x="6114720" y="2755431"/>
                <a:ext cx="787679" cy="233490"/>
                <a:chOff x="7569598" y="3752849"/>
                <a:chExt cx="787679" cy="233490"/>
              </a:xfrm>
            </p:grpSpPr>
            <p:sp>
              <p:nvSpPr>
                <p:cNvPr id="133" name="Can 132"/>
                <p:cNvSpPr/>
                <p:nvPr/>
              </p:nvSpPr>
              <p:spPr>
                <a:xfrm rot="21444220">
                  <a:off x="7584838" y="3720182"/>
                  <a:ext cx="757261" cy="233508"/>
                </a:xfrm>
                <a:prstGeom prst="can">
                  <a:avLst>
                    <a:gd name="adj" fmla="val 50000"/>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endParaRPr>
                </a:p>
              </p:txBody>
            </p:sp>
            <p:sp>
              <p:nvSpPr>
                <p:cNvPr id="134" name="Arc 133"/>
                <p:cNvSpPr/>
                <p:nvPr/>
              </p:nvSpPr>
              <p:spPr>
                <a:xfrm rot="5400000">
                  <a:off x="7869461" y="3418212"/>
                  <a:ext cx="165203" cy="781075"/>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5" name="Arc 134"/>
                <p:cNvSpPr/>
                <p:nvPr/>
              </p:nvSpPr>
              <p:spPr>
                <a:xfrm rot="5400000">
                  <a:off x="7869478" y="3464386"/>
                  <a:ext cx="165203" cy="782663"/>
                </a:xfrm>
                <a:prstGeom prst="arc">
                  <a:avLst>
                    <a:gd name="adj1" fmla="val 16200000"/>
                    <a:gd name="adj2" fmla="val 5254306"/>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grpSp>
      </p:grpSp>
      <p:sp>
        <p:nvSpPr>
          <p:cNvPr id="189" name="Rectangle 3"/>
          <p:cNvSpPr>
            <a:spLocks noChangeArrowheads="1"/>
          </p:cNvSpPr>
          <p:nvPr/>
        </p:nvSpPr>
        <p:spPr bwMode="auto">
          <a:xfrm>
            <a:off x="4685186" y="4650620"/>
            <a:ext cx="20050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GB" b="1">
                <a:cs typeface="Arial" charset="0"/>
              </a:rPr>
              <a:t>heterochromatin</a:t>
            </a:r>
          </a:p>
        </p:txBody>
      </p:sp>
      <p:sp>
        <p:nvSpPr>
          <p:cNvPr id="190" name="Rectangle 4"/>
          <p:cNvSpPr>
            <a:spLocks noChangeArrowheads="1"/>
          </p:cNvSpPr>
          <p:nvPr/>
        </p:nvSpPr>
        <p:spPr bwMode="auto">
          <a:xfrm>
            <a:off x="2035648" y="4599820"/>
            <a:ext cx="157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GB" b="1">
                <a:cs typeface="Arial" charset="0"/>
              </a:rPr>
              <a:t>euchromatin</a:t>
            </a:r>
          </a:p>
        </p:txBody>
      </p:sp>
      <p:sp>
        <p:nvSpPr>
          <p:cNvPr id="3" name="TextBox 2"/>
          <p:cNvSpPr txBox="1"/>
          <p:nvPr/>
        </p:nvSpPr>
        <p:spPr>
          <a:xfrm>
            <a:off x="4862473" y="2761447"/>
            <a:ext cx="3980577" cy="861774"/>
          </a:xfrm>
          <a:prstGeom prst="rect">
            <a:avLst/>
          </a:prstGeom>
          <a:noFill/>
        </p:spPr>
        <p:txBody>
          <a:bodyPr wrap="none" rtlCol="0">
            <a:spAutoFit/>
          </a:bodyPr>
          <a:lstStyle/>
          <a:p>
            <a:pPr marL="285750" indent="-285750">
              <a:buFont typeface="Arial"/>
              <a:buChar char="•"/>
            </a:pPr>
            <a:r>
              <a:rPr lang="en-US" sz="2500" dirty="0" err="1" smtClean="0">
                <a:latin typeface="Arial"/>
                <a:cs typeface="Arial"/>
              </a:rPr>
              <a:t>Metilación</a:t>
            </a:r>
            <a:r>
              <a:rPr lang="en-US" sz="2500" dirty="0" smtClean="0">
                <a:latin typeface="Arial"/>
                <a:cs typeface="Arial"/>
              </a:rPr>
              <a:t> del ADN</a:t>
            </a:r>
          </a:p>
          <a:p>
            <a:pPr marL="285750" indent="-285750">
              <a:buFont typeface="Arial"/>
              <a:buChar char="•"/>
            </a:pPr>
            <a:r>
              <a:rPr lang="en-US" sz="2500" dirty="0" err="1" smtClean="0">
                <a:latin typeface="Arial"/>
                <a:cs typeface="Arial"/>
              </a:rPr>
              <a:t>Modificación</a:t>
            </a:r>
            <a:r>
              <a:rPr lang="en-US" sz="2500" dirty="0" smtClean="0">
                <a:latin typeface="Arial"/>
                <a:cs typeface="Arial"/>
              </a:rPr>
              <a:t> de </a:t>
            </a:r>
            <a:r>
              <a:rPr lang="en-US" sz="2500" dirty="0" err="1" smtClean="0">
                <a:latin typeface="Arial"/>
                <a:cs typeface="Arial"/>
              </a:rPr>
              <a:t>histonas</a:t>
            </a:r>
            <a:endParaRPr lang="en-US" sz="2500" dirty="0">
              <a:latin typeface="Arial"/>
              <a:cs typeface="Arial"/>
            </a:endParaRPr>
          </a:p>
        </p:txBody>
      </p:sp>
    </p:spTree>
    <p:extLst>
      <p:ext uri="{BB962C8B-B14F-4D97-AF65-F5344CB8AC3E}">
        <p14:creationId xmlns:p14="http://schemas.microsoft.com/office/powerpoint/2010/main" val="2425187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142" y="953032"/>
            <a:ext cx="7495478" cy="5932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61486" y="50126"/>
            <a:ext cx="8830641" cy="883952"/>
          </a:xfrm>
          <a:prstGeom prst="rect">
            <a:avLst/>
          </a:prstGeom>
          <a:solidFill>
            <a:schemeClr val="accent1">
              <a:lumMod val="20000"/>
              <a:lumOff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latin typeface="Arial"/>
                <a:cs typeface="Arial"/>
              </a:rPr>
              <a:t>2- Regulación de la transcripción</a:t>
            </a:r>
            <a:endParaRPr lang="en-US" sz="3200" b="1" dirty="0"/>
          </a:p>
        </p:txBody>
      </p:sp>
    </p:spTree>
    <p:extLst>
      <p:ext uri="{BB962C8B-B14F-4D97-AF65-F5344CB8AC3E}">
        <p14:creationId xmlns:p14="http://schemas.microsoft.com/office/powerpoint/2010/main" val="1950936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988"/>
            <a:ext cx="8785225" cy="690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a:spLocks noGrp="1"/>
          </p:cNvSpPr>
          <p:nvPr>
            <p:ph type="title"/>
          </p:nvPr>
        </p:nvSpPr>
        <p:spPr>
          <a:xfrm>
            <a:off x="1835696" y="-27384"/>
            <a:ext cx="5544616" cy="1143000"/>
          </a:xfrm>
        </p:spPr>
        <p:txBody>
          <a:bodyPr/>
          <a:lstStyle/>
          <a:p>
            <a:pPr eaLnBrk="1" hangingPunct="1"/>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Factores</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 de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transcripción</a:t>
            </a:r>
            <a:r>
              <a:rPr lang="en-US" sz="3200" dirty="0" smtClean="0">
                <a:solidFill>
                  <a:srgbClr val="008000"/>
                </a:solidFill>
                <a:latin typeface="Arial" charset="0"/>
                <a:ea typeface="ＭＳ Ｐゴシック" charset="0"/>
                <a:cs typeface="ＭＳ Ｐゴシック" charset="0"/>
              </a:rPr>
              <a:t/>
            </a:r>
            <a:br>
              <a:rPr lang="en-US" sz="3200" dirty="0" smtClean="0">
                <a:solidFill>
                  <a:srgbClr val="008000"/>
                </a:solidFill>
                <a:latin typeface="Arial" charset="0"/>
                <a:ea typeface="ＭＳ Ｐゴシック" charset="0"/>
                <a:cs typeface="ＭＳ Ｐゴシック" charset="0"/>
              </a:rPr>
            </a:br>
            <a:endParaRPr lang="en-US" sz="3200" dirty="0">
              <a:solidFill>
                <a:srgbClr val="008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06727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279" y="901699"/>
            <a:ext cx="8599201" cy="5840413"/>
          </a:xfrm>
          <a:prstGeom prst="rect">
            <a:avLst/>
          </a:prstGeom>
        </p:spPr>
      </p:pic>
      <p:sp>
        <p:nvSpPr>
          <p:cNvPr id="5" name="Title 1"/>
          <p:cNvSpPr txBox="1">
            <a:spLocks/>
          </p:cNvSpPr>
          <p:nvPr/>
        </p:nvSpPr>
        <p:spPr>
          <a:xfrm>
            <a:off x="162978" y="100265"/>
            <a:ext cx="8830641" cy="551485"/>
          </a:xfrm>
          <a:prstGeom prst="rect">
            <a:avLst/>
          </a:prstGeom>
          <a:solidFill>
            <a:schemeClr val="accent1">
              <a:lumMod val="20000"/>
              <a:lumOff val="80000"/>
            </a:schemeClr>
          </a:solidFill>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3- </a:t>
            </a:r>
            <a:r>
              <a:rPr lang="en-US" sz="3200" b="1" dirty="0" err="1" smtClean="0">
                <a:latin typeface="Arial"/>
                <a:cs typeface="Arial"/>
              </a:rPr>
              <a:t>Regulación</a:t>
            </a:r>
            <a:r>
              <a:rPr lang="en-US" sz="3200" b="1" dirty="0" smtClean="0">
                <a:latin typeface="Arial"/>
                <a:cs typeface="Arial"/>
              </a:rPr>
              <a:t> post-</a:t>
            </a:r>
            <a:r>
              <a:rPr lang="en-US" sz="3200" b="1" dirty="0" err="1" smtClean="0">
                <a:latin typeface="Arial"/>
                <a:cs typeface="Arial"/>
              </a:rPr>
              <a:t>transcripcional</a:t>
            </a:r>
            <a:r>
              <a:rPr lang="en-US" sz="3200" b="1" dirty="0" smtClean="0">
                <a:latin typeface="Arial"/>
                <a:cs typeface="Arial"/>
              </a:rPr>
              <a:t>: </a:t>
            </a:r>
            <a:r>
              <a:rPr lang="en-US" sz="3200" b="1" dirty="0" err="1" smtClean="0">
                <a:latin typeface="Arial"/>
                <a:cs typeface="Arial"/>
              </a:rPr>
              <a:t>Procesamiento</a:t>
            </a:r>
            <a:r>
              <a:rPr lang="en-US" sz="3200" b="1" dirty="0" smtClean="0">
                <a:latin typeface="Arial"/>
                <a:cs typeface="Arial"/>
              </a:rPr>
              <a:t> de ARN</a:t>
            </a:r>
            <a:endParaRPr lang="en-US" sz="3200" b="1" dirty="0"/>
          </a:p>
        </p:txBody>
      </p:sp>
    </p:spTree>
    <p:extLst>
      <p:ext uri="{BB962C8B-B14F-4D97-AF65-F5344CB8AC3E}">
        <p14:creationId xmlns:p14="http://schemas.microsoft.com/office/powerpoint/2010/main" val="603890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2978" y="100265"/>
            <a:ext cx="8830641" cy="551485"/>
          </a:xfrm>
          <a:prstGeom prst="rect">
            <a:avLst/>
          </a:prstGeom>
          <a:solidFill>
            <a:schemeClr val="accent1">
              <a:lumMod val="20000"/>
              <a:lumOff val="80000"/>
            </a:schemeClr>
          </a:solidFill>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3- </a:t>
            </a:r>
            <a:r>
              <a:rPr lang="en-US" sz="3200" b="1" dirty="0" err="1" smtClean="0">
                <a:latin typeface="Arial"/>
                <a:cs typeface="Arial"/>
              </a:rPr>
              <a:t>Regulación</a:t>
            </a:r>
            <a:r>
              <a:rPr lang="en-US" sz="3200" b="1" dirty="0" smtClean="0">
                <a:latin typeface="Arial"/>
                <a:cs typeface="Arial"/>
              </a:rPr>
              <a:t> post-</a:t>
            </a:r>
            <a:r>
              <a:rPr lang="en-US" sz="3200" b="1" dirty="0" err="1" smtClean="0">
                <a:latin typeface="Arial"/>
                <a:cs typeface="Arial"/>
              </a:rPr>
              <a:t>transcripcional</a:t>
            </a:r>
            <a:r>
              <a:rPr lang="en-US" sz="3200" b="1" dirty="0" smtClean="0">
                <a:latin typeface="Arial"/>
                <a:cs typeface="Arial"/>
              </a:rPr>
              <a:t>: </a:t>
            </a:r>
            <a:r>
              <a:rPr lang="en-US" sz="3200" b="1" dirty="0" err="1" smtClean="0">
                <a:latin typeface="Arial"/>
                <a:cs typeface="Arial"/>
              </a:rPr>
              <a:t>MicroARNs</a:t>
            </a:r>
            <a:endParaRPr lang="en-US" sz="3200" b="1" dirty="0"/>
          </a:p>
        </p:txBody>
      </p:sp>
      <p:pic>
        <p:nvPicPr>
          <p:cNvPr id="10" name="Picture 9"/>
          <p:cNvPicPr>
            <a:picLocks noChangeAspect="1"/>
          </p:cNvPicPr>
          <p:nvPr/>
        </p:nvPicPr>
        <p:blipFill>
          <a:blip r:embed="rId3"/>
          <a:stretch>
            <a:fillRect/>
          </a:stretch>
        </p:blipFill>
        <p:spPr>
          <a:xfrm>
            <a:off x="3292131" y="617623"/>
            <a:ext cx="2851909" cy="6114164"/>
          </a:xfrm>
          <a:prstGeom prst="rect">
            <a:avLst/>
          </a:prstGeom>
        </p:spPr>
      </p:pic>
      <p:sp>
        <p:nvSpPr>
          <p:cNvPr id="11" name="TextBox 10"/>
          <p:cNvSpPr txBox="1"/>
          <p:nvPr/>
        </p:nvSpPr>
        <p:spPr>
          <a:xfrm>
            <a:off x="5922574" y="1219238"/>
            <a:ext cx="1249060" cy="369332"/>
          </a:xfrm>
          <a:prstGeom prst="rect">
            <a:avLst/>
          </a:prstGeom>
          <a:solidFill>
            <a:srgbClr val="FFFFFF"/>
          </a:solidFill>
        </p:spPr>
        <p:txBody>
          <a:bodyPr wrap="none" rtlCol="0">
            <a:spAutoFit/>
          </a:bodyPr>
          <a:lstStyle/>
          <a:p>
            <a:r>
              <a:rPr lang="en-US" b="1" dirty="0" smtClean="0"/>
              <a:t>Pre-</a:t>
            </a:r>
            <a:r>
              <a:rPr lang="en-US" b="1" dirty="0" err="1" smtClean="0"/>
              <a:t>miRNA</a:t>
            </a:r>
            <a:endParaRPr lang="en-US" b="1" dirty="0"/>
          </a:p>
        </p:txBody>
      </p:sp>
      <p:sp>
        <p:nvSpPr>
          <p:cNvPr id="12" name="Rectangle 11"/>
          <p:cNvSpPr/>
          <p:nvPr/>
        </p:nvSpPr>
        <p:spPr>
          <a:xfrm>
            <a:off x="808708" y="1415321"/>
            <a:ext cx="2122487" cy="533400"/>
          </a:xfrm>
          <a:prstGeom prst="rect">
            <a:avLst/>
          </a:prstGeom>
          <a:solidFill>
            <a:srgbClr val="FFFF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603"/>
          <p:cNvSpPr txBox="1">
            <a:spLocks noChangeArrowheads="1"/>
          </p:cNvSpPr>
          <p:nvPr/>
        </p:nvSpPr>
        <p:spPr bwMode="auto">
          <a:xfrm>
            <a:off x="1365920" y="1496284"/>
            <a:ext cx="10826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GB" b="1"/>
              <a:t>miRNAs</a:t>
            </a:r>
            <a:endParaRPr lang="en-US" b="1"/>
          </a:p>
        </p:txBody>
      </p:sp>
      <p:sp>
        <p:nvSpPr>
          <p:cNvPr id="14" name="Rectangle 13"/>
          <p:cNvSpPr/>
          <p:nvPr/>
        </p:nvSpPr>
        <p:spPr>
          <a:xfrm>
            <a:off x="808708" y="1408971"/>
            <a:ext cx="2122487" cy="457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4"/>
          <p:cNvSpPr txBox="1">
            <a:spLocks noChangeArrowheads="1"/>
          </p:cNvSpPr>
          <p:nvPr/>
        </p:nvSpPr>
        <p:spPr bwMode="auto">
          <a:xfrm>
            <a:off x="851570" y="2388459"/>
            <a:ext cx="20907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b="1">
                <a:solidFill>
                  <a:srgbClr val="0070C0"/>
                </a:solidFill>
              </a:rPr>
              <a:t>Derived from transcription of </a:t>
            </a:r>
            <a:r>
              <a:rPr lang="en-GB" b="1" i="1">
                <a:solidFill>
                  <a:srgbClr val="0070C0"/>
                </a:solidFill>
              </a:rPr>
              <a:t>MIR</a:t>
            </a:r>
            <a:r>
              <a:rPr lang="en-GB" b="1">
                <a:solidFill>
                  <a:srgbClr val="0070C0"/>
                </a:solidFill>
              </a:rPr>
              <a:t> genes</a:t>
            </a:r>
            <a:endParaRPr lang="en-US" b="1">
              <a:solidFill>
                <a:srgbClr val="0070C0"/>
              </a:solidFill>
            </a:endParaRPr>
          </a:p>
        </p:txBody>
      </p:sp>
      <p:sp>
        <p:nvSpPr>
          <p:cNvPr id="16" name="TextBox 615"/>
          <p:cNvSpPr txBox="1">
            <a:spLocks noChangeArrowheads="1"/>
          </p:cNvSpPr>
          <p:nvPr/>
        </p:nvSpPr>
        <p:spPr bwMode="auto">
          <a:xfrm>
            <a:off x="808708" y="4628421"/>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a:t>Generally involved in </a:t>
            </a:r>
            <a:r>
              <a:rPr lang="en-GB" b="1" u="sng"/>
              <a:t>post</a:t>
            </a:r>
            <a:r>
              <a:rPr lang="en-GB" b="1"/>
              <a:t>-transcriptional gene silencing</a:t>
            </a:r>
            <a:endParaRPr lang="en-US" b="1"/>
          </a:p>
        </p:txBody>
      </p:sp>
      <p:sp>
        <p:nvSpPr>
          <p:cNvPr id="17" name="TextBox 624"/>
          <p:cNvSpPr txBox="1">
            <a:spLocks noChangeArrowheads="1"/>
          </p:cNvSpPr>
          <p:nvPr/>
        </p:nvSpPr>
        <p:spPr bwMode="auto">
          <a:xfrm>
            <a:off x="819820" y="4095021"/>
            <a:ext cx="212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b="1" dirty="0">
                <a:solidFill>
                  <a:srgbClr val="FF0000"/>
                </a:solidFill>
              </a:rPr>
              <a:t>Usually 21-22 </a:t>
            </a:r>
            <a:r>
              <a:rPr lang="en-GB" b="1" dirty="0" err="1">
                <a:solidFill>
                  <a:srgbClr val="FF0000"/>
                </a:solidFill>
              </a:rPr>
              <a:t>nt</a:t>
            </a:r>
            <a:r>
              <a:rPr lang="en-GB" b="1" dirty="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431519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978" y="100265"/>
            <a:ext cx="8830641" cy="551485"/>
          </a:xfrm>
          <a:prstGeom prst="rect">
            <a:avLst/>
          </a:prstGeom>
          <a:solidFill>
            <a:schemeClr val="accent1">
              <a:lumMod val="20000"/>
              <a:lumOff val="80000"/>
            </a:schemeClr>
          </a:solidFill>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4- TRADUCCIÓN</a:t>
            </a:r>
            <a:endParaRPr lang="en-US" sz="3200" b="1"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57" y="761995"/>
            <a:ext cx="4493600" cy="592888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Oval 1"/>
          <p:cNvSpPr/>
          <p:nvPr/>
        </p:nvSpPr>
        <p:spPr>
          <a:xfrm>
            <a:off x="822343" y="1781595"/>
            <a:ext cx="347212" cy="3654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55996" y="2235496"/>
            <a:ext cx="347212" cy="3654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776036" y="2818853"/>
            <a:ext cx="4217583" cy="1200329"/>
          </a:xfrm>
          <a:prstGeom prst="rect">
            <a:avLst/>
          </a:prstGeom>
          <a:noFill/>
        </p:spPr>
        <p:txBody>
          <a:bodyPr wrap="none" rtlCol="0">
            <a:spAutoFit/>
          </a:bodyPr>
          <a:lstStyle/>
          <a:p>
            <a:r>
              <a:rPr lang="en-US" dirty="0" err="1" smtClean="0"/>
              <a:t>Puntos</a:t>
            </a:r>
            <a:r>
              <a:rPr lang="en-US" dirty="0" smtClean="0"/>
              <a:t> de </a:t>
            </a:r>
            <a:r>
              <a:rPr lang="en-US" dirty="0" err="1" smtClean="0"/>
              <a:t>regulación</a:t>
            </a:r>
            <a:r>
              <a:rPr lang="en-US" dirty="0" smtClean="0"/>
              <a:t> </a:t>
            </a:r>
            <a:r>
              <a:rPr lang="en-US" dirty="0" err="1" smtClean="0"/>
              <a:t>fundamentales</a:t>
            </a:r>
            <a:endParaRPr lang="en-US" dirty="0" smtClean="0"/>
          </a:p>
          <a:p>
            <a:r>
              <a:rPr lang="en-US" dirty="0" smtClean="0"/>
              <a:t>en </a:t>
            </a:r>
            <a:r>
              <a:rPr lang="en-US" dirty="0" err="1" smtClean="0"/>
              <a:t>condiciones</a:t>
            </a:r>
            <a:r>
              <a:rPr lang="en-US" dirty="0" smtClean="0"/>
              <a:t> de </a:t>
            </a:r>
            <a:r>
              <a:rPr lang="en-US" dirty="0" err="1" smtClean="0"/>
              <a:t>estrés</a:t>
            </a:r>
            <a:r>
              <a:rPr lang="en-US" dirty="0" smtClean="0"/>
              <a:t> </a:t>
            </a:r>
            <a:r>
              <a:rPr lang="en-US" dirty="0" err="1" smtClean="0"/>
              <a:t>biótico</a:t>
            </a:r>
            <a:r>
              <a:rPr lang="en-US" dirty="0" smtClean="0"/>
              <a:t> y </a:t>
            </a:r>
            <a:r>
              <a:rPr lang="en-US" dirty="0" err="1" smtClean="0"/>
              <a:t>abi</a:t>
            </a:r>
            <a:r>
              <a:rPr lang="en-US" dirty="0" err="1"/>
              <a:t>ó</a:t>
            </a:r>
            <a:r>
              <a:rPr lang="en-US" dirty="0" err="1" smtClean="0"/>
              <a:t>tico</a:t>
            </a:r>
            <a:r>
              <a:rPr lang="en-US" dirty="0" smtClean="0"/>
              <a:t>:</a:t>
            </a:r>
          </a:p>
          <a:p>
            <a:pPr marL="285750" indent="-285750">
              <a:buFont typeface="Arial"/>
              <a:buChar char="•"/>
            </a:pPr>
            <a:r>
              <a:rPr lang="en-US" dirty="0" smtClean="0"/>
              <a:t>eIF4F (</a:t>
            </a:r>
            <a:r>
              <a:rPr lang="en-US" dirty="0"/>
              <a:t>cap-binding </a:t>
            </a:r>
            <a:r>
              <a:rPr lang="en-US" dirty="0" smtClean="0"/>
              <a:t>complex)</a:t>
            </a:r>
          </a:p>
          <a:p>
            <a:pPr marL="285750" indent="-285750">
              <a:buFont typeface="Arial"/>
              <a:buChar char="•"/>
            </a:pPr>
            <a:r>
              <a:rPr lang="en-US" dirty="0" smtClean="0"/>
              <a:t>eIF2 </a:t>
            </a:r>
            <a:endParaRPr lang="en-US" dirty="0"/>
          </a:p>
        </p:txBody>
      </p:sp>
      <p:sp>
        <p:nvSpPr>
          <p:cNvPr id="6" name="Rectángulo 5"/>
          <p:cNvSpPr/>
          <p:nvPr/>
        </p:nvSpPr>
        <p:spPr>
          <a:xfrm>
            <a:off x="4572000" y="3913917"/>
            <a:ext cx="4572000" cy="646331"/>
          </a:xfrm>
          <a:prstGeom prst="rect">
            <a:avLst/>
          </a:prstGeom>
        </p:spPr>
        <p:txBody>
          <a:bodyPr>
            <a:spAutoFit/>
          </a:bodyPr>
          <a:lstStyle/>
          <a:p>
            <a:r>
              <a:rPr lang="es-ES_tradnl" dirty="0">
                <a:hlinkClick r:id="rId4"/>
              </a:rPr>
              <a:t>https://www.ncbi.nlm.nih.gov/pmc/articles/PMC5761810/</a:t>
            </a:r>
            <a:endParaRPr lang="es-ES_tradnl" dirty="0"/>
          </a:p>
        </p:txBody>
      </p:sp>
    </p:spTree>
    <p:extLst>
      <p:ext uri="{BB962C8B-B14F-4D97-AF65-F5344CB8AC3E}">
        <p14:creationId xmlns:p14="http://schemas.microsoft.com/office/powerpoint/2010/main" val="1738924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978" y="100265"/>
            <a:ext cx="8830641" cy="551485"/>
          </a:xfrm>
          <a:prstGeom prst="rect">
            <a:avLst/>
          </a:prstGeom>
          <a:solidFill>
            <a:schemeClr val="accent1">
              <a:lumMod val="20000"/>
              <a:lumOff val="80000"/>
            </a:schemeClr>
          </a:solidFill>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6- MODIFICACIONES POST-TRADUCCIONALES</a:t>
            </a:r>
            <a:endParaRPr lang="en-US" sz="3200" b="1" dirty="0"/>
          </a:p>
        </p:txBody>
      </p:sp>
      <p:sp>
        <p:nvSpPr>
          <p:cNvPr id="6" name="Rectangle 5"/>
          <p:cNvSpPr/>
          <p:nvPr/>
        </p:nvSpPr>
        <p:spPr>
          <a:xfrm>
            <a:off x="739602" y="952251"/>
            <a:ext cx="3899851" cy="369332"/>
          </a:xfrm>
          <a:prstGeom prst="rect">
            <a:avLst/>
          </a:prstGeom>
          <a:ln w="28575" cmpd="sng">
            <a:solidFill>
              <a:srgbClr val="604A7B"/>
            </a:solidFill>
          </a:ln>
        </p:spPr>
        <p:txBody>
          <a:bodyPr wrap="none">
            <a:spAutoFit/>
          </a:bodyPr>
          <a:lstStyle/>
          <a:p>
            <a:r>
              <a:rPr lang="en-US" dirty="0"/>
              <a:t>Phosphorylation (</a:t>
            </a:r>
            <a:r>
              <a:rPr lang="en-US" dirty="0" err="1"/>
              <a:t>Ser</a:t>
            </a:r>
            <a:r>
              <a:rPr lang="en-US" dirty="0"/>
              <a:t>, </a:t>
            </a:r>
            <a:r>
              <a:rPr lang="en-US" dirty="0" err="1"/>
              <a:t>Thr</a:t>
            </a:r>
            <a:r>
              <a:rPr lang="en-US" dirty="0"/>
              <a:t>, Tyr, His, Asp)</a:t>
            </a:r>
          </a:p>
        </p:txBody>
      </p:sp>
      <p:sp>
        <p:nvSpPr>
          <p:cNvPr id="7" name="Rectangle 6"/>
          <p:cNvSpPr/>
          <p:nvPr/>
        </p:nvSpPr>
        <p:spPr>
          <a:xfrm>
            <a:off x="382492" y="1750086"/>
            <a:ext cx="4352486" cy="369332"/>
          </a:xfrm>
          <a:prstGeom prst="rect">
            <a:avLst/>
          </a:prstGeom>
          <a:ln w="28575" cmpd="sng">
            <a:solidFill>
              <a:schemeClr val="accent2"/>
            </a:solidFill>
          </a:ln>
        </p:spPr>
        <p:txBody>
          <a:bodyPr wrap="none">
            <a:spAutoFit/>
          </a:bodyPr>
          <a:lstStyle/>
          <a:p>
            <a:r>
              <a:rPr lang="en-US" i="1" dirty="0"/>
              <a:t>S</a:t>
            </a:r>
            <a:r>
              <a:rPr lang="en-US" dirty="0"/>
              <a:t>-</a:t>
            </a:r>
            <a:r>
              <a:rPr lang="en-US" dirty="0" err="1"/>
              <a:t>Nitrosylation</a:t>
            </a:r>
            <a:r>
              <a:rPr lang="en-US" dirty="0"/>
              <a:t> (</a:t>
            </a:r>
            <a:r>
              <a:rPr lang="en-US" dirty="0" err="1"/>
              <a:t>Cys</a:t>
            </a:r>
            <a:r>
              <a:rPr lang="en-US" dirty="0"/>
              <a:t>) and nitration* (Tyr)	</a:t>
            </a:r>
          </a:p>
        </p:txBody>
      </p:sp>
      <p:sp>
        <p:nvSpPr>
          <p:cNvPr id="8" name="Rectangle 7"/>
          <p:cNvSpPr/>
          <p:nvPr/>
        </p:nvSpPr>
        <p:spPr>
          <a:xfrm>
            <a:off x="2318205" y="3244334"/>
            <a:ext cx="4507589" cy="369332"/>
          </a:xfrm>
          <a:prstGeom prst="rect">
            <a:avLst/>
          </a:prstGeom>
          <a:ln w="28575" cmpd="sng">
            <a:solidFill>
              <a:srgbClr val="0000FF"/>
            </a:solidFill>
          </a:ln>
        </p:spPr>
        <p:txBody>
          <a:bodyPr wrap="none">
            <a:spAutoFit/>
          </a:bodyPr>
          <a:lstStyle/>
          <a:p>
            <a:r>
              <a:rPr lang="en-US" dirty="0"/>
              <a:t>Acetylation (N-terminal α-amine, Lys </a:t>
            </a:r>
            <a:r>
              <a:rPr lang="en-US" dirty="0" err="1"/>
              <a:t>ε</a:t>
            </a:r>
            <a:r>
              <a:rPr lang="en-US" dirty="0"/>
              <a:t>-amine)</a:t>
            </a:r>
          </a:p>
        </p:txBody>
      </p:sp>
      <p:sp>
        <p:nvSpPr>
          <p:cNvPr id="9" name="Rectangle 8"/>
          <p:cNvSpPr/>
          <p:nvPr/>
        </p:nvSpPr>
        <p:spPr>
          <a:xfrm>
            <a:off x="4489173" y="2339180"/>
            <a:ext cx="2361569" cy="369332"/>
          </a:xfrm>
          <a:prstGeom prst="rect">
            <a:avLst/>
          </a:prstGeom>
          <a:ln w="28575" cmpd="sng">
            <a:solidFill>
              <a:srgbClr val="8000FF"/>
            </a:solidFill>
          </a:ln>
        </p:spPr>
        <p:txBody>
          <a:bodyPr wrap="none">
            <a:spAutoFit/>
          </a:bodyPr>
          <a:lstStyle/>
          <a:p>
            <a:r>
              <a:rPr lang="en-US" dirty="0" err="1"/>
              <a:t>Deamidation</a:t>
            </a:r>
            <a:r>
              <a:rPr lang="en-US" dirty="0"/>
              <a:t> (</a:t>
            </a:r>
            <a:r>
              <a:rPr lang="en-US" dirty="0" err="1"/>
              <a:t>Gln</a:t>
            </a:r>
            <a:r>
              <a:rPr lang="en-US" dirty="0"/>
              <a:t>, </a:t>
            </a:r>
            <a:r>
              <a:rPr lang="en-US" dirty="0" err="1"/>
              <a:t>Asn</a:t>
            </a:r>
            <a:r>
              <a:rPr lang="en-US" dirty="0"/>
              <a:t>)</a:t>
            </a:r>
          </a:p>
        </p:txBody>
      </p:sp>
      <p:sp>
        <p:nvSpPr>
          <p:cNvPr id="10" name="Rectangle 9"/>
          <p:cNvSpPr/>
          <p:nvPr/>
        </p:nvSpPr>
        <p:spPr>
          <a:xfrm>
            <a:off x="162978" y="3988075"/>
            <a:ext cx="4572000" cy="646331"/>
          </a:xfrm>
          <a:prstGeom prst="rect">
            <a:avLst/>
          </a:prstGeom>
          <a:ln w="28575" cmpd="sng">
            <a:solidFill>
              <a:schemeClr val="accent4">
                <a:lumMod val="75000"/>
              </a:schemeClr>
            </a:solidFill>
          </a:ln>
        </p:spPr>
        <p:txBody>
          <a:bodyPr>
            <a:spAutoFit/>
          </a:bodyPr>
          <a:lstStyle/>
          <a:p>
            <a:r>
              <a:rPr lang="en-US" dirty="0" err="1"/>
              <a:t>Lipidation</a:t>
            </a:r>
            <a:r>
              <a:rPr lang="en-US" dirty="0"/>
              <a:t> (</a:t>
            </a:r>
            <a:r>
              <a:rPr lang="en-US" i="1" dirty="0"/>
              <a:t>S</a:t>
            </a:r>
            <a:r>
              <a:rPr lang="en-US" dirty="0"/>
              <a:t>-acetylation, </a:t>
            </a:r>
            <a:r>
              <a:rPr lang="en-US" i="1" dirty="0"/>
              <a:t>N</a:t>
            </a:r>
            <a:r>
              <a:rPr lang="en-US" dirty="0"/>
              <a:t>-</a:t>
            </a:r>
            <a:r>
              <a:rPr lang="en-US" dirty="0" err="1"/>
              <a:t>meristoylation</a:t>
            </a:r>
            <a:r>
              <a:rPr lang="en-US" dirty="0"/>
              <a:t>*, </a:t>
            </a:r>
            <a:r>
              <a:rPr lang="en-US" dirty="0" err="1"/>
              <a:t>prenylation</a:t>
            </a:r>
            <a:r>
              <a:rPr lang="en-US" dirty="0"/>
              <a:t>*; </a:t>
            </a:r>
            <a:r>
              <a:rPr lang="en-US" dirty="0" err="1"/>
              <a:t>Cys</a:t>
            </a:r>
            <a:r>
              <a:rPr lang="en-US" dirty="0"/>
              <a:t>, </a:t>
            </a:r>
            <a:r>
              <a:rPr lang="en-US" dirty="0" err="1"/>
              <a:t>Gly</a:t>
            </a:r>
            <a:r>
              <a:rPr lang="en-US" dirty="0"/>
              <a:t>, Lys, </a:t>
            </a:r>
            <a:r>
              <a:rPr lang="en-US" dirty="0" err="1"/>
              <a:t>Trp</a:t>
            </a:r>
            <a:r>
              <a:rPr lang="en-US" dirty="0"/>
              <a:t>, N terminal)	</a:t>
            </a:r>
          </a:p>
        </p:txBody>
      </p:sp>
      <p:sp>
        <p:nvSpPr>
          <p:cNvPr id="11" name="Rectangle 10"/>
          <p:cNvSpPr/>
          <p:nvPr/>
        </p:nvSpPr>
        <p:spPr>
          <a:xfrm>
            <a:off x="1443553" y="5003738"/>
            <a:ext cx="4572000" cy="646331"/>
          </a:xfrm>
          <a:prstGeom prst="rect">
            <a:avLst/>
          </a:prstGeom>
          <a:ln w="28575" cmpd="sng">
            <a:solidFill>
              <a:srgbClr val="FF0000"/>
            </a:solidFill>
          </a:ln>
        </p:spPr>
        <p:txBody>
          <a:bodyPr>
            <a:spAutoFit/>
          </a:bodyPr>
          <a:lstStyle/>
          <a:p>
            <a:r>
              <a:rPr lang="en-US" i="1" dirty="0"/>
              <a:t>N</a:t>
            </a:r>
            <a:r>
              <a:rPr lang="en-US" dirty="0"/>
              <a:t>-Linked glycosylation (Asp); </a:t>
            </a:r>
            <a:r>
              <a:rPr lang="en-US" i="1" dirty="0"/>
              <a:t>O</a:t>
            </a:r>
            <a:r>
              <a:rPr lang="en-US" dirty="0"/>
              <a:t> linked (Lys, </a:t>
            </a:r>
            <a:r>
              <a:rPr lang="en-US" dirty="0" err="1"/>
              <a:t>Ser</a:t>
            </a:r>
            <a:r>
              <a:rPr lang="en-US" dirty="0"/>
              <a:t>, </a:t>
            </a:r>
            <a:r>
              <a:rPr lang="en-US" dirty="0" err="1"/>
              <a:t>Thr</a:t>
            </a:r>
            <a:r>
              <a:rPr lang="en-US" dirty="0"/>
              <a:t>, </a:t>
            </a:r>
            <a:r>
              <a:rPr lang="en-US" dirty="0" err="1"/>
              <a:t>Trp</a:t>
            </a:r>
            <a:r>
              <a:rPr lang="en-US" dirty="0"/>
              <a:t>)	</a:t>
            </a:r>
          </a:p>
        </p:txBody>
      </p:sp>
      <p:sp>
        <p:nvSpPr>
          <p:cNvPr id="12" name="Rectangle 11"/>
          <p:cNvSpPr/>
          <p:nvPr/>
        </p:nvSpPr>
        <p:spPr>
          <a:xfrm>
            <a:off x="5190232" y="952251"/>
            <a:ext cx="2997485" cy="369332"/>
          </a:xfrm>
          <a:prstGeom prst="rect">
            <a:avLst/>
          </a:prstGeom>
          <a:ln w="28575" cmpd="sng">
            <a:solidFill>
              <a:srgbClr val="008000"/>
            </a:solidFill>
          </a:ln>
        </p:spPr>
        <p:txBody>
          <a:bodyPr wrap="none">
            <a:spAutoFit/>
          </a:bodyPr>
          <a:lstStyle/>
          <a:p>
            <a:r>
              <a:rPr lang="en-US" smtClean="0"/>
              <a:t>Ubiquination (Lys, N terminal)</a:t>
            </a:r>
            <a:endParaRPr lang="en-US" dirty="0"/>
          </a:p>
        </p:txBody>
      </p:sp>
      <p:sp>
        <p:nvSpPr>
          <p:cNvPr id="13" name="Rectangle 12"/>
          <p:cNvSpPr/>
          <p:nvPr/>
        </p:nvSpPr>
        <p:spPr>
          <a:xfrm>
            <a:off x="5493718" y="1568719"/>
            <a:ext cx="1843436" cy="369332"/>
          </a:xfrm>
          <a:prstGeom prst="rect">
            <a:avLst/>
          </a:prstGeom>
          <a:ln w="28575" cmpd="sng">
            <a:solidFill>
              <a:srgbClr val="FF6600"/>
            </a:solidFill>
          </a:ln>
        </p:spPr>
        <p:txBody>
          <a:bodyPr wrap="none">
            <a:spAutoFit/>
          </a:bodyPr>
          <a:lstStyle/>
          <a:p>
            <a:r>
              <a:rPr lang="en-US" dirty="0" err="1"/>
              <a:t>Sumoylation</a:t>
            </a:r>
            <a:r>
              <a:rPr lang="en-US" dirty="0"/>
              <a:t> (Lys)</a:t>
            </a:r>
          </a:p>
        </p:txBody>
      </p:sp>
      <p:sp>
        <p:nvSpPr>
          <p:cNvPr id="14" name="Rectangle 13"/>
          <p:cNvSpPr/>
          <p:nvPr/>
        </p:nvSpPr>
        <p:spPr>
          <a:xfrm>
            <a:off x="271750" y="2523846"/>
            <a:ext cx="3391073" cy="369332"/>
          </a:xfrm>
          <a:prstGeom prst="rect">
            <a:avLst/>
          </a:prstGeom>
          <a:ln>
            <a:solidFill>
              <a:srgbClr val="FFFF00"/>
            </a:solidFill>
          </a:ln>
        </p:spPr>
        <p:txBody>
          <a:bodyPr wrap="none">
            <a:spAutoFit/>
          </a:bodyPr>
          <a:lstStyle/>
          <a:p>
            <a:r>
              <a:rPr lang="en-US" dirty="0" err="1"/>
              <a:t>Carbonylation</a:t>
            </a:r>
            <a:r>
              <a:rPr lang="en-US" dirty="0"/>
              <a:t>* (Pro, Lys, </a:t>
            </a:r>
            <a:r>
              <a:rPr lang="en-US" dirty="0" err="1"/>
              <a:t>Arg</a:t>
            </a:r>
            <a:r>
              <a:rPr lang="en-US" dirty="0"/>
              <a:t>, </a:t>
            </a:r>
            <a:r>
              <a:rPr lang="en-US" dirty="0" err="1"/>
              <a:t>Thr</a:t>
            </a:r>
            <a:r>
              <a:rPr lang="en-US" dirty="0"/>
              <a:t>)</a:t>
            </a:r>
          </a:p>
        </p:txBody>
      </p:sp>
      <p:sp>
        <p:nvSpPr>
          <p:cNvPr id="15" name="Rectangle 14"/>
          <p:cNvSpPr/>
          <p:nvPr/>
        </p:nvSpPr>
        <p:spPr>
          <a:xfrm>
            <a:off x="5146262" y="3884720"/>
            <a:ext cx="3359063" cy="369332"/>
          </a:xfrm>
          <a:prstGeom prst="rect">
            <a:avLst/>
          </a:prstGeom>
          <a:ln w="28575" cmpd="sng">
            <a:solidFill>
              <a:srgbClr val="008000"/>
            </a:solidFill>
          </a:ln>
        </p:spPr>
        <p:txBody>
          <a:bodyPr wrap="none">
            <a:spAutoFit/>
          </a:bodyPr>
          <a:lstStyle/>
          <a:p>
            <a:r>
              <a:rPr lang="en-US" dirty="0"/>
              <a:t>Methylation (</a:t>
            </a:r>
            <a:r>
              <a:rPr lang="en-US" dirty="0" err="1"/>
              <a:t>Arg</a:t>
            </a:r>
            <a:r>
              <a:rPr lang="en-US" dirty="0"/>
              <a:t>, Lys, N terminal)</a:t>
            </a:r>
          </a:p>
        </p:txBody>
      </p:sp>
      <p:sp>
        <p:nvSpPr>
          <p:cNvPr id="16" name="Rectangle 15"/>
          <p:cNvSpPr/>
          <p:nvPr/>
        </p:nvSpPr>
        <p:spPr>
          <a:xfrm>
            <a:off x="6400309" y="4634406"/>
            <a:ext cx="2338350" cy="369332"/>
          </a:xfrm>
          <a:prstGeom prst="rect">
            <a:avLst/>
          </a:prstGeom>
          <a:ln w="28575" cmpd="sng">
            <a:solidFill>
              <a:srgbClr val="FF6600"/>
            </a:solidFill>
          </a:ln>
        </p:spPr>
        <p:txBody>
          <a:bodyPr wrap="none">
            <a:spAutoFit/>
          </a:bodyPr>
          <a:lstStyle/>
          <a:p>
            <a:r>
              <a:rPr lang="en-US" dirty="0" err="1"/>
              <a:t>Glutathionylation</a:t>
            </a:r>
            <a:r>
              <a:rPr lang="en-US" dirty="0"/>
              <a:t> (</a:t>
            </a:r>
            <a:r>
              <a:rPr lang="en-US" dirty="0" err="1"/>
              <a:t>Cys</a:t>
            </a:r>
            <a:r>
              <a:rPr lang="en-US" dirty="0"/>
              <a:t>)</a:t>
            </a:r>
          </a:p>
        </p:txBody>
      </p:sp>
      <p:sp>
        <p:nvSpPr>
          <p:cNvPr id="17" name="Rectangle 16"/>
          <p:cNvSpPr/>
          <p:nvPr/>
        </p:nvSpPr>
        <p:spPr>
          <a:xfrm>
            <a:off x="582150" y="5910873"/>
            <a:ext cx="2104926" cy="369332"/>
          </a:xfrm>
          <a:prstGeom prst="rect">
            <a:avLst/>
          </a:prstGeom>
          <a:ln w="28575" cmpd="sng">
            <a:solidFill>
              <a:srgbClr val="008000"/>
            </a:solidFill>
          </a:ln>
        </p:spPr>
        <p:txBody>
          <a:bodyPr wrap="none">
            <a:spAutoFit/>
          </a:bodyPr>
          <a:lstStyle/>
          <a:p>
            <a:r>
              <a:rPr lang="en-US" dirty="0"/>
              <a:t>Oxidation (Met, </a:t>
            </a:r>
            <a:r>
              <a:rPr lang="en-US" dirty="0" err="1"/>
              <a:t>Cys</a:t>
            </a:r>
            <a:r>
              <a:rPr lang="en-US" dirty="0"/>
              <a:t>)</a:t>
            </a:r>
          </a:p>
        </p:txBody>
      </p:sp>
      <p:sp>
        <p:nvSpPr>
          <p:cNvPr id="18" name="Rectangle 17"/>
          <p:cNvSpPr/>
          <p:nvPr/>
        </p:nvSpPr>
        <p:spPr>
          <a:xfrm>
            <a:off x="5146262" y="5910873"/>
            <a:ext cx="3585161" cy="369332"/>
          </a:xfrm>
          <a:prstGeom prst="rect">
            <a:avLst/>
          </a:prstGeom>
          <a:ln w="28575" cmpd="sng">
            <a:solidFill>
              <a:srgbClr val="0000FF"/>
            </a:solidFill>
          </a:ln>
        </p:spPr>
        <p:txBody>
          <a:bodyPr wrap="none">
            <a:spAutoFit/>
          </a:bodyPr>
          <a:lstStyle/>
          <a:p>
            <a:r>
              <a:rPr lang="en-US" dirty="0"/>
              <a:t>Peptidase* (cleavage </a:t>
            </a:r>
            <a:r>
              <a:rPr lang="en-US" dirty="0" err="1"/>
              <a:t>peptidyl</a:t>
            </a:r>
            <a:r>
              <a:rPr lang="en-US" dirty="0"/>
              <a:t> bond)</a:t>
            </a:r>
          </a:p>
        </p:txBody>
      </p:sp>
    </p:spTree>
    <p:extLst>
      <p:ext uri="{BB962C8B-B14F-4D97-AF65-F5344CB8AC3E}">
        <p14:creationId xmlns:p14="http://schemas.microsoft.com/office/powerpoint/2010/main" val="7998495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53"/>
          <a:stretch/>
        </p:blipFill>
        <p:spPr>
          <a:xfrm>
            <a:off x="33418" y="618334"/>
            <a:ext cx="3805205" cy="6250118"/>
          </a:xfrm>
          <a:prstGeom prst="rect">
            <a:avLst/>
          </a:prstGeom>
        </p:spPr>
      </p:pic>
      <p:sp>
        <p:nvSpPr>
          <p:cNvPr id="5" name="Title 1"/>
          <p:cNvSpPr txBox="1">
            <a:spLocks/>
          </p:cNvSpPr>
          <p:nvPr/>
        </p:nvSpPr>
        <p:spPr>
          <a:xfrm>
            <a:off x="162978" y="100265"/>
            <a:ext cx="8830641" cy="685178"/>
          </a:xfrm>
          <a:prstGeom prst="rect">
            <a:avLst/>
          </a:prstGeom>
          <a:solidFill>
            <a:schemeClr val="accent1">
              <a:lumMod val="20000"/>
              <a:lumOff val="80000"/>
            </a:schemeClr>
          </a:solidFill>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a:cs typeface="Arial"/>
              </a:rPr>
              <a:t>5</a:t>
            </a:r>
            <a:r>
              <a:rPr lang="en-US" sz="3200" b="1" dirty="0" smtClean="0">
                <a:latin typeface="Arial"/>
                <a:cs typeface="Arial"/>
              </a:rPr>
              <a:t>- MODIFICACIONES POST-TRADUCCIONALES</a:t>
            </a:r>
          </a:p>
          <a:p>
            <a:r>
              <a:rPr lang="en-US" sz="3200" b="1" dirty="0" err="1" smtClean="0">
                <a:latin typeface="Arial"/>
                <a:cs typeface="Arial"/>
              </a:rPr>
              <a:t>Compartimentalización</a:t>
            </a:r>
            <a:r>
              <a:rPr lang="en-US" sz="3200" b="1" dirty="0" smtClean="0">
                <a:latin typeface="Arial"/>
                <a:cs typeface="Arial"/>
              </a:rPr>
              <a:t> de </a:t>
            </a:r>
            <a:r>
              <a:rPr lang="en-US" sz="3200" b="1" dirty="0" err="1" smtClean="0">
                <a:latin typeface="Arial"/>
                <a:cs typeface="Arial"/>
              </a:rPr>
              <a:t>proteínas</a:t>
            </a:r>
            <a:endParaRPr lang="en-US" sz="3200" b="1" dirty="0"/>
          </a:p>
        </p:txBody>
      </p:sp>
      <p:pic>
        <p:nvPicPr>
          <p:cNvPr id="8" name="Picture 7"/>
          <p:cNvPicPr>
            <a:picLocks noChangeAspect="1"/>
          </p:cNvPicPr>
          <p:nvPr/>
        </p:nvPicPr>
        <p:blipFill rotWithShape="1">
          <a:blip r:embed="rId3"/>
          <a:srcRect l="2357" t="2141"/>
          <a:stretch/>
        </p:blipFill>
        <p:spPr>
          <a:xfrm>
            <a:off x="3454350" y="2313923"/>
            <a:ext cx="5689649" cy="4086598"/>
          </a:xfrm>
          <a:prstGeom prst="rect">
            <a:avLst/>
          </a:prstGeom>
        </p:spPr>
      </p:pic>
      <p:sp>
        <p:nvSpPr>
          <p:cNvPr id="9" name="Rectangle 8"/>
          <p:cNvSpPr/>
          <p:nvPr/>
        </p:nvSpPr>
        <p:spPr>
          <a:xfrm>
            <a:off x="5276000" y="1994727"/>
            <a:ext cx="2311511" cy="369332"/>
          </a:xfrm>
          <a:prstGeom prst="rect">
            <a:avLst/>
          </a:prstGeom>
        </p:spPr>
        <p:txBody>
          <a:bodyPr wrap="none">
            <a:spAutoFit/>
          </a:bodyPr>
          <a:lstStyle/>
          <a:p>
            <a:r>
              <a:rPr lang="en-US" b="1" i="1" dirty="0" err="1" smtClean="0">
                <a:latin typeface="Arial"/>
                <a:cs typeface="Arial"/>
              </a:rPr>
              <a:t>Endocytic</a:t>
            </a:r>
            <a:r>
              <a:rPr lang="en-US" b="1" i="1" dirty="0" smtClean="0">
                <a:latin typeface="Arial"/>
                <a:cs typeface="Arial"/>
              </a:rPr>
              <a:t> </a:t>
            </a:r>
            <a:r>
              <a:rPr lang="en-US" b="1" i="1" dirty="0">
                <a:latin typeface="Arial"/>
                <a:cs typeface="Arial"/>
              </a:rPr>
              <a:t>pathway</a:t>
            </a:r>
          </a:p>
        </p:txBody>
      </p:sp>
    </p:spTree>
    <p:extLst>
      <p:ext uri="{BB962C8B-B14F-4D97-AF65-F5344CB8AC3E}">
        <p14:creationId xmlns:p14="http://schemas.microsoft.com/office/powerpoint/2010/main" val="4186046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grupar 16"/>
          <p:cNvGrpSpPr/>
          <p:nvPr/>
        </p:nvGrpSpPr>
        <p:grpSpPr>
          <a:xfrm>
            <a:off x="82220" y="-2"/>
            <a:ext cx="9159364" cy="6646778"/>
            <a:chOff x="82220" y="-2"/>
            <a:chExt cx="9159364" cy="6646778"/>
          </a:xfrm>
        </p:grpSpPr>
        <p:sp>
          <p:nvSpPr>
            <p:cNvPr id="159782" name="Rectangle 38"/>
            <p:cNvSpPr>
              <a:spLocks noChangeArrowheads="1"/>
            </p:cNvSpPr>
            <p:nvPr/>
          </p:nvSpPr>
          <p:spPr bwMode="auto">
            <a:xfrm>
              <a:off x="326184" y="1172693"/>
              <a:ext cx="8763000" cy="4680333"/>
            </a:xfrm>
            <a:prstGeom prst="rect">
              <a:avLst/>
            </a:prstGeom>
            <a:solidFill>
              <a:srgbClr val="CCFFFF"/>
            </a:solidFill>
            <a:ln w="9525">
              <a:solidFill>
                <a:schemeClr val="tx1"/>
              </a:solidFill>
              <a:miter lim="800000"/>
              <a:headEnd/>
              <a:tailEnd/>
            </a:ln>
          </p:spPr>
          <p:txBody>
            <a:bodyPr wrap="none" anchor="ctr"/>
            <a:lstStyle/>
            <a:p>
              <a:pPr algn="ctr"/>
              <a:endParaRPr lang="en-US"/>
            </a:p>
          </p:txBody>
        </p:sp>
        <p:sp>
          <p:nvSpPr>
            <p:cNvPr id="159751" name="Rectangle 7"/>
            <p:cNvSpPr>
              <a:spLocks noChangeArrowheads="1"/>
            </p:cNvSpPr>
            <p:nvPr/>
          </p:nvSpPr>
          <p:spPr bwMode="auto">
            <a:xfrm>
              <a:off x="478584" y="1433426"/>
              <a:ext cx="3200400" cy="4267200"/>
            </a:xfrm>
            <a:prstGeom prst="rect">
              <a:avLst/>
            </a:prstGeom>
            <a:solidFill>
              <a:srgbClr val="CCFFCC"/>
            </a:solidFill>
            <a:ln w="9525">
              <a:solidFill>
                <a:schemeClr val="tx1"/>
              </a:solidFill>
              <a:miter lim="800000"/>
              <a:headEnd/>
              <a:tailEnd/>
            </a:ln>
          </p:spPr>
          <p:txBody>
            <a:bodyPr wrap="none" anchor="ctr"/>
            <a:lstStyle/>
            <a:p>
              <a:pPr algn="ctr"/>
              <a:endParaRPr lang="en-US"/>
            </a:p>
          </p:txBody>
        </p:sp>
        <p:sp>
          <p:nvSpPr>
            <p:cNvPr id="159758" name="Text Box 14"/>
            <p:cNvSpPr txBox="1">
              <a:spLocks noChangeArrowheads="1"/>
            </p:cNvSpPr>
            <p:nvPr/>
          </p:nvSpPr>
          <p:spPr bwMode="auto">
            <a:xfrm>
              <a:off x="4158409" y="2720889"/>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p>
          </p:txBody>
        </p:sp>
        <p:grpSp>
          <p:nvGrpSpPr>
            <p:cNvPr id="159815" name="Group 71"/>
            <p:cNvGrpSpPr>
              <a:grpSpLocks/>
            </p:cNvGrpSpPr>
            <p:nvPr/>
          </p:nvGrpSpPr>
          <p:grpSpPr bwMode="auto">
            <a:xfrm>
              <a:off x="5355384" y="4633826"/>
              <a:ext cx="3886200" cy="1781175"/>
              <a:chOff x="3264" y="2976"/>
              <a:chExt cx="2448" cy="1122"/>
            </a:xfrm>
          </p:grpSpPr>
          <p:sp>
            <p:nvSpPr>
              <p:cNvPr id="159784" name="AutoShape 40"/>
              <p:cNvSpPr>
                <a:spLocks noChangeArrowheads="1"/>
              </p:cNvSpPr>
              <p:nvPr/>
            </p:nvSpPr>
            <p:spPr bwMode="auto">
              <a:xfrm>
                <a:off x="3264" y="2976"/>
                <a:ext cx="720" cy="48"/>
              </a:xfrm>
              <a:prstGeom prst="rightArrow">
                <a:avLst>
                  <a:gd name="adj1" fmla="val 50000"/>
                  <a:gd name="adj2" fmla="val 229167"/>
                </a:avLst>
              </a:prstGeom>
              <a:solidFill>
                <a:schemeClr val="tx1"/>
              </a:solidFill>
              <a:ln w="9525">
                <a:solidFill>
                  <a:schemeClr val="tx1"/>
                </a:solidFill>
                <a:miter lim="800000"/>
                <a:headEnd/>
                <a:tailEnd/>
              </a:ln>
            </p:spPr>
            <p:txBody>
              <a:bodyPr wrap="none" anchor="ctr"/>
              <a:lstStyle/>
              <a:p>
                <a:endParaRPr lang="en-US"/>
              </a:p>
            </p:txBody>
          </p:sp>
          <p:sp>
            <p:nvSpPr>
              <p:cNvPr id="159785" name="AutoShape 41"/>
              <p:cNvSpPr>
                <a:spLocks noChangeArrowheads="1"/>
              </p:cNvSpPr>
              <p:nvPr/>
            </p:nvSpPr>
            <p:spPr bwMode="auto">
              <a:xfrm>
                <a:off x="3972" y="3072"/>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86" name="Rectangle 42"/>
              <p:cNvSpPr>
                <a:spLocks noChangeArrowheads="1"/>
              </p:cNvSpPr>
              <p:nvPr/>
            </p:nvSpPr>
            <p:spPr bwMode="auto">
              <a:xfrm>
                <a:off x="3588" y="3244"/>
                <a:ext cx="834" cy="410"/>
              </a:xfrm>
              <a:prstGeom prst="rect">
                <a:avLst/>
              </a:prstGeom>
              <a:noFill/>
              <a:ln w="9525">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a:t>S</a:t>
                </a:r>
                <a:r>
                  <a:rPr lang="en-US" altLang="ja-JP" sz="1800"/>
                  <a:t>íntesis de</a:t>
                </a:r>
              </a:p>
              <a:p>
                <a:r>
                  <a:rPr lang="en-US" altLang="ja-JP" sz="1800"/>
                  <a:t> Celulosa</a:t>
                </a:r>
                <a:endParaRPr lang="en-US" sz="1800"/>
              </a:p>
            </p:txBody>
          </p:sp>
          <p:sp>
            <p:nvSpPr>
              <p:cNvPr id="159787" name="Oval 43"/>
              <p:cNvSpPr>
                <a:spLocks noChangeArrowheads="1"/>
              </p:cNvSpPr>
              <p:nvPr/>
            </p:nvSpPr>
            <p:spPr bwMode="auto">
              <a:xfrm>
                <a:off x="4560" y="3216"/>
                <a:ext cx="384" cy="336"/>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59788" name="AutoShape 44"/>
              <p:cNvSpPr>
                <a:spLocks noChangeArrowheads="1"/>
              </p:cNvSpPr>
              <p:nvPr/>
            </p:nvSpPr>
            <p:spPr bwMode="auto">
              <a:xfrm>
                <a:off x="4512" y="3360"/>
                <a:ext cx="144" cy="48"/>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89" name="Oval 45"/>
              <p:cNvSpPr>
                <a:spLocks noChangeArrowheads="1"/>
              </p:cNvSpPr>
              <p:nvPr/>
            </p:nvSpPr>
            <p:spPr bwMode="auto">
              <a:xfrm>
                <a:off x="5088" y="3408"/>
                <a:ext cx="384" cy="336"/>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59791" name="AutoShape 47"/>
              <p:cNvSpPr>
                <a:spLocks noChangeArrowheads="1"/>
              </p:cNvSpPr>
              <p:nvPr/>
            </p:nvSpPr>
            <p:spPr bwMode="auto">
              <a:xfrm>
                <a:off x="5232" y="3696"/>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92" name="Text Box 48"/>
              <p:cNvSpPr txBox="1">
                <a:spLocks noChangeArrowheads="1"/>
              </p:cNvSpPr>
              <p:nvPr/>
            </p:nvSpPr>
            <p:spPr bwMode="auto">
              <a:xfrm>
                <a:off x="4748" y="3867"/>
                <a:ext cx="964" cy="2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a:t>Pared celular</a:t>
                </a:r>
              </a:p>
            </p:txBody>
          </p:sp>
        </p:grpSp>
        <p:grpSp>
          <p:nvGrpSpPr>
            <p:cNvPr id="159814" name="Group 70"/>
            <p:cNvGrpSpPr>
              <a:grpSpLocks/>
            </p:cNvGrpSpPr>
            <p:nvPr/>
          </p:nvGrpSpPr>
          <p:grpSpPr bwMode="auto">
            <a:xfrm>
              <a:off x="661147" y="3719426"/>
              <a:ext cx="4656137" cy="2927350"/>
              <a:chOff x="307" y="2400"/>
              <a:chExt cx="2933" cy="1844"/>
            </a:xfrm>
          </p:grpSpPr>
          <p:sp>
            <p:nvSpPr>
              <p:cNvPr id="159766" name="AutoShape 22"/>
              <p:cNvSpPr>
                <a:spLocks noChangeArrowheads="1"/>
              </p:cNvSpPr>
              <p:nvPr/>
            </p:nvSpPr>
            <p:spPr bwMode="auto">
              <a:xfrm>
                <a:off x="2160" y="2487"/>
                <a:ext cx="144" cy="48"/>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67" name="Rectangle 23"/>
              <p:cNvSpPr>
                <a:spLocks noChangeArrowheads="1"/>
              </p:cNvSpPr>
              <p:nvPr/>
            </p:nvSpPr>
            <p:spPr bwMode="auto">
              <a:xfrm>
                <a:off x="2400" y="2400"/>
                <a:ext cx="732" cy="2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err="1"/>
                  <a:t>Triosas</a:t>
                </a:r>
                <a:r>
                  <a:rPr lang="en-US" sz="1800" dirty="0"/>
                  <a:t>-P</a:t>
                </a:r>
              </a:p>
            </p:txBody>
          </p:sp>
          <p:sp>
            <p:nvSpPr>
              <p:cNvPr id="159769" name="Rectangle 25"/>
              <p:cNvSpPr>
                <a:spLocks noChangeArrowheads="1"/>
              </p:cNvSpPr>
              <p:nvPr/>
            </p:nvSpPr>
            <p:spPr bwMode="auto">
              <a:xfrm>
                <a:off x="2420" y="2889"/>
                <a:ext cx="820" cy="2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a:t>Hexosas-P</a:t>
                </a:r>
              </a:p>
            </p:txBody>
          </p:sp>
          <p:sp>
            <p:nvSpPr>
              <p:cNvPr id="159770" name="AutoShape 26"/>
              <p:cNvSpPr>
                <a:spLocks noChangeArrowheads="1"/>
              </p:cNvSpPr>
              <p:nvPr/>
            </p:nvSpPr>
            <p:spPr bwMode="auto">
              <a:xfrm>
                <a:off x="2688" y="2688"/>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78" name="AutoShape 34"/>
              <p:cNvSpPr>
                <a:spLocks noChangeArrowheads="1"/>
              </p:cNvSpPr>
              <p:nvPr/>
            </p:nvSpPr>
            <p:spPr bwMode="auto">
              <a:xfrm>
                <a:off x="2688" y="3120"/>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79" name="AutoShape 35"/>
              <p:cNvSpPr>
                <a:spLocks noChangeArrowheads="1"/>
              </p:cNvSpPr>
              <p:nvPr/>
            </p:nvSpPr>
            <p:spPr bwMode="auto">
              <a:xfrm flipH="1" flipV="1">
                <a:off x="2784" y="3120"/>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80" name="AutoShape 36"/>
              <p:cNvSpPr>
                <a:spLocks noChangeArrowheads="1"/>
              </p:cNvSpPr>
              <p:nvPr/>
            </p:nvSpPr>
            <p:spPr bwMode="auto">
              <a:xfrm flipH="1" flipV="1">
                <a:off x="2784" y="2688"/>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81" name="Rectangle 37"/>
              <p:cNvSpPr>
                <a:spLocks noChangeArrowheads="1"/>
              </p:cNvSpPr>
              <p:nvPr/>
            </p:nvSpPr>
            <p:spPr bwMode="auto">
              <a:xfrm>
                <a:off x="2349" y="3244"/>
                <a:ext cx="874" cy="410"/>
              </a:xfrm>
              <a:prstGeom prst="rect">
                <a:avLst/>
              </a:prstGeom>
              <a:noFill/>
              <a:ln w="9525">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pPr algn="ctr"/>
                <a:r>
                  <a:rPr lang="en-US" sz="1800"/>
                  <a:t>S</a:t>
                </a:r>
                <a:r>
                  <a:rPr lang="en-US" altLang="ja-JP" sz="1800"/>
                  <a:t>íntesis de </a:t>
                </a:r>
              </a:p>
              <a:p>
                <a:pPr algn="ctr"/>
                <a:r>
                  <a:rPr lang="en-US" altLang="ja-JP" sz="1800"/>
                  <a:t>Sacarosa</a:t>
                </a:r>
                <a:endParaRPr lang="en-US" sz="1800"/>
              </a:p>
            </p:txBody>
          </p:sp>
          <p:sp>
            <p:nvSpPr>
              <p:cNvPr id="159793" name="AutoShape 49"/>
              <p:cNvSpPr>
                <a:spLocks noChangeArrowheads="1"/>
              </p:cNvSpPr>
              <p:nvPr/>
            </p:nvSpPr>
            <p:spPr bwMode="auto">
              <a:xfrm>
                <a:off x="2736" y="3696"/>
                <a:ext cx="48" cy="144"/>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94" name="Rectangle 50"/>
              <p:cNvSpPr>
                <a:spLocks noChangeArrowheads="1"/>
              </p:cNvSpPr>
              <p:nvPr/>
            </p:nvSpPr>
            <p:spPr bwMode="auto">
              <a:xfrm>
                <a:off x="2400" y="3840"/>
                <a:ext cx="764" cy="2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altLang="ja-JP" sz="1800"/>
                  <a:t> Sacarosa</a:t>
                </a:r>
                <a:endParaRPr lang="en-US" sz="1800"/>
              </a:p>
            </p:txBody>
          </p:sp>
          <p:sp>
            <p:nvSpPr>
              <p:cNvPr id="159796" name="AutoShape 52"/>
              <p:cNvSpPr>
                <a:spLocks noChangeArrowheads="1"/>
              </p:cNvSpPr>
              <p:nvPr/>
            </p:nvSpPr>
            <p:spPr bwMode="auto">
              <a:xfrm flipH="1">
                <a:off x="1728" y="3936"/>
                <a:ext cx="720" cy="48"/>
              </a:xfrm>
              <a:prstGeom prst="rightArrow">
                <a:avLst>
                  <a:gd name="adj1" fmla="val 50000"/>
                  <a:gd name="adj2" fmla="val 229167"/>
                </a:avLst>
              </a:prstGeom>
              <a:solidFill>
                <a:schemeClr val="tx1"/>
              </a:solidFill>
              <a:ln w="9525">
                <a:solidFill>
                  <a:schemeClr val="tx1"/>
                </a:solidFill>
                <a:miter lim="800000"/>
                <a:headEnd/>
                <a:tailEnd/>
              </a:ln>
            </p:spPr>
            <p:txBody>
              <a:bodyPr wrap="none" anchor="ctr"/>
              <a:lstStyle/>
              <a:p>
                <a:endParaRPr lang="en-US"/>
              </a:p>
            </p:txBody>
          </p:sp>
          <p:sp>
            <p:nvSpPr>
              <p:cNvPr id="159797" name="Rectangle 53"/>
              <p:cNvSpPr>
                <a:spLocks noChangeArrowheads="1"/>
              </p:cNvSpPr>
              <p:nvPr/>
            </p:nvSpPr>
            <p:spPr bwMode="auto">
              <a:xfrm>
                <a:off x="307" y="3840"/>
                <a:ext cx="1373" cy="4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altLang="ja-JP" sz="1800"/>
                  <a:t> Transporte a otros </a:t>
                </a:r>
              </a:p>
              <a:p>
                <a:pPr algn="ctr"/>
                <a:r>
                  <a:rPr lang="en-US" altLang="ja-JP" sz="1800"/>
                  <a:t>tejidos via floema</a:t>
                </a:r>
                <a:endParaRPr lang="en-US" sz="1800"/>
              </a:p>
            </p:txBody>
          </p:sp>
        </p:grpSp>
        <p:grpSp>
          <p:nvGrpSpPr>
            <p:cNvPr id="8" name="Group 7"/>
            <p:cNvGrpSpPr/>
            <p:nvPr/>
          </p:nvGrpSpPr>
          <p:grpSpPr>
            <a:xfrm>
              <a:off x="3983784" y="2424026"/>
              <a:ext cx="1095375" cy="1295400"/>
              <a:chOff x="3983784" y="2424026"/>
              <a:chExt cx="1095375" cy="1295400"/>
            </a:xfrm>
          </p:grpSpPr>
          <p:sp>
            <p:nvSpPr>
              <p:cNvPr id="159798" name="AutoShape 54"/>
              <p:cNvSpPr>
                <a:spLocks noChangeArrowheads="1"/>
              </p:cNvSpPr>
              <p:nvPr/>
            </p:nvSpPr>
            <p:spPr bwMode="auto">
              <a:xfrm flipH="1" flipV="1">
                <a:off x="4517184" y="34908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99" name="AutoShape 55"/>
              <p:cNvSpPr>
                <a:spLocks noChangeArrowheads="1"/>
              </p:cNvSpPr>
              <p:nvPr/>
            </p:nvSpPr>
            <p:spPr bwMode="auto">
              <a:xfrm flipH="1" flipV="1">
                <a:off x="4517184" y="28050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801" name="Rectangle 57"/>
              <p:cNvSpPr>
                <a:spLocks noChangeArrowheads="1"/>
              </p:cNvSpPr>
              <p:nvPr/>
            </p:nvSpPr>
            <p:spPr bwMode="auto">
              <a:xfrm>
                <a:off x="3983784" y="3109826"/>
                <a:ext cx="1095375" cy="376238"/>
              </a:xfrm>
              <a:prstGeom prst="rect">
                <a:avLst/>
              </a:prstGeom>
              <a:noFill/>
              <a:ln w="9525">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a:t>Glic</a:t>
                </a:r>
                <a:r>
                  <a:rPr lang="en-US" altLang="ja-JP" sz="1800"/>
                  <a:t>ó</a:t>
                </a:r>
                <a:r>
                  <a:rPr lang="en-US" sz="1800"/>
                  <a:t>lisis</a:t>
                </a:r>
              </a:p>
            </p:txBody>
          </p:sp>
          <p:sp>
            <p:nvSpPr>
              <p:cNvPr id="159802" name="Rectangle 58"/>
              <p:cNvSpPr>
                <a:spLocks noChangeArrowheads="1"/>
              </p:cNvSpPr>
              <p:nvPr/>
            </p:nvSpPr>
            <p:spPr bwMode="auto">
              <a:xfrm>
                <a:off x="3983784" y="2424026"/>
                <a:ext cx="10223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err="1"/>
                  <a:t>Piruvato</a:t>
                </a:r>
                <a:endParaRPr lang="en-US" sz="1800" dirty="0"/>
              </a:p>
            </p:txBody>
          </p:sp>
        </p:grpSp>
        <p:grpSp>
          <p:nvGrpSpPr>
            <p:cNvPr id="10" name="Group 9"/>
            <p:cNvGrpSpPr/>
            <p:nvPr/>
          </p:nvGrpSpPr>
          <p:grpSpPr>
            <a:xfrm>
              <a:off x="3831384" y="1814426"/>
              <a:ext cx="1590675" cy="609600"/>
              <a:chOff x="3831384" y="1814426"/>
              <a:chExt cx="1590675" cy="609600"/>
            </a:xfrm>
          </p:grpSpPr>
          <p:sp>
            <p:nvSpPr>
              <p:cNvPr id="159803" name="AutoShape 59"/>
              <p:cNvSpPr>
                <a:spLocks noChangeArrowheads="1"/>
              </p:cNvSpPr>
              <p:nvPr/>
            </p:nvSpPr>
            <p:spPr bwMode="auto">
              <a:xfrm flipH="1" flipV="1">
                <a:off x="4485434" y="21954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804" name="Rectangle 60"/>
              <p:cNvSpPr>
                <a:spLocks noChangeArrowheads="1"/>
              </p:cNvSpPr>
              <p:nvPr/>
            </p:nvSpPr>
            <p:spPr bwMode="auto">
              <a:xfrm>
                <a:off x="3831384" y="1814426"/>
                <a:ext cx="1590675" cy="376238"/>
              </a:xfrm>
              <a:prstGeom prst="rect">
                <a:avLst/>
              </a:prstGeom>
              <a:noFill/>
              <a:ln w="9525">
                <a:solidFill>
                  <a:srgbClr val="00008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dirty="0" err="1"/>
                  <a:t>Fermentaci</a:t>
                </a:r>
                <a:r>
                  <a:rPr lang="en-US" altLang="ja-JP" sz="1800" dirty="0" err="1"/>
                  <a:t>ón</a:t>
                </a:r>
                <a:endParaRPr lang="en-US" sz="1800" dirty="0"/>
              </a:p>
            </p:txBody>
          </p:sp>
        </p:grpSp>
        <p:sp>
          <p:nvSpPr>
            <p:cNvPr id="64" name="Text Box 18"/>
            <p:cNvSpPr txBox="1">
              <a:spLocks noChangeArrowheads="1"/>
            </p:cNvSpPr>
            <p:nvPr/>
          </p:nvSpPr>
          <p:spPr bwMode="auto">
            <a:xfrm>
              <a:off x="82220" y="576105"/>
              <a:ext cx="536550"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smtClean="0"/>
                <a:t>CO</a:t>
              </a:r>
              <a:r>
                <a:rPr lang="en-US" sz="1800" baseline="-25000" dirty="0" smtClean="0"/>
                <a:t>2</a:t>
              </a:r>
              <a:endParaRPr lang="en-US" sz="1800" baseline="-25000" dirty="0"/>
            </a:p>
          </p:txBody>
        </p:sp>
        <p:grpSp>
          <p:nvGrpSpPr>
            <p:cNvPr id="5" name="Group 4"/>
            <p:cNvGrpSpPr/>
            <p:nvPr/>
          </p:nvGrpSpPr>
          <p:grpSpPr>
            <a:xfrm>
              <a:off x="203226" y="1104198"/>
              <a:ext cx="3342408" cy="3601066"/>
              <a:chOff x="203226" y="1104198"/>
              <a:chExt cx="3342408" cy="3601066"/>
            </a:xfrm>
          </p:grpSpPr>
          <p:sp>
            <p:nvSpPr>
              <p:cNvPr id="159764" name="AutoShape 20"/>
              <p:cNvSpPr>
                <a:spLocks noChangeArrowheads="1"/>
              </p:cNvSpPr>
              <p:nvPr/>
            </p:nvSpPr>
            <p:spPr bwMode="auto">
              <a:xfrm>
                <a:off x="2002584" y="3871826"/>
                <a:ext cx="228600" cy="76200"/>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65" name="Rectangle 21"/>
              <p:cNvSpPr>
                <a:spLocks noChangeArrowheads="1"/>
              </p:cNvSpPr>
              <p:nvPr/>
            </p:nvSpPr>
            <p:spPr bwMode="auto">
              <a:xfrm>
                <a:off x="2383584" y="3733714"/>
                <a:ext cx="1162050" cy="3667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a:t>Triosas-P</a:t>
                </a:r>
              </a:p>
            </p:txBody>
          </p:sp>
          <p:grpSp>
            <p:nvGrpSpPr>
              <p:cNvPr id="4" name="Group 3"/>
              <p:cNvGrpSpPr/>
              <p:nvPr/>
            </p:nvGrpSpPr>
            <p:grpSpPr>
              <a:xfrm>
                <a:off x="203226" y="1104198"/>
                <a:ext cx="1993033" cy="3601066"/>
                <a:chOff x="203226" y="1104198"/>
                <a:chExt cx="1993033" cy="3601066"/>
              </a:xfrm>
            </p:grpSpPr>
            <p:sp>
              <p:nvSpPr>
                <p:cNvPr id="159752" name="AutoShape 8"/>
                <p:cNvSpPr>
                  <a:spLocks noChangeArrowheads="1"/>
                </p:cNvSpPr>
                <p:nvPr/>
              </p:nvSpPr>
              <p:spPr bwMode="auto">
                <a:xfrm>
                  <a:off x="707184" y="3414626"/>
                  <a:ext cx="914400" cy="914400"/>
                </a:xfrm>
                <a:custGeom>
                  <a:avLst/>
                  <a:gdLst>
                    <a:gd name="G0" fmla="+- 0 0 0"/>
                    <a:gd name="G1" fmla="+- 2660846 0 0"/>
                    <a:gd name="G2" fmla="+- 0 0 2660846"/>
                    <a:gd name="G3" fmla="+- 10800 0 0"/>
                    <a:gd name="G4" fmla="+- 0 0 0"/>
                    <a:gd name="T0" fmla="*/ 360 256 1"/>
                    <a:gd name="T1" fmla="*/ 0 256 1"/>
                    <a:gd name="G5" fmla="+- G2 T0 T1"/>
                    <a:gd name="G6" fmla="?: G2 G2 G5"/>
                    <a:gd name="G7" fmla="+- 0 0 G6"/>
                    <a:gd name="G8" fmla="+- 5400 0 0"/>
                    <a:gd name="G9" fmla="+- 0 0 26608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2660846"/>
                    <a:gd name="G36" fmla="sin G34 2660846"/>
                    <a:gd name="G37" fmla="+/ 26608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670 w 21600"/>
                    <a:gd name="T5" fmla="*/ 7052 h 21600"/>
                    <a:gd name="T6" fmla="*/ 16949 w 21600"/>
                    <a:gd name="T7" fmla="*/ 16071 h 21600"/>
                    <a:gd name="T8" fmla="*/ 5735 w 21600"/>
                    <a:gd name="T9" fmla="*/ 8926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2376" y="16200"/>
                        <a:pt x="13874" y="15511"/>
                        <a:pt x="14899" y="14314"/>
                      </a:cubicBezTo>
                      <a:lnTo>
                        <a:pt x="18999" y="17828"/>
                      </a:lnTo>
                      <a:cubicBezTo>
                        <a:pt x="16948" y="20222"/>
                        <a:pt x="13952"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000000"/>
                </a:solidFill>
                <a:ln w="9525">
                  <a:solidFill>
                    <a:schemeClr val="tx1"/>
                  </a:solidFill>
                  <a:miter lim="800000"/>
                  <a:headEnd/>
                  <a:tailEnd/>
                </a:ln>
              </p:spPr>
              <p:txBody>
                <a:bodyPr wrap="none" anchor="ctr"/>
                <a:lstStyle/>
                <a:p>
                  <a:endParaRPr lang="en-US"/>
                </a:p>
              </p:txBody>
            </p:sp>
            <p:sp>
              <p:nvSpPr>
                <p:cNvPr id="159761" name="AutoShape 17"/>
                <p:cNvSpPr>
                  <a:spLocks noChangeArrowheads="1"/>
                </p:cNvSpPr>
                <p:nvPr/>
              </p:nvSpPr>
              <p:spPr bwMode="auto">
                <a:xfrm>
                  <a:off x="1164384" y="3109826"/>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n-US"/>
                </a:p>
              </p:txBody>
            </p:sp>
            <p:sp>
              <p:nvSpPr>
                <p:cNvPr id="159763" name="Rectangle 19"/>
                <p:cNvSpPr>
                  <a:spLocks noChangeArrowheads="1"/>
                </p:cNvSpPr>
                <p:nvPr/>
              </p:nvSpPr>
              <p:spPr bwMode="auto">
                <a:xfrm>
                  <a:off x="478584" y="4329026"/>
                  <a:ext cx="1717675" cy="376238"/>
                </a:xfrm>
                <a:prstGeom prst="rect">
                  <a:avLst/>
                </a:prstGeom>
                <a:noFill/>
                <a:ln w="9525">
                  <a:solidFill>
                    <a:srgbClr val="00FF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a:t>Ciclo de Calvin</a:t>
                  </a:r>
                </a:p>
              </p:txBody>
            </p:sp>
            <p:sp>
              <p:nvSpPr>
                <p:cNvPr id="66" name="AutoShape 16"/>
                <p:cNvSpPr>
                  <a:spLocks noChangeArrowheads="1"/>
                </p:cNvSpPr>
                <p:nvPr/>
              </p:nvSpPr>
              <p:spPr bwMode="auto">
                <a:xfrm flipH="1">
                  <a:off x="203226" y="1104198"/>
                  <a:ext cx="93603" cy="2843828"/>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67" name="AutoShape 20"/>
                <p:cNvSpPr>
                  <a:spLocks noChangeArrowheads="1"/>
                </p:cNvSpPr>
                <p:nvPr/>
              </p:nvSpPr>
              <p:spPr bwMode="auto">
                <a:xfrm flipV="1">
                  <a:off x="296831" y="3857538"/>
                  <a:ext cx="364315" cy="90487"/>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grpSp>
        </p:grpSp>
        <p:grpSp>
          <p:nvGrpSpPr>
            <p:cNvPr id="14" name="Group 13"/>
            <p:cNvGrpSpPr/>
            <p:nvPr/>
          </p:nvGrpSpPr>
          <p:grpSpPr>
            <a:xfrm>
              <a:off x="1634952" y="562736"/>
              <a:ext cx="3080933" cy="2977732"/>
              <a:chOff x="1634952" y="562736"/>
              <a:chExt cx="3080933" cy="2977732"/>
            </a:xfrm>
          </p:grpSpPr>
          <p:sp>
            <p:nvSpPr>
              <p:cNvPr id="68" name="AutoShape 16"/>
              <p:cNvSpPr>
                <a:spLocks noChangeArrowheads="1"/>
              </p:cNvSpPr>
              <p:nvPr/>
            </p:nvSpPr>
            <p:spPr bwMode="auto">
              <a:xfrm flipH="1">
                <a:off x="2119922" y="1356595"/>
                <a:ext cx="93603" cy="1821493"/>
              </a:xfrm>
              <a:prstGeom prst="downArrow">
                <a:avLst>
                  <a:gd name="adj1" fmla="val 50000"/>
                  <a:gd name="adj2" fmla="val 75000"/>
                </a:avLst>
              </a:prstGeom>
              <a:solidFill>
                <a:srgbClr val="FFFF00"/>
              </a:solidFill>
              <a:ln w="9525">
                <a:solidFill>
                  <a:schemeClr val="tx1"/>
                </a:solidFill>
                <a:miter lim="800000"/>
                <a:headEnd/>
                <a:tailEnd/>
              </a:ln>
            </p:spPr>
            <p:txBody>
              <a:bodyPr wrap="none" anchor="ctr"/>
              <a:lstStyle/>
              <a:p>
                <a:endParaRPr lang="en-US"/>
              </a:p>
            </p:txBody>
          </p:sp>
          <p:grpSp>
            <p:nvGrpSpPr>
              <p:cNvPr id="13" name="Group 12"/>
              <p:cNvGrpSpPr/>
              <p:nvPr/>
            </p:nvGrpSpPr>
            <p:grpSpPr>
              <a:xfrm>
                <a:off x="1634952" y="562736"/>
                <a:ext cx="3080933" cy="2977732"/>
                <a:chOff x="1634952" y="562736"/>
                <a:chExt cx="3080933" cy="2977732"/>
              </a:xfrm>
            </p:grpSpPr>
            <p:sp>
              <p:nvSpPr>
                <p:cNvPr id="65" name="Text Box 18"/>
                <p:cNvSpPr txBox="1">
                  <a:spLocks noChangeArrowheads="1"/>
                </p:cNvSpPr>
                <p:nvPr/>
              </p:nvSpPr>
              <p:spPr bwMode="auto">
                <a:xfrm>
                  <a:off x="3684834" y="562736"/>
                  <a:ext cx="1031051"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N</a:t>
                  </a:r>
                  <a:r>
                    <a:rPr lang="en-US" sz="1800" dirty="0" smtClean="0"/>
                    <a:t>O</a:t>
                  </a:r>
                  <a:r>
                    <a:rPr lang="en-US" baseline="-25000" dirty="0" smtClean="0"/>
                    <a:t>3,</a:t>
                  </a:r>
                  <a:r>
                    <a:rPr lang="en-US" dirty="0" smtClean="0"/>
                    <a:t> SO</a:t>
                  </a:r>
                  <a:r>
                    <a:rPr lang="en-US" baseline="-25000" dirty="0" smtClean="0"/>
                    <a:t>4</a:t>
                  </a:r>
                  <a:endParaRPr lang="en-US" sz="1800" baseline="-25000" dirty="0"/>
                </a:p>
              </p:txBody>
            </p:sp>
            <p:sp>
              <p:nvSpPr>
                <p:cNvPr id="71" name="AutoShape 73"/>
                <p:cNvSpPr>
                  <a:spLocks noChangeArrowheads="1"/>
                </p:cNvSpPr>
                <p:nvPr/>
              </p:nvSpPr>
              <p:spPr bwMode="auto">
                <a:xfrm>
                  <a:off x="2167684" y="1279022"/>
                  <a:ext cx="1594003" cy="76200"/>
                </a:xfrm>
                <a:prstGeom prst="leftArrow">
                  <a:avLst>
                    <a:gd name="adj1" fmla="val 50000"/>
                    <a:gd name="adj2" fmla="val 125000"/>
                  </a:avLst>
                </a:prstGeom>
                <a:solidFill>
                  <a:srgbClr val="FFFF00"/>
                </a:solidFill>
                <a:ln w="9525">
                  <a:solidFill>
                    <a:schemeClr val="tx1"/>
                  </a:solidFill>
                  <a:miter lim="800000"/>
                  <a:headEnd/>
                  <a:tailEnd/>
                </a:ln>
              </p:spPr>
              <p:txBody>
                <a:bodyPr wrap="none" anchor="ctr"/>
                <a:lstStyle/>
                <a:p>
                  <a:endParaRPr lang="en-US"/>
                </a:p>
              </p:txBody>
            </p:sp>
            <p:sp>
              <p:nvSpPr>
                <p:cNvPr id="72" name="AutoShape 16"/>
                <p:cNvSpPr>
                  <a:spLocks noChangeArrowheads="1"/>
                </p:cNvSpPr>
                <p:nvPr/>
              </p:nvSpPr>
              <p:spPr bwMode="auto">
                <a:xfrm flipH="1">
                  <a:off x="4137498" y="864613"/>
                  <a:ext cx="93603" cy="448507"/>
                </a:xfrm>
                <a:prstGeom prst="downArrow">
                  <a:avLst>
                    <a:gd name="adj1" fmla="val 50000"/>
                    <a:gd name="adj2" fmla="val 75000"/>
                  </a:avLst>
                </a:prstGeom>
                <a:solidFill>
                  <a:srgbClr val="FFFF00"/>
                </a:solidFill>
                <a:ln w="9525">
                  <a:solidFill>
                    <a:schemeClr val="tx1"/>
                  </a:solidFill>
                  <a:miter lim="800000"/>
                  <a:headEnd/>
                  <a:tailEnd/>
                </a:ln>
              </p:spPr>
              <p:txBody>
                <a:bodyPr wrap="none" anchor="ctr"/>
                <a:lstStyle/>
                <a:p>
                  <a:endParaRPr lang="en-US"/>
                </a:p>
              </p:txBody>
            </p:sp>
            <p:sp>
              <p:nvSpPr>
                <p:cNvPr id="73" name="Text Box 18"/>
                <p:cNvSpPr txBox="1">
                  <a:spLocks noChangeArrowheads="1"/>
                </p:cNvSpPr>
                <p:nvPr/>
              </p:nvSpPr>
              <p:spPr bwMode="auto">
                <a:xfrm>
                  <a:off x="1634952" y="3139048"/>
                  <a:ext cx="973945"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NH</a:t>
                  </a:r>
                  <a:r>
                    <a:rPr lang="en-US" baseline="-25000" dirty="0" smtClean="0"/>
                    <a:t>4,</a:t>
                  </a:r>
                  <a:r>
                    <a:rPr lang="en-US" dirty="0" smtClean="0"/>
                    <a:t> SH</a:t>
                  </a:r>
                  <a:r>
                    <a:rPr lang="en-US" baseline="-25000" dirty="0" smtClean="0"/>
                    <a:t>2</a:t>
                  </a:r>
                  <a:endParaRPr lang="en-US" sz="1800" baseline="-25000" dirty="0"/>
                </a:p>
              </p:txBody>
            </p:sp>
            <p:sp>
              <p:nvSpPr>
                <p:cNvPr id="74" name="AutoShape 17"/>
                <p:cNvSpPr>
                  <a:spLocks noChangeArrowheads="1"/>
                </p:cNvSpPr>
                <p:nvPr/>
              </p:nvSpPr>
              <p:spPr bwMode="auto">
                <a:xfrm rot="16200000" flipH="1">
                  <a:off x="1962461" y="2761064"/>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n-US"/>
                </a:p>
              </p:txBody>
            </p:sp>
            <p:sp>
              <p:nvSpPr>
                <p:cNvPr id="76" name="Text Box 18"/>
                <p:cNvSpPr txBox="1">
                  <a:spLocks noChangeArrowheads="1"/>
                </p:cNvSpPr>
                <p:nvPr/>
              </p:nvSpPr>
              <p:spPr bwMode="auto">
                <a:xfrm>
                  <a:off x="3720090" y="1104198"/>
                  <a:ext cx="992579"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N</a:t>
                  </a:r>
                  <a:r>
                    <a:rPr lang="en-US" sz="1800" dirty="0" smtClean="0"/>
                    <a:t>O</a:t>
                  </a:r>
                  <a:r>
                    <a:rPr lang="en-US" baseline="-25000" dirty="0"/>
                    <a:t>2</a:t>
                  </a:r>
                  <a:r>
                    <a:rPr lang="en-US" baseline="-25000" dirty="0" smtClean="0"/>
                    <a:t>,</a:t>
                  </a:r>
                  <a:r>
                    <a:rPr lang="en-US" dirty="0" smtClean="0"/>
                    <a:t> SO</a:t>
                  </a:r>
                  <a:r>
                    <a:rPr lang="en-US" baseline="-25000" dirty="0"/>
                    <a:t>3</a:t>
                  </a:r>
                  <a:endParaRPr lang="en-US" sz="1800" baseline="-25000" dirty="0"/>
                </a:p>
              </p:txBody>
            </p:sp>
            <p:sp>
              <p:nvSpPr>
                <p:cNvPr id="77" name="AutoShape 17"/>
                <p:cNvSpPr>
                  <a:spLocks noChangeArrowheads="1"/>
                </p:cNvSpPr>
                <p:nvPr/>
              </p:nvSpPr>
              <p:spPr bwMode="auto">
                <a:xfrm rot="16200000" flipH="1">
                  <a:off x="2609477" y="3247664"/>
                  <a:ext cx="76200" cy="228600"/>
                </a:xfrm>
                <a:prstGeom prst="downArrow">
                  <a:avLst>
                    <a:gd name="adj1" fmla="val 50000"/>
                    <a:gd name="adj2" fmla="val 75000"/>
                  </a:avLst>
                </a:prstGeom>
                <a:solidFill>
                  <a:srgbClr val="FFFF00"/>
                </a:solidFill>
                <a:ln w="9525">
                  <a:solidFill>
                    <a:schemeClr val="tx1"/>
                  </a:solidFill>
                  <a:miter lim="800000"/>
                  <a:headEnd/>
                  <a:tailEnd/>
                </a:ln>
              </p:spPr>
              <p:txBody>
                <a:bodyPr wrap="none" anchor="ctr"/>
                <a:lstStyle/>
                <a:p>
                  <a:endParaRPr lang="en-US"/>
                </a:p>
              </p:txBody>
            </p:sp>
            <p:sp>
              <p:nvSpPr>
                <p:cNvPr id="79" name="Text Box 18"/>
                <p:cNvSpPr txBox="1">
                  <a:spLocks noChangeArrowheads="1"/>
                </p:cNvSpPr>
                <p:nvPr/>
              </p:nvSpPr>
              <p:spPr bwMode="auto">
                <a:xfrm>
                  <a:off x="2776584" y="3171136"/>
                  <a:ext cx="985103"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-NH</a:t>
                  </a:r>
                  <a:r>
                    <a:rPr lang="en-US" baseline="-25000" dirty="0"/>
                    <a:t>3</a:t>
                  </a:r>
                  <a:r>
                    <a:rPr lang="en-US" baseline="-25000" dirty="0" smtClean="0"/>
                    <a:t>,</a:t>
                  </a:r>
                  <a:r>
                    <a:rPr lang="en-US" dirty="0" smtClean="0"/>
                    <a:t>-SH</a:t>
                  </a:r>
                  <a:endParaRPr lang="en-US" sz="1800" baseline="-25000" dirty="0"/>
                </a:p>
              </p:txBody>
            </p:sp>
          </p:grpSp>
        </p:grpSp>
        <p:grpSp>
          <p:nvGrpSpPr>
            <p:cNvPr id="3" name="Group 2"/>
            <p:cNvGrpSpPr/>
            <p:nvPr/>
          </p:nvGrpSpPr>
          <p:grpSpPr>
            <a:xfrm>
              <a:off x="478584" y="577176"/>
              <a:ext cx="1600200" cy="2444782"/>
              <a:chOff x="478584" y="577176"/>
              <a:chExt cx="1600200" cy="2444782"/>
            </a:xfrm>
          </p:grpSpPr>
          <p:sp>
            <p:nvSpPr>
              <p:cNvPr id="159759" name="Text Box 15"/>
              <p:cNvSpPr txBox="1">
                <a:spLocks noChangeArrowheads="1"/>
              </p:cNvSpPr>
              <p:nvPr/>
            </p:nvSpPr>
            <p:spPr bwMode="auto">
              <a:xfrm>
                <a:off x="630984" y="1509626"/>
                <a:ext cx="1447800" cy="825500"/>
              </a:xfrm>
              <a:prstGeom prst="rect">
                <a:avLst/>
              </a:prstGeom>
              <a:solidFill>
                <a:srgbClr val="FFFF99"/>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1600" dirty="0" err="1"/>
                  <a:t>Reacciones</a:t>
                </a:r>
                <a:r>
                  <a:rPr lang="en-US" sz="1600" dirty="0"/>
                  <a:t> </a:t>
                </a:r>
              </a:p>
              <a:p>
                <a:pPr algn="ctr"/>
                <a:r>
                  <a:rPr lang="en-US" sz="1600" dirty="0" err="1"/>
                  <a:t>Dependientes</a:t>
                </a:r>
                <a:endParaRPr lang="en-US" sz="1600" dirty="0"/>
              </a:p>
              <a:p>
                <a:pPr algn="ctr"/>
                <a:r>
                  <a:rPr lang="en-US" sz="1600" dirty="0"/>
                  <a:t> de </a:t>
                </a:r>
                <a:r>
                  <a:rPr lang="en-US" sz="1600" dirty="0" err="1"/>
                  <a:t>luz</a:t>
                </a:r>
                <a:endParaRPr lang="en-US" sz="1600" dirty="0"/>
              </a:p>
            </p:txBody>
          </p:sp>
          <p:sp>
            <p:nvSpPr>
              <p:cNvPr id="159760" name="AutoShape 16"/>
              <p:cNvSpPr>
                <a:spLocks noChangeArrowheads="1"/>
              </p:cNvSpPr>
              <p:nvPr/>
            </p:nvSpPr>
            <p:spPr bwMode="auto">
              <a:xfrm>
                <a:off x="1164384" y="2424026"/>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n-US"/>
              </a:p>
            </p:txBody>
          </p:sp>
          <p:sp>
            <p:nvSpPr>
              <p:cNvPr id="159762" name="Text Box 18"/>
              <p:cNvSpPr txBox="1">
                <a:spLocks noChangeArrowheads="1"/>
              </p:cNvSpPr>
              <p:nvPr/>
            </p:nvSpPr>
            <p:spPr bwMode="auto">
              <a:xfrm>
                <a:off x="478584" y="2652626"/>
                <a:ext cx="1438916"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a:t>ATP + NADPH</a:t>
                </a:r>
              </a:p>
            </p:txBody>
          </p:sp>
          <p:sp>
            <p:nvSpPr>
              <p:cNvPr id="80" name="AutoShape 16"/>
              <p:cNvSpPr>
                <a:spLocks noChangeArrowheads="1"/>
              </p:cNvSpPr>
              <p:nvPr/>
            </p:nvSpPr>
            <p:spPr bwMode="auto">
              <a:xfrm flipH="1" flipV="1">
                <a:off x="1275303" y="958155"/>
                <a:ext cx="93603" cy="641733"/>
              </a:xfrm>
              <a:prstGeom prst="downArrow">
                <a:avLst>
                  <a:gd name="adj1" fmla="val 50000"/>
                  <a:gd name="adj2" fmla="val 75000"/>
                </a:avLst>
              </a:prstGeom>
              <a:solidFill>
                <a:srgbClr val="FF0000"/>
              </a:solidFill>
              <a:ln w="9525">
                <a:solidFill>
                  <a:schemeClr val="tx1"/>
                </a:solidFill>
                <a:miter lim="800000"/>
                <a:headEnd/>
                <a:tailEnd/>
              </a:ln>
            </p:spPr>
            <p:txBody>
              <a:bodyPr wrap="none" anchor="ctr"/>
              <a:lstStyle/>
              <a:p>
                <a:endParaRPr lang="en-US"/>
              </a:p>
            </p:txBody>
          </p:sp>
          <p:sp>
            <p:nvSpPr>
              <p:cNvPr id="81" name="Text Box 18"/>
              <p:cNvSpPr txBox="1">
                <a:spLocks noChangeArrowheads="1"/>
              </p:cNvSpPr>
              <p:nvPr/>
            </p:nvSpPr>
            <p:spPr bwMode="auto">
              <a:xfrm>
                <a:off x="1161157" y="577176"/>
                <a:ext cx="41549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smtClean="0"/>
                  <a:t>O</a:t>
                </a:r>
                <a:r>
                  <a:rPr lang="en-US" sz="1800" baseline="-25000" dirty="0" smtClean="0"/>
                  <a:t>2</a:t>
                </a:r>
                <a:endParaRPr lang="en-US" sz="1800" baseline="-25000" dirty="0"/>
              </a:p>
            </p:txBody>
          </p:sp>
        </p:grpSp>
        <p:grpSp>
          <p:nvGrpSpPr>
            <p:cNvPr id="15" name="Group 14"/>
            <p:cNvGrpSpPr/>
            <p:nvPr/>
          </p:nvGrpSpPr>
          <p:grpSpPr>
            <a:xfrm>
              <a:off x="4983493" y="554720"/>
              <a:ext cx="1120820" cy="763752"/>
              <a:chOff x="4746258" y="554720"/>
              <a:chExt cx="1120820" cy="763752"/>
            </a:xfrm>
          </p:grpSpPr>
          <p:sp>
            <p:nvSpPr>
              <p:cNvPr id="82" name="Text Box 18"/>
              <p:cNvSpPr txBox="1">
                <a:spLocks noChangeArrowheads="1"/>
              </p:cNvSpPr>
              <p:nvPr/>
            </p:nvSpPr>
            <p:spPr bwMode="auto">
              <a:xfrm>
                <a:off x="4746258" y="554720"/>
                <a:ext cx="1120820"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err="1" smtClean="0"/>
                  <a:t>Minerales</a:t>
                </a:r>
                <a:endParaRPr lang="en-US" sz="1800" baseline="-25000" dirty="0"/>
              </a:p>
            </p:txBody>
          </p:sp>
          <p:sp>
            <p:nvSpPr>
              <p:cNvPr id="83" name="AutoShape 16"/>
              <p:cNvSpPr>
                <a:spLocks noChangeArrowheads="1"/>
              </p:cNvSpPr>
              <p:nvPr/>
            </p:nvSpPr>
            <p:spPr bwMode="auto">
              <a:xfrm flipH="1">
                <a:off x="5198922" y="869965"/>
                <a:ext cx="93603" cy="448507"/>
              </a:xfrm>
              <a:prstGeom prst="downArrow">
                <a:avLst>
                  <a:gd name="adj1" fmla="val 50000"/>
                  <a:gd name="adj2" fmla="val 75000"/>
                </a:avLst>
              </a:prstGeom>
              <a:solidFill>
                <a:srgbClr val="0000FF"/>
              </a:solidFill>
              <a:ln w="9525">
                <a:solidFill>
                  <a:schemeClr val="tx1"/>
                </a:solidFill>
                <a:miter lim="800000"/>
                <a:headEnd/>
                <a:tailEnd/>
              </a:ln>
            </p:spPr>
            <p:txBody>
              <a:bodyPr wrap="none" anchor="ctr"/>
              <a:lstStyle/>
              <a:p>
                <a:endParaRPr lang="en-US"/>
              </a:p>
            </p:txBody>
          </p:sp>
        </p:grpSp>
        <p:grpSp>
          <p:nvGrpSpPr>
            <p:cNvPr id="12" name="Group 11"/>
            <p:cNvGrpSpPr/>
            <p:nvPr/>
          </p:nvGrpSpPr>
          <p:grpSpPr>
            <a:xfrm>
              <a:off x="2241151" y="1466866"/>
              <a:ext cx="1590233" cy="1323873"/>
              <a:chOff x="2241151" y="1466866"/>
              <a:chExt cx="1590233" cy="1323873"/>
            </a:xfrm>
          </p:grpSpPr>
          <p:sp>
            <p:nvSpPr>
              <p:cNvPr id="159822" name="Text Box 78"/>
              <p:cNvSpPr txBox="1">
                <a:spLocks noChangeArrowheads="1"/>
              </p:cNvSpPr>
              <p:nvPr/>
            </p:nvSpPr>
            <p:spPr bwMode="auto">
              <a:xfrm>
                <a:off x="2351834" y="1916026"/>
                <a:ext cx="1165225" cy="369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altLang="ja-JP" sz="1800" dirty="0" smtClean="0"/>
                  <a:t> </a:t>
                </a:r>
                <a:r>
                  <a:rPr lang="en-US" altLang="ja-JP" sz="1800" dirty="0" err="1" smtClean="0"/>
                  <a:t>Shikimato</a:t>
                </a:r>
                <a:endParaRPr lang="en-US" sz="1800" dirty="0"/>
              </a:p>
            </p:txBody>
          </p:sp>
          <p:grpSp>
            <p:nvGrpSpPr>
              <p:cNvPr id="11" name="Group 10"/>
              <p:cNvGrpSpPr/>
              <p:nvPr/>
            </p:nvGrpSpPr>
            <p:grpSpPr>
              <a:xfrm>
                <a:off x="2241151" y="1466866"/>
                <a:ext cx="1590233" cy="1323873"/>
                <a:chOff x="2241151" y="1466866"/>
                <a:chExt cx="1590233" cy="1323873"/>
              </a:xfrm>
            </p:grpSpPr>
            <p:sp>
              <p:nvSpPr>
                <p:cNvPr id="159817" name="AutoShape 73"/>
                <p:cNvSpPr>
                  <a:spLocks noChangeArrowheads="1"/>
                </p:cNvSpPr>
                <p:nvPr/>
              </p:nvSpPr>
              <p:spPr bwMode="auto">
                <a:xfrm>
                  <a:off x="3450384" y="2576426"/>
                  <a:ext cx="381000" cy="76200"/>
                </a:xfrm>
                <a:prstGeom prst="leftArrow">
                  <a:avLst>
                    <a:gd name="adj1" fmla="val 50000"/>
                    <a:gd name="adj2" fmla="val 125000"/>
                  </a:avLst>
                </a:prstGeom>
                <a:solidFill>
                  <a:schemeClr val="tx1"/>
                </a:solidFill>
                <a:ln w="9525">
                  <a:solidFill>
                    <a:schemeClr val="tx1"/>
                  </a:solidFill>
                  <a:miter lim="800000"/>
                  <a:headEnd/>
                  <a:tailEnd/>
                </a:ln>
              </p:spPr>
              <p:txBody>
                <a:bodyPr wrap="none" anchor="ctr"/>
                <a:lstStyle/>
                <a:p>
                  <a:endParaRPr lang="en-US"/>
                </a:p>
              </p:txBody>
            </p:sp>
            <p:sp>
              <p:nvSpPr>
                <p:cNvPr id="159819" name="Text Box 75"/>
                <p:cNvSpPr txBox="1">
                  <a:spLocks noChangeArrowheads="1"/>
                </p:cNvSpPr>
                <p:nvPr/>
              </p:nvSpPr>
              <p:spPr bwMode="auto">
                <a:xfrm>
                  <a:off x="2459784" y="2424026"/>
                  <a:ext cx="10223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err="1"/>
                    <a:t>Piruvato</a:t>
                  </a:r>
                  <a:endParaRPr lang="en-US" sz="1800" dirty="0"/>
                </a:p>
              </p:txBody>
            </p:sp>
            <p:sp>
              <p:nvSpPr>
                <p:cNvPr id="159821" name="AutoShape 77"/>
                <p:cNvSpPr>
                  <a:spLocks noChangeArrowheads="1"/>
                </p:cNvSpPr>
                <p:nvPr/>
              </p:nvSpPr>
              <p:spPr bwMode="auto">
                <a:xfrm>
                  <a:off x="2916984" y="2271626"/>
                  <a:ext cx="76200" cy="228600"/>
                </a:xfrm>
                <a:prstGeom prst="up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92" name="AutoShape 77"/>
                <p:cNvSpPr>
                  <a:spLocks noChangeArrowheads="1"/>
                </p:cNvSpPr>
                <p:nvPr/>
              </p:nvSpPr>
              <p:spPr bwMode="auto">
                <a:xfrm>
                  <a:off x="2949072" y="1782362"/>
                  <a:ext cx="76200" cy="228600"/>
                </a:xfrm>
                <a:prstGeom prst="up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93" name="Text Box 78"/>
                <p:cNvSpPr txBox="1">
                  <a:spLocks noChangeArrowheads="1"/>
                </p:cNvSpPr>
                <p:nvPr/>
              </p:nvSpPr>
              <p:spPr bwMode="auto">
                <a:xfrm>
                  <a:off x="2241151" y="1466866"/>
                  <a:ext cx="1424038" cy="36933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pPr algn="ctr"/>
                  <a:r>
                    <a:rPr lang="en-US" sz="1800" dirty="0" smtClean="0"/>
                    <a:t>Met. </a:t>
                  </a:r>
                  <a:r>
                    <a:rPr lang="en-US" sz="1800" dirty="0" err="1" smtClean="0"/>
                    <a:t>Secund</a:t>
                  </a:r>
                  <a:r>
                    <a:rPr lang="en-US" sz="1800" dirty="0" smtClean="0"/>
                    <a:t>.</a:t>
                  </a:r>
                  <a:endParaRPr lang="en-US" sz="1800" dirty="0"/>
                </a:p>
              </p:txBody>
            </p:sp>
          </p:grpSp>
        </p:grpSp>
        <p:grpSp>
          <p:nvGrpSpPr>
            <p:cNvPr id="2" name="Group 1"/>
            <p:cNvGrpSpPr/>
            <p:nvPr/>
          </p:nvGrpSpPr>
          <p:grpSpPr>
            <a:xfrm>
              <a:off x="1469184" y="4176626"/>
              <a:ext cx="3312696" cy="2209800"/>
              <a:chOff x="1469184" y="4176626"/>
              <a:chExt cx="3312696" cy="2209800"/>
            </a:xfrm>
          </p:grpSpPr>
          <p:grpSp>
            <p:nvGrpSpPr>
              <p:cNvPr id="7" name="Group 6"/>
              <p:cNvGrpSpPr/>
              <p:nvPr/>
            </p:nvGrpSpPr>
            <p:grpSpPr>
              <a:xfrm>
                <a:off x="1469184" y="4176626"/>
                <a:ext cx="2444082" cy="1381125"/>
                <a:chOff x="1469184" y="4176626"/>
                <a:chExt cx="2444082" cy="1381125"/>
              </a:xfrm>
            </p:grpSpPr>
            <p:grpSp>
              <p:nvGrpSpPr>
                <p:cNvPr id="6" name="Group 5"/>
                <p:cNvGrpSpPr/>
                <p:nvPr/>
              </p:nvGrpSpPr>
              <p:grpSpPr>
                <a:xfrm>
                  <a:off x="1469184" y="4176626"/>
                  <a:ext cx="2324100" cy="1381125"/>
                  <a:chOff x="1469184" y="4176626"/>
                  <a:chExt cx="2324100" cy="1381125"/>
                </a:xfrm>
              </p:grpSpPr>
              <p:sp>
                <p:nvSpPr>
                  <p:cNvPr id="159771" name="Rectangle 27"/>
                  <p:cNvSpPr>
                    <a:spLocks noChangeArrowheads="1"/>
                  </p:cNvSpPr>
                  <p:nvPr/>
                </p:nvSpPr>
                <p:spPr bwMode="auto">
                  <a:xfrm>
                    <a:off x="2491534" y="4495714"/>
                    <a:ext cx="1301750" cy="3667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err="1"/>
                      <a:t>Hexosas</a:t>
                    </a:r>
                    <a:r>
                      <a:rPr lang="en-US" sz="1800" dirty="0"/>
                      <a:t>-P</a:t>
                    </a:r>
                  </a:p>
                </p:txBody>
              </p:sp>
              <p:sp>
                <p:nvSpPr>
                  <p:cNvPr id="159772" name="AutoShape 28"/>
                  <p:cNvSpPr>
                    <a:spLocks noChangeArrowheads="1"/>
                  </p:cNvSpPr>
                  <p:nvPr/>
                </p:nvSpPr>
                <p:spPr bwMode="auto">
                  <a:xfrm>
                    <a:off x="2916984" y="41766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73" name="Rectangle 29"/>
                  <p:cNvSpPr>
                    <a:spLocks noChangeArrowheads="1"/>
                  </p:cNvSpPr>
                  <p:nvPr/>
                </p:nvSpPr>
                <p:spPr bwMode="auto">
                  <a:xfrm>
                    <a:off x="1469184" y="5181514"/>
                    <a:ext cx="2214563" cy="376237"/>
                  </a:xfrm>
                  <a:prstGeom prst="rect">
                    <a:avLst/>
                  </a:prstGeom>
                  <a:noFill/>
                  <a:ln w="9525">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a:t>S</a:t>
                    </a:r>
                    <a:r>
                      <a:rPr lang="en-US" altLang="ja-JP" sz="1800"/>
                      <a:t>íntesis de Almidón</a:t>
                    </a:r>
                    <a:endParaRPr lang="en-US" sz="1800"/>
                  </a:p>
                </p:txBody>
              </p:sp>
              <p:sp>
                <p:nvSpPr>
                  <p:cNvPr id="159774" name="AutoShape 30"/>
                  <p:cNvSpPr>
                    <a:spLocks noChangeArrowheads="1"/>
                  </p:cNvSpPr>
                  <p:nvPr/>
                </p:nvSpPr>
                <p:spPr bwMode="auto">
                  <a:xfrm>
                    <a:off x="2916984" y="48624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75" name="AutoShape 31"/>
                  <p:cNvSpPr>
                    <a:spLocks noChangeArrowheads="1"/>
                  </p:cNvSpPr>
                  <p:nvPr/>
                </p:nvSpPr>
                <p:spPr bwMode="auto">
                  <a:xfrm flipH="1" flipV="1">
                    <a:off x="2688384" y="48624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776" name="AutoShape 32"/>
                  <p:cNvSpPr>
                    <a:spLocks noChangeArrowheads="1"/>
                  </p:cNvSpPr>
                  <p:nvPr/>
                </p:nvSpPr>
                <p:spPr bwMode="auto">
                  <a:xfrm flipH="1" flipV="1">
                    <a:off x="2688384" y="417662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grpSp>
            <p:sp>
              <p:nvSpPr>
                <p:cNvPr id="94" name="AutoShape 73"/>
                <p:cNvSpPr>
                  <a:spLocks noChangeArrowheads="1"/>
                </p:cNvSpPr>
                <p:nvPr/>
              </p:nvSpPr>
              <p:spPr bwMode="auto">
                <a:xfrm>
                  <a:off x="3532266" y="4667164"/>
                  <a:ext cx="381000" cy="76200"/>
                </a:xfrm>
                <a:prstGeom prst="leftArrow">
                  <a:avLst>
                    <a:gd name="adj1" fmla="val 50000"/>
                    <a:gd name="adj2" fmla="val 125000"/>
                  </a:avLst>
                </a:prstGeom>
                <a:solidFill>
                  <a:schemeClr val="tx1"/>
                </a:solidFill>
                <a:ln w="9525">
                  <a:solidFill>
                    <a:schemeClr val="tx1"/>
                  </a:solidFill>
                  <a:miter lim="800000"/>
                  <a:headEnd/>
                  <a:tailEnd/>
                </a:ln>
              </p:spPr>
              <p:txBody>
                <a:bodyPr wrap="none" anchor="ctr"/>
                <a:lstStyle/>
                <a:p>
                  <a:endParaRPr lang="en-US"/>
                </a:p>
              </p:txBody>
            </p:sp>
          </p:grpSp>
          <p:sp>
            <p:nvSpPr>
              <p:cNvPr id="98" name="AutoShape 52"/>
              <p:cNvSpPr>
                <a:spLocks noChangeArrowheads="1"/>
              </p:cNvSpPr>
              <p:nvPr/>
            </p:nvSpPr>
            <p:spPr bwMode="auto">
              <a:xfrm>
                <a:off x="2962440" y="6310226"/>
                <a:ext cx="1143000" cy="76200"/>
              </a:xfrm>
              <a:prstGeom prst="rightArrow">
                <a:avLst>
                  <a:gd name="adj1" fmla="val 50000"/>
                  <a:gd name="adj2" fmla="val 229167"/>
                </a:avLst>
              </a:prstGeom>
              <a:solidFill>
                <a:schemeClr val="tx1"/>
              </a:solidFill>
              <a:ln w="9525">
                <a:solidFill>
                  <a:schemeClr val="tx1"/>
                </a:solidFill>
                <a:miter lim="800000"/>
                <a:headEnd/>
                <a:tailEnd/>
              </a:ln>
            </p:spPr>
            <p:txBody>
              <a:bodyPr wrap="none" anchor="ctr"/>
              <a:lstStyle/>
              <a:p>
                <a:endParaRPr lang="en-US"/>
              </a:p>
            </p:txBody>
          </p:sp>
          <p:sp>
            <p:nvSpPr>
              <p:cNvPr id="99" name="AutoShape 35"/>
              <p:cNvSpPr>
                <a:spLocks noChangeArrowheads="1"/>
              </p:cNvSpPr>
              <p:nvPr/>
            </p:nvSpPr>
            <p:spPr bwMode="auto">
              <a:xfrm flipH="1" flipV="1">
                <a:off x="4705680" y="575710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grpSp>
        <p:grpSp>
          <p:nvGrpSpPr>
            <p:cNvPr id="16" name="Group 15"/>
            <p:cNvGrpSpPr/>
            <p:nvPr/>
          </p:nvGrpSpPr>
          <p:grpSpPr>
            <a:xfrm>
              <a:off x="5346024" y="476193"/>
              <a:ext cx="3657600" cy="4090793"/>
              <a:chOff x="5346024" y="476193"/>
              <a:chExt cx="3657600" cy="4090793"/>
            </a:xfrm>
          </p:grpSpPr>
          <p:grpSp>
            <p:nvGrpSpPr>
              <p:cNvPr id="9" name="Group 8"/>
              <p:cNvGrpSpPr/>
              <p:nvPr/>
            </p:nvGrpSpPr>
            <p:grpSpPr>
              <a:xfrm>
                <a:off x="5346024" y="476193"/>
                <a:ext cx="3657600" cy="4090793"/>
                <a:chOff x="5279184" y="583137"/>
                <a:chExt cx="3657600" cy="3898289"/>
              </a:xfrm>
            </p:grpSpPr>
            <p:sp>
              <p:nvSpPr>
                <p:cNvPr id="159800" name="Rectangle 56"/>
                <p:cNvSpPr>
                  <a:spLocks noChangeArrowheads="1"/>
                </p:cNvSpPr>
                <p:nvPr/>
              </p:nvSpPr>
              <p:spPr bwMode="auto">
                <a:xfrm>
                  <a:off x="5507784" y="1357226"/>
                  <a:ext cx="3429000" cy="3124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805" name="AutoShape 61"/>
                <p:cNvSpPr>
                  <a:spLocks noChangeArrowheads="1"/>
                </p:cNvSpPr>
                <p:nvPr/>
              </p:nvSpPr>
              <p:spPr bwMode="auto">
                <a:xfrm>
                  <a:off x="5279184" y="2585448"/>
                  <a:ext cx="381000" cy="106363"/>
                </a:xfrm>
                <a:prstGeom prst="rightArrow">
                  <a:avLst>
                    <a:gd name="adj1" fmla="val 50000"/>
                    <a:gd name="adj2" fmla="val 89552"/>
                  </a:avLst>
                </a:prstGeom>
                <a:solidFill>
                  <a:schemeClr val="tx1"/>
                </a:solidFill>
                <a:ln w="9525">
                  <a:solidFill>
                    <a:schemeClr val="tx1"/>
                  </a:solidFill>
                  <a:miter lim="800000"/>
                  <a:headEnd/>
                  <a:tailEnd/>
                </a:ln>
              </p:spPr>
              <p:txBody>
                <a:bodyPr wrap="none" anchor="ctr"/>
                <a:lstStyle/>
                <a:p>
                  <a:endParaRPr lang="en-US"/>
                </a:p>
              </p:txBody>
            </p:sp>
            <p:sp>
              <p:nvSpPr>
                <p:cNvPr id="159806" name="Rectangle 62"/>
                <p:cNvSpPr>
                  <a:spLocks noChangeArrowheads="1"/>
                </p:cNvSpPr>
                <p:nvPr/>
              </p:nvSpPr>
              <p:spPr bwMode="auto">
                <a:xfrm>
                  <a:off x="5768134" y="1922376"/>
                  <a:ext cx="12636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a:t>Acetil-CoA</a:t>
                  </a:r>
                </a:p>
              </p:txBody>
            </p:sp>
            <p:sp>
              <p:nvSpPr>
                <p:cNvPr id="159807" name="AutoShape 63"/>
                <p:cNvSpPr>
                  <a:spLocks noChangeArrowheads="1"/>
                </p:cNvSpPr>
                <p:nvPr/>
              </p:nvSpPr>
              <p:spPr bwMode="auto">
                <a:xfrm>
                  <a:off x="7031784" y="2074776"/>
                  <a:ext cx="228600" cy="76200"/>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159808" name="AutoShape 64"/>
                <p:cNvSpPr>
                  <a:spLocks noChangeArrowheads="1"/>
                </p:cNvSpPr>
                <p:nvPr/>
              </p:nvSpPr>
              <p:spPr bwMode="auto">
                <a:xfrm>
                  <a:off x="7412784" y="1769976"/>
                  <a:ext cx="914400" cy="914400"/>
                </a:xfrm>
                <a:custGeom>
                  <a:avLst/>
                  <a:gdLst>
                    <a:gd name="G0" fmla="+- 0 0 0"/>
                    <a:gd name="G1" fmla="+- 2660846 0 0"/>
                    <a:gd name="G2" fmla="+- 0 0 2660846"/>
                    <a:gd name="G3" fmla="+- 10800 0 0"/>
                    <a:gd name="G4" fmla="+- 0 0 0"/>
                    <a:gd name="T0" fmla="*/ 360 256 1"/>
                    <a:gd name="T1" fmla="*/ 0 256 1"/>
                    <a:gd name="G5" fmla="+- G2 T0 T1"/>
                    <a:gd name="G6" fmla="?: G2 G2 G5"/>
                    <a:gd name="G7" fmla="+- 0 0 G6"/>
                    <a:gd name="G8" fmla="+- 5400 0 0"/>
                    <a:gd name="G9" fmla="+- 0 0 26608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2660846"/>
                    <a:gd name="G36" fmla="sin G34 2660846"/>
                    <a:gd name="G37" fmla="+/ 26608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670 w 21600"/>
                    <a:gd name="T5" fmla="*/ 7052 h 21600"/>
                    <a:gd name="T6" fmla="*/ 16949 w 21600"/>
                    <a:gd name="T7" fmla="*/ 16071 h 21600"/>
                    <a:gd name="T8" fmla="*/ 5735 w 21600"/>
                    <a:gd name="T9" fmla="*/ 8926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2376" y="16200"/>
                        <a:pt x="13874" y="15511"/>
                        <a:pt x="14899" y="14314"/>
                      </a:cubicBezTo>
                      <a:lnTo>
                        <a:pt x="18999" y="17828"/>
                      </a:lnTo>
                      <a:cubicBezTo>
                        <a:pt x="16948" y="20222"/>
                        <a:pt x="13952"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59809" name="Rectangle 65"/>
                <p:cNvSpPr>
                  <a:spLocks noChangeArrowheads="1"/>
                </p:cNvSpPr>
                <p:nvPr/>
              </p:nvSpPr>
              <p:spPr bwMode="auto">
                <a:xfrm>
                  <a:off x="7104809" y="2765339"/>
                  <a:ext cx="1679575" cy="376238"/>
                </a:xfrm>
                <a:prstGeom prst="rect">
                  <a:avLst/>
                </a:prstGeom>
                <a:noFill/>
                <a:ln w="9525">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dirty="0" err="1"/>
                    <a:t>Ciclo</a:t>
                  </a:r>
                  <a:r>
                    <a:rPr lang="en-US" sz="1800" dirty="0"/>
                    <a:t> de Krebs</a:t>
                  </a:r>
                </a:p>
              </p:txBody>
            </p:sp>
            <p:sp>
              <p:nvSpPr>
                <p:cNvPr id="159810" name="Rectangle 66"/>
                <p:cNvSpPr>
                  <a:spLocks noChangeArrowheads="1"/>
                </p:cNvSpPr>
                <p:nvPr/>
              </p:nvSpPr>
              <p:spPr bwMode="auto">
                <a:xfrm>
                  <a:off x="5547882" y="2941260"/>
                  <a:ext cx="1454150" cy="64135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r>
                    <a:rPr lang="en-US" sz="1800" dirty="0" err="1"/>
                    <a:t>Respirac</a:t>
                  </a:r>
                  <a:r>
                    <a:rPr lang="en-US" altLang="ja-JP" sz="1800" dirty="0" err="1"/>
                    <a:t>ión</a:t>
                  </a:r>
                  <a:r>
                    <a:rPr lang="en-US" altLang="ja-JP" sz="1800" dirty="0"/>
                    <a:t> </a:t>
                  </a:r>
                </a:p>
                <a:p>
                  <a:r>
                    <a:rPr lang="en-US" altLang="ja-JP" sz="1800" dirty="0" err="1"/>
                    <a:t>Mitocondrial</a:t>
                  </a:r>
                  <a:endParaRPr lang="en-US" sz="1800" dirty="0"/>
                </a:p>
              </p:txBody>
            </p:sp>
            <p:sp>
              <p:nvSpPr>
                <p:cNvPr id="159824" name="Rectangle 80"/>
                <p:cNvSpPr>
                  <a:spLocks noChangeArrowheads="1"/>
                </p:cNvSpPr>
                <p:nvPr/>
              </p:nvSpPr>
              <p:spPr bwMode="auto">
                <a:xfrm>
                  <a:off x="5660184" y="2379576"/>
                  <a:ext cx="10223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err="1"/>
                    <a:t>Piruvato</a:t>
                  </a:r>
                  <a:endParaRPr lang="en-US" sz="1800" dirty="0"/>
                </a:p>
              </p:txBody>
            </p:sp>
            <p:sp>
              <p:nvSpPr>
                <p:cNvPr id="159825" name="AutoShape 81"/>
                <p:cNvSpPr>
                  <a:spLocks noChangeArrowheads="1"/>
                </p:cNvSpPr>
                <p:nvPr/>
              </p:nvSpPr>
              <p:spPr bwMode="auto">
                <a:xfrm flipH="1" flipV="1">
                  <a:off x="6193584" y="2227176"/>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sp>
              <p:nvSpPr>
                <p:cNvPr id="69" name="AutoShape 16"/>
                <p:cNvSpPr>
                  <a:spLocks noChangeArrowheads="1"/>
                </p:cNvSpPr>
                <p:nvPr/>
              </p:nvSpPr>
              <p:spPr bwMode="auto">
                <a:xfrm flipH="1">
                  <a:off x="7444868" y="998908"/>
                  <a:ext cx="93603" cy="641733"/>
                </a:xfrm>
                <a:prstGeom prst="downArrow">
                  <a:avLst>
                    <a:gd name="adj1" fmla="val 50000"/>
                    <a:gd name="adj2" fmla="val 75000"/>
                  </a:avLst>
                </a:prstGeom>
                <a:solidFill>
                  <a:srgbClr val="FF0000"/>
                </a:solidFill>
                <a:ln w="9525">
                  <a:solidFill>
                    <a:schemeClr val="tx1"/>
                  </a:solidFill>
                  <a:miter lim="800000"/>
                  <a:headEnd/>
                  <a:tailEnd/>
                </a:ln>
              </p:spPr>
              <p:txBody>
                <a:bodyPr wrap="none" anchor="ctr"/>
                <a:lstStyle/>
                <a:p>
                  <a:endParaRPr lang="en-US"/>
                </a:p>
              </p:txBody>
            </p:sp>
            <p:sp>
              <p:nvSpPr>
                <p:cNvPr id="70" name="Text Box 18"/>
                <p:cNvSpPr txBox="1">
                  <a:spLocks noChangeArrowheads="1"/>
                </p:cNvSpPr>
                <p:nvPr/>
              </p:nvSpPr>
              <p:spPr bwMode="auto">
                <a:xfrm>
                  <a:off x="7314738" y="588058"/>
                  <a:ext cx="41549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smtClean="0"/>
                    <a:t>O</a:t>
                  </a:r>
                  <a:r>
                    <a:rPr lang="en-US" sz="1800" baseline="-25000" dirty="0" smtClean="0"/>
                    <a:t>2</a:t>
                  </a:r>
                  <a:endParaRPr lang="en-US" sz="1800" baseline="-25000" dirty="0"/>
                </a:p>
              </p:txBody>
            </p:sp>
            <p:sp>
              <p:nvSpPr>
                <p:cNvPr id="85" name="Text Box 18"/>
                <p:cNvSpPr txBox="1">
                  <a:spLocks noChangeArrowheads="1"/>
                </p:cNvSpPr>
                <p:nvPr/>
              </p:nvSpPr>
              <p:spPr bwMode="auto">
                <a:xfrm>
                  <a:off x="8058909" y="583137"/>
                  <a:ext cx="536550"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smtClean="0"/>
                    <a:t>CO</a:t>
                  </a:r>
                  <a:r>
                    <a:rPr lang="en-US" sz="1800" baseline="-25000" dirty="0" smtClean="0"/>
                    <a:t>2</a:t>
                  </a:r>
                  <a:endParaRPr lang="en-US" sz="1800" baseline="-25000" dirty="0"/>
                </a:p>
              </p:txBody>
            </p:sp>
            <p:sp>
              <p:nvSpPr>
                <p:cNvPr id="87" name="AutoShape 16"/>
                <p:cNvSpPr>
                  <a:spLocks noChangeArrowheads="1"/>
                </p:cNvSpPr>
                <p:nvPr/>
              </p:nvSpPr>
              <p:spPr bwMode="auto">
                <a:xfrm flipH="1" flipV="1">
                  <a:off x="8260338" y="994564"/>
                  <a:ext cx="93603" cy="641733"/>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p>
              </p:txBody>
            </p:sp>
          </p:grpSp>
          <p:sp>
            <p:nvSpPr>
              <p:cNvPr id="100" name="Text Box 18"/>
              <p:cNvSpPr txBox="1">
                <a:spLocks noChangeArrowheads="1"/>
              </p:cNvSpPr>
              <p:nvPr/>
            </p:nvSpPr>
            <p:spPr bwMode="auto">
              <a:xfrm>
                <a:off x="7391150" y="3347786"/>
                <a:ext cx="131966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ATP + NADH </a:t>
                </a:r>
                <a:endParaRPr lang="en-US" dirty="0"/>
              </a:p>
            </p:txBody>
          </p:sp>
          <p:sp>
            <p:nvSpPr>
              <p:cNvPr id="101" name="AutoShape 16"/>
              <p:cNvSpPr>
                <a:spLocks noChangeArrowheads="1"/>
              </p:cNvSpPr>
              <p:nvPr/>
            </p:nvSpPr>
            <p:spPr bwMode="auto">
              <a:xfrm>
                <a:off x="7912748" y="3190624"/>
                <a:ext cx="76200" cy="228600"/>
              </a:xfrm>
              <a:prstGeom prst="downArrow">
                <a:avLst>
                  <a:gd name="adj1" fmla="val 50000"/>
                  <a:gd name="adj2" fmla="val 75000"/>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102" name="AutoShape 16"/>
              <p:cNvSpPr>
                <a:spLocks noChangeArrowheads="1"/>
              </p:cNvSpPr>
              <p:nvPr/>
            </p:nvSpPr>
            <p:spPr bwMode="auto">
              <a:xfrm>
                <a:off x="8212196" y="3690592"/>
                <a:ext cx="76200" cy="228600"/>
              </a:xfrm>
              <a:prstGeom prst="down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p>
            </p:txBody>
          </p:sp>
          <p:sp>
            <p:nvSpPr>
              <p:cNvPr id="103" name="Rectangle 65"/>
              <p:cNvSpPr>
                <a:spLocks noChangeArrowheads="1"/>
              </p:cNvSpPr>
              <p:nvPr/>
            </p:nvSpPr>
            <p:spPr bwMode="auto">
              <a:xfrm>
                <a:off x="7407159" y="3830962"/>
                <a:ext cx="1266467" cy="646331"/>
              </a:xfrm>
              <a:prstGeom prst="rect">
                <a:avLst/>
              </a:prstGeom>
              <a:noFill/>
              <a:ln w="9525">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a:spAutoFit/>
              </a:bodyPr>
              <a:lstStyle/>
              <a:p>
                <a:pPr algn="ctr"/>
                <a:r>
                  <a:rPr lang="en-US" sz="1800" dirty="0" err="1" smtClean="0"/>
                  <a:t>Caden</a:t>
                </a:r>
                <a:r>
                  <a:rPr lang="en-US" dirty="0" err="1" smtClean="0"/>
                  <a:t>a</a:t>
                </a:r>
                <a:r>
                  <a:rPr lang="en-US" dirty="0" smtClean="0"/>
                  <a:t> </a:t>
                </a:r>
              </a:p>
              <a:p>
                <a:pPr algn="ctr"/>
                <a:r>
                  <a:rPr lang="en-US" dirty="0" err="1" smtClean="0"/>
                  <a:t>respiratoria</a:t>
                </a:r>
                <a:endParaRPr lang="en-US" sz="1800" dirty="0"/>
              </a:p>
            </p:txBody>
          </p:sp>
          <p:sp>
            <p:nvSpPr>
              <p:cNvPr id="104" name="AutoShape 73"/>
              <p:cNvSpPr>
                <a:spLocks noChangeArrowheads="1"/>
              </p:cNvSpPr>
              <p:nvPr/>
            </p:nvSpPr>
            <p:spPr bwMode="auto">
              <a:xfrm>
                <a:off x="6915867" y="4100426"/>
                <a:ext cx="381000" cy="76200"/>
              </a:xfrm>
              <a:prstGeom prst="leftArrow">
                <a:avLst>
                  <a:gd name="adj1" fmla="val 50000"/>
                  <a:gd name="adj2" fmla="val 125000"/>
                </a:avLst>
              </a:prstGeom>
              <a:solidFill>
                <a:schemeClr val="tx1"/>
              </a:solidFill>
              <a:ln w="9525">
                <a:solidFill>
                  <a:schemeClr val="tx1"/>
                </a:solidFill>
                <a:miter lim="800000"/>
                <a:headEnd/>
                <a:tailEnd/>
              </a:ln>
            </p:spPr>
            <p:txBody>
              <a:bodyPr wrap="none" anchor="ctr"/>
              <a:lstStyle/>
              <a:p>
                <a:endParaRPr lang="en-US"/>
              </a:p>
            </p:txBody>
          </p:sp>
          <p:sp>
            <p:nvSpPr>
              <p:cNvPr id="105" name="Text Box 18"/>
              <p:cNvSpPr txBox="1">
                <a:spLocks noChangeArrowheads="1"/>
              </p:cNvSpPr>
              <p:nvPr/>
            </p:nvSpPr>
            <p:spPr bwMode="auto">
              <a:xfrm>
                <a:off x="6279866" y="3942318"/>
                <a:ext cx="531929"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smtClean="0"/>
                  <a:t>ATP </a:t>
                </a:r>
                <a:endParaRPr lang="en-US" dirty="0"/>
              </a:p>
            </p:txBody>
          </p:sp>
        </p:grpSp>
        <p:grpSp>
          <p:nvGrpSpPr>
            <p:cNvPr id="18" name="Group 17"/>
            <p:cNvGrpSpPr/>
            <p:nvPr/>
          </p:nvGrpSpPr>
          <p:grpSpPr>
            <a:xfrm>
              <a:off x="4464122" y="-2"/>
              <a:ext cx="684812" cy="1599890"/>
              <a:chOff x="4464122" y="-2"/>
              <a:chExt cx="684812" cy="1599890"/>
            </a:xfrm>
          </p:grpSpPr>
          <p:sp>
            <p:nvSpPr>
              <p:cNvPr id="109" name="Text Box 18"/>
              <p:cNvSpPr txBox="1">
                <a:spLocks noChangeArrowheads="1"/>
              </p:cNvSpPr>
              <p:nvPr/>
            </p:nvSpPr>
            <p:spPr bwMode="auto">
              <a:xfrm>
                <a:off x="4464122" y="-2"/>
                <a:ext cx="684812"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r>
                  <a:rPr lang="en-US" dirty="0" smtClean="0"/>
                  <a:t>Agua</a:t>
                </a:r>
                <a:endParaRPr lang="en-US" dirty="0"/>
              </a:p>
            </p:txBody>
          </p:sp>
          <p:sp>
            <p:nvSpPr>
              <p:cNvPr id="110" name="AutoShape 16"/>
              <p:cNvSpPr>
                <a:spLocks noChangeArrowheads="1"/>
              </p:cNvSpPr>
              <p:nvPr/>
            </p:nvSpPr>
            <p:spPr bwMode="auto">
              <a:xfrm flipH="1">
                <a:off x="4705680" y="366386"/>
                <a:ext cx="208954" cy="1233502"/>
              </a:xfrm>
              <a:prstGeom prst="downArrow">
                <a:avLst>
                  <a:gd name="adj1" fmla="val 50000"/>
                  <a:gd name="adj2" fmla="val 75000"/>
                </a:avLst>
              </a:prstGeom>
              <a:solidFill>
                <a:srgbClr val="66FFFF"/>
              </a:solidFill>
              <a:ln w="9525">
                <a:solidFill>
                  <a:schemeClr val="tx1"/>
                </a:solidFill>
                <a:miter lim="800000"/>
                <a:headEnd/>
                <a:tailEnd/>
              </a:ln>
            </p:spPr>
            <p:txBody>
              <a:bodyPr wrap="none" anchor="ctr"/>
              <a:lstStyle/>
              <a:p>
                <a:endParaRPr lang="en-US"/>
              </a:p>
            </p:txBody>
          </p:sp>
        </p:grpSp>
      </p:grpSp>
    </p:spTree>
    <p:extLst>
      <p:ext uri="{BB962C8B-B14F-4D97-AF65-F5344CB8AC3E}">
        <p14:creationId xmlns:p14="http://schemas.microsoft.com/office/powerpoint/2010/main" val="1195806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6576" y="1050723"/>
            <a:ext cx="7614506" cy="5555330"/>
          </a:xfrm>
          <a:prstGeom prst="rect">
            <a:avLst/>
          </a:prstGeom>
        </p:spPr>
      </p:pic>
      <p:sp>
        <p:nvSpPr>
          <p:cNvPr id="5" name="Title 1"/>
          <p:cNvSpPr txBox="1">
            <a:spLocks/>
          </p:cNvSpPr>
          <p:nvPr/>
        </p:nvSpPr>
        <p:spPr>
          <a:xfrm>
            <a:off x="162978" y="150401"/>
            <a:ext cx="8830641" cy="752024"/>
          </a:xfrm>
          <a:prstGeom prst="rect">
            <a:avLst/>
          </a:prstGeom>
          <a:solidFill>
            <a:schemeClr val="accent1">
              <a:lumMod val="20000"/>
              <a:lumOff val="80000"/>
            </a:schemeClr>
          </a:solidFill>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7- MODIFICACIONES POST-TRADUCCIONALES:</a:t>
            </a:r>
          </a:p>
          <a:p>
            <a:r>
              <a:rPr lang="en-US" sz="3200" b="1" dirty="0" err="1" smtClean="0">
                <a:latin typeface="Arial"/>
                <a:cs typeface="Arial"/>
              </a:rPr>
              <a:t>Degradación</a:t>
            </a:r>
            <a:r>
              <a:rPr lang="en-US" sz="3200" b="1" dirty="0" smtClean="0">
                <a:latin typeface="Arial"/>
                <a:cs typeface="Arial"/>
              </a:rPr>
              <a:t> de </a:t>
            </a:r>
            <a:r>
              <a:rPr lang="en-US" sz="3200" b="1" dirty="0" err="1" smtClean="0">
                <a:latin typeface="Arial"/>
                <a:cs typeface="Arial"/>
              </a:rPr>
              <a:t>proteínas</a:t>
            </a:r>
            <a:endParaRPr lang="en-US" sz="3200" b="1" dirty="0"/>
          </a:p>
        </p:txBody>
      </p:sp>
    </p:spTree>
    <p:extLst>
      <p:ext uri="{BB962C8B-B14F-4D97-AF65-F5344CB8AC3E}">
        <p14:creationId xmlns:p14="http://schemas.microsoft.com/office/powerpoint/2010/main" val="3910735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687" y="116977"/>
            <a:ext cx="8830641" cy="885716"/>
          </a:xfrm>
          <a:prstGeom prst="rect">
            <a:avLst/>
          </a:prstGeom>
          <a:solidFill>
            <a:schemeClr val="accent1">
              <a:lumMod val="20000"/>
              <a:lumOff val="80000"/>
            </a:schemeClr>
          </a:solidFill>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7- MODIFICACIONES POST-TRADUCCIONALES:</a:t>
            </a:r>
          </a:p>
          <a:p>
            <a:r>
              <a:rPr lang="en-US" sz="3200" b="1" dirty="0" err="1" smtClean="0">
                <a:latin typeface="Arial"/>
                <a:cs typeface="Arial"/>
              </a:rPr>
              <a:t>Degradación</a:t>
            </a:r>
            <a:r>
              <a:rPr lang="en-US" sz="3200" b="1" dirty="0" smtClean="0">
                <a:latin typeface="Arial"/>
                <a:cs typeface="Arial"/>
              </a:rPr>
              <a:t> </a:t>
            </a:r>
            <a:r>
              <a:rPr lang="en-US" sz="3200" b="1" dirty="0" err="1" smtClean="0">
                <a:latin typeface="Arial"/>
                <a:cs typeface="Arial"/>
              </a:rPr>
              <a:t>vía</a:t>
            </a:r>
            <a:r>
              <a:rPr lang="en-US" sz="3200" b="1" dirty="0" smtClean="0">
                <a:latin typeface="Arial"/>
                <a:cs typeface="Arial"/>
              </a:rPr>
              <a:t> </a:t>
            </a:r>
            <a:r>
              <a:rPr lang="en-US" sz="3200" b="1" dirty="0" err="1" smtClean="0">
                <a:latin typeface="Arial"/>
                <a:cs typeface="Arial"/>
              </a:rPr>
              <a:t>Proteasoma</a:t>
            </a:r>
            <a:r>
              <a:rPr lang="en-US" sz="3200" b="1" dirty="0" smtClean="0">
                <a:latin typeface="Arial"/>
                <a:cs typeface="Arial"/>
              </a:rPr>
              <a:t> 26S</a:t>
            </a:r>
            <a:endParaRPr lang="en-US" sz="3200" b="1" dirty="0"/>
          </a:p>
        </p:txBody>
      </p:sp>
      <p:pic>
        <p:nvPicPr>
          <p:cNvPr id="2" name="Picture 1"/>
          <p:cNvPicPr>
            <a:picLocks noChangeAspect="1"/>
          </p:cNvPicPr>
          <p:nvPr/>
        </p:nvPicPr>
        <p:blipFill>
          <a:blip r:embed="rId2"/>
          <a:stretch>
            <a:fillRect/>
          </a:stretch>
        </p:blipFill>
        <p:spPr>
          <a:xfrm>
            <a:off x="476406" y="1372264"/>
            <a:ext cx="8112019" cy="4939110"/>
          </a:xfrm>
          <a:prstGeom prst="rect">
            <a:avLst/>
          </a:prstGeom>
        </p:spPr>
      </p:pic>
    </p:spTree>
    <p:extLst>
      <p:ext uri="{BB962C8B-B14F-4D97-AF65-F5344CB8AC3E}">
        <p14:creationId xmlns:p14="http://schemas.microsoft.com/office/powerpoint/2010/main" val="3504306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4744"/>
            <a:ext cx="9144000" cy="5256994"/>
          </a:xfrm>
          <a:prstGeom prst="rect">
            <a:avLst/>
          </a:prstGeom>
        </p:spPr>
      </p:pic>
      <p:sp>
        <p:nvSpPr>
          <p:cNvPr id="5" name="Title 1"/>
          <p:cNvSpPr txBox="1">
            <a:spLocks/>
          </p:cNvSpPr>
          <p:nvPr/>
        </p:nvSpPr>
        <p:spPr>
          <a:xfrm>
            <a:off x="179687" y="116977"/>
            <a:ext cx="8830641" cy="752024"/>
          </a:xfrm>
          <a:prstGeom prst="rect">
            <a:avLst/>
          </a:prstGeom>
          <a:solidFill>
            <a:schemeClr val="accent1">
              <a:lumMod val="20000"/>
              <a:lumOff val="80000"/>
            </a:schemeClr>
          </a:solidFill>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7- MODIFICACIONES POST-TRADUCCIONALES:</a:t>
            </a:r>
          </a:p>
          <a:p>
            <a:r>
              <a:rPr lang="en-US" sz="3200" b="1" dirty="0" err="1" smtClean="0">
                <a:latin typeface="Arial"/>
                <a:cs typeface="Arial"/>
              </a:rPr>
              <a:t>Degradación</a:t>
            </a:r>
            <a:r>
              <a:rPr lang="en-US" sz="3200" b="1" dirty="0" smtClean="0">
                <a:latin typeface="Arial"/>
                <a:cs typeface="Arial"/>
              </a:rPr>
              <a:t> </a:t>
            </a:r>
            <a:r>
              <a:rPr lang="en-US" sz="3200" b="1" dirty="0" err="1" smtClean="0">
                <a:latin typeface="Arial"/>
                <a:cs typeface="Arial"/>
              </a:rPr>
              <a:t>organelas</a:t>
            </a:r>
            <a:r>
              <a:rPr lang="en-US" sz="3200" b="1" dirty="0" smtClean="0">
                <a:latin typeface="Arial"/>
                <a:cs typeface="Arial"/>
              </a:rPr>
              <a:t>/</a:t>
            </a:r>
            <a:r>
              <a:rPr lang="en-US" sz="3200" b="1" dirty="0" err="1" smtClean="0">
                <a:latin typeface="Arial"/>
                <a:cs typeface="Arial"/>
              </a:rPr>
              <a:t>proteínas</a:t>
            </a:r>
            <a:r>
              <a:rPr lang="en-US" sz="3200" b="1" dirty="0" smtClean="0">
                <a:latin typeface="Arial"/>
                <a:cs typeface="Arial"/>
              </a:rPr>
              <a:t> </a:t>
            </a:r>
            <a:r>
              <a:rPr lang="en-US" sz="3200" b="1" dirty="0" err="1" smtClean="0">
                <a:latin typeface="Arial"/>
                <a:cs typeface="Arial"/>
              </a:rPr>
              <a:t>vía</a:t>
            </a:r>
            <a:r>
              <a:rPr lang="en-US" sz="3200" b="1" dirty="0" smtClean="0">
                <a:latin typeface="Arial"/>
                <a:cs typeface="Arial"/>
              </a:rPr>
              <a:t> AUTOFAGIA</a:t>
            </a:r>
            <a:endParaRPr lang="en-US" sz="3200" b="1" dirty="0"/>
          </a:p>
        </p:txBody>
      </p:sp>
    </p:spTree>
    <p:extLst>
      <p:ext uri="{BB962C8B-B14F-4D97-AF65-F5344CB8AC3E}">
        <p14:creationId xmlns:p14="http://schemas.microsoft.com/office/powerpoint/2010/main" val="22413475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017"/>
          <a:stretch/>
        </p:blipFill>
        <p:spPr>
          <a:xfrm>
            <a:off x="3060303" y="658557"/>
            <a:ext cx="5849575" cy="6216457"/>
          </a:xfrm>
          <a:prstGeom prst="rect">
            <a:avLst/>
          </a:prstGeom>
        </p:spPr>
      </p:pic>
      <p:sp>
        <p:nvSpPr>
          <p:cNvPr id="3" name="TextBox 2"/>
          <p:cNvSpPr txBox="1"/>
          <p:nvPr/>
        </p:nvSpPr>
        <p:spPr>
          <a:xfrm>
            <a:off x="-44196" y="1940696"/>
            <a:ext cx="5472608" cy="490776"/>
          </a:xfrm>
          <a:prstGeom prst="downArrow">
            <a:avLst/>
          </a:prstGeom>
          <a:noFill/>
        </p:spPr>
        <p:txBody>
          <a:bodyPr wrap="square" rtlCol="0">
            <a:spAutoFit/>
          </a:bodyPr>
          <a:lstStyle/>
          <a:p>
            <a:r>
              <a:rPr lang="en-US" b="1" dirty="0">
                <a:latin typeface="Arial"/>
                <a:cs typeface="Arial"/>
              </a:rPr>
              <a:t>2</a:t>
            </a:r>
            <a:r>
              <a:rPr lang="en-US" b="1" dirty="0" smtClean="0">
                <a:latin typeface="Arial"/>
                <a:cs typeface="Arial"/>
              </a:rPr>
              <a:t>- PERCEPCIÓN</a:t>
            </a:r>
            <a:endParaRPr lang="en-US" b="1" dirty="0">
              <a:latin typeface="Arial"/>
              <a:cs typeface="Arial"/>
            </a:endParaRPr>
          </a:p>
        </p:txBody>
      </p:sp>
      <p:sp>
        <p:nvSpPr>
          <p:cNvPr id="4" name="TextBox 3"/>
          <p:cNvSpPr txBox="1"/>
          <p:nvPr/>
        </p:nvSpPr>
        <p:spPr>
          <a:xfrm>
            <a:off x="-439304" y="2901156"/>
            <a:ext cx="4920964" cy="858857"/>
          </a:xfrm>
          <a:prstGeom prst="downArrow">
            <a:avLst/>
          </a:prstGeom>
          <a:noFill/>
        </p:spPr>
        <p:txBody>
          <a:bodyPr wrap="square" rtlCol="0">
            <a:spAutoFit/>
          </a:bodyPr>
          <a:lstStyle/>
          <a:p>
            <a:pPr algn="ctr"/>
            <a:r>
              <a:rPr lang="en-US" b="1" dirty="0" smtClean="0">
                <a:latin typeface="Arial"/>
                <a:cs typeface="Arial"/>
              </a:rPr>
              <a:t>3- TRANSDUCCIÓN/ AMPLIFICACIÓN</a:t>
            </a:r>
            <a:endParaRPr lang="en-US" b="1" dirty="0">
              <a:latin typeface="Arial"/>
              <a:cs typeface="Arial"/>
            </a:endParaRPr>
          </a:p>
        </p:txBody>
      </p:sp>
      <p:sp>
        <p:nvSpPr>
          <p:cNvPr id="6" name="TextBox 5"/>
          <p:cNvSpPr txBox="1"/>
          <p:nvPr/>
        </p:nvSpPr>
        <p:spPr>
          <a:xfrm>
            <a:off x="-44196" y="4675788"/>
            <a:ext cx="4824536" cy="490776"/>
          </a:xfrm>
          <a:prstGeom prst="downArrow">
            <a:avLst/>
          </a:prstGeom>
          <a:noFill/>
        </p:spPr>
        <p:txBody>
          <a:bodyPr wrap="square" rtlCol="0">
            <a:spAutoFit/>
          </a:bodyPr>
          <a:lstStyle/>
          <a:p>
            <a:r>
              <a:rPr lang="en-US" b="1" dirty="0">
                <a:latin typeface="Arial"/>
                <a:cs typeface="Arial"/>
              </a:rPr>
              <a:t>4</a:t>
            </a:r>
            <a:r>
              <a:rPr lang="en-US" b="1" dirty="0" smtClean="0">
                <a:latin typeface="Arial"/>
                <a:cs typeface="Arial"/>
              </a:rPr>
              <a:t>- RESPUESTA</a:t>
            </a:r>
            <a:endParaRPr lang="en-US" b="1" dirty="0">
              <a:latin typeface="Arial"/>
              <a:cs typeface="Arial"/>
            </a:endParaRPr>
          </a:p>
        </p:txBody>
      </p:sp>
      <p:sp>
        <p:nvSpPr>
          <p:cNvPr id="9" name="TextBox 8"/>
          <p:cNvSpPr txBox="1"/>
          <p:nvPr/>
        </p:nvSpPr>
        <p:spPr>
          <a:xfrm>
            <a:off x="70689" y="125198"/>
            <a:ext cx="8975325" cy="707886"/>
          </a:xfrm>
          <a:prstGeom prst="rect">
            <a:avLst/>
          </a:prstGeom>
          <a:solidFill>
            <a:schemeClr val="accent1">
              <a:lumMod val="20000"/>
              <a:lumOff val="80000"/>
            </a:schemeClr>
          </a:solidFill>
        </p:spPr>
        <p:txBody>
          <a:bodyPr wrap="square" rtlCol="0">
            <a:spAutoFit/>
          </a:bodyPr>
          <a:lstStyle/>
          <a:p>
            <a:pPr algn="ctr"/>
            <a:r>
              <a:rPr lang="en-US" sz="2000" b="1" dirty="0" smtClean="0">
                <a:latin typeface="Arial"/>
                <a:cs typeface="Arial"/>
              </a:rPr>
              <a:t>RUTA TRANSDUCCIÓN DE SEÑAL: </a:t>
            </a:r>
          </a:p>
          <a:p>
            <a:pPr algn="ctr"/>
            <a:r>
              <a:rPr lang="en-US" sz="2000" b="1" dirty="0" smtClean="0">
                <a:latin typeface="Arial"/>
                <a:cs typeface="Arial"/>
              </a:rPr>
              <a:t>PERCEPCIÓN-TRANSDUCCIÓN-RESPUESTA</a:t>
            </a:r>
            <a:endParaRPr lang="en-US" sz="2000" b="1" dirty="0">
              <a:latin typeface="Arial"/>
              <a:cs typeface="Arial"/>
            </a:endParaRPr>
          </a:p>
        </p:txBody>
      </p:sp>
      <p:sp>
        <p:nvSpPr>
          <p:cNvPr id="8" name="TextBox 7"/>
          <p:cNvSpPr txBox="1"/>
          <p:nvPr/>
        </p:nvSpPr>
        <p:spPr>
          <a:xfrm>
            <a:off x="661354" y="1135538"/>
            <a:ext cx="5472608" cy="490776"/>
          </a:xfrm>
          <a:prstGeom prst="downArrow">
            <a:avLst/>
          </a:prstGeom>
          <a:noFill/>
        </p:spPr>
        <p:txBody>
          <a:bodyPr wrap="square" rtlCol="0">
            <a:spAutoFit/>
          </a:bodyPr>
          <a:lstStyle/>
          <a:p>
            <a:r>
              <a:rPr lang="en-US" b="1" dirty="0" smtClean="0">
                <a:latin typeface="Arial"/>
                <a:cs typeface="Arial"/>
              </a:rPr>
              <a:t>1- SEÑAL</a:t>
            </a:r>
            <a:endParaRPr lang="en-US" b="1" dirty="0">
              <a:latin typeface="Arial"/>
              <a:cs typeface="Arial"/>
            </a:endParaRPr>
          </a:p>
        </p:txBody>
      </p:sp>
      <p:pic>
        <p:nvPicPr>
          <p:cNvPr id="12" name="Picture 11"/>
          <p:cNvPicPr>
            <a:picLocks noChangeAspect="1"/>
          </p:cNvPicPr>
          <p:nvPr/>
        </p:nvPicPr>
        <p:blipFill rotWithShape="1">
          <a:blip r:embed="rId4"/>
          <a:srcRect t="2680" r="2807"/>
          <a:stretch/>
        </p:blipFill>
        <p:spPr>
          <a:xfrm flipH="1">
            <a:off x="28354" y="14110"/>
            <a:ext cx="1486456" cy="2046111"/>
          </a:xfrm>
          <a:prstGeom prst="rect">
            <a:avLst/>
          </a:prstGeom>
        </p:spPr>
      </p:pic>
    </p:spTree>
    <p:extLst>
      <p:ext uri="{BB962C8B-B14F-4D97-AF65-F5344CB8AC3E}">
        <p14:creationId xmlns:p14="http://schemas.microsoft.com/office/powerpoint/2010/main" val="22296371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04734" y="1334125"/>
            <a:ext cx="7703840" cy="2862322"/>
          </a:xfrm>
          <a:prstGeom prst="rect">
            <a:avLst/>
          </a:prstGeom>
          <a:noFill/>
        </p:spPr>
        <p:txBody>
          <a:bodyPr wrap="none" rtlCol="0">
            <a:spAutoFit/>
          </a:bodyPr>
          <a:lstStyle/>
          <a:p>
            <a:r>
              <a:rPr lang="es-ES_tradnl" dirty="0" smtClean="0"/>
              <a:t>-La se</a:t>
            </a:r>
            <a:r>
              <a:rPr lang="de-DE" dirty="0" err="1" smtClean="0"/>
              <a:t>ñalización</a:t>
            </a:r>
            <a:r>
              <a:rPr lang="de-DE" dirty="0" smtClean="0"/>
              <a:t> ha </a:t>
            </a:r>
            <a:r>
              <a:rPr lang="de-DE" dirty="0" err="1" smtClean="0"/>
              <a:t>sido</a:t>
            </a:r>
            <a:r>
              <a:rPr lang="de-DE" dirty="0" smtClean="0"/>
              <a:t> </a:t>
            </a:r>
            <a:r>
              <a:rPr lang="de-DE" dirty="0" err="1" smtClean="0"/>
              <a:t>consecuencia</a:t>
            </a:r>
            <a:r>
              <a:rPr lang="de-DE" dirty="0" smtClean="0"/>
              <a:t> de</a:t>
            </a:r>
            <a:r>
              <a:rPr lang="es-ES_tradnl" dirty="0" smtClean="0"/>
              <a:t> </a:t>
            </a:r>
            <a:r>
              <a:rPr lang="es-ES_tradnl" dirty="0"/>
              <a:t>m</a:t>
            </a:r>
            <a:r>
              <a:rPr lang="es-ES_tradnl" dirty="0" smtClean="0"/>
              <a:t>iles de millones de a</a:t>
            </a:r>
            <a:r>
              <a:rPr lang="de-DE" dirty="0" err="1" smtClean="0"/>
              <a:t>ños</a:t>
            </a:r>
            <a:r>
              <a:rPr lang="de-DE" dirty="0" smtClean="0"/>
              <a:t> de </a:t>
            </a:r>
            <a:r>
              <a:rPr lang="de-DE" dirty="0" err="1" smtClean="0"/>
              <a:t>evolución</a:t>
            </a:r>
            <a:endParaRPr lang="de-DE" dirty="0"/>
          </a:p>
          <a:p>
            <a:endParaRPr lang="de-DE" dirty="0" smtClean="0"/>
          </a:p>
          <a:p>
            <a:endParaRPr lang="de-DE" dirty="0"/>
          </a:p>
          <a:p>
            <a:r>
              <a:rPr lang="de-DE" dirty="0" smtClean="0"/>
              <a:t>-Muchas </a:t>
            </a:r>
            <a:r>
              <a:rPr lang="de-DE" dirty="0" err="1" smtClean="0"/>
              <a:t>vías</a:t>
            </a:r>
            <a:r>
              <a:rPr lang="de-DE" dirty="0" smtClean="0"/>
              <a:t> de </a:t>
            </a:r>
            <a:r>
              <a:rPr lang="de-DE" dirty="0" err="1" smtClean="0"/>
              <a:t>señalización</a:t>
            </a:r>
            <a:r>
              <a:rPr lang="de-DE" dirty="0" smtClean="0"/>
              <a:t> en </a:t>
            </a:r>
            <a:r>
              <a:rPr lang="de-DE" dirty="0" err="1" smtClean="0"/>
              <a:t>organismos</a:t>
            </a:r>
            <a:r>
              <a:rPr lang="de-DE" dirty="0" smtClean="0"/>
              <a:t> </a:t>
            </a:r>
            <a:r>
              <a:rPr lang="de-DE" dirty="0" err="1" smtClean="0"/>
              <a:t>diferentes</a:t>
            </a:r>
            <a:r>
              <a:rPr lang="de-DE" dirty="0" smtClean="0"/>
              <a:t> </a:t>
            </a:r>
            <a:r>
              <a:rPr lang="de-DE" dirty="0" err="1" smtClean="0"/>
              <a:t>comparten</a:t>
            </a:r>
            <a:endParaRPr lang="de-DE" dirty="0" smtClean="0"/>
          </a:p>
          <a:p>
            <a:r>
              <a:rPr lang="de-DE" dirty="0" smtClean="0"/>
              <a:t> </a:t>
            </a:r>
            <a:r>
              <a:rPr lang="de-DE" dirty="0" err="1" smtClean="0"/>
              <a:t>un</a:t>
            </a:r>
            <a:r>
              <a:rPr lang="de-DE" dirty="0" smtClean="0"/>
              <a:t> </a:t>
            </a:r>
            <a:r>
              <a:rPr lang="de-DE" dirty="0" err="1" smtClean="0"/>
              <a:t>origen</a:t>
            </a:r>
            <a:r>
              <a:rPr lang="de-DE" dirty="0" smtClean="0"/>
              <a:t> </a:t>
            </a:r>
            <a:r>
              <a:rPr lang="de-DE" dirty="0" err="1" smtClean="0"/>
              <a:t>molecular</a:t>
            </a:r>
            <a:r>
              <a:rPr lang="de-DE" dirty="0" smtClean="0"/>
              <a:t> en </a:t>
            </a:r>
            <a:r>
              <a:rPr lang="de-DE" dirty="0" err="1" smtClean="0"/>
              <a:t>común</a:t>
            </a:r>
            <a:endParaRPr lang="de-DE" dirty="0" smtClean="0"/>
          </a:p>
          <a:p>
            <a:endParaRPr lang="de-DE" dirty="0"/>
          </a:p>
          <a:p>
            <a:r>
              <a:rPr lang="de-DE" dirty="0" smtClean="0"/>
              <a:t>-Muchas </a:t>
            </a:r>
            <a:r>
              <a:rPr lang="de-DE" dirty="0" err="1" smtClean="0"/>
              <a:t>vías</a:t>
            </a:r>
            <a:r>
              <a:rPr lang="de-DE" dirty="0" smtClean="0"/>
              <a:t> solo </a:t>
            </a:r>
            <a:r>
              <a:rPr lang="de-DE" dirty="0" err="1" smtClean="0"/>
              <a:t>han</a:t>
            </a:r>
            <a:r>
              <a:rPr lang="de-DE" dirty="0" smtClean="0"/>
              <a:t> </a:t>
            </a:r>
            <a:r>
              <a:rPr lang="de-DE" dirty="0" err="1" smtClean="0"/>
              <a:t>subsistido</a:t>
            </a:r>
            <a:r>
              <a:rPr lang="de-DE" dirty="0" smtClean="0"/>
              <a:t> en </a:t>
            </a:r>
            <a:r>
              <a:rPr lang="de-DE" dirty="0" err="1" smtClean="0"/>
              <a:t>algunos</a:t>
            </a:r>
            <a:r>
              <a:rPr lang="de-DE" dirty="0" smtClean="0"/>
              <a:t> </a:t>
            </a:r>
            <a:r>
              <a:rPr lang="de-DE" dirty="0" err="1" smtClean="0"/>
              <a:t>organismos</a:t>
            </a:r>
            <a:r>
              <a:rPr lang="de-DE" dirty="0" smtClean="0"/>
              <a:t> </a:t>
            </a:r>
            <a:r>
              <a:rPr lang="de-DE" dirty="0" err="1" smtClean="0"/>
              <a:t>y</a:t>
            </a:r>
            <a:r>
              <a:rPr lang="de-DE" dirty="0" smtClean="0"/>
              <a:t> en </a:t>
            </a:r>
            <a:r>
              <a:rPr lang="de-DE" dirty="0" err="1" smtClean="0"/>
              <a:t>otros</a:t>
            </a:r>
            <a:r>
              <a:rPr lang="de-DE" dirty="0" smtClean="0"/>
              <a:t> </a:t>
            </a:r>
            <a:r>
              <a:rPr lang="de-DE" dirty="0" err="1" smtClean="0"/>
              <a:t>no</a:t>
            </a:r>
            <a:endParaRPr lang="de-DE" dirty="0" smtClean="0"/>
          </a:p>
          <a:p>
            <a:endParaRPr lang="de-DE" dirty="0"/>
          </a:p>
          <a:p>
            <a:endParaRPr lang="de-DE" dirty="0" smtClean="0"/>
          </a:p>
          <a:p>
            <a:endParaRPr lang="de-DE" dirty="0"/>
          </a:p>
        </p:txBody>
      </p:sp>
      <p:sp>
        <p:nvSpPr>
          <p:cNvPr id="6" name="CuadroTexto 5"/>
          <p:cNvSpPr txBox="1"/>
          <p:nvPr/>
        </p:nvSpPr>
        <p:spPr>
          <a:xfrm>
            <a:off x="584616" y="659567"/>
            <a:ext cx="3191195" cy="369332"/>
          </a:xfrm>
          <a:prstGeom prst="rect">
            <a:avLst/>
          </a:prstGeom>
          <a:noFill/>
        </p:spPr>
        <p:txBody>
          <a:bodyPr wrap="none" rtlCol="0">
            <a:spAutoFit/>
          </a:bodyPr>
          <a:lstStyle/>
          <a:p>
            <a:r>
              <a:rPr lang="es-ES_tradnl" dirty="0" smtClean="0"/>
              <a:t>Algunas cuestiones evolutivas</a:t>
            </a:r>
            <a:r>
              <a:rPr lang="mr-IN" dirty="0" smtClean="0"/>
              <a:t>…</a:t>
            </a:r>
            <a:r>
              <a:rPr lang="de-DE" dirty="0" smtClean="0"/>
              <a:t>.</a:t>
            </a:r>
            <a:endParaRPr lang="es-ES_tradnl" dirty="0"/>
          </a:p>
        </p:txBody>
      </p:sp>
    </p:spTree>
    <p:extLst>
      <p:ext uri="{BB962C8B-B14F-4D97-AF65-F5344CB8AC3E}">
        <p14:creationId xmlns:p14="http://schemas.microsoft.com/office/powerpoint/2010/main" val="3556026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44775" y="73201"/>
            <a:ext cx="8514412" cy="6740307"/>
          </a:xfrm>
          <a:prstGeom prst="rect">
            <a:avLst/>
          </a:prstGeom>
        </p:spPr>
        <p:txBody>
          <a:bodyPr wrap="square">
            <a:spAutoFit/>
          </a:bodyPr>
          <a:lstStyle/>
          <a:p>
            <a:r>
              <a:rPr lang="de-DE" sz="2400" dirty="0" err="1"/>
              <a:t>Comunicación</a:t>
            </a:r>
            <a:r>
              <a:rPr lang="de-DE" sz="2400" dirty="0"/>
              <a:t> </a:t>
            </a:r>
            <a:r>
              <a:rPr lang="de-DE" sz="2400" dirty="0" err="1"/>
              <a:t>humana</a:t>
            </a:r>
            <a:r>
              <a:rPr lang="de-DE" sz="2400" dirty="0"/>
              <a:t>:</a:t>
            </a:r>
          </a:p>
          <a:p>
            <a:endParaRPr lang="de-DE" sz="2400" dirty="0"/>
          </a:p>
          <a:p>
            <a:r>
              <a:rPr lang="de-DE" sz="2400" dirty="0"/>
              <a:t>Miles de </a:t>
            </a:r>
            <a:r>
              <a:rPr lang="de-DE" sz="2400" dirty="0" err="1"/>
              <a:t>millones</a:t>
            </a:r>
            <a:r>
              <a:rPr lang="de-DE" sz="2400" dirty="0"/>
              <a:t> de </a:t>
            </a:r>
            <a:r>
              <a:rPr lang="de-DE" sz="2400" dirty="0" err="1"/>
              <a:t>años</a:t>
            </a:r>
            <a:r>
              <a:rPr lang="de-DE" sz="2400" dirty="0"/>
              <a:t> de </a:t>
            </a:r>
            <a:r>
              <a:rPr lang="de-DE" sz="2400" dirty="0" err="1"/>
              <a:t>evolución</a:t>
            </a:r>
            <a:r>
              <a:rPr lang="de-DE" sz="2400" dirty="0"/>
              <a:t> </a:t>
            </a:r>
            <a:r>
              <a:rPr lang="de-DE" sz="2400" dirty="0" err="1"/>
              <a:t>molecular</a:t>
            </a:r>
            <a:r>
              <a:rPr lang="de-DE" sz="2400" dirty="0"/>
              <a:t> de la </a:t>
            </a:r>
            <a:r>
              <a:rPr lang="de-DE" sz="2400" dirty="0" err="1"/>
              <a:t>señalización</a:t>
            </a:r>
            <a:endParaRPr lang="de-DE" sz="2400" dirty="0"/>
          </a:p>
          <a:p>
            <a:endParaRPr lang="de-DE" sz="2400" dirty="0"/>
          </a:p>
          <a:p>
            <a:r>
              <a:rPr lang="de-DE" sz="2400" dirty="0" err="1"/>
              <a:t>Millones</a:t>
            </a:r>
            <a:r>
              <a:rPr lang="de-DE" sz="2400" dirty="0"/>
              <a:t> de </a:t>
            </a:r>
            <a:r>
              <a:rPr lang="de-DE" sz="2400" dirty="0" err="1"/>
              <a:t>años</a:t>
            </a:r>
            <a:r>
              <a:rPr lang="de-DE" sz="2400" dirty="0"/>
              <a:t> de </a:t>
            </a:r>
            <a:r>
              <a:rPr lang="de-DE" sz="2400" dirty="0" err="1"/>
              <a:t>desarrollo</a:t>
            </a:r>
            <a:r>
              <a:rPr lang="de-DE" sz="2400" dirty="0"/>
              <a:t> de la </a:t>
            </a:r>
            <a:r>
              <a:rPr lang="de-DE" sz="2400" dirty="0" err="1"/>
              <a:t>comunicación</a:t>
            </a:r>
            <a:r>
              <a:rPr lang="de-DE" sz="2400" dirty="0"/>
              <a:t> </a:t>
            </a:r>
            <a:r>
              <a:rPr lang="de-DE" sz="2400" dirty="0" err="1"/>
              <a:t>no</a:t>
            </a:r>
            <a:r>
              <a:rPr lang="de-DE" sz="2400" dirty="0"/>
              <a:t> verbal</a:t>
            </a:r>
          </a:p>
          <a:p>
            <a:endParaRPr lang="de-DE" sz="2400" dirty="0"/>
          </a:p>
          <a:p>
            <a:r>
              <a:rPr lang="de-DE" sz="2400" dirty="0" err="1"/>
              <a:t>Decenas</a:t>
            </a:r>
            <a:r>
              <a:rPr lang="de-DE" sz="2400" dirty="0"/>
              <a:t> a </a:t>
            </a:r>
            <a:r>
              <a:rPr lang="de-DE" sz="2400" dirty="0" err="1"/>
              <a:t>cientos</a:t>
            </a:r>
            <a:r>
              <a:rPr lang="de-DE" sz="2400" dirty="0"/>
              <a:t> de </a:t>
            </a:r>
            <a:r>
              <a:rPr lang="de-DE" sz="2400" dirty="0" err="1"/>
              <a:t>miles</a:t>
            </a:r>
            <a:r>
              <a:rPr lang="de-DE" sz="2400" dirty="0"/>
              <a:t> de </a:t>
            </a:r>
            <a:r>
              <a:rPr lang="de-DE" sz="2400" dirty="0" err="1"/>
              <a:t>años</a:t>
            </a:r>
            <a:r>
              <a:rPr lang="de-DE" sz="2400" dirty="0"/>
              <a:t> de </a:t>
            </a:r>
            <a:r>
              <a:rPr lang="de-DE" sz="2400" dirty="0" err="1"/>
              <a:t>comunicación</a:t>
            </a:r>
            <a:r>
              <a:rPr lang="de-DE" sz="2400" dirty="0"/>
              <a:t> </a:t>
            </a:r>
            <a:r>
              <a:rPr lang="de-DE" sz="2400" dirty="0" err="1" smtClean="0"/>
              <a:t>simbólica</a:t>
            </a:r>
            <a:r>
              <a:rPr lang="de-DE" sz="2400" dirty="0" smtClean="0"/>
              <a:t> </a:t>
            </a:r>
            <a:r>
              <a:rPr lang="de-DE" sz="2400" dirty="0"/>
              <a:t>verbal</a:t>
            </a:r>
          </a:p>
          <a:p>
            <a:endParaRPr lang="de-DE" sz="2400" dirty="0"/>
          </a:p>
          <a:p>
            <a:r>
              <a:rPr lang="de-DE" sz="2400" dirty="0"/>
              <a:t>Miles de </a:t>
            </a:r>
            <a:r>
              <a:rPr lang="de-DE" sz="2400" dirty="0" err="1"/>
              <a:t>años</a:t>
            </a:r>
            <a:r>
              <a:rPr lang="de-DE" sz="2400" dirty="0"/>
              <a:t> de </a:t>
            </a:r>
            <a:r>
              <a:rPr lang="de-DE" sz="2400" dirty="0" err="1"/>
              <a:t>escritura</a:t>
            </a:r>
            <a:endParaRPr lang="de-DE" sz="2400" dirty="0"/>
          </a:p>
          <a:p>
            <a:endParaRPr lang="de-DE" sz="2400" dirty="0"/>
          </a:p>
          <a:p>
            <a:r>
              <a:rPr lang="de-DE" sz="2400" dirty="0" err="1"/>
              <a:t>Cientos</a:t>
            </a:r>
            <a:r>
              <a:rPr lang="de-DE" sz="2400" dirty="0"/>
              <a:t> de </a:t>
            </a:r>
            <a:r>
              <a:rPr lang="de-DE" sz="2400" dirty="0" err="1"/>
              <a:t>años</a:t>
            </a:r>
            <a:r>
              <a:rPr lang="de-DE" sz="2400" dirty="0"/>
              <a:t> de la </a:t>
            </a:r>
            <a:r>
              <a:rPr lang="de-DE" sz="2400" dirty="0" err="1"/>
              <a:t>impresión</a:t>
            </a:r>
            <a:r>
              <a:rPr lang="de-DE" sz="2400" dirty="0"/>
              <a:t> </a:t>
            </a:r>
            <a:r>
              <a:rPr lang="de-DE" sz="2400" dirty="0" err="1"/>
              <a:t>masiva</a:t>
            </a:r>
            <a:r>
              <a:rPr lang="de-DE" sz="2400" dirty="0"/>
              <a:t> de </a:t>
            </a:r>
            <a:r>
              <a:rPr lang="de-DE" sz="2400" dirty="0" err="1"/>
              <a:t>textos</a:t>
            </a:r>
            <a:r>
              <a:rPr lang="de-DE" sz="2400" dirty="0"/>
              <a:t> (</a:t>
            </a:r>
            <a:r>
              <a:rPr lang="de-DE" sz="2400" dirty="0" err="1"/>
              <a:t>imprenta</a:t>
            </a:r>
            <a:r>
              <a:rPr lang="de-DE" sz="2400" dirty="0"/>
              <a:t>)</a:t>
            </a:r>
          </a:p>
          <a:p>
            <a:endParaRPr lang="de-DE" sz="2400" dirty="0"/>
          </a:p>
          <a:p>
            <a:r>
              <a:rPr lang="de-DE" sz="2400" dirty="0" err="1"/>
              <a:t>Decenas</a:t>
            </a:r>
            <a:r>
              <a:rPr lang="de-DE" sz="2400" dirty="0"/>
              <a:t> de </a:t>
            </a:r>
            <a:r>
              <a:rPr lang="de-DE" sz="2400" dirty="0" err="1"/>
              <a:t>años</a:t>
            </a:r>
            <a:r>
              <a:rPr lang="de-DE" sz="2400" dirty="0"/>
              <a:t> de </a:t>
            </a:r>
            <a:r>
              <a:rPr lang="de-DE" sz="2400" dirty="0" err="1" smtClean="0"/>
              <a:t>computadoras</a:t>
            </a:r>
            <a:r>
              <a:rPr lang="de-DE" sz="2400" dirty="0" smtClean="0"/>
              <a:t> </a:t>
            </a:r>
            <a:r>
              <a:rPr lang="de-DE" sz="2400" dirty="0" err="1"/>
              <a:t>e</a:t>
            </a:r>
            <a:r>
              <a:rPr lang="de-DE" sz="2400" dirty="0"/>
              <a:t> </a:t>
            </a:r>
            <a:r>
              <a:rPr lang="de-DE" sz="2400" dirty="0" err="1"/>
              <a:t>internet</a:t>
            </a:r>
            <a:r>
              <a:rPr lang="de-DE" sz="2400" dirty="0"/>
              <a:t> </a:t>
            </a:r>
          </a:p>
          <a:p>
            <a:endParaRPr lang="de-DE" sz="2400" dirty="0"/>
          </a:p>
          <a:p>
            <a:r>
              <a:rPr lang="de-DE" sz="2400" b="1" dirty="0" err="1" smtClean="0"/>
              <a:t>Año</a:t>
            </a:r>
            <a:r>
              <a:rPr lang="de-DE" sz="2400" b="1" dirty="0" smtClean="0"/>
              <a:t> </a:t>
            </a:r>
            <a:r>
              <a:rPr lang="de-DE" sz="2400" b="1" dirty="0" err="1" smtClean="0"/>
              <a:t>cero</a:t>
            </a:r>
            <a:r>
              <a:rPr lang="de-DE" sz="2400" b="1" dirty="0" smtClean="0"/>
              <a:t>:</a:t>
            </a:r>
            <a:r>
              <a:rPr lang="de-DE" sz="2400" dirty="0" smtClean="0"/>
              <a:t> </a:t>
            </a:r>
            <a:r>
              <a:rPr lang="de-DE" sz="2400" dirty="0" err="1" smtClean="0"/>
              <a:t>Albores</a:t>
            </a:r>
            <a:r>
              <a:rPr lang="de-DE" sz="2400" dirty="0" smtClean="0"/>
              <a:t> </a:t>
            </a:r>
            <a:r>
              <a:rPr lang="de-DE" sz="2400" dirty="0"/>
              <a:t>del </a:t>
            </a:r>
            <a:r>
              <a:rPr lang="de-DE" sz="2400" dirty="0" err="1"/>
              <a:t>uso</a:t>
            </a:r>
            <a:r>
              <a:rPr lang="de-DE" sz="2400" dirty="0"/>
              <a:t> de </a:t>
            </a:r>
            <a:r>
              <a:rPr lang="de-DE" sz="2400" dirty="0" err="1"/>
              <a:t>inteligencia</a:t>
            </a:r>
            <a:r>
              <a:rPr lang="de-DE" sz="2400" dirty="0"/>
              <a:t> </a:t>
            </a:r>
            <a:r>
              <a:rPr lang="de-DE" sz="2400" dirty="0" err="1"/>
              <a:t>artificial</a:t>
            </a:r>
            <a:r>
              <a:rPr lang="de-DE" sz="2400" dirty="0"/>
              <a:t> </a:t>
            </a:r>
            <a:r>
              <a:rPr lang="de-DE" sz="2400" dirty="0" err="1"/>
              <a:t>y</a:t>
            </a:r>
            <a:r>
              <a:rPr lang="de-DE" sz="2400" dirty="0"/>
              <a:t> </a:t>
            </a:r>
            <a:r>
              <a:rPr lang="de-DE" sz="2400" dirty="0" err="1"/>
              <a:t>virtualización</a:t>
            </a:r>
            <a:r>
              <a:rPr lang="de-DE" sz="2400" dirty="0"/>
              <a:t> del </a:t>
            </a:r>
            <a:r>
              <a:rPr lang="de-DE" sz="2400" dirty="0" err="1"/>
              <a:t>aprendizaje</a:t>
            </a:r>
            <a:endParaRPr lang="de-DE" sz="2400" dirty="0"/>
          </a:p>
        </p:txBody>
      </p:sp>
    </p:spTree>
    <p:extLst>
      <p:ext uri="{BB962C8B-B14F-4D97-AF65-F5344CB8AC3E}">
        <p14:creationId xmlns:p14="http://schemas.microsoft.com/office/powerpoint/2010/main" val="5208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9706" y="1704654"/>
            <a:ext cx="5978688" cy="830997"/>
          </a:xfrm>
          <a:prstGeom prst="rect">
            <a:avLst/>
          </a:prstGeom>
          <a:noFill/>
        </p:spPr>
        <p:txBody>
          <a:bodyPr wrap="none" rtlCol="0">
            <a:spAutoFit/>
          </a:bodyPr>
          <a:lstStyle/>
          <a:p>
            <a:r>
              <a:rPr lang="es-ES_tradnl" sz="2400" dirty="0" smtClean="0"/>
              <a:t>Subsistiremos o estamos como especie </a:t>
            </a:r>
          </a:p>
          <a:p>
            <a:r>
              <a:rPr lang="es-ES_tradnl" sz="2400" dirty="0" smtClean="0"/>
              <a:t>en un </a:t>
            </a:r>
            <a:r>
              <a:rPr lang="es-ES_tradnl" sz="2400" dirty="0" err="1" smtClean="0"/>
              <a:t>callej</a:t>
            </a:r>
            <a:r>
              <a:rPr lang="de-DE" sz="2400" dirty="0" err="1" smtClean="0"/>
              <a:t>ón</a:t>
            </a:r>
            <a:r>
              <a:rPr lang="de-DE" sz="2400" dirty="0" smtClean="0"/>
              <a:t> sin </a:t>
            </a:r>
            <a:r>
              <a:rPr lang="de-DE" sz="2400" dirty="0" err="1" smtClean="0"/>
              <a:t>salida</a:t>
            </a:r>
            <a:r>
              <a:rPr lang="de-DE" sz="2400" dirty="0" smtClean="0"/>
              <a:t> </a:t>
            </a:r>
            <a:r>
              <a:rPr lang="de-DE" sz="2400" dirty="0" err="1" smtClean="0"/>
              <a:t>camino</a:t>
            </a:r>
            <a:r>
              <a:rPr lang="de-DE" sz="2400" dirty="0" smtClean="0"/>
              <a:t> a la </a:t>
            </a:r>
            <a:r>
              <a:rPr lang="de-DE" sz="2400" dirty="0" err="1" smtClean="0"/>
              <a:t>extinción</a:t>
            </a:r>
            <a:r>
              <a:rPr lang="de-DE" sz="2400" dirty="0" smtClean="0"/>
              <a:t>?</a:t>
            </a:r>
            <a:endParaRPr lang="es-ES_tradnl" sz="2400" dirty="0"/>
          </a:p>
        </p:txBody>
      </p:sp>
      <p:sp>
        <p:nvSpPr>
          <p:cNvPr id="5" name="CuadroTexto 4"/>
          <p:cNvSpPr txBox="1"/>
          <p:nvPr/>
        </p:nvSpPr>
        <p:spPr>
          <a:xfrm>
            <a:off x="449706" y="723914"/>
            <a:ext cx="7903895" cy="461665"/>
          </a:xfrm>
          <a:prstGeom prst="rect">
            <a:avLst/>
          </a:prstGeom>
          <a:noFill/>
        </p:spPr>
        <p:txBody>
          <a:bodyPr wrap="none" rtlCol="0">
            <a:spAutoFit/>
          </a:bodyPr>
          <a:lstStyle/>
          <a:p>
            <a:r>
              <a:rPr lang="es-ES_tradnl" sz="2400" dirty="0" err="1" smtClean="0"/>
              <a:t>Qu</a:t>
            </a:r>
            <a:r>
              <a:rPr lang="de-DE" sz="2400" dirty="0" err="1" smtClean="0"/>
              <a:t>é</a:t>
            </a:r>
            <a:r>
              <a:rPr lang="de-DE" sz="2400" dirty="0" smtClean="0"/>
              <a:t> </a:t>
            </a:r>
            <a:r>
              <a:rPr lang="de-DE" sz="2400" dirty="0" err="1" smtClean="0"/>
              <a:t>hay</a:t>
            </a:r>
            <a:r>
              <a:rPr lang="de-DE" sz="2400" dirty="0" smtClean="0"/>
              <a:t> en </a:t>
            </a:r>
            <a:r>
              <a:rPr lang="de-DE" sz="2400" dirty="0" err="1" smtClean="0"/>
              <a:t>juego</a:t>
            </a:r>
            <a:r>
              <a:rPr lang="de-DE" sz="2400" dirty="0" smtClean="0"/>
              <a:t> en </a:t>
            </a:r>
            <a:r>
              <a:rPr lang="de-DE" sz="2400" dirty="0" err="1" smtClean="0"/>
              <a:t>este</a:t>
            </a:r>
            <a:r>
              <a:rPr lang="de-DE" sz="2400" dirty="0" smtClean="0"/>
              <a:t> </a:t>
            </a:r>
            <a:r>
              <a:rPr lang="de-DE" sz="2400" dirty="0" err="1" smtClean="0"/>
              <a:t>paso</a:t>
            </a:r>
            <a:r>
              <a:rPr lang="de-DE" sz="2400" dirty="0" smtClean="0"/>
              <a:t> (</a:t>
            </a:r>
            <a:r>
              <a:rPr lang="de-DE" sz="2400" dirty="0" err="1" smtClean="0"/>
              <a:t>forzado</a:t>
            </a:r>
            <a:r>
              <a:rPr lang="de-DE" sz="2400" dirty="0" smtClean="0"/>
              <a:t>?) de </a:t>
            </a:r>
            <a:r>
              <a:rPr lang="de-DE" sz="2400" dirty="0" err="1" smtClean="0"/>
              <a:t>nuestra</a:t>
            </a:r>
            <a:r>
              <a:rPr lang="de-DE" sz="2400" dirty="0" smtClean="0"/>
              <a:t> </a:t>
            </a:r>
            <a:r>
              <a:rPr lang="de-DE" sz="2400" dirty="0" err="1" smtClean="0"/>
              <a:t>especie</a:t>
            </a:r>
            <a:r>
              <a:rPr lang="de-DE" sz="2400" dirty="0" smtClean="0"/>
              <a:t>?</a:t>
            </a:r>
            <a:endParaRPr lang="es-ES_tradnl" sz="2400" dirty="0"/>
          </a:p>
        </p:txBody>
      </p:sp>
      <p:sp>
        <p:nvSpPr>
          <p:cNvPr id="6" name="CuadroTexto 5"/>
          <p:cNvSpPr txBox="1"/>
          <p:nvPr/>
        </p:nvSpPr>
        <p:spPr>
          <a:xfrm>
            <a:off x="44970" y="3203113"/>
            <a:ext cx="9012724" cy="1015663"/>
          </a:xfrm>
          <a:prstGeom prst="rect">
            <a:avLst/>
          </a:prstGeom>
          <a:noFill/>
        </p:spPr>
        <p:txBody>
          <a:bodyPr wrap="none" rtlCol="0">
            <a:spAutoFit/>
          </a:bodyPr>
          <a:lstStyle/>
          <a:p>
            <a:r>
              <a:rPr lang="es-ES_tradnl" sz="2000" dirty="0" smtClean="0"/>
              <a:t>Un art</a:t>
            </a:r>
            <a:r>
              <a:rPr lang="de-DE" sz="2000" dirty="0" err="1" smtClean="0"/>
              <a:t>í</a:t>
            </a:r>
            <a:r>
              <a:rPr lang="es-ES_tradnl" sz="2000" dirty="0" smtClean="0"/>
              <a:t>culo (entre muchos interesantes) para el </a:t>
            </a:r>
            <a:r>
              <a:rPr lang="es-ES_tradnl" sz="2000" dirty="0" err="1" smtClean="0"/>
              <a:t>an</a:t>
            </a:r>
            <a:r>
              <a:rPr lang="de-DE" sz="2000" dirty="0" err="1" smtClean="0"/>
              <a:t>á</a:t>
            </a:r>
            <a:r>
              <a:rPr lang="es-ES_tradnl" sz="2000" dirty="0" smtClean="0"/>
              <a:t>lisis de nuestro futuro inminente:</a:t>
            </a:r>
          </a:p>
          <a:p>
            <a:endParaRPr lang="es-ES_tradnl" sz="2000" dirty="0"/>
          </a:p>
          <a:p>
            <a:r>
              <a:rPr lang="es-ES_tradnl" sz="2000" dirty="0">
                <a:hlinkClick r:id="rId2"/>
              </a:rPr>
              <a:t>https://www.lavaca.org/portada/la-distopia-de-alta-tecnologia-post-coronavirus/</a:t>
            </a:r>
            <a:endParaRPr lang="es-ES_tradnl" sz="2000" dirty="0"/>
          </a:p>
        </p:txBody>
      </p:sp>
      <p:sp>
        <p:nvSpPr>
          <p:cNvPr id="7" name="CuadroTexto 6"/>
          <p:cNvSpPr txBox="1"/>
          <p:nvPr/>
        </p:nvSpPr>
        <p:spPr>
          <a:xfrm>
            <a:off x="659568" y="5486402"/>
            <a:ext cx="4417235" cy="461665"/>
          </a:xfrm>
          <a:prstGeom prst="rect">
            <a:avLst/>
          </a:prstGeom>
          <a:noFill/>
        </p:spPr>
        <p:txBody>
          <a:bodyPr wrap="none" rtlCol="0">
            <a:spAutoFit/>
          </a:bodyPr>
          <a:lstStyle/>
          <a:p>
            <a:r>
              <a:rPr lang="es-ES_tradnl" sz="2400" dirty="0" smtClean="0"/>
              <a:t>Y recuerden de la clase anterior</a:t>
            </a:r>
            <a:r>
              <a:rPr lang="mr-IN" sz="2400" dirty="0" smtClean="0"/>
              <a:t>…</a:t>
            </a:r>
            <a:r>
              <a:rPr lang="de-DE" sz="2400" dirty="0" smtClean="0"/>
              <a:t>.</a:t>
            </a:r>
            <a:endParaRPr lang="es-ES_tradnl" sz="2400" dirty="0"/>
          </a:p>
        </p:txBody>
      </p:sp>
    </p:spTree>
    <p:extLst>
      <p:ext uri="{BB962C8B-B14F-4D97-AF65-F5344CB8AC3E}">
        <p14:creationId xmlns:p14="http://schemas.microsoft.com/office/powerpoint/2010/main" val="138177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75" y="461530"/>
            <a:ext cx="8204502" cy="6145458"/>
          </a:xfrm>
          <a:prstGeom prst="rect">
            <a:avLst/>
          </a:prstGeom>
        </p:spPr>
      </p:pic>
    </p:spTree>
    <p:extLst>
      <p:ext uri="{BB962C8B-B14F-4D97-AF65-F5344CB8AC3E}">
        <p14:creationId xmlns:p14="http://schemas.microsoft.com/office/powerpoint/2010/main" val="85901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80" r="2807"/>
          <a:stretch/>
        </p:blipFill>
        <p:spPr>
          <a:xfrm>
            <a:off x="3989792" y="95107"/>
            <a:ext cx="4880676" cy="6718269"/>
          </a:xfrm>
          <a:prstGeom prst="rect">
            <a:avLst/>
          </a:prstGeom>
        </p:spPr>
      </p:pic>
      <p:sp>
        <p:nvSpPr>
          <p:cNvPr id="8194" name="Rectangle 2"/>
          <p:cNvSpPr>
            <a:spLocks noGrp="1" noChangeArrowheads="1"/>
          </p:cNvSpPr>
          <p:nvPr>
            <p:ph type="ctrTitle"/>
          </p:nvPr>
        </p:nvSpPr>
        <p:spPr>
          <a:xfrm>
            <a:off x="181528" y="218740"/>
            <a:ext cx="4600162" cy="2290045"/>
          </a:xfrm>
          <a:solidFill>
            <a:srgbClr val="DCE6F2"/>
          </a:solidFill>
        </p:spPr>
        <p:txBody>
          <a:bodyPr>
            <a:noAutofit/>
          </a:bodyPr>
          <a:lstStyle/>
          <a:p>
            <a:r>
              <a:rPr lang="en-US" sz="3400" dirty="0"/>
              <a:t>Las </a:t>
            </a:r>
            <a:r>
              <a:rPr lang="en-US" sz="3400" dirty="0" err="1"/>
              <a:t>plantas</a:t>
            </a:r>
            <a:r>
              <a:rPr lang="en-US" sz="3400" dirty="0"/>
              <a:t> </a:t>
            </a:r>
            <a:r>
              <a:rPr lang="en-US" sz="3400" dirty="0" err="1"/>
              <a:t>están</a:t>
            </a:r>
            <a:r>
              <a:rPr lang="en-US" sz="3400" dirty="0"/>
              <a:t> </a:t>
            </a:r>
            <a:r>
              <a:rPr lang="en-US" sz="3400" dirty="0" err="1"/>
              <a:t>expuestas</a:t>
            </a:r>
            <a:r>
              <a:rPr lang="en-US" sz="3400" dirty="0"/>
              <a:t> a </a:t>
            </a:r>
            <a:r>
              <a:rPr lang="en-US" sz="3400" dirty="0" err="1"/>
              <a:t>factores</a:t>
            </a:r>
            <a:r>
              <a:rPr lang="en-US" altLang="ja-JP" sz="3400" dirty="0"/>
              <a:t> </a:t>
            </a:r>
            <a:r>
              <a:rPr lang="en-US" altLang="ja-JP" sz="3400" dirty="0" err="1"/>
              <a:t>externos</a:t>
            </a:r>
            <a:r>
              <a:rPr lang="en-US" altLang="ja-JP" sz="3400" dirty="0"/>
              <a:t> o </a:t>
            </a:r>
            <a:r>
              <a:rPr lang="en-US" altLang="ja-JP" sz="3400" dirty="0" err="1" smtClean="0"/>
              <a:t>ambientales</a:t>
            </a:r>
            <a:r>
              <a:rPr lang="mr-IN" altLang="ja-JP" sz="3400" dirty="0" smtClean="0"/>
              <a:t>…</a:t>
            </a:r>
            <a:r>
              <a:rPr lang="en-US" altLang="ja-JP" sz="3400" dirty="0" smtClean="0"/>
              <a:t>.</a:t>
            </a:r>
            <a:endParaRPr lang="en-US" sz="3400" dirty="0">
              <a:latin typeface="Arial"/>
              <a:cs typeface="Arial"/>
            </a:endParaRPr>
          </a:p>
        </p:txBody>
      </p:sp>
      <p:sp>
        <p:nvSpPr>
          <p:cNvPr id="3" name="TextBox 2"/>
          <p:cNvSpPr txBox="1"/>
          <p:nvPr/>
        </p:nvSpPr>
        <p:spPr>
          <a:xfrm>
            <a:off x="799557" y="4123815"/>
            <a:ext cx="2430039" cy="892552"/>
          </a:xfrm>
          <a:prstGeom prst="rect">
            <a:avLst/>
          </a:prstGeom>
          <a:noFill/>
        </p:spPr>
        <p:txBody>
          <a:bodyPr wrap="square" rtlCol="0">
            <a:spAutoFit/>
          </a:bodyPr>
          <a:lstStyle/>
          <a:p>
            <a:pPr marL="285750" indent="-285750">
              <a:buFont typeface="Arial"/>
              <a:buChar char="•"/>
            </a:pPr>
            <a:r>
              <a:rPr lang="en-US" sz="2600" dirty="0" smtClean="0">
                <a:latin typeface="Arial"/>
                <a:cs typeface="Arial"/>
              </a:rPr>
              <a:t>ABIÓTICOS</a:t>
            </a:r>
          </a:p>
          <a:p>
            <a:pPr marL="285750" indent="-285750">
              <a:buFont typeface="Arial"/>
              <a:buChar char="•"/>
            </a:pPr>
            <a:r>
              <a:rPr lang="en-US" sz="2600" dirty="0">
                <a:latin typeface="Arial"/>
                <a:cs typeface="Arial"/>
              </a:rPr>
              <a:t>BIÓTICOS</a:t>
            </a:r>
          </a:p>
        </p:txBody>
      </p:sp>
    </p:spTree>
    <p:extLst>
      <p:ext uri="{BB962C8B-B14F-4D97-AF65-F5344CB8AC3E}">
        <p14:creationId xmlns:p14="http://schemas.microsoft.com/office/powerpoint/2010/main" val="1963777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9776"/>
            <a:ext cx="4248472" cy="1143000"/>
          </a:xfrm>
          <a:solidFill>
            <a:srgbClr val="DCE6F2"/>
          </a:solidFill>
        </p:spPr>
        <p:txBody>
          <a:bodyPr>
            <a:normAutofit/>
          </a:bodyPr>
          <a:lstStyle/>
          <a:p>
            <a:r>
              <a:rPr lang="en-US" sz="3000" dirty="0" smtClean="0">
                <a:latin typeface="Arial"/>
                <a:cs typeface="Arial"/>
              </a:rPr>
              <a:t>…</a:t>
            </a:r>
            <a:r>
              <a:rPr lang="en-US" sz="3000" dirty="0" err="1" smtClean="0">
                <a:latin typeface="Arial"/>
                <a:cs typeface="Arial"/>
              </a:rPr>
              <a:t>pero</a:t>
            </a:r>
            <a:r>
              <a:rPr lang="en-US" sz="3000" dirty="0" smtClean="0">
                <a:latin typeface="Arial"/>
                <a:cs typeface="Arial"/>
              </a:rPr>
              <a:t> </a:t>
            </a:r>
            <a:r>
              <a:rPr lang="en-US" sz="3000" dirty="0" err="1" smtClean="0">
                <a:latin typeface="Arial"/>
                <a:cs typeface="Arial"/>
              </a:rPr>
              <a:t>también</a:t>
            </a:r>
            <a:r>
              <a:rPr lang="en-US" sz="3000" dirty="0" smtClean="0">
                <a:latin typeface="Arial"/>
                <a:cs typeface="Arial"/>
              </a:rPr>
              <a:t> </a:t>
            </a:r>
            <a:r>
              <a:rPr lang="en-US" sz="3000" dirty="0" err="1" smtClean="0">
                <a:latin typeface="Arial"/>
                <a:cs typeface="Arial"/>
              </a:rPr>
              <a:t>factores</a:t>
            </a:r>
            <a:r>
              <a:rPr lang="en-US" sz="3000" dirty="0" smtClean="0">
                <a:latin typeface="Arial"/>
                <a:cs typeface="Arial"/>
              </a:rPr>
              <a:t> </a:t>
            </a:r>
            <a:r>
              <a:rPr lang="en-US" sz="3000" dirty="0" err="1" smtClean="0">
                <a:latin typeface="Arial"/>
                <a:cs typeface="Arial"/>
              </a:rPr>
              <a:t>internos</a:t>
            </a:r>
            <a:r>
              <a:rPr lang="en-US" sz="3000" dirty="0" smtClean="0">
                <a:latin typeface="Arial"/>
                <a:cs typeface="Arial"/>
              </a:rPr>
              <a:t> o </a:t>
            </a:r>
            <a:r>
              <a:rPr lang="en-US" sz="3000" dirty="0" err="1">
                <a:latin typeface="Arial"/>
                <a:cs typeface="Arial"/>
              </a:rPr>
              <a:t>f</a:t>
            </a:r>
            <a:r>
              <a:rPr lang="en-US" sz="3000" dirty="0" err="1" smtClean="0">
                <a:latin typeface="Arial"/>
                <a:cs typeface="Arial"/>
              </a:rPr>
              <a:t>isiológicos</a:t>
            </a:r>
            <a:endParaRPr lang="en-US" sz="3000" dirty="0">
              <a:latin typeface="Arial"/>
              <a:cs typeface="Arial"/>
            </a:endParaRPr>
          </a:p>
        </p:txBody>
      </p:sp>
      <p:pic>
        <p:nvPicPr>
          <p:cNvPr id="4" name="Picture 3"/>
          <p:cNvPicPr>
            <a:picLocks noChangeAspect="1"/>
          </p:cNvPicPr>
          <p:nvPr/>
        </p:nvPicPr>
        <p:blipFill>
          <a:blip r:embed="rId3"/>
          <a:stretch>
            <a:fillRect/>
          </a:stretch>
        </p:blipFill>
        <p:spPr>
          <a:xfrm>
            <a:off x="4560476" y="108556"/>
            <a:ext cx="4404012" cy="6749444"/>
          </a:xfrm>
          <a:prstGeom prst="rect">
            <a:avLst/>
          </a:prstGeom>
        </p:spPr>
      </p:pic>
      <p:sp>
        <p:nvSpPr>
          <p:cNvPr id="6" name="Rectangle 3"/>
          <p:cNvSpPr txBox="1">
            <a:spLocks noChangeArrowheads="1"/>
          </p:cNvSpPr>
          <p:nvPr/>
        </p:nvSpPr>
        <p:spPr bwMode="auto">
          <a:xfrm>
            <a:off x="251520" y="2708920"/>
            <a:ext cx="2952328" cy="252028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dirty="0" err="1" smtClean="0">
                <a:latin typeface="Arial"/>
                <a:cs typeface="Arial"/>
              </a:rPr>
              <a:t>Metabólicos</a:t>
            </a:r>
            <a:endParaRPr lang="en-US" dirty="0" smtClean="0">
              <a:latin typeface="Arial"/>
              <a:cs typeface="Arial"/>
            </a:endParaRPr>
          </a:p>
          <a:p>
            <a:r>
              <a:rPr lang="en-US" dirty="0" err="1" smtClean="0">
                <a:latin typeface="Arial"/>
                <a:cs typeface="Arial"/>
              </a:rPr>
              <a:t>Hormonales</a:t>
            </a:r>
            <a:endParaRPr lang="en-US" dirty="0" smtClean="0">
              <a:latin typeface="Arial"/>
              <a:cs typeface="Arial"/>
            </a:endParaRPr>
          </a:p>
          <a:p>
            <a:r>
              <a:rPr lang="en-US" dirty="0" err="1" smtClean="0">
                <a:latin typeface="Arial"/>
                <a:cs typeface="Arial"/>
              </a:rPr>
              <a:t>Mecánicos</a:t>
            </a:r>
            <a:endParaRPr lang="en-US" dirty="0" smtClean="0">
              <a:latin typeface="Arial"/>
              <a:cs typeface="Arial"/>
            </a:endParaRPr>
          </a:p>
          <a:p>
            <a:r>
              <a:rPr lang="en-US" dirty="0" err="1">
                <a:latin typeface="Arial"/>
                <a:cs typeface="Arial"/>
              </a:rPr>
              <a:t>E</a:t>
            </a:r>
            <a:r>
              <a:rPr lang="en-US" dirty="0" err="1" smtClean="0">
                <a:latin typeface="Arial"/>
                <a:cs typeface="Arial"/>
              </a:rPr>
              <a:t>léctricos</a:t>
            </a:r>
            <a:endParaRPr lang="en-US" dirty="0" smtClean="0">
              <a:latin typeface="Arial"/>
              <a:cs typeface="Arial"/>
            </a:endParaRPr>
          </a:p>
        </p:txBody>
      </p:sp>
    </p:spTree>
    <p:extLst>
      <p:ext uri="{BB962C8B-B14F-4D97-AF65-F5344CB8AC3E}">
        <p14:creationId xmlns:p14="http://schemas.microsoft.com/office/powerpoint/2010/main" val="2870503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017"/>
          <a:stretch/>
        </p:blipFill>
        <p:spPr>
          <a:xfrm>
            <a:off x="3060303" y="658557"/>
            <a:ext cx="5849575" cy="6216457"/>
          </a:xfrm>
          <a:prstGeom prst="rect">
            <a:avLst/>
          </a:prstGeom>
        </p:spPr>
      </p:pic>
      <p:sp>
        <p:nvSpPr>
          <p:cNvPr id="3" name="TextBox 2"/>
          <p:cNvSpPr txBox="1"/>
          <p:nvPr/>
        </p:nvSpPr>
        <p:spPr>
          <a:xfrm>
            <a:off x="-1116632" y="1884252"/>
            <a:ext cx="5472608" cy="490776"/>
          </a:xfrm>
          <a:prstGeom prst="downArrow">
            <a:avLst/>
          </a:prstGeom>
          <a:noFill/>
        </p:spPr>
        <p:txBody>
          <a:bodyPr wrap="square" rtlCol="0">
            <a:spAutoFit/>
          </a:bodyPr>
          <a:lstStyle/>
          <a:p>
            <a:r>
              <a:rPr lang="en-US" b="1" dirty="0">
                <a:latin typeface="Arial"/>
                <a:cs typeface="Arial"/>
              </a:rPr>
              <a:t>2</a:t>
            </a:r>
            <a:r>
              <a:rPr lang="en-US" b="1" dirty="0" smtClean="0">
                <a:latin typeface="Arial"/>
                <a:cs typeface="Arial"/>
              </a:rPr>
              <a:t>- PERCEPCIÓN</a:t>
            </a:r>
            <a:endParaRPr lang="en-US" b="1" dirty="0">
              <a:latin typeface="Arial"/>
              <a:cs typeface="Arial"/>
            </a:endParaRPr>
          </a:p>
        </p:txBody>
      </p:sp>
      <p:sp>
        <p:nvSpPr>
          <p:cNvPr id="4" name="TextBox 3"/>
          <p:cNvSpPr txBox="1"/>
          <p:nvPr/>
        </p:nvSpPr>
        <p:spPr>
          <a:xfrm>
            <a:off x="-1116632" y="2901156"/>
            <a:ext cx="4920964" cy="858857"/>
          </a:xfrm>
          <a:prstGeom prst="downArrow">
            <a:avLst/>
          </a:prstGeom>
          <a:noFill/>
        </p:spPr>
        <p:txBody>
          <a:bodyPr wrap="square" rtlCol="0">
            <a:spAutoFit/>
          </a:bodyPr>
          <a:lstStyle/>
          <a:p>
            <a:pPr algn="ctr"/>
            <a:r>
              <a:rPr lang="en-US" b="1" dirty="0" smtClean="0">
                <a:latin typeface="Arial"/>
                <a:cs typeface="Arial"/>
              </a:rPr>
              <a:t>3- TRANSDUCCIÓN/ AMPLIFICACIÓN</a:t>
            </a:r>
            <a:endParaRPr lang="en-US" b="1" dirty="0">
              <a:latin typeface="Arial"/>
              <a:cs typeface="Arial"/>
            </a:endParaRPr>
          </a:p>
        </p:txBody>
      </p:sp>
      <p:sp>
        <p:nvSpPr>
          <p:cNvPr id="6" name="TextBox 5"/>
          <p:cNvSpPr txBox="1"/>
          <p:nvPr/>
        </p:nvSpPr>
        <p:spPr>
          <a:xfrm>
            <a:off x="-1116632" y="4675788"/>
            <a:ext cx="4824536" cy="490776"/>
          </a:xfrm>
          <a:prstGeom prst="downArrow">
            <a:avLst/>
          </a:prstGeom>
          <a:noFill/>
        </p:spPr>
        <p:txBody>
          <a:bodyPr wrap="square" rtlCol="0">
            <a:spAutoFit/>
          </a:bodyPr>
          <a:lstStyle/>
          <a:p>
            <a:r>
              <a:rPr lang="en-US" b="1" dirty="0">
                <a:latin typeface="Arial"/>
                <a:cs typeface="Arial"/>
              </a:rPr>
              <a:t>4</a:t>
            </a:r>
            <a:r>
              <a:rPr lang="en-US" b="1" dirty="0" smtClean="0">
                <a:latin typeface="Arial"/>
                <a:cs typeface="Arial"/>
              </a:rPr>
              <a:t>- RESPUESTA</a:t>
            </a:r>
            <a:endParaRPr lang="en-US" b="1" dirty="0">
              <a:latin typeface="Arial"/>
              <a:cs typeface="Arial"/>
            </a:endParaRPr>
          </a:p>
        </p:txBody>
      </p:sp>
      <p:sp>
        <p:nvSpPr>
          <p:cNvPr id="9" name="TextBox 8"/>
          <p:cNvSpPr txBox="1"/>
          <p:nvPr/>
        </p:nvSpPr>
        <p:spPr>
          <a:xfrm>
            <a:off x="70689" y="125198"/>
            <a:ext cx="8975325" cy="707886"/>
          </a:xfrm>
          <a:prstGeom prst="rect">
            <a:avLst/>
          </a:prstGeom>
          <a:solidFill>
            <a:schemeClr val="accent1">
              <a:lumMod val="20000"/>
              <a:lumOff val="80000"/>
            </a:schemeClr>
          </a:solidFill>
        </p:spPr>
        <p:txBody>
          <a:bodyPr wrap="square" rtlCol="0">
            <a:spAutoFit/>
          </a:bodyPr>
          <a:lstStyle/>
          <a:p>
            <a:pPr algn="ctr"/>
            <a:r>
              <a:rPr lang="en-US" sz="2000" b="1" dirty="0" smtClean="0">
                <a:latin typeface="Arial"/>
                <a:cs typeface="Arial"/>
              </a:rPr>
              <a:t>RUTA TRANSDUCCIÓN DE SEÑAL: </a:t>
            </a:r>
          </a:p>
          <a:p>
            <a:pPr algn="ctr"/>
            <a:r>
              <a:rPr lang="en-US" sz="2000" b="1" dirty="0" smtClean="0">
                <a:latin typeface="Arial"/>
                <a:cs typeface="Arial"/>
              </a:rPr>
              <a:t>PERCEPCIÓN-TRANSDUCCIÓN-RESPUESTA</a:t>
            </a:r>
            <a:endParaRPr lang="en-US" sz="2000" b="1" dirty="0">
              <a:latin typeface="Arial"/>
              <a:cs typeface="Arial"/>
            </a:endParaRPr>
          </a:p>
        </p:txBody>
      </p:sp>
      <p:sp>
        <p:nvSpPr>
          <p:cNvPr id="8" name="TextBox 7"/>
          <p:cNvSpPr txBox="1"/>
          <p:nvPr/>
        </p:nvSpPr>
        <p:spPr>
          <a:xfrm>
            <a:off x="-1116632" y="1135538"/>
            <a:ext cx="5472608" cy="490776"/>
          </a:xfrm>
          <a:prstGeom prst="downArrow">
            <a:avLst/>
          </a:prstGeom>
          <a:noFill/>
        </p:spPr>
        <p:txBody>
          <a:bodyPr wrap="square" rtlCol="0">
            <a:spAutoFit/>
          </a:bodyPr>
          <a:lstStyle/>
          <a:p>
            <a:r>
              <a:rPr lang="en-US" b="1" dirty="0" smtClean="0">
                <a:latin typeface="Arial"/>
                <a:cs typeface="Arial"/>
              </a:rPr>
              <a:t>1- SEÑAL</a:t>
            </a:r>
            <a:endParaRPr lang="en-US" b="1" dirty="0">
              <a:latin typeface="Arial"/>
              <a:cs typeface="Arial"/>
            </a:endParaRPr>
          </a:p>
        </p:txBody>
      </p:sp>
      <p:sp>
        <p:nvSpPr>
          <p:cNvPr id="10" name="Oval 9"/>
          <p:cNvSpPr/>
          <p:nvPr/>
        </p:nvSpPr>
        <p:spPr bwMode="auto">
          <a:xfrm>
            <a:off x="169178" y="1036923"/>
            <a:ext cx="1367233" cy="589391"/>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1" name="Rounded Rectangle 10"/>
          <p:cNvSpPr/>
          <p:nvPr/>
        </p:nvSpPr>
        <p:spPr>
          <a:xfrm>
            <a:off x="6299293" y="1086242"/>
            <a:ext cx="1954953" cy="28492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211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57" y="109824"/>
            <a:ext cx="8229600" cy="866120"/>
          </a:xfrm>
          <a:solidFill>
            <a:schemeClr val="accent1">
              <a:lumMod val="20000"/>
              <a:lumOff val="80000"/>
            </a:schemeClr>
          </a:solidFill>
        </p:spPr>
        <p:txBody>
          <a:bodyPr>
            <a:normAutofit/>
          </a:bodyPr>
          <a:lstStyle/>
          <a:p>
            <a:r>
              <a:rPr lang="en-US" sz="4000" b="1" dirty="0" smtClean="0">
                <a:latin typeface="Arial"/>
                <a:cs typeface="Arial"/>
              </a:rPr>
              <a:t>SEÑALES QUÍMICAS</a:t>
            </a:r>
            <a:endParaRPr lang="en-US" sz="4000" b="1" dirty="0"/>
          </a:p>
        </p:txBody>
      </p:sp>
      <p:sp>
        <p:nvSpPr>
          <p:cNvPr id="3" name="Content Placeholder 2"/>
          <p:cNvSpPr>
            <a:spLocks noGrp="1"/>
          </p:cNvSpPr>
          <p:nvPr>
            <p:ph idx="1"/>
          </p:nvPr>
        </p:nvSpPr>
        <p:spPr>
          <a:xfrm>
            <a:off x="663531" y="777301"/>
            <a:ext cx="2757127" cy="515963"/>
          </a:xfrm>
        </p:spPr>
        <p:txBody>
          <a:bodyPr>
            <a:noAutofit/>
          </a:bodyPr>
          <a:lstStyle/>
          <a:p>
            <a:pPr marL="0" indent="0" algn="ctr">
              <a:buNone/>
            </a:pPr>
            <a:endParaRPr lang="en-US" sz="2400" b="1" dirty="0" smtClean="0">
              <a:latin typeface="Arial"/>
              <a:cs typeface="Arial"/>
            </a:endParaRPr>
          </a:p>
          <a:p>
            <a:pPr marL="0" indent="0">
              <a:buNone/>
            </a:pPr>
            <a:r>
              <a:rPr lang="en-US" sz="2000" b="1" dirty="0" smtClean="0">
                <a:latin typeface="Arial"/>
                <a:cs typeface="Arial"/>
              </a:rPr>
              <a:t>              HORMONAS</a:t>
            </a:r>
            <a:endParaRPr lang="en-US" sz="2000" dirty="0" smtClean="0">
              <a:latin typeface="Arial"/>
              <a:cs typeface="Arial"/>
            </a:endParaRPr>
          </a:p>
          <a:p>
            <a:pPr lvl="1"/>
            <a:endParaRPr lang="en-US" sz="2000" dirty="0" smtClean="0">
              <a:latin typeface="Arial"/>
              <a:cs typeface="Arial"/>
            </a:endParaRPr>
          </a:p>
          <a:p>
            <a:pPr lvl="1"/>
            <a:endParaRPr lang="en-US" sz="2000" dirty="0" smtClean="0">
              <a:latin typeface="Arial"/>
              <a:cs typeface="Arial"/>
            </a:endParaRPr>
          </a:p>
        </p:txBody>
      </p:sp>
      <p:sp>
        <p:nvSpPr>
          <p:cNvPr id="58" name="Rectangle 57"/>
          <p:cNvSpPr/>
          <p:nvPr/>
        </p:nvSpPr>
        <p:spPr>
          <a:xfrm>
            <a:off x="620620" y="4599509"/>
            <a:ext cx="1351902" cy="369332"/>
          </a:xfrm>
          <a:prstGeom prst="rect">
            <a:avLst/>
          </a:prstGeom>
        </p:spPr>
        <p:txBody>
          <a:bodyPr wrap="none">
            <a:spAutoFit/>
          </a:bodyPr>
          <a:lstStyle/>
          <a:p>
            <a:r>
              <a:rPr lang="en-US" b="1" dirty="0" smtClean="0">
                <a:latin typeface="Arial"/>
                <a:cs typeface="Arial"/>
              </a:rPr>
              <a:t>PÉPTIDOS</a:t>
            </a:r>
            <a:endParaRPr lang="en-US" dirty="0">
              <a:latin typeface="Arial"/>
              <a:cs typeface="Arial"/>
            </a:endParaRPr>
          </a:p>
        </p:txBody>
      </p:sp>
      <p:sp>
        <p:nvSpPr>
          <p:cNvPr id="152" name="Oval 151"/>
          <p:cNvSpPr/>
          <p:nvPr/>
        </p:nvSpPr>
        <p:spPr>
          <a:xfrm rot="18645407">
            <a:off x="349177" y="2931278"/>
            <a:ext cx="1489964" cy="134683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sp>
        <p:nvSpPr>
          <p:cNvPr id="153" name="Oval 152"/>
          <p:cNvSpPr/>
          <p:nvPr/>
        </p:nvSpPr>
        <p:spPr>
          <a:xfrm rot="20804658">
            <a:off x="3842503" y="3327328"/>
            <a:ext cx="1192149" cy="1002792"/>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grpSp>
        <p:nvGrpSpPr>
          <p:cNvPr id="154" name="Group 57"/>
          <p:cNvGrpSpPr>
            <a:grpSpLocks/>
          </p:cNvGrpSpPr>
          <p:nvPr/>
        </p:nvGrpSpPr>
        <p:grpSpPr bwMode="auto">
          <a:xfrm>
            <a:off x="58519" y="1567416"/>
            <a:ext cx="4915177" cy="2655442"/>
            <a:chOff x="228600" y="1507395"/>
            <a:chExt cx="8777101" cy="4741005"/>
          </a:xfrm>
        </p:grpSpPr>
        <p:sp>
          <p:nvSpPr>
            <p:cNvPr id="155" name="Oval 154"/>
            <p:cNvSpPr/>
            <p:nvPr/>
          </p:nvSpPr>
          <p:spPr>
            <a:xfrm rot="1503339">
              <a:off x="4329113" y="4092965"/>
              <a:ext cx="2435225" cy="1699906"/>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sp>
          <p:nvSpPr>
            <p:cNvPr id="156" name="Oval 155"/>
            <p:cNvSpPr/>
            <p:nvPr/>
          </p:nvSpPr>
          <p:spPr>
            <a:xfrm>
              <a:off x="3124200" y="4648489"/>
              <a:ext cx="1295400" cy="1599911"/>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dirty="0"/>
            </a:p>
          </p:txBody>
        </p:sp>
        <p:sp>
          <p:nvSpPr>
            <p:cNvPr id="157" name="Oval 156"/>
            <p:cNvSpPr/>
            <p:nvPr/>
          </p:nvSpPr>
          <p:spPr>
            <a:xfrm>
              <a:off x="6553200" y="3200951"/>
              <a:ext cx="1600200" cy="106660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grpSp>
          <p:nvGrpSpPr>
            <p:cNvPr id="158" name="Group 31"/>
            <p:cNvGrpSpPr>
              <a:grpSpLocks/>
            </p:cNvGrpSpPr>
            <p:nvPr/>
          </p:nvGrpSpPr>
          <p:grpSpPr bwMode="auto">
            <a:xfrm>
              <a:off x="228600" y="2133600"/>
              <a:ext cx="2057400" cy="1524000"/>
              <a:chOff x="381000" y="1828800"/>
              <a:chExt cx="2057400" cy="1524000"/>
            </a:xfrm>
          </p:grpSpPr>
          <p:sp>
            <p:nvSpPr>
              <p:cNvPr id="182" name="Oval 181"/>
              <p:cNvSpPr/>
              <p:nvPr/>
            </p:nvSpPr>
            <p:spPr>
              <a:xfrm>
                <a:off x="381000" y="1829544"/>
                <a:ext cx="2057400" cy="152372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pic>
            <p:nvPicPr>
              <p:cNvPr id="1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1473524"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9" name="Group 32"/>
            <p:cNvGrpSpPr>
              <a:grpSpLocks/>
            </p:cNvGrpSpPr>
            <p:nvPr/>
          </p:nvGrpSpPr>
          <p:grpSpPr bwMode="auto">
            <a:xfrm>
              <a:off x="2374059" y="1507395"/>
              <a:ext cx="1800966" cy="2346163"/>
              <a:chOff x="2667374" y="1519331"/>
              <a:chExt cx="1800966" cy="2346163"/>
            </a:xfrm>
          </p:grpSpPr>
          <p:sp>
            <p:nvSpPr>
              <p:cNvPr id="180" name="Oval 179"/>
              <p:cNvSpPr/>
              <p:nvPr/>
            </p:nvSpPr>
            <p:spPr>
              <a:xfrm rot="14440126">
                <a:off x="2394583" y="1791376"/>
                <a:ext cx="2345901" cy="180181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pic>
            <p:nvPicPr>
              <p:cNvPr id="1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715" y="1993136"/>
                <a:ext cx="1374718"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0" name="Group 33"/>
            <p:cNvGrpSpPr>
              <a:grpSpLocks/>
            </p:cNvGrpSpPr>
            <p:nvPr/>
          </p:nvGrpSpPr>
          <p:grpSpPr bwMode="auto">
            <a:xfrm>
              <a:off x="4267200" y="1905000"/>
              <a:ext cx="2541530" cy="1850339"/>
              <a:chOff x="4484469" y="1963711"/>
              <a:chExt cx="2541530" cy="1850339"/>
            </a:xfrm>
          </p:grpSpPr>
          <p:sp>
            <p:nvSpPr>
              <p:cNvPr id="178" name="Oval 177"/>
              <p:cNvSpPr/>
              <p:nvPr/>
            </p:nvSpPr>
            <p:spPr>
              <a:xfrm rot="19775681">
                <a:off x="4484469" y="1964496"/>
                <a:ext cx="2541588" cy="18491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pic>
            <p:nvPicPr>
              <p:cNvPr id="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669" y="2420911"/>
                <a:ext cx="2362200" cy="1327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657779"/>
              <a:ext cx="2286000" cy="1813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1529">
              <a:off x="7005084" y="4440897"/>
              <a:ext cx="1600200" cy="120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 name="Group 34"/>
            <p:cNvGrpSpPr>
              <a:grpSpLocks/>
            </p:cNvGrpSpPr>
            <p:nvPr/>
          </p:nvGrpSpPr>
          <p:grpSpPr bwMode="auto">
            <a:xfrm>
              <a:off x="6705600" y="1600200"/>
              <a:ext cx="2133600" cy="1545539"/>
              <a:chOff x="6705600" y="1600200"/>
              <a:chExt cx="2133600" cy="1545539"/>
            </a:xfrm>
          </p:grpSpPr>
          <p:sp>
            <p:nvSpPr>
              <p:cNvPr id="176" name="Oval 175"/>
              <p:cNvSpPr/>
              <p:nvPr/>
            </p:nvSpPr>
            <p:spPr>
              <a:xfrm>
                <a:off x="6705600" y="1599453"/>
                <a:ext cx="2133600" cy="1545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p>
            </p:txBody>
          </p:sp>
          <p:pic>
            <p:nvPicPr>
              <p:cNvPr id="17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804051" cy="776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0307" y="4114800"/>
              <a:ext cx="2059093"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800600"/>
              <a:ext cx="761999" cy="830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3200400"/>
              <a:ext cx="78105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 name="TextBox 48"/>
            <p:cNvSpPr txBox="1">
              <a:spLocks noChangeArrowheads="1"/>
            </p:cNvSpPr>
            <p:nvPr/>
          </p:nvSpPr>
          <p:spPr bwMode="auto">
            <a:xfrm>
              <a:off x="533400" y="2362201"/>
              <a:ext cx="1052398"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Auxin</a:t>
              </a:r>
            </a:p>
          </p:txBody>
        </p:sp>
        <p:sp>
          <p:nvSpPr>
            <p:cNvPr id="168" name="TextBox 49"/>
            <p:cNvSpPr txBox="1">
              <a:spLocks noChangeArrowheads="1"/>
            </p:cNvSpPr>
            <p:nvPr/>
          </p:nvSpPr>
          <p:spPr bwMode="auto">
            <a:xfrm>
              <a:off x="2819400" y="1981199"/>
              <a:ext cx="1617430"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Cytokinins</a:t>
              </a:r>
            </a:p>
          </p:txBody>
        </p:sp>
        <p:sp>
          <p:nvSpPr>
            <p:cNvPr id="169" name="TextBox 50"/>
            <p:cNvSpPr txBox="1">
              <a:spLocks noChangeArrowheads="1"/>
            </p:cNvSpPr>
            <p:nvPr/>
          </p:nvSpPr>
          <p:spPr bwMode="auto">
            <a:xfrm>
              <a:off x="4876800" y="2057399"/>
              <a:ext cx="1785568"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Gibberellins</a:t>
              </a:r>
            </a:p>
          </p:txBody>
        </p:sp>
        <p:sp>
          <p:nvSpPr>
            <p:cNvPr id="170" name="TextBox 51"/>
            <p:cNvSpPr txBox="1">
              <a:spLocks noChangeArrowheads="1"/>
            </p:cNvSpPr>
            <p:nvPr/>
          </p:nvSpPr>
          <p:spPr bwMode="auto">
            <a:xfrm>
              <a:off x="7010399" y="2590799"/>
              <a:ext cx="1995302"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Abscisic Acid</a:t>
              </a:r>
            </a:p>
          </p:txBody>
        </p:sp>
        <p:sp>
          <p:nvSpPr>
            <p:cNvPr id="171" name="TextBox 52"/>
            <p:cNvSpPr txBox="1">
              <a:spLocks noChangeArrowheads="1"/>
            </p:cNvSpPr>
            <p:nvPr/>
          </p:nvSpPr>
          <p:spPr bwMode="auto">
            <a:xfrm>
              <a:off x="6781799" y="3810001"/>
              <a:ext cx="1383162"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Ethylene</a:t>
              </a:r>
            </a:p>
          </p:txBody>
        </p:sp>
        <p:sp>
          <p:nvSpPr>
            <p:cNvPr id="172" name="TextBox 53"/>
            <p:cNvSpPr txBox="1">
              <a:spLocks noChangeArrowheads="1"/>
            </p:cNvSpPr>
            <p:nvPr/>
          </p:nvSpPr>
          <p:spPr bwMode="auto">
            <a:xfrm>
              <a:off x="619839" y="5433511"/>
              <a:ext cx="2390764"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dirty="0" err="1"/>
                <a:t>Brassinosteroids</a:t>
              </a:r>
              <a:endParaRPr lang="en-GB" sz="1100" b="1" dirty="0"/>
            </a:p>
          </p:txBody>
        </p:sp>
        <p:sp>
          <p:nvSpPr>
            <p:cNvPr id="173" name="TextBox 54"/>
            <p:cNvSpPr txBox="1">
              <a:spLocks noChangeArrowheads="1"/>
            </p:cNvSpPr>
            <p:nvPr/>
          </p:nvSpPr>
          <p:spPr bwMode="auto">
            <a:xfrm>
              <a:off x="3009900" y="5599330"/>
              <a:ext cx="1704964"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100" b="1" dirty="0"/>
                <a:t>Salicylates</a:t>
              </a:r>
            </a:p>
          </p:txBody>
        </p:sp>
        <p:sp>
          <p:nvSpPr>
            <p:cNvPr id="174" name="TextBox 55"/>
            <p:cNvSpPr txBox="1">
              <a:spLocks noChangeArrowheads="1"/>
            </p:cNvSpPr>
            <p:nvPr/>
          </p:nvSpPr>
          <p:spPr bwMode="auto">
            <a:xfrm>
              <a:off x="7165114" y="5562599"/>
              <a:ext cx="1785937"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t>Jasmonates</a:t>
              </a:r>
            </a:p>
          </p:txBody>
        </p:sp>
        <p:sp>
          <p:nvSpPr>
            <p:cNvPr id="175" name="TextBox 56"/>
            <p:cNvSpPr txBox="1">
              <a:spLocks noChangeArrowheads="1"/>
            </p:cNvSpPr>
            <p:nvPr/>
          </p:nvSpPr>
          <p:spPr bwMode="auto">
            <a:xfrm>
              <a:off x="4714864" y="5257800"/>
              <a:ext cx="2079411" cy="4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dirty="0" err="1"/>
                <a:t>Strigolactones</a:t>
              </a:r>
              <a:endParaRPr lang="en-GB" sz="1100" b="1" dirty="0"/>
            </a:p>
          </p:txBody>
        </p:sp>
      </p:grpSp>
      <p:pic>
        <p:nvPicPr>
          <p:cNvPr id="184" name="Shape 35" descr="C:\Users\roys\Desktop\Noble\pctt\CLE12.p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887091" y="4716443"/>
            <a:ext cx="1882413" cy="1929033"/>
          </a:xfrm>
          <a:prstGeom prst="rect">
            <a:avLst/>
          </a:prstGeom>
          <a:noFill/>
          <a:ln>
            <a:noFill/>
          </a:ln>
        </p:spPr>
      </p:pic>
      <p:sp>
        <p:nvSpPr>
          <p:cNvPr id="185" name="Shape 36"/>
          <p:cNvSpPr txBox="1"/>
          <p:nvPr/>
        </p:nvSpPr>
        <p:spPr>
          <a:xfrm>
            <a:off x="143034" y="4978595"/>
            <a:ext cx="2047500" cy="6784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400" b="0" i="0" u="none" strike="noStrike" cap="none" dirty="0" smtClean="0">
                <a:solidFill>
                  <a:schemeClr val="dk1"/>
                </a:solidFill>
                <a:latin typeface="Arial"/>
                <a:ea typeface="Arial"/>
                <a:cs typeface="Arial"/>
                <a:sym typeface="Arial"/>
              </a:rPr>
              <a:t>5-60 </a:t>
            </a:r>
            <a:r>
              <a:rPr lang="en-US" sz="1400" b="0" i="0" u="none" strike="noStrike" cap="none" dirty="0">
                <a:solidFill>
                  <a:schemeClr val="dk1"/>
                </a:solidFill>
                <a:latin typeface="Arial"/>
                <a:ea typeface="Arial"/>
                <a:cs typeface="Arial"/>
                <a:sym typeface="Arial"/>
              </a:rPr>
              <a:t>amino acid residues</a:t>
            </a:r>
            <a:endParaRPr sz="1400" dirty="0"/>
          </a:p>
          <a:p>
            <a:pPr marL="285750" marR="0" lvl="0" indent="-285750" algn="l" rtl="0">
              <a:spcBef>
                <a:spcPts val="0"/>
              </a:spcBef>
              <a:spcAft>
                <a:spcPts val="0"/>
              </a:spcAft>
              <a:buClr>
                <a:schemeClr val="dk1"/>
              </a:buClr>
              <a:buSzPts val="1800"/>
              <a:buFont typeface="Arial"/>
              <a:buChar char="•"/>
            </a:pPr>
            <a:r>
              <a:rPr lang="en-US" sz="1400" b="1" i="0" u="none" strike="noStrike" cap="none" dirty="0" smtClean="0">
                <a:solidFill>
                  <a:schemeClr val="dk1"/>
                </a:solidFill>
                <a:latin typeface="Arial"/>
                <a:ea typeface="Arial"/>
                <a:cs typeface="Arial"/>
                <a:sym typeface="Arial"/>
              </a:rPr>
              <a:t>CLE, IDA</a:t>
            </a:r>
            <a:endParaRPr sz="1400" b="0" i="0" u="none" strike="noStrike" cap="none" dirty="0">
              <a:solidFill>
                <a:schemeClr val="dk1"/>
              </a:solidFill>
              <a:latin typeface="Arial"/>
              <a:ea typeface="Arial"/>
              <a:cs typeface="Arial"/>
              <a:sym typeface="Arial"/>
            </a:endParaRPr>
          </a:p>
        </p:txBody>
      </p:sp>
      <p:grpSp>
        <p:nvGrpSpPr>
          <p:cNvPr id="5" name="Group 4"/>
          <p:cNvGrpSpPr/>
          <p:nvPr/>
        </p:nvGrpSpPr>
        <p:grpSpPr>
          <a:xfrm>
            <a:off x="5149418" y="994805"/>
            <a:ext cx="3778234" cy="4763409"/>
            <a:chOff x="5118062" y="1379181"/>
            <a:chExt cx="3778234" cy="4763409"/>
          </a:xfrm>
        </p:grpSpPr>
        <p:sp>
          <p:nvSpPr>
            <p:cNvPr id="186" name="Rectangle 185"/>
            <p:cNvSpPr/>
            <p:nvPr/>
          </p:nvSpPr>
          <p:spPr>
            <a:xfrm>
              <a:off x="5453714" y="1379181"/>
              <a:ext cx="3442582" cy="646331"/>
            </a:xfrm>
            <a:prstGeom prst="rect">
              <a:avLst/>
            </a:prstGeom>
          </p:spPr>
          <p:txBody>
            <a:bodyPr wrap="none">
              <a:spAutoFit/>
            </a:bodyPr>
            <a:lstStyle/>
            <a:p>
              <a:pPr algn="ctr"/>
              <a:r>
                <a:rPr lang="en-US" b="1" dirty="0" smtClean="0">
                  <a:latin typeface="Arial"/>
                  <a:cs typeface="Arial"/>
                </a:rPr>
                <a:t>PAMPs (Pathogen Associated </a:t>
              </a:r>
            </a:p>
            <a:p>
              <a:pPr algn="ctr"/>
              <a:r>
                <a:rPr lang="en-US" b="1" dirty="0" smtClean="0">
                  <a:latin typeface="Arial"/>
                  <a:cs typeface="Arial"/>
                </a:rPr>
                <a:t>Molecular Pattern)</a:t>
              </a:r>
              <a:endParaRPr lang="en-US" dirty="0">
                <a:latin typeface="Arial"/>
                <a:cs typeface="Arial"/>
              </a:endParaRPr>
            </a:p>
          </p:txBody>
        </p:sp>
        <p:pic>
          <p:nvPicPr>
            <p:cNvPr id="41" name="Picture 4"/>
            <p:cNvPicPr>
              <a:picLocks noChangeAspect="1" noChangeArrowheads="1"/>
            </p:cNvPicPr>
            <p:nvPr/>
          </p:nvPicPr>
          <p:blipFill>
            <a:blip r:embed="rId13">
              <a:extLst>
                <a:ext uri="{28A0092B-C50C-407E-A947-70E740481C1C}">
                  <a14:useLocalDpi xmlns:a14="http://schemas.microsoft.com/office/drawing/2010/main" val="0"/>
                </a:ext>
              </a:extLst>
            </a:blip>
            <a:srcRect t="23378"/>
            <a:stretch>
              <a:fillRect/>
            </a:stretch>
          </p:blipFill>
          <p:spPr bwMode="auto">
            <a:xfrm>
              <a:off x="5133740" y="1983202"/>
              <a:ext cx="3609570" cy="41593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3" name="Freeform 42"/>
            <p:cNvSpPr/>
            <p:nvPr/>
          </p:nvSpPr>
          <p:spPr bwMode="auto">
            <a:xfrm>
              <a:off x="6338434" y="3843997"/>
              <a:ext cx="762000" cy="117475"/>
            </a:xfrm>
            <a:custGeom>
              <a:avLst/>
              <a:gdLst>
                <a:gd name="connsiteX0" fmla="*/ 0 w 762000"/>
                <a:gd name="connsiteY0" fmla="*/ 22225 h 117475"/>
                <a:gd name="connsiteX1" fmla="*/ 285750 w 762000"/>
                <a:gd name="connsiteY1" fmla="*/ 98425 h 117475"/>
                <a:gd name="connsiteX2" fmla="*/ 581025 w 762000"/>
                <a:gd name="connsiteY2" fmla="*/ 3175 h 117475"/>
                <a:gd name="connsiteX3" fmla="*/ 762000 w 762000"/>
                <a:gd name="connsiteY3" fmla="*/ 117475 h 117475"/>
              </a:gdLst>
              <a:ahLst/>
              <a:cxnLst>
                <a:cxn ang="0">
                  <a:pos x="connsiteX0" y="connsiteY0"/>
                </a:cxn>
                <a:cxn ang="0">
                  <a:pos x="connsiteX1" y="connsiteY1"/>
                </a:cxn>
                <a:cxn ang="0">
                  <a:pos x="connsiteX2" y="connsiteY2"/>
                </a:cxn>
                <a:cxn ang="0">
                  <a:pos x="connsiteX3" y="connsiteY3"/>
                </a:cxn>
              </a:cxnLst>
              <a:rect l="l" t="t" r="r" b="b"/>
              <a:pathLst>
                <a:path w="762000" h="117475">
                  <a:moveTo>
                    <a:pt x="0" y="22225"/>
                  </a:moveTo>
                  <a:cubicBezTo>
                    <a:pt x="94456" y="61912"/>
                    <a:pt x="188913" y="101600"/>
                    <a:pt x="285750" y="98425"/>
                  </a:cubicBezTo>
                  <a:cubicBezTo>
                    <a:pt x="382587" y="95250"/>
                    <a:pt x="501650" y="0"/>
                    <a:pt x="581025" y="3175"/>
                  </a:cubicBezTo>
                  <a:cubicBezTo>
                    <a:pt x="660400" y="6350"/>
                    <a:pt x="762000" y="117475"/>
                    <a:pt x="762000" y="117475"/>
                  </a:cubicBezTo>
                </a:path>
              </a:pathLst>
            </a:custGeom>
            <a:ln w="3810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bwMode="auto">
            <a:xfrm rot="1066362">
              <a:off x="6287020" y="4012077"/>
              <a:ext cx="762000" cy="117475"/>
            </a:xfrm>
            <a:custGeom>
              <a:avLst/>
              <a:gdLst>
                <a:gd name="connsiteX0" fmla="*/ 0 w 762000"/>
                <a:gd name="connsiteY0" fmla="*/ 22225 h 117475"/>
                <a:gd name="connsiteX1" fmla="*/ 285750 w 762000"/>
                <a:gd name="connsiteY1" fmla="*/ 98425 h 117475"/>
                <a:gd name="connsiteX2" fmla="*/ 581025 w 762000"/>
                <a:gd name="connsiteY2" fmla="*/ 3175 h 117475"/>
                <a:gd name="connsiteX3" fmla="*/ 762000 w 762000"/>
                <a:gd name="connsiteY3" fmla="*/ 117475 h 117475"/>
              </a:gdLst>
              <a:ahLst/>
              <a:cxnLst>
                <a:cxn ang="0">
                  <a:pos x="connsiteX0" y="connsiteY0"/>
                </a:cxn>
                <a:cxn ang="0">
                  <a:pos x="connsiteX1" y="connsiteY1"/>
                </a:cxn>
                <a:cxn ang="0">
                  <a:pos x="connsiteX2" y="connsiteY2"/>
                </a:cxn>
                <a:cxn ang="0">
                  <a:pos x="connsiteX3" y="connsiteY3"/>
                </a:cxn>
              </a:cxnLst>
              <a:rect l="l" t="t" r="r" b="b"/>
              <a:pathLst>
                <a:path w="762000" h="117475">
                  <a:moveTo>
                    <a:pt x="0" y="22225"/>
                  </a:moveTo>
                  <a:cubicBezTo>
                    <a:pt x="94456" y="61912"/>
                    <a:pt x="188913" y="101600"/>
                    <a:pt x="285750" y="98425"/>
                  </a:cubicBezTo>
                  <a:cubicBezTo>
                    <a:pt x="382587" y="95250"/>
                    <a:pt x="501650" y="0"/>
                    <a:pt x="581025" y="3175"/>
                  </a:cubicBezTo>
                  <a:cubicBezTo>
                    <a:pt x="660400" y="6350"/>
                    <a:pt x="762000" y="117475"/>
                    <a:pt x="762000" y="117475"/>
                  </a:cubicBezTo>
                </a:path>
              </a:pathLst>
            </a:custGeom>
            <a:ln w="3810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 name="TextBox 3"/>
            <p:cNvSpPr txBox="1"/>
            <p:nvPr/>
          </p:nvSpPr>
          <p:spPr>
            <a:xfrm>
              <a:off x="5118062" y="3420400"/>
              <a:ext cx="911653" cy="276999"/>
            </a:xfrm>
            <a:prstGeom prst="rect">
              <a:avLst/>
            </a:prstGeom>
            <a:solidFill>
              <a:schemeClr val="bg1"/>
            </a:solidFill>
          </p:spPr>
          <p:txBody>
            <a:bodyPr wrap="none" rtlCol="0">
              <a:spAutoFit/>
            </a:bodyPr>
            <a:lstStyle/>
            <a:p>
              <a:r>
                <a:rPr lang="en-US" sz="1200" b="1" dirty="0" smtClean="0"/>
                <a:t>PATHOGEN</a:t>
              </a:r>
            </a:p>
          </p:txBody>
        </p:sp>
        <p:sp>
          <p:nvSpPr>
            <p:cNvPr id="46" name="TextBox 45"/>
            <p:cNvSpPr txBox="1"/>
            <p:nvPr/>
          </p:nvSpPr>
          <p:spPr>
            <a:xfrm>
              <a:off x="5849692" y="2937032"/>
              <a:ext cx="523344" cy="261610"/>
            </a:xfrm>
            <a:prstGeom prst="rect">
              <a:avLst/>
            </a:prstGeom>
            <a:solidFill>
              <a:schemeClr val="bg1">
                <a:lumMod val="85000"/>
              </a:schemeClr>
            </a:solidFill>
          </p:spPr>
          <p:txBody>
            <a:bodyPr wrap="none" rtlCol="0">
              <a:spAutoFit/>
            </a:bodyPr>
            <a:lstStyle/>
            <a:p>
              <a:r>
                <a:rPr lang="en-US" sz="1100" b="1" dirty="0" smtClean="0"/>
                <a:t>EF-TU</a:t>
              </a:r>
              <a:endParaRPr lang="en-US" sz="1100" b="1" dirty="0"/>
            </a:p>
          </p:txBody>
        </p:sp>
        <p:sp>
          <p:nvSpPr>
            <p:cNvPr id="47" name="TextBox 46"/>
            <p:cNvSpPr txBox="1"/>
            <p:nvPr/>
          </p:nvSpPr>
          <p:spPr>
            <a:xfrm>
              <a:off x="7397434" y="3591192"/>
              <a:ext cx="838691" cy="261610"/>
            </a:xfrm>
            <a:prstGeom prst="rect">
              <a:avLst/>
            </a:prstGeom>
            <a:solidFill>
              <a:schemeClr val="bg1">
                <a:lumMod val="85000"/>
              </a:schemeClr>
            </a:solidFill>
          </p:spPr>
          <p:txBody>
            <a:bodyPr wrap="none" rtlCol="0">
              <a:spAutoFit/>
            </a:bodyPr>
            <a:lstStyle/>
            <a:p>
              <a:r>
                <a:rPr lang="en-US" sz="1100" b="1" dirty="0" smtClean="0"/>
                <a:t>FLAGELINA</a:t>
              </a:r>
              <a:endParaRPr lang="en-US" sz="1100" b="1" dirty="0"/>
            </a:p>
          </p:txBody>
        </p:sp>
        <p:sp>
          <p:nvSpPr>
            <p:cNvPr id="48" name="TextBox 47"/>
            <p:cNvSpPr txBox="1"/>
            <p:nvPr/>
          </p:nvSpPr>
          <p:spPr>
            <a:xfrm>
              <a:off x="5305309" y="5877263"/>
              <a:ext cx="1333775" cy="261610"/>
            </a:xfrm>
            <a:prstGeom prst="rect">
              <a:avLst/>
            </a:prstGeom>
            <a:solidFill>
              <a:schemeClr val="bg1">
                <a:lumMod val="85000"/>
              </a:schemeClr>
            </a:solidFill>
          </p:spPr>
          <p:txBody>
            <a:bodyPr wrap="none" rtlCol="0">
              <a:spAutoFit/>
            </a:bodyPr>
            <a:lstStyle/>
            <a:p>
              <a:r>
                <a:rPr lang="en-US" sz="1100" b="1" dirty="0" smtClean="0"/>
                <a:t>LIPOPOLISACARIDO</a:t>
              </a:r>
              <a:endParaRPr lang="en-US" sz="1100" b="1" dirty="0"/>
            </a:p>
          </p:txBody>
        </p:sp>
        <p:sp>
          <p:nvSpPr>
            <p:cNvPr id="49" name="TextBox 48"/>
            <p:cNvSpPr txBox="1"/>
            <p:nvPr/>
          </p:nvSpPr>
          <p:spPr>
            <a:xfrm>
              <a:off x="7334722" y="5191784"/>
              <a:ext cx="1285491" cy="261610"/>
            </a:xfrm>
            <a:prstGeom prst="rect">
              <a:avLst/>
            </a:prstGeom>
            <a:solidFill>
              <a:schemeClr val="bg1">
                <a:lumMod val="85000"/>
              </a:schemeClr>
            </a:solidFill>
          </p:spPr>
          <p:txBody>
            <a:bodyPr wrap="none" rtlCol="0">
              <a:spAutoFit/>
            </a:bodyPr>
            <a:lstStyle/>
            <a:p>
              <a:r>
                <a:rPr lang="en-US" sz="1100" b="1" dirty="0" smtClean="0"/>
                <a:t>PEPTIDOGLUCANO</a:t>
              </a:r>
              <a:endParaRPr lang="en-US" sz="1100" b="1" dirty="0"/>
            </a:p>
          </p:txBody>
        </p:sp>
        <p:sp>
          <p:nvSpPr>
            <p:cNvPr id="42" name="Rounded Rectangle 41"/>
            <p:cNvSpPr/>
            <p:nvPr/>
          </p:nvSpPr>
          <p:spPr bwMode="auto">
            <a:xfrm>
              <a:off x="5635602" y="3757544"/>
              <a:ext cx="720725" cy="288925"/>
            </a:xfrm>
            <a:prstGeom prst="roundRect">
              <a:avLst>
                <a:gd name="adj" fmla="val 50000"/>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9676" y="5492887"/>
            <a:ext cx="2318197" cy="1196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TextBox 50"/>
          <p:cNvSpPr txBox="1"/>
          <p:nvPr/>
        </p:nvSpPr>
        <p:spPr>
          <a:xfrm>
            <a:off x="7188291" y="6377848"/>
            <a:ext cx="974640" cy="261610"/>
          </a:xfrm>
          <a:prstGeom prst="rect">
            <a:avLst/>
          </a:prstGeom>
          <a:solidFill>
            <a:schemeClr val="bg1">
              <a:lumMod val="85000"/>
            </a:schemeClr>
          </a:solidFill>
        </p:spPr>
        <p:txBody>
          <a:bodyPr wrap="none" rtlCol="0">
            <a:spAutoFit/>
          </a:bodyPr>
          <a:lstStyle/>
          <a:p>
            <a:r>
              <a:rPr lang="en-US" sz="1100" b="1" dirty="0" smtClean="0"/>
              <a:t>NOD-FACTOR</a:t>
            </a:r>
            <a:endParaRPr lang="en-US" sz="1100" b="1" dirty="0"/>
          </a:p>
        </p:txBody>
      </p:sp>
      <p:sp>
        <p:nvSpPr>
          <p:cNvPr id="6" name="Rectangle 5"/>
          <p:cNvSpPr/>
          <p:nvPr/>
        </p:nvSpPr>
        <p:spPr>
          <a:xfrm>
            <a:off x="4127081" y="5965721"/>
            <a:ext cx="2280972" cy="830997"/>
          </a:xfrm>
          <a:prstGeom prst="rect">
            <a:avLst/>
          </a:prstGeom>
        </p:spPr>
        <p:txBody>
          <a:bodyPr wrap="square">
            <a:spAutoFit/>
          </a:bodyPr>
          <a:lstStyle/>
          <a:p>
            <a:r>
              <a:rPr lang="en-US" sz="1600" b="1" dirty="0">
                <a:latin typeface="Arial"/>
                <a:cs typeface="Arial"/>
              </a:rPr>
              <a:t>MAMPs </a:t>
            </a:r>
            <a:r>
              <a:rPr lang="en-US" sz="1600" b="1" dirty="0" smtClean="0">
                <a:latin typeface="Arial"/>
                <a:cs typeface="Arial"/>
              </a:rPr>
              <a:t>(Microbe-Associated </a:t>
            </a:r>
          </a:p>
          <a:p>
            <a:r>
              <a:rPr lang="en-US" sz="1600" b="1" dirty="0" smtClean="0">
                <a:latin typeface="Arial"/>
                <a:cs typeface="Arial"/>
              </a:rPr>
              <a:t>Molecular Pattern)</a:t>
            </a:r>
            <a:endParaRPr lang="en-US" sz="1600" dirty="0"/>
          </a:p>
        </p:txBody>
      </p:sp>
      <p:sp>
        <p:nvSpPr>
          <p:cNvPr id="53" name="TextBox 52"/>
          <p:cNvSpPr txBox="1"/>
          <p:nvPr/>
        </p:nvSpPr>
        <p:spPr>
          <a:xfrm>
            <a:off x="5976135" y="6224370"/>
            <a:ext cx="1013018" cy="292388"/>
          </a:xfrm>
          <a:prstGeom prst="rect">
            <a:avLst/>
          </a:prstGeom>
          <a:solidFill>
            <a:schemeClr val="bg1"/>
          </a:solidFill>
        </p:spPr>
        <p:txBody>
          <a:bodyPr wrap="none" rtlCol="0">
            <a:spAutoFit/>
          </a:bodyPr>
          <a:lstStyle/>
          <a:p>
            <a:r>
              <a:rPr lang="en-US" sz="1300" b="1" dirty="0" smtClean="0"/>
              <a:t>RHIZOBIUM</a:t>
            </a:r>
            <a:endParaRPr lang="en-US" sz="1300" b="1" dirty="0"/>
          </a:p>
        </p:txBody>
      </p:sp>
    </p:spTree>
    <p:extLst>
      <p:ext uri="{BB962C8B-B14F-4D97-AF65-F5344CB8AC3E}">
        <p14:creationId xmlns:p14="http://schemas.microsoft.com/office/powerpoint/2010/main" val="4216936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6"/>
          <p:cNvGrpSpPr>
            <a:grpSpLocks/>
          </p:cNvGrpSpPr>
          <p:nvPr/>
        </p:nvGrpSpPr>
        <p:grpSpPr bwMode="auto">
          <a:xfrm>
            <a:off x="2249538" y="912844"/>
            <a:ext cx="4752354" cy="1189098"/>
            <a:chOff x="2220780" y="2363654"/>
            <a:chExt cx="4752293" cy="1188690"/>
          </a:xfrm>
        </p:grpSpPr>
        <p:pic>
          <p:nvPicPr>
            <p:cNvPr id="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186" y="3044720"/>
              <a:ext cx="4010526" cy="507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p:cNvSpPr/>
            <p:nvPr/>
          </p:nvSpPr>
          <p:spPr>
            <a:xfrm>
              <a:off x="2412261" y="2708331"/>
              <a:ext cx="647692" cy="2158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3131390" y="2708331"/>
              <a:ext cx="649279" cy="215825"/>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Rectangle 25"/>
            <p:cNvSpPr/>
            <p:nvPr/>
          </p:nvSpPr>
          <p:spPr>
            <a:xfrm>
              <a:off x="5723744" y="2708331"/>
              <a:ext cx="1047737" cy="215825"/>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5"/>
            <p:cNvSpPr txBox="1">
              <a:spLocks noChangeArrowheads="1"/>
            </p:cNvSpPr>
            <p:nvPr/>
          </p:nvSpPr>
          <p:spPr bwMode="auto">
            <a:xfrm>
              <a:off x="2220780" y="2383876"/>
              <a:ext cx="1008112" cy="30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400" dirty="0" smtClean="0"/>
                <a:t>UV</a:t>
              </a:r>
              <a:endParaRPr lang="en-GB" sz="1400" dirty="0"/>
            </a:p>
          </p:txBody>
        </p:sp>
        <p:sp>
          <p:nvSpPr>
            <p:cNvPr id="28" name="TextBox 14"/>
            <p:cNvSpPr txBox="1">
              <a:spLocks noChangeArrowheads="1"/>
            </p:cNvSpPr>
            <p:nvPr/>
          </p:nvSpPr>
          <p:spPr bwMode="auto">
            <a:xfrm>
              <a:off x="2906420" y="2380992"/>
              <a:ext cx="1008112" cy="30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400" dirty="0" smtClean="0"/>
                <a:t>Blue</a:t>
              </a:r>
              <a:endParaRPr lang="en-GB" sz="1400" dirty="0"/>
            </a:p>
          </p:txBody>
        </p:sp>
        <p:sp>
          <p:nvSpPr>
            <p:cNvPr id="29" name="TextBox 15"/>
            <p:cNvSpPr txBox="1">
              <a:spLocks noChangeArrowheads="1"/>
            </p:cNvSpPr>
            <p:nvPr/>
          </p:nvSpPr>
          <p:spPr bwMode="auto">
            <a:xfrm>
              <a:off x="5652120" y="2363654"/>
              <a:ext cx="1320953" cy="30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400" dirty="0"/>
                <a:t>Red / far-red </a:t>
              </a:r>
            </a:p>
          </p:txBody>
        </p:sp>
      </p:grpSp>
      <p:pic>
        <p:nvPicPr>
          <p:cNvPr id="3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63288"/>
          <a:stretch/>
        </p:blipFill>
        <p:spPr bwMode="auto">
          <a:xfrm rot="5400000">
            <a:off x="3952376" y="410035"/>
            <a:ext cx="670025" cy="4010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0" name="Group 49"/>
          <p:cNvGrpSpPr/>
          <p:nvPr/>
        </p:nvGrpSpPr>
        <p:grpSpPr>
          <a:xfrm>
            <a:off x="5751458" y="3200776"/>
            <a:ext cx="3392764" cy="2752561"/>
            <a:chOff x="5784876" y="3200776"/>
            <a:chExt cx="3392764" cy="2752561"/>
          </a:xfrm>
        </p:grpSpPr>
        <p:sp>
          <p:nvSpPr>
            <p:cNvPr id="17" name="Rectangle 16"/>
            <p:cNvSpPr/>
            <p:nvPr/>
          </p:nvSpPr>
          <p:spPr>
            <a:xfrm>
              <a:off x="6612999" y="5584005"/>
              <a:ext cx="2531001" cy="369332"/>
            </a:xfrm>
            <a:prstGeom prst="rect">
              <a:avLst/>
            </a:prstGeom>
          </p:spPr>
          <p:txBody>
            <a:bodyPr wrap="square">
              <a:spAutoFit/>
            </a:bodyPr>
            <a:lstStyle/>
            <a:p>
              <a:r>
                <a:rPr lang="en-US" b="1" dirty="0" smtClean="0">
                  <a:solidFill>
                    <a:srgbClr val="FF0000"/>
                  </a:solidFill>
                  <a:latin typeface="Arial"/>
                  <a:cs typeface="Arial"/>
                </a:rPr>
                <a:t>FITOCROMOS</a:t>
              </a:r>
              <a:endParaRPr lang="en-US" b="1" dirty="0">
                <a:solidFill>
                  <a:srgbClr val="FF0000"/>
                </a:solidFill>
                <a:latin typeface="Arial"/>
                <a:cs typeface="Arial"/>
              </a:endParaRPr>
            </a:p>
          </p:txBody>
        </p:sp>
        <p:pic>
          <p:nvPicPr>
            <p:cNvPr id="3" name="Picture 2"/>
            <p:cNvPicPr>
              <a:picLocks noChangeAspect="1"/>
            </p:cNvPicPr>
            <p:nvPr/>
          </p:nvPicPr>
          <p:blipFill>
            <a:blip r:embed="rId5"/>
            <a:stretch>
              <a:fillRect/>
            </a:stretch>
          </p:blipFill>
          <p:spPr>
            <a:xfrm>
              <a:off x="5784876" y="3483945"/>
              <a:ext cx="3392764" cy="2073982"/>
            </a:xfrm>
            <a:prstGeom prst="rect">
              <a:avLst/>
            </a:prstGeom>
          </p:spPr>
        </p:pic>
        <p:sp>
          <p:nvSpPr>
            <p:cNvPr id="37" name="Rectangle 36"/>
            <p:cNvSpPr/>
            <p:nvPr/>
          </p:nvSpPr>
          <p:spPr>
            <a:xfrm>
              <a:off x="6573007" y="3200776"/>
              <a:ext cx="2531001" cy="400110"/>
            </a:xfrm>
            <a:prstGeom prst="rect">
              <a:avLst/>
            </a:prstGeom>
          </p:spPr>
          <p:txBody>
            <a:bodyPr wrap="square">
              <a:spAutoFit/>
            </a:bodyPr>
            <a:lstStyle/>
            <a:p>
              <a:r>
                <a:rPr lang="en-US" sz="2000" b="1" dirty="0">
                  <a:latin typeface="Arial"/>
                  <a:cs typeface="Arial"/>
                </a:rPr>
                <a:t>GERMINACIÓN </a:t>
              </a:r>
            </a:p>
          </p:txBody>
        </p:sp>
      </p:grpSp>
      <p:grpSp>
        <p:nvGrpSpPr>
          <p:cNvPr id="49" name="Group 48"/>
          <p:cNvGrpSpPr/>
          <p:nvPr/>
        </p:nvGrpSpPr>
        <p:grpSpPr>
          <a:xfrm>
            <a:off x="2678724" y="3067056"/>
            <a:ext cx="2921394" cy="3764950"/>
            <a:chOff x="2912650" y="3129776"/>
            <a:chExt cx="2921394" cy="3764950"/>
          </a:xfrm>
        </p:grpSpPr>
        <p:pic>
          <p:nvPicPr>
            <p:cNvPr id="7" name="Picture 6"/>
            <p:cNvPicPr>
              <a:picLocks noChangeAspect="1"/>
            </p:cNvPicPr>
            <p:nvPr/>
          </p:nvPicPr>
          <p:blipFill rotWithShape="1">
            <a:blip r:embed="rId6"/>
            <a:srcRect r="8494"/>
            <a:stretch/>
          </p:blipFill>
          <p:spPr>
            <a:xfrm>
              <a:off x="2912650" y="3352344"/>
              <a:ext cx="2921394" cy="3304116"/>
            </a:xfrm>
            <a:prstGeom prst="rect">
              <a:avLst/>
            </a:prstGeom>
          </p:spPr>
        </p:pic>
        <p:sp>
          <p:nvSpPr>
            <p:cNvPr id="20" name="Rectangle 19"/>
            <p:cNvSpPr/>
            <p:nvPr/>
          </p:nvSpPr>
          <p:spPr>
            <a:xfrm>
              <a:off x="2945940" y="6540783"/>
              <a:ext cx="2531001" cy="353943"/>
            </a:xfrm>
            <a:prstGeom prst="rect">
              <a:avLst/>
            </a:prstGeom>
          </p:spPr>
          <p:txBody>
            <a:bodyPr wrap="square">
              <a:spAutoFit/>
            </a:bodyPr>
            <a:lstStyle/>
            <a:p>
              <a:r>
                <a:rPr lang="en-US" sz="1700" b="1" dirty="0" smtClean="0">
                  <a:solidFill>
                    <a:srgbClr val="0000FF"/>
                  </a:solidFill>
                  <a:latin typeface="Arial"/>
                  <a:cs typeface="Arial"/>
                </a:rPr>
                <a:t>FOTOTROPINAS</a:t>
              </a:r>
              <a:endParaRPr lang="en-US" sz="1700" b="1" dirty="0">
                <a:solidFill>
                  <a:srgbClr val="0000FF"/>
                </a:solidFill>
                <a:latin typeface="Arial"/>
                <a:cs typeface="Arial"/>
              </a:endParaRPr>
            </a:p>
          </p:txBody>
        </p:sp>
        <p:sp>
          <p:nvSpPr>
            <p:cNvPr id="38" name="Rectangle 37"/>
            <p:cNvSpPr/>
            <p:nvPr/>
          </p:nvSpPr>
          <p:spPr>
            <a:xfrm>
              <a:off x="3036074" y="3129776"/>
              <a:ext cx="2784101" cy="400110"/>
            </a:xfrm>
            <a:prstGeom prst="rect">
              <a:avLst/>
            </a:prstGeom>
          </p:spPr>
          <p:txBody>
            <a:bodyPr wrap="square">
              <a:spAutoFit/>
            </a:bodyPr>
            <a:lstStyle/>
            <a:p>
              <a:r>
                <a:rPr lang="en-US" sz="2000" b="1" dirty="0" smtClean="0">
                  <a:latin typeface="Arial"/>
                  <a:cs typeface="Arial"/>
                </a:rPr>
                <a:t>FOTOTROPISMO</a:t>
              </a:r>
              <a:endParaRPr lang="en-US" sz="2000" b="1" dirty="0">
                <a:latin typeface="Arial"/>
                <a:cs typeface="Arial"/>
              </a:endParaRPr>
            </a:p>
          </p:txBody>
        </p:sp>
      </p:grpSp>
      <p:grpSp>
        <p:nvGrpSpPr>
          <p:cNvPr id="48" name="Group 47"/>
          <p:cNvGrpSpPr/>
          <p:nvPr/>
        </p:nvGrpSpPr>
        <p:grpSpPr>
          <a:xfrm>
            <a:off x="281147" y="2896546"/>
            <a:ext cx="2904103" cy="3946086"/>
            <a:chOff x="297856" y="2896546"/>
            <a:chExt cx="2904103" cy="3946086"/>
          </a:xfrm>
        </p:grpSpPr>
        <p:sp>
          <p:nvSpPr>
            <p:cNvPr id="21" name="Rectangle 20"/>
            <p:cNvSpPr/>
            <p:nvPr/>
          </p:nvSpPr>
          <p:spPr>
            <a:xfrm>
              <a:off x="1066981" y="6473300"/>
              <a:ext cx="1249782" cy="369332"/>
            </a:xfrm>
            <a:prstGeom prst="rect">
              <a:avLst/>
            </a:prstGeom>
          </p:spPr>
          <p:txBody>
            <a:bodyPr wrap="square">
              <a:spAutoFit/>
            </a:bodyPr>
            <a:lstStyle/>
            <a:p>
              <a:r>
                <a:rPr lang="en-US" b="1" dirty="0" smtClean="0">
                  <a:solidFill>
                    <a:srgbClr val="8000FF"/>
                  </a:solidFill>
                  <a:latin typeface="Arial"/>
                  <a:cs typeface="Arial"/>
                </a:rPr>
                <a:t>UVR8</a:t>
              </a:r>
              <a:endParaRPr lang="en-US" b="1" dirty="0">
                <a:solidFill>
                  <a:srgbClr val="8000FF"/>
                </a:solidFill>
                <a:latin typeface="Arial"/>
                <a:cs typeface="Arial"/>
              </a:endParaRPr>
            </a:p>
          </p:txBody>
        </p:sp>
        <p:pic>
          <p:nvPicPr>
            <p:cNvPr id="16" name="Picture 15" descr="F6.large.jpg"/>
            <p:cNvPicPr>
              <a:picLocks noChangeAspect="1"/>
            </p:cNvPicPr>
            <p:nvPr/>
          </p:nvPicPr>
          <p:blipFill rotWithShape="1">
            <a:blip r:embed="rId7">
              <a:extLst>
                <a:ext uri="{28A0092B-C50C-407E-A947-70E740481C1C}">
                  <a14:useLocalDpi xmlns:a14="http://schemas.microsoft.com/office/drawing/2010/main" val="0"/>
                </a:ext>
              </a:extLst>
            </a:blip>
            <a:srcRect l="9812" t="35250" r="55416" b="15218"/>
            <a:stretch/>
          </p:blipFill>
          <p:spPr>
            <a:xfrm>
              <a:off x="363604" y="3247816"/>
              <a:ext cx="1078748" cy="3255459"/>
            </a:xfrm>
            <a:prstGeom prst="rect">
              <a:avLst/>
            </a:prstGeom>
          </p:spPr>
        </p:pic>
        <p:sp>
          <p:nvSpPr>
            <p:cNvPr id="39" name="Rectangle 38"/>
            <p:cNvSpPr/>
            <p:nvPr/>
          </p:nvSpPr>
          <p:spPr>
            <a:xfrm>
              <a:off x="670958" y="2896546"/>
              <a:ext cx="2531001" cy="400110"/>
            </a:xfrm>
            <a:prstGeom prst="rect">
              <a:avLst/>
            </a:prstGeom>
          </p:spPr>
          <p:txBody>
            <a:bodyPr wrap="square">
              <a:spAutoFit/>
            </a:bodyPr>
            <a:lstStyle/>
            <a:p>
              <a:r>
                <a:rPr lang="en-US" sz="2000" b="1" dirty="0" smtClean="0">
                  <a:latin typeface="Arial"/>
                  <a:cs typeface="Arial"/>
                </a:rPr>
                <a:t>DAÑO UV-B</a:t>
              </a:r>
              <a:endParaRPr lang="en-US" sz="2000" b="1" dirty="0">
                <a:latin typeface="Arial"/>
                <a:cs typeface="Arial"/>
              </a:endParaRPr>
            </a:p>
          </p:txBody>
        </p:sp>
        <p:sp>
          <p:nvSpPr>
            <p:cNvPr id="40" name="TextBox 39"/>
            <p:cNvSpPr txBox="1"/>
            <p:nvPr/>
          </p:nvSpPr>
          <p:spPr>
            <a:xfrm>
              <a:off x="297856" y="3189094"/>
              <a:ext cx="586129" cy="369332"/>
            </a:xfrm>
            <a:prstGeom prst="rect">
              <a:avLst/>
            </a:prstGeom>
            <a:solidFill>
              <a:schemeClr val="bg1"/>
            </a:solidFill>
          </p:spPr>
          <p:txBody>
            <a:bodyPr wrap="square" rtlCol="0">
              <a:spAutoFit/>
            </a:bodyPr>
            <a:lstStyle/>
            <a:p>
              <a:r>
                <a:rPr lang="en-US" b="1" dirty="0" smtClean="0"/>
                <a:t>+UV</a:t>
              </a:r>
              <a:endParaRPr lang="en-US" b="1" dirty="0"/>
            </a:p>
          </p:txBody>
        </p:sp>
        <p:sp>
          <p:nvSpPr>
            <p:cNvPr id="41" name="TextBox 40"/>
            <p:cNvSpPr txBox="1"/>
            <p:nvPr/>
          </p:nvSpPr>
          <p:spPr>
            <a:xfrm>
              <a:off x="336289" y="5181134"/>
              <a:ext cx="586129" cy="369332"/>
            </a:xfrm>
            <a:prstGeom prst="rect">
              <a:avLst/>
            </a:prstGeom>
            <a:solidFill>
              <a:schemeClr val="bg1"/>
            </a:solidFill>
          </p:spPr>
          <p:txBody>
            <a:bodyPr wrap="square" rtlCol="0">
              <a:spAutoFit/>
            </a:bodyPr>
            <a:lstStyle/>
            <a:p>
              <a:r>
                <a:rPr lang="en-US" b="1" dirty="0"/>
                <a:t>-</a:t>
              </a:r>
              <a:r>
                <a:rPr lang="en-US" b="1" dirty="0" smtClean="0"/>
                <a:t>UV</a:t>
              </a:r>
              <a:endParaRPr lang="en-US" b="1" dirty="0"/>
            </a:p>
          </p:txBody>
        </p:sp>
        <p:sp>
          <p:nvSpPr>
            <p:cNvPr id="42" name="TextBox 41"/>
            <p:cNvSpPr txBox="1"/>
            <p:nvPr/>
          </p:nvSpPr>
          <p:spPr>
            <a:xfrm>
              <a:off x="648075" y="4891989"/>
              <a:ext cx="532305" cy="292388"/>
            </a:xfrm>
            <a:prstGeom prst="rect">
              <a:avLst/>
            </a:prstGeom>
            <a:noFill/>
          </p:spPr>
          <p:txBody>
            <a:bodyPr wrap="square" rtlCol="0">
              <a:spAutoFit/>
            </a:bodyPr>
            <a:lstStyle/>
            <a:p>
              <a:r>
                <a:rPr lang="en-US" sz="1300" b="1" dirty="0" smtClean="0">
                  <a:solidFill>
                    <a:schemeClr val="bg1"/>
                  </a:solidFill>
                </a:rPr>
                <a:t>WT</a:t>
              </a:r>
              <a:endParaRPr lang="en-US" sz="1300" b="1" dirty="0">
                <a:solidFill>
                  <a:schemeClr val="bg1"/>
                </a:solidFill>
              </a:endParaRPr>
            </a:p>
          </p:txBody>
        </p:sp>
        <p:sp>
          <p:nvSpPr>
            <p:cNvPr id="45" name="TextBox 44"/>
            <p:cNvSpPr txBox="1"/>
            <p:nvPr/>
          </p:nvSpPr>
          <p:spPr>
            <a:xfrm>
              <a:off x="580983" y="6220389"/>
              <a:ext cx="532305" cy="292388"/>
            </a:xfrm>
            <a:prstGeom prst="rect">
              <a:avLst/>
            </a:prstGeom>
            <a:noFill/>
          </p:spPr>
          <p:txBody>
            <a:bodyPr wrap="square" rtlCol="0">
              <a:spAutoFit/>
            </a:bodyPr>
            <a:lstStyle/>
            <a:p>
              <a:r>
                <a:rPr lang="en-US" sz="1300" b="1" dirty="0" smtClean="0">
                  <a:solidFill>
                    <a:schemeClr val="bg1"/>
                  </a:solidFill>
                </a:rPr>
                <a:t>WT</a:t>
              </a:r>
              <a:endParaRPr lang="en-US" sz="1300" b="1" dirty="0">
                <a:solidFill>
                  <a:schemeClr val="bg1"/>
                </a:solidFill>
              </a:endParaRPr>
            </a:p>
          </p:txBody>
        </p:sp>
        <p:pic>
          <p:nvPicPr>
            <p:cNvPr id="47" name="Picture 46" descr="F6.large.jpg"/>
            <p:cNvPicPr>
              <a:picLocks noChangeAspect="1"/>
            </p:cNvPicPr>
            <p:nvPr/>
          </p:nvPicPr>
          <p:blipFill rotWithShape="1">
            <a:blip r:embed="rId7">
              <a:extLst>
                <a:ext uri="{28A0092B-C50C-407E-A947-70E740481C1C}">
                  <a14:useLocalDpi xmlns:a14="http://schemas.microsoft.com/office/drawing/2010/main" val="0"/>
                </a:ext>
              </a:extLst>
            </a:blip>
            <a:srcRect l="70209" t="35250" b="15218"/>
            <a:stretch/>
          </p:blipFill>
          <p:spPr>
            <a:xfrm>
              <a:off x="1458030" y="3248579"/>
              <a:ext cx="924238" cy="3255459"/>
            </a:xfrm>
            <a:prstGeom prst="rect">
              <a:avLst/>
            </a:prstGeom>
          </p:spPr>
        </p:pic>
        <p:sp>
          <p:nvSpPr>
            <p:cNvPr id="46" name="TextBox 45"/>
            <p:cNvSpPr txBox="1"/>
            <p:nvPr/>
          </p:nvSpPr>
          <p:spPr>
            <a:xfrm>
              <a:off x="1606080" y="6203324"/>
              <a:ext cx="532305" cy="292388"/>
            </a:xfrm>
            <a:prstGeom prst="rect">
              <a:avLst/>
            </a:prstGeom>
            <a:noFill/>
          </p:spPr>
          <p:txBody>
            <a:bodyPr wrap="square" rtlCol="0">
              <a:spAutoFit/>
            </a:bodyPr>
            <a:lstStyle/>
            <a:p>
              <a:r>
                <a:rPr lang="en-US" sz="1300" b="1" i="1" dirty="0" smtClean="0">
                  <a:solidFill>
                    <a:schemeClr val="bg1"/>
                  </a:solidFill>
                </a:rPr>
                <a:t>uvr8</a:t>
              </a:r>
              <a:endParaRPr lang="en-US" sz="1300" b="1" i="1" dirty="0">
                <a:solidFill>
                  <a:schemeClr val="bg1"/>
                </a:solidFill>
              </a:endParaRPr>
            </a:p>
          </p:txBody>
        </p:sp>
        <p:sp>
          <p:nvSpPr>
            <p:cNvPr id="44" name="TextBox 43"/>
            <p:cNvSpPr txBox="1"/>
            <p:nvPr/>
          </p:nvSpPr>
          <p:spPr>
            <a:xfrm>
              <a:off x="1641816" y="4874924"/>
              <a:ext cx="532305" cy="292388"/>
            </a:xfrm>
            <a:prstGeom prst="rect">
              <a:avLst/>
            </a:prstGeom>
            <a:noFill/>
          </p:spPr>
          <p:txBody>
            <a:bodyPr wrap="square" rtlCol="0">
              <a:spAutoFit/>
            </a:bodyPr>
            <a:lstStyle/>
            <a:p>
              <a:r>
                <a:rPr lang="en-US" sz="1300" b="1" i="1" dirty="0" smtClean="0">
                  <a:solidFill>
                    <a:schemeClr val="bg1"/>
                  </a:solidFill>
                </a:rPr>
                <a:t>uvr8</a:t>
              </a:r>
              <a:endParaRPr lang="en-US" sz="1300" b="1" i="1" dirty="0">
                <a:solidFill>
                  <a:schemeClr val="bg1"/>
                </a:solidFill>
              </a:endParaRPr>
            </a:p>
          </p:txBody>
        </p:sp>
      </p:grpSp>
      <p:sp>
        <p:nvSpPr>
          <p:cNvPr id="32" name="Title 1"/>
          <p:cNvSpPr>
            <a:spLocks noGrp="1"/>
          </p:cNvSpPr>
          <p:nvPr>
            <p:ph type="title"/>
          </p:nvPr>
        </p:nvSpPr>
        <p:spPr>
          <a:xfrm>
            <a:off x="441522" y="111888"/>
            <a:ext cx="8229600" cy="719147"/>
          </a:xfrm>
          <a:solidFill>
            <a:schemeClr val="accent1">
              <a:lumMod val="20000"/>
              <a:lumOff val="80000"/>
            </a:schemeClr>
          </a:solidFill>
        </p:spPr>
        <p:txBody>
          <a:bodyPr>
            <a:normAutofit/>
          </a:bodyPr>
          <a:lstStyle/>
          <a:p>
            <a:r>
              <a:rPr lang="en-US" sz="4000" b="1" dirty="0" smtClean="0">
                <a:latin typeface="Arial"/>
                <a:cs typeface="Arial"/>
              </a:rPr>
              <a:t>SEÑALES LUMÍNICAS</a:t>
            </a:r>
            <a:endParaRPr lang="en-US" sz="4000" b="1" dirty="0"/>
          </a:p>
        </p:txBody>
      </p:sp>
      <p:sp>
        <p:nvSpPr>
          <p:cNvPr id="2" name="Left Arrow 1"/>
          <p:cNvSpPr/>
          <p:nvPr/>
        </p:nvSpPr>
        <p:spPr>
          <a:xfrm rot="19756448">
            <a:off x="1906969" y="2611836"/>
            <a:ext cx="480511" cy="250591"/>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Left Arrow 33"/>
          <p:cNvSpPr/>
          <p:nvPr/>
        </p:nvSpPr>
        <p:spPr>
          <a:xfrm rot="13607062">
            <a:off x="6286746" y="2847796"/>
            <a:ext cx="480511" cy="250591"/>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 Arrow 35"/>
          <p:cNvSpPr/>
          <p:nvPr/>
        </p:nvSpPr>
        <p:spPr>
          <a:xfrm rot="16200000">
            <a:off x="3605993" y="2830984"/>
            <a:ext cx="317321" cy="250591"/>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69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2870</TotalTime>
  <Words>1827</Words>
  <Application>Microsoft Macintosh PowerPoint</Application>
  <PresentationFormat>Presentación en pantalla (4:3)</PresentationFormat>
  <Paragraphs>430</Paragraphs>
  <Slides>47</Slides>
  <Notes>27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Calibri</vt:lpstr>
      <vt:lpstr>Helvetica</vt:lpstr>
      <vt:lpstr>Mangal</vt:lpstr>
      <vt:lpstr>MS PGothic</vt:lpstr>
      <vt:lpstr>ＭＳ Ｐゴシック</vt:lpstr>
      <vt:lpstr>Times</vt:lpstr>
      <vt:lpstr>Trebuchet MS</vt:lpstr>
      <vt:lpstr>Wingdings</vt:lpstr>
      <vt:lpstr>Arial</vt:lpstr>
      <vt:lpstr>Office Theme</vt:lpstr>
      <vt:lpstr>Presentación de PowerPoint</vt:lpstr>
      <vt:lpstr>Presentación de PowerPoint</vt:lpstr>
      <vt:lpstr>El organismo interviene en el proceso desde la percepción hasta la respuesta</vt:lpstr>
      <vt:lpstr>Presentación de PowerPoint</vt:lpstr>
      <vt:lpstr>Las plantas están expuestas a factores externos o ambientales….</vt:lpstr>
      <vt:lpstr>…pero también factores internos o fisiológicos</vt:lpstr>
      <vt:lpstr>Presentación de PowerPoint</vt:lpstr>
      <vt:lpstr>SEÑALES QUÍMICAS</vt:lpstr>
      <vt:lpstr>SEÑALES LUMÍNICAS</vt:lpstr>
      <vt:lpstr>SEÑAL: ΔPOTENCIAL DE MEMBRANA</vt:lpstr>
      <vt:lpstr>SEÑAL MECÁNICA</vt:lpstr>
      <vt:lpstr>Presentación de PowerPoint</vt:lpstr>
      <vt:lpstr>RECEPTORES - LOCALIZACIÓN</vt:lpstr>
      <vt:lpstr>PROTEINAS REPORTERAS  GREEN FLUORESCENT PROTEIN (GFP)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Efectores</vt:lpstr>
      <vt:lpstr>Presentación de PowerPoint</vt:lpstr>
      <vt:lpstr>1- Modificaciones de la cromatina</vt:lpstr>
      <vt:lpstr>Presentación de PowerPoint</vt:lpstr>
      <vt:lpstr>Factores de transcripción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Saavedra</dc:creator>
  <cp:lastModifiedBy>marchelodesimone@gmail.com</cp:lastModifiedBy>
  <cp:revision>27</cp:revision>
  <dcterms:created xsi:type="dcterms:W3CDTF">2019-05-28T14:20:42Z</dcterms:created>
  <dcterms:modified xsi:type="dcterms:W3CDTF">2020-05-19T21:04:30Z</dcterms:modified>
</cp:coreProperties>
</file>