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08" r:id="rId2"/>
    <p:sldId id="409" r:id="rId3"/>
    <p:sldId id="311" r:id="rId4"/>
    <p:sldId id="312" r:id="rId5"/>
    <p:sldId id="313" r:id="rId6"/>
    <p:sldId id="314" r:id="rId7"/>
    <p:sldId id="268" r:id="rId8"/>
    <p:sldId id="333" r:id="rId9"/>
    <p:sldId id="365" r:id="rId10"/>
    <p:sldId id="277" r:id="rId11"/>
    <p:sldId id="273" r:id="rId12"/>
    <p:sldId id="318" r:id="rId13"/>
    <p:sldId id="315" r:id="rId14"/>
    <p:sldId id="325" r:id="rId15"/>
    <p:sldId id="394" r:id="rId16"/>
    <p:sldId id="396" r:id="rId17"/>
    <p:sldId id="397" r:id="rId18"/>
    <p:sldId id="275" r:id="rId19"/>
    <p:sldId id="367" r:id="rId20"/>
    <p:sldId id="322" r:id="rId21"/>
    <p:sldId id="359" r:id="rId22"/>
    <p:sldId id="276" r:id="rId23"/>
    <p:sldId id="279" r:id="rId24"/>
    <p:sldId id="274" r:id="rId25"/>
    <p:sldId id="327" r:id="rId26"/>
    <p:sldId id="278" r:id="rId27"/>
    <p:sldId id="362" r:id="rId28"/>
    <p:sldId id="363" r:id="rId29"/>
    <p:sldId id="393" r:id="rId30"/>
    <p:sldId id="328" r:id="rId31"/>
    <p:sldId id="360" r:id="rId32"/>
    <p:sldId id="364" r:id="rId33"/>
    <p:sldId id="339" r:id="rId34"/>
    <p:sldId id="389" r:id="rId35"/>
    <p:sldId id="260" r:id="rId36"/>
    <p:sldId id="352" r:id="rId37"/>
    <p:sldId id="280" r:id="rId38"/>
    <p:sldId id="329" r:id="rId39"/>
    <p:sldId id="281" r:id="rId40"/>
    <p:sldId id="282" r:id="rId41"/>
    <p:sldId id="283" r:id="rId42"/>
    <p:sldId id="284" r:id="rId43"/>
    <p:sldId id="353" r:id="rId44"/>
    <p:sldId id="285" r:id="rId45"/>
    <p:sldId id="407" r:id="rId46"/>
    <p:sldId id="354" r:id="rId47"/>
    <p:sldId id="340" r:id="rId48"/>
    <p:sldId id="351" r:id="rId49"/>
    <p:sldId id="357" r:id="rId50"/>
    <p:sldId id="356" r:id="rId51"/>
    <p:sldId id="410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5028" autoAdjust="0"/>
  </p:normalViewPr>
  <p:slideViewPr>
    <p:cSldViewPr snapToGrid="0" snapToObjects="1">
      <p:cViewPr>
        <p:scale>
          <a:sx n="66" d="100"/>
          <a:sy n="66" d="100"/>
        </p:scale>
        <p:origin x="1792" y="656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BD8018-FD32-4959-9D19-4591D88D954D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CDC245-E3C5-4CA2-9073-190112233DE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1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EB944-F651-4AE8-B6C8-B06C0F372857}" type="slidenum">
              <a:rPr lang="en-US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Times New Roman" pitchFamily="-72" charset="0"/>
              <a:ea typeface="ＭＳ Ｐゴシック" pitchFamily="-72" charset="-128"/>
              <a:cs typeface="ＭＳ Ｐゴシック" pitchFamily="-72" charset="-128"/>
              <a:sym typeface="Symbol" pitchFamily="-72" charset="2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Times New Roman" pitchFamily="-72" charset="0"/>
              </a:rPr>
              <a:t>Figure 39.5 What part of a grass coleoptile senses light, and how is the signal transmitted?</a:t>
            </a:r>
          </a:p>
        </p:txBody>
      </p:sp>
    </p:spTree>
    <p:extLst>
      <p:ext uri="{BB962C8B-B14F-4D97-AF65-F5344CB8AC3E}">
        <p14:creationId xmlns:p14="http://schemas.microsoft.com/office/powerpoint/2010/main" val="2124711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07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27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3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DB6FC-BFC7-D54D-B4C6-2BD67A4319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DB6FC-BFC7-D54D-B4C6-2BD67A4319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1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74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83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59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2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CB7DF3-A234-428C-8990-61824510721E}" type="slidenum">
              <a:rPr lang="en-US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Times New Roman" pitchFamily="-72" charset="0"/>
              <a:ea typeface="ＭＳ Ｐゴシック" pitchFamily="-72" charset="-128"/>
              <a:cs typeface="ＭＳ Ｐゴシック" pitchFamily="-72" charset="-128"/>
              <a:sym typeface="Symbol" pitchFamily="-72" charset="2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Times New Roman" pitchFamily="-72" charset="0"/>
              </a:rPr>
              <a:t>Figure 39.5 What part of a grass coleoptile senses light, and how is the signal transmitted?</a:t>
            </a:r>
          </a:p>
        </p:txBody>
      </p:sp>
    </p:spTree>
    <p:extLst>
      <p:ext uri="{BB962C8B-B14F-4D97-AF65-F5344CB8AC3E}">
        <p14:creationId xmlns:p14="http://schemas.microsoft.com/office/powerpoint/2010/main" val="1666114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0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4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04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8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77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81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49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59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9505CA-9444-4784-8DA3-C2708C671688}" type="slidenum">
              <a:rPr lang="en-US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-72" charset="0"/>
              <a:ea typeface="ＭＳ Ｐゴシック" pitchFamily="-72" charset="-128"/>
              <a:cs typeface="ＭＳ Ｐゴシック" pitchFamily="-72" charset="-128"/>
              <a:sym typeface="Symbol" pitchFamily="-72" charset="2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Times New Roman" pitchFamily="-72" charset="0"/>
              </a:rPr>
              <a:t>Figure 39.5 What part of a grass coleoptile senses light, and how is the signal transmitted?</a:t>
            </a:r>
          </a:p>
        </p:txBody>
      </p:sp>
    </p:spTree>
    <p:extLst>
      <p:ext uri="{BB962C8B-B14F-4D97-AF65-F5344CB8AC3E}">
        <p14:creationId xmlns:p14="http://schemas.microsoft.com/office/powerpoint/2010/main" val="1354825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92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34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53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255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97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1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3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12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93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4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03E953-9803-4DF2-B191-F58694688CC4}" type="slidenum">
              <a:rPr lang="en-US">
                <a:latin typeface="Times New Roman" pitchFamily="-72" charset="0"/>
                <a:ea typeface="ＭＳ Ｐゴシック" pitchFamily="-72" charset="-128"/>
                <a:cs typeface="ＭＳ Ｐゴシック" pitchFamily="-72" charset="-128"/>
                <a:sym typeface="Symbol" pitchFamily="-72" charset="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Times New Roman" pitchFamily="-72" charset="0"/>
              <a:ea typeface="ＭＳ Ｐゴシック" pitchFamily="-72" charset="-128"/>
              <a:cs typeface="ＭＳ Ｐゴシック" pitchFamily="-72" charset="-128"/>
              <a:sym typeface="Symbol" pitchFamily="-72" charset="2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Times New Roman" pitchFamily="-72" charset="0"/>
              </a:rPr>
              <a:t>Figure 39.6 Does asymmetric distribution of a growth-promoting chemical cause a coleoptile to grow toward the light?</a:t>
            </a:r>
          </a:p>
        </p:txBody>
      </p:sp>
    </p:spTree>
    <p:extLst>
      <p:ext uri="{BB962C8B-B14F-4D97-AF65-F5344CB8AC3E}">
        <p14:creationId xmlns:p14="http://schemas.microsoft.com/office/powerpoint/2010/main" val="789338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55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136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9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464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5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97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9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A3D62C-4652-4242-92AD-D2538CC24D7B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24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13E287-C0EC-465D-B59C-994B006282FF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051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6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84060-FA34-475F-BB83-0C0D41C07DB7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C9E5B-B8F0-4EEC-84F0-539AE4403F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AF0D-7E4C-47B5-9560-0A8913616899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FDC8-FF6C-4CE2-AE92-450D947618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E786-8003-4245-A82D-4B360067DCCD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D9BE6-121F-4B99-9DD0-26670BD047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5237-45D4-42ED-A8AB-FED8F23F7EE2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6DA3E-CE9F-4E70-8535-30D5DB2081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2294-A52E-412E-A8A1-CB7E3FB0DE40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90D8-4C2D-471A-920B-8CFFA33489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6B474-08E9-4675-8252-E327150859D1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FE219-5061-4E34-9454-96E1469388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64B37-26A6-4D56-879E-2BFDB66708BF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93F94-A3F8-4D2A-8F66-F34C9C12E7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F12B-5E9A-44FC-A6DF-FDD52EA3E8F9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DBAA2-8D25-44DD-8089-957BA9525E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C8826-36FF-43D5-9675-C4E198DA8868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47FA8-9E65-4058-8ECA-757B49EC42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2ACA3-6E90-4545-A129-05376C37A004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ACB-67E5-4465-98DB-950637F72AC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06F5-A8EE-4DCA-BBA7-A07EC3577E23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06934-04BE-4576-A746-DEF9E07A385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451AE3-D2A9-4C24-9ACE-0FF9C037CD7E}" type="datetimeFigureOut">
              <a:rPr lang="en-US"/>
              <a:pPr>
                <a:defRPr/>
              </a:pPr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87D2AB-518C-48F9-AD9D-66E4D6EE22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lcohetealaluna.com/vigilar-y-castigar/" TargetMode="Externa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8.em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3.png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en.wikipedia.org/wiki/Phototropism" TargetMode="External"/><Relationship Id="rId5" Type="http://schemas.openxmlformats.org/officeDocument/2006/relationships/hyperlink" Target="http://en.wikipedia.org/wiki/Geotropism" TargetMode="External"/><Relationship Id="rId6" Type="http://schemas.openxmlformats.org/officeDocument/2006/relationships/hyperlink" Target="http://en.wikipedia.org/wiki/Hydrotropis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8.em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328" y="327143"/>
            <a:ext cx="5830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Hormonas</a:t>
            </a:r>
            <a:r>
              <a:rPr lang="en-US" sz="4800" dirty="0" smtClean="0"/>
              <a:t> </a:t>
            </a:r>
            <a:r>
              <a:rPr lang="en-US" sz="4800" dirty="0" err="1" smtClean="0"/>
              <a:t>vegetales</a:t>
            </a:r>
            <a:endParaRPr lang="en-US" sz="4800" dirty="0"/>
          </a:p>
        </p:txBody>
      </p:sp>
      <p:grpSp>
        <p:nvGrpSpPr>
          <p:cNvPr id="8" name="Group 7"/>
          <p:cNvGrpSpPr/>
          <p:nvPr/>
        </p:nvGrpSpPr>
        <p:grpSpPr>
          <a:xfrm>
            <a:off x="404047" y="1196628"/>
            <a:ext cx="8408055" cy="5631838"/>
            <a:chOff x="404047" y="1196628"/>
            <a:chExt cx="8408055" cy="5631838"/>
          </a:xfrm>
        </p:grpSpPr>
        <p:pic>
          <p:nvPicPr>
            <p:cNvPr id="5" name="Picture 2" descr="scan002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4047" y="1196628"/>
              <a:ext cx="8408055" cy="563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654673" y="5715400"/>
              <a:ext cx="273007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AUXINAS</a:t>
              </a:r>
              <a:r>
                <a:rPr lang="en-US" dirty="0" smtClean="0">
                  <a:solidFill>
                    <a:schemeClr val="bg1"/>
                  </a:solidFill>
                </a:rPr>
                <a:t> / </a:t>
              </a:r>
              <a:r>
                <a:rPr lang="en-US" sz="1200" dirty="0" smtClean="0">
                  <a:solidFill>
                    <a:schemeClr val="bg1"/>
                  </a:solidFill>
                </a:rPr>
                <a:t>CITOCININAS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64023" y="5657668"/>
              <a:ext cx="3424792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AUXINAS </a:t>
              </a:r>
              <a:r>
                <a:rPr lang="en-US" dirty="0" smtClean="0">
                  <a:solidFill>
                    <a:schemeClr val="bg1"/>
                  </a:solidFill>
                </a:rPr>
                <a:t>/ </a:t>
              </a:r>
              <a:r>
                <a:rPr lang="en-US" sz="2400" dirty="0" smtClean="0">
                  <a:solidFill>
                    <a:schemeClr val="bg1"/>
                  </a:solidFill>
                </a:rPr>
                <a:t>CITOCININAS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688975" y="590550"/>
            <a:ext cx="7121525" cy="1238250"/>
            <a:chOff x="604305" y="1538817"/>
            <a:chExt cx="7121633" cy="1238250"/>
          </a:xfrm>
        </p:grpSpPr>
        <p:sp>
          <p:nvSpPr>
            <p:cNvPr id="2" name="Rectangle 1"/>
            <p:cNvSpPr/>
            <p:nvPr/>
          </p:nvSpPr>
          <p:spPr>
            <a:xfrm>
              <a:off x="604305" y="1538817"/>
              <a:ext cx="1587524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955709" y="2243667"/>
              <a:ext cx="115889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293431" y="2210330"/>
              <a:ext cx="115889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58" name="TextBox 17"/>
            <p:cNvSpPr txBox="1">
              <a:spLocks noChangeArrowheads="1"/>
            </p:cNvSpPr>
            <p:nvPr/>
          </p:nvSpPr>
          <p:spPr bwMode="auto">
            <a:xfrm>
              <a:off x="3384550" y="1979657"/>
              <a:ext cx="15738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27659" name="TextBox 18"/>
            <p:cNvSpPr txBox="1">
              <a:spLocks noChangeArrowheads="1"/>
            </p:cNvSpPr>
            <p:nvPr/>
          </p:nvSpPr>
          <p:spPr bwMode="auto">
            <a:xfrm>
              <a:off x="6132834" y="2001061"/>
              <a:ext cx="15931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27660" name="TextBox 20"/>
            <p:cNvSpPr txBox="1">
              <a:spLocks noChangeArrowheads="1"/>
            </p:cNvSpPr>
            <p:nvPr/>
          </p:nvSpPr>
          <p:spPr bwMode="auto">
            <a:xfrm>
              <a:off x="710043" y="1853600"/>
              <a:ext cx="13633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latin typeface="Calibri" pitchFamily="-72" charset="0"/>
                </a:rPr>
                <a:t>Hormona</a:t>
              </a:r>
            </a:p>
            <a:p>
              <a:pPr algn="ctr"/>
              <a:r>
                <a:rPr lang="en-US" sz="2400">
                  <a:latin typeface="Calibri" pitchFamily="-72" charset="0"/>
                </a:rPr>
                <a:t>activa</a:t>
              </a:r>
            </a:p>
          </p:txBody>
        </p:sp>
      </p:grpSp>
      <p:sp>
        <p:nvSpPr>
          <p:cNvPr id="27652" name="Rectangle 8"/>
          <p:cNvSpPr>
            <a:spLocks noGrp="1" noChangeArrowheads="1"/>
          </p:cNvSpPr>
          <p:nvPr>
            <p:ph type="title"/>
          </p:nvPr>
        </p:nvSpPr>
        <p:spPr>
          <a:xfrm>
            <a:off x="2751138" y="36513"/>
            <a:ext cx="6276975" cy="1143000"/>
          </a:xfrm>
        </p:spPr>
        <p:txBody>
          <a:bodyPr/>
          <a:lstStyle/>
          <a:p>
            <a:r>
              <a:rPr lang="en-US" altLang="zh-TW" sz="2600" b="1" smtClean="0">
                <a:solidFill>
                  <a:srgbClr val="CC3300"/>
                </a:solidFill>
                <a:latin typeface="Comic Sans MS" pitchFamily="-72" charset="0"/>
                <a:ea typeface="新細明體" pitchFamily="-72" charset="-120"/>
                <a:cs typeface="新細明體" pitchFamily="-72" charset="-120"/>
              </a:rPr>
              <a:t>Percepción de hormonas y respuesta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3017"/>
          <a:stretch/>
        </p:blipFill>
        <p:spPr>
          <a:xfrm>
            <a:off x="2378075" y="1828800"/>
            <a:ext cx="4730894" cy="5027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03263" y="3333750"/>
            <a:ext cx="1587500" cy="1238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485888" y="2159000"/>
            <a:ext cx="0" cy="101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>
            <a:off x="4501763" y="4714875"/>
            <a:ext cx="0" cy="101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>
            <a:off x="5581263" y="3730625"/>
            <a:ext cx="11588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2495163" y="3756025"/>
            <a:ext cx="11588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H="1">
            <a:off x="2480876" y="3952875"/>
            <a:ext cx="1108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5576501" y="3952875"/>
            <a:ext cx="1108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3930322" y="1671638"/>
            <a:ext cx="1125850" cy="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Calibri" pitchFamily="-72" charset="0"/>
              </a:rPr>
              <a:t>Síntesis</a:t>
            </a:r>
            <a:endParaRPr lang="en-US" sz="2400" dirty="0">
              <a:latin typeface="Calibri" pitchFamily="-72" charset="0"/>
            </a:endParaRPr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899726" y="3589589"/>
            <a:ext cx="1558743" cy="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Transporte</a:t>
            </a:r>
          </a:p>
        </p:txBody>
      </p:sp>
      <p:sp>
        <p:nvSpPr>
          <p:cNvPr id="29708" name="TextBox 18"/>
          <p:cNvSpPr txBox="1">
            <a:spLocks noChangeArrowheads="1"/>
          </p:cNvSpPr>
          <p:nvPr/>
        </p:nvSpPr>
        <p:spPr bwMode="auto">
          <a:xfrm>
            <a:off x="6690024" y="3572652"/>
            <a:ext cx="1724927" cy="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Conjugación</a:t>
            </a:r>
          </a:p>
        </p:txBody>
      </p:sp>
      <p:sp>
        <p:nvSpPr>
          <p:cNvPr id="29709" name="TextBox 19"/>
          <p:cNvSpPr txBox="1">
            <a:spLocks noChangeArrowheads="1"/>
          </p:cNvSpPr>
          <p:nvPr/>
        </p:nvSpPr>
        <p:spPr bwMode="auto">
          <a:xfrm>
            <a:off x="3601453" y="5743812"/>
            <a:ext cx="1760388" cy="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Degradación</a:t>
            </a:r>
          </a:p>
        </p:txBody>
      </p:sp>
      <p:sp>
        <p:nvSpPr>
          <p:cNvPr id="29710" name="TextBox 20"/>
          <p:cNvSpPr txBox="1">
            <a:spLocks noChangeArrowheads="1"/>
          </p:cNvSpPr>
          <p:nvPr/>
        </p:nvSpPr>
        <p:spPr bwMode="auto">
          <a:xfrm>
            <a:off x="3909284" y="3648265"/>
            <a:ext cx="1363107" cy="8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pitchFamily="-72" charset="0"/>
              </a:rPr>
              <a:t>Hormona</a:t>
            </a:r>
          </a:p>
          <a:p>
            <a:pPr algn="ctr"/>
            <a:r>
              <a:rPr lang="en-US" sz="2400">
                <a:latin typeface="Calibri" pitchFamily="-72" charset="0"/>
              </a:rPr>
              <a:t>activa</a:t>
            </a:r>
          </a:p>
        </p:txBody>
      </p:sp>
      <p:sp>
        <p:nvSpPr>
          <p:cNvPr id="29698" name="Rectangle 8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86800" cy="1143000"/>
          </a:xfrm>
        </p:spPr>
        <p:txBody>
          <a:bodyPr/>
          <a:lstStyle/>
          <a:p>
            <a:r>
              <a:rPr lang="en-US" altLang="zh-TW" sz="2600" b="1">
                <a:solidFill>
                  <a:srgbClr val="CC3300"/>
                </a:solidFill>
                <a:latin typeface="Comic Sans MS" pitchFamily="-72" charset="0"/>
                <a:ea typeface="新細明體" pitchFamily="-72" charset="-120"/>
                <a:cs typeface="新細明體" pitchFamily="-72" charset="-120"/>
              </a:rPr>
              <a:t>Factores que determinan la concentración de una hormona activa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595353" y="515566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 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/>
      <p:bldP spid="29707" grpId="0"/>
      <p:bldP spid="29708" grpId="0"/>
      <p:bldP spid="2970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/>
          <a:srcRect b="73438"/>
          <a:stretch>
            <a:fillRect/>
          </a:stretch>
        </p:blipFill>
        <p:spPr bwMode="auto">
          <a:xfrm>
            <a:off x="1979613" y="2522538"/>
            <a:ext cx="37433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852863" y="527050"/>
            <a:ext cx="3581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400" dirty="0" err="1" smtClean="0">
                <a:latin typeface="Calibri" pitchFamily="-72" charset="0"/>
              </a:rPr>
              <a:t>Carácterísticas</a:t>
            </a:r>
            <a:r>
              <a:rPr lang="es-ES" sz="2400" dirty="0" smtClean="0">
                <a:latin typeface="Calibri" pitchFamily="-72" charset="0"/>
              </a:rPr>
              <a:t> moleculares </a:t>
            </a:r>
            <a:endParaRPr lang="es-ES" sz="2400" dirty="0">
              <a:latin typeface="Calibri" pitchFamily="-72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843213" y="6410325"/>
            <a:ext cx="3275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Calibri" pitchFamily="-72" charset="0"/>
              </a:rPr>
              <a:t>Esqueleto carbonado hidrofóbico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07950" y="5113338"/>
            <a:ext cx="2287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Calibri" pitchFamily="-72" charset="0"/>
              </a:rPr>
              <a:t>Anillo aromático plano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059113" y="1484313"/>
            <a:ext cx="2024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Calibri" pitchFamily="-72" charset="0"/>
              </a:rPr>
              <a:t>Distancia apropiada</a:t>
            </a: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rot="10800000" flipH="1">
            <a:off x="1476375" y="4105275"/>
            <a:ext cx="719138" cy="936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rot="10800000">
            <a:off x="4570413" y="3889375"/>
            <a:ext cx="146050" cy="25923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rot="10800000" flipH="1" flipV="1">
            <a:off x="3924300" y="1795463"/>
            <a:ext cx="71438" cy="9350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300788" y="1514475"/>
            <a:ext cx="2386012" cy="4824413"/>
            <a:chOff x="6300788" y="1514475"/>
            <a:chExt cx="2386012" cy="4824413"/>
          </a:xfrm>
        </p:grpSpPr>
        <p:pic>
          <p:nvPicPr>
            <p:cNvPr id="33795" name="Picture 4"/>
            <p:cNvPicPr>
              <a:picLocks noChangeAspect="1" noChangeArrowheads="1"/>
            </p:cNvPicPr>
            <p:nvPr/>
          </p:nvPicPr>
          <p:blipFill>
            <a:blip r:embed="rId3"/>
            <a:srcRect t="25307"/>
            <a:stretch>
              <a:fillRect/>
            </a:stretch>
          </p:blipFill>
          <p:spPr bwMode="auto">
            <a:xfrm>
              <a:off x="6300788" y="2089150"/>
              <a:ext cx="2386012" cy="424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2" name="Text Box 11"/>
            <p:cNvSpPr txBox="1">
              <a:spLocks noChangeArrowheads="1"/>
            </p:cNvSpPr>
            <p:nvPr/>
          </p:nvSpPr>
          <p:spPr bwMode="auto">
            <a:xfrm>
              <a:off x="7092950" y="1514475"/>
              <a:ext cx="10747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">
                  <a:latin typeface="Calibri" pitchFamily="-72" charset="0"/>
                </a:rPr>
                <a:t>Sintéticas</a:t>
              </a:r>
            </a:p>
          </p:txBody>
        </p:sp>
      </p:grpSp>
      <p:grpSp>
        <p:nvGrpSpPr>
          <p:cNvPr id="33803" name="Group 11"/>
          <p:cNvGrpSpPr>
            <a:grpSpLocks/>
          </p:cNvGrpSpPr>
          <p:nvPr/>
        </p:nvGrpSpPr>
        <p:grpSpPr bwMode="auto">
          <a:xfrm>
            <a:off x="-25400" y="-36513"/>
            <a:ext cx="3836988" cy="1543051"/>
            <a:chOff x="881423" y="1281118"/>
            <a:chExt cx="7830662" cy="5087041"/>
          </a:xfrm>
        </p:grpSpPr>
        <p:sp>
          <p:nvSpPr>
            <p:cNvPr id="13" name="Rectangle 12"/>
            <p:cNvSpPr/>
            <p:nvPr/>
          </p:nvSpPr>
          <p:spPr>
            <a:xfrm>
              <a:off x="3887982" y="3332684"/>
              <a:ext cx="1587515" cy="12403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4571587" y="2160362"/>
              <a:ext cx="0" cy="10153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587785" y="4714348"/>
              <a:ext cx="0" cy="10153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666648" y="3730436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582333" y="3756602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566133" y="3955478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5663407" y="3955478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15" name="TextBox 19"/>
            <p:cNvSpPr txBox="1">
              <a:spLocks noChangeArrowheads="1"/>
            </p:cNvSpPr>
            <p:nvPr/>
          </p:nvSpPr>
          <p:spPr bwMode="auto">
            <a:xfrm>
              <a:off x="3981937" y="1281118"/>
              <a:ext cx="1328330" cy="905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3816" name="TextBox 20"/>
            <p:cNvSpPr txBox="1">
              <a:spLocks noChangeArrowheads="1"/>
            </p:cNvSpPr>
            <p:nvPr/>
          </p:nvSpPr>
          <p:spPr bwMode="auto">
            <a:xfrm>
              <a:off x="881423" y="3364084"/>
              <a:ext cx="1765706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3817" name="TextBox 21"/>
            <p:cNvSpPr txBox="1">
              <a:spLocks noChangeArrowheads="1"/>
            </p:cNvSpPr>
            <p:nvPr/>
          </p:nvSpPr>
          <p:spPr bwMode="auto">
            <a:xfrm>
              <a:off x="6777908" y="3348383"/>
              <a:ext cx="1934177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3818" name="TextBox 22"/>
            <p:cNvSpPr txBox="1">
              <a:spLocks noChangeArrowheads="1"/>
            </p:cNvSpPr>
            <p:nvPr/>
          </p:nvSpPr>
          <p:spPr bwMode="auto">
            <a:xfrm>
              <a:off x="3687113" y="5462750"/>
              <a:ext cx="1969815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3819" name="TextBox 23"/>
            <p:cNvSpPr txBox="1">
              <a:spLocks noChangeArrowheads="1"/>
            </p:cNvSpPr>
            <p:nvPr/>
          </p:nvSpPr>
          <p:spPr bwMode="auto">
            <a:xfrm>
              <a:off x="3994897" y="3646697"/>
              <a:ext cx="1568076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Calibri" pitchFamily="-72" charset="0"/>
                </a:rPr>
                <a:t>Hormona</a:t>
              </a:r>
              <a:endParaRPr lang="en-US" sz="1200" dirty="0">
                <a:solidFill>
                  <a:srgbClr val="FF0000"/>
                </a:solidFill>
                <a:latin typeface="Calibri" pitchFamily="-72" charset="0"/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3805" name="Group 25"/>
          <p:cNvGrpSpPr>
            <a:grpSpLocks/>
          </p:cNvGrpSpPr>
          <p:nvPr/>
        </p:nvGrpSpPr>
        <p:grpSpPr bwMode="auto">
          <a:xfrm>
            <a:off x="3894138" y="33338"/>
            <a:ext cx="5165725" cy="912812"/>
            <a:chOff x="3894583" y="33866"/>
            <a:chExt cx="5164747" cy="912840"/>
          </a:xfrm>
        </p:grpSpPr>
        <p:pic>
          <p:nvPicPr>
            <p:cNvPr id="33806" name="Picture 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7" name="Rectangle 27"/>
            <p:cNvSpPr>
              <a:spLocks noChangeArrowheads="1"/>
            </p:cNvSpPr>
            <p:nvPr/>
          </p:nvSpPr>
          <p:spPr bwMode="auto">
            <a:xfrm>
              <a:off x="3894583" y="51329"/>
              <a:ext cx="1403084" cy="519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 animBg="1"/>
      <p:bldP spid="12297" grpId="0" animBg="1"/>
      <p:bldP spid="122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834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4835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2551891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4836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4837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4838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4819" name="Group 20"/>
          <p:cNvGrpSpPr>
            <a:grpSpLocks/>
          </p:cNvGrpSpPr>
          <p:nvPr/>
        </p:nvGrpSpPr>
        <p:grpSpPr bwMode="auto">
          <a:xfrm>
            <a:off x="3979863" y="33338"/>
            <a:ext cx="5080000" cy="1308100"/>
            <a:chOff x="3979248" y="33866"/>
            <a:chExt cx="5080082" cy="1308103"/>
          </a:xfrm>
        </p:grpSpPr>
        <p:pic>
          <p:nvPicPr>
            <p:cNvPr id="34825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Rectangle 22"/>
            <p:cNvSpPr>
              <a:spLocks noChangeArrowheads="1"/>
            </p:cNvSpPr>
            <p:nvPr/>
          </p:nvSpPr>
          <p:spPr bwMode="auto">
            <a:xfrm>
              <a:off x="3979248" y="203196"/>
              <a:ext cx="3966000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000">
                  <a:latin typeface="Calibri" pitchFamily="-72" charset="0"/>
                </a:rPr>
                <a:t>Vías dependientes e independientes</a:t>
              </a:r>
            </a:p>
            <a:p>
              <a:r>
                <a:rPr lang="en-US" sz="2000">
                  <a:latin typeface="Calibri" pitchFamily="-72" charset="0"/>
                </a:rPr>
                <a:t>del triptofano</a:t>
              </a:r>
            </a:p>
          </p:txBody>
        </p:sp>
      </p:grpSp>
      <p:pic>
        <p:nvPicPr>
          <p:cNvPr id="20" name="Picture 3" descr="scan0018"/>
          <p:cNvPicPr>
            <a:picLocks noChangeAspect="1" noChangeArrowheads="1"/>
          </p:cNvPicPr>
          <p:nvPr/>
        </p:nvPicPr>
        <p:blipFill>
          <a:blip r:embed="rId4"/>
          <a:srcRect l="3955" t="57188"/>
          <a:stretch>
            <a:fillRect/>
          </a:stretch>
        </p:blipFill>
        <p:spPr bwMode="auto">
          <a:xfrm>
            <a:off x="4059238" y="2373313"/>
            <a:ext cx="5075237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scan0018"/>
          <p:cNvPicPr>
            <a:picLocks noChangeAspect="1" noChangeArrowheads="1"/>
          </p:cNvPicPr>
          <p:nvPr/>
        </p:nvPicPr>
        <p:blipFill>
          <a:blip r:embed="rId4"/>
          <a:srcRect r="25972" b="41362"/>
          <a:stretch>
            <a:fillRect/>
          </a:stretch>
        </p:blipFill>
        <p:spPr bwMode="auto">
          <a:xfrm>
            <a:off x="-100013" y="1557338"/>
            <a:ext cx="4052888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649413" y="6592888"/>
            <a:ext cx="1368425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6329363" y="1912938"/>
            <a:ext cx="1728787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sp>
        <p:nvSpPr>
          <p:cNvPr id="28" name="Freeform 12"/>
          <p:cNvSpPr>
            <a:spLocks/>
          </p:cNvSpPr>
          <p:nvPr/>
        </p:nvSpPr>
        <p:spPr bwMode="auto">
          <a:xfrm>
            <a:off x="1954213" y="1609725"/>
            <a:ext cx="3756025" cy="5280025"/>
          </a:xfrm>
          <a:custGeom>
            <a:avLst/>
            <a:gdLst>
              <a:gd name="T0" fmla="*/ 0 w 2366"/>
              <a:gd name="T1" fmla="*/ 4787900 h 3326"/>
              <a:gd name="T2" fmla="*/ 504825 w 2366"/>
              <a:gd name="T3" fmla="*/ 5148263 h 3326"/>
              <a:gd name="T4" fmla="*/ 1584325 w 2366"/>
              <a:gd name="T5" fmla="*/ 5219700 h 3326"/>
              <a:gd name="T6" fmla="*/ 1873250 w 2366"/>
              <a:gd name="T7" fmla="*/ 4787900 h 3326"/>
              <a:gd name="T8" fmla="*/ 1944688 w 2366"/>
              <a:gd name="T9" fmla="*/ 3132138 h 3326"/>
              <a:gd name="T10" fmla="*/ 1944688 w 2366"/>
              <a:gd name="T11" fmla="*/ 1403350 h 3326"/>
              <a:gd name="T12" fmla="*/ 1944688 w 2366"/>
              <a:gd name="T13" fmla="*/ 1260475 h 3326"/>
              <a:gd name="T14" fmla="*/ 2089150 w 2366"/>
              <a:gd name="T15" fmla="*/ 539750 h 3326"/>
              <a:gd name="T16" fmla="*/ 2449513 w 2366"/>
              <a:gd name="T17" fmla="*/ 179388 h 3326"/>
              <a:gd name="T18" fmla="*/ 3024188 w 2366"/>
              <a:gd name="T19" fmla="*/ 36513 h 3326"/>
              <a:gd name="T20" fmla="*/ 3529013 w 2366"/>
              <a:gd name="T21" fmla="*/ 36513 h 3326"/>
              <a:gd name="T22" fmla="*/ 3673475 w 2366"/>
              <a:gd name="T23" fmla="*/ 252413 h 3326"/>
              <a:gd name="T24" fmla="*/ 3744913 w 2366"/>
              <a:gd name="T25" fmla="*/ 468313 h 3326"/>
              <a:gd name="T26" fmla="*/ 3744913 w 2366"/>
              <a:gd name="T27" fmla="*/ 828675 h 33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366"/>
              <a:gd name="T43" fmla="*/ 0 h 3326"/>
              <a:gd name="T44" fmla="*/ 2366 w 2366"/>
              <a:gd name="T45" fmla="*/ 3326 h 33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366" h="3326">
                <a:moveTo>
                  <a:pt x="0" y="3016"/>
                </a:moveTo>
                <a:cubicBezTo>
                  <a:pt x="76" y="3107"/>
                  <a:pt x="152" y="3198"/>
                  <a:pt x="318" y="3243"/>
                </a:cubicBezTo>
                <a:cubicBezTo>
                  <a:pt x="484" y="3288"/>
                  <a:pt x="854" y="3326"/>
                  <a:pt x="998" y="3288"/>
                </a:cubicBezTo>
                <a:cubicBezTo>
                  <a:pt x="1142" y="3250"/>
                  <a:pt x="1142" y="3235"/>
                  <a:pt x="1180" y="3016"/>
                </a:cubicBezTo>
                <a:cubicBezTo>
                  <a:pt x="1218" y="2797"/>
                  <a:pt x="1218" y="2328"/>
                  <a:pt x="1225" y="1973"/>
                </a:cubicBezTo>
                <a:cubicBezTo>
                  <a:pt x="1232" y="1618"/>
                  <a:pt x="1225" y="1080"/>
                  <a:pt x="1225" y="884"/>
                </a:cubicBezTo>
                <a:cubicBezTo>
                  <a:pt x="1225" y="688"/>
                  <a:pt x="1210" y="885"/>
                  <a:pt x="1225" y="794"/>
                </a:cubicBezTo>
                <a:cubicBezTo>
                  <a:pt x="1240" y="703"/>
                  <a:pt x="1263" y="453"/>
                  <a:pt x="1316" y="340"/>
                </a:cubicBezTo>
                <a:cubicBezTo>
                  <a:pt x="1369" y="227"/>
                  <a:pt x="1445" y="166"/>
                  <a:pt x="1543" y="113"/>
                </a:cubicBezTo>
                <a:cubicBezTo>
                  <a:pt x="1641" y="60"/>
                  <a:pt x="1792" y="38"/>
                  <a:pt x="1905" y="23"/>
                </a:cubicBezTo>
                <a:cubicBezTo>
                  <a:pt x="2018" y="8"/>
                  <a:pt x="2155" y="0"/>
                  <a:pt x="2223" y="23"/>
                </a:cubicBezTo>
                <a:cubicBezTo>
                  <a:pt x="2291" y="46"/>
                  <a:pt x="2291" y="114"/>
                  <a:pt x="2314" y="159"/>
                </a:cubicBezTo>
                <a:cubicBezTo>
                  <a:pt x="2337" y="204"/>
                  <a:pt x="2352" y="234"/>
                  <a:pt x="2359" y="295"/>
                </a:cubicBezTo>
                <a:cubicBezTo>
                  <a:pt x="2366" y="356"/>
                  <a:pt x="2359" y="484"/>
                  <a:pt x="2359" y="522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2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4" name="Rectangle 3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54" name="TextBox 10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5855" name="TextBox 11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2551891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5856" name="TextBox 12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5857" name="TextBox 13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5858" name="TextBox 14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22263" y="1508125"/>
            <a:ext cx="7335837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5843" name="Group 16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35845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6" name="Rectangle 18"/>
            <p:cNvSpPr>
              <a:spLocks noChangeArrowheads="1"/>
            </p:cNvSpPr>
            <p:nvPr/>
          </p:nvSpPr>
          <p:spPr bwMode="auto">
            <a:xfrm>
              <a:off x="3979248" y="203196"/>
              <a:ext cx="2225188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Sitios de síntesis</a:t>
              </a:r>
            </a:p>
          </p:txBody>
        </p:sp>
      </p:grp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0" y="1622425"/>
            <a:ext cx="408305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0963" name="Group 16"/>
          <p:cNvGrpSpPr>
            <a:grpSpLocks/>
          </p:cNvGrpSpPr>
          <p:nvPr/>
        </p:nvGrpSpPr>
        <p:grpSpPr bwMode="auto">
          <a:xfrm>
            <a:off x="3979863" y="33338"/>
            <a:ext cx="5080000" cy="1123432"/>
            <a:chOff x="3979248" y="33866"/>
            <a:chExt cx="5080082" cy="1123466"/>
          </a:xfrm>
        </p:grpSpPr>
        <p:pic>
          <p:nvPicPr>
            <p:cNvPr id="40969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0" name="Rectangle 20"/>
            <p:cNvSpPr>
              <a:spLocks noChangeArrowheads="1"/>
            </p:cNvSpPr>
            <p:nvPr/>
          </p:nvSpPr>
          <p:spPr bwMode="auto">
            <a:xfrm>
              <a:off x="3979248" y="203196"/>
              <a:ext cx="3946752" cy="95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 smtClean="0">
                  <a:latin typeface="Calibri" pitchFamily="-72" charset="0"/>
                </a:rPr>
                <a:t>Auxinas</a:t>
              </a:r>
              <a:endParaRPr lang="en-US" sz="2800" dirty="0" smtClean="0">
                <a:latin typeface="Calibri" pitchFamily="-72" charset="0"/>
              </a:endParaRPr>
            </a:p>
            <a:p>
              <a:r>
                <a:rPr lang="en-US" sz="2800" dirty="0" err="1" smtClean="0">
                  <a:latin typeface="Calibri" pitchFamily="-72" charset="0"/>
                </a:rPr>
                <a:t>Distribución</a:t>
              </a:r>
              <a:r>
                <a:rPr lang="en-US" sz="2800" dirty="0" smtClean="0">
                  <a:latin typeface="Calibri" pitchFamily="-72" charset="0"/>
                </a:rPr>
                <a:t> en los </a:t>
              </a:r>
              <a:r>
                <a:rPr lang="en-US" sz="2800" dirty="0" err="1" smtClean="0">
                  <a:latin typeface="Calibri" pitchFamily="-72" charset="0"/>
                </a:rPr>
                <a:t>tejidos</a:t>
              </a:r>
              <a:endParaRPr lang="en-US" sz="2800" dirty="0">
                <a:latin typeface="Calibri" pitchFamily="-72" charset="0"/>
              </a:endParaRPr>
            </a:p>
          </p:txBody>
        </p:sp>
      </p:grpSp>
      <p:grpSp>
        <p:nvGrpSpPr>
          <p:cNvPr id="25" name="Group 11"/>
          <p:cNvGrpSpPr>
            <a:grpSpLocks/>
          </p:cNvGrpSpPr>
          <p:nvPr/>
        </p:nvGrpSpPr>
        <p:grpSpPr bwMode="auto">
          <a:xfrm>
            <a:off x="-25400" y="-36513"/>
            <a:ext cx="3836988" cy="1543051"/>
            <a:chOff x="881423" y="1281118"/>
            <a:chExt cx="7830662" cy="5087041"/>
          </a:xfrm>
        </p:grpSpPr>
        <p:sp>
          <p:nvSpPr>
            <p:cNvPr id="26" name="Rectangle 25"/>
            <p:cNvSpPr/>
            <p:nvPr/>
          </p:nvSpPr>
          <p:spPr>
            <a:xfrm>
              <a:off x="3887982" y="3332684"/>
              <a:ext cx="1587515" cy="12403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4571587" y="2160362"/>
              <a:ext cx="0" cy="10153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587785" y="4714348"/>
              <a:ext cx="0" cy="10153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666648" y="3730436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582333" y="3756602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2566133" y="3955478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5663407" y="3955478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3981937" y="1281118"/>
              <a:ext cx="1328330" cy="905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4" name="TextBox 20"/>
            <p:cNvSpPr txBox="1">
              <a:spLocks noChangeArrowheads="1"/>
            </p:cNvSpPr>
            <p:nvPr/>
          </p:nvSpPr>
          <p:spPr bwMode="auto">
            <a:xfrm>
              <a:off x="881423" y="3364084"/>
              <a:ext cx="1765706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5" name="TextBox 21"/>
            <p:cNvSpPr txBox="1">
              <a:spLocks noChangeArrowheads="1"/>
            </p:cNvSpPr>
            <p:nvPr/>
          </p:nvSpPr>
          <p:spPr bwMode="auto">
            <a:xfrm>
              <a:off x="6777908" y="3348383"/>
              <a:ext cx="1934177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6" name="TextBox 22"/>
            <p:cNvSpPr txBox="1">
              <a:spLocks noChangeArrowheads="1"/>
            </p:cNvSpPr>
            <p:nvPr/>
          </p:nvSpPr>
          <p:spPr bwMode="auto">
            <a:xfrm>
              <a:off x="3687113" y="5462750"/>
              <a:ext cx="1969815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7" name="TextBox 23"/>
            <p:cNvSpPr txBox="1">
              <a:spLocks noChangeArrowheads="1"/>
            </p:cNvSpPr>
            <p:nvPr/>
          </p:nvSpPr>
          <p:spPr bwMode="auto">
            <a:xfrm>
              <a:off x="3994897" y="3646697"/>
              <a:ext cx="1568076" cy="905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  <a:latin typeface="Calibri" pitchFamily="-72" charset="0"/>
                </a:rPr>
                <a:t>Hormona</a:t>
              </a:r>
              <a:endParaRPr lang="en-US" sz="1200" dirty="0">
                <a:solidFill>
                  <a:srgbClr val="FF0000"/>
                </a:solidFill>
                <a:latin typeface="Calibri" pitchFamily="-7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02" y="1599975"/>
            <a:ext cx="6159500" cy="4959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92098" y="4079680"/>
            <a:ext cx="135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pDR5-GUS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5898" y="3710348"/>
            <a:ext cx="132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pDR5-GFP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310" y="59688"/>
            <a:ext cx="8799587" cy="107669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PROTEINAS REPORTERAS 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GREEN FLUORESCENT PROTEIN (GFP)</a:t>
            </a:r>
            <a:endParaRPr lang="en-US" sz="3200" b="1" dirty="0">
              <a:solidFill>
                <a:srgbClr val="008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678030" y="1402297"/>
            <a:ext cx="4386811" cy="5187698"/>
            <a:chOff x="4678030" y="1402297"/>
            <a:chExt cx="4386811" cy="5187698"/>
          </a:xfrm>
        </p:grpSpPr>
        <p:grpSp>
          <p:nvGrpSpPr>
            <p:cNvPr id="11" name="Group 10"/>
            <p:cNvGrpSpPr/>
            <p:nvPr/>
          </p:nvGrpSpPr>
          <p:grpSpPr>
            <a:xfrm>
              <a:off x="4678030" y="1402297"/>
              <a:ext cx="4193959" cy="334231"/>
              <a:chOff x="4950041" y="2038808"/>
              <a:chExt cx="4193959" cy="33423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950041" y="2038808"/>
                <a:ext cx="1436974" cy="334231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PROMOTOR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6387015" y="2038808"/>
                <a:ext cx="766595" cy="334231"/>
              </a:xfrm>
              <a:prstGeom prst="roundRect">
                <a:avLst/>
              </a:prstGeom>
              <a:solidFill>
                <a:srgbClr val="21FF0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GFP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153610" y="2038808"/>
                <a:ext cx="1990390" cy="334231"/>
              </a:xfrm>
              <a:prstGeom prst="roundRect">
                <a:avLst/>
              </a:prstGeom>
              <a:solidFill>
                <a:srgbClr val="66CC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GEN DE  NTERES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906840" y="4015578"/>
              <a:ext cx="3158001" cy="2574417"/>
              <a:chOff x="4912446" y="4126912"/>
              <a:chExt cx="3158001" cy="257441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912446" y="4126912"/>
                <a:ext cx="3158001" cy="2574417"/>
                <a:chOff x="4912446" y="4126912"/>
                <a:chExt cx="3158001" cy="2574417"/>
              </a:xfrm>
            </p:grpSpPr>
            <p:pic>
              <p:nvPicPr>
                <p:cNvPr id="18" name="Picture 17" descr="1-s2.0-S153458070500184X-gr2-2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07" t="48594" r="64275" b="33791"/>
                <a:stretch/>
              </p:blipFill>
              <p:spPr>
                <a:xfrm>
                  <a:off x="4912446" y="4311578"/>
                  <a:ext cx="3158001" cy="2389751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5059902" y="4126912"/>
                  <a:ext cx="29100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RECEPTOR AUXINAS- </a:t>
                  </a:r>
                  <a:r>
                    <a:rPr lang="en-US" b="1" dirty="0" err="1" smtClean="0"/>
                    <a:t>Núcleo</a:t>
                  </a:r>
                  <a:endParaRPr lang="en-US" b="1" dirty="0"/>
                </a:p>
              </p:txBody>
            </p:sp>
          </p:grpSp>
          <p:cxnSp>
            <p:nvCxnSpPr>
              <p:cNvPr id="21" name="Straight Arrow Connector 20"/>
              <p:cNvCxnSpPr/>
              <p:nvPr/>
            </p:nvCxnSpPr>
            <p:spPr>
              <a:xfrm>
                <a:off x="5647642" y="4712658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310767" y="5667220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000395" y="4647818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7050522" y="5892828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5397894" y="1845361"/>
              <a:ext cx="3396835" cy="1991415"/>
              <a:chOff x="3799577" y="1307369"/>
              <a:chExt cx="3686056" cy="244277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99577" y="1307369"/>
                <a:ext cx="3686056" cy="2442779"/>
                <a:chOff x="3799577" y="1307369"/>
                <a:chExt cx="3686056" cy="2442779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4125013" y="1830829"/>
                  <a:ext cx="3360620" cy="1919319"/>
                  <a:chOff x="3937037" y="4772052"/>
                  <a:chExt cx="3360620" cy="1919319"/>
                </a:xfrm>
              </p:grpSpPr>
              <p:pic>
                <p:nvPicPr>
                  <p:cNvPr id="1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2367" b="78808"/>
                  <a:stretch/>
                </p:blipFill>
                <p:spPr bwMode="auto">
                  <a:xfrm>
                    <a:off x="3937037" y="4863062"/>
                    <a:ext cx="3360620" cy="182830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356382" y="4772052"/>
                    <a:ext cx="900081" cy="2769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latin typeface="Arial"/>
                        <a:cs typeface="Arial"/>
                      </a:rPr>
                      <a:t>BRI1-GFP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5578158" y="4772052"/>
                    <a:ext cx="1719498" cy="27699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>
                        <a:latin typeface="Arial"/>
                        <a:cs typeface="Arial"/>
                      </a:rPr>
                      <a:t>SERK3-mCHERRY</a:t>
                    </a:r>
                    <a:endParaRPr lang="en-US" sz="1200" b="1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3799577" y="1307369"/>
                  <a:ext cx="36136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RECEPTOR BRASINOSTEROIDES- PM</a:t>
                  </a:r>
                  <a:endParaRPr lang="en-US" b="1" dirty="0"/>
                </a:p>
              </p:txBody>
            </p:sp>
          </p:grpSp>
          <p:cxnSp>
            <p:nvCxnSpPr>
              <p:cNvPr id="26" name="Straight Arrow Connector 25"/>
              <p:cNvCxnSpPr/>
              <p:nvPr/>
            </p:nvCxnSpPr>
            <p:spPr>
              <a:xfrm>
                <a:off x="4243596" y="2611004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144795" y="1155473"/>
            <a:ext cx="5138584" cy="5645654"/>
            <a:chOff x="144795" y="1155473"/>
            <a:chExt cx="5138584" cy="5645654"/>
          </a:xfrm>
        </p:grpSpPr>
        <p:pic>
          <p:nvPicPr>
            <p:cNvPr id="7" name="Picture 6" descr="fpintrofigure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0" b="10393"/>
            <a:stretch/>
          </p:blipFill>
          <p:spPr>
            <a:xfrm>
              <a:off x="144795" y="2853228"/>
              <a:ext cx="5101832" cy="3251432"/>
            </a:xfrm>
            <a:prstGeom prst="rect">
              <a:avLst/>
            </a:prstGeom>
          </p:spPr>
        </p:pic>
        <p:pic>
          <p:nvPicPr>
            <p:cNvPr id="31" name="Picture 30" descr="16207469869_1db9a0b0d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84"/>
            <a:stretch/>
          </p:blipFill>
          <p:spPr>
            <a:xfrm>
              <a:off x="255906" y="1155473"/>
              <a:ext cx="2773694" cy="1764603"/>
            </a:xfrm>
            <a:prstGeom prst="rect">
              <a:avLst/>
            </a:prstGeom>
          </p:spPr>
        </p:pic>
        <p:pic>
          <p:nvPicPr>
            <p:cNvPr id="2" name="Picture 1" descr="33073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0"/>
            <a:stretch/>
          </p:blipFill>
          <p:spPr>
            <a:xfrm>
              <a:off x="3029600" y="1364407"/>
              <a:ext cx="1092756" cy="1471879"/>
            </a:xfrm>
            <a:prstGeom prst="rect">
              <a:avLst/>
            </a:prstGeom>
          </p:spPr>
        </p:pic>
        <p:pic>
          <p:nvPicPr>
            <p:cNvPr id="3" name="Picture 2" descr="2560px-Fluorescence_from_Fluorescent_Proteins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" t="29794" r="13933" b="33190"/>
            <a:stretch/>
          </p:blipFill>
          <p:spPr>
            <a:xfrm>
              <a:off x="255906" y="6154796"/>
              <a:ext cx="3069185" cy="61493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325091" y="6154796"/>
              <a:ext cx="1958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Variantes</a:t>
              </a:r>
              <a:r>
                <a:rPr lang="en-US" b="1" dirty="0" smtClean="0"/>
                <a:t> de</a:t>
              </a:r>
            </a:p>
            <a:p>
              <a:r>
                <a:rPr lang="en-US" b="1" dirty="0" smtClean="0"/>
                <a:t>GFP: YFP, CFP, RFP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7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310" y="59688"/>
            <a:ext cx="8799587" cy="107669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PROTEINAS REPORTERAS 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GREEN FLUORESCENT PROTEIN (GFP)</a:t>
            </a:r>
            <a:endParaRPr lang="en-US" sz="3200" b="1" dirty="0">
              <a:solidFill>
                <a:srgbClr val="008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333996" y="1364407"/>
            <a:ext cx="4670501" cy="4701183"/>
            <a:chOff x="4159707" y="1364407"/>
            <a:chExt cx="4670501" cy="4701183"/>
          </a:xfrm>
        </p:grpSpPr>
        <p:grpSp>
          <p:nvGrpSpPr>
            <p:cNvPr id="11" name="Group 10"/>
            <p:cNvGrpSpPr/>
            <p:nvPr/>
          </p:nvGrpSpPr>
          <p:grpSpPr>
            <a:xfrm>
              <a:off x="4159707" y="1364407"/>
              <a:ext cx="4670501" cy="519176"/>
              <a:chOff x="4431718" y="2000918"/>
              <a:chExt cx="4670501" cy="51917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431718" y="2000918"/>
                <a:ext cx="2749673" cy="519176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PROMOTOR inducible </a:t>
                </a:r>
                <a:r>
                  <a:rPr lang="en-US" b="1" dirty="0" err="1" smtClean="0">
                    <a:solidFill>
                      <a:srgbClr val="000000"/>
                    </a:solidFill>
                  </a:rPr>
                  <a:t>por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b="1" dirty="0" err="1" smtClean="0">
                    <a:solidFill>
                      <a:srgbClr val="000000"/>
                    </a:solidFill>
                  </a:rPr>
                  <a:t>auxinas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 (DR5)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7202647" y="2000918"/>
                <a:ext cx="1899572" cy="519176"/>
              </a:xfrm>
              <a:prstGeom prst="roundRect">
                <a:avLst/>
              </a:prstGeom>
              <a:solidFill>
                <a:srgbClr val="21FF0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GFP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305161" y="4536484"/>
              <a:ext cx="2007099" cy="1529106"/>
              <a:chOff x="5310767" y="4647818"/>
              <a:chExt cx="2007099" cy="1529106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>
                <a:off x="5647642" y="4712658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310767" y="5667220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000395" y="4647818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7050522" y="5892828"/>
                <a:ext cx="267344" cy="2840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>
              <a:off x="5807069" y="2908115"/>
              <a:ext cx="246367" cy="23160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44795" y="1155473"/>
            <a:ext cx="5138584" cy="5645654"/>
            <a:chOff x="144795" y="1155473"/>
            <a:chExt cx="5138584" cy="5645654"/>
          </a:xfrm>
        </p:grpSpPr>
        <p:pic>
          <p:nvPicPr>
            <p:cNvPr id="7" name="Picture 6" descr="fpintrofigure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0" b="10393"/>
            <a:stretch/>
          </p:blipFill>
          <p:spPr>
            <a:xfrm>
              <a:off x="144795" y="2853228"/>
              <a:ext cx="5101832" cy="3251432"/>
            </a:xfrm>
            <a:prstGeom prst="rect">
              <a:avLst/>
            </a:prstGeom>
          </p:spPr>
        </p:pic>
        <p:pic>
          <p:nvPicPr>
            <p:cNvPr id="31" name="Picture 30" descr="16207469869_1db9a0b0d7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84"/>
            <a:stretch/>
          </p:blipFill>
          <p:spPr>
            <a:xfrm>
              <a:off x="255906" y="1155473"/>
              <a:ext cx="2773694" cy="1764603"/>
            </a:xfrm>
            <a:prstGeom prst="rect">
              <a:avLst/>
            </a:prstGeom>
          </p:spPr>
        </p:pic>
        <p:pic>
          <p:nvPicPr>
            <p:cNvPr id="2" name="Picture 1" descr="33073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0"/>
            <a:stretch/>
          </p:blipFill>
          <p:spPr>
            <a:xfrm>
              <a:off x="3029600" y="1364407"/>
              <a:ext cx="1092756" cy="1471879"/>
            </a:xfrm>
            <a:prstGeom prst="rect">
              <a:avLst/>
            </a:prstGeom>
          </p:spPr>
        </p:pic>
        <p:pic>
          <p:nvPicPr>
            <p:cNvPr id="3" name="Picture 2" descr="2560px-Fluorescence_from_Fluorescent_Proteins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" t="29794" r="13933" b="33190"/>
            <a:stretch/>
          </p:blipFill>
          <p:spPr>
            <a:xfrm>
              <a:off x="255906" y="6154796"/>
              <a:ext cx="3069185" cy="61493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325091" y="6154796"/>
              <a:ext cx="1958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Variantes</a:t>
              </a:r>
              <a:r>
                <a:rPr lang="en-US" b="1" dirty="0" smtClean="0"/>
                <a:t> de</a:t>
              </a:r>
            </a:p>
            <a:p>
              <a:r>
                <a:rPr lang="en-US" b="1" dirty="0" smtClean="0"/>
                <a:t>GFP: YFP, CFP, RFP</a:t>
              </a:r>
              <a:endParaRPr lang="en-US" b="1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676" y="1883583"/>
            <a:ext cx="6159500" cy="49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94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6895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6896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6897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6898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488881"/>
            <a:ext cx="7127875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867" name="Group 16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36885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6" name="Rectangle 20"/>
            <p:cNvSpPr>
              <a:spLocks noChangeArrowheads="1"/>
            </p:cNvSpPr>
            <p:nvPr/>
          </p:nvSpPr>
          <p:spPr bwMode="auto">
            <a:xfrm>
              <a:off x="3979248" y="203196"/>
              <a:ext cx="2249334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Transporte polar</a:t>
              </a:r>
            </a:p>
          </p:txBody>
        </p:sp>
      </p:grpSp>
      <p:grpSp>
        <p:nvGrpSpPr>
          <p:cNvPr id="36868" name="Group 21"/>
          <p:cNvGrpSpPr>
            <a:grpSpLocks/>
          </p:cNvGrpSpPr>
          <p:nvPr/>
        </p:nvGrpSpPr>
        <p:grpSpPr bwMode="auto">
          <a:xfrm>
            <a:off x="847835" y="1749231"/>
            <a:ext cx="6986588" cy="4937125"/>
            <a:chOff x="1338" y="890"/>
            <a:chExt cx="3738" cy="2424"/>
          </a:xfrm>
        </p:grpSpPr>
        <p:pic>
          <p:nvPicPr>
            <p:cNvPr id="36881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38" y="890"/>
              <a:ext cx="3738" cy="2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2" name="Rectangle 17"/>
            <p:cNvSpPr>
              <a:spLocks noChangeArrowheads="1"/>
            </p:cNvSpPr>
            <p:nvPr/>
          </p:nvSpPr>
          <p:spPr bwMode="auto">
            <a:xfrm>
              <a:off x="2919" y="1924"/>
              <a:ext cx="91" cy="4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  <p:sp>
          <p:nvSpPr>
            <p:cNvPr id="36883" name="Rectangle 18"/>
            <p:cNvSpPr>
              <a:spLocks noChangeArrowheads="1"/>
            </p:cNvSpPr>
            <p:nvPr/>
          </p:nvSpPr>
          <p:spPr bwMode="auto">
            <a:xfrm>
              <a:off x="4137" y="1337"/>
              <a:ext cx="91" cy="4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  <p:sp>
          <p:nvSpPr>
            <p:cNvPr id="36884" name="Rectangle 19"/>
            <p:cNvSpPr>
              <a:spLocks noChangeArrowheads="1"/>
            </p:cNvSpPr>
            <p:nvPr/>
          </p:nvSpPr>
          <p:spPr bwMode="auto">
            <a:xfrm>
              <a:off x="4141" y="2872"/>
              <a:ext cx="91" cy="4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</p:grpSp>
      <p:pic>
        <p:nvPicPr>
          <p:cNvPr id="37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6025" y="2185988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94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6895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6896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6897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6898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488881"/>
            <a:ext cx="7127875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6867" name="Group 16"/>
          <p:cNvGrpSpPr>
            <a:grpSpLocks/>
          </p:cNvGrpSpPr>
          <p:nvPr/>
        </p:nvGrpSpPr>
        <p:grpSpPr bwMode="auto">
          <a:xfrm>
            <a:off x="3979863" y="33338"/>
            <a:ext cx="5080000" cy="1061907"/>
            <a:chOff x="3979248" y="33866"/>
            <a:chExt cx="5080082" cy="1061752"/>
          </a:xfrm>
        </p:grpSpPr>
        <p:pic>
          <p:nvPicPr>
            <p:cNvPr id="36885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6" name="Rectangle 20"/>
            <p:cNvSpPr>
              <a:spLocks noChangeArrowheads="1"/>
            </p:cNvSpPr>
            <p:nvPr/>
          </p:nvSpPr>
          <p:spPr bwMode="auto">
            <a:xfrm>
              <a:off x="3979248" y="203196"/>
              <a:ext cx="3595914" cy="89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>
                  <a:latin typeface="Calibri" pitchFamily="-72" charset="0"/>
                </a:rPr>
                <a:t>Auxinas</a:t>
              </a:r>
              <a:endParaRPr lang="en-US" sz="2800" dirty="0">
                <a:latin typeface="Calibri" pitchFamily="-72" charset="0"/>
              </a:endParaRPr>
            </a:p>
            <a:p>
              <a:r>
                <a:rPr lang="en-US" sz="2400" dirty="0" err="1">
                  <a:latin typeface="Calibri" pitchFamily="-72" charset="0"/>
                </a:rPr>
                <a:t>Transporte</a:t>
              </a:r>
              <a:r>
                <a:rPr lang="en-US" sz="2400" dirty="0">
                  <a:latin typeface="Calibri" pitchFamily="-72" charset="0"/>
                </a:rPr>
                <a:t> </a:t>
              </a:r>
              <a:r>
                <a:rPr lang="en-US" sz="2400" dirty="0" smtClean="0">
                  <a:latin typeface="Calibri" pitchFamily="-72" charset="0"/>
                </a:rPr>
                <a:t>polar y no-polar</a:t>
              </a:r>
              <a:endParaRPr lang="en-US" sz="2400" dirty="0">
                <a:latin typeface="Calibri" pitchFamily="-7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40" y="1616474"/>
            <a:ext cx="4378355" cy="5106817"/>
          </a:xfrm>
          <a:prstGeom prst="rect">
            <a:avLst/>
          </a:prstGeom>
        </p:spPr>
      </p:pic>
      <p:grpSp>
        <p:nvGrpSpPr>
          <p:cNvPr id="27" name="Group 37"/>
          <p:cNvGrpSpPr>
            <a:grpSpLocks/>
          </p:cNvGrpSpPr>
          <p:nvPr/>
        </p:nvGrpSpPr>
        <p:grpSpPr bwMode="auto">
          <a:xfrm>
            <a:off x="7658100" y="1216025"/>
            <a:ext cx="1485900" cy="5641975"/>
            <a:chOff x="7658629" y="1216025"/>
            <a:chExt cx="1309687" cy="5641975"/>
          </a:xfrm>
        </p:grpSpPr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8241241" y="1720850"/>
              <a:ext cx="71438" cy="25923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8241241" y="4313238"/>
              <a:ext cx="71438" cy="20875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7953904" y="1216025"/>
              <a:ext cx="768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" sz="1200" b="1">
                  <a:latin typeface="Calibri" pitchFamily="-72" charset="0"/>
                </a:rPr>
                <a:t>Ápice</a:t>
              </a:r>
            </a:p>
            <a:p>
              <a:r>
                <a:rPr lang="es-ES" sz="1200" b="1">
                  <a:latin typeface="Calibri" pitchFamily="-72" charset="0"/>
                </a:rPr>
                <a:t>caulinar</a:t>
              </a:r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7953904" y="6400800"/>
              <a:ext cx="6746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" sz="1200" b="1">
                  <a:latin typeface="Calibri" pitchFamily="-72" charset="0"/>
                </a:rPr>
                <a:t>Ápice</a:t>
              </a:r>
            </a:p>
            <a:p>
              <a:r>
                <a:rPr lang="es-ES" sz="1200" b="1">
                  <a:latin typeface="Calibri" pitchFamily="-72" charset="0"/>
                </a:rPr>
                <a:t>radical</a:t>
              </a:r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8528579" y="1865313"/>
              <a:ext cx="0" cy="23764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 rot="5400000">
              <a:off x="8099160" y="2844007"/>
              <a:ext cx="1225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">
                  <a:latin typeface="Calibri" pitchFamily="-72" charset="0"/>
                </a:rPr>
                <a:t>basipétalo</a:t>
              </a:r>
            </a:p>
          </p:txBody>
        </p:sp>
        <p:sp>
          <p:nvSpPr>
            <p:cNvPr id="34" name="Line 9"/>
            <p:cNvSpPr>
              <a:spLocks noChangeShapeType="1"/>
            </p:cNvSpPr>
            <p:nvPr/>
          </p:nvSpPr>
          <p:spPr bwMode="auto">
            <a:xfrm flipV="1">
              <a:off x="8096779" y="4384675"/>
              <a:ext cx="0" cy="19446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 rot="-5400000">
              <a:off x="7229210" y="5150644"/>
              <a:ext cx="1225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">
                  <a:latin typeface="Calibri" pitchFamily="-72" charset="0"/>
                </a:rPr>
                <a:t>basipétalo</a:t>
              </a:r>
            </a:p>
          </p:txBody>
        </p: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>
              <a:off x="8528579" y="4384675"/>
              <a:ext cx="0" cy="194468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 rot="-5400000">
              <a:off x="8159485" y="5152232"/>
              <a:ext cx="1250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s-ES">
                  <a:latin typeface="Calibri" pitchFamily="-72" charset="0"/>
                </a:rPr>
                <a:t>acropétalo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1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7972" y="400419"/>
            <a:ext cx="5226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significa</a:t>
            </a:r>
            <a:r>
              <a:rPr lang="en-US" dirty="0" smtClean="0"/>
              <a:t> los </a:t>
            </a:r>
            <a:r>
              <a:rPr lang="en-US" dirty="0" err="1" smtClean="0"/>
              <a:t>nombres</a:t>
            </a:r>
            <a:r>
              <a:rPr lang="en-US" dirty="0" smtClean="0"/>
              <a:t> </a:t>
            </a:r>
            <a:r>
              <a:rPr lang="en-US" dirty="0" err="1" smtClean="0"/>
              <a:t>Auxinas</a:t>
            </a:r>
            <a:r>
              <a:rPr lang="en-US" dirty="0" smtClean="0"/>
              <a:t> y </a:t>
            </a:r>
            <a:r>
              <a:rPr lang="en-US" dirty="0" err="1" smtClean="0"/>
              <a:t>Citocininas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 smtClean="0"/>
              <a:t>Auxinas</a:t>
            </a:r>
            <a:r>
              <a:rPr lang="en-US" dirty="0" smtClean="0"/>
              <a:t> = 	</a:t>
            </a:r>
            <a:r>
              <a:rPr lang="en-US" dirty="0" err="1" smtClean="0"/>
              <a:t>crecer</a:t>
            </a:r>
            <a:endParaRPr lang="en-US" dirty="0" smtClean="0"/>
          </a:p>
          <a:p>
            <a:r>
              <a:rPr lang="en-US" dirty="0" err="1" smtClean="0"/>
              <a:t>Citocininas</a:t>
            </a:r>
            <a:r>
              <a:rPr lang="en-US" dirty="0" smtClean="0"/>
              <a:t> = </a:t>
            </a:r>
            <a:r>
              <a:rPr lang="en-US" dirty="0" err="1" smtClean="0"/>
              <a:t>división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96455" y="1797441"/>
            <a:ext cx="214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</a:t>
            </a:r>
            <a:r>
              <a:rPr lang="en-US" dirty="0" err="1" smtClean="0"/>
              <a:t>Acido</a:t>
            </a:r>
            <a:r>
              <a:rPr lang="en-US" dirty="0" smtClean="0"/>
              <a:t> </a:t>
            </a:r>
            <a:r>
              <a:rPr lang="en-US" dirty="0" err="1" smtClean="0"/>
              <a:t>Abscísico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47904" y="1797441"/>
            <a:ext cx="458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ES LA HORMONA DE LA ABSCISIÒN!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80" y="2383252"/>
            <a:ext cx="929533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importancia</a:t>
            </a:r>
            <a:r>
              <a:rPr lang="en-US" dirty="0" smtClean="0"/>
              <a:t> </a:t>
            </a:r>
            <a:r>
              <a:rPr lang="en-US" dirty="0" err="1" smtClean="0"/>
              <a:t>entender</a:t>
            </a:r>
            <a:r>
              <a:rPr lang="en-US" dirty="0" smtClean="0"/>
              <a:t> el </a:t>
            </a:r>
            <a:r>
              <a:rPr lang="en-US" dirty="0" err="1" smtClean="0"/>
              <a:t>origen</a:t>
            </a:r>
            <a:r>
              <a:rPr lang="en-US" dirty="0" smtClean="0"/>
              <a:t> del </a:t>
            </a:r>
            <a:r>
              <a:rPr lang="en-US" dirty="0" err="1" smtClean="0"/>
              <a:t>lenguaje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usamos</a:t>
            </a:r>
            <a:r>
              <a:rPr lang="en-US" dirty="0" smtClean="0"/>
              <a:t> en </a:t>
            </a:r>
            <a:r>
              <a:rPr lang="en-US" dirty="0" err="1" smtClean="0"/>
              <a:t>ciencia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importancia</a:t>
            </a:r>
            <a:r>
              <a:rPr lang="en-US" dirty="0" smtClean="0"/>
              <a:t> el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historico</a:t>
            </a:r>
            <a:r>
              <a:rPr lang="en-US" dirty="0" smtClean="0"/>
              <a:t> y </a:t>
            </a:r>
            <a:r>
              <a:rPr lang="en-US" dirty="0" err="1" smtClean="0"/>
              <a:t>lugar</a:t>
            </a:r>
            <a:r>
              <a:rPr lang="en-US" dirty="0" smtClean="0"/>
              <a:t> en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generó</a:t>
            </a:r>
            <a:r>
              <a:rPr lang="en-US" dirty="0" smtClean="0"/>
              <a:t> un </a:t>
            </a:r>
            <a:r>
              <a:rPr lang="en-US" dirty="0" err="1" smtClean="0"/>
              <a:t>conocimiento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aprender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de la </a:t>
            </a:r>
            <a:r>
              <a:rPr lang="en-US" dirty="0" err="1" smtClean="0"/>
              <a:t>práctica</a:t>
            </a:r>
            <a:r>
              <a:rPr lang="en-US" dirty="0" smtClean="0"/>
              <a:t> de la </a:t>
            </a:r>
            <a:r>
              <a:rPr lang="en-US" dirty="0" err="1" smtClean="0"/>
              <a:t>ciencia</a:t>
            </a:r>
            <a:r>
              <a:rPr lang="en-US" dirty="0" smtClean="0"/>
              <a:t> </a:t>
            </a:r>
            <a:r>
              <a:rPr lang="en-US" dirty="0" err="1" smtClean="0"/>
              <a:t>conociendo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procedieron</a:t>
            </a:r>
            <a:r>
              <a:rPr lang="en-US" dirty="0" smtClean="0"/>
              <a:t> </a:t>
            </a:r>
            <a:r>
              <a:rPr lang="en-US" dirty="0" err="1" smtClean="0"/>
              <a:t>otros</a:t>
            </a:r>
            <a:r>
              <a:rPr lang="en-US" dirty="0" smtClean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7972" y="4318576"/>
            <a:ext cx="5098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palabras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cosas</a:t>
            </a:r>
            <a:r>
              <a:rPr lang="en-US" dirty="0" smtClean="0"/>
              <a:t>, </a:t>
            </a:r>
            <a:r>
              <a:rPr lang="en-US" dirty="0"/>
              <a:t>Michel Foucault</a:t>
            </a:r>
            <a:r>
              <a:rPr lang="en-US" dirty="0" smtClean="0"/>
              <a:t>, 1966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57972" y="3918312"/>
            <a:ext cx="8227683" cy="2750564"/>
            <a:chOff x="557972" y="3918312"/>
            <a:chExt cx="8227683" cy="2750564"/>
          </a:xfrm>
        </p:grpSpPr>
        <p:sp>
          <p:nvSpPr>
            <p:cNvPr id="4" name="Rectangle 3"/>
            <p:cNvSpPr/>
            <p:nvPr/>
          </p:nvSpPr>
          <p:spPr>
            <a:xfrm>
              <a:off x="557972" y="5876938"/>
              <a:ext cx="644553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hlinkClick r:id="rId2"/>
                </a:rPr>
                <a:t>https://www.elcohetealaluna.com/vigilar-y-castigar</a:t>
              </a:r>
              <a:r>
                <a:rPr lang="en-US" dirty="0" smtClean="0">
                  <a:hlinkClick r:id="rId2"/>
                </a:rPr>
                <a:t>/</a:t>
              </a:r>
              <a:r>
                <a:rPr lang="en-US" dirty="0" smtClean="0"/>
                <a:t> </a:t>
              </a:r>
            </a:p>
            <a:p>
              <a:r>
                <a:rPr lang="en-US" dirty="0" smtClean="0"/>
                <a:t>(</a:t>
              </a:r>
              <a:r>
                <a:rPr lang="en-US" dirty="0" err="1" smtClean="0"/>
                <a:t>capitulo</a:t>
              </a:r>
              <a:r>
                <a:rPr lang="en-US" dirty="0" smtClean="0"/>
                <a:t> </a:t>
              </a:r>
              <a:r>
                <a:rPr lang="en-US" dirty="0" err="1" smtClean="0"/>
                <a:t>sobre</a:t>
              </a:r>
              <a:r>
                <a:rPr lang="en-US" dirty="0" smtClean="0"/>
                <a:t> la </a:t>
              </a:r>
              <a:r>
                <a:rPr lang="en-US" dirty="0" err="1" smtClean="0"/>
                <a:t>peste</a:t>
              </a:r>
              <a:r>
                <a:rPr lang="en-US" dirty="0" smtClean="0"/>
                <a:t> en el </a:t>
              </a:r>
              <a:r>
                <a:rPr lang="en-US" dirty="0" err="1" smtClean="0"/>
                <a:t>siglo</a:t>
              </a:r>
              <a:r>
                <a:rPr lang="en-US" dirty="0" smtClean="0"/>
                <a:t> XVII) 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7972" y="5445988"/>
              <a:ext cx="4260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Vigilar</a:t>
              </a:r>
              <a:r>
                <a:rPr lang="en-US" dirty="0" smtClean="0"/>
                <a:t> y </a:t>
              </a:r>
              <a:r>
                <a:rPr lang="en-US" dirty="0" err="1" smtClean="0"/>
                <a:t>castigar</a:t>
              </a:r>
              <a:r>
                <a:rPr lang="en-US" dirty="0"/>
                <a:t>. </a:t>
              </a:r>
              <a:r>
                <a:rPr lang="en-US" dirty="0" smtClean="0"/>
                <a:t>Michel Foucault, 1975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091" y="3918312"/>
              <a:ext cx="2750564" cy="2750564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7295745" y="75875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2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2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14" name="Rectangle 13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05" name="TextBox 20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7906" name="TextBox 21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7907" name="TextBox 22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7908" name="TextBox 23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7909" name="TextBox 24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26" name="Right Arrow 25"/>
          <p:cNvSpPr/>
          <p:nvPr/>
        </p:nvSpPr>
        <p:spPr>
          <a:xfrm>
            <a:off x="322263" y="1508125"/>
            <a:ext cx="489585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7892" name="Group 26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37896" name="Picture 2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7" name="Rectangle 28"/>
            <p:cNvSpPr>
              <a:spLocks noChangeArrowheads="1"/>
            </p:cNvSpPr>
            <p:nvPr/>
          </p:nvSpPr>
          <p:spPr bwMode="auto">
            <a:xfrm>
              <a:off x="3979248" y="203196"/>
              <a:ext cx="4142330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>
                  <a:latin typeface="Calibri" pitchFamily="-72" charset="0"/>
                </a:rPr>
                <a:t>Auxinas</a:t>
              </a:r>
              <a:endParaRPr lang="en-US" sz="2800" dirty="0">
                <a:latin typeface="Calibri" pitchFamily="-72" charset="0"/>
              </a:endParaRPr>
            </a:p>
            <a:p>
              <a:r>
                <a:rPr lang="en-US" sz="2400" dirty="0" err="1">
                  <a:latin typeface="Calibri" pitchFamily="-72" charset="0"/>
                </a:rPr>
                <a:t>Transporte</a:t>
              </a:r>
              <a:r>
                <a:rPr lang="en-US" sz="2400" dirty="0">
                  <a:latin typeface="Calibri" pitchFamily="-72" charset="0"/>
                </a:rPr>
                <a:t> polar  </a:t>
              </a:r>
              <a:r>
                <a:rPr lang="en-US" sz="2400" dirty="0" err="1">
                  <a:latin typeface="Calibri" pitchFamily="-72" charset="0"/>
                </a:rPr>
                <a:t>célula</a:t>
              </a:r>
              <a:r>
                <a:rPr lang="en-US" sz="2400" dirty="0">
                  <a:latin typeface="Calibri" pitchFamily="-72" charset="0"/>
                </a:rPr>
                <a:t> a </a:t>
              </a:r>
              <a:r>
                <a:rPr lang="en-US" sz="2400" dirty="0" err="1">
                  <a:latin typeface="Calibri" pitchFamily="-72" charset="0"/>
                </a:rPr>
                <a:t>célula</a:t>
              </a:r>
              <a:endParaRPr lang="en-US" sz="2400" dirty="0">
                <a:latin typeface="Calibri" pitchFamily="-72" charset="0"/>
              </a:endParaRPr>
            </a:p>
          </p:txBody>
        </p:sp>
      </p:grp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-88900" y="2636838"/>
            <a:ext cx="611188" cy="1177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2763" y="4000368"/>
            <a:ext cx="21653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5757" y="3393363"/>
            <a:ext cx="3421589" cy="342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738" y="1232426"/>
            <a:ext cx="3267649" cy="2134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84" y="1566636"/>
            <a:ext cx="2674893" cy="539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13" y="2044700"/>
            <a:ext cx="3276600" cy="4102100"/>
          </a:xfrm>
          <a:prstGeom prst="rect">
            <a:avLst/>
          </a:prstGeom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420606" y="983549"/>
            <a:ext cx="4962525" cy="6073775"/>
            <a:chOff x="6478721" y="714228"/>
            <a:chExt cx="4573258" cy="57086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7342" y="714228"/>
              <a:ext cx="4327738" cy="570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9963151" y="2909439"/>
              <a:ext cx="1088828" cy="33389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478721" y="2820076"/>
              <a:ext cx="407936" cy="10400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pitchFamily="-72" charset="0"/>
              </a:endParaRPr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10" name="Rectangle 9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20" name="TextBox 23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21" name="TextBox 24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322263" y="1508125"/>
            <a:ext cx="489585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3979248" y="203196"/>
              <a:ext cx="4142330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Transporte polar  célula a célula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2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3"/>
          <p:cNvGrpSpPr>
            <a:grpSpLocks/>
          </p:cNvGrpSpPr>
          <p:nvPr/>
        </p:nvGrpSpPr>
        <p:grpSpPr bwMode="auto">
          <a:xfrm>
            <a:off x="-25400" y="-36513"/>
            <a:ext cx="3843338" cy="1544638"/>
            <a:chOff x="881423" y="1281118"/>
            <a:chExt cx="7843394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895" y="3332685"/>
              <a:ext cx="1587469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480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677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509" y="3730437"/>
              <a:ext cx="11598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284" y="3756603"/>
              <a:ext cx="11565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084" y="3955479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269" y="3955479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50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39951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39952" name="TextBox 13"/>
            <p:cNvSpPr txBox="1">
              <a:spLocks noChangeArrowheads="1"/>
            </p:cNvSpPr>
            <p:nvPr/>
          </p:nvSpPr>
          <p:spPr bwMode="auto">
            <a:xfrm>
              <a:off x="6776295" y="3349477"/>
              <a:ext cx="194852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39953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39954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9939" name="Group 16"/>
          <p:cNvGrpSpPr>
            <a:grpSpLocks/>
          </p:cNvGrpSpPr>
          <p:nvPr/>
        </p:nvGrpSpPr>
        <p:grpSpPr bwMode="auto">
          <a:xfrm>
            <a:off x="3979863" y="33338"/>
            <a:ext cx="5080000" cy="1197655"/>
            <a:chOff x="3979248" y="33866"/>
            <a:chExt cx="5080082" cy="1196440"/>
          </a:xfrm>
        </p:grpSpPr>
        <p:pic>
          <p:nvPicPr>
            <p:cNvPr id="39941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2" name="Rectangle 20"/>
            <p:cNvSpPr>
              <a:spLocks noChangeArrowheads="1"/>
            </p:cNvSpPr>
            <p:nvPr/>
          </p:nvSpPr>
          <p:spPr bwMode="auto">
            <a:xfrm>
              <a:off x="3979248" y="338660"/>
              <a:ext cx="3011661" cy="89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>
                  <a:latin typeface="Calibri" pitchFamily="-72" charset="0"/>
                </a:rPr>
                <a:t>Auxinas</a:t>
              </a:r>
              <a:endParaRPr lang="en-US" sz="2800" dirty="0">
                <a:latin typeface="Calibri" pitchFamily="-72" charset="0"/>
              </a:endParaRPr>
            </a:p>
            <a:p>
              <a:r>
                <a:rPr lang="en-US" sz="2400" dirty="0" err="1">
                  <a:latin typeface="Calibri" pitchFamily="-72" charset="0"/>
                </a:rPr>
                <a:t>Conjugación</a:t>
              </a:r>
              <a:r>
                <a:rPr lang="en-US" sz="2400" dirty="0">
                  <a:latin typeface="Calibri" pitchFamily="-72" charset="0"/>
                </a:rPr>
                <a:t> </a:t>
              </a:r>
              <a:r>
                <a:rPr lang="en-US" sz="2400" dirty="0" smtClean="0">
                  <a:latin typeface="Calibri" pitchFamily="-72" charset="0"/>
                </a:rPr>
                <a:t>reversible</a:t>
              </a:r>
              <a:endParaRPr lang="en-US" sz="2400" dirty="0">
                <a:latin typeface="Calibri" pitchFamily="-72" charset="0"/>
              </a:endParaRPr>
            </a:p>
          </p:txBody>
        </p:sp>
      </p:grpSp>
      <p:pic>
        <p:nvPicPr>
          <p:cNvPr id="39940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138" y="1600200"/>
            <a:ext cx="7396162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3"/>
          <p:cNvGrpSpPr>
            <a:grpSpLocks/>
          </p:cNvGrpSpPr>
          <p:nvPr/>
        </p:nvGrpSpPr>
        <p:grpSpPr bwMode="auto">
          <a:xfrm>
            <a:off x="-25400" y="-36513"/>
            <a:ext cx="3843338" cy="1546226"/>
            <a:chOff x="881423" y="1281118"/>
            <a:chExt cx="7843394" cy="5097221"/>
          </a:xfrm>
        </p:grpSpPr>
        <p:sp>
          <p:nvSpPr>
            <p:cNvPr id="5" name="Rectangle 4"/>
            <p:cNvSpPr/>
            <p:nvPr/>
          </p:nvSpPr>
          <p:spPr>
            <a:xfrm>
              <a:off x="3887895" y="3332568"/>
              <a:ext cx="1587469" cy="12402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480" y="2160313"/>
              <a:ext cx="0" cy="1015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677" y="4714155"/>
              <a:ext cx="0" cy="1015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509" y="3730298"/>
              <a:ext cx="11598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284" y="3756463"/>
              <a:ext cx="11565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084" y="3955327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269" y="3955327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78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40979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40980" name="TextBox 13"/>
            <p:cNvSpPr txBox="1">
              <a:spLocks noChangeArrowheads="1"/>
            </p:cNvSpPr>
            <p:nvPr/>
          </p:nvSpPr>
          <p:spPr bwMode="auto">
            <a:xfrm>
              <a:off x="6776295" y="3349477"/>
              <a:ext cx="194852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40981" name="TextBox 14"/>
            <p:cNvSpPr txBox="1">
              <a:spLocks noChangeArrowheads="1"/>
            </p:cNvSpPr>
            <p:nvPr/>
          </p:nvSpPr>
          <p:spPr bwMode="auto">
            <a:xfrm>
              <a:off x="3687231" y="5464485"/>
              <a:ext cx="1984706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40982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0963" name="Group 16"/>
          <p:cNvGrpSpPr>
            <a:grpSpLocks/>
          </p:cNvGrpSpPr>
          <p:nvPr/>
        </p:nvGrpSpPr>
        <p:grpSpPr bwMode="auto">
          <a:xfrm>
            <a:off x="3979863" y="33338"/>
            <a:ext cx="5080000" cy="1123432"/>
            <a:chOff x="3979248" y="33866"/>
            <a:chExt cx="5080082" cy="1123466"/>
          </a:xfrm>
        </p:grpSpPr>
        <p:pic>
          <p:nvPicPr>
            <p:cNvPr id="40969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0" name="Rectangle 20"/>
            <p:cNvSpPr>
              <a:spLocks noChangeArrowheads="1"/>
            </p:cNvSpPr>
            <p:nvPr/>
          </p:nvSpPr>
          <p:spPr bwMode="auto">
            <a:xfrm>
              <a:off x="3979248" y="203196"/>
              <a:ext cx="3112000" cy="95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 smtClean="0">
                  <a:latin typeface="Calibri" pitchFamily="-72" charset="0"/>
                </a:rPr>
                <a:t>Auxinas</a:t>
              </a:r>
              <a:endParaRPr lang="en-US" sz="2800" dirty="0">
                <a:latin typeface="Calibri" pitchFamily="-72" charset="0"/>
              </a:endParaRPr>
            </a:p>
            <a:p>
              <a:r>
                <a:rPr lang="en-US" sz="2800" dirty="0" err="1" smtClean="0">
                  <a:latin typeface="Calibri" pitchFamily="-72" charset="0"/>
                </a:rPr>
                <a:t>Vías</a:t>
              </a:r>
              <a:r>
                <a:rPr lang="en-US" sz="2800" dirty="0" smtClean="0">
                  <a:latin typeface="Calibri" pitchFamily="-72" charset="0"/>
                </a:rPr>
                <a:t> de </a:t>
              </a:r>
              <a:r>
                <a:rPr lang="en-US" sz="2800" dirty="0" err="1" smtClean="0">
                  <a:latin typeface="Calibri" pitchFamily="-72" charset="0"/>
                </a:rPr>
                <a:t>degradación</a:t>
              </a:r>
              <a:endParaRPr lang="en-US" sz="2800" dirty="0">
                <a:latin typeface="Calibri" pitchFamily="-72" charset="0"/>
              </a:endParaRPr>
            </a:p>
          </p:txBody>
        </p:sp>
      </p:grpSp>
      <p:pic>
        <p:nvPicPr>
          <p:cNvPr id="40964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8" y="1936750"/>
            <a:ext cx="4548187" cy="493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741738" y="1654175"/>
            <a:ext cx="5284787" cy="5068888"/>
            <a:chOff x="3742186" y="1654899"/>
            <a:chExt cx="5283807" cy="50676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3169" y="1654899"/>
              <a:ext cx="3172824" cy="506763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cxnSp>
          <p:nvCxnSpPr>
            <p:cNvPr id="24" name="Straight Arrow Connector 23"/>
            <p:cNvCxnSpPr/>
            <p:nvPr/>
          </p:nvCxnSpPr>
          <p:spPr>
            <a:xfrm flipV="1">
              <a:off x="3962807" y="2251651"/>
              <a:ext cx="189036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68" name="TextBox 24"/>
            <p:cNvSpPr txBox="1">
              <a:spLocks noChangeArrowheads="1"/>
            </p:cNvSpPr>
            <p:nvPr/>
          </p:nvSpPr>
          <p:spPr bwMode="auto">
            <a:xfrm>
              <a:off x="3742186" y="1869158"/>
              <a:ext cx="21123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pitchFamily="-72" charset="0"/>
                </a:rPr>
                <a:t>Non decarboxylative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1986" name="Group 16"/>
          <p:cNvGrpSpPr>
            <a:grpSpLocks/>
          </p:cNvGrpSpPr>
          <p:nvPr/>
        </p:nvGrpSpPr>
        <p:grpSpPr bwMode="auto">
          <a:xfrm>
            <a:off x="65088" y="223838"/>
            <a:ext cx="3459162" cy="776287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785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7110" y="2245303"/>
              <a:ext cx="115919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650" y="2209852"/>
              <a:ext cx="11591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995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1996" name="TextBox 23"/>
            <p:cNvSpPr txBox="1">
              <a:spLocks noChangeArrowheads="1"/>
            </p:cNvSpPr>
            <p:nvPr/>
          </p:nvSpPr>
          <p:spPr bwMode="auto">
            <a:xfrm>
              <a:off x="6132833" y="2001060"/>
              <a:ext cx="1750645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1997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1987" name="Group 25"/>
          <p:cNvGrpSpPr>
            <a:grpSpLocks/>
          </p:cNvGrpSpPr>
          <p:nvPr/>
        </p:nvGrpSpPr>
        <p:grpSpPr bwMode="auto">
          <a:xfrm>
            <a:off x="3979863" y="33338"/>
            <a:ext cx="5080000" cy="1431925"/>
            <a:chOff x="3979248" y="33866"/>
            <a:chExt cx="5080082" cy="1431214"/>
          </a:xfrm>
        </p:grpSpPr>
        <p:pic>
          <p:nvPicPr>
            <p:cNvPr id="41990" name="Picture 2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1" name="Rectangle 27"/>
            <p:cNvSpPr>
              <a:spLocks noChangeArrowheads="1"/>
            </p:cNvSpPr>
            <p:nvPr/>
          </p:nvSpPr>
          <p:spPr bwMode="auto">
            <a:xfrm>
              <a:off x="3979248" y="203196"/>
              <a:ext cx="3839663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>
                  <a:latin typeface="Calibri" pitchFamily="-72" charset="0"/>
                </a:rPr>
                <a:t>Auxinas</a:t>
              </a:r>
              <a:endParaRPr lang="en-US" sz="2800" dirty="0">
                <a:latin typeface="Calibri" pitchFamily="-72" charset="0"/>
              </a:endParaRPr>
            </a:p>
            <a:p>
              <a:r>
                <a:rPr lang="en-US" sz="2400" dirty="0" err="1" smtClean="0">
                  <a:latin typeface="Calibri" pitchFamily="-72" charset="0"/>
                </a:rPr>
                <a:t>Receptores</a:t>
              </a:r>
              <a:r>
                <a:rPr lang="en-US" sz="2400" dirty="0" smtClean="0">
                  <a:latin typeface="Calibri" pitchFamily="-72" charset="0"/>
                </a:rPr>
                <a:t> </a:t>
              </a:r>
              <a:r>
                <a:rPr lang="en-US" sz="2400" dirty="0" err="1">
                  <a:latin typeface="Calibri" pitchFamily="-72" charset="0"/>
                </a:rPr>
                <a:t>basados</a:t>
              </a:r>
              <a:r>
                <a:rPr lang="en-US" sz="2400" dirty="0">
                  <a:latin typeface="Calibri" pitchFamily="-72" charset="0"/>
                </a:rPr>
                <a:t> en</a:t>
              </a:r>
            </a:p>
            <a:p>
              <a:r>
                <a:rPr lang="en-US" sz="2400" dirty="0" err="1">
                  <a:latin typeface="Calibri" pitchFamily="-72" charset="0"/>
                </a:rPr>
                <a:t>Ubiquitinación</a:t>
              </a:r>
              <a:r>
                <a:rPr lang="en-US" sz="2400" dirty="0">
                  <a:latin typeface="Calibri" pitchFamily="-72" charset="0"/>
                </a:rPr>
                <a:t> y </a:t>
              </a:r>
              <a:r>
                <a:rPr lang="en-US" sz="2400" dirty="0" err="1">
                  <a:latin typeface="Calibri" pitchFamily="-72" charset="0"/>
                </a:rPr>
                <a:t>degradación</a:t>
              </a:r>
              <a:endParaRPr lang="en-US" sz="2400" dirty="0">
                <a:latin typeface="Calibri" pitchFamily="-72" charset="0"/>
              </a:endParaRPr>
            </a:p>
          </p:txBody>
        </p:sp>
      </p:grpSp>
      <p:pic>
        <p:nvPicPr>
          <p:cNvPr id="41988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1689100"/>
            <a:ext cx="46736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2750" y="1646238"/>
            <a:ext cx="34782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019800" y="6145768"/>
            <a:ext cx="23018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Fenotipo</a:t>
            </a:r>
            <a:r>
              <a:rPr lang="en-US" dirty="0" smtClean="0"/>
              <a:t> </a:t>
            </a:r>
            <a:r>
              <a:rPr lang="en-US" dirty="0" err="1" smtClean="0"/>
              <a:t>constitutivo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46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4047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4048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4034" name="Group 10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4404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2" name="Rectangle 12"/>
            <p:cNvSpPr>
              <a:spLocks noChangeArrowheads="1"/>
            </p:cNvSpPr>
            <p:nvPr/>
          </p:nvSpPr>
          <p:spPr bwMode="auto">
            <a:xfrm>
              <a:off x="3979248" y="203196"/>
              <a:ext cx="4260451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Promueven la elongación celular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5941" y="1316038"/>
            <a:ext cx="446881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83319" y="2000586"/>
            <a:ext cx="814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-72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Calibri" pitchFamily="-72" charset="0"/>
              </a:rPr>
              <a:t>auxin</a:t>
            </a:r>
            <a:endParaRPr lang="en-US" dirty="0">
              <a:solidFill>
                <a:srgbClr val="FF0000"/>
              </a:solidFill>
              <a:latin typeface="Calibri" pitchFamily="-72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182396" y="2020510"/>
            <a:ext cx="857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-72" charset="0"/>
              </a:rPr>
              <a:t>+ </a:t>
            </a:r>
            <a:r>
              <a:rPr lang="en-US" dirty="0" err="1">
                <a:solidFill>
                  <a:srgbClr val="FF0000"/>
                </a:solidFill>
                <a:latin typeface="Calibri" pitchFamily="-72" charset="0"/>
              </a:rPr>
              <a:t>auxin</a:t>
            </a:r>
            <a:endParaRPr lang="en-US" dirty="0">
              <a:solidFill>
                <a:srgbClr val="FF0000"/>
              </a:solidFill>
              <a:latin typeface="Calibri" pitchFamily="-7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193" y="2000586"/>
            <a:ext cx="3887596" cy="328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706" y="3437544"/>
            <a:ext cx="4479600" cy="349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19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3020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3021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3010" name="Group 10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43014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5" name="Rectangle 12"/>
            <p:cNvSpPr>
              <a:spLocks noChangeArrowheads="1"/>
            </p:cNvSpPr>
            <p:nvPr/>
          </p:nvSpPr>
          <p:spPr bwMode="auto">
            <a:xfrm>
              <a:off x="3979248" y="203196"/>
              <a:ext cx="4260451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Promueven la elongación celular</a:t>
              </a:r>
            </a:p>
          </p:txBody>
        </p:sp>
      </p:grp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0838" y="1270000"/>
            <a:ext cx="4802188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6588" y="1727200"/>
            <a:ext cx="4633912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46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4047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4048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4034" name="Group 10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4404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2" name="Rectangle 12"/>
            <p:cNvSpPr>
              <a:spLocks noChangeArrowheads="1"/>
            </p:cNvSpPr>
            <p:nvPr/>
          </p:nvSpPr>
          <p:spPr bwMode="auto">
            <a:xfrm>
              <a:off x="3979248" y="203196"/>
              <a:ext cx="4260451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>
                  <a:latin typeface="Calibri" pitchFamily="-72" charset="0"/>
                </a:rPr>
                <a:t>Auxinas</a:t>
              </a:r>
              <a:endParaRPr lang="en-US" sz="2800" dirty="0">
                <a:latin typeface="Calibri" pitchFamily="-72" charset="0"/>
              </a:endParaRPr>
            </a:p>
            <a:p>
              <a:r>
                <a:rPr lang="en-US" sz="2400" dirty="0" err="1">
                  <a:latin typeface="Calibri" pitchFamily="-72" charset="0"/>
                </a:rPr>
                <a:t>Promueven</a:t>
              </a:r>
              <a:r>
                <a:rPr lang="en-US" sz="2400" dirty="0">
                  <a:latin typeface="Calibri" pitchFamily="-72" charset="0"/>
                </a:rPr>
                <a:t> la </a:t>
              </a:r>
              <a:r>
                <a:rPr lang="en-US" sz="2400" dirty="0" err="1">
                  <a:latin typeface="Calibri" pitchFamily="-72" charset="0"/>
                </a:rPr>
                <a:t>elongación</a:t>
              </a:r>
              <a:r>
                <a:rPr lang="en-US" sz="2400" dirty="0">
                  <a:latin typeface="Calibri" pitchFamily="-72" charset="0"/>
                </a:rPr>
                <a:t> </a:t>
              </a:r>
              <a:r>
                <a:rPr lang="en-US" sz="2400" dirty="0" err="1">
                  <a:latin typeface="Calibri" pitchFamily="-72" charset="0"/>
                </a:rPr>
                <a:t>celular</a:t>
              </a:r>
              <a:endParaRPr lang="en-US" sz="2400" dirty="0">
                <a:latin typeface="Calibri" pitchFamily="-72" charset="0"/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25" y="1484168"/>
            <a:ext cx="6821019" cy="51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46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4047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4048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4034" name="Group 10"/>
          <p:cNvGrpSpPr>
            <a:grpSpLocks/>
          </p:cNvGrpSpPr>
          <p:nvPr/>
        </p:nvGrpSpPr>
        <p:grpSpPr bwMode="auto">
          <a:xfrm>
            <a:off x="3979863" y="33338"/>
            <a:ext cx="5080000" cy="1062037"/>
            <a:chOff x="3979248" y="33866"/>
            <a:chExt cx="5080082" cy="1061882"/>
          </a:xfrm>
        </p:grpSpPr>
        <p:pic>
          <p:nvPicPr>
            <p:cNvPr id="4404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2" name="Rectangle 12"/>
            <p:cNvSpPr>
              <a:spLocks noChangeArrowheads="1"/>
            </p:cNvSpPr>
            <p:nvPr/>
          </p:nvSpPr>
          <p:spPr bwMode="auto">
            <a:xfrm>
              <a:off x="3979248" y="203196"/>
              <a:ext cx="4260451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Promueven la elongación celular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094" y="1885890"/>
            <a:ext cx="5687059" cy="480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3804" y="2078328"/>
            <a:ext cx="4887161" cy="40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3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• </a:t>
            </a:r>
            <a:r>
              <a:rPr lang="en-US" b="1" dirty="0" smtClean="0"/>
              <a:t>2.1 Cell mitotic stage</a:t>
            </a:r>
            <a:r>
              <a:rPr lang="en-US" dirty="0" smtClean="0"/>
              <a:t> </a:t>
            </a:r>
          </a:p>
          <a:p>
            <a:r>
              <a:rPr lang="pl-PL" dirty="0" smtClean="0"/>
              <a:t>• 2.1.1 Cell cycle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79" y="1409375"/>
            <a:ext cx="7463307" cy="5530703"/>
          </a:xfrm>
          <a:prstGeom prst="rect">
            <a:avLst/>
          </a:prstGeom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7" name="Rectangle 6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979863" y="33338"/>
            <a:ext cx="5080000" cy="1123462"/>
            <a:chOff x="3979248" y="33866"/>
            <a:chExt cx="5080082" cy="1123298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979248" y="203196"/>
              <a:ext cx="1944469" cy="953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 smtClean="0">
                  <a:latin typeface="Calibri" pitchFamily="-72" charset="0"/>
                </a:rPr>
                <a:t>Auxinas</a:t>
              </a:r>
              <a:endParaRPr lang="en-US" sz="2800" dirty="0" smtClean="0">
                <a:latin typeface="Calibri" pitchFamily="-72" charset="0"/>
              </a:endParaRPr>
            </a:p>
            <a:p>
              <a:r>
                <a:rPr lang="en-US" sz="2800" dirty="0" err="1" smtClean="0">
                  <a:latin typeface="Calibri" pitchFamily="-72" charset="0"/>
                </a:rPr>
                <a:t>Ciclo</a:t>
              </a:r>
              <a:r>
                <a:rPr lang="en-US" sz="2800" dirty="0" smtClean="0">
                  <a:latin typeface="Calibri" pitchFamily="-72" charset="0"/>
                </a:rPr>
                <a:t> </a:t>
              </a:r>
              <a:r>
                <a:rPr lang="en-US" sz="2800" dirty="0" err="1" smtClean="0">
                  <a:latin typeface="Calibri" pitchFamily="-72" charset="0"/>
                </a:rPr>
                <a:t>celular</a:t>
              </a:r>
              <a:endParaRPr lang="en-US" sz="2800" dirty="0">
                <a:latin typeface="Calibri" pitchFamily="-72" charset="0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37688" y="2078328"/>
            <a:ext cx="942779" cy="461851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7693" y="3540484"/>
            <a:ext cx="942779" cy="461851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" y="1144588"/>
            <a:ext cx="85725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4"/>
          <p:cNvSpPr>
            <a:spLocks noChangeArrowheads="1"/>
          </p:cNvSpPr>
          <p:nvPr/>
        </p:nvSpPr>
        <p:spPr bwMode="auto">
          <a:xfrm>
            <a:off x="152400" y="-381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>
                <a:latin typeface="Calibri" pitchFamily="-72" charset="0"/>
              </a:rPr>
              <a:t>Fig. 39-5a</a:t>
            </a:r>
          </a:p>
        </p:txBody>
      </p:sp>
      <p:sp>
        <p:nvSpPr>
          <p:cNvPr id="16387" name="Text Box 27"/>
          <p:cNvSpPr txBox="1">
            <a:spLocks noChangeArrowheads="1"/>
          </p:cNvSpPr>
          <p:nvPr/>
        </p:nvSpPr>
        <p:spPr bwMode="auto">
          <a:xfrm>
            <a:off x="1306513" y="2767013"/>
            <a:ext cx="1033462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Light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6388" name="Text Box 28"/>
          <p:cNvSpPr txBox="1">
            <a:spLocks noChangeArrowheads="1"/>
          </p:cNvSpPr>
          <p:nvPr/>
        </p:nvSpPr>
        <p:spPr bwMode="auto">
          <a:xfrm>
            <a:off x="5113338" y="3938588"/>
            <a:ext cx="1763712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Illuminated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side of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coleoptile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6389" name="Text Box 29"/>
          <p:cNvSpPr txBox="1">
            <a:spLocks noChangeArrowheads="1"/>
          </p:cNvSpPr>
          <p:nvPr/>
        </p:nvSpPr>
        <p:spPr bwMode="auto">
          <a:xfrm>
            <a:off x="7394575" y="1657350"/>
            <a:ext cx="139858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Shaded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side of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coleoptile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6390" name="Line 30"/>
          <p:cNvSpPr>
            <a:spLocks noChangeShapeType="1"/>
          </p:cNvSpPr>
          <p:nvPr/>
        </p:nvSpPr>
        <p:spPr bwMode="auto">
          <a:xfrm flipV="1">
            <a:off x="6704013" y="1820863"/>
            <a:ext cx="639762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Line 31"/>
          <p:cNvSpPr>
            <a:spLocks noChangeShapeType="1"/>
          </p:cNvSpPr>
          <p:nvPr/>
        </p:nvSpPr>
        <p:spPr bwMode="auto">
          <a:xfrm flipH="1">
            <a:off x="5762625" y="2882900"/>
            <a:ext cx="239713" cy="1035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Rectangle 1"/>
          <p:cNvSpPr>
            <a:spLocks noChangeArrowheads="1"/>
          </p:cNvSpPr>
          <p:nvPr/>
        </p:nvSpPr>
        <p:spPr bwMode="auto">
          <a:xfrm>
            <a:off x="1727200" y="1081088"/>
            <a:ext cx="300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Font typeface="Arial" pitchFamily="-72" charset="0"/>
              <a:buNone/>
            </a:pPr>
            <a:r>
              <a:rPr lang="en-US" sz="2400" b="1">
                <a:latin typeface="Calibri" pitchFamily="-72" charset="0"/>
              </a:rPr>
              <a:t>Respuesta fototrópica</a:t>
            </a:r>
            <a:endParaRPr lang="en-US" sz="2400" b="1">
              <a:solidFill>
                <a:srgbClr val="563A84"/>
              </a:solidFill>
              <a:latin typeface="Calibri" pitchFamily="-72" charset="0"/>
            </a:endParaRPr>
          </a:p>
        </p:txBody>
      </p:sp>
      <p:sp>
        <p:nvSpPr>
          <p:cNvPr id="16393" name="TextBox 2"/>
          <p:cNvSpPr txBox="1">
            <a:spLocks noChangeArrowheads="1"/>
          </p:cNvSpPr>
          <p:nvPr/>
        </p:nvSpPr>
        <p:spPr bwMode="auto">
          <a:xfrm>
            <a:off x="1524000" y="406400"/>
            <a:ext cx="53771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 pitchFamily="-72" charset="0"/>
              </a:rPr>
              <a:t>Un </a:t>
            </a:r>
            <a:r>
              <a:rPr lang="en-US" sz="2800" dirty="0" err="1">
                <a:latin typeface="Calibri" pitchFamily="-72" charset="0"/>
              </a:rPr>
              <a:t>poco</a:t>
            </a:r>
            <a:r>
              <a:rPr lang="en-US" sz="2800" dirty="0">
                <a:latin typeface="Calibri" pitchFamily="-72" charset="0"/>
              </a:rPr>
              <a:t> de </a:t>
            </a:r>
            <a:r>
              <a:rPr lang="en-US" sz="2800" dirty="0" err="1" smtClean="0">
                <a:latin typeface="Calibri" pitchFamily="-72" charset="0"/>
              </a:rPr>
              <a:t>historia</a:t>
            </a:r>
            <a:r>
              <a:rPr lang="en-US" sz="2800" dirty="0" smtClean="0">
                <a:latin typeface="Calibri" pitchFamily="-72" charset="0"/>
              </a:rPr>
              <a:t> de </a:t>
            </a:r>
            <a:r>
              <a:rPr lang="en-US" sz="2800" dirty="0" err="1" smtClean="0">
                <a:latin typeface="Calibri" pitchFamily="-72" charset="0"/>
              </a:rPr>
              <a:t>las</a:t>
            </a:r>
            <a:r>
              <a:rPr lang="en-US" sz="2800" dirty="0" smtClean="0">
                <a:latin typeface="Calibri" pitchFamily="-72" charset="0"/>
              </a:rPr>
              <a:t> </a:t>
            </a:r>
            <a:r>
              <a:rPr lang="en-US" sz="2800" dirty="0" err="1" smtClean="0">
                <a:latin typeface="Calibri" pitchFamily="-72" charset="0"/>
              </a:rPr>
              <a:t>auxinas</a:t>
            </a:r>
            <a:r>
              <a:rPr lang="en-US" sz="2800" dirty="0" smtClean="0">
                <a:latin typeface="Calibri" pitchFamily="-72" charset="0"/>
              </a:rPr>
              <a:t>…</a:t>
            </a:r>
            <a:endParaRPr lang="en-US" sz="2800" dirty="0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066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5067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5068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5058" name="Group 10"/>
          <p:cNvGrpSpPr>
            <a:grpSpLocks/>
          </p:cNvGrpSpPr>
          <p:nvPr/>
        </p:nvGrpSpPr>
        <p:grpSpPr bwMode="auto">
          <a:xfrm>
            <a:off x="3944938" y="-33338"/>
            <a:ext cx="5080000" cy="1363663"/>
            <a:chOff x="3979248" y="33866"/>
            <a:chExt cx="5080082" cy="1363482"/>
          </a:xfrm>
        </p:grpSpPr>
        <p:pic>
          <p:nvPicPr>
            <p:cNvPr id="4506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Rectangle 12"/>
            <p:cNvSpPr>
              <a:spLocks noChangeArrowheads="1"/>
            </p:cNvSpPr>
            <p:nvPr/>
          </p:nvSpPr>
          <p:spPr bwMode="auto">
            <a:xfrm>
              <a:off x="3979248" y="135464"/>
              <a:ext cx="4117533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Participan en diversos procesos </a:t>
              </a:r>
            </a:p>
            <a:p>
              <a:r>
                <a:rPr lang="en-US" sz="2400">
                  <a:latin typeface="Calibri" pitchFamily="-72" charset="0"/>
                </a:rPr>
                <a:t>del desarrollo 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506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900" y="1323975"/>
            <a:ext cx="693420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4375150" y="2708275"/>
            <a:ext cx="1152525" cy="3960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5167313" y="260350"/>
            <a:ext cx="431800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04900"/>
            <a:ext cx="64516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322263" y="1508125"/>
            <a:ext cx="1020762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8918" name="Group 19"/>
          <p:cNvGrpSpPr>
            <a:grpSpLocks/>
          </p:cNvGrpSpPr>
          <p:nvPr/>
        </p:nvGrpSpPr>
        <p:grpSpPr bwMode="auto">
          <a:xfrm>
            <a:off x="4001390" y="33338"/>
            <a:ext cx="5058472" cy="997335"/>
            <a:chOff x="4000776" y="33866"/>
            <a:chExt cx="5058554" cy="997189"/>
          </a:xfrm>
        </p:grpSpPr>
        <p:pic>
          <p:nvPicPr>
            <p:cNvPr id="38919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0" name="Rectangle 21"/>
            <p:cNvSpPr>
              <a:spLocks noChangeArrowheads="1"/>
            </p:cNvSpPr>
            <p:nvPr/>
          </p:nvSpPr>
          <p:spPr bwMode="auto">
            <a:xfrm>
              <a:off x="4000776" y="138634"/>
              <a:ext cx="1891444" cy="892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 smtClean="0">
                  <a:latin typeface="Calibri" pitchFamily="-72" charset="0"/>
                </a:rPr>
                <a:t>Auxinas</a:t>
              </a:r>
              <a:r>
                <a:rPr lang="en-US" sz="2800" dirty="0" smtClean="0">
                  <a:latin typeface="Calibri" pitchFamily="-72" charset="0"/>
                </a:rPr>
                <a:t>: </a:t>
              </a:r>
            </a:p>
            <a:p>
              <a:r>
                <a:rPr lang="en-US" sz="2400" dirty="0" err="1" smtClean="0">
                  <a:latin typeface="Calibri" pitchFamily="-72" charset="0"/>
                </a:rPr>
                <a:t>geotropismos</a:t>
              </a:r>
              <a:endParaRPr lang="en-US" sz="2400" dirty="0">
                <a:latin typeface="Calibri" pitchFamily="-72" charset="0"/>
              </a:endParaRPr>
            </a:p>
          </p:txBody>
        </p:sp>
      </p:grp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194256" y="223838"/>
            <a:ext cx="3517900" cy="776287"/>
            <a:chOff x="604305" y="1538817"/>
            <a:chExt cx="7401055" cy="1238250"/>
          </a:xfrm>
        </p:grpSpPr>
        <p:sp>
          <p:nvSpPr>
            <p:cNvPr id="23" name="Rectangle 22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579" y="1491260"/>
            <a:ext cx="2701421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4375150" y="2708275"/>
            <a:ext cx="1152525" cy="3960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5167313" y="260350"/>
            <a:ext cx="431800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72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22263" y="1508125"/>
            <a:ext cx="1020762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8918" name="Group 19"/>
          <p:cNvGrpSpPr>
            <a:grpSpLocks/>
          </p:cNvGrpSpPr>
          <p:nvPr/>
        </p:nvGrpSpPr>
        <p:grpSpPr bwMode="auto">
          <a:xfrm>
            <a:off x="4001390" y="33338"/>
            <a:ext cx="5058472" cy="1058890"/>
            <a:chOff x="4000776" y="33866"/>
            <a:chExt cx="5058554" cy="1058735"/>
          </a:xfrm>
        </p:grpSpPr>
        <p:pic>
          <p:nvPicPr>
            <p:cNvPr id="38919" name="Picture 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0" name="Rectangle 21"/>
            <p:cNvSpPr>
              <a:spLocks noChangeArrowheads="1"/>
            </p:cNvSpPr>
            <p:nvPr/>
          </p:nvSpPr>
          <p:spPr bwMode="auto">
            <a:xfrm>
              <a:off x="4000776" y="138634"/>
              <a:ext cx="2156971" cy="95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 smtClean="0">
                  <a:latin typeface="Calibri" pitchFamily="-72" charset="0"/>
                </a:rPr>
                <a:t>Auxinas</a:t>
              </a:r>
              <a:r>
                <a:rPr lang="en-US" sz="2800" dirty="0" smtClean="0">
                  <a:latin typeface="Calibri" pitchFamily="-72" charset="0"/>
                </a:rPr>
                <a:t>: </a:t>
              </a:r>
            </a:p>
            <a:p>
              <a:r>
                <a:rPr lang="en-US" sz="2800" dirty="0" err="1" smtClean="0">
                  <a:latin typeface="Calibri" pitchFamily="-72" charset="0"/>
                </a:rPr>
                <a:t>Fototropismo</a:t>
              </a:r>
              <a:endParaRPr lang="en-US" sz="2800" dirty="0" smtClean="0">
                <a:latin typeface="Calibri" pitchFamily="-72" charset="0"/>
              </a:endParaRPr>
            </a:p>
          </p:txBody>
        </p:sp>
      </p:grp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194256" y="223838"/>
            <a:ext cx="3517900" cy="776287"/>
            <a:chOff x="604305" y="1538817"/>
            <a:chExt cx="7401055" cy="1238250"/>
          </a:xfrm>
        </p:grpSpPr>
        <p:sp>
          <p:nvSpPr>
            <p:cNvPr id="23" name="Rectangle 22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393" y="1508124"/>
            <a:ext cx="5724478" cy="54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090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46091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46092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46082" name="Group 10"/>
          <p:cNvGrpSpPr>
            <a:grpSpLocks/>
          </p:cNvGrpSpPr>
          <p:nvPr/>
        </p:nvGrpSpPr>
        <p:grpSpPr bwMode="auto">
          <a:xfrm>
            <a:off x="3944938" y="-33338"/>
            <a:ext cx="5080000" cy="1363663"/>
            <a:chOff x="3979248" y="33866"/>
            <a:chExt cx="5080082" cy="1363482"/>
          </a:xfrm>
        </p:grpSpPr>
        <p:pic>
          <p:nvPicPr>
            <p:cNvPr id="46085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6" name="Rectangle 12"/>
            <p:cNvSpPr>
              <a:spLocks noChangeArrowheads="1"/>
            </p:cNvSpPr>
            <p:nvPr/>
          </p:nvSpPr>
          <p:spPr bwMode="auto">
            <a:xfrm>
              <a:off x="3979248" y="135464"/>
              <a:ext cx="4117533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latin typeface="Calibri" pitchFamily="-72" charset="0"/>
                </a:rPr>
                <a:t>Auxinas</a:t>
              </a:r>
            </a:p>
            <a:p>
              <a:r>
                <a:rPr lang="en-US" sz="2400">
                  <a:latin typeface="Calibri" pitchFamily="-72" charset="0"/>
                </a:rPr>
                <a:t>Participan en diversos procesos </a:t>
              </a:r>
            </a:p>
            <a:p>
              <a:r>
                <a:rPr lang="en-US" sz="2400">
                  <a:latin typeface="Calibri" pitchFamily="-72" charset="0"/>
                </a:rPr>
                <a:t>del desarrollo 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287338" y="1727200"/>
            <a:ext cx="9161462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-Promueven la organogénesis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-Mantienen la dominancia apical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-Promueven el crecimiento de raices y formacion de adventicias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-Participan en f</a:t>
            </a:r>
            <a:r>
              <a:rPr lang="en-US" sz="2400">
                <a:latin typeface="Calibri" pitchFamily="-72" charset="0"/>
                <a:hlinkClick r:id="rId4" tooltip="Phototropism"/>
              </a:rPr>
              <a:t>ototropism</a:t>
            </a:r>
            <a:r>
              <a:rPr lang="en-US" sz="2400">
                <a:latin typeface="Calibri" pitchFamily="-72" charset="0"/>
              </a:rPr>
              <a:t>o, </a:t>
            </a:r>
            <a:r>
              <a:rPr lang="en-US" sz="2400">
                <a:latin typeface="Calibri" pitchFamily="-72" charset="0"/>
                <a:hlinkClick r:id="rId5" tooltip="Geotropism"/>
              </a:rPr>
              <a:t>geotropism</a:t>
            </a:r>
            <a:r>
              <a:rPr lang="en-US" sz="2400">
                <a:latin typeface="Calibri" pitchFamily="-72" charset="0"/>
              </a:rPr>
              <a:t>o e </a:t>
            </a:r>
            <a:r>
              <a:rPr lang="en-US" sz="2400">
                <a:latin typeface="Calibri" pitchFamily="-72" charset="0"/>
                <a:hlinkClick r:id="rId6" tooltip="Hydrotropism"/>
              </a:rPr>
              <a:t>hidrotropism</a:t>
            </a:r>
            <a:r>
              <a:rPr lang="en-US" sz="2400">
                <a:latin typeface="Calibri" pitchFamily="-72" charset="0"/>
              </a:rPr>
              <a:t>o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-Demora la absicion foliar</a:t>
            </a:r>
          </a:p>
          <a:p>
            <a:endParaRPr lang="en-US" sz="2400">
              <a:latin typeface="Apple Chancery" pitchFamily="-72" charset="0"/>
              <a:ea typeface="Apple Chancery" pitchFamily="-72" charset="0"/>
              <a:cs typeface="Apple Chancery" pitchFamily="-72" charset="0"/>
            </a:endParaRPr>
          </a:p>
          <a:p>
            <a:r>
              <a:rPr lang="en-US" sz="2400">
                <a:latin typeface="Calibri" pitchFamily="-72" charset="0"/>
              </a:rPr>
              <a:t>-Participan en diferenciación sexual</a:t>
            </a: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-Aumentan la formación  de frutos y demora su senescencia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lum bright="-10000" contrast="24000"/>
          </a:blip>
          <a:srcRect/>
          <a:stretch>
            <a:fillRect/>
          </a:stretch>
        </p:blipFill>
        <p:spPr bwMode="auto">
          <a:xfrm>
            <a:off x="8323" y="554842"/>
            <a:ext cx="9135677" cy="57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835766" y="109682"/>
            <a:ext cx="551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Las 6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“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clásicas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” y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su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interacción</a:t>
            </a:r>
            <a:endParaRPr lang="en-US" altLang="zh-TW" sz="2400" b="1" dirty="0">
              <a:solidFill>
                <a:srgbClr val="CC3300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89113" y="6162675"/>
            <a:ext cx="559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Salicylic acid, </a:t>
            </a:r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jasmonates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polyamines, nitric oxide, </a:t>
            </a:r>
          </a:p>
          <a:p>
            <a:pPr algn="ctr"/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strigolactone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peptide </a:t>
            </a:r>
            <a:r>
              <a:rPr lang="en-US" altLang="zh-TW" sz="2000" b="1" dirty="0" smtClean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hormones</a:t>
            </a:r>
            <a:endParaRPr lang="en-US" altLang="zh-TW" sz="2000" b="1" dirty="0">
              <a:solidFill>
                <a:srgbClr val="000099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62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4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6" name="Rectangle 5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122" name="TextBox 12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47123" name="TextBox 13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2551891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47124" name="TextBox 14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47125" name="TextBox 15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47126" name="TextBox 16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1580495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47106" name="Rectangle 20"/>
          <p:cNvSpPr>
            <a:spLocks noChangeArrowheads="1"/>
          </p:cNvSpPr>
          <p:nvPr/>
        </p:nvSpPr>
        <p:spPr bwMode="auto">
          <a:xfrm>
            <a:off x="3911600" y="203200"/>
            <a:ext cx="177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</a:t>
            </a:r>
          </a:p>
        </p:txBody>
      </p:sp>
      <p:pic>
        <p:nvPicPr>
          <p:cNvPr id="47107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9588" y="106363"/>
            <a:ext cx="3554412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5400" y="2498725"/>
            <a:ext cx="48895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322263" y="1508125"/>
            <a:ext cx="5364162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6925" y="2520950"/>
            <a:ext cx="446563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225550" y="1963738"/>
            <a:ext cx="1093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Naturales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041900" y="1963738"/>
            <a:ext cx="1171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Artificiales</a:t>
            </a:r>
          </a:p>
        </p:txBody>
      </p:sp>
      <p:sp>
        <p:nvSpPr>
          <p:cNvPr id="47114" name="Text Box 5"/>
          <p:cNvSpPr txBox="1">
            <a:spLocks noChangeArrowheads="1"/>
          </p:cNvSpPr>
          <p:nvPr/>
        </p:nvSpPr>
        <p:spPr bwMode="auto">
          <a:xfrm>
            <a:off x="6081713" y="185738"/>
            <a:ext cx="164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Calibri" pitchFamily="-72" charset="0"/>
              </a:rPr>
              <a:t>1940-1950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4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6" name="Rectangle 5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4" name="TextBox 12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48145" name="TextBox 13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2551891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48146" name="TextBox 14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48147" name="TextBox 15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48148" name="TextBox 16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1580495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48130" name="Rectangle 20"/>
          <p:cNvSpPr>
            <a:spLocks noChangeArrowheads="1"/>
          </p:cNvSpPr>
          <p:nvPr/>
        </p:nvSpPr>
        <p:spPr bwMode="auto">
          <a:xfrm>
            <a:off x="3911600" y="203200"/>
            <a:ext cx="177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</a:t>
            </a:r>
          </a:p>
        </p:txBody>
      </p:sp>
      <p:pic>
        <p:nvPicPr>
          <p:cNvPr id="4813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9588" y="106363"/>
            <a:ext cx="3554412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322263" y="1508125"/>
            <a:ext cx="5364162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8" y="1681163"/>
            <a:ext cx="4419600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3556000"/>
            <a:ext cx="19653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Box 1"/>
          <p:cNvSpPr txBox="1">
            <a:spLocks noChangeArrowheads="1"/>
          </p:cNvSpPr>
          <p:nvPr/>
        </p:nvSpPr>
        <p:spPr bwMode="auto">
          <a:xfrm>
            <a:off x="7239000" y="5499100"/>
            <a:ext cx="765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Zeatin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165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49166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2551891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49167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49168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49169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55" name="Rectangle 19"/>
          <p:cNvSpPr>
            <a:spLocks noChangeArrowheads="1"/>
          </p:cNvSpPr>
          <p:nvPr/>
        </p:nvSpPr>
        <p:spPr bwMode="auto">
          <a:xfrm>
            <a:off x="3979863" y="203200"/>
            <a:ext cx="35782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400">
                <a:latin typeface="Calibri" pitchFamily="-72" charset="0"/>
              </a:rPr>
              <a:t>La cadena lateral se origina</a:t>
            </a:r>
          </a:p>
          <a:p>
            <a:r>
              <a:rPr lang="en-US" sz="2400">
                <a:latin typeface="Calibri" pitchFamily="-72" charset="0"/>
              </a:rPr>
              <a:t>en los isoprenoides</a:t>
            </a:r>
          </a:p>
        </p:txBody>
      </p:sp>
      <p:pic>
        <p:nvPicPr>
          <p:cNvPr id="49156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5563" y="1693863"/>
            <a:ext cx="9199563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2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50193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2551891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50194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50195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50196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179" name="Rectangle 19"/>
          <p:cNvSpPr>
            <a:spLocks noChangeArrowheads="1"/>
          </p:cNvSpPr>
          <p:nvPr/>
        </p:nvSpPr>
        <p:spPr bwMode="auto">
          <a:xfrm>
            <a:off x="3979863" y="203200"/>
            <a:ext cx="36385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400">
                <a:latin typeface="Calibri" pitchFamily="-72" charset="0"/>
              </a:rPr>
              <a:t>Las isopentenil transferasas</a:t>
            </a:r>
          </a:p>
          <a:p>
            <a:r>
              <a:rPr lang="en-US" sz="2400">
                <a:latin typeface="Calibri" pitchFamily="-72" charset="0"/>
              </a:rPr>
              <a:t>son claves en la síntesis</a:t>
            </a:r>
          </a:p>
        </p:txBody>
      </p:sp>
      <p:pic>
        <p:nvPicPr>
          <p:cNvPr id="50180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8" y="1609725"/>
            <a:ext cx="6964362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173538" y="3449638"/>
            <a:ext cx="484187" cy="369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FF00"/>
                </a:solidFill>
              </a:rPr>
              <a:t>IPT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18313" y="2497138"/>
            <a:ext cx="1935162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6396038" y="1520825"/>
            <a:ext cx="25193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Calibri" pitchFamily="-72" charset="0"/>
              </a:rPr>
              <a:t>Tumores, agallas o callos</a:t>
            </a:r>
          </a:p>
          <a:p>
            <a:r>
              <a:rPr lang="es-ES">
                <a:latin typeface="Calibri" pitchFamily="-72" charset="0"/>
              </a:rPr>
              <a:t>Producidos por bacterias</a:t>
            </a:r>
          </a:p>
          <a:p>
            <a:r>
              <a:rPr lang="es-ES">
                <a:latin typeface="Calibri" pitchFamily="-72" charset="0"/>
              </a:rPr>
              <a:t>(p.ej. Agrobacterium)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3"/>
          <p:cNvGrpSpPr>
            <a:grpSpLocks/>
          </p:cNvGrpSpPr>
          <p:nvPr/>
        </p:nvGrpSpPr>
        <p:grpSpPr bwMode="auto">
          <a:xfrm>
            <a:off x="-25400" y="-36513"/>
            <a:ext cx="4249738" cy="1544638"/>
            <a:chOff x="881423" y="1281118"/>
            <a:chExt cx="8673017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982" y="3332685"/>
              <a:ext cx="1587515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587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785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648" y="3730437"/>
              <a:ext cx="11598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333" y="3756603"/>
              <a:ext cx="115661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133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407" y="3955479"/>
              <a:ext cx="1108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13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51214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51215" name="TextBox 13"/>
            <p:cNvSpPr txBox="1">
              <a:spLocks noChangeArrowheads="1"/>
            </p:cNvSpPr>
            <p:nvPr/>
          </p:nvSpPr>
          <p:spPr bwMode="auto">
            <a:xfrm>
              <a:off x="6776294" y="3349476"/>
              <a:ext cx="2778146" cy="908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51216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51217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03" name="Rectangle 19"/>
          <p:cNvSpPr>
            <a:spLocks noChangeArrowheads="1"/>
          </p:cNvSpPr>
          <p:nvPr/>
        </p:nvSpPr>
        <p:spPr bwMode="auto">
          <a:xfrm>
            <a:off x="3979863" y="388938"/>
            <a:ext cx="4100512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400">
                <a:latin typeface="Calibri" pitchFamily="-72" charset="0"/>
              </a:rPr>
              <a:t>Transporte por xilema y floema</a:t>
            </a:r>
          </a:p>
        </p:txBody>
      </p:sp>
      <p:pic>
        <p:nvPicPr>
          <p:cNvPr id="51204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" y="1603375"/>
            <a:ext cx="810895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73050"/>
            <a:ext cx="8572500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588963" y="2876550"/>
            <a:ext cx="1033462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Light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1535113" y="4689475"/>
            <a:ext cx="136683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Tip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removed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517960" y="488475"/>
            <a:ext cx="587057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2200" b="1" dirty="0">
                <a:sym typeface="Symbol" pitchFamily="-72" charset="2"/>
              </a:rPr>
              <a:t>Darwin (1800s): </a:t>
            </a:r>
            <a:r>
              <a:rPr lang="en-US" sz="2200" b="1" dirty="0" err="1">
                <a:sym typeface="Symbol" pitchFamily="-72" charset="2"/>
              </a:rPr>
              <a:t>Respuesta</a:t>
            </a:r>
            <a:r>
              <a:rPr lang="en-US" sz="2200" b="1" dirty="0">
                <a:sym typeface="Symbol" pitchFamily="-72" charset="2"/>
              </a:rPr>
              <a:t> </a:t>
            </a:r>
            <a:r>
              <a:rPr lang="en-US" sz="2200" b="1" dirty="0" err="1" smtClean="0">
                <a:sym typeface="Symbol" pitchFamily="-72" charset="2"/>
              </a:rPr>
              <a:t>fototrópica</a:t>
            </a:r>
            <a:endParaRPr lang="en-US" sz="2200" b="1" dirty="0" smtClean="0">
              <a:sym typeface="Symbol" pitchFamily="-72" charset="2"/>
            </a:endParaRP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2200" b="1" dirty="0">
                <a:sym typeface="Symbol" pitchFamily="-72" charset="2"/>
              </a:rPr>
              <a:t>	</a:t>
            </a:r>
            <a:r>
              <a:rPr lang="en-US" sz="2200" b="1" dirty="0" smtClean="0">
                <a:sym typeface="Symbol" pitchFamily="-72" charset="2"/>
              </a:rPr>
              <a:t>			 </a:t>
            </a:r>
            <a:r>
              <a:rPr lang="en-US" sz="2200" b="1" dirty="0" err="1">
                <a:sym typeface="Symbol" pitchFamily="-72" charset="2"/>
              </a:rPr>
              <a:t>depende</a:t>
            </a:r>
            <a:r>
              <a:rPr lang="en-US" sz="2200" b="1" dirty="0">
                <a:sym typeface="Symbol" pitchFamily="-72" charset="2"/>
              </a:rPr>
              <a:t> el </a:t>
            </a:r>
            <a:r>
              <a:rPr lang="en-US" sz="2200" b="1" dirty="0" err="1">
                <a:sym typeface="Symbol" pitchFamily="-72" charset="2"/>
              </a:rPr>
              <a:t>ápice</a:t>
            </a:r>
            <a:endParaRPr lang="en-US" sz="2200" b="1" dirty="0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3313113" y="4676775"/>
            <a:ext cx="170973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Tip covered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by opaque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cap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5332413" y="4689475"/>
            <a:ext cx="1433512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Tip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covered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by trans-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parent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cap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7186613" y="4687888"/>
            <a:ext cx="1522412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Site of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curvature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covered by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opaque 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shield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 r="7500"/>
          <a:stretch/>
        </p:blipFill>
        <p:spPr bwMode="auto">
          <a:xfrm>
            <a:off x="7571135" y="13911"/>
            <a:ext cx="1571278" cy="19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3"/>
          <p:cNvGrpSpPr>
            <a:grpSpLocks/>
          </p:cNvGrpSpPr>
          <p:nvPr/>
        </p:nvGrpSpPr>
        <p:grpSpPr bwMode="auto">
          <a:xfrm>
            <a:off x="-25400" y="-36513"/>
            <a:ext cx="3843338" cy="1544638"/>
            <a:chOff x="881423" y="1281118"/>
            <a:chExt cx="7843394" cy="5092275"/>
          </a:xfrm>
        </p:grpSpPr>
        <p:sp>
          <p:nvSpPr>
            <p:cNvPr id="5" name="Rectangle 4"/>
            <p:cNvSpPr/>
            <p:nvPr/>
          </p:nvSpPr>
          <p:spPr>
            <a:xfrm>
              <a:off x="3887895" y="3332685"/>
              <a:ext cx="1587469" cy="12403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480" y="2160363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677" y="4714350"/>
              <a:ext cx="0" cy="10153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509" y="3730437"/>
              <a:ext cx="11598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284" y="3756603"/>
              <a:ext cx="11565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084" y="3955479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269" y="3955479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239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52240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52241" name="TextBox 13"/>
            <p:cNvSpPr txBox="1">
              <a:spLocks noChangeArrowheads="1"/>
            </p:cNvSpPr>
            <p:nvPr/>
          </p:nvSpPr>
          <p:spPr bwMode="auto">
            <a:xfrm>
              <a:off x="6776295" y="3349477"/>
              <a:ext cx="194852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52242" name="TextBox 14"/>
            <p:cNvSpPr txBox="1">
              <a:spLocks noChangeArrowheads="1"/>
            </p:cNvSpPr>
            <p:nvPr/>
          </p:nvSpPr>
          <p:spPr bwMode="auto">
            <a:xfrm>
              <a:off x="3687232" y="5464485"/>
              <a:ext cx="2829735" cy="90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52243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52226" name="Rectangle 19"/>
          <p:cNvSpPr>
            <a:spLocks noChangeArrowheads="1"/>
          </p:cNvSpPr>
          <p:nvPr/>
        </p:nvSpPr>
        <p:spPr bwMode="auto">
          <a:xfrm>
            <a:off x="3979863" y="474663"/>
            <a:ext cx="48418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</a:t>
            </a:r>
          </a:p>
          <a:p>
            <a:r>
              <a:rPr lang="en-US" sz="2400">
                <a:latin typeface="Calibri" pitchFamily="-72" charset="0"/>
              </a:rPr>
              <a:t>Diversas vías para formar conjugados</a:t>
            </a:r>
          </a:p>
        </p:txBody>
      </p:sp>
      <p:pic>
        <p:nvPicPr>
          <p:cNvPr id="52227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3275" y="1668463"/>
            <a:ext cx="38385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2700" y="1276350"/>
            <a:ext cx="2020888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600" y="4649788"/>
            <a:ext cx="32289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9" name="Group 3"/>
          <p:cNvGrpSpPr>
            <a:grpSpLocks/>
          </p:cNvGrpSpPr>
          <p:nvPr/>
        </p:nvGrpSpPr>
        <p:grpSpPr bwMode="auto">
          <a:xfrm>
            <a:off x="-25400" y="-36513"/>
            <a:ext cx="3843338" cy="1546226"/>
            <a:chOff x="881423" y="1281118"/>
            <a:chExt cx="7843394" cy="5097221"/>
          </a:xfrm>
        </p:grpSpPr>
        <p:sp>
          <p:nvSpPr>
            <p:cNvPr id="5" name="Rectangle 4"/>
            <p:cNvSpPr/>
            <p:nvPr/>
          </p:nvSpPr>
          <p:spPr>
            <a:xfrm>
              <a:off x="3887895" y="3332568"/>
              <a:ext cx="1587469" cy="12402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571480" y="2160313"/>
              <a:ext cx="0" cy="1015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587677" y="4714155"/>
              <a:ext cx="0" cy="1015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5666509" y="3730298"/>
              <a:ext cx="11598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582284" y="3756463"/>
              <a:ext cx="115658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66084" y="3955327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5663269" y="3955327"/>
              <a:ext cx="11079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65" name="TextBox 11"/>
            <p:cNvSpPr txBox="1">
              <a:spLocks noChangeArrowheads="1"/>
            </p:cNvSpPr>
            <p:nvPr/>
          </p:nvSpPr>
          <p:spPr bwMode="auto">
            <a:xfrm>
              <a:off x="3981603" y="1281118"/>
              <a:ext cx="1344991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Síntesis</a:t>
              </a:r>
            </a:p>
          </p:txBody>
        </p:sp>
        <p:sp>
          <p:nvSpPr>
            <p:cNvPr id="53266" name="TextBox 12"/>
            <p:cNvSpPr txBox="1">
              <a:spLocks noChangeArrowheads="1"/>
            </p:cNvSpPr>
            <p:nvPr/>
          </p:nvSpPr>
          <p:spPr bwMode="auto">
            <a:xfrm>
              <a:off x="881423" y="3366408"/>
              <a:ext cx="178983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alibri" pitchFamily="-72" charset="0"/>
                </a:rPr>
                <a:t>Transporte</a:t>
              </a:r>
            </a:p>
          </p:txBody>
        </p:sp>
        <p:sp>
          <p:nvSpPr>
            <p:cNvPr id="53267" name="TextBox 13"/>
            <p:cNvSpPr txBox="1">
              <a:spLocks noChangeArrowheads="1"/>
            </p:cNvSpPr>
            <p:nvPr/>
          </p:nvSpPr>
          <p:spPr bwMode="auto">
            <a:xfrm>
              <a:off x="6776295" y="3349477"/>
              <a:ext cx="1948522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Conjugación</a:t>
              </a:r>
            </a:p>
          </p:txBody>
        </p:sp>
        <p:sp>
          <p:nvSpPr>
            <p:cNvPr id="53268" name="TextBox 14"/>
            <p:cNvSpPr txBox="1">
              <a:spLocks noChangeArrowheads="1"/>
            </p:cNvSpPr>
            <p:nvPr/>
          </p:nvSpPr>
          <p:spPr bwMode="auto">
            <a:xfrm>
              <a:off x="3687231" y="5464485"/>
              <a:ext cx="1984706" cy="91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Degradación</a:t>
              </a:r>
            </a:p>
          </p:txBody>
        </p:sp>
        <p:sp>
          <p:nvSpPr>
            <p:cNvPr id="53269" name="TextBox 15"/>
            <p:cNvSpPr txBox="1">
              <a:spLocks noChangeArrowheads="1"/>
            </p:cNvSpPr>
            <p:nvPr/>
          </p:nvSpPr>
          <p:spPr bwMode="auto">
            <a:xfrm>
              <a:off x="3995113" y="3648532"/>
              <a:ext cx="2253424" cy="90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251" name="Rectangle 19"/>
          <p:cNvSpPr>
            <a:spLocks noChangeArrowheads="1"/>
          </p:cNvSpPr>
          <p:nvPr/>
        </p:nvSpPr>
        <p:spPr bwMode="auto">
          <a:xfrm>
            <a:off x="3979863" y="203200"/>
            <a:ext cx="373538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</a:t>
            </a:r>
          </a:p>
          <a:p>
            <a:r>
              <a:rPr lang="en-US" sz="2400">
                <a:latin typeface="Calibri" pitchFamily="-72" charset="0"/>
              </a:rPr>
              <a:t>Citokinin oxidasa es la </a:t>
            </a:r>
          </a:p>
          <a:p>
            <a:r>
              <a:rPr lang="en-US" sz="2400">
                <a:latin typeface="Calibri" pitchFamily="-72" charset="0"/>
              </a:rPr>
              <a:t>enzima clave en la oxidación</a:t>
            </a:r>
          </a:p>
        </p:txBody>
      </p:sp>
      <p:pic>
        <p:nvPicPr>
          <p:cNvPr id="53252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4175" y="2003425"/>
            <a:ext cx="6669088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4913" y="2535238"/>
            <a:ext cx="2894012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/>
          <a:srcRect r="57542"/>
          <a:stretch>
            <a:fillRect/>
          </a:stretch>
        </p:blipFill>
        <p:spPr bwMode="auto">
          <a:xfrm>
            <a:off x="7734300" y="2185988"/>
            <a:ext cx="139223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642100" y="2017713"/>
            <a:ext cx="89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3600">
                <a:latin typeface="Calibri" pitchFamily="-72" charset="0"/>
              </a:rPr>
              <a:t>WT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08263" y="5859463"/>
            <a:ext cx="3751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Sobreexpresion de una </a:t>
            </a:r>
          </a:p>
          <a:p>
            <a:r>
              <a:rPr lang="en-US">
                <a:latin typeface="Calibri" pitchFamily="-72" charset="0"/>
              </a:rPr>
              <a:t>citokinin oxidasa en plantas de tabaco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22263" y="1508125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4274" name="Group 16"/>
          <p:cNvGrpSpPr>
            <a:grpSpLocks/>
          </p:cNvGrpSpPr>
          <p:nvPr/>
        </p:nvGrpSpPr>
        <p:grpSpPr bwMode="auto">
          <a:xfrm>
            <a:off x="65088" y="223838"/>
            <a:ext cx="3459162" cy="776287"/>
            <a:chOff x="604305" y="1538817"/>
            <a:chExt cx="7279173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785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7110" y="2245303"/>
              <a:ext cx="115919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650" y="2209852"/>
              <a:ext cx="11591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290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54291" name="TextBox 23"/>
            <p:cNvSpPr txBox="1">
              <a:spLocks noChangeArrowheads="1"/>
            </p:cNvSpPr>
            <p:nvPr/>
          </p:nvSpPr>
          <p:spPr bwMode="auto">
            <a:xfrm>
              <a:off x="6132833" y="2001060"/>
              <a:ext cx="1750645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54292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54275" name="Rectangle 12"/>
          <p:cNvSpPr>
            <a:spLocks noChangeArrowheads="1"/>
          </p:cNvSpPr>
          <p:nvPr/>
        </p:nvSpPr>
        <p:spPr bwMode="auto">
          <a:xfrm>
            <a:off x="3979863" y="203200"/>
            <a:ext cx="1773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</a:t>
            </a:r>
          </a:p>
        </p:txBody>
      </p:sp>
      <p:pic>
        <p:nvPicPr>
          <p:cNvPr id="5427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Fig1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63500" y="1709738"/>
            <a:ext cx="89217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Box 1"/>
          <p:cNvSpPr txBox="1">
            <a:spLocks noChangeArrowheads="1"/>
          </p:cNvSpPr>
          <p:nvPr/>
        </p:nvSpPr>
        <p:spPr bwMode="auto">
          <a:xfrm>
            <a:off x="423863" y="1557338"/>
            <a:ext cx="1330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Bacterias</a:t>
            </a:r>
          </a:p>
        </p:txBody>
      </p:sp>
      <p:sp>
        <p:nvSpPr>
          <p:cNvPr id="54279" name="TextBox 19"/>
          <p:cNvSpPr txBox="1">
            <a:spLocks noChangeArrowheads="1"/>
          </p:cNvSpPr>
          <p:nvPr/>
        </p:nvSpPr>
        <p:spPr bwMode="auto">
          <a:xfrm>
            <a:off x="4387850" y="1528763"/>
            <a:ext cx="1095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Plantas </a:t>
            </a:r>
          </a:p>
        </p:txBody>
      </p:sp>
      <p:sp>
        <p:nvSpPr>
          <p:cNvPr id="54280" name="Text Box 14"/>
          <p:cNvSpPr txBox="1">
            <a:spLocks noChangeArrowheads="1"/>
          </p:cNvSpPr>
          <p:nvPr/>
        </p:nvSpPr>
        <p:spPr bwMode="auto">
          <a:xfrm>
            <a:off x="4699000" y="3162300"/>
            <a:ext cx="784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(AHK)</a:t>
            </a:r>
          </a:p>
        </p:txBody>
      </p:sp>
      <p:sp>
        <p:nvSpPr>
          <p:cNvPr id="54281" name="Text Box 15"/>
          <p:cNvSpPr txBox="1">
            <a:spLocks noChangeArrowheads="1"/>
          </p:cNvSpPr>
          <p:nvPr/>
        </p:nvSpPr>
        <p:spPr bwMode="auto">
          <a:xfrm>
            <a:off x="4733925" y="4264025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(AHP)</a:t>
            </a:r>
          </a:p>
        </p:txBody>
      </p:sp>
      <p:sp>
        <p:nvSpPr>
          <p:cNvPr id="54282" name="Text Box 16"/>
          <p:cNvSpPr txBox="1">
            <a:spLocks noChangeArrowheads="1"/>
          </p:cNvSpPr>
          <p:nvPr/>
        </p:nvSpPr>
        <p:spPr bwMode="auto">
          <a:xfrm>
            <a:off x="4716463" y="5118100"/>
            <a:ext cx="758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(ARR)</a:t>
            </a:r>
          </a:p>
        </p:txBody>
      </p:sp>
      <p:sp>
        <p:nvSpPr>
          <p:cNvPr id="54283" name="Text Box 17"/>
          <p:cNvSpPr txBox="1">
            <a:spLocks noChangeArrowheads="1"/>
          </p:cNvSpPr>
          <p:nvPr/>
        </p:nvSpPr>
        <p:spPr bwMode="auto">
          <a:xfrm>
            <a:off x="395288" y="3424238"/>
            <a:ext cx="638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(HK)</a:t>
            </a:r>
          </a:p>
        </p:txBody>
      </p:sp>
      <p:sp>
        <p:nvSpPr>
          <p:cNvPr id="54284" name="Text Box 18"/>
          <p:cNvSpPr txBox="1">
            <a:spLocks noChangeArrowheads="1"/>
          </p:cNvSpPr>
          <p:nvPr/>
        </p:nvSpPr>
        <p:spPr bwMode="auto">
          <a:xfrm>
            <a:off x="395288" y="5262563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(RR)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62663" y="2217738"/>
            <a:ext cx="574675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6" name="TextBox 33"/>
          <p:cNvSpPr txBox="1">
            <a:spLocks noChangeArrowheads="1"/>
          </p:cNvSpPr>
          <p:nvPr/>
        </p:nvSpPr>
        <p:spPr bwMode="auto">
          <a:xfrm>
            <a:off x="6505575" y="1741488"/>
            <a:ext cx="1409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Citokinins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295400"/>
            <a:ext cx="77851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8" name="Group 8"/>
          <p:cNvGrpSpPr>
            <a:grpSpLocks/>
          </p:cNvGrpSpPr>
          <p:nvPr/>
        </p:nvGrpSpPr>
        <p:grpSpPr bwMode="auto">
          <a:xfrm>
            <a:off x="65088" y="223838"/>
            <a:ext cx="3459162" cy="776287"/>
            <a:chOff x="604305" y="1538817"/>
            <a:chExt cx="7279173" cy="1238250"/>
          </a:xfrm>
        </p:grpSpPr>
        <p:sp>
          <p:nvSpPr>
            <p:cNvPr id="10" name="Rectangle 9"/>
            <p:cNvSpPr/>
            <p:nvPr/>
          </p:nvSpPr>
          <p:spPr>
            <a:xfrm>
              <a:off x="604305" y="1538817"/>
              <a:ext cx="1586785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957110" y="2245303"/>
              <a:ext cx="115919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294650" y="2209852"/>
              <a:ext cx="11591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304" name="TextBox 1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55305" name="TextBox 13"/>
            <p:cNvSpPr txBox="1">
              <a:spLocks noChangeArrowheads="1"/>
            </p:cNvSpPr>
            <p:nvPr/>
          </p:nvSpPr>
          <p:spPr bwMode="auto">
            <a:xfrm>
              <a:off x="6132833" y="2001060"/>
              <a:ext cx="1750645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55306" name="TextBox 1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55299" name="Rectangle 15"/>
          <p:cNvSpPr>
            <a:spLocks noChangeArrowheads="1"/>
          </p:cNvSpPr>
          <p:nvPr/>
        </p:nvSpPr>
        <p:spPr bwMode="auto">
          <a:xfrm>
            <a:off x="3814763" y="215900"/>
            <a:ext cx="28797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000">
                <a:latin typeface="Calibri" pitchFamily="-72" charset="0"/>
              </a:rPr>
              <a:t>Localizacion subcelular de </a:t>
            </a:r>
          </a:p>
          <a:p>
            <a:r>
              <a:rPr lang="en-US" sz="2000">
                <a:latin typeface="Calibri" pitchFamily="-72" charset="0"/>
              </a:rPr>
              <a:t>Receptores en el ER</a:t>
            </a:r>
          </a:p>
        </p:txBody>
      </p:sp>
      <p:pic>
        <p:nvPicPr>
          <p:cNvPr id="55300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6322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29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56330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56331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56323" name="Rectangle 15"/>
          <p:cNvSpPr>
            <a:spLocks noChangeArrowheads="1"/>
          </p:cNvSpPr>
          <p:nvPr/>
        </p:nvSpPr>
        <p:spPr bwMode="auto">
          <a:xfrm>
            <a:off x="3979863" y="17463"/>
            <a:ext cx="374173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400">
                <a:latin typeface="Calibri" pitchFamily="-72" charset="0"/>
              </a:rPr>
              <a:t>Actuan en diversos procesos</a:t>
            </a:r>
          </a:p>
          <a:p>
            <a:r>
              <a:rPr lang="en-US" sz="2400">
                <a:latin typeface="Calibri" pitchFamily="-72" charset="0"/>
              </a:rPr>
              <a:t> del desarrollo</a:t>
            </a:r>
          </a:p>
        </p:txBody>
      </p:sp>
      <p:pic>
        <p:nvPicPr>
          <p:cNvPr id="56324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521" y="1452792"/>
            <a:ext cx="7035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• </a:t>
            </a:r>
            <a:r>
              <a:rPr lang="en-US" b="1" dirty="0" smtClean="0"/>
              <a:t>2.1 Cell mitotic stage</a:t>
            </a:r>
            <a:r>
              <a:rPr lang="en-US" dirty="0" smtClean="0"/>
              <a:t> </a:t>
            </a:r>
          </a:p>
          <a:p>
            <a:r>
              <a:rPr lang="pl-PL" dirty="0" smtClean="0"/>
              <a:t>• 2.1.1 Cell cycle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79" y="1409375"/>
            <a:ext cx="7463307" cy="5530703"/>
          </a:xfrm>
          <a:prstGeom prst="rect">
            <a:avLst/>
          </a:prstGeom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7" name="Rectangle 6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979863" y="33338"/>
            <a:ext cx="5080000" cy="1123462"/>
            <a:chOff x="3979248" y="33866"/>
            <a:chExt cx="5080082" cy="1123298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39097" y="33866"/>
              <a:ext cx="1020233" cy="912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979248" y="203196"/>
              <a:ext cx="1944469" cy="953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 smtClean="0">
                  <a:latin typeface="Calibri" pitchFamily="-72" charset="0"/>
                </a:rPr>
                <a:t>Auxinas</a:t>
              </a:r>
              <a:endParaRPr lang="en-US" sz="2800" dirty="0" smtClean="0">
                <a:latin typeface="Calibri" pitchFamily="-72" charset="0"/>
              </a:endParaRPr>
            </a:p>
            <a:p>
              <a:r>
                <a:rPr lang="en-US" sz="2800" dirty="0" err="1" smtClean="0">
                  <a:latin typeface="Calibri" pitchFamily="-72" charset="0"/>
                </a:rPr>
                <a:t>Ciclo</a:t>
              </a:r>
              <a:r>
                <a:rPr lang="en-US" sz="2800" dirty="0" smtClean="0">
                  <a:latin typeface="Calibri" pitchFamily="-72" charset="0"/>
                </a:rPr>
                <a:t> </a:t>
              </a:r>
              <a:r>
                <a:rPr lang="en-US" sz="2800" dirty="0" err="1" smtClean="0">
                  <a:latin typeface="Calibri" pitchFamily="-72" charset="0"/>
                </a:rPr>
                <a:t>celular</a:t>
              </a:r>
              <a:endParaRPr lang="en-US" sz="2800" dirty="0">
                <a:latin typeface="Calibri" pitchFamily="-72" charset="0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08473" y="1447863"/>
            <a:ext cx="942779" cy="461851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94137" y="5503349"/>
            <a:ext cx="942779" cy="461851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8370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377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58378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58379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58371" name="Rectangle 15"/>
          <p:cNvSpPr>
            <a:spLocks noChangeArrowheads="1"/>
          </p:cNvSpPr>
          <p:nvPr/>
        </p:nvSpPr>
        <p:spPr bwMode="auto">
          <a:xfrm>
            <a:off x="3979863" y="66675"/>
            <a:ext cx="4176712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Auxinas / Citocininas</a:t>
            </a:r>
          </a:p>
          <a:p>
            <a:r>
              <a:rPr lang="en-US" sz="2400">
                <a:latin typeface="Calibri" pitchFamily="-72" charset="0"/>
              </a:rPr>
              <a:t>Determinan la diferenciacion de</a:t>
            </a:r>
          </a:p>
          <a:p>
            <a:r>
              <a:rPr lang="en-US" sz="2400">
                <a:latin typeface="Calibri" pitchFamily="-72" charset="0"/>
              </a:rPr>
              <a:t> células y tejidos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0763" y="1328738"/>
            <a:ext cx="3992562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 descr="scan0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88" y="2525713"/>
            <a:ext cx="47069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0418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60426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60427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60419" name="Rectangle 15"/>
          <p:cNvSpPr>
            <a:spLocks noChangeArrowheads="1"/>
          </p:cNvSpPr>
          <p:nvPr/>
        </p:nvSpPr>
        <p:spPr bwMode="auto">
          <a:xfrm>
            <a:off x="3979863" y="17463"/>
            <a:ext cx="384281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Calibri" pitchFamily="-72" charset="0"/>
              </a:rPr>
              <a:t>Citocininas</a:t>
            </a:r>
            <a:r>
              <a:rPr lang="en-US" sz="2800" dirty="0">
                <a:latin typeface="Calibri" pitchFamily="-72" charset="0"/>
              </a:rPr>
              <a:t>:</a:t>
            </a:r>
          </a:p>
          <a:p>
            <a:r>
              <a:rPr lang="en-US" sz="2400" dirty="0" err="1">
                <a:latin typeface="Calibri" pitchFamily="-72" charset="0"/>
              </a:rPr>
              <a:t>Inhiben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dominancia</a:t>
            </a:r>
            <a:r>
              <a:rPr lang="en-US" sz="2400" dirty="0">
                <a:latin typeface="Calibri" pitchFamily="-72" charset="0"/>
              </a:rPr>
              <a:t> apical</a:t>
            </a:r>
          </a:p>
          <a:p>
            <a:r>
              <a:rPr lang="en-US" sz="2400" dirty="0">
                <a:latin typeface="Calibri" pitchFamily="-72" charset="0"/>
              </a:rPr>
              <a:t>Y </a:t>
            </a:r>
            <a:r>
              <a:rPr lang="en-US" sz="2400" dirty="0" err="1">
                <a:latin typeface="Calibri" pitchFamily="-72" charset="0"/>
              </a:rPr>
              <a:t>promueven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yemas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laterales</a:t>
            </a:r>
            <a:endParaRPr lang="en-US" sz="2400" dirty="0">
              <a:latin typeface="Calibri" pitchFamily="-72" charset="0"/>
            </a:endParaRPr>
          </a:p>
        </p:txBody>
      </p:sp>
      <p:pic>
        <p:nvPicPr>
          <p:cNvPr id="60420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7038" y="1409700"/>
            <a:ext cx="55372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40" y="1409700"/>
            <a:ext cx="7259960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04" y="2032158"/>
            <a:ext cx="6494722" cy="384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04800" y="1612900"/>
            <a:ext cx="8534400" cy="44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9395" name="Group 5"/>
          <p:cNvGrpSpPr>
            <a:grpSpLocks/>
          </p:cNvGrpSpPr>
          <p:nvPr/>
        </p:nvGrpSpPr>
        <p:grpSpPr bwMode="auto">
          <a:xfrm>
            <a:off x="80963" y="565150"/>
            <a:ext cx="3517900" cy="776288"/>
            <a:chOff x="604305" y="1538817"/>
            <a:chExt cx="7401055" cy="1238250"/>
          </a:xfrm>
        </p:grpSpPr>
        <p:sp>
          <p:nvSpPr>
            <p:cNvPr id="7" name="Rectangle 6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956098" y="2245304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94257" y="2209853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400" name="TextBox 9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59401" name="TextBox 10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59402" name="TextBox 11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59396" name="Rectangle 12"/>
          <p:cNvSpPr>
            <a:spLocks noChangeArrowheads="1"/>
          </p:cNvSpPr>
          <p:nvPr/>
        </p:nvSpPr>
        <p:spPr bwMode="auto">
          <a:xfrm>
            <a:off x="3995738" y="409575"/>
            <a:ext cx="47418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Calibri" pitchFamily="-72" charset="0"/>
              </a:rPr>
              <a:t>Citocininas</a:t>
            </a:r>
            <a:endParaRPr lang="en-US" sz="2800" dirty="0">
              <a:latin typeface="Calibri" pitchFamily="-72" charset="0"/>
            </a:endParaRPr>
          </a:p>
          <a:p>
            <a:r>
              <a:rPr lang="en-US" sz="2400" dirty="0" err="1">
                <a:latin typeface="Calibri" pitchFamily="-72" charset="0"/>
              </a:rPr>
              <a:t>Regulan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relaciones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fuente</a:t>
            </a:r>
            <a:r>
              <a:rPr lang="en-US" sz="2400" dirty="0">
                <a:latin typeface="Calibri" pitchFamily="-72" charset="0"/>
              </a:rPr>
              <a:t> / </a:t>
            </a:r>
            <a:r>
              <a:rPr lang="en-US" sz="2400" dirty="0" err="1">
                <a:latin typeface="Calibri" pitchFamily="-72" charset="0"/>
              </a:rPr>
              <a:t>destino</a:t>
            </a:r>
            <a:endParaRPr lang="en-US" sz="2400" dirty="0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1442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451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61452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61453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61443" name="Rectangle 15"/>
          <p:cNvSpPr>
            <a:spLocks noChangeArrowheads="1"/>
          </p:cNvSpPr>
          <p:nvPr/>
        </p:nvSpPr>
        <p:spPr bwMode="auto">
          <a:xfrm>
            <a:off x="3979863" y="17463"/>
            <a:ext cx="292258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400">
                <a:latin typeface="Calibri" pitchFamily="-72" charset="0"/>
              </a:rPr>
              <a:t>Retardan los procesos </a:t>
            </a:r>
          </a:p>
          <a:p>
            <a:r>
              <a:rPr lang="en-US" sz="2400">
                <a:latin typeface="Calibri" pitchFamily="-72" charset="0"/>
              </a:rPr>
              <a:t>de senescencia</a:t>
            </a:r>
          </a:p>
        </p:txBody>
      </p:sp>
      <p:pic>
        <p:nvPicPr>
          <p:cNvPr id="61444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2888" y="1892299"/>
            <a:ext cx="2303462" cy="47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Box 3"/>
          <p:cNvSpPr txBox="1">
            <a:spLocks noChangeArrowheads="1"/>
          </p:cNvSpPr>
          <p:nvPr/>
        </p:nvSpPr>
        <p:spPr bwMode="auto">
          <a:xfrm>
            <a:off x="1947863" y="2425700"/>
            <a:ext cx="2032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72" charset="0"/>
              </a:rPr>
              <a:t>+ Citocininas</a:t>
            </a:r>
          </a:p>
          <a:p>
            <a:endParaRPr lang="en-US" sz="2400">
              <a:latin typeface="Calibri" pitchFamily="-72" charset="0"/>
            </a:endParaRPr>
          </a:p>
          <a:p>
            <a:endParaRPr lang="en-US" sz="2400">
              <a:latin typeface="Calibri" pitchFamily="-72" charset="0"/>
            </a:endParaRPr>
          </a:p>
          <a:p>
            <a:endParaRPr lang="en-US" sz="2400">
              <a:latin typeface="Calibri" pitchFamily="-72" charset="0"/>
            </a:endParaRPr>
          </a:p>
          <a:p>
            <a:endParaRPr lang="en-US" sz="2400">
              <a:latin typeface="Calibri" pitchFamily="-72" charset="0"/>
            </a:endParaRPr>
          </a:p>
          <a:p>
            <a:endParaRPr lang="en-US" sz="2400">
              <a:latin typeface="Calibri" pitchFamily="-72" charset="0"/>
            </a:endParaRPr>
          </a:p>
          <a:p>
            <a:endParaRPr lang="en-US" sz="2400">
              <a:latin typeface="Calibri" pitchFamily="-72" charset="0"/>
            </a:endParaRPr>
          </a:p>
          <a:p>
            <a:r>
              <a:rPr lang="en-US" sz="2400">
                <a:latin typeface="Calibri" pitchFamily="-72" charset="0"/>
              </a:rPr>
              <a:t>- Citocininas</a:t>
            </a:r>
          </a:p>
        </p:txBody>
      </p:sp>
      <p:sp>
        <p:nvSpPr>
          <p:cNvPr id="61447" name="TextBox 4"/>
          <p:cNvSpPr txBox="1">
            <a:spLocks noChangeArrowheads="1"/>
          </p:cNvSpPr>
          <p:nvPr/>
        </p:nvSpPr>
        <p:spPr bwMode="auto">
          <a:xfrm>
            <a:off x="3771900" y="1447800"/>
            <a:ext cx="258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72" charset="0"/>
              </a:rPr>
              <a:t>Senescencia en oscuridad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450" y="541338"/>
            <a:ext cx="82931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8"/>
          <p:cNvSpPr txBox="1">
            <a:spLocks noChangeArrowheads="1"/>
          </p:cNvSpPr>
          <p:nvPr/>
        </p:nvSpPr>
        <p:spPr bwMode="auto">
          <a:xfrm>
            <a:off x="1727200" y="2909888"/>
            <a:ext cx="103346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Light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471488" y="792163"/>
            <a:ext cx="81788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2200" b="1">
                <a:sym typeface="Symbol" pitchFamily="-72" charset="2"/>
              </a:rPr>
              <a:t>Boysen-Jensen: no hay respuesta fototrópica si el ápice es </a:t>
            </a:r>
          </a:p>
          <a:p>
            <a:pPr marL="457200" indent="-457200">
              <a:lnSpc>
                <a:spcPct val="90000"/>
              </a:lnSpc>
            </a:pPr>
            <a:r>
              <a:rPr lang="en-US" sz="2200" b="1">
                <a:sym typeface="Symbol" pitchFamily="-72" charset="2"/>
              </a:rPr>
              <a:t>separado de la planta</a:t>
            </a:r>
          </a:p>
          <a:p>
            <a:pPr marL="457200" indent="-457200">
              <a:lnSpc>
                <a:spcPct val="90000"/>
              </a:lnSpc>
            </a:pPr>
            <a:endParaRPr lang="en-US" sz="2200" b="1">
              <a:sym typeface="Symbol" pitchFamily="-72" charset="2"/>
            </a:endParaRP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2200" b="1">
                <a:solidFill>
                  <a:srgbClr val="563A84"/>
                </a:solidFill>
                <a:sym typeface="Symbol" pitchFamily="-72" charset="2"/>
              </a:rPr>
              <a:t>Demuestra que la señal es de naturaleza química</a:t>
            </a:r>
            <a:endParaRPr lang="en-US" sz="2200" b="1">
              <a:sym typeface="Symbol" pitchFamily="-72" charset="2"/>
            </a:endParaRP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3606800" y="4862513"/>
            <a:ext cx="2017713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Tip separated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by gelatin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(permeable)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6111875" y="4881563"/>
            <a:ext cx="2017713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Tip separated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by mica</a:t>
            </a:r>
          </a:p>
          <a:p>
            <a:pPr marL="457200" indent="-457200">
              <a:buFont typeface="Arial" pitchFamily="-72" charset="0"/>
              <a:buNone/>
            </a:pPr>
            <a:r>
              <a:rPr lang="en-US" sz="2200" b="1">
                <a:sym typeface="Symbol" pitchFamily="-72" charset="2"/>
              </a:rPr>
              <a:t>(impermeable)</a:t>
            </a:r>
            <a:endParaRPr lang="en-US" sz="2200" b="1">
              <a:solidFill>
                <a:srgbClr val="563A84"/>
              </a:solidFill>
              <a:sym typeface="Symbol" pitchFamily="-7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287338" y="1270000"/>
            <a:ext cx="8535987" cy="460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2466" name="Group 16"/>
          <p:cNvGrpSpPr>
            <a:grpSpLocks/>
          </p:cNvGrpSpPr>
          <p:nvPr/>
        </p:nvGrpSpPr>
        <p:grpSpPr bwMode="auto">
          <a:xfrm>
            <a:off x="65088" y="223838"/>
            <a:ext cx="3517900" cy="776287"/>
            <a:chOff x="604305" y="1538817"/>
            <a:chExt cx="7401055" cy="1238250"/>
          </a:xfrm>
        </p:grpSpPr>
        <p:sp>
          <p:nvSpPr>
            <p:cNvPr id="18" name="Rectangle 17"/>
            <p:cNvSpPr/>
            <p:nvPr/>
          </p:nvSpPr>
          <p:spPr>
            <a:xfrm>
              <a:off x="604305" y="1538817"/>
              <a:ext cx="1586416" cy="12382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956098" y="2245303"/>
              <a:ext cx="11589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294257" y="2209852"/>
              <a:ext cx="115891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73" name="TextBox 22"/>
            <p:cNvSpPr txBox="1">
              <a:spLocks noChangeArrowheads="1"/>
            </p:cNvSpPr>
            <p:nvPr/>
          </p:nvSpPr>
          <p:spPr bwMode="auto">
            <a:xfrm>
              <a:off x="3384548" y="1979658"/>
              <a:ext cx="1849971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Percepción</a:t>
              </a:r>
            </a:p>
          </p:txBody>
        </p:sp>
        <p:sp>
          <p:nvSpPr>
            <p:cNvPr id="62474" name="TextBox 23"/>
            <p:cNvSpPr txBox="1">
              <a:spLocks noChangeArrowheads="1"/>
            </p:cNvSpPr>
            <p:nvPr/>
          </p:nvSpPr>
          <p:spPr bwMode="auto">
            <a:xfrm>
              <a:off x="6132834" y="2001060"/>
              <a:ext cx="1872526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Calibri" pitchFamily="-72" charset="0"/>
                </a:rPr>
                <a:t>Respuestas</a:t>
              </a:r>
            </a:p>
          </p:txBody>
        </p:sp>
        <p:sp>
          <p:nvSpPr>
            <p:cNvPr id="62475" name="TextBox 24"/>
            <p:cNvSpPr txBox="1">
              <a:spLocks noChangeArrowheads="1"/>
            </p:cNvSpPr>
            <p:nvPr/>
          </p:nvSpPr>
          <p:spPr bwMode="auto">
            <a:xfrm>
              <a:off x="638789" y="1853600"/>
              <a:ext cx="1523617" cy="44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pitchFamily="-72" charset="0"/>
                </a:rPr>
                <a:t>Hormona</a:t>
              </a:r>
            </a:p>
          </p:txBody>
        </p:sp>
      </p:grpSp>
      <p:sp>
        <p:nvSpPr>
          <p:cNvPr id="62467" name="Rectangle 15"/>
          <p:cNvSpPr>
            <a:spLocks noChangeArrowheads="1"/>
          </p:cNvSpPr>
          <p:nvPr/>
        </p:nvSpPr>
        <p:spPr bwMode="auto">
          <a:xfrm>
            <a:off x="3979863" y="17463"/>
            <a:ext cx="374173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pitchFamily="-72" charset="0"/>
              </a:rPr>
              <a:t>Citocininas:</a:t>
            </a:r>
          </a:p>
          <a:p>
            <a:r>
              <a:rPr lang="en-US" sz="2400">
                <a:latin typeface="Calibri" pitchFamily="-72" charset="0"/>
              </a:rPr>
              <a:t>Actuan en diversos procesos</a:t>
            </a:r>
          </a:p>
          <a:p>
            <a:r>
              <a:rPr lang="en-US" sz="2400">
                <a:latin typeface="Calibri" pitchFamily="-72" charset="0"/>
              </a:rPr>
              <a:t> del desarrollo</a:t>
            </a:r>
          </a:p>
        </p:txBody>
      </p:sp>
      <p:pic>
        <p:nvPicPr>
          <p:cNvPr id="62468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2906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2"/>
          <p:cNvSpPr txBox="1">
            <a:spLocks noChangeArrowheads="1"/>
          </p:cNvSpPr>
          <p:nvPr/>
        </p:nvSpPr>
        <p:spPr bwMode="auto">
          <a:xfrm>
            <a:off x="804863" y="1981200"/>
            <a:ext cx="613055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Calibri" pitchFamily="-72" charset="0"/>
              </a:rPr>
              <a:t>Promueven</a:t>
            </a:r>
            <a:r>
              <a:rPr lang="en-US" sz="2400" dirty="0">
                <a:latin typeface="Calibri" pitchFamily="-72" charset="0"/>
              </a:rPr>
              <a:t> la division </a:t>
            </a:r>
            <a:r>
              <a:rPr lang="en-US" sz="2400" dirty="0" err="1">
                <a:latin typeface="Calibri" pitchFamily="-72" charset="0"/>
              </a:rPr>
              <a:t>celular</a:t>
            </a:r>
            <a:r>
              <a:rPr lang="en-US" sz="2400" dirty="0">
                <a:latin typeface="Calibri" pitchFamily="-72" charset="0"/>
              </a:rPr>
              <a:t> y  el </a:t>
            </a:r>
            <a:r>
              <a:rPr lang="en-US" sz="2400" dirty="0" err="1">
                <a:latin typeface="Calibri" pitchFamily="-72" charset="0"/>
              </a:rPr>
              <a:t>alargamiento</a:t>
            </a:r>
            <a:endParaRPr lang="en-US" sz="2400" dirty="0">
              <a:latin typeface="Calibri" pitchFamily="-72" charset="0"/>
            </a:endParaRPr>
          </a:p>
          <a:p>
            <a:endParaRPr lang="en-US" sz="2400" dirty="0">
              <a:latin typeface="Calibri" pitchFamily="-72" charset="0"/>
            </a:endParaRPr>
          </a:p>
          <a:p>
            <a:r>
              <a:rPr lang="en-US" sz="2400" dirty="0" err="1">
                <a:latin typeface="Calibri" pitchFamily="-72" charset="0"/>
              </a:rPr>
              <a:t>Inducen</a:t>
            </a:r>
            <a:r>
              <a:rPr lang="en-US" sz="2400" dirty="0">
                <a:latin typeface="Calibri" pitchFamily="-72" charset="0"/>
              </a:rPr>
              <a:t> la </a:t>
            </a:r>
            <a:r>
              <a:rPr lang="en-US" sz="2400" dirty="0" err="1">
                <a:latin typeface="Calibri" pitchFamily="-72" charset="0"/>
              </a:rPr>
              <a:t>diferenciación</a:t>
            </a:r>
            <a:r>
              <a:rPr lang="en-US" sz="2400" dirty="0">
                <a:latin typeface="Calibri" pitchFamily="-72" charset="0"/>
              </a:rPr>
              <a:t> de </a:t>
            </a:r>
            <a:r>
              <a:rPr lang="en-US" sz="2400" dirty="0" err="1">
                <a:latin typeface="Calibri" pitchFamily="-72" charset="0"/>
              </a:rPr>
              <a:t>órganos</a:t>
            </a:r>
            <a:endParaRPr lang="en-US" sz="2400" dirty="0">
              <a:latin typeface="Calibri" pitchFamily="-72" charset="0"/>
            </a:endParaRPr>
          </a:p>
          <a:p>
            <a:endParaRPr lang="en-US" sz="2400" dirty="0">
              <a:latin typeface="Calibri" pitchFamily="-72" charset="0"/>
            </a:endParaRPr>
          </a:p>
          <a:p>
            <a:r>
              <a:rPr lang="en-US" sz="2400" dirty="0" err="1">
                <a:latin typeface="Calibri" pitchFamily="-72" charset="0"/>
              </a:rPr>
              <a:t>Inhiben</a:t>
            </a:r>
            <a:r>
              <a:rPr lang="en-US" sz="2400" dirty="0">
                <a:latin typeface="Calibri" pitchFamily="-72" charset="0"/>
              </a:rPr>
              <a:t> la </a:t>
            </a:r>
            <a:r>
              <a:rPr lang="en-US" sz="2400" dirty="0" err="1">
                <a:latin typeface="Calibri" pitchFamily="-72" charset="0"/>
              </a:rPr>
              <a:t>dominancia</a:t>
            </a:r>
            <a:r>
              <a:rPr lang="en-US" sz="2400" dirty="0">
                <a:latin typeface="Calibri" pitchFamily="-72" charset="0"/>
              </a:rPr>
              <a:t> apical y </a:t>
            </a:r>
            <a:r>
              <a:rPr lang="en-US" sz="2400" dirty="0" err="1">
                <a:latin typeface="Calibri" pitchFamily="-72" charset="0"/>
              </a:rPr>
              <a:t>promueven</a:t>
            </a:r>
            <a:endParaRPr lang="en-US" sz="2400" dirty="0">
              <a:latin typeface="Calibri" pitchFamily="-72" charset="0"/>
            </a:endParaRPr>
          </a:p>
          <a:p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las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>
                <a:latin typeface="Calibri" pitchFamily="-72" charset="0"/>
              </a:rPr>
              <a:t>yemas</a:t>
            </a:r>
            <a:r>
              <a:rPr lang="en-US" sz="2400" dirty="0">
                <a:latin typeface="Calibri" pitchFamily="-72" charset="0"/>
              </a:rPr>
              <a:t> </a:t>
            </a:r>
            <a:r>
              <a:rPr lang="en-US" sz="2400" dirty="0" err="1" smtClean="0">
                <a:latin typeface="Calibri" pitchFamily="-72" charset="0"/>
              </a:rPr>
              <a:t>laterales</a:t>
            </a:r>
            <a:endParaRPr lang="en-US" sz="2400" dirty="0" smtClean="0">
              <a:latin typeface="Calibri" pitchFamily="-72" charset="0"/>
            </a:endParaRPr>
          </a:p>
          <a:p>
            <a:endParaRPr lang="en-US" sz="2400" dirty="0">
              <a:latin typeface="Calibri" pitchFamily="-72" charset="0"/>
            </a:endParaRPr>
          </a:p>
          <a:p>
            <a:r>
              <a:rPr lang="en-US" sz="2400" dirty="0" err="1" smtClean="0">
                <a:latin typeface="Calibri" pitchFamily="-72" charset="0"/>
              </a:rPr>
              <a:t>Inhiben</a:t>
            </a:r>
            <a:r>
              <a:rPr lang="en-US" sz="2400" dirty="0" smtClean="0">
                <a:latin typeface="Calibri" pitchFamily="-72" charset="0"/>
              </a:rPr>
              <a:t> el </a:t>
            </a:r>
            <a:r>
              <a:rPr lang="en-US" sz="2400" dirty="0" err="1" smtClean="0">
                <a:latin typeface="Calibri" pitchFamily="-72" charset="0"/>
              </a:rPr>
              <a:t>crecimiento</a:t>
            </a:r>
            <a:r>
              <a:rPr lang="en-US" sz="2400" dirty="0" smtClean="0">
                <a:latin typeface="Calibri" pitchFamily="-72" charset="0"/>
              </a:rPr>
              <a:t> de </a:t>
            </a:r>
            <a:r>
              <a:rPr lang="en-US" sz="2400" dirty="0" err="1" smtClean="0">
                <a:latin typeface="Calibri" pitchFamily="-72" charset="0"/>
              </a:rPr>
              <a:t>raices</a:t>
            </a:r>
            <a:r>
              <a:rPr lang="en-US" sz="2400" dirty="0" smtClean="0">
                <a:latin typeface="Calibri" pitchFamily="-72" charset="0"/>
              </a:rPr>
              <a:t> </a:t>
            </a:r>
            <a:r>
              <a:rPr lang="en-US" sz="2400" dirty="0" err="1" smtClean="0">
                <a:latin typeface="Calibri" pitchFamily="-72" charset="0"/>
              </a:rPr>
              <a:t>laterales</a:t>
            </a:r>
            <a:endParaRPr lang="en-US" sz="2400" dirty="0">
              <a:latin typeface="Calibri" pitchFamily="-72" charset="0"/>
            </a:endParaRPr>
          </a:p>
          <a:p>
            <a:endParaRPr lang="en-US" sz="2400" dirty="0">
              <a:latin typeface="Calibri" pitchFamily="-72" charset="0"/>
            </a:endParaRPr>
          </a:p>
          <a:p>
            <a:r>
              <a:rPr lang="en-US" sz="2400" dirty="0" err="1">
                <a:latin typeface="Calibri" pitchFamily="-72" charset="0"/>
              </a:rPr>
              <a:t>Retardan</a:t>
            </a:r>
            <a:r>
              <a:rPr lang="en-US" sz="2400" dirty="0">
                <a:latin typeface="Calibri" pitchFamily="-72" charset="0"/>
              </a:rPr>
              <a:t> los </a:t>
            </a:r>
            <a:r>
              <a:rPr lang="en-US" sz="2400" dirty="0" err="1">
                <a:latin typeface="Calibri" pitchFamily="-72" charset="0"/>
              </a:rPr>
              <a:t>procesos</a:t>
            </a:r>
            <a:r>
              <a:rPr lang="en-US" sz="2400" dirty="0">
                <a:latin typeface="Calibri" pitchFamily="-72" charset="0"/>
              </a:rPr>
              <a:t> de </a:t>
            </a:r>
            <a:r>
              <a:rPr lang="en-US" sz="2400" dirty="0" err="1">
                <a:latin typeface="Calibri" pitchFamily="-72" charset="0"/>
              </a:rPr>
              <a:t>senescencia</a:t>
            </a:r>
            <a:endParaRPr lang="en-US" sz="2400" dirty="0">
              <a:latin typeface="Calibri" pitchFamily="-72" charset="0"/>
            </a:endParaRPr>
          </a:p>
          <a:p>
            <a:endParaRPr lang="en-US" sz="2400" dirty="0">
              <a:latin typeface="Calibri" pitchFamily="-72" charset="0"/>
            </a:endParaRPr>
          </a:p>
          <a:p>
            <a:endParaRPr lang="en-US" sz="2400" dirty="0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1813" y="-228600"/>
            <a:ext cx="4784725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7"/>
          <p:cNvSpPr txBox="1">
            <a:spLocks noChangeArrowheads="1"/>
          </p:cNvSpPr>
          <p:nvPr/>
        </p:nvSpPr>
        <p:spPr bwMode="auto">
          <a:xfrm>
            <a:off x="6856413" y="1044575"/>
            <a:ext cx="16430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Excised tip placed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on agar cube</a:t>
            </a:r>
            <a:endParaRPr lang="en-US" sz="14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6878638" y="1920875"/>
            <a:ext cx="164306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Growth-promoting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chemical diffuses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into agar cube</a:t>
            </a:r>
            <a:endParaRPr lang="en-US" sz="14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6883400" y="2979738"/>
            <a:ext cx="16430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Agar cube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with chemical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stimulates growth</a:t>
            </a:r>
            <a:endParaRPr lang="en-US" sz="14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7197725" y="3736975"/>
            <a:ext cx="16430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8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Offset cubes</a:t>
            </a:r>
          </a:p>
          <a:p>
            <a:pPr marL="457200" indent="-457200">
              <a:lnSpc>
                <a:spcPct val="8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cause curvature</a:t>
            </a:r>
            <a:endParaRPr lang="en-US" sz="14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5661025" y="3097213"/>
            <a:ext cx="947738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Control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(agar cube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lacking 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chemical) 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has no </a:t>
            </a:r>
          </a:p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effect</a:t>
            </a:r>
            <a:endParaRPr lang="en-US" sz="14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22535" name="Text Box 13"/>
          <p:cNvSpPr txBox="1">
            <a:spLocks noChangeArrowheads="1"/>
          </p:cNvSpPr>
          <p:nvPr/>
        </p:nvSpPr>
        <p:spPr bwMode="auto">
          <a:xfrm>
            <a:off x="4829175" y="4059238"/>
            <a:ext cx="94773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buFont typeface="Arial" pitchFamily="-72" charset="0"/>
              <a:buNone/>
            </a:pPr>
            <a:r>
              <a:rPr lang="en-US" sz="1400" b="1">
                <a:sym typeface="Symbol" pitchFamily="-72" charset="2"/>
              </a:rPr>
              <a:t>Control</a:t>
            </a:r>
            <a:endParaRPr lang="en-US" sz="1400" b="1">
              <a:solidFill>
                <a:srgbClr val="563A84"/>
              </a:solidFill>
              <a:sym typeface="Symbol" pitchFamily="-72" charset="2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1157288"/>
            <a:ext cx="4589463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kern="0" dirty="0">
                <a:solidFill>
                  <a:schemeClr val="accent2"/>
                </a:solidFill>
                <a:latin typeface="+mn-lt"/>
                <a:ea typeface="+mn-ea"/>
                <a:cs typeface="+mn-cs"/>
                <a:sym typeface="Symbol" pitchFamily="18" charset="2"/>
              </a:rPr>
              <a:t>In 1926, Frits Went: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+mn-lt"/>
                <a:ea typeface="+mn-ea"/>
                <a:cs typeface="+mn-cs"/>
                <a:sym typeface="Symbol" pitchFamily="18" charset="2"/>
              </a:rPr>
              <a:t>Descubrimiento</a:t>
            </a:r>
            <a:r>
              <a:rPr lang="en-US" sz="2000" kern="0" dirty="0">
                <a:solidFill>
                  <a:schemeClr val="accent2"/>
                </a:solidFill>
                <a:latin typeface="+mn-lt"/>
                <a:ea typeface="+mn-ea"/>
                <a:cs typeface="+mn-cs"/>
                <a:sym typeface="Symbol" pitchFamily="18" charset="2"/>
              </a:rPr>
              <a:t> de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  <a:ea typeface="+mn-ea"/>
                <a:cs typeface="+mn-cs"/>
                <a:sym typeface="Symbol" pitchFamily="18" charset="2"/>
              </a:rPr>
              <a:t>las</a:t>
            </a:r>
            <a:r>
              <a:rPr lang="en-US" sz="2000" kern="0" dirty="0">
                <a:solidFill>
                  <a:schemeClr val="accent2"/>
                </a:solidFill>
                <a:latin typeface="+mn-lt"/>
                <a:ea typeface="+mn-ea"/>
                <a:cs typeface="+mn-cs"/>
                <a:sym typeface="Symbol" pitchFamily="18" charset="2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  <a:ea typeface="+mn-ea"/>
                <a:cs typeface="+mn-cs"/>
                <a:sym typeface="Symbol" pitchFamily="18" charset="2"/>
              </a:rPr>
              <a:t>auxinas</a:t>
            </a:r>
            <a:endParaRPr lang="en-US" sz="2000" kern="0" dirty="0">
              <a:solidFill>
                <a:schemeClr val="accent2"/>
              </a:solidFill>
              <a:latin typeface="+mn-lt"/>
              <a:ea typeface="+mn-ea"/>
              <a:cs typeface="+mn-cs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zh-TW" sz="2800" b="1" smtClean="0">
                <a:solidFill>
                  <a:srgbClr val="CC3300"/>
                </a:solidFill>
                <a:latin typeface="Comic Sans MS" pitchFamily="-72" charset="0"/>
                <a:ea typeface="新細明體" pitchFamily="-72" charset="-120"/>
                <a:cs typeface="新細明體" pitchFamily="-72" charset="-120"/>
              </a:rPr>
              <a:t>Definición de hormona (fitohormona)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435975" cy="5257800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altLang="zh-TW" sz="2000" b="1" dirty="0">
              <a:latin typeface="Times New Roman" charset="0"/>
              <a:ea typeface="+mn-ea"/>
              <a:cs typeface="+mn-cs"/>
            </a:endParaRP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/>
              <a:buAutoNum type="arabicPeriod"/>
              <a:defRPr/>
            </a:pP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Palabra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derivada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el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griego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que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significa</a:t>
            </a: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charset="0"/>
                <a:ea typeface="+mn-ea"/>
                <a:cs typeface="+mn-cs"/>
              </a:rPr>
              <a:t>EXITAR </a:t>
            </a:r>
          </a:p>
          <a:p>
            <a:pPr marL="457200" indent="-457200" fontAlgn="auto">
              <a:lnSpc>
                <a:spcPct val="90000"/>
              </a:lnSpc>
              <a:spcAft>
                <a:spcPts val="0"/>
              </a:spcAft>
              <a:buFont typeface="Arial"/>
              <a:buAutoNum type="arabicPeriod"/>
              <a:defRPr/>
            </a:pPr>
            <a:endParaRPr lang="en-US" altLang="zh-TW" sz="2000" b="1" dirty="0" smtClean="0">
              <a:solidFill>
                <a:srgbClr val="FF0000"/>
              </a:solidFill>
              <a:latin typeface="Times New Roman" charset="0"/>
              <a:ea typeface="+mn-ea"/>
              <a:cs typeface="+mn-cs"/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Tx/>
              <a:buAutoNum type="arabicPeriod" startAt="2"/>
              <a:defRPr/>
            </a:pP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Son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substancias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orgánicas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sintetizadas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en un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tejido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y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transportadas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otro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donde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causan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una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respuesta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fisiológica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. (No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siempre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cierto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ya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que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algunas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fitohormonas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actuan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en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lugares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cercanos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a la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sintesis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)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Tx/>
              <a:buAutoNum type="arabicPeriod" startAt="2"/>
              <a:defRPr/>
            </a:pPr>
            <a:endParaRPr lang="en-US" altLang="zh-TW" sz="2000" b="1" dirty="0" smtClean="0">
              <a:latin typeface="Times New Roman" charset="0"/>
              <a:ea typeface="+mn-ea"/>
              <a:cs typeface="+mn-cs"/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Tx/>
              <a:buAutoNum type="arabicPeriod" startAt="2"/>
              <a:defRPr/>
            </a:pP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Son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requeridas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muy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bajas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concentaciones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(</a:t>
            </a: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10</a:t>
            </a:r>
            <a:r>
              <a:rPr lang="en-US" altLang="zh-TW" sz="2000" b="1" baseline="30000" dirty="0">
                <a:latin typeface="Times New Roman" charset="0"/>
                <a:ea typeface="+mn-ea"/>
                <a:cs typeface="+mn-cs"/>
              </a:rPr>
              <a:t>-6</a:t>
            </a: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 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10 </a:t>
            </a:r>
            <a:r>
              <a:rPr lang="en-US" altLang="zh-TW" sz="2000" b="1" baseline="30000" dirty="0">
                <a:latin typeface="Times New Roman" charset="0"/>
                <a:ea typeface="+mn-ea"/>
                <a:cs typeface="+mn-cs"/>
              </a:rPr>
              <a:t>-8</a:t>
            </a: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M)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.</a:t>
            </a: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Tx/>
              <a:buAutoNum type="arabicPeriod" startAt="2"/>
              <a:defRPr/>
            </a:pPr>
            <a:endParaRPr lang="en-US" altLang="zh-TW" sz="2000" b="1" dirty="0" smtClean="0">
              <a:latin typeface="Times New Roman" charset="0"/>
              <a:ea typeface="+mn-ea"/>
              <a:cs typeface="+mn-cs"/>
            </a:endParaRPr>
          </a:p>
          <a:p>
            <a:pPr marL="609600" indent="-609600" fontAlgn="auto">
              <a:lnSpc>
                <a:spcPct val="90000"/>
              </a:lnSpc>
              <a:spcAft>
                <a:spcPts val="0"/>
              </a:spcAft>
              <a:buFontTx/>
              <a:buAutoNum type="arabicPeriod" startAt="2"/>
              <a:defRPr/>
            </a:pP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Cada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hormona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puede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causar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multiples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efectos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,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dependiendo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ellos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de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numerosos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factores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: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	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4.1. La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sensitividad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del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tejido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a la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hormona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endParaRPr lang="en-US" altLang="zh-TW" sz="2000" b="1" dirty="0">
              <a:latin typeface="Times New Roman" charset="0"/>
              <a:ea typeface="+mn-ea"/>
              <a:cs typeface="+mn-cs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	4.2. La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concentración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de la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hormona</a:t>
            </a:r>
            <a:endParaRPr lang="en-US" altLang="zh-TW" sz="2000" b="1" dirty="0" smtClean="0">
              <a:latin typeface="Times New Roman" charset="0"/>
              <a:ea typeface="+mn-ea"/>
              <a:cs typeface="+mn-cs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en-US" altLang="zh-TW" sz="2000" b="1" dirty="0">
                <a:latin typeface="Times New Roman" charset="0"/>
                <a:ea typeface="+mn-ea"/>
                <a:cs typeface="+mn-cs"/>
              </a:rPr>
              <a:t>	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4.3. La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presencia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de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otras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hormonas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o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factores</a:t>
            </a:r>
            <a:r>
              <a:rPr lang="en-US" altLang="zh-TW" sz="2000" b="1" dirty="0" smtClean="0">
                <a:latin typeface="Times New Roman" charset="0"/>
                <a:ea typeface="+mn-ea"/>
                <a:cs typeface="+mn-cs"/>
              </a:rPr>
              <a:t> de </a:t>
            </a:r>
            <a:r>
              <a:rPr lang="en-US" altLang="zh-TW" sz="2000" b="1" dirty="0" err="1" smtClean="0">
                <a:latin typeface="Times New Roman" charset="0"/>
                <a:ea typeface="+mn-ea"/>
                <a:cs typeface="+mn-cs"/>
              </a:rPr>
              <a:t>crecimiento</a:t>
            </a:r>
            <a:endParaRPr lang="en-US" altLang="zh-TW" sz="2000" b="1" dirty="0" smtClean="0">
              <a:latin typeface="Times New Roman" charset="0"/>
              <a:ea typeface="+mn-ea"/>
              <a:cs typeface="+mn-cs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Font typeface="Arial"/>
              <a:buNone/>
              <a:defRPr/>
            </a:pPr>
            <a:endParaRPr lang="en-US" altLang="zh-TW" sz="2000" b="1" dirty="0" smtClean="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051050" y="5876925"/>
            <a:ext cx="549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rgbClr val="000099"/>
                </a:solidFill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Interacción (cross talk) vs.  especificidad</a:t>
            </a:r>
            <a:r>
              <a:rPr lang="en-US" altLang="zh-TW" sz="2400">
                <a:solidFill>
                  <a:srgbClr val="000099"/>
                </a:solidFill>
                <a:latin typeface="Times New Roman" pitchFamily="-72" charset="0"/>
                <a:ea typeface="新細明體" pitchFamily="-72" charset="-120"/>
                <a:cs typeface="新細明體" pitchFamily="-72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lum bright="-10000" contrast="24000"/>
          </a:blip>
          <a:srcRect/>
          <a:stretch>
            <a:fillRect/>
          </a:stretch>
        </p:blipFill>
        <p:spPr bwMode="auto">
          <a:xfrm>
            <a:off x="8323" y="554842"/>
            <a:ext cx="9135677" cy="57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1835766" y="109682"/>
            <a:ext cx="551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Las 6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“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clásicas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” y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su</a:t>
            </a:r>
            <a:r>
              <a:rPr lang="en-US" altLang="zh-TW" sz="2400" b="1" dirty="0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 </a:t>
            </a:r>
            <a:r>
              <a:rPr lang="en-US" altLang="zh-TW" sz="2400" b="1" dirty="0" err="1" smtClean="0">
                <a:solidFill>
                  <a:srgbClr val="CC3300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interacción</a:t>
            </a:r>
            <a:endParaRPr lang="en-US" altLang="zh-TW" sz="2400" b="1" dirty="0">
              <a:solidFill>
                <a:srgbClr val="CC3300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89113" y="6162675"/>
            <a:ext cx="5599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Salicylic acid, </a:t>
            </a:r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jasmonates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polyamines, nitric oxide, </a:t>
            </a:r>
          </a:p>
          <a:p>
            <a:pPr algn="ctr"/>
            <a:r>
              <a:rPr lang="en-US" altLang="zh-TW" sz="2000" b="1" dirty="0" err="1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strigolactone</a:t>
            </a:r>
            <a:r>
              <a:rPr lang="en-US" altLang="zh-TW" sz="2000" b="1" dirty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, peptide </a:t>
            </a:r>
            <a:r>
              <a:rPr lang="en-US" altLang="zh-TW" sz="2000" b="1" dirty="0" smtClean="0">
                <a:solidFill>
                  <a:srgbClr val="000099"/>
                </a:solidFill>
                <a:latin typeface="Calibri" pitchFamily="-72" charset="0"/>
                <a:ea typeface="新細明體" pitchFamily="-72" charset="-120"/>
                <a:cs typeface="新細明體" pitchFamily="-72" charset="-120"/>
              </a:rPr>
              <a:t>hormones</a:t>
            </a:r>
            <a:endParaRPr lang="en-US" altLang="zh-TW" sz="2000" b="1" dirty="0">
              <a:solidFill>
                <a:srgbClr val="000099"/>
              </a:solidFill>
              <a:latin typeface="Calibri" pitchFamily="-72" charset="0"/>
              <a:ea typeface="新細明體" pitchFamily="-72" charset="-120"/>
              <a:cs typeface="新細明體" pitchFamily="-7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8784976" cy="1143000"/>
          </a:xfrm>
        </p:spPr>
        <p:txBody>
          <a:bodyPr/>
          <a:lstStyle/>
          <a:p>
            <a:r>
              <a:rPr lang="en-US" sz="3600" dirty="0" smtClean="0"/>
              <a:t>El </a:t>
            </a:r>
            <a:r>
              <a:rPr lang="en-US" sz="3600" dirty="0" err="1" smtClean="0"/>
              <a:t>organismo</a:t>
            </a:r>
            <a:r>
              <a:rPr lang="en-US" sz="3600" dirty="0" smtClean="0"/>
              <a:t> </a:t>
            </a:r>
            <a:r>
              <a:rPr lang="en-US" sz="3600" dirty="0" err="1" smtClean="0"/>
              <a:t>interviene</a:t>
            </a:r>
            <a:r>
              <a:rPr lang="en-US" sz="3600" dirty="0" smtClean="0"/>
              <a:t> en el </a:t>
            </a:r>
            <a:r>
              <a:rPr lang="en-US" sz="3600" dirty="0" err="1" smtClean="0"/>
              <a:t>proceso</a:t>
            </a:r>
            <a:r>
              <a:rPr lang="en-US" sz="3600" dirty="0" smtClean="0"/>
              <a:t> </a:t>
            </a:r>
            <a:r>
              <a:rPr lang="en-US" sz="3600" dirty="0" err="1" smtClean="0"/>
              <a:t>desde</a:t>
            </a:r>
            <a:r>
              <a:rPr lang="en-US" sz="3600" dirty="0" smtClean="0"/>
              <a:t> la </a:t>
            </a:r>
            <a:r>
              <a:rPr lang="en-US" sz="3600" dirty="0" err="1" smtClean="0"/>
              <a:t>percepción</a:t>
            </a:r>
            <a:r>
              <a:rPr lang="en-US" sz="3600" dirty="0" smtClean="0"/>
              <a:t> hasta la </a:t>
            </a:r>
            <a:r>
              <a:rPr lang="en-US" sz="3600" dirty="0" err="1" smtClean="0"/>
              <a:t>respuesta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64" y="1124744"/>
            <a:ext cx="5109532" cy="4250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12576" y="3175570"/>
            <a:ext cx="3498244" cy="695265"/>
          </a:xfrm>
          <a:prstGeom prst="downArrow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Estímulos</a:t>
            </a:r>
            <a:endParaRPr lang="en-US" sz="2800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206075" y="3717032"/>
            <a:ext cx="1584176" cy="216024"/>
          </a:xfrm>
          <a:prstGeom prst="rightArrow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3776" y="3103562"/>
            <a:ext cx="3776870" cy="695265"/>
          </a:xfrm>
          <a:prstGeom prst="downArrow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Respuesta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7452320" y="3717032"/>
            <a:ext cx="1584176" cy="216024"/>
          </a:xfrm>
          <a:prstGeom prst="rightArrow">
            <a:avLst/>
          </a:prstGeom>
          <a:solidFill>
            <a:srgbClr val="C0504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146186"/>
            <a:ext cx="5328592" cy="48030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9712" y="3247578"/>
            <a:ext cx="5832648" cy="613470"/>
          </a:xfrm>
          <a:prstGeom prst="downArrow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PROCESAMIENTO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21237</TotalTime>
  <Words>1046</Words>
  <Application>Microsoft Macintosh PowerPoint</Application>
  <PresentationFormat>Presentación en pantalla (4:3)</PresentationFormat>
  <Paragraphs>436</Paragraphs>
  <Slides>51</Slides>
  <Notes>44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0" baseType="lpstr">
      <vt:lpstr>Apple Chancery</vt:lpstr>
      <vt:lpstr>Arial</vt:lpstr>
      <vt:lpstr>Calibri</vt:lpstr>
      <vt:lpstr>Comic Sans MS</vt:lpstr>
      <vt:lpstr>ＭＳ Ｐゴシック</vt:lpstr>
      <vt:lpstr>Symbol</vt:lpstr>
      <vt:lpstr>Times New Roman</vt:lpstr>
      <vt:lpstr>新細明體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Definición de hormona (fitohormona)</vt:lpstr>
      <vt:lpstr>Presentación de PowerPoint</vt:lpstr>
      <vt:lpstr>El organismo interviene en el proceso desde la percepción hasta la respuesta</vt:lpstr>
      <vt:lpstr>Percepción de hormonas y respuesta</vt:lpstr>
      <vt:lpstr>Factores que determinan la concentración de una hormona activa</vt:lpstr>
      <vt:lpstr>Presentación de PowerPoint</vt:lpstr>
      <vt:lpstr>Presentación de PowerPoint</vt:lpstr>
      <vt:lpstr>Presentación de PowerPoint</vt:lpstr>
      <vt:lpstr>Presentación de PowerPoint</vt:lpstr>
      <vt:lpstr>PROTEINAS REPORTERAS  GREEN FLUORESCENT PROTEIN (GFP)</vt:lpstr>
      <vt:lpstr>PROTEINAS REPORTERAS  GREEN FLUORESCENT PROTEIN (GFP)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Desimone</dc:creator>
  <cp:lastModifiedBy>marchelodesimone@gmail.com</cp:lastModifiedBy>
  <cp:revision>135</cp:revision>
  <dcterms:created xsi:type="dcterms:W3CDTF">2012-05-20T18:01:52Z</dcterms:created>
  <dcterms:modified xsi:type="dcterms:W3CDTF">2020-05-21T21:44:01Z</dcterms:modified>
</cp:coreProperties>
</file>