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411" r:id="rId2"/>
    <p:sldId id="407" r:id="rId3"/>
    <p:sldId id="258" r:id="rId4"/>
    <p:sldId id="313" r:id="rId5"/>
    <p:sldId id="314" r:id="rId6"/>
    <p:sldId id="259" r:id="rId7"/>
    <p:sldId id="260" r:id="rId8"/>
    <p:sldId id="261" r:id="rId9"/>
    <p:sldId id="317" r:id="rId10"/>
    <p:sldId id="384" r:id="rId11"/>
    <p:sldId id="333" r:id="rId12"/>
    <p:sldId id="412" r:id="rId13"/>
    <p:sldId id="320" r:id="rId14"/>
    <p:sldId id="263" r:id="rId15"/>
    <p:sldId id="318" r:id="rId16"/>
    <p:sldId id="385" r:id="rId17"/>
    <p:sldId id="386" r:id="rId18"/>
    <p:sldId id="319" r:id="rId19"/>
    <p:sldId id="408" r:id="rId20"/>
    <p:sldId id="265" r:id="rId21"/>
    <p:sldId id="321" r:id="rId22"/>
    <p:sldId id="266" r:id="rId23"/>
    <p:sldId id="326" r:id="rId24"/>
    <p:sldId id="334" r:id="rId25"/>
    <p:sldId id="267" r:id="rId26"/>
    <p:sldId id="268" r:id="rId27"/>
    <p:sldId id="342" r:id="rId28"/>
    <p:sldId id="330" r:id="rId29"/>
    <p:sldId id="337" r:id="rId30"/>
    <p:sldId id="327" r:id="rId31"/>
    <p:sldId id="328" r:id="rId32"/>
    <p:sldId id="341" r:id="rId33"/>
    <p:sldId id="340" r:id="rId34"/>
    <p:sldId id="343" r:id="rId35"/>
    <p:sldId id="409" r:id="rId36"/>
    <p:sldId id="396" r:id="rId37"/>
    <p:sldId id="397" r:id="rId38"/>
    <p:sldId id="398" r:id="rId39"/>
    <p:sldId id="399" r:id="rId40"/>
    <p:sldId id="400" r:id="rId41"/>
    <p:sldId id="401" r:id="rId42"/>
    <p:sldId id="402" r:id="rId43"/>
    <p:sldId id="403" r:id="rId44"/>
    <p:sldId id="404" r:id="rId45"/>
    <p:sldId id="405" r:id="rId46"/>
    <p:sldId id="406" r:id="rId47"/>
    <p:sldId id="410" r:id="rId48"/>
    <p:sldId id="388" r:id="rId49"/>
    <p:sldId id="389" r:id="rId50"/>
    <p:sldId id="390" r:id="rId51"/>
    <p:sldId id="391" r:id="rId52"/>
    <p:sldId id="392" r:id="rId53"/>
    <p:sldId id="394" r:id="rId54"/>
    <p:sldId id="414" r:id="rId55"/>
    <p:sldId id="413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4">
          <p15:clr>
            <a:srgbClr val="A4A3A4"/>
          </p15:clr>
        </p15:guide>
        <p15:guide id="2" pos="57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65"/>
    <p:restoredTop sz="91446"/>
  </p:normalViewPr>
  <p:slideViewPr>
    <p:cSldViewPr snapToGrid="0" snapToObjects="1" showGuides="1">
      <p:cViewPr>
        <p:scale>
          <a:sx n="68" d="100"/>
          <a:sy n="68" d="100"/>
        </p:scale>
        <p:origin x="880" y="144"/>
      </p:cViewPr>
      <p:guideLst>
        <p:guide orient="horz" pos="724"/>
        <p:guide pos="574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8224B-0FC1-4C42-9CBB-0CB55570A69A}" type="datetimeFigureOut">
              <a:rPr lang="en-US" smtClean="0"/>
              <a:t>5/26/20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304FE9-2D16-0C40-8DCE-C26097A765D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9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04FE9-2D16-0C40-8DCE-C26097A765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4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63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87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88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49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DF8AD9-C61A-314D-B3BF-1E2E11D26E85}" type="slidenum">
              <a:rPr lang="en-US" sz="1200"/>
              <a:pPr/>
              <a:t>52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94253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DF8AD9-C61A-314D-B3BF-1E2E11D26E85}" type="slidenum">
              <a:rPr lang="en-US" sz="1200"/>
              <a:pPr/>
              <a:t>53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286131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04FE9-2D16-0C40-8DCE-C26097A765D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74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76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DF8AD9-C61A-314D-B3BF-1E2E11D26E85}" type="slidenum">
              <a:rPr lang="en-US" sz="1200"/>
              <a:pPr/>
              <a:t>11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43531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DF8AD9-C61A-314D-B3BF-1E2E11D26E85}" type="slidenum">
              <a:rPr lang="en-US" sz="1200"/>
              <a:pPr/>
              <a:t>12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34701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DF8AD9-C61A-314D-B3BF-1E2E11D26E85}" type="slidenum">
              <a:rPr lang="en-US" sz="1200"/>
              <a:pPr/>
              <a:t>13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09208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04FE9-2D16-0C40-8DCE-C26097A765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28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81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86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66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2DC6-01C2-F048-A9FB-EFFDA5C6EA6C}" type="datetimeFigureOut">
              <a:rPr lang="en-US" smtClean="0"/>
              <a:t>5/26/20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0399-D582-5146-8EA2-BB56B3C89C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20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2DC6-01C2-F048-A9FB-EFFDA5C6EA6C}" type="datetimeFigureOut">
              <a:rPr lang="en-US" smtClean="0"/>
              <a:t>5/26/20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0399-D582-5146-8EA2-BB56B3C89C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8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2DC6-01C2-F048-A9FB-EFFDA5C6EA6C}" type="datetimeFigureOut">
              <a:rPr lang="en-US" smtClean="0"/>
              <a:t>5/26/20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0399-D582-5146-8EA2-BB56B3C89C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18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2DC6-01C2-F048-A9FB-EFFDA5C6EA6C}" type="datetimeFigureOut">
              <a:rPr lang="en-US" smtClean="0"/>
              <a:t>5/26/20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0399-D582-5146-8EA2-BB56B3C89C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72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2DC6-01C2-F048-A9FB-EFFDA5C6EA6C}" type="datetimeFigureOut">
              <a:rPr lang="en-US" smtClean="0"/>
              <a:t>5/26/20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0399-D582-5146-8EA2-BB56B3C89C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71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2DC6-01C2-F048-A9FB-EFFDA5C6EA6C}" type="datetimeFigureOut">
              <a:rPr lang="en-US" smtClean="0"/>
              <a:t>5/26/20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0399-D582-5146-8EA2-BB56B3C89C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43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2DC6-01C2-F048-A9FB-EFFDA5C6EA6C}" type="datetimeFigureOut">
              <a:rPr lang="en-US" smtClean="0"/>
              <a:t>5/26/20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0399-D582-5146-8EA2-BB56B3C89C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88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2DC6-01C2-F048-A9FB-EFFDA5C6EA6C}" type="datetimeFigureOut">
              <a:rPr lang="en-US" smtClean="0"/>
              <a:t>5/26/20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0399-D582-5146-8EA2-BB56B3C89C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27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2DC6-01C2-F048-A9FB-EFFDA5C6EA6C}" type="datetimeFigureOut">
              <a:rPr lang="en-US" smtClean="0"/>
              <a:t>5/26/20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0399-D582-5146-8EA2-BB56B3C89C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61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2DC6-01C2-F048-A9FB-EFFDA5C6EA6C}" type="datetimeFigureOut">
              <a:rPr lang="en-US" smtClean="0"/>
              <a:t>5/26/20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0399-D582-5146-8EA2-BB56B3C89C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89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2DC6-01C2-F048-A9FB-EFFDA5C6EA6C}" type="datetimeFigureOut">
              <a:rPr lang="en-US" smtClean="0"/>
              <a:t>5/26/20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0399-D582-5146-8EA2-BB56B3C89C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67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02DC6-01C2-F048-A9FB-EFFDA5C6EA6C}" type="datetimeFigureOut">
              <a:rPr lang="en-US" smtClean="0"/>
              <a:t>5/26/20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20399-D582-5146-8EA2-BB56B3C89C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7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12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.png"/><Relationship Id="rId5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3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3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3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4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3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8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9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5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51.emf"/><Relationship Id="rId5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gif"/><Relationship Id="rId3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gif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gif"/><Relationship Id="rId3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gif"/><Relationship Id="rId3" Type="http://schemas.openxmlformats.org/officeDocument/2006/relationships/image" Target="../media/image59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56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6.g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23333" y="210242"/>
            <a:ext cx="4572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b="1" dirty="0" smtClean="0">
                <a:solidFill>
                  <a:srgbClr val="464646"/>
                </a:solidFill>
                <a:latin typeface="Arial" charset="0"/>
                <a:ea typeface="Arial" charset="0"/>
                <a:cs typeface="Arial" charset="0"/>
              </a:rPr>
              <a:t>“¿</a:t>
            </a:r>
            <a:r>
              <a:rPr lang="es-ES_tradnl" b="1" dirty="0">
                <a:solidFill>
                  <a:srgbClr val="464646"/>
                </a:solidFill>
                <a:latin typeface="Arial" charset="0"/>
                <a:ea typeface="Arial" charset="0"/>
                <a:cs typeface="Arial" charset="0"/>
              </a:rPr>
              <a:t>Qué hacer para no perder el tiempo?… Sentirlo en toda su lentitud</a:t>
            </a:r>
            <a:r>
              <a:rPr lang="es-ES_tradnl" b="1" dirty="0" smtClean="0">
                <a:solidFill>
                  <a:srgbClr val="464646"/>
                </a:solidFill>
                <a:latin typeface="Arial" charset="0"/>
                <a:ea typeface="Arial" charset="0"/>
                <a:cs typeface="Arial" charset="0"/>
              </a:rPr>
              <a:t>.”</a:t>
            </a:r>
          </a:p>
          <a:p>
            <a:pPr>
              <a:lnSpc>
                <a:spcPct val="150000"/>
              </a:lnSpc>
            </a:pPr>
            <a:r>
              <a:rPr lang="es-ES_tradnl" b="1" i="1" dirty="0">
                <a:solidFill>
                  <a:srgbClr val="222222"/>
                </a:solidFill>
                <a:latin typeface="arial" charset="0"/>
              </a:rPr>
              <a:t>La peste, Albert Camus, </a:t>
            </a:r>
            <a:r>
              <a:rPr lang="es-ES_tradnl" b="1" i="1" dirty="0" smtClean="0">
                <a:solidFill>
                  <a:srgbClr val="222222"/>
                </a:solidFill>
                <a:latin typeface="arial" charset="0"/>
              </a:rPr>
              <a:t>1947</a:t>
            </a:r>
            <a:endParaRPr lang="es-ES_tradnl" b="1" i="1" dirty="0">
              <a:solidFill>
                <a:srgbClr val="222222"/>
              </a:solidFill>
              <a:latin typeface="arial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488923" y="2664583"/>
            <a:ext cx="57245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smtClean="0"/>
              <a:t>Hormonas vegetales 2</a:t>
            </a:r>
            <a:endParaRPr lang="es-ES_tradnl" sz="4800"/>
          </a:p>
        </p:txBody>
      </p:sp>
      <p:sp>
        <p:nvSpPr>
          <p:cNvPr id="9" name="CuadroTexto 8"/>
          <p:cNvSpPr txBox="1"/>
          <p:nvPr/>
        </p:nvSpPr>
        <p:spPr>
          <a:xfrm>
            <a:off x="466151" y="5617026"/>
            <a:ext cx="6772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/>
              <a:t>El aroma del tiempo: Un ensayo filosófico sobre el arte de demorarse</a:t>
            </a:r>
          </a:p>
          <a:p>
            <a:r>
              <a:rPr lang="es-ES_tradnl" dirty="0" err="1"/>
              <a:t>Byung-Chul</a:t>
            </a:r>
            <a:r>
              <a:rPr lang="es-ES_tradnl" dirty="0"/>
              <a:t> </a:t>
            </a:r>
            <a:r>
              <a:rPr lang="es-ES_tradnl" dirty="0" smtClean="0"/>
              <a:t>Han, 2015</a:t>
            </a:r>
            <a:endParaRPr lang="es-ES_tradnl" dirty="0"/>
          </a:p>
        </p:txBody>
      </p:sp>
      <p:sp>
        <p:nvSpPr>
          <p:cNvPr id="10" name="CuadroTexto 9"/>
          <p:cNvSpPr txBox="1"/>
          <p:nvPr/>
        </p:nvSpPr>
        <p:spPr>
          <a:xfrm>
            <a:off x="7714211" y="1712422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mtClean="0"/>
              <a:t> 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8828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75" y="1577497"/>
            <a:ext cx="8506904" cy="4670458"/>
          </a:xfrm>
          <a:prstGeom prst="rect">
            <a:avLst/>
          </a:prstGeom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692275" y="287370"/>
            <a:ext cx="637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2400" dirty="0"/>
              <a:t>Regulación del contenido de </a:t>
            </a:r>
            <a:r>
              <a:rPr lang="es-ES" sz="2400" dirty="0" err="1"/>
              <a:t>GAs</a:t>
            </a:r>
            <a:r>
              <a:rPr lang="es-ES" sz="2400" dirty="0"/>
              <a:t> por auxinas</a:t>
            </a:r>
          </a:p>
        </p:txBody>
      </p:sp>
    </p:spTree>
    <p:extLst>
      <p:ext uri="{BB962C8B-B14F-4D97-AF65-F5344CB8AC3E}">
        <p14:creationId xmlns:p14="http://schemas.microsoft.com/office/powerpoint/2010/main" val="96816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>
            <a:off x="321733" y="1044531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4962" y="223878"/>
            <a:ext cx="3459695" cy="776006"/>
            <a:chOff x="604305" y="1538817"/>
            <a:chExt cx="7279173" cy="1238250"/>
          </a:xfrm>
        </p:grpSpPr>
        <p:sp>
          <p:nvSpPr>
            <p:cNvPr id="9" name="Rectangle 8"/>
            <p:cNvSpPr/>
            <p:nvPr/>
          </p:nvSpPr>
          <p:spPr>
            <a:xfrm>
              <a:off x="604305" y="1538817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4956183" y="2244356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2293407" y="2210490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384548" y="1979658"/>
              <a:ext cx="1849971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Percepción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32833" y="2001060"/>
              <a:ext cx="1750645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Respuestas</a:t>
              </a:r>
              <a:endParaRPr 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8789" y="1853600"/>
              <a:ext cx="1523617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79248" y="100287"/>
            <a:ext cx="4877415" cy="626129"/>
            <a:chOff x="3979248" y="100287"/>
            <a:chExt cx="4877415" cy="626129"/>
          </a:xfrm>
        </p:grpSpPr>
        <p:sp>
          <p:nvSpPr>
            <p:cNvPr id="16" name="Rectangle 15"/>
            <p:cNvSpPr/>
            <p:nvPr/>
          </p:nvSpPr>
          <p:spPr>
            <a:xfrm>
              <a:off x="3979248" y="203196"/>
              <a:ext cx="18306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/>
                <a:t>Giberelinas</a:t>
              </a:r>
              <a:endParaRPr lang="en-US" sz="2800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52201" y="100287"/>
              <a:ext cx="1204462" cy="626129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2" y="1203291"/>
            <a:ext cx="2551157" cy="5638898"/>
          </a:xfrm>
          <a:prstGeom prst="rect">
            <a:avLst/>
          </a:prstGeom>
        </p:spPr>
      </p:pic>
      <p:pic>
        <p:nvPicPr>
          <p:cNvPr id="6" name="Picture 5" descr="1-s2.0-S1369526610001068-gr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674" y="1"/>
            <a:ext cx="3452551" cy="6859778"/>
          </a:xfrm>
          <a:prstGeom prst="rect">
            <a:avLst/>
          </a:prstGeom>
        </p:spPr>
      </p:pic>
      <p:pic>
        <p:nvPicPr>
          <p:cNvPr id="5" name="Picture 4" descr="1-s2.0-S1369526610001068-gr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820" y="0"/>
            <a:ext cx="2806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2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>
            <a:off x="321733" y="1044531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4962" y="223878"/>
            <a:ext cx="3459695" cy="776006"/>
            <a:chOff x="604305" y="1538817"/>
            <a:chExt cx="7279173" cy="1238250"/>
          </a:xfrm>
        </p:grpSpPr>
        <p:sp>
          <p:nvSpPr>
            <p:cNvPr id="9" name="Rectangle 8"/>
            <p:cNvSpPr/>
            <p:nvPr/>
          </p:nvSpPr>
          <p:spPr>
            <a:xfrm>
              <a:off x="604305" y="1538817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4956183" y="2244356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2293407" y="2210490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384548" y="1979658"/>
              <a:ext cx="1849971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Percepción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32833" y="2001060"/>
              <a:ext cx="1750645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Respuestas</a:t>
              </a:r>
              <a:endParaRPr 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8789" y="1853600"/>
              <a:ext cx="1523617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79248" y="100287"/>
            <a:ext cx="4877415" cy="626129"/>
            <a:chOff x="3979248" y="100287"/>
            <a:chExt cx="4877415" cy="626129"/>
          </a:xfrm>
        </p:grpSpPr>
        <p:sp>
          <p:nvSpPr>
            <p:cNvPr id="16" name="Rectangle 15"/>
            <p:cNvSpPr/>
            <p:nvPr/>
          </p:nvSpPr>
          <p:spPr>
            <a:xfrm>
              <a:off x="3979248" y="203196"/>
              <a:ext cx="18306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/>
                <a:t>Giberelinas</a:t>
              </a:r>
              <a:endParaRPr lang="en-US" sz="2800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52201" y="100287"/>
              <a:ext cx="1204462" cy="626129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2" y="1203291"/>
            <a:ext cx="2551157" cy="5638898"/>
          </a:xfrm>
          <a:prstGeom prst="rect">
            <a:avLst/>
          </a:prstGeom>
        </p:spPr>
      </p:pic>
      <p:pic>
        <p:nvPicPr>
          <p:cNvPr id="6" name="Picture 5" descr="1-s2.0-S1369526610001068-gr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674" y="1"/>
            <a:ext cx="3452551" cy="6859778"/>
          </a:xfrm>
          <a:prstGeom prst="rect">
            <a:avLst/>
          </a:prstGeom>
        </p:spPr>
      </p:pic>
      <p:pic>
        <p:nvPicPr>
          <p:cNvPr id="5" name="Picture 4" descr="1-s2.0-S1369526610001068-gr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820" y="0"/>
            <a:ext cx="2806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>
            <a:off x="321733" y="1044531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4962" y="223878"/>
            <a:ext cx="3459695" cy="776006"/>
            <a:chOff x="604305" y="1538817"/>
            <a:chExt cx="7279173" cy="1238250"/>
          </a:xfrm>
        </p:grpSpPr>
        <p:sp>
          <p:nvSpPr>
            <p:cNvPr id="9" name="Rectangle 8"/>
            <p:cNvSpPr/>
            <p:nvPr/>
          </p:nvSpPr>
          <p:spPr>
            <a:xfrm>
              <a:off x="604305" y="1538817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4956183" y="2244356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2293407" y="2210490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384548" y="1979658"/>
              <a:ext cx="1849971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Percepción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32833" y="2001060"/>
              <a:ext cx="1750645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Respuestas</a:t>
              </a:r>
              <a:endParaRPr 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8789" y="1853600"/>
              <a:ext cx="1523617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79248" y="100287"/>
            <a:ext cx="4877415" cy="626129"/>
            <a:chOff x="3979248" y="100287"/>
            <a:chExt cx="4877415" cy="626129"/>
          </a:xfrm>
        </p:grpSpPr>
        <p:sp>
          <p:nvSpPr>
            <p:cNvPr id="16" name="Rectangle 15"/>
            <p:cNvSpPr/>
            <p:nvPr/>
          </p:nvSpPr>
          <p:spPr>
            <a:xfrm>
              <a:off x="3979248" y="203196"/>
              <a:ext cx="18306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/>
                <a:t>Giberelinas</a:t>
              </a:r>
              <a:endParaRPr lang="en-US" sz="2800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52201" y="100287"/>
              <a:ext cx="1204462" cy="626129"/>
            </a:xfrm>
            <a:prstGeom prst="rect">
              <a:avLst/>
            </a:prstGeom>
          </p:spPr>
        </p:pic>
      </p:grpSp>
      <p:pic>
        <p:nvPicPr>
          <p:cNvPr id="18" name="Picture 17" descr="1-s2.0-S1369526610001068-gr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1" y="13230"/>
            <a:ext cx="8076927" cy="685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2698" y="2707601"/>
            <a:ext cx="2737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HSL: Hormone </a:t>
            </a:r>
            <a:r>
              <a:rPr lang="en-US" sz="1600" dirty="0"/>
              <a:t>S</a:t>
            </a:r>
            <a:r>
              <a:rPr lang="en-US" sz="1600" dirty="0" smtClean="0"/>
              <a:t>ensitive Lipase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7997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>
            <a:off x="287867" y="1270519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4962" y="223878"/>
            <a:ext cx="3517624" cy="776006"/>
            <a:chOff x="604305" y="1538817"/>
            <a:chExt cx="7401055" cy="1238250"/>
          </a:xfrm>
        </p:grpSpPr>
        <p:sp>
          <p:nvSpPr>
            <p:cNvPr id="18" name="Rectangle 17"/>
            <p:cNvSpPr/>
            <p:nvPr/>
          </p:nvSpPr>
          <p:spPr>
            <a:xfrm>
              <a:off x="604305" y="1538817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956183" y="2244356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93407" y="2210490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384548" y="1979658"/>
              <a:ext cx="1849971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Percepción</a:t>
              </a:r>
              <a:endParaRPr lang="en-US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32834" y="2001060"/>
              <a:ext cx="1872526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Respuestas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8789" y="1853600"/>
              <a:ext cx="1523617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285228" y="79846"/>
            <a:ext cx="4877415" cy="626129"/>
            <a:chOff x="3979248" y="100287"/>
            <a:chExt cx="4877415" cy="626129"/>
          </a:xfrm>
        </p:grpSpPr>
        <p:sp>
          <p:nvSpPr>
            <p:cNvPr id="15" name="Rectangle 14"/>
            <p:cNvSpPr/>
            <p:nvPr/>
          </p:nvSpPr>
          <p:spPr>
            <a:xfrm>
              <a:off x="3979248" y="203196"/>
              <a:ext cx="18306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/>
                <a:t>Giberelinas</a:t>
              </a:r>
              <a:endParaRPr lang="en-US" sz="2800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52201" y="100287"/>
              <a:ext cx="1204462" cy="626129"/>
            </a:xfrm>
            <a:prstGeom prst="rect">
              <a:avLst/>
            </a:prstGeom>
          </p:spPr>
        </p:pic>
      </p:grp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478805" y="1987702"/>
            <a:ext cx="112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dirty="0"/>
              <a:t>Mutantes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7" y="2645691"/>
            <a:ext cx="5036775" cy="400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124" y="0"/>
            <a:ext cx="4187746" cy="693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76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598" y="-131761"/>
            <a:ext cx="5080000" cy="6371694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469" y="138479"/>
            <a:ext cx="2944678" cy="657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1" r="9770"/>
          <a:stretch>
            <a:fillRect/>
          </a:stretch>
        </p:blipFill>
        <p:spPr bwMode="auto">
          <a:xfrm>
            <a:off x="-47216" y="-232034"/>
            <a:ext cx="2963578" cy="703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173143" y="718082"/>
            <a:ext cx="28797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dirty="0" err="1"/>
              <a:t>GAs</a:t>
            </a:r>
            <a:r>
              <a:rPr lang="es-ES" dirty="0"/>
              <a:t> promueven el </a:t>
            </a:r>
            <a:endParaRPr lang="es-ES" dirty="0" smtClean="0"/>
          </a:p>
          <a:p>
            <a:r>
              <a:rPr lang="es-ES" dirty="0" smtClean="0"/>
              <a:t>crecimiento de</a:t>
            </a:r>
          </a:p>
          <a:p>
            <a:r>
              <a:rPr lang="es-ES" dirty="0" smtClean="0"/>
              <a:t> </a:t>
            </a:r>
            <a:r>
              <a:rPr lang="es-ES" dirty="0"/>
              <a:t>entrenudos.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22344" y="5841998"/>
            <a:ext cx="3056326" cy="48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789355" y="5788308"/>
            <a:ext cx="1170636" cy="9345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Ultradwarf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No GAs</a:t>
            </a:r>
          </a:p>
          <a:p>
            <a:pPr algn="ctr"/>
            <a:r>
              <a:rPr lang="en-US" sz="1600" i="1" dirty="0" err="1">
                <a:solidFill>
                  <a:schemeClr val="tx1"/>
                </a:solidFill>
              </a:rPr>
              <a:t>n</a:t>
            </a:r>
            <a:r>
              <a:rPr lang="en-US" sz="1600" i="1" dirty="0" err="1" smtClean="0">
                <a:solidFill>
                  <a:schemeClr val="tx1"/>
                </a:solidFill>
              </a:rPr>
              <a:t>a</a:t>
            </a:r>
            <a:r>
              <a:rPr lang="en-US" sz="1600" i="1" dirty="0" smtClean="0">
                <a:solidFill>
                  <a:schemeClr val="tx1"/>
                </a:solidFill>
              </a:rPr>
              <a:t>  le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58387" y="5788302"/>
            <a:ext cx="931364" cy="9345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Dwarf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GA</a:t>
            </a:r>
            <a:r>
              <a:rPr lang="en-US" sz="1600" baseline="-25000" dirty="0" smtClean="0">
                <a:solidFill>
                  <a:schemeClr val="tx1"/>
                </a:solidFill>
              </a:rPr>
              <a:t>20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r>
              <a:rPr lang="en-US" sz="1600" i="1" dirty="0" smtClean="0">
                <a:solidFill>
                  <a:schemeClr val="tx1"/>
                </a:solidFill>
              </a:rPr>
              <a:t>Na  le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1944" y="5788296"/>
            <a:ext cx="931364" cy="9345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Tall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GA</a:t>
            </a:r>
            <a:r>
              <a:rPr lang="en-US" sz="1600" baseline="-25000" dirty="0">
                <a:solidFill>
                  <a:schemeClr val="tx1"/>
                </a:solidFill>
              </a:rPr>
              <a:t>1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r>
              <a:rPr lang="en-US" sz="1600" i="1" dirty="0" smtClean="0">
                <a:solidFill>
                  <a:schemeClr val="tx1"/>
                </a:solidFill>
              </a:rPr>
              <a:t>Na  Le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34779" y="5788021"/>
            <a:ext cx="1101487" cy="9345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Ultratall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No GA</a:t>
            </a:r>
            <a:r>
              <a:rPr lang="en-US" sz="1600" baseline="-25000" dirty="0" smtClean="0">
                <a:solidFill>
                  <a:schemeClr val="tx1"/>
                </a:solidFill>
              </a:rPr>
              <a:t>s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r>
              <a:rPr lang="en-US" sz="1600" i="1" dirty="0" err="1">
                <a:solidFill>
                  <a:schemeClr val="tx1"/>
                </a:solidFill>
              </a:rPr>
              <a:t>n</a:t>
            </a:r>
            <a:r>
              <a:rPr lang="en-US" sz="1600" i="1" dirty="0" err="1" smtClean="0">
                <a:solidFill>
                  <a:schemeClr val="tx1"/>
                </a:solidFill>
              </a:rPr>
              <a:t>a</a:t>
            </a:r>
            <a:r>
              <a:rPr lang="en-US" sz="1600" i="1" dirty="0" smtClean="0">
                <a:solidFill>
                  <a:schemeClr val="tx1"/>
                </a:solidFill>
              </a:rPr>
              <a:t> le </a:t>
            </a:r>
            <a:r>
              <a:rPr lang="en-US" sz="1600" i="1" dirty="0" err="1" smtClean="0">
                <a:solidFill>
                  <a:schemeClr val="tx1"/>
                </a:solidFill>
              </a:rPr>
              <a:t>della</a:t>
            </a:r>
            <a:endParaRPr lang="en-US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30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>
            <a:off x="287867" y="1270519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4962" y="223878"/>
            <a:ext cx="3517624" cy="776006"/>
            <a:chOff x="604305" y="1538817"/>
            <a:chExt cx="7401055" cy="1238250"/>
          </a:xfrm>
        </p:grpSpPr>
        <p:sp>
          <p:nvSpPr>
            <p:cNvPr id="18" name="Rectangle 17"/>
            <p:cNvSpPr/>
            <p:nvPr/>
          </p:nvSpPr>
          <p:spPr>
            <a:xfrm>
              <a:off x="604305" y="1538817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956183" y="2244356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93407" y="2210490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384548" y="1979658"/>
              <a:ext cx="1849971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Percepción</a:t>
              </a:r>
              <a:endParaRPr lang="en-US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32834" y="2001060"/>
              <a:ext cx="1872526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Respuestas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8789" y="1853600"/>
              <a:ext cx="1523617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979248" y="203196"/>
            <a:ext cx="4877415" cy="663304"/>
            <a:chOff x="3979248" y="203196"/>
            <a:chExt cx="4877415" cy="663304"/>
          </a:xfrm>
        </p:grpSpPr>
        <p:sp>
          <p:nvSpPr>
            <p:cNvPr id="15" name="Rectangle 14"/>
            <p:cNvSpPr/>
            <p:nvPr/>
          </p:nvSpPr>
          <p:spPr>
            <a:xfrm>
              <a:off x="3979248" y="203196"/>
              <a:ext cx="182591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/>
                <a:t>Giberelinas</a:t>
              </a:r>
              <a:endParaRPr lang="en-US" sz="2800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11842" y="203196"/>
              <a:ext cx="1444821" cy="663304"/>
            </a:xfrm>
            <a:prstGeom prst="rect">
              <a:avLst/>
            </a:prstGeom>
          </p:spPr>
        </p:pic>
      </p:grpSp>
      <p:pic>
        <p:nvPicPr>
          <p:cNvPr id="20" name="Content Placeholder 3" descr="dormancy-germination_model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7" b="19367"/>
          <a:stretch>
            <a:fillRect/>
          </a:stretch>
        </p:blipFill>
        <p:spPr>
          <a:xfrm>
            <a:off x="14453" y="1557033"/>
            <a:ext cx="7578539" cy="5094081"/>
          </a:xfr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83" y="176183"/>
            <a:ext cx="1436980" cy="74700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912" y="1403140"/>
            <a:ext cx="2944088" cy="528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8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27" y="1410403"/>
            <a:ext cx="8831423" cy="544402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87867" y="1270519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4962" y="223878"/>
            <a:ext cx="3517624" cy="776006"/>
            <a:chOff x="604305" y="1538817"/>
            <a:chExt cx="7401055" cy="1238250"/>
          </a:xfrm>
        </p:grpSpPr>
        <p:sp>
          <p:nvSpPr>
            <p:cNvPr id="7" name="Rectangle 6"/>
            <p:cNvSpPr/>
            <p:nvPr/>
          </p:nvSpPr>
          <p:spPr>
            <a:xfrm>
              <a:off x="604305" y="1538817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4956183" y="2244356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293407" y="2210490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384548" y="1979658"/>
              <a:ext cx="1849971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Percepción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32834" y="2001060"/>
              <a:ext cx="1872526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Respuestas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8789" y="1853600"/>
              <a:ext cx="1523617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79248" y="203196"/>
            <a:ext cx="4877415" cy="663304"/>
            <a:chOff x="3979248" y="203196"/>
            <a:chExt cx="4877415" cy="663304"/>
          </a:xfrm>
        </p:grpSpPr>
        <p:sp>
          <p:nvSpPr>
            <p:cNvPr id="14" name="Rectangle 13"/>
            <p:cNvSpPr/>
            <p:nvPr/>
          </p:nvSpPr>
          <p:spPr>
            <a:xfrm>
              <a:off x="3979248" y="203196"/>
              <a:ext cx="182591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/>
                <a:t>Giberelinas</a:t>
              </a:r>
              <a:endParaRPr lang="en-US" sz="2800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11842" y="203196"/>
              <a:ext cx="1444821" cy="663304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83" y="176183"/>
            <a:ext cx="1436980" cy="74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6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>
            <a:off x="287867" y="1270519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4962" y="223878"/>
            <a:ext cx="3517624" cy="776006"/>
            <a:chOff x="604305" y="1538817"/>
            <a:chExt cx="7401055" cy="1238250"/>
          </a:xfrm>
        </p:grpSpPr>
        <p:sp>
          <p:nvSpPr>
            <p:cNvPr id="18" name="Rectangle 17"/>
            <p:cNvSpPr/>
            <p:nvPr/>
          </p:nvSpPr>
          <p:spPr>
            <a:xfrm>
              <a:off x="604305" y="1538817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956183" y="2244356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93407" y="2210490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384548" y="1979658"/>
              <a:ext cx="1849971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Percepción</a:t>
              </a:r>
              <a:endParaRPr lang="en-US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32834" y="2001060"/>
              <a:ext cx="1872526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Respuestas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8789" y="1853600"/>
              <a:ext cx="1523617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086604" y="84262"/>
            <a:ext cx="4877415" cy="626129"/>
            <a:chOff x="3979248" y="100287"/>
            <a:chExt cx="4877415" cy="626129"/>
          </a:xfrm>
        </p:grpSpPr>
        <p:sp>
          <p:nvSpPr>
            <p:cNvPr id="15" name="Rectangle 14"/>
            <p:cNvSpPr/>
            <p:nvPr/>
          </p:nvSpPr>
          <p:spPr>
            <a:xfrm>
              <a:off x="3979248" y="203196"/>
              <a:ext cx="18306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/>
                <a:t>Giberelinas</a:t>
              </a:r>
              <a:endParaRPr lang="en-US" sz="2800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52201" y="100287"/>
              <a:ext cx="1204462" cy="626129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635053" y="2116550"/>
            <a:ext cx="605839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Estimula</a:t>
            </a:r>
            <a:r>
              <a:rPr lang="en-US" sz="2400" dirty="0" smtClean="0"/>
              <a:t> el </a:t>
            </a:r>
            <a:r>
              <a:rPr lang="en-US" sz="2400" dirty="0" err="1" smtClean="0"/>
              <a:t>alargamiento</a:t>
            </a:r>
            <a:r>
              <a:rPr lang="en-US" sz="2400" dirty="0" smtClean="0"/>
              <a:t> del </a:t>
            </a:r>
            <a:r>
              <a:rPr lang="en-US" sz="2400" dirty="0" err="1" smtClean="0"/>
              <a:t>tallo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err="1"/>
              <a:t>Promueve</a:t>
            </a:r>
            <a:r>
              <a:rPr lang="en-US" sz="2400" dirty="0"/>
              <a:t> la </a:t>
            </a:r>
            <a:r>
              <a:rPr lang="en-US" sz="2400" dirty="0" err="1"/>
              <a:t>germinación</a:t>
            </a:r>
            <a:r>
              <a:rPr lang="en-US" sz="2400" dirty="0"/>
              <a:t> de </a:t>
            </a:r>
            <a:r>
              <a:rPr lang="en-US" sz="2400" dirty="0" err="1"/>
              <a:t>las</a:t>
            </a:r>
            <a:r>
              <a:rPr lang="en-US" sz="2400" dirty="0"/>
              <a:t> </a:t>
            </a:r>
            <a:r>
              <a:rPr lang="en-US" sz="2400" dirty="0" err="1"/>
              <a:t>semillas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err="1" smtClean="0"/>
              <a:t>Regula</a:t>
            </a:r>
            <a:r>
              <a:rPr lang="en-US" sz="2400" dirty="0" smtClean="0"/>
              <a:t> la </a:t>
            </a:r>
            <a:r>
              <a:rPr lang="en-US" sz="2400" dirty="0" err="1" smtClean="0"/>
              <a:t>transición</a:t>
            </a:r>
            <a:r>
              <a:rPr lang="en-US" sz="2400" dirty="0" smtClean="0"/>
              <a:t> de </a:t>
            </a:r>
            <a:r>
              <a:rPr lang="en-US" sz="2400" dirty="0" err="1" smtClean="0"/>
              <a:t>fases</a:t>
            </a:r>
            <a:r>
              <a:rPr lang="en-US" sz="2400" dirty="0" smtClean="0"/>
              <a:t> juveniles a </a:t>
            </a:r>
            <a:r>
              <a:rPr lang="en-US" sz="2400" dirty="0" err="1" smtClean="0"/>
              <a:t>adultas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err="1" smtClean="0"/>
              <a:t>Promueve</a:t>
            </a:r>
            <a:r>
              <a:rPr lang="en-US" sz="2400" dirty="0" smtClean="0"/>
              <a:t> la </a:t>
            </a:r>
            <a:r>
              <a:rPr lang="en-US" sz="2400" dirty="0" err="1" smtClean="0"/>
              <a:t>formación</a:t>
            </a:r>
            <a:r>
              <a:rPr lang="en-US" sz="2400" dirty="0" smtClean="0"/>
              <a:t> de </a:t>
            </a:r>
            <a:r>
              <a:rPr lang="en-US" sz="2400" dirty="0" err="1" smtClean="0"/>
              <a:t>frutos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763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/>
          <p:cNvPicPr>
            <a:picLocks noChangeAspect="1" noChangeArrowheads="1"/>
          </p:cNvPicPr>
          <p:nvPr/>
        </p:nvPicPr>
        <p:blipFill>
          <a:blip r:embed="rId3">
            <a:lum bright="-10000" contrast="24000"/>
          </a:blip>
          <a:srcRect/>
          <a:stretch>
            <a:fillRect/>
          </a:stretch>
        </p:blipFill>
        <p:spPr bwMode="auto">
          <a:xfrm>
            <a:off x="8323" y="554842"/>
            <a:ext cx="9135677" cy="5708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 Box 5"/>
          <p:cNvSpPr txBox="1">
            <a:spLocks noChangeArrowheads="1"/>
          </p:cNvSpPr>
          <p:nvPr/>
        </p:nvSpPr>
        <p:spPr bwMode="auto">
          <a:xfrm>
            <a:off x="1835766" y="109682"/>
            <a:ext cx="55180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TW" sz="2400" b="1" dirty="0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Las 6 </a:t>
            </a:r>
            <a:r>
              <a:rPr lang="en-US" altLang="zh-TW" sz="2400" b="1" dirty="0" err="1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hormonas</a:t>
            </a:r>
            <a:r>
              <a:rPr lang="en-US" altLang="zh-TW" sz="2400" b="1" dirty="0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 “</a:t>
            </a:r>
            <a:r>
              <a:rPr lang="en-US" altLang="zh-TW" sz="2400" b="1" dirty="0" err="1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clásicas</a:t>
            </a:r>
            <a:r>
              <a:rPr lang="en-US" altLang="zh-TW" sz="2400" b="1" dirty="0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” y </a:t>
            </a:r>
            <a:r>
              <a:rPr lang="en-US" altLang="zh-TW" sz="2400" b="1" dirty="0" err="1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su</a:t>
            </a:r>
            <a:r>
              <a:rPr lang="en-US" altLang="zh-TW" sz="2400" b="1" dirty="0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 </a:t>
            </a:r>
            <a:r>
              <a:rPr lang="en-US" altLang="zh-TW" sz="2400" b="1" dirty="0" err="1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interacción</a:t>
            </a:r>
            <a:endParaRPr lang="en-US" altLang="zh-TW" sz="2400" b="1" dirty="0">
              <a:solidFill>
                <a:srgbClr val="CC3300"/>
              </a:solidFill>
              <a:latin typeface="Calibri" pitchFamily="-72" charset="0"/>
              <a:ea typeface="新細明體" pitchFamily="-72" charset="-120"/>
              <a:cs typeface="新細明體" pitchFamily="-72" charset="-12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789113" y="6162675"/>
            <a:ext cx="55991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 b="1" dirty="0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Salicylic acid, </a:t>
            </a:r>
            <a:r>
              <a:rPr lang="en-US" altLang="zh-TW" sz="2000" b="1" dirty="0" err="1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jasmonates</a:t>
            </a:r>
            <a:r>
              <a:rPr lang="en-US" altLang="zh-TW" sz="2000" b="1" dirty="0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, polyamines, nitric oxide, </a:t>
            </a:r>
          </a:p>
          <a:p>
            <a:pPr algn="ctr"/>
            <a:r>
              <a:rPr lang="en-US" altLang="zh-TW" sz="2000" b="1" dirty="0" err="1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strigolactone</a:t>
            </a:r>
            <a:r>
              <a:rPr lang="en-US" altLang="zh-TW" sz="2000" b="1" dirty="0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, peptide </a:t>
            </a:r>
            <a:r>
              <a:rPr lang="en-US" altLang="zh-TW" sz="2000" b="1" dirty="0" smtClean="0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hormones</a:t>
            </a:r>
            <a:endParaRPr lang="en-US" altLang="zh-TW" sz="2000" b="1" dirty="0">
              <a:solidFill>
                <a:srgbClr val="000099"/>
              </a:solidFill>
              <a:latin typeface="Calibri" pitchFamily="-72" charset="0"/>
              <a:ea typeface="新細明體" pitchFamily="-72" charset="-120"/>
              <a:cs typeface="新細明體" pitchFamily="-72" charset="-120"/>
            </a:endParaRPr>
          </a:p>
        </p:txBody>
      </p:sp>
      <p:sp>
        <p:nvSpPr>
          <p:cNvPr id="2" name="Donut 1"/>
          <p:cNvSpPr/>
          <p:nvPr/>
        </p:nvSpPr>
        <p:spPr>
          <a:xfrm>
            <a:off x="5554145" y="2536045"/>
            <a:ext cx="3759188" cy="1951291"/>
          </a:xfrm>
          <a:prstGeom prst="donut">
            <a:avLst>
              <a:gd name="adj" fmla="val 3229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89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/>
          <p:cNvPicPr>
            <a:picLocks noChangeAspect="1" noChangeArrowheads="1"/>
          </p:cNvPicPr>
          <p:nvPr/>
        </p:nvPicPr>
        <p:blipFill>
          <a:blip r:embed="rId3">
            <a:lum bright="-10000" contrast="24000"/>
          </a:blip>
          <a:srcRect/>
          <a:stretch>
            <a:fillRect/>
          </a:stretch>
        </p:blipFill>
        <p:spPr bwMode="auto">
          <a:xfrm>
            <a:off x="8323" y="554842"/>
            <a:ext cx="9135677" cy="5708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 Box 5"/>
          <p:cNvSpPr txBox="1">
            <a:spLocks noChangeArrowheads="1"/>
          </p:cNvSpPr>
          <p:nvPr/>
        </p:nvSpPr>
        <p:spPr bwMode="auto">
          <a:xfrm>
            <a:off x="1835766" y="109682"/>
            <a:ext cx="55180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TW" sz="2400" b="1" dirty="0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Las 6 </a:t>
            </a:r>
            <a:r>
              <a:rPr lang="en-US" altLang="zh-TW" sz="2400" b="1" dirty="0" err="1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hormonas</a:t>
            </a:r>
            <a:r>
              <a:rPr lang="en-US" altLang="zh-TW" sz="2400" b="1" dirty="0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 “</a:t>
            </a:r>
            <a:r>
              <a:rPr lang="en-US" altLang="zh-TW" sz="2400" b="1" dirty="0" err="1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clásicas</a:t>
            </a:r>
            <a:r>
              <a:rPr lang="en-US" altLang="zh-TW" sz="2400" b="1" dirty="0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” y </a:t>
            </a:r>
            <a:r>
              <a:rPr lang="en-US" altLang="zh-TW" sz="2400" b="1" dirty="0" err="1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su</a:t>
            </a:r>
            <a:r>
              <a:rPr lang="en-US" altLang="zh-TW" sz="2400" b="1" dirty="0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 </a:t>
            </a:r>
            <a:r>
              <a:rPr lang="en-US" altLang="zh-TW" sz="2400" b="1" dirty="0" err="1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interacción</a:t>
            </a:r>
            <a:endParaRPr lang="en-US" altLang="zh-TW" sz="2400" b="1" dirty="0">
              <a:solidFill>
                <a:srgbClr val="CC3300"/>
              </a:solidFill>
              <a:latin typeface="Calibri" pitchFamily="-72" charset="0"/>
              <a:ea typeface="新細明體" pitchFamily="-72" charset="-120"/>
              <a:cs typeface="新細明體" pitchFamily="-72" charset="-12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789113" y="6162675"/>
            <a:ext cx="55991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 b="1" dirty="0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Salicylic acid, </a:t>
            </a:r>
            <a:r>
              <a:rPr lang="en-US" altLang="zh-TW" sz="2000" b="1" dirty="0" err="1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jasmonates</a:t>
            </a:r>
            <a:r>
              <a:rPr lang="en-US" altLang="zh-TW" sz="2000" b="1" dirty="0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, polyamines, nitric oxide, </a:t>
            </a:r>
          </a:p>
          <a:p>
            <a:pPr algn="ctr"/>
            <a:r>
              <a:rPr lang="en-US" altLang="zh-TW" sz="2000" b="1" dirty="0" err="1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strigolactone</a:t>
            </a:r>
            <a:r>
              <a:rPr lang="en-US" altLang="zh-TW" sz="2000" b="1" dirty="0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, peptide </a:t>
            </a:r>
            <a:r>
              <a:rPr lang="en-US" altLang="zh-TW" sz="2000" b="1" dirty="0" smtClean="0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hormones</a:t>
            </a:r>
            <a:endParaRPr lang="en-US" altLang="zh-TW" sz="2000" b="1" dirty="0">
              <a:solidFill>
                <a:srgbClr val="000099"/>
              </a:solidFill>
              <a:latin typeface="Calibri" pitchFamily="-72" charset="0"/>
              <a:ea typeface="新細明體" pitchFamily="-72" charset="-120"/>
              <a:cs typeface="新細明體" pitchFamily="-7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662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5707" y="-35943"/>
            <a:ext cx="4250483" cy="1543524"/>
            <a:chOff x="881423" y="1281118"/>
            <a:chExt cx="8673017" cy="5092275"/>
          </a:xfrm>
        </p:grpSpPr>
        <p:sp>
          <p:nvSpPr>
            <p:cNvPr id="5" name="Rectangle 4"/>
            <p:cNvSpPr/>
            <p:nvPr/>
          </p:nvSpPr>
          <p:spPr>
            <a:xfrm>
              <a:off x="3889375" y="3333750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2000" y="2159000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875" y="4714875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7375" y="37306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1275" y="37560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988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149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981603" y="1281118"/>
              <a:ext cx="1344991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Síntesis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1423" y="3366408"/>
              <a:ext cx="2551891" cy="90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Transporte</a:t>
              </a:r>
              <a:endParaRPr 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76294" y="3349476"/>
              <a:ext cx="2778146" cy="90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Conjugación</a:t>
              </a:r>
              <a:endParaRPr lang="en-US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87232" y="5464485"/>
              <a:ext cx="2829735" cy="90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Degradación</a:t>
              </a: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95113" y="3648532"/>
              <a:ext cx="2253424" cy="908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1733" y="1507581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979248" y="203196"/>
            <a:ext cx="4877415" cy="663304"/>
            <a:chOff x="3979248" y="203196"/>
            <a:chExt cx="4877415" cy="663304"/>
          </a:xfrm>
        </p:grpSpPr>
        <p:sp>
          <p:nvSpPr>
            <p:cNvPr id="23" name="Rectangle 22"/>
            <p:cNvSpPr/>
            <p:nvPr/>
          </p:nvSpPr>
          <p:spPr>
            <a:xfrm>
              <a:off x="3979248" y="203196"/>
              <a:ext cx="238521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/>
                <a:t>Acido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abscísico</a:t>
              </a:r>
              <a:endParaRPr lang="en-US" sz="2800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11842" y="203196"/>
              <a:ext cx="1444821" cy="663304"/>
            </a:xfrm>
            <a:prstGeom prst="rect">
              <a:avLst/>
            </a:prstGeom>
          </p:spPr>
        </p:pic>
      </p:grpSp>
      <p:pic>
        <p:nvPicPr>
          <p:cNvPr id="20" name="Picture 2" descr="scan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8"/>
          <a:stretch>
            <a:fillRect/>
          </a:stretch>
        </p:blipFill>
        <p:spPr bwMode="auto">
          <a:xfrm rot="10740000">
            <a:off x="74950" y="44507"/>
            <a:ext cx="8794568" cy="66524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Donut 16"/>
          <p:cNvSpPr/>
          <p:nvPr/>
        </p:nvSpPr>
        <p:spPr>
          <a:xfrm>
            <a:off x="6848919" y="5755195"/>
            <a:ext cx="2222684" cy="1345521"/>
          </a:xfrm>
          <a:prstGeom prst="donut">
            <a:avLst>
              <a:gd name="adj" fmla="val 268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1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5707" y="-35943"/>
            <a:ext cx="4250483" cy="1543524"/>
            <a:chOff x="881423" y="1281118"/>
            <a:chExt cx="8673017" cy="5092275"/>
          </a:xfrm>
        </p:grpSpPr>
        <p:sp>
          <p:nvSpPr>
            <p:cNvPr id="5" name="Rectangle 4"/>
            <p:cNvSpPr/>
            <p:nvPr/>
          </p:nvSpPr>
          <p:spPr>
            <a:xfrm>
              <a:off x="3889375" y="3333750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2000" y="2159000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875" y="4714875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7375" y="37306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1275" y="37560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988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149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981603" y="1281118"/>
              <a:ext cx="1344991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Síntesis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1423" y="3366408"/>
              <a:ext cx="2551891" cy="90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Transporte</a:t>
              </a:r>
              <a:endParaRPr 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76294" y="3349476"/>
              <a:ext cx="2778146" cy="90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Conjugación</a:t>
              </a:r>
              <a:endParaRPr lang="en-US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87232" y="5464485"/>
              <a:ext cx="2829735" cy="90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Degradación</a:t>
              </a: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95113" y="3648532"/>
              <a:ext cx="2253424" cy="908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1733" y="1507581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979248" y="203196"/>
            <a:ext cx="4877415" cy="663304"/>
            <a:chOff x="3979248" y="203196"/>
            <a:chExt cx="4877415" cy="663304"/>
          </a:xfrm>
        </p:grpSpPr>
        <p:sp>
          <p:nvSpPr>
            <p:cNvPr id="23" name="Rectangle 22"/>
            <p:cNvSpPr/>
            <p:nvPr/>
          </p:nvSpPr>
          <p:spPr>
            <a:xfrm>
              <a:off x="3979248" y="203196"/>
              <a:ext cx="238521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/>
                <a:t>Acido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abscísico</a:t>
              </a:r>
              <a:endParaRPr lang="en-US" sz="2800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11842" y="203196"/>
              <a:ext cx="1444821" cy="663304"/>
            </a:xfrm>
            <a:prstGeom prst="rect">
              <a:avLst/>
            </a:prstGeom>
          </p:spPr>
        </p:pic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248" y="-35943"/>
            <a:ext cx="516316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t="4944" r="1848" b="899"/>
          <a:stretch>
            <a:fillRect/>
          </a:stretch>
        </p:blipFill>
        <p:spPr bwMode="auto">
          <a:xfrm>
            <a:off x="290226" y="4754824"/>
            <a:ext cx="2978150" cy="199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" name="Left Arrow 23"/>
          <p:cNvSpPr/>
          <p:nvPr/>
        </p:nvSpPr>
        <p:spPr>
          <a:xfrm>
            <a:off x="3676848" y="5790276"/>
            <a:ext cx="1464059" cy="43842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118735" y="6110188"/>
            <a:ext cx="714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ba-3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54469" y="5807294"/>
            <a:ext cx="714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ba-2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40907" y="2981596"/>
            <a:ext cx="714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ba-1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7" grpId="0"/>
      <p:bldP spid="25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5707" y="-35943"/>
            <a:ext cx="4250483" cy="1543524"/>
            <a:chOff x="881423" y="1281118"/>
            <a:chExt cx="8673017" cy="5092275"/>
          </a:xfrm>
        </p:grpSpPr>
        <p:sp>
          <p:nvSpPr>
            <p:cNvPr id="5" name="Rectangle 4"/>
            <p:cNvSpPr/>
            <p:nvPr/>
          </p:nvSpPr>
          <p:spPr>
            <a:xfrm>
              <a:off x="3889375" y="3333750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2000" y="2159000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875" y="4714875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7375" y="37306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1275" y="37560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988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149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981603" y="1281118"/>
              <a:ext cx="1344991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Síntesis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1423" y="3366408"/>
              <a:ext cx="1789832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Transporte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76294" y="3349476"/>
              <a:ext cx="2778146" cy="90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Conjugación</a:t>
              </a:r>
              <a:endParaRPr lang="en-US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87232" y="5464485"/>
              <a:ext cx="2829735" cy="90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Degradación</a:t>
              </a: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95113" y="3648532"/>
              <a:ext cx="2253424" cy="908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1733" y="1507581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979248" y="203196"/>
            <a:ext cx="4877415" cy="663304"/>
            <a:chOff x="3979248" y="203196"/>
            <a:chExt cx="4877415" cy="663304"/>
          </a:xfrm>
        </p:grpSpPr>
        <p:sp>
          <p:nvSpPr>
            <p:cNvPr id="22" name="Rectangle 21"/>
            <p:cNvSpPr/>
            <p:nvPr/>
          </p:nvSpPr>
          <p:spPr>
            <a:xfrm>
              <a:off x="3979248" y="203196"/>
              <a:ext cx="238521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/>
                <a:t>Acido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abscísico</a:t>
              </a:r>
              <a:endParaRPr lang="en-US" sz="2800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11842" y="203196"/>
              <a:ext cx="1444821" cy="663304"/>
            </a:xfrm>
            <a:prstGeom prst="rect">
              <a:avLst/>
            </a:prstGeom>
          </p:spPr>
        </p:pic>
      </p:grp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757363" y="2587875"/>
            <a:ext cx="1387475" cy="376238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/>
              <a:t>Parte aérea</a:t>
            </a: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2101850" y="5656513"/>
            <a:ext cx="663575" cy="376237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/>
              <a:t>Raíz</a:t>
            </a:r>
          </a:p>
        </p:txBody>
      </p:sp>
      <p:sp>
        <p:nvSpPr>
          <p:cNvPr id="26" name="Line 6"/>
          <p:cNvSpPr>
            <a:spLocks noChangeShapeType="1"/>
          </p:cNvSpPr>
          <p:nvPr/>
        </p:nvSpPr>
        <p:spPr bwMode="auto">
          <a:xfrm>
            <a:off x="2789238" y="3000625"/>
            <a:ext cx="0" cy="177165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 rot="5400000">
            <a:off x="2520157" y="3590381"/>
            <a:ext cx="94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/>
              <a:t>Floema</a:t>
            </a: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 rot="16200000">
            <a:off x="1245393" y="4682582"/>
            <a:ext cx="17129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 rot="16200000">
            <a:off x="875507" y="4463506"/>
            <a:ext cx="196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/>
              <a:t>Xilema 1 – 15 nM</a:t>
            </a:r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1793875" y="1935413"/>
            <a:ext cx="1200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/>
              <a:t>Sin estrés</a:t>
            </a: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5270500" y="2586288"/>
            <a:ext cx="1387475" cy="376237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/>
              <a:t>Parte aérea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5614988" y="5654925"/>
            <a:ext cx="663575" cy="376238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/>
              <a:t>Raíz</a:t>
            </a:r>
          </a:p>
        </p:txBody>
      </p:sp>
      <p:sp>
        <p:nvSpPr>
          <p:cNvPr id="33" name="Line 15"/>
          <p:cNvSpPr>
            <a:spLocks noChangeShapeType="1"/>
          </p:cNvSpPr>
          <p:nvPr/>
        </p:nvSpPr>
        <p:spPr bwMode="auto">
          <a:xfrm>
            <a:off x="6302375" y="2999038"/>
            <a:ext cx="0" cy="177165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 rot="5400000">
            <a:off x="6033294" y="3588794"/>
            <a:ext cx="94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/>
              <a:t>Floema</a:t>
            </a:r>
          </a:p>
        </p:txBody>
      </p:sp>
      <p:sp>
        <p:nvSpPr>
          <p:cNvPr id="35" name="Line 17"/>
          <p:cNvSpPr>
            <a:spLocks noChangeShapeType="1"/>
          </p:cNvSpPr>
          <p:nvPr/>
        </p:nvSpPr>
        <p:spPr bwMode="auto">
          <a:xfrm rot="16200000">
            <a:off x="4758532" y="4680994"/>
            <a:ext cx="1712912" cy="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 Box 18"/>
          <p:cNvSpPr txBox="1">
            <a:spLocks noChangeArrowheads="1"/>
          </p:cNvSpPr>
          <p:nvPr/>
        </p:nvSpPr>
        <p:spPr bwMode="auto">
          <a:xfrm rot="16200000">
            <a:off x="4613275" y="4588125"/>
            <a:ext cx="1458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/>
              <a:t>Xilema 3 µM</a:t>
            </a: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5326063" y="1952875"/>
            <a:ext cx="1289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/>
              <a:t>Con estrés</a:t>
            </a:r>
          </a:p>
        </p:txBody>
      </p:sp>
    </p:spTree>
    <p:extLst>
      <p:ext uri="{BB962C8B-B14F-4D97-AF65-F5344CB8AC3E}">
        <p14:creationId xmlns:p14="http://schemas.microsoft.com/office/powerpoint/2010/main" val="100904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5707" y="-35943"/>
            <a:ext cx="4250483" cy="1543524"/>
            <a:chOff x="881423" y="1281118"/>
            <a:chExt cx="8673017" cy="5092275"/>
          </a:xfrm>
        </p:grpSpPr>
        <p:sp>
          <p:nvSpPr>
            <p:cNvPr id="5" name="Rectangle 4"/>
            <p:cNvSpPr/>
            <p:nvPr/>
          </p:nvSpPr>
          <p:spPr>
            <a:xfrm>
              <a:off x="3889375" y="3333750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2000" y="2159000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875" y="4714875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7375" y="37306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1275" y="37560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988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149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981603" y="1281118"/>
              <a:ext cx="1344991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Síntesis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1423" y="3366408"/>
              <a:ext cx="1789832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Transporte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76294" y="3349476"/>
              <a:ext cx="2778146" cy="90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Conjugación</a:t>
              </a:r>
              <a:endParaRPr lang="en-US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87232" y="5464485"/>
              <a:ext cx="2829735" cy="90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Degradación</a:t>
              </a: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95113" y="3648532"/>
              <a:ext cx="2253424" cy="908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1733" y="1507581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979248" y="203196"/>
            <a:ext cx="4877415" cy="663304"/>
            <a:chOff x="3979248" y="203196"/>
            <a:chExt cx="4877415" cy="663304"/>
          </a:xfrm>
        </p:grpSpPr>
        <p:sp>
          <p:nvSpPr>
            <p:cNvPr id="22" name="Rectangle 21"/>
            <p:cNvSpPr/>
            <p:nvPr/>
          </p:nvSpPr>
          <p:spPr>
            <a:xfrm>
              <a:off x="3979248" y="203196"/>
              <a:ext cx="238521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/>
                <a:t>Acido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abscísico</a:t>
              </a:r>
              <a:endParaRPr lang="en-US" sz="2800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11842" y="203196"/>
              <a:ext cx="1444821" cy="663304"/>
            </a:xfrm>
            <a:prstGeom prst="rect">
              <a:avLst/>
            </a:prstGeom>
          </p:spPr>
        </p:pic>
      </p:grp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3" y="1674244"/>
            <a:ext cx="9052780" cy="446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07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5707" y="-35943"/>
            <a:ext cx="4250483" cy="1543524"/>
            <a:chOff x="881423" y="1281118"/>
            <a:chExt cx="8673017" cy="5092275"/>
          </a:xfrm>
        </p:grpSpPr>
        <p:sp>
          <p:nvSpPr>
            <p:cNvPr id="5" name="Rectangle 4"/>
            <p:cNvSpPr/>
            <p:nvPr/>
          </p:nvSpPr>
          <p:spPr>
            <a:xfrm>
              <a:off x="3889375" y="3333750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2000" y="2159000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875" y="4714875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7375" y="37306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1275" y="37560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988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149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981603" y="1281118"/>
              <a:ext cx="1344991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Síntesis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1423" y="3366408"/>
              <a:ext cx="1789832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Transporte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76294" y="3349476"/>
              <a:ext cx="2778146" cy="90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Conjugación</a:t>
              </a:r>
              <a:endParaRPr lang="en-US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87232" y="5464485"/>
              <a:ext cx="2829735" cy="90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Degradación</a:t>
              </a: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95113" y="3648532"/>
              <a:ext cx="2253424" cy="908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1733" y="1507581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979248" y="203196"/>
            <a:ext cx="4877415" cy="663304"/>
            <a:chOff x="3979248" y="203196"/>
            <a:chExt cx="4877415" cy="663304"/>
          </a:xfrm>
        </p:grpSpPr>
        <p:sp>
          <p:nvSpPr>
            <p:cNvPr id="22" name="Rectangle 21"/>
            <p:cNvSpPr/>
            <p:nvPr/>
          </p:nvSpPr>
          <p:spPr>
            <a:xfrm>
              <a:off x="3979248" y="203196"/>
              <a:ext cx="238521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/>
                <a:t>Acido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abscísico</a:t>
              </a:r>
              <a:endParaRPr lang="en-US" sz="2800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11842" y="203196"/>
              <a:ext cx="1444821" cy="663304"/>
            </a:xfrm>
            <a:prstGeom prst="rect">
              <a:avLst/>
            </a:prstGeom>
          </p:spPr>
        </p:pic>
      </p:grpSp>
      <p:pic>
        <p:nvPicPr>
          <p:cNvPr id="2" name="Picture 1" descr="F1.mediu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58" y="1718617"/>
            <a:ext cx="7368076" cy="493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0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5707" y="-35943"/>
            <a:ext cx="3843900" cy="1543524"/>
            <a:chOff x="881423" y="1281118"/>
            <a:chExt cx="7843394" cy="5092275"/>
          </a:xfrm>
        </p:grpSpPr>
        <p:sp>
          <p:nvSpPr>
            <p:cNvPr id="5" name="Rectangle 4"/>
            <p:cNvSpPr/>
            <p:nvPr/>
          </p:nvSpPr>
          <p:spPr>
            <a:xfrm>
              <a:off x="3889375" y="3333750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2000" y="2159000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875" y="4714875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7375" y="37306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1275" y="37560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988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149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981603" y="1281118"/>
              <a:ext cx="1344991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Síntesis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1423" y="3366408"/>
              <a:ext cx="1789832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000000"/>
                  </a:solidFill>
                </a:rPr>
                <a:t>Transporte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76295" y="3349477"/>
              <a:ext cx="1948522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Conjugación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87232" y="5464485"/>
              <a:ext cx="2829735" cy="90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Degradación</a:t>
              </a: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95113" y="3648532"/>
              <a:ext cx="2253424" cy="908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1733" y="1507581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979248" y="203196"/>
            <a:ext cx="4877415" cy="663304"/>
            <a:chOff x="3979248" y="203196"/>
            <a:chExt cx="4877415" cy="663304"/>
          </a:xfrm>
        </p:grpSpPr>
        <p:sp>
          <p:nvSpPr>
            <p:cNvPr id="22" name="Rectangle 21"/>
            <p:cNvSpPr/>
            <p:nvPr/>
          </p:nvSpPr>
          <p:spPr>
            <a:xfrm>
              <a:off x="3979248" y="203196"/>
              <a:ext cx="238521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/>
                <a:t>Acido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abscísico</a:t>
              </a:r>
              <a:endParaRPr lang="en-US" sz="2800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11842" y="203196"/>
              <a:ext cx="1444821" cy="663304"/>
            </a:xfrm>
            <a:prstGeom prst="rect">
              <a:avLst/>
            </a:prstGeom>
          </p:spPr>
        </p:pic>
      </p:grp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10" y="2100364"/>
            <a:ext cx="3792691" cy="258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t="4944" r="1848" b="899"/>
          <a:stretch>
            <a:fillRect/>
          </a:stretch>
        </p:blipFill>
        <p:spPr bwMode="auto">
          <a:xfrm>
            <a:off x="267812" y="3001114"/>
            <a:ext cx="2978150" cy="199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3818193" y="3840026"/>
            <a:ext cx="733017" cy="24189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7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5707" y="-35943"/>
            <a:ext cx="3843900" cy="1545023"/>
            <a:chOff x="881423" y="1281118"/>
            <a:chExt cx="7843394" cy="5097221"/>
          </a:xfrm>
        </p:grpSpPr>
        <p:sp>
          <p:nvSpPr>
            <p:cNvPr id="5" name="Rectangle 4"/>
            <p:cNvSpPr/>
            <p:nvPr/>
          </p:nvSpPr>
          <p:spPr>
            <a:xfrm>
              <a:off x="3889375" y="3333750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2000" y="2159000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875" y="4714875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7375" y="37306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1275" y="37560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988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149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981603" y="1281118"/>
              <a:ext cx="1344991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Síntesis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1423" y="3366408"/>
              <a:ext cx="1789832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000000"/>
                  </a:solidFill>
                </a:rPr>
                <a:t>Transporte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76295" y="3349477"/>
              <a:ext cx="1948522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Conjugación</a:t>
              </a:r>
              <a:endParaRPr lang="en-US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87231" y="5464485"/>
              <a:ext cx="1984706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Degradación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95113" y="3648532"/>
              <a:ext cx="2253424" cy="908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1733" y="1507581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979248" y="203196"/>
            <a:ext cx="4877415" cy="663304"/>
            <a:chOff x="3979248" y="203196"/>
            <a:chExt cx="4877415" cy="663304"/>
          </a:xfrm>
        </p:grpSpPr>
        <p:sp>
          <p:nvSpPr>
            <p:cNvPr id="22" name="Rectangle 21"/>
            <p:cNvSpPr/>
            <p:nvPr/>
          </p:nvSpPr>
          <p:spPr>
            <a:xfrm>
              <a:off x="3979248" y="203196"/>
              <a:ext cx="238521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/>
                <a:t>Acido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abscísico</a:t>
              </a:r>
              <a:endParaRPr lang="en-US" sz="2800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11842" y="203196"/>
              <a:ext cx="1444821" cy="663304"/>
            </a:xfrm>
            <a:prstGeom prst="rect">
              <a:avLst/>
            </a:prstGeom>
          </p:spPr>
        </p:pic>
      </p:grp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753" y="3778376"/>
            <a:ext cx="5931182" cy="2565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t="4944" r="1848" b="899"/>
          <a:stretch>
            <a:fillRect/>
          </a:stretch>
        </p:blipFill>
        <p:spPr bwMode="auto">
          <a:xfrm>
            <a:off x="5236568" y="2003583"/>
            <a:ext cx="2978150" cy="199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Bent Arrow 2"/>
          <p:cNvSpPr/>
          <p:nvPr/>
        </p:nvSpPr>
        <p:spPr>
          <a:xfrm rot="10800000">
            <a:off x="6426131" y="4550583"/>
            <a:ext cx="743791" cy="937329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8267700" y="51054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mtClean="0"/>
              <a:t> 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870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>
            <a:off x="321733" y="1114513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4962" y="223878"/>
            <a:ext cx="3459695" cy="776006"/>
            <a:chOff x="604305" y="1538817"/>
            <a:chExt cx="7279173" cy="1238250"/>
          </a:xfrm>
        </p:grpSpPr>
        <p:sp>
          <p:nvSpPr>
            <p:cNvPr id="18" name="Rectangle 17"/>
            <p:cNvSpPr/>
            <p:nvPr/>
          </p:nvSpPr>
          <p:spPr>
            <a:xfrm>
              <a:off x="604305" y="1538817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956183" y="2244356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93407" y="2210490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384548" y="1979658"/>
              <a:ext cx="1849971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Percepción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32833" y="2001060"/>
              <a:ext cx="1750645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Respuestas</a:t>
              </a:r>
              <a:endParaRPr lang="en-US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8789" y="1853600"/>
              <a:ext cx="1523617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79248" y="203196"/>
            <a:ext cx="4877415" cy="663304"/>
            <a:chOff x="3979248" y="203196"/>
            <a:chExt cx="4877415" cy="663304"/>
          </a:xfrm>
        </p:grpSpPr>
        <p:sp>
          <p:nvSpPr>
            <p:cNvPr id="14" name="Rectangle 13"/>
            <p:cNvSpPr/>
            <p:nvPr/>
          </p:nvSpPr>
          <p:spPr>
            <a:xfrm>
              <a:off x="3979248" y="203196"/>
              <a:ext cx="238521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/>
                <a:t>Acido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abscísico</a:t>
              </a:r>
              <a:endParaRPr lang="en-US" sz="2800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11842" y="203196"/>
              <a:ext cx="1444821" cy="663304"/>
            </a:xfrm>
            <a:prstGeom prst="rect">
              <a:avLst/>
            </a:prstGeom>
          </p:spPr>
        </p:pic>
      </p:grpSp>
      <p:pic>
        <p:nvPicPr>
          <p:cNvPr id="2" name="Picture 1" descr="F1.medium 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29" y="1349033"/>
            <a:ext cx="8349917" cy="51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0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>
            <a:off x="321733" y="1114513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4962" y="223878"/>
            <a:ext cx="3459695" cy="776006"/>
            <a:chOff x="604305" y="1538817"/>
            <a:chExt cx="7279173" cy="1238250"/>
          </a:xfrm>
        </p:grpSpPr>
        <p:sp>
          <p:nvSpPr>
            <p:cNvPr id="18" name="Rectangle 17"/>
            <p:cNvSpPr/>
            <p:nvPr/>
          </p:nvSpPr>
          <p:spPr>
            <a:xfrm>
              <a:off x="604305" y="1538817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956183" y="2244356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93407" y="2210490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384548" y="1979658"/>
              <a:ext cx="1849971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Percepción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32833" y="2001060"/>
              <a:ext cx="1750645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Respuestas</a:t>
              </a:r>
              <a:endParaRPr lang="en-US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8789" y="1853600"/>
              <a:ext cx="1523617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79248" y="203196"/>
            <a:ext cx="4877415" cy="663304"/>
            <a:chOff x="3979248" y="203196"/>
            <a:chExt cx="4877415" cy="663304"/>
          </a:xfrm>
        </p:grpSpPr>
        <p:sp>
          <p:nvSpPr>
            <p:cNvPr id="14" name="Rectangle 13"/>
            <p:cNvSpPr/>
            <p:nvPr/>
          </p:nvSpPr>
          <p:spPr>
            <a:xfrm>
              <a:off x="3979248" y="203196"/>
              <a:ext cx="238521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/>
                <a:t>Acido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abscísico</a:t>
              </a:r>
              <a:endParaRPr lang="en-US" sz="2800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11842" y="203196"/>
              <a:ext cx="1444821" cy="663304"/>
            </a:xfrm>
            <a:prstGeom prst="rect">
              <a:avLst/>
            </a:prstGeom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38" y="1356766"/>
            <a:ext cx="6532562" cy="536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885" y="1239039"/>
            <a:ext cx="6713379" cy="554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2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>
            <a:off x="321733" y="1114513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4962" y="223878"/>
            <a:ext cx="3459695" cy="776006"/>
            <a:chOff x="604305" y="1538817"/>
            <a:chExt cx="7279173" cy="1238250"/>
          </a:xfrm>
        </p:grpSpPr>
        <p:sp>
          <p:nvSpPr>
            <p:cNvPr id="18" name="Rectangle 17"/>
            <p:cNvSpPr/>
            <p:nvPr/>
          </p:nvSpPr>
          <p:spPr>
            <a:xfrm>
              <a:off x="604305" y="1538817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956183" y="2244356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93407" y="2210490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384548" y="1979658"/>
              <a:ext cx="1849971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Percepción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32833" y="2001060"/>
              <a:ext cx="1750645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Respuestas</a:t>
              </a:r>
              <a:endParaRPr lang="en-US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8789" y="1853600"/>
              <a:ext cx="1523617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79248" y="203196"/>
            <a:ext cx="4877415" cy="663304"/>
            <a:chOff x="3979248" y="203196"/>
            <a:chExt cx="4877415" cy="663304"/>
          </a:xfrm>
        </p:grpSpPr>
        <p:sp>
          <p:nvSpPr>
            <p:cNvPr id="14" name="Rectangle 13"/>
            <p:cNvSpPr/>
            <p:nvPr/>
          </p:nvSpPr>
          <p:spPr>
            <a:xfrm>
              <a:off x="3979248" y="203196"/>
              <a:ext cx="238521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/>
                <a:t>Acido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abscísico</a:t>
              </a:r>
              <a:endParaRPr lang="en-US" sz="2800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11842" y="203196"/>
              <a:ext cx="1444821" cy="663304"/>
            </a:xfrm>
            <a:prstGeom prst="rect">
              <a:avLst/>
            </a:prstGeom>
          </p:spPr>
        </p:pic>
      </p:grpSp>
      <p:pic>
        <p:nvPicPr>
          <p:cNvPr id="3" name="Picture 2" descr="imag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51"/>
            <a:ext cx="9304098" cy="643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2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5707" y="-35943"/>
            <a:ext cx="4250483" cy="1543524"/>
            <a:chOff x="881423" y="1281118"/>
            <a:chExt cx="8673017" cy="5092275"/>
          </a:xfrm>
        </p:grpSpPr>
        <p:sp>
          <p:nvSpPr>
            <p:cNvPr id="5" name="Rectangle 4"/>
            <p:cNvSpPr/>
            <p:nvPr/>
          </p:nvSpPr>
          <p:spPr>
            <a:xfrm>
              <a:off x="3889375" y="3333750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2000" y="2159000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875" y="4714875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7375" y="37306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1275" y="37560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988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149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981603" y="1281118"/>
              <a:ext cx="1344991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Síntesis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1423" y="3366408"/>
              <a:ext cx="2551891" cy="90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Transporte</a:t>
              </a:r>
              <a:endParaRPr 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76294" y="3349476"/>
              <a:ext cx="2778146" cy="90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Conjugación</a:t>
              </a:r>
              <a:endParaRPr lang="en-US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87232" y="5464485"/>
              <a:ext cx="2829735" cy="90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Degradación</a:t>
              </a: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95113" y="3648532"/>
              <a:ext cx="2253424" cy="908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979248" y="100287"/>
            <a:ext cx="4877415" cy="626129"/>
            <a:chOff x="3979248" y="100287"/>
            <a:chExt cx="4877415" cy="626129"/>
          </a:xfrm>
        </p:grpSpPr>
        <p:sp>
          <p:nvSpPr>
            <p:cNvPr id="23" name="Rectangle 22"/>
            <p:cNvSpPr/>
            <p:nvPr/>
          </p:nvSpPr>
          <p:spPr>
            <a:xfrm>
              <a:off x="3979248" y="203196"/>
              <a:ext cx="18306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/>
                <a:t>Giberelinas</a:t>
              </a:r>
              <a:endParaRPr lang="en-US" sz="2800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52201" y="100287"/>
              <a:ext cx="1204462" cy="626129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359" y="1529840"/>
            <a:ext cx="6955339" cy="5216504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>
            <a:off x="321733" y="1507581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>
            <a:off x="287867" y="1194929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4962" y="223878"/>
            <a:ext cx="3517624" cy="776006"/>
            <a:chOff x="604305" y="1538817"/>
            <a:chExt cx="7401055" cy="1238250"/>
          </a:xfrm>
        </p:grpSpPr>
        <p:sp>
          <p:nvSpPr>
            <p:cNvPr id="18" name="Rectangle 17"/>
            <p:cNvSpPr/>
            <p:nvPr/>
          </p:nvSpPr>
          <p:spPr>
            <a:xfrm>
              <a:off x="604305" y="1538817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956183" y="2244356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93407" y="2210490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384548" y="1979658"/>
              <a:ext cx="1849971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Percepción</a:t>
              </a:r>
              <a:endParaRPr lang="en-US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32834" y="2001060"/>
              <a:ext cx="1872526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Respuestas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8789" y="1853600"/>
              <a:ext cx="1523617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979248" y="203196"/>
            <a:ext cx="4877415" cy="663304"/>
            <a:chOff x="3979248" y="203196"/>
            <a:chExt cx="4877415" cy="663304"/>
          </a:xfrm>
        </p:grpSpPr>
        <p:sp>
          <p:nvSpPr>
            <p:cNvPr id="15" name="Rectangle 14"/>
            <p:cNvSpPr/>
            <p:nvPr/>
          </p:nvSpPr>
          <p:spPr>
            <a:xfrm>
              <a:off x="3979248" y="203196"/>
              <a:ext cx="238521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/>
                <a:t>Acido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abscísico</a:t>
              </a:r>
              <a:endParaRPr lang="en-US" sz="2800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11842" y="203196"/>
              <a:ext cx="1444821" cy="66330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752" y="1316238"/>
            <a:ext cx="5452236" cy="554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4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>
            <a:off x="287867" y="1270519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4962" y="223878"/>
            <a:ext cx="3517624" cy="776006"/>
            <a:chOff x="604305" y="1538817"/>
            <a:chExt cx="7401055" cy="1238250"/>
          </a:xfrm>
        </p:grpSpPr>
        <p:sp>
          <p:nvSpPr>
            <p:cNvPr id="18" name="Rectangle 17"/>
            <p:cNvSpPr/>
            <p:nvPr/>
          </p:nvSpPr>
          <p:spPr>
            <a:xfrm>
              <a:off x="604305" y="1538817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956183" y="2244356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93407" y="2210490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384548" y="1979658"/>
              <a:ext cx="1849971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Percepción</a:t>
              </a:r>
              <a:endParaRPr lang="en-US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32834" y="2001060"/>
              <a:ext cx="1872526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Respuestas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8789" y="1853600"/>
              <a:ext cx="1523617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979248" y="203196"/>
            <a:ext cx="4877415" cy="663304"/>
            <a:chOff x="3979248" y="203196"/>
            <a:chExt cx="4877415" cy="663304"/>
          </a:xfrm>
        </p:grpSpPr>
        <p:sp>
          <p:nvSpPr>
            <p:cNvPr id="15" name="Rectangle 14"/>
            <p:cNvSpPr/>
            <p:nvPr/>
          </p:nvSpPr>
          <p:spPr>
            <a:xfrm>
              <a:off x="3979248" y="203196"/>
              <a:ext cx="238521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/>
                <a:t>Acido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abscísico</a:t>
              </a:r>
              <a:endParaRPr lang="en-US" sz="2800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11842" y="203196"/>
              <a:ext cx="1444821" cy="663304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2" y="1437182"/>
            <a:ext cx="8974138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34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>
            <a:off x="287867" y="1270519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4962" y="223878"/>
            <a:ext cx="3517624" cy="776006"/>
            <a:chOff x="604305" y="1538817"/>
            <a:chExt cx="7401055" cy="1238250"/>
          </a:xfrm>
        </p:grpSpPr>
        <p:sp>
          <p:nvSpPr>
            <p:cNvPr id="18" name="Rectangle 17"/>
            <p:cNvSpPr/>
            <p:nvPr/>
          </p:nvSpPr>
          <p:spPr>
            <a:xfrm>
              <a:off x="604305" y="1538817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956183" y="2244356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93407" y="2210490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384548" y="1979658"/>
              <a:ext cx="1849971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Percepción</a:t>
              </a:r>
              <a:endParaRPr lang="en-US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32834" y="2001060"/>
              <a:ext cx="1872526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Respuestas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8789" y="1853600"/>
              <a:ext cx="1523617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979248" y="203196"/>
            <a:ext cx="4877415" cy="663304"/>
            <a:chOff x="3979248" y="203196"/>
            <a:chExt cx="4877415" cy="663304"/>
          </a:xfrm>
        </p:grpSpPr>
        <p:sp>
          <p:nvSpPr>
            <p:cNvPr id="15" name="Rectangle 14"/>
            <p:cNvSpPr/>
            <p:nvPr/>
          </p:nvSpPr>
          <p:spPr>
            <a:xfrm>
              <a:off x="3979248" y="203196"/>
              <a:ext cx="238521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/>
                <a:t>Acido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abscísico</a:t>
              </a:r>
              <a:endParaRPr lang="en-US" sz="2800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11842" y="203196"/>
              <a:ext cx="1444821" cy="663304"/>
            </a:xfrm>
            <a:prstGeom prst="rect">
              <a:avLst/>
            </a:prstGeom>
          </p:spPr>
        </p:pic>
      </p:grpSp>
      <p:pic>
        <p:nvPicPr>
          <p:cNvPr id="2" name="Picture 1" descr="h12_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3" y="1791610"/>
            <a:ext cx="8775310" cy="443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5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>
            <a:off x="287867" y="1270519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4962" y="223878"/>
            <a:ext cx="3517624" cy="776006"/>
            <a:chOff x="604305" y="1538817"/>
            <a:chExt cx="7401055" cy="1238250"/>
          </a:xfrm>
        </p:grpSpPr>
        <p:sp>
          <p:nvSpPr>
            <p:cNvPr id="18" name="Rectangle 17"/>
            <p:cNvSpPr/>
            <p:nvPr/>
          </p:nvSpPr>
          <p:spPr>
            <a:xfrm>
              <a:off x="604305" y="1538817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956183" y="2244356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93407" y="2210490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384548" y="1979658"/>
              <a:ext cx="1849971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Percepción</a:t>
              </a:r>
              <a:endParaRPr lang="en-US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32834" y="2001060"/>
              <a:ext cx="1872526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Respuestas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8789" y="1853600"/>
              <a:ext cx="1523617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979248" y="203196"/>
            <a:ext cx="4877415" cy="663304"/>
            <a:chOff x="3979248" y="203196"/>
            <a:chExt cx="4877415" cy="663304"/>
          </a:xfrm>
        </p:grpSpPr>
        <p:sp>
          <p:nvSpPr>
            <p:cNvPr id="15" name="Rectangle 14"/>
            <p:cNvSpPr/>
            <p:nvPr/>
          </p:nvSpPr>
          <p:spPr>
            <a:xfrm>
              <a:off x="3979248" y="203196"/>
              <a:ext cx="238521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/>
                <a:t>Acido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abscísico</a:t>
              </a:r>
              <a:endParaRPr lang="en-US" sz="2800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11842" y="203196"/>
              <a:ext cx="1444821" cy="663304"/>
            </a:xfrm>
            <a:prstGeom prst="rect">
              <a:avLst/>
            </a:prstGeom>
          </p:spPr>
        </p:pic>
      </p:grpSp>
      <p:pic>
        <p:nvPicPr>
          <p:cNvPr id="20" name="Content Placeholder 3" descr="dormancy-germination_model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7" b="19367"/>
          <a:stretch>
            <a:fillRect/>
          </a:stretch>
        </p:blipFill>
        <p:spPr>
          <a:xfrm>
            <a:off x="14453" y="1589691"/>
            <a:ext cx="7578539" cy="5094081"/>
          </a:xfrm>
        </p:spPr>
      </p:pic>
      <p:pic>
        <p:nvPicPr>
          <p:cNvPr id="26" name="Picture 25" descr="F1.medium-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453" y="1563231"/>
            <a:ext cx="2739420" cy="516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5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>
            <a:off x="287867" y="1270519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4962" y="223878"/>
            <a:ext cx="3517624" cy="776006"/>
            <a:chOff x="604305" y="1538817"/>
            <a:chExt cx="7401055" cy="1238250"/>
          </a:xfrm>
        </p:grpSpPr>
        <p:sp>
          <p:nvSpPr>
            <p:cNvPr id="18" name="Rectangle 17"/>
            <p:cNvSpPr/>
            <p:nvPr/>
          </p:nvSpPr>
          <p:spPr>
            <a:xfrm>
              <a:off x="604305" y="1538817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956183" y="2244356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93407" y="2210490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384548" y="1979658"/>
              <a:ext cx="1849971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Percepción</a:t>
              </a:r>
              <a:endParaRPr lang="en-US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32834" y="2001060"/>
              <a:ext cx="1872526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Respuestas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8789" y="1853600"/>
              <a:ext cx="1523617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979248" y="203196"/>
            <a:ext cx="4877415" cy="663304"/>
            <a:chOff x="3979248" y="203196"/>
            <a:chExt cx="4877415" cy="663304"/>
          </a:xfrm>
        </p:grpSpPr>
        <p:sp>
          <p:nvSpPr>
            <p:cNvPr id="15" name="Rectangle 14"/>
            <p:cNvSpPr/>
            <p:nvPr/>
          </p:nvSpPr>
          <p:spPr>
            <a:xfrm>
              <a:off x="3979248" y="203196"/>
              <a:ext cx="238521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/>
                <a:t>Acido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abscísico</a:t>
              </a:r>
              <a:endParaRPr lang="en-US" sz="2800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11842" y="203196"/>
              <a:ext cx="1444821" cy="663304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028180" y="2222379"/>
            <a:ext cx="629736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Inhibe</a:t>
            </a:r>
            <a:r>
              <a:rPr lang="en-US" sz="2400" dirty="0" smtClean="0"/>
              <a:t> </a:t>
            </a:r>
            <a:r>
              <a:rPr lang="en-US" sz="2400" dirty="0" err="1" smtClean="0"/>
              <a:t>germinación</a:t>
            </a:r>
            <a:r>
              <a:rPr lang="en-US" sz="2400" dirty="0" smtClean="0"/>
              <a:t> de </a:t>
            </a:r>
            <a:r>
              <a:rPr lang="en-US" sz="2400" dirty="0" err="1" smtClean="0"/>
              <a:t>semillas</a:t>
            </a:r>
            <a:r>
              <a:rPr lang="en-US" sz="2400" dirty="0" smtClean="0"/>
              <a:t> (</a:t>
            </a:r>
            <a:r>
              <a:rPr lang="en-US" sz="2400" dirty="0" err="1" smtClean="0"/>
              <a:t>Dormición</a:t>
            </a:r>
            <a:r>
              <a:rPr lang="en-US" sz="2400" dirty="0" smtClean="0"/>
              <a:t>)</a:t>
            </a:r>
          </a:p>
          <a:p>
            <a:endParaRPr lang="en-US" sz="2400" dirty="0"/>
          </a:p>
          <a:p>
            <a:r>
              <a:rPr lang="en-US" sz="2400" dirty="0" err="1" smtClean="0"/>
              <a:t>Regula</a:t>
            </a:r>
            <a:r>
              <a:rPr lang="en-US" sz="2400" dirty="0" smtClean="0"/>
              <a:t> el </a:t>
            </a:r>
            <a:r>
              <a:rPr lang="en-US" sz="2400" dirty="0" err="1" smtClean="0"/>
              <a:t>cierre</a:t>
            </a:r>
            <a:r>
              <a:rPr lang="en-US" sz="2400" dirty="0" smtClean="0"/>
              <a:t> de </a:t>
            </a:r>
            <a:r>
              <a:rPr lang="en-US" sz="2400" dirty="0" err="1" smtClean="0"/>
              <a:t>estomas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err="1" smtClean="0"/>
              <a:t>Tolerancia</a:t>
            </a:r>
            <a:r>
              <a:rPr lang="en-US" sz="2400" dirty="0" smtClean="0"/>
              <a:t> al </a:t>
            </a:r>
            <a:r>
              <a:rPr lang="en-US" sz="2400" dirty="0" err="1" smtClean="0"/>
              <a:t>estres</a:t>
            </a:r>
            <a:r>
              <a:rPr lang="en-US" sz="2400" dirty="0" smtClean="0"/>
              <a:t> </a:t>
            </a:r>
            <a:r>
              <a:rPr lang="en-US" sz="2400" dirty="0" err="1" smtClean="0"/>
              <a:t>hídrico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err="1" smtClean="0"/>
              <a:t>Antagonista</a:t>
            </a:r>
            <a:r>
              <a:rPr lang="en-US" sz="2400" dirty="0" smtClean="0"/>
              <a:t> de </a:t>
            </a:r>
            <a:r>
              <a:rPr lang="en-US" sz="2400" dirty="0" err="1" smtClean="0"/>
              <a:t>Auxinas</a:t>
            </a:r>
            <a:r>
              <a:rPr lang="en-US" sz="2400" dirty="0" smtClean="0"/>
              <a:t>, </a:t>
            </a:r>
            <a:r>
              <a:rPr lang="en-US" sz="2400" dirty="0" err="1" smtClean="0"/>
              <a:t>citocininas</a:t>
            </a:r>
            <a:r>
              <a:rPr lang="en-US" sz="2400" dirty="0" smtClean="0"/>
              <a:t>  y </a:t>
            </a:r>
            <a:r>
              <a:rPr lang="en-US" sz="2400" dirty="0" err="1" smtClean="0"/>
              <a:t>giberelinas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20098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/>
          <p:cNvPicPr>
            <a:picLocks noChangeAspect="1" noChangeArrowheads="1"/>
          </p:cNvPicPr>
          <p:nvPr/>
        </p:nvPicPr>
        <p:blipFill>
          <a:blip r:embed="rId3">
            <a:lum bright="-10000" contrast="24000"/>
          </a:blip>
          <a:srcRect/>
          <a:stretch>
            <a:fillRect/>
          </a:stretch>
        </p:blipFill>
        <p:spPr bwMode="auto">
          <a:xfrm>
            <a:off x="8323" y="554842"/>
            <a:ext cx="9135677" cy="5708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 Box 5"/>
          <p:cNvSpPr txBox="1">
            <a:spLocks noChangeArrowheads="1"/>
          </p:cNvSpPr>
          <p:nvPr/>
        </p:nvSpPr>
        <p:spPr bwMode="auto">
          <a:xfrm>
            <a:off x="1835766" y="109682"/>
            <a:ext cx="55180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TW" sz="2400" b="1" dirty="0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Las 6 </a:t>
            </a:r>
            <a:r>
              <a:rPr lang="en-US" altLang="zh-TW" sz="2400" b="1" dirty="0" err="1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hormonas</a:t>
            </a:r>
            <a:r>
              <a:rPr lang="en-US" altLang="zh-TW" sz="2400" b="1" dirty="0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 “</a:t>
            </a:r>
            <a:r>
              <a:rPr lang="en-US" altLang="zh-TW" sz="2400" b="1" dirty="0" err="1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clásicas</a:t>
            </a:r>
            <a:r>
              <a:rPr lang="en-US" altLang="zh-TW" sz="2400" b="1" dirty="0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” y </a:t>
            </a:r>
            <a:r>
              <a:rPr lang="en-US" altLang="zh-TW" sz="2400" b="1" dirty="0" err="1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su</a:t>
            </a:r>
            <a:r>
              <a:rPr lang="en-US" altLang="zh-TW" sz="2400" b="1" dirty="0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 </a:t>
            </a:r>
            <a:r>
              <a:rPr lang="en-US" altLang="zh-TW" sz="2400" b="1" dirty="0" err="1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interacción</a:t>
            </a:r>
            <a:endParaRPr lang="en-US" altLang="zh-TW" sz="2400" b="1" dirty="0">
              <a:solidFill>
                <a:srgbClr val="CC3300"/>
              </a:solidFill>
              <a:latin typeface="Calibri" pitchFamily="-72" charset="0"/>
              <a:ea typeface="新細明體" pitchFamily="-72" charset="-120"/>
              <a:cs typeface="新細明體" pitchFamily="-72" charset="-12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789113" y="6162675"/>
            <a:ext cx="55991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 b="1" dirty="0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Salicylic acid, </a:t>
            </a:r>
            <a:r>
              <a:rPr lang="en-US" altLang="zh-TW" sz="2000" b="1" dirty="0" err="1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jasmonates</a:t>
            </a:r>
            <a:r>
              <a:rPr lang="en-US" altLang="zh-TW" sz="2000" b="1" dirty="0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, polyamines, nitric oxide, </a:t>
            </a:r>
          </a:p>
          <a:p>
            <a:pPr algn="ctr"/>
            <a:r>
              <a:rPr lang="en-US" altLang="zh-TW" sz="2000" b="1" dirty="0" err="1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strigolactone</a:t>
            </a:r>
            <a:r>
              <a:rPr lang="en-US" altLang="zh-TW" sz="2000" b="1" dirty="0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, peptide </a:t>
            </a:r>
            <a:r>
              <a:rPr lang="en-US" altLang="zh-TW" sz="2000" b="1" dirty="0" smtClean="0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hormones</a:t>
            </a:r>
            <a:endParaRPr lang="en-US" altLang="zh-TW" sz="2000" b="1" dirty="0">
              <a:solidFill>
                <a:srgbClr val="000099"/>
              </a:solidFill>
              <a:latin typeface="Calibri" pitchFamily="-72" charset="0"/>
              <a:ea typeface="新細明體" pitchFamily="-72" charset="-120"/>
              <a:cs typeface="新細明體" pitchFamily="-72" charset="-120"/>
            </a:endParaRPr>
          </a:p>
        </p:txBody>
      </p:sp>
      <p:sp>
        <p:nvSpPr>
          <p:cNvPr id="2" name="Donut 1"/>
          <p:cNvSpPr/>
          <p:nvPr/>
        </p:nvSpPr>
        <p:spPr>
          <a:xfrm>
            <a:off x="-90481" y="3365779"/>
            <a:ext cx="3759188" cy="1951291"/>
          </a:xfrm>
          <a:prstGeom prst="donut">
            <a:avLst>
              <a:gd name="adj" fmla="val 3229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79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8100" y="706529"/>
            <a:ext cx="8978900" cy="6151471"/>
            <a:chOff x="38100" y="706529"/>
            <a:chExt cx="8978900" cy="615147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0" y="706529"/>
              <a:ext cx="8978900" cy="6151471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38100" y="710396"/>
              <a:ext cx="3492500" cy="17280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25707" y="-35943"/>
            <a:ext cx="4250483" cy="1543524"/>
            <a:chOff x="881423" y="1281118"/>
            <a:chExt cx="8673017" cy="5092275"/>
          </a:xfrm>
        </p:grpSpPr>
        <p:sp>
          <p:nvSpPr>
            <p:cNvPr id="5" name="Rectangle 4"/>
            <p:cNvSpPr/>
            <p:nvPr/>
          </p:nvSpPr>
          <p:spPr>
            <a:xfrm>
              <a:off x="3889375" y="3333750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2000" y="2159000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875" y="4714875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7375" y="37306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1275" y="37560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988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149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981603" y="1281118"/>
              <a:ext cx="1344991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Síntesis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1423" y="3366408"/>
              <a:ext cx="2551891" cy="90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Transporte</a:t>
              </a:r>
              <a:endParaRPr 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76294" y="3349476"/>
              <a:ext cx="2778146" cy="90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Conjugación</a:t>
              </a:r>
              <a:endParaRPr lang="en-US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87232" y="5464485"/>
              <a:ext cx="2829735" cy="90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Degradación</a:t>
              </a: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95113" y="3648532"/>
              <a:ext cx="2253424" cy="908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1733" y="1507581"/>
            <a:ext cx="4504267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063913" y="203196"/>
            <a:ext cx="1199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/>
              <a:t>Etileno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591" y="104500"/>
            <a:ext cx="918072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7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5707" y="-35943"/>
            <a:ext cx="4250483" cy="1543524"/>
            <a:chOff x="881423" y="1281118"/>
            <a:chExt cx="8673017" cy="5092275"/>
          </a:xfrm>
        </p:grpSpPr>
        <p:sp>
          <p:nvSpPr>
            <p:cNvPr id="5" name="Rectangle 4"/>
            <p:cNvSpPr/>
            <p:nvPr/>
          </p:nvSpPr>
          <p:spPr>
            <a:xfrm>
              <a:off x="3889375" y="3333750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2000" y="2159000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875" y="4714875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7375" y="37306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1275" y="37560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988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149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981603" y="1281118"/>
              <a:ext cx="1344991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Síntesis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1423" y="3366408"/>
              <a:ext cx="2551891" cy="90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Transporte</a:t>
              </a:r>
              <a:endParaRPr 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76294" y="3349476"/>
              <a:ext cx="2778146" cy="90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Conjugación</a:t>
              </a:r>
              <a:endParaRPr lang="en-US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87232" y="5464485"/>
              <a:ext cx="2829735" cy="90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Degradación</a:t>
              </a: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95113" y="3648532"/>
              <a:ext cx="2253424" cy="908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1733" y="1507581"/>
            <a:ext cx="4504267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063913" y="203196"/>
            <a:ext cx="1199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/>
              <a:t>Etileno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591" y="104500"/>
            <a:ext cx="918072" cy="76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558" y="991971"/>
            <a:ext cx="5194868" cy="572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8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5707" y="-35943"/>
            <a:ext cx="4250483" cy="1543524"/>
            <a:chOff x="881423" y="1281118"/>
            <a:chExt cx="8673017" cy="5092275"/>
          </a:xfrm>
        </p:grpSpPr>
        <p:sp>
          <p:nvSpPr>
            <p:cNvPr id="5" name="Rectangle 4"/>
            <p:cNvSpPr/>
            <p:nvPr/>
          </p:nvSpPr>
          <p:spPr>
            <a:xfrm>
              <a:off x="3889375" y="3333750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2000" y="2159000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875" y="4714875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7375" y="37306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1275" y="37560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988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149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981603" y="1281118"/>
              <a:ext cx="1344991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Síntesis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1423" y="3366408"/>
              <a:ext cx="2551891" cy="90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Transporte</a:t>
              </a:r>
              <a:endParaRPr 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76294" y="3349476"/>
              <a:ext cx="2778146" cy="90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Conjugación</a:t>
              </a:r>
              <a:endParaRPr lang="en-US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87232" y="5464485"/>
              <a:ext cx="2829735" cy="90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Degradación</a:t>
              </a: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95113" y="3648532"/>
              <a:ext cx="2253424" cy="908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1733" y="1507581"/>
            <a:ext cx="8314267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063913" y="203196"/>
            <a:ext cx="338423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/>
              <a:t>Etileno</a:t>
            </a:r>
            <a:endParaRPr lang="en-US" sz="2800" dirty="0" smtClean="0"/>
          </a:p>
          <a:p>
            <a:r>
              <a:rPr lang="en-US" sz="2800" dirty="0" err="1" smtClean="0"/>
              <a:t>Regulación</a:t>
            </a:r>
            <a:r>
              <a:rPr lang="en-US" sz="2800" dirty="0" smtClean="0"/>
              <a:t> </a:t>
            </a:r>
            <a:r>
              <a:rPr lang="en-US" sz="2800" dirty="0" err="1" smtClean="0"/>
              <a:t>diferencial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de ACC </a:t>
            </a:r>
            <a:r>
              <a:rPr lang="en-US" sz="2800" dirty="0" err="1" smtClean="0"/>
              <a:t>sintasa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591" y="104500"/>
            <a:ext cx="918072" cy="76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641" y="1752600"/>
            <a:ext cx="4549422" cy="4292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87" y="1651000"/>
            <a:ext cx="4135315" cy="6045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94727" y="6286500"/>
            <a:ext cx="289153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Maduración</a:t>
            </a:r>
            <a:r>
              <a:rPr lang="en-US" sz="2400" dirty="0" smtClean="0"/>
              <a:t> de </a:t>
            </a:r>
            <a:r>
              <a:rPr lang="en-US" sz="2400" dirty="0" err="1" smtClean="0"/>
              <a:t>frutos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5160263" y="6301432"/>
            <a:ext cx="332660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Hipoxia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</a:t>
            </a:r>
            <a:r>
              <a:rPr lang="en-US" sz="2400" dirty="0" err="1" smtClean="0"/>
              <a:t>anegamiento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974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7" name="Group 3"/>
          <p:cNvGrpSpPr>
            <a:grpSpLocks/>
          </p:cNvGrpSpPr>
          <p:nvPr/>
        </p:nvGrpSpPr>
        <p:grpSpPr bwMode="auto">
          <a:xfrm>
            <a:off x="-25400" y="-36513"/>
            <a:ext cx="4249738" cy="1544638"/>
            <a:chOff x="881423" y="1281118"/>
            <a:chExt cx="8673017" cy="5092275"/>
          </a:xfrm>
        </p:grpSpPr>
        <p:sp>
          <p:nvSpPr>
            <p:cNvPr id="5" name="Rectangle 4"/>
            <p:cNvSpPr/>
            <p:nvPr/>
          </p:nvSpPr>
          <p:spPr>
            <a:xfrm>
              <a:off x="3887982" y="3332685"/>
              <a:ext cx="1587515" cy="124035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1587" y="2160363"/>
              <a:ext cx="0" cy="1015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785" y="4714350"/>
              <a:ext cx="0" cy="1015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6648" y="3730437"/>
              <a:ext cx="115985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2333" y="3756603"/>
              <a:ext cx="115661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133" y="3955479"/>
              <a:ext cx="1108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407" y="3955479"/>
              <a:ext cx="1108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549" name="TextBox 11"/>
            <p:cNvSpPr txBox="1">
              <a:spLocks noChangeArrowheads="1"/>
            </p:cNvSpPr>
            <p:nvPr/>
          </p:nvSpPr>
          <p:spPr bwMode="auto">
            <a:xfrm>
              <a:off x="3981603" y="1281118"/>
              <a:ext cx="1344991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Síntesis</a:t>
              </a:r>
            </a:p>
          </p:txBody>
        </p:sp>
        <p:sp>
          <p:nvSpPr>
            <p:cNvPr id="65550" name="TextBox 12"/>
            <p:cNvSpPr txBox="1">
              <a:spLocks noChangeArrowheads="1"/>
            </p:cNvSpPr>
            <p:nvPr/>
          </p:nvSpPr>
          <p:spPr bwMode="auto">
            <a:xfrm>
              <a:off x="881423" y="3366408"/>
              <a:ext cx="1789832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Transporte</a:t>
              </a:r>
            </a:p>
          </p:txBody>
        </p:sp>
        <p:sp>
          <p:nvSpPr>
            <p:cNvPr id="65551" name="TextBox 13"/>
            <p:cNvSpPr txBox="1">
              <a:spLocks noChangeArrowheads="1"/>
            </p:cNvSpPr>
            <p:nvPr/>
          </p:nvSpPr>
          <p:spPr bwMode="auto">
            <a:xfrm>
              <a:off x="6776294" y="3349476"/>
              <a:ext cx="2778146" cy="908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Conjugación</a:t>
              </a:r>
            </a:p>
          </p:txBody>
        </p:sp>
        <p:sp>
          <p:nvSpPr>
            <p:cNvPr id="65552" name="TextBox 14"/>
            <p:cNvSpPr txBox="1">
              <a:spLocks noChangeArrowheads="1"/>
            </p:cNvSpPr>
            <p:nvPr/>
          </p:nvSpPr>
          <p:spPr bwMode="auto">
            <a:xfrm>
              <a:off x="3687232" y="5464485"/>
              <a:ext cx="2829735" cy="908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Degradación</a:t>
              </a:r>
            </a:p>
          </p:txBody>
        </p:sp>
        <p:sp>
          <p:nvSpPr>
            <p:cNvPr id="65553" name="TextBox 15"/>
            <p:cNvSpPr txBox="1">
              <a:spLocks noChangeArrowheads="1"/>
            </p:cNvSpPr>
            <p:nvPr/>
          </p:nvSpPr>
          <p:spPr bwMode="auto">
            <a:xfrm>
              <a:off x="3995113" y="3648532"/>
              <a:ext cx="2253424" cy="908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2263" y="1508125"/>
            <a:ext cx="8534400" cy="444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5539" name="Rectangle 19"/>
          <p:cNvSpPr>
            <a:spLocks noChangeArrowheads="1"/>
          </p:cNvSpPr>
          <p:nvPr/>
        </p:nvSpPr>
        <p:spPr bwMode="auto">
          <a:xfrm>
            <a:off x="4064000" y="203200"/>
            <a:ext cx="315595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" pitchFamily="-72" charset="0"/>
              </a:rPr>
              <a:t>Etileno</a:t>
            </a:r>
          </a:p>
          <a:p>
            <a:r>
              <a:rPr lang="en-US" sz="2400">
                <a:latin typeface="Calibri" pitchFamily="-72" charset="0"/>
              </a:rPr>
              <a:t>No existe un sistema de</a:t>
            </a:r>
          </a:p>
          <a:p>
            <a:r>
              <a:rPr lang="en-US" sz="2400">
                <a:latin typeface="Calibri" pitchFamily="-72" charset="0"/>
              </a:rPr>
              <a:t>transporte conocido </a:t>
            </a:r>
          </a:p>
        </p:txBody>
      </p:sp>
      <p:pic>
        <p:nvPicPr>
          <p:cNvPr id="65540" name="Picture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9088" y="104775"/>
            <a:ext cx="9175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Rectangle 1"/>
          <p:cNvSpPr>
            <a:spLocks noChangeArrowheads="1"/>
          </p:cNvSpPr>
          <p:nvPr/>
        </p:nvSpPr>
        <p:spPr bwMode="auto">
          <a:xfrm>
            <a:off x="1938338" y="2827338"/>
            <a:ext cx="4572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 pitchFamily="-72" charset="0"/>
              </a:rPr>
              <a:t>Ya que es un gas puede moverse libremente a través de la planta</a:t>
            </a:r>
          </a:p>
        </p:txBody>
      </p:sp>
    </p:spTree>
    <p:extLst>
      <p:ext uri="{BB962C8B-B14F-4D97-AF65-F5344CB8AC3E}">
        <p14:creationId xmlns:p14="http://schemas.microsoft.com/office/powerpoint/2010/main" val="220285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5707" y="-35943"/>
            <a:ext cx="4250483" cy="1543524"/>
            <a:chOff x="881423" y="1281118"/>
            <a:chExt cx="8673017" cy="5092275"/>
          </a:xfrm>
        </p:grpSpPr>
        <p:sp>
          <p:nvSpPr>
            <p:cNvPr id="5" name="Rectangle 4"/>
            <p:cNvSpPr/>
            <p:nvPr/>
          </p:nvSpPr>
          <p:spPr>
            <a:xfrm>
              <a:off x="3889375" y="3333750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2000" y="2159000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875" y="4714875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7375" y="37306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1275" y="37560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988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149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981603" y="1281118"/>
              <a:ext cx="1344991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Síntesis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1423" y="3366408"/>
              <a:ext cx="2551891" cy="90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Transporte</a:t>
              </a:r>
              <a:endParaRPr 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76294" y="3349476"/>
              <a:ext cx="2778146" cy="90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Conjugación</a:t>
              </a:r>
              <a:endParaRPr lang="en-US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87232" y="5464485"/>
              <a:ext cx="2829735" cy="90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Degradación</a:t>
              </a: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95113" y="3648532"/>
              <a:ext cx="2253424" cy="908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1733" y="1507581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979248" y="100287"/>
            <a:ext cx="4877415" cy="626129"/>
            <a:chOff x="3979248" y="100287"/>
            <a:chExt cx="4877415" cy="626129"/>
          </a:xfrm>
        </p:grpSpPr>
        <p:sp>
          <p:nvSpPr>
            <p:cNvPr id="23" name="Rectangle 22"/>
            <p:cNvSpPr/>
            <p:nvPr/>
          </p:nvSpPr>
          <p:spPr>
            <a:xfrm>
              <a:off x="3979248" y="203196"/>
              <a:ext cx="18306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/>
                <a:t>Giberelinas</a:t>
              </a:r>
              <a:endParaRPr lang="en-US" sz="2800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52201" y="100287"/>
              <a:ext cx="1204462" cy="626129"/>
            </a:xfrm>
            <a:prstGeom prst="rect">
              <a:avLst/>
            </a:prstGeom>
          </p:spPr>
        </p:pic>
      </p:grpSp>
      <p:pic>
        <p:nvPicPr>
          <p:cNvPr id="20" name="Picture 2" descr="scan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8"/>
          <a:stretch>
            <a:fillRect/>
          </a:stretch>
        </p:blipFill>
        <p:spPr bwMode="auto">
          <a:xfrm rot="10740000">
            <a:off x="107705" y="11125"/>
            <a:ext cx="9035904" cy="68350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Donut 20"/>
          <p:cNvSpPr/>
          <p:nvPr/>
        </p:nvSpPr>
        <p:spPr>
          <a:xfrm>
            <a:off x="6111433" y="3333908"/>
            <a:ext cx="2870522" cy="1640498"/>
          </a:xfrm>
          <a:prstGeom prst="donut">
            <a:avLst>
              <a:gd name="adj" fmla="val 453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5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5707" y="-35943"/>
            <a:ext cx="3843900" cy="1543524"/>
            <a:chOff x="881423" y="1281118"/>
            <a:chExt cx="7843394" cy="5092275"/>
          </a:xfrm>
        </p:grpSpPr>
        <p:sp>
          <p:nvSpPr>
            <p:cNvPr id="5" name="Rectangle 4"/>
            <p:cNvSpPr/>
            <p:nvPr/>
          </p:nvSpPr>
          <p:spPr>
            <a:xfrm>
              <a:off x="3889375" y="3333750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2000" y="2159000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875" y="4714875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7375" y="37306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1275" y="37560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988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149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981603" y="1281118"/>
              <a:ext cx="1344991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Síntesis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1423" y="3366408"/>
              <a:ext cx="1789832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000000"/>
                  </a:solidFill>
                </a:rPr>
                <a:t>Transporte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76295" y="3349477"/>
              <a:ext cx="1948522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Conjugación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87232" y="5464485"/>
              <a:ext cx="2829735" cy="90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Degradación</a:t>
              </a: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95113" y="3648532"/>
              <a:ext cx="2253424" cy="908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1733" y="1507581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063913" y="186263"/>
            <a:ext cx="359953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/>
              <a:t>Etileno</a:t>
            </a:r>
            <a:endParaRPr lang="en-US" sz="2800" dirty="0" smtClean="0"/>
          </a:p>
          <a:p>
            <a:r>
              <a:rPr lang="en-US" sz="2800" dirty="0" smtClean="0"/>
              <a:t>El precursor ACC </a:t>
            </a:r>
            <a:r>
              <a:rPr lang="en-US" sz="2800" dirty="0" err="1" smtClean="0"/>
              <a:t>puede</a:t>
            </a:r>
            <a:endParaRPr lang="en-US" sz="2800" dirty="0" smtClean="0"/>
          </a:p>
          <a:p>
            <a:r>
              <a:rPr lang="en-US" sz="2800" dirty="0" smtClean="0"/>
              <a:t> </a:t>
            </a:r>
            <a:r>
              <a:rPr lang="en-US" sz="2800" dirty="0" err="1" smtClean="0"/>
              <a:t>ser</a:t>
            </a:r>
            <a:r>
              <a:rPr lang="en-US" sz="2800" dirty="0" smtClean="0"/>
              <a:t> </a:t>
            </a:r>
            <a:r>
              <a:rPr lang="en-US" sz="2800" dirty="0" err="1" smtClean="0"/>
              <a:t>conjugado</a:t>
            </a:r>
            <a:endParaRPr lang="en-US" sz="28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591" y="104500"/>
            <a:ext cx="918072" cy="76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302" y="1625000"/>
            <a:ext cx="6003933" cy="52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5" name="Group 3"/>
          <p:cNvGrpSpPr>
            <a:grpSpLocks/>
          </p:cNvGrpSpPr>
          <p:nvPr/>
        </p:nvGrpSpPr>
        <p:grpSpPr bwMode="auto">
          <a:xfrm>
            <a:off x="-25400" y="-36513"/>
            <a:ext cx="3843338" cy="1546226"/>
            <a:chOff x="881423" y="1281118"/>
            <a:chExt cx="7843394" cy="5097221"/>
          </a:xfrm>
        </p:grpSpPr>
        <p:sp>
          <p:nvSpPr>
            <p:cNvPr id="5" name="Rectangle 4"/>
            <p:cNvSpPr/>
            <p:nvPr/>
          </p:nvSpPr>
          <p:spPr>
            <a:xfrm>
              <a:off x="3887895" y="3332568"/>
              <a:ext cx="1587469" cy="12402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1480" y="2160313"/>
              <a:ext cx="0" cy="10152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677" y="4714155"/>
              <a:ext cx="0" cy="10152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6509" y="3730298"/>
              <a:ext cx="115982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2284" y="3756463"/>
              <a:ext cx="115658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084" y="3955327"/>
              <a:ext cx="110798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269" y="3955327"/>
              <a:ext cx="110798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597" name="TextBox 11"/>
            <p:cNvSpPr txBox="1">
              <a:spLocks noChangeArrowheads="1"/>
            </p:cNvSpPr>
            <p:nvPr/>
          </p:nvSpPr>
          <p:spPr bwMode="auto">
            <a:xfrm>
              <a:off x="3981603" y="1281118"/>
              <a:ext cx="1344991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Síntesis</a:t>
              </a:r>
            </a:p>
          </p:txBody>
        </p:sp>
        <p:sp>
          <p:nvSpPr>
            <p:cNvPr id="67598" name="TextBox 12"/>
            <p:cNvSpPr txBox="1">
              <a:spLocks noChangeArrowheads="1"/>
            </p:cNvSpPr>
            <p:nvPr/>
          </p:nvSpPr>
          <p:spPr bwMode="auto">
            <a:xfrm>
              <a:off x="881423" y="3366408"/>
              <a:ext cx="1789832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alibri" pitchFamily="-72" charset="0"/>
                </a:rPr>
                <a:t>Transporte</a:t>
              </a:r>
            </a:p>
          </p:txBody>
        </p:sp>
        <p:sp>
          <p:nvSpPr>
            <p:cNvPr id="67599" name="TextBox 13"/>
            <p:cNvSpPr txBox="1">
              <a:spLocks noChangeArrowheads="1"/>
            </p:cNvSpPr>
            <p:nvPr/>
          </p:nvSpPr>
          <p:spPr bwMode="auto">
            <a:xfrm>
              <a:off x="6776295" y="3349477"/>
              <a:ext cx="1948522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Conjugación</a:t>
              </a:r>
            </a:p>
          </p:txBody>
        </p:sp>
        <p:sp>
          <p:nvSpPr>
            <p:cNvPr id="67600" name="TextBox 14"/>
            <p:cNvSpPr txBox="1">
              <a:spLocks noChangeArrowheads="1"/>
            </p:cNvSpPr>
            <p:nvPr/>
          </p:nvSpPr>
          <p:spPr bwMode="auto">
            <a:xfrm>
              <a:off x="3687231" y="5464485"/>
              <a:ext cx="1984706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Degradación</a:t>
              </a:r>
            </a:p>
          </p:txBody>
        </p:sp>
        <p:sp>
          <p:nvSpPr>
            <p:cNvPr id="67601" name="TextBox 15"/>
            <p:cNvSpPr txBox="1">
              <a:spLocks noChangeArrowheads="1"/>
            </p:cNvSpPr>
            <p:nvPr/>
          </p:nvSpPr>
          <p:spPr bwMode="auto">
            <a:xfrm>
              <a:off x="3995113" y="3648532"/>
              <a:ext cx="2253424" cy="908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2263" y="1508125"/>
            <a:ext cx="8534400" cy="444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7587" name="Rectangle 19"/>
          <p:cNvSpPr>
            <a:spLocks noChangeArrowheads="1"/>
          </p:cNvSpPr>
          <p:nvPr/>
        </p:nvSpPr>
        <p:spPr bwMode="auto">
          <a:xfrm>
            <a:off x="4064000" y="203200"/>
            <a:ext cx="1198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" pitchFamily="-72" charset="0"/>
              </a:rPr>
              <a:t>Etileno</a:t>
            </a:r>
          </a:p>
        </p:txBody>
      </p:sp>
      <p:pic>
        <p:nvPicPr>
          <p:cNvPr id="67588" name="Picture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9088" y="104775"/>
            <a:ext cx="9175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Rectangle 22"/>
          <p:cNvSpPr>
            <a:spLocks noChangeArrowheads="1"/>
          </p:cNvSpPr>
          <p:nvPr/>
        </p:nvSpPr>
        <p:spPr bwMode="auto">
          <a:xfrm>
            <a:off x="1938338" y="2827338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 pitchFamily="-72" charset="0"/>
              </a:rPr>
              <a:t>No se conocen.</a:t>
            </a:r>
          </a:p>
          <a:p>
            <a:r>
              <a:rPr lang="en-US" sz="2400">
                <a:latin typeface="Calibri" pitchFamily="-72" charset="0"/>
              </a:rPr>
              <a:t>Ya que es un gas difunde hacia el exterior.</a:t>
            </a:r>
          </a:p>
        </p:txBody>
      </p:sp>
    </p:spTree>
    <p:extLst>
      <p:ext uri="{BB962C8B-B14F-4D97-AF65-F5344CB8AC3E}">
        <p14:creationId xmlns:p14="http://schemas.microsoft.com/office/powerpoint/2010/main" val="184462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64962" y="223878"/>
            <a:ext cx="3459695" cy="776006"/>
            <a:chOff x="604305" y="1538817"/>
            <a:chExt cx="7279173" cy="1238250"/>
          </a:xfrm>
        </p:grpSpPr>
        <p:sp>
          <p:nvSpPr>
            <p:cNvPr id="18" name="Rectangle 17"/>
            <p:cNvSpPr/>
            <p:nvPr/>
          </p:nvSpPr>
          <p:spPr>
            <a:xfrm>
              <a:off x="604305" y="1538817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956183" y="2244356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93407" y="2210490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384548" y="1979658"/>
              <a:ext cx="1849971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Percepción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32833" y="2001060"/>
              <a:ext cx="1750645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Respuestas</a:t>
              </a:r>
              <a:endParaRPr lang="en-US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8789" y="1853600"/>
              <a:ext cx="1523617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4063913" y="203196"/>
            <a:ext cx="1199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/>
              <a:t>Etileno</a:t>
            </a:r>
            <a:endParaRPr lang="en-US" sz="2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591" y="104500"/>
            <a:ext cx="918072" cy="76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1" y="867151"/>
            <a:ext cx="7561262" cy="6016488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>
            <a:off x="321733" y="1786981"/>
            <a:ext cx="3107267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1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64962" y="223878"/>
            <a:ext cx="3459695" cy="776006"/>
            <a:chOff x="604305" y="1538817"/>
            <a:chExt cx="7279173" cy="1238250"/>
          </a:xfrm>
        </p:grpSpPr>
        <p:sp>
          <p:nvSpPr>
            <p:cNvPr id="18" name="Rectangle 17"/>
            <p:cNvSpPr/>
            <p:nvPr/>
          </p:nvSpPr>
          <p:spPr>
            <a:xfrm>
              <a:off x="604305" y="1538817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956183" y="2244356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93407" y="2210490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384548" y="1979658"/>
              <a:ext cx="1849971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Percepción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32833" y="2001060"/>
              <a:ext cx="1750645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Respuestas</a:t>
              </a:r>
              <a:endParaRPr lang="en-US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8789" y="1853600"/>
              <a:ext cx="1523617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4063913" y="203196"/>
            <a:ext cx="1199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/>
              <a:t>Etileno</a:t>
            </a:r>
            <a:endParaRPr lang="en-US" sz="2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591" y="104500"/>
            <a:ext cx="918072" cy="762000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 flipV="1">
            <a:off x="321733" y="1181100"/>
            <a:ext cx="8276167" cy="13598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1418821"/>
            <a:ext cx="6400800" cy="503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0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>
            <a:off x="287338" y="1270000"/>
            <a:ext cx="8535987" cy="460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70658" name="Group 16"/>
          <p:cNvGrpSpPr>
            <a:grpSpLocks/>
          </p:cNvGrpSpPr>
          <p:nvPr/>
        </p:nvGrpSpPr>
        <p:grpSpPr bwMode="auto">
          <a:xfrm>
            <a:off x="65088" y="223838"/>
            <a:ext cx="3517900" cy="776287"/>
            <a:chOff x="604305" y="1538817"/>
            <a:chExt cx="7401055" cy="1238250"/>
          </a:xfrm>
        </p:grpSpPr>
        <p:sp>
          <p:nvSpPr>
            <p:cNvPr id="18" name="Rectangle 17"/>
            <p:cNvSpPr/>
            <p:nvPr/>
          </p:nvSpPr>
          <p:spPr>
            <a:xfrm>
              <a:off x="604305" y="1538817"/>
              <a:ext cx="1586416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956098" y="2245303"/>
              <a:ext cx="11589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94257" y="2209852"/>
              <a:ext cx="115891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668" name="TextBox 22"/>
            <p:cNvSpPr txBox="1">
              <a:spLocks noChangeArrowheads="1"/>
            </p:cNvSpPr>
            <p:nvPr/>
          </p:nvSpPr>
          <p:spPr bwMode="auto">
            <a:xfrm>
              <a:off x="3384548" y="1979658"/>
              <a:ext cx="1849971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Percepción</a:t>
              </a:r>
            </a:p>
          </p:txBody>
        </p:sp>
        <p:sp>
          <p:nvSpPr>
            <p:cNvPr id="70669" name="TextBox 23"/>
            <p:cNvSpPr txBox="1">
              <a:spLocks noChangeArrowheads="1"/>
            </p:cNvSpPr>
            <p:nvPr/>
          </p:nvSpPr>
          <p:spPr bwMode="auto">
            <a:xfrm>
              <a:off x="6132834" y="2001060"/>
              <a:ext cx="1872526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Respuestas</a:t>
              </a:r>
            </a:p>
          </p:txBody>
        </p:sp>
        <p:sp>
          <p:nvSpPr>
            <p:cNvPr id="70670" name="TextBox 24"/>
            <p:cNvSpPr txBox="1">
              <a:spLocks noChangeArrowheads="1"/>
            </p:cNvSpPr>
            <p:nvPr/>
          </p:nvSpPr>
          <p:spPr bwMode="auto">
            <a:xfrm>
              <a:off x="638789" y="1853600"/>
              <a:ext cx="1523617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sp>
        <p:nvSpPr>
          <p:cNvPr id="70659" name="Rectangle 13"/>
          <p:cNvSpPr>
            <a:spLocks noChangeArrowheads="1"/>
          </p:cNvSpPr>
          <p:nvPr/>
        </p:nvSpPr>
        <p:spPr bwMode="auto">
          <a:xfrm>
            <a:off x="4064000" y="203200"/>
            <a:ext cx="249555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" pitchFamily="-72" charset="0"/>
              </a:rPr>
              <a:t>Etileno:</a:t>
            </a:r>
          </a:p>
          <a:p>
            <a:r>
              <a:rPr lang="en-US" sz="2400">
                <a:latin typeface="Calibri" pitchFamily="-72" charset="0"/>
              </a:rPr>
              <a:t>La triple respuesta</a:t>
            </a:r>
          </a:p>
        </p:txBody>
      </p:sp>
      <p:pic>
        <p:nvPicPr>
          <p:cNvPr id="70660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9088" y="104775"/>
            <a:ext cx="9175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88" y="1457325"/>
            <a:ext cx="3071812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Rectangle 3"/>
          <p:cNvSpPr>
            <a:spLocks noChangeArrowheads="1"/>
          </p:cNvSpPr>
          <p:nvPr/>
        </p:nvSpPr>
        <p:spPr bwMode="auto">
          <a:xfrm>
            <a:off x="3289300" y="1517650"/>
            <a:ext cx="57118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400">
                <a:latin typeface="Calibri" pitchFamily="-72" charset="0"/>
              </a:rPr>
              <a:t>Inhibición del alargamiento del hipocótilo</a:t>
            </a:r>
          </a:p>
          <a:p>
            <a:pPr marL="342900" indent="-342900">
              <a:buFontTx/>
              <a:buAutoNum type="arabicPeriod"/>
            </a:pPr>
            <a:endParaRPr lang="en-US" sz="2400">
              <a:latin typeface="Calibri" pitchFamily="-72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400">
                <a:latin typeface="Calibri" pitchFamily="-72" charset="0"/>
              </a:rPr>
              <a:t>Inhibición del alargamiento de la raiz</a:t>
            </a:r>
          </a:p>
          <a:p>
            <a:pPr marL="342900" indent="-342900">
              <a:buFontTx/>
              <a:buAutoNum type="arabicPeriod"/>
            </a:pPr>
            <a:endParaRPr lang="en-US" sz="2400">
              <a:latin typeface="Calibri" pitchFamily="-72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400">
                <a:latin typeface="Calibri" pitchFamily="-72" charset="0"/>
              </a:rPr>
              <a:t>Curvatura exagerada del los cotiledones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9550" y="3582988"/>
            <a:ext cx="2441575" cy="30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38500" y="4006850"/>
            <a:ext cx="344170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72" charset="0"/>
              </a:rPr>
              <a:t>El screening de mutantes ha permitido identificar componentes</a:t>
            </a:r>
          </a:p>
          <a:p>
            <a:r>
              <a:rPr lang="en-US">
                <a:latin typeface="Calibri" pitchFamily="-72" charset="0"/>
              </a:rPr>
              <a:t>Moleculares de la percepción del etileno</a:t>
            </a:r>
          </a:p>
        </p:txBody>
      </p:sp>
    </p:spTree>
    <p:extLst>
      <p:ext uri="{BB962C8B-B14F-4D97-AF65-F5344CB8AC3E}">
        <p14:creationId xmlns:p14="http://schemas.microsoft.com/office/powerpoint/2010/main" val="39288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9088" y="104775"/>
            <a:ext cx="9175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ight Arrow 18"/>
          <p:cNvSpPr/>
          <p:nvPr/>
        </p:nvSpPr>
        <p:spPr>
          <a:xfrm>
            <a:off x="287338" y="1270000"/>
            <a:ext cx="8535987" cy="460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72707" name="Group 16"/>
          <p:cNvGrpSpPr>
            <a:grpSpLocks/>
          </p:cNvGrpSpPr>
          <p:nvPr/>
        </p:nvGrpSpPr>
        <p:grpSpPr bwMode="auto">
          <a:xfrm>
            <a:off x="65088" y="223838"/>
            <a:ext cx="3517900" cy="776287"/>
            <a:chOff x="604305" y="1538817"/>
            <a:chExt cx="7401055" cy="1238250"/>
          </a:xfrm>
        </p:grpSpPr>
        <p:sp>
          <p:nvSpPr>
            <p:cNvPr id="18" name="Rectangle 17"/>
            <p:cNvSpPr/>
            <p:nvPr/>
          </p:nvSpPr>
          <p:spPr>
            <a:xfrm>
              <a:off x="604305" y="1538817"/>
              <a:ext cx="1586416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956098" y="2245303"/>
              <a:ext cx="11589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94257" y="2209852"/>
              <a:ext cx="115891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731" name="TextBox 22"/>
            <p:cNvSpPr txBox="1">
              <a:spLocks noChangeArrowheads="1"/>
            </p:cNvSpPr>
            <p:nvPr/>
          </p:nvSpPr>
          <p:spPr bwMode="auto">
            <a:xfrm>
              <a:off x="3384548" y="1979658"/>
              <a:ext cx="1849971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Percepción</a:t>
              </a:r>
            </a:p>
          </p:txBody>
        </p:sp>
        <p:sp>
          <p:nvSpPr>
            <p:cNvPr id="72732" name="TextBox 23"/>
            <p:cNvSpPr txBox="1">
              <a:spLocks noChangeArrowheads="1"/>
            </p:cNvSpPr>
            <p:nvPr/>
          </p:nvSpPr>
          <p:spPr bwMode="auto">
            <a:xfrm>
              <a:off x="6132834" y="2001060"/>
              <a:ext cx="1872526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Respuestas</a:t>
              </a:r>
            </a:p>
          </p:txBody>
        </p:sp>
        <p:sp>
          <p:nvSpPr>
            <p:cNvPr id="72733" name="TextBox 24"/>
            <p:cNvSpPr txBox="1">
              <a:spLocks noChangeArrowheads="1"/>
            </p:cNvSpPr>
            <p:nvPr/>
          </p:nvSpPr>
          <p:spPr bwMode="auto">
            <a:xfrm>
              <a:off x="638789" y="1853600"/>
              <a:ext cx="1523617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sp>
        <p:nvSpPr>
          <p:cNvPr id="72708" name="Rectangle 13"/>
          <p:cNvSpPr>
            <a:spLocks noChangeArrowheads="1"/>
          </p:cNvSpPr>
          <p:nvPr/>
        </p:nvSpPr>
        <p:spPr bwMode="auto">
          <a:xfrm>
            <a:off x="4064000" y="63500"/>
            <a:ext cx="15890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" pitchFamily="-72" charset="0"/>
              </a:rPr>
              <a:t>Etileno:</a:t>
            </a:r>
          </a:p>
          <a:p>
            <a:r>
              <a:rPr lang="en-US" sz="2800">
                <a:latin typeface="Calibri" pitchFamily="-72" charset="0"/>
              </a:rPr>
              <a:t>Mutantes</a:t>
            </a:r>
          </a:p>
        </p:txBody>
      </p:sp>
      <p:pic>
        <p:nvPicPr>
          <p:cNvPr id="72709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9513" y="1439863"/>
            <a:ext cx="7450137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064000" y="2471738"/>
            <a:ext cx="973138" cy="10080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105400" y="2471738"/>
            <a:ext cx="973138" cy="10080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071938" y="3538538"/>
            <a:ext cx="974725" cy="10080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113338" y="3538538"/>
            <a:ext cx="974725" cy="10080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989263" y="3538538"/>
            <a:ext cx="973137" cy="10080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089400" y="4640263"/>
            <a:ext cx="973138" cy="1006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130800" y="4640263"/>
            <a:ext cx="973138" cy="1006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005138" y="4640263"/>
            <a:ext cx="974725" cy="1006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132263" y="5715000"/>
            <a:ext cx="973137" cy="10080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173663" y="5715000"/>
            <a:ext cx="973137" cy="10080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048000" y="5715000"/>
            <a:ext cx="973138" cy="10080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2721" name="TextBox 7"/>
          <p:cNvSpPr txBox="1">
            <a:spLocks noChangeArrowheads="1"/>
          </p:cNvSpPr>
          <p:nvPr/>
        </p:nvSpPr>
        <p:spPr bwMode="auto">
          <a:xfrm>
            <a:off x="1395413" y="3573463"/>
            <a:ext cx="1500187" cy="646112"/>
          </a:xfrm>
          <a:prstGeom prst="rect">
            <a:avLst/>
          </a:prstGeom>
          <a:solidFill>
            <a:srgbClr val="C0504D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72" charset="0"/>
              </a:rPr>
              <a:t>Insensitivo </a:t>
            </a:r>
          </a:p>
          <a:p>
            <a:r>
              <a:rPr lang="en-US">
                <a:latin typeface="Calibri" pitchFamily="-72" charset="0"/>
              </a:rPr>
              <a:t>al etileno</a:t>
            </a:r>
          </a:p>
        </p:txBody>
      </p:sp>
      <p:sp>
        <p:nvSpPr>
          <p:cNvPr id="72722" name="TextBox 37"/>
          <p:cNvSpPr txBox="1">
            <a:spLocks noChangeArrowheads="1"/>
          </p:cNvSpPr>
          <p:nvPr/>
        </p:nvSpPr>
        <p:spPr bwMode="auto">
          <a:xfrm>
            <a:off x="1377950" y="2674938"/>
            <a:ext cx="1500188" cy="646112"/>
          </a:xfrm>
          <a:prstGeom prst="rect">
            <a:avLst/>
          </a:prstGeom>
          <a:solidFill>
            <a:srgbClr val="C0504D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72" charset="0"/>
              </a:rPr>
              <a:t> Genotipo salvaje</a:t>
            </a:r>
          </a:p>
        </p:txBody>
      </p:sp>
      <p:sp>
        <p:nvSpPr>
          <p:cNvPr id="72723" name="TextBox 38"/>
          <p:cNvSpPr txBox="1">
            <a:spLocks noChangeArrowheads="1"/>
          </p:cNvSpPr>
          <p:nvPr/>
        </p:nvSpPr>
        <p:spPr bwMode="auto">
          <a:xfrm>
            <a:off x="1385888" y="4841875"/>
            <a:ext cx="1501775" cy="584200"/>
          </a:xfrm>
          <a:prstGeom prst="rect">
            <a:avLst/>
          </a:prstGeom>
          <a:solidFill>
            <a:srgbClr val="C0504D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 pitchFamily="-72" charset="0"/>
              </a:rPr>
              <a:t>Sobreproductor de etileno</a:t>
            </a:r>
          </a:p>
        </p:txBody>
      </p:sp>
      <p:sp>
        <p:nvSpPr>
          <p:cNvPr id="72724" name="TextBox 39"/>
          <p:cNvSpPr txBox="1">
            <a:spLocks noChangeArrowheads="1"/>
          </p:cNvSpPr>
          <p:nvPr/>
        </p:nvSpPr>
        <p:spPr bwMode="auto">
          <a:xfrm>
            <a:off x="1344613" y="5854700"/>
            <a:ext cx="1500187" cy="584200"/>
          </a:xfrm>
          <a:prstGeom prst="rect">
            <a:avLst/>
          </a:prstGeom>
          <a:solidFill>
            <a:srgbClr val="C0504D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 pitchFamily="-72" charset="0"/>
              </a:rPr>
              <a:t>Respuesta constitutiva</a:t>
            </a:r>
          </a:p>
        </p:txBody>
      </p:sp>
      <p:sp>
        <p:nvSpPr>
          <p:cNvPr id="72725" name="TextBox 40"/>
          <p:cNvSpPr txBox="1">
            <a:spLocks noChangeArrowheads="1"/>
          </p:cNvSpPr>
          <p:nvPr/>
        </p:nvSpPr>
        <p:spPr bwMode="auto">
          <a:xfrm>
            <a:off x="2954338" y="2024063"/>
            <a:ext cx="908050" cy="3683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72" charset="0"/>
              </a:rPr>
              <a:t>control</a:t>
            </a:r>
          </a:p>
        </p:txBody>
      </p:sp>
      <p:sp>
        <p:nvSpPr>
          <p:cNvPr id="72726" name="TextBox 41"/>
          <p:cNvSpPr txBox="1">
            <a:spLocks noChangeArrowheads="1"/>
          </p:cNvSpPr>
          <p:nvPr/>
        </p:nvSpPr>
        <p:spPr bwMode="auto">
          <a:xfrm>
            <a:off x="4089400" y="1862138"/>
            <a:ext cx="908050" cy="5857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itchFamily="-72" charset="0"/>
              </a:rPr>
              <a:t>+</a:t>
            </a:r>
          </a:p>
          <a:p>
            <a:pPr algn="ctr"/>
            <a:r>
              <a:rPr lang="en-US" sz="1600">
                <a:latin typeface="Calibri" pitchFamily="-72" charset="0"/>
              </a:rPr>
              <a:t>etileno</a:t>
            </a:r>
          </a:p>
        </p:txBody>
      </p:sp>
      <p:sp>
        <p:nvSpPr>
          <p:cNvPr id="72727" name="TextBox 42"/>
          <p:cNvSpPr txBox="1">
            <a:spLocks noChangeArrowheads="1"/>
          </p:cNvSpPr>
          <p:nvPr/>
        </p:nvSpPr>
        <p:spPr bwMode="auto">
          <a:xfrm>
            <a:off x="5100638" y="1836738"/>
            <a:ext cx="1046162" cy="5857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itchFamily="-72" charset="0"/>
              </a:rPr>
              <a:t>+</a:t>
            </a:r>
          </a:p>
          <a:p>
            <a:pPr algn="ctr"/>
            <a:r>
              <a:rPr lang="en-US" sz="1600">
                <a:latin typeface="Calibri" pitchFamily="-72" charset="0"/>
              </a:rPr>
              <a:t>inhibidor</a:t>
            </a:r>
          </a:p>
        </p:txBody>
      </p:sp>
    </p:spTree>
    <p:extLst>
      <p:ext uri="{BB962C8B-B14F-4D97-AF65-F5344CB8AC3E}">
        <p14:creationId xmlns:p14="http://schemas.microsoft.com/office/powerpoint/2010/main" val="135019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6" grpId="0" animBg="1"/>
      <p:bldP spid="27" grpId="0" animBg="1"/>
      <p:bldP spid="28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9088" y="104775"/>
            <a:ext cx="9175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ight Arrow 18"/>
          <p:cNvSpPr/>
          <p:nvPr/>
        </p:nvSpPr>
        <p:spPr>
          <a:xfrm>
            <a:off x="287338" y="1270000"/>
            <a:ext cx="8535987" cy="460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71683" name="Group 16"/>
          <p:cNvGrpSpPr>
            <a:grpSpLocks/>
          </p:cNvGrpSpPr>
          <p:nvPr/>
        </p:nvGrpSpPr>
        <p:grpSpPr bwMode="auto">
          <a:xfrm>
            <a:off x="65088" y="223838"/>
            <a:ext cx="3517900" cy="776287"/>
            <a:chOff x="604305" y="1538817"/>
            <a:chExt cx="7401055" cy="1238250"/>
          </a:xfrm>
        </p:grpSpPr>
        <p:sp>
          <p:nvSpPr>
            <p:cNvPr id="18" name="Rectangle 17"/>
            <p:cNvSpPr/>
            <p:nvPr/>
          </p:nvSpPr>
          <p:spPr>
            <a:xfrm>
              <a:off x="604305" y="1538817"/>
              <a:ext cx="1586416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956098" y="2245303"/>
              <a:ext cx="11589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94257" y="2209852"/>
              <a:ext cx="115891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691" name="TextBox 22"/>
            <p:cNvSpPr txBox="1">
              <a:spLocks noChangeArrowheads="1"/>
            </p:cNvSpPr>
            <p:nvPr/>
          </p:nvSpPr>
          <p:spPr bwMode="auto">
            <a:xfrm>
              <a:off x="3384548" y="1979658"/>
              <a:ext cx="1849971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Percepción</a:t>
              </a:r>
            </a:p>
          </p:txBody>
        </p:sp>
        <p:sp>
          <p:nvSpPr>
            <p:cNvPr id="71692" name="TextBox 23"/>
            <p:cNvSpPr txBox="1">
              <a:spLocks noChangeArrowheads="1"/>
            </p:cNvSpPr>
            <p:nvPr/>
          </p:nvSpPr>
          <p:spPr bwMode="auto">
            <a:xfrm>
              <a:off x="6132834" y="2001060"/>
              <a:ext cx="1872526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Respuestas</a:t>
              </a:r>
            </a:p>
          </p:txBody>
        </p:sp>
        <p:sp>
          <p:nvSpPr>
            <p:cNvPr id="71693" name="TextBox 24"/>
            <p:cNvSpPr txBox="1">
              <a:spLocks noChangeArrowheads="1"/>
            </p:cNvSpPr>
            <p:nvPr/>
          </p:nvSpPr>
          <p:spPr bwMode="auto">
            <a:xfrm>
              <a:off x="638789" y="1853600"/>
              <a:ext cx="1523617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sp>
        <p:nvSpPr>
          <p:cNvPr id="71684" name="Rectangle 13"/>
          <p:cNvSpPr>
            <a:spLocks noChangeArrowheads="1"/>
          </p:cNvSpPr>
          <p:nvPr/>
        </p:nvSpPr>
        <p:spPr bwMode="auto">
          <a:xfrm>
            <a:off x="4064000" y="63500"/>
            <a:ext cx="31273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" pitchFamily="-72" charset="0"/>
              </a:rPr>
              <a:t>Etileno:</a:t>
            </a:r>
          </a:p>
          <a:p>
            <a:r>
              <a:rPr lang="en-US" sz="2400">
                <a:latin typeface="Calibri" pitchFamily="-72" charset="0"/>
              </a:rPr>
              <a:t>Respuestas de la planta</a:t>
            </a:r>
            <a:endParaRPr lang="en-US" sz="2800">
              <a:latin typeface="Calibri" pitchFamily="-72" charset="0"/>
            </a:endParaRPr>
          </a:p>
        </p:txBody>
      </p:sp>
      <p:sp>
        <p:nvSpPr>
          <p:cNvPr id="71685" name="TextBox 1"/>
          <p:cNvSpPr txBox="1">
            <a:spLocks noChangeArrowheads="1"/>
          </p:cNvSpPr>
          <p:nvPr/>
        </p:nvSpPr>
        <p:spPr bwMode="auto">
          <a:xfrm>
            <a:off x="131763" y="1625600"/>
            <a:ext cx="6323012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 pitchFamily="-72" charset="0"/>
              </a:rPr>
              <a:t>Estimula el crecimiento lateral de las células (triple respuesta) </a:t>
            </a:r>
          </a:p>
          <a:p>
            <a:endParaRPr lang="en-US" sz="2400">
              <a:latin typeface="Calibri" pitchFamily="-72" charset="0"/>
            </a:endParaRPr>
          </a:p>
          <a:p>
            <a:r>
              <a:rPr lang="en-US" sz="2400">
                <a:latin typeface="Calibri" pitchFamily="-72" charset="0"/>
              </a:rPr>
              <a:t>Estimula la senescencia de hojas y flores</a:t>
            </a:r>
          </a:p>
          <a:p>
            <a:endParaRPr lang="en-US" sz="2400">
              <a:latin typeface="Calibri" pitchFamily="-72" charset="0"/>
            </a:endParaRPr>
          </a:p>
          <a:p>
            <a:r>
              <a:rPr lang="en-US" sz="2400">
                <a:latin typeface="Calibri" pitchFamily="-72" charset="0"/>
              </a:rPr>
              <a:t>Induce la absición foliar</a:t>
            </a:r>
          </a:p>
          <a:p>
            <a:endParaRPr lang="en-US" sz="2400">
              <a:latin typeface="Calibri" pitchFamily="-72" charset="0"/>
            </a:endParaRPr>
          </a:p>
          <a:p>
            <a:r>
              <a:rPr lang="en-US" sz="2400">
                <a:latin typeface="Calibri" pitchFamily="-72" charset="0"/>
              </a:rPr>
              <a:t>Induce pelos radiculares y raices adventicias</a:t>
            </a:r>
          </a:p>
          <a:p>
            <a:endParaRPr lang="en-US" sz="2400">
              <a:latin typeface="Calibri" pitchFamily="-72" charset="0"/>
            </a:endParaRPr>
          </a:p>
          <a:p>
            <a:r>
              <a:rPr lang="en-US" sz="2400">
                <a:latin typeface="Calibri" pitchFamily="-72" charset="0"/>
              </a:rPr>
              <a:t>Estimula la maduración de los frutos</a:t>
            </a:r>
          </a:p>
          <a:p>
            <a:endParaRPr lang="en-US" sz="2400">
              <a:latin typeface="Calibri" pitchFamily="-72" charset="0"/>
            </a:endParaRPr>
          </a:p>
          <a:p>
            <a:r>
              <a:rPr lang="en-US" sz="2400">
                <a:latin typeface="Calibri" pitchFamily="-72" charset="0"/>
              </a:rPr>
              <a:t>Afecta el gravitropismo</a:t>
            </a:r>
          </a:p>
        </p:txBody>
      </p:sp>
      <p:pic>
        <p:nvPicPr>
          <p:cNvPr id="71686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9000" y="1397000"/>
            <a:ext cx="30480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6788" y="3633788"/>
            <a:ext cx="2987675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021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/>
          <p:cNvPicPr>
            <a:picLocks noChangeAspect="1" noChangeArrowheads="1"/>
          </p:cNvPicPr>
          <p:nvPr/>
        </p:nvPicPr>
        <p:blipFill>
          <a:blip r:embed="rId3">
            <a:lum bright="-10000" contrast="24000"/>
          </a:blip>
          <a:srcRect/>
          <a:stretch>
            <a:fillRect/>
          </a:stretch>
        </p:blipFill>
        <p:spPr bwMode="auto">
          <a:xfrm>
            <a:off x="8323" y="554842"/>
            <a:ext cx="9135677" cy="5708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 Box 5"/>
          <p:cNvSpPr txBox="1">
            <a:spLocks noChangeArrowheads="1"/>
          </p:cNvSpPr>
          <p:nvPr/>
        </p:nvSpPr>
        <p:spPr bwMode="auto">
          <a:xfrm>
            <a:off x="1835766" y="109682"/>
            <a:ext cx="55180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TW" sz="2400" b="1" dirty="0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Las 6 </a:t>
            </a:r>
            <a:r>
              <a:rPr lang="en-US" altLang="zh-TW" sz="2400" b="1" dirty="0" err="1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hormonas</a:t>
            </a:r>
            <a:r>
              <a:rPr lang="en-US" altLang="zh-TW" sz="2400" b="1" dirty="0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 “</a:t>
            </a:r>
            <a:r>
              <a:rPr lang="en-US" altLang="zh-TW" sz="2400" b="1" dirty="0" err="1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clásicas</a:t>
            </a:r>
            <a:r>
              <a:rPr lang="en-US" altLang="zh-TW" sz="2400" b="1" dirty="0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” y </a:t>
            </a:r>
            <a:r>
              <a:rPr lang="en-US" altLang="zh-TW" sz="2400" b="1" dirty="0" err="1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su</a:t>
            </a:r>
            <a:r>
              <a:rPr lang="en-US" altLang="zh-TW" sz="2400" b="1" dirty="0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 </a:t>
            </a:r>
            <a:r>
              <a:rPr lang="en-US" altLang="zh-TW" sz="2400" b="1" dirty="0" err="1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interacción</a:t>
            </a:r>
            <a:endParaRPr lang="en-US" altLang="zh-TW" sz="2400" b="1" dirty="0">
              <a:solidFill>
                <a:srgbClr val="CC3300"/>
              </a:solidFill>
              <a:latin typeface="Calibri" pitchFamily="-72" charset="0"/>
              <a:ea typeface="新細明體" pitchFamily="-72" charset="-120"/>
              <a:cs typeface="新細明體" pitchFamily="-72" charset="-12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789113" y="6162675"/>
            <a:ext cx="55991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 b="1" dirty="0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Salicylic acid, </a:t>
            </a:r>
            <a:r>
              <a:rPr lang="en-US" altLang="zh-TW" sz="2000" b="1" dirty="0" err="1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jasmonates</a:t>
            </a:r>
            <a:r>
              <a:rPr lang="en-US" altLang="zh-TW" sz="2000" b="1" dirty="0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, polyamines, nitric oxide, </a:t>
            </a:r>
          </a:p>
          <a:p>
            <a:pPr algn="ctr"/>
            <a:r>
              <a:rPr lang="en-US" altLang="zh-TW" sz="2000" b="1" dirty="0" err="1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strigolactone</a:t>
            </a:r>
            <a:r>
              <a:rPr lang="en-US" altLang="zh-TW" sz="2000" b="1" dirty="0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, peptide </a:t>
            </a:r>
            <a:r>
              <a:rPr lang="en-US" altLang="zh-TW" sz="2000" b="1" dirty="0" smtClean="0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hormones</a:t>
            </a:r>
            <a:endParaRPr lang="en-US" altLang="zh-TW" sz="2000" b="1" dirty="0">
              <a:solidFill>
                <a:srgbClr val="000099"/>
              </a:solidFill>
              <a:latin typeface="Calibri" pitchFamily="-72" charset="0"/>
              <a:ea typeface="新細明體" pitchFamily="-72" charset="-120"/>
              <a:cs typeface="新細明體" pitchFamily="-72" charset="-120"/>
            </a:endParaRPr>
          </a:p>
        </p:txBody>
      </p:sp>
      <p:sp>
        <p:nvSpPr>
          <p:cNvPr id="2" name="Donut 1"/>
          <p:cNvSpPr/>
          <p:nvPr/>
        </p:nvSpPr>
        <p:spPr>
          <a:xfrm>
            <a:off x="-33866" y="1217083"/>
            <a:ext cx="3759188" cy="2362340"/>
          </a:xfrm>
          <a:prstGeom prst="donut">
            <a:avLst>
              <a:gd name="adj" fmla="val 3229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79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5707" y="-35943"/>
            <a:ext cx="4250483" cy="1543524"/>
            <a:chOff x="881423" y="1281118"/>
            <a:chExt cx="8673017" cy="5092275"/>
          </a:xfrm>
        </p:grpSpPr>
        <p:sp>
          <p:nvSpPr>
            <p:cNvPr id="5" name="Rectangle 4"/>
            <p:cNvSpPr/>
            <p:nvPr/>
          </p:nvSpPr>
          <p:spPr>
            <a:xfrm>
              <a:off x="3889375" y="3333750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2000" y="2159000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875" y="4714875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7375" y="37306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1275" y="37560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988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149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981603" y="1281118"/>
              <a:ext cx="1344991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Síntesis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1423" y="3366408"/>
              <a:ext cx="2551891" cy="90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Transporte</a:t>
              </a:r>
              <a:endParaRPr 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76294" y="3349476"/>
              <a:ext cx="2778146" cy="90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Conjugación</a:t>
              </a:r>
              <a:endParaRPr lang="en-US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87232" y="5464485"/>
              <a:ext cx="2829735" cy="90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Degradación</a:t>
              </a: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95113" y="3648532"/>
              <a:ext cx="2253424" cy="908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1733" y="1507581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979248" y="203196"/>
            <a:ext cx="2779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/>
              <a:t>Brasinoesteroides</a:t>
            </a:r>
            <a:endParaRPr lang="en-US" sz="2800" dirty="0"/>
          </a:p>
        </p:txBody>
      </p:sp>
      <p:pic>
        <p:nvPicPr>
          <p:cNvPr id="18" name="Picture 17" descr="pict33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823" y="95624"/>
            <a:ext cx="1423751" cy="996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993" y="1885890"/>
            <a:ext cx="6346178" cy="407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2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5707" y="-35943"/>
            <a:ext cx="4250483" cy="1543524"/>
            <a:chOff x="881423" y="1281118"/>
            <a:chExt cx="8673017" cy="5092275"/>
          </a:xfrm>
        </p:grpSpPr>
        <p:sp>
          <p:nvSpPr>
            <p:cNvPr id="5" name="Rectangle 4"/>
            <p:cNvSpPr/>
            <p:nvPr/>
          </p:nvSpPr>
          <p:spPr>
            <a:xfrm>
              <a:off x="3889375" y="3333750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2000" y="2159000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875" y="4714875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7375" y="37306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1275" y="37560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988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149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981603" y="1281118"/>
              <a:ext cx="1344991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Síntesis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1423" y="3366408"/>
              <a:ext cx="2551891" cy="90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Transporte</a:t>
              </a:r>
              <a:endParaRPr 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76294" y="3349476"/>
              <a:ext cx="2778146" cy="90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Conjugación</a:t>
              </a:r>
              <a:endParaRPr lang="en-US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87232" y="5464485"/>
              <a:ext cx="2829735" cy="90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Degradación</a:t>
              </a: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95113" y="3648532"/>
              <a:ext cx="2253424" cy="908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1733" y="1507581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979248" y="203196"/>
            <a:ext cx="2779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/>
              <a:t>Brasinoesteroides</a:t>
            </a:r>
            <a:endParaRPr lang="en-US" sz="2800" dirty="0"/>
          </a:p>
        </p:txBody>
      </p:sp>
      <p:pic>
        <p:nvPicPr>
          <p:cNvPr id="18" name="Picture 17" descr="pict33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823" y="95624"/>
            <a:ext cx="1423751" cy="996625"/>
          </a:xfrm>
          <a:prstGeom prst="rect">
            <a:avLst/>
          </a:prstGeom>
        </p:spPr>
      </p:pic>
      <p:pic>
        <p:nvPicPr>
          <p:cNvPr id="21" name="Picture 2" descr="scan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8"/>
          <a:stretch>
            <a:fillRect/>
          </a:stretch>
        </p:blipFill>
        <p:spPr bwMode="auto">
          <a:xfrm rot="10740000">
            <a:off x="185965" y="-49594"/>
            <a:ext cx="8770195" cy="67968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Donut 19"/>
          <p:cNvSpPr/>
          <p:nvPr/>
        </p:nvSpPr>
        <p:spPr>
          <a:xfrm>
            <a:off x="6958038" y="4736268"/>
            <a:ext cx="2056765" cy="965776"/>
          </a:xfrm>
          <a:prstGeom prst="donut">
            <a:avLst>
              <a:gd name="adj" fmla="val 856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87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5707" y="-35943"/>
            <a:ext cx="4250483" cy="1543524"/>
            <a:chOff x="881423" y="1281118"/>
            <a:chExt cx="8673017" cy="5092275"/>
          </a:xfrm>
        </p:grpSpPr>
        <p:sp>
          <p:nvSpPr>
            <p:cNvPr id="5" name="Rectangle 4"/>
            <p:cNvSpPr/>
            <p:nvPr/>
          </p:nvSpPr>
          <p:spPr>
            <a:xfrm>
              <a:off x="3889375" y="3333750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2000" y="2159000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875" y="4714875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7375" y="37306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1275" y="37560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988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149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981603" y="1281118"/>
              <a:ext cx="1344991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Síntesis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1423" y="3366408"/>
              <a:ext cx="2551891" cy="90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Transporte</a:t>
              </a:r>
              <a:endParaRPr 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76294" y="3349476"/>
              <a:ext cx="2778146" cy="90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Conjugación</a:t>
              </a:r>
              <a:endParaRPr lang="en-US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87232" y="5464485"/>
              <a:ext cx="2829735" cy="90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Degradación</a:t>
              </a: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95113" y="3648532"/>
              <a:ext cx="2253424" cy="908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1733" y="1507581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979248" y="100287"/>
            <a:ext cx="4877415" cy="626129"/>
            <a:chOff x="3979248" y="100287"/>
            <a:chExt cx="4877415" cy="626129"/>
          </a:xfrm>
        </p:grpSpPr>
        <p:sp>
          <p:nvSpPr>
            <p:cNvPr id="23" name="Rectangle 22"/>
            <p:cNvSpPr/>
            <p:nvPr/>
          </p:nvSpPr>
          <p:spPr>
            <a:xfrm>
              <a:off x="3979248" y="203196"/>
              <a:ext cx="18306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/>
                <a:t>Giberelinas</a:t>
              </a:r>
              <a:endParaRPr lang="en-US" sz="2800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52201" y="100287"/>
              <a:ext cx="1204462" cy="626129"/>
            </a:xfrm>
            <a:prstGeom prst="rect">
              <a:avLst/>
            </a:prstGeom>
          </p:spPr>
        </p:pic>
      </p:grp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"/>
          <a:stretch>
            <a:fillRect/>
          </a:stretch>
        </p:blipFill>
        <p:spPr bwMode="auto">
          <a:xfrm>
            <a:off x="2971800" y="115237"/>
            <a:ext cx="6172200" cy="668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381750"/>
            <a:ext cx="6477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2916295" y="3072790"/>
            <a:ext cx="3168650" cy="2087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1331913" y="2563813"/>
            <a:ext cx="3384550" cy="865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8032750" y="476920"/>
            <a:ext cx="1111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dirty="0" err="1"/>
              <a:t>Plástidos</a:t>
            </a:r>
            <a:endParaRPr lang="es-ES" dirty="0"/>
          </a:p>
        </p:txBody>
      </p:sp>
      <p:sp>
        <p:nvSpPr>
          <p:cNvPr id="29" name="Text Box 20"/>
          <p:cNvSpPr txBox="1">
            <a:spLocks noChangeArrowheads="1"/>
          </p:cNvSpPr>
          <p:nvPr/>
        </p:nvSpPr>
        <p:spPr bwMode="auto">
          <a:xfrm>
            <a:off x="1493633" y="1745303"/>
            <a:ext cx="1619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dirty="0"/>
              <a:t>Retículo </a:t>
            </a:r>
          </a:p>
          <a:p>
            <a:r>
              <a:rPr lang="es-ES" dirty="0" err="1"/>
              <a:t>Endoplásmico</a:t>
            </a:r>
            <a:endParaRPr lang="es-ES" dirty="0"/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3879173" y="4017962"/>
            <a:ext cx="88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dirty="0" err="1"/>
              <a:t>Citosol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8799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5707" y="-35943"/>
            <a:ext cx="4250483" cy="1543524"/>
            <a:chOff x="881423" y="1281118"/>
            <a:chExt cx="8673017" cy="5092275"/>
          </a:xfrm>
        </p:grpSpPr>
        <p:sp>
          <p:nvSpPr>
            <p:cNvPr id="5" name="Rectangle 4"/>
            <p:cNvSpPr/>
            <p:nvPr/>
          </p:nvSpPr>
          <p:spPr>
            <a:xfrm>
              <a:off x="3889375" y="3333750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2000" y="2159000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875" y="4714875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7375" y="37306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1275" y="37560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988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149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981603" y="1281118"/>
              <a:ext cx="1344991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Síntesis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1423" y="3366408"/>
              <a:ext cx="2551891" cy="90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Transporte</a:t>
              </a:r>
              <a:endParaRPr 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76294" y="3349476"/>
              <a:ext cx="2778146" cy="90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Conjugación</a:t>
              </a:r>
              <a:endParaRPr lang="en-US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87232" y="5464485"/>
              <a:ext cx="2829735" cy="90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Degradación</a:t>
              </a: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95113" y="3648532"/>
              <a:ext cx="2253424" cy="908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1733" y="1507581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979248" y="203196"/>
            <a:ext cx="2779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/>
              <a:t>Brasinoesteroides</a:t>
            </a:r>
            <a:endParaRPr lang="en-US" sz="2800" dirty="0"/>
          </a:p>
        </p:txBody>
      </p:sp>
      <p:pic>
        <p:nvPicPr>
          <p:cNvPr id="18" name="Picture 17" descr="pict33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823" y="95624"/>
            <a:ext cx="1423751" cy="996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976" y="1553300"/>
            <a:ext cx="5625937" cy="536116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0581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5707" y="-35943"/>
            <a:ext cx="4250483" cy="1543524"/>
            <a:chOff x="881423" y="1281118"/>
            <a:chExt cx="8673017" cy="5092275"/>
          </a:xfrm>
        </p:grpSpPr>
        <p:sp>
          <p:nvSpPr>
            <p:cNvPr id="5" name="Rectangle 4"/>
            <p:cNvSpPr/>
            <p:nvPr/>
          </p:nvSpPr>
          <p:spPr>
            <a:xfrm>
              <a:off x="3889375" y="3333750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2000" y="2159000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875" y="4714875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7375" y="37306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1275" y="37560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988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149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981603" y="1281118"/>
              <a:ext cx="1344991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Síntesis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1423" y="3366408"/>
              <a:ext cx="1749661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Transporte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76294" y="3349476"/>
              <a:ext cx="2778146" cy="90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Conjugación</a:t>
              </a:r>
              <a:endParaRPr lang="en-US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87232" y="5464485"/>
              <a:ext cx="2829735" cy="90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Degradación</a:t>
              </a: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95113" y="3648532"/>
              <a:ext cx="2253424" cy="908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1733" y="1507581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979248" y="203196"/>
            <a:ext cx="2779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/>
              <a:t>Brasinoesteroides</a:t>
            </a:r>
            <a:endParaRPr lang="en-US" sz="2800" dirty="0"/>
          </a:p>
        </p:txBody>
      </p:sp>
      <p:pic>
        <p:nvPicPr>
          <p:cNvPr id="18" name="Picture 17" descr="pict33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823" y="95624"/>
            <a:ext cx="1423751" cy="996625"/>
          </a:xfrm>
          <a:prstGeom prst="rect">
            <a:avLst/>
          </a:prstGeom>
        </p:spPr>
      </p:pic>
      <p:pic>
        <p:nvPicPr>
          <p:cNvPr id="20" name="Picture 19" descr="F3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37" y="1622945"/>
            <a:ext cx="6816753" cy="523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6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50800"/>
            <a:ext cx="9144000" cy="6755724"/>
            <a:chOff x="0" y="50800"/>
            <a:chExt cx="9144000" cy="67557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0800"/>
              <a:ext cx="9144000" cy="675572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57972" y="223878"/>
              <a:ext cx="8298691" cy="7760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ight Arrow 6"/>
          <p:cNvSpPr/>
          <p:nvPr/>
        </p:nvSpPr>
        <p:spPr>
          <a:xfrm>
            <a:off x="321733" y="1110681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4962" y="223878"/>
            <a:ext cx="3459695" cy="776006"/>
            <a:chOff x="604305" y="1538817"/>
            <a:chExt cx="7279173" cy="1238250"/>
          </a:xfrm>
        </p:grpSpPr>
        <p:sp>
          <p:nvSpPr>
            <p:cNvPr id="9" name="Rectangle 8"/>
            <p:cNvSpPr/>
            <p:nvPr/>
          </p:nvSpPr>
          <p:spPr>
            <a:xfrm>
              <a:off x="604305" y="1538817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4956183" y="2244356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2293407" y="2210490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384548" y="1979658"/>
              <a:ext cx="1849971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Percepción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32833" y="2001060"/>
              <a:ext cx="1750645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Respuestas</a:t>
              </a:r>
              <a:endParaRPr 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8789" y="1853600"/>
              <a:ext cx="1523617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3979248" y="203196"/>
            <a:ext cx="2779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/>
              <a:t>Brasinoesteroides</a:t>
            </a:r>
            <a:endParaRPr lang="en-US" sz="2800" dirty="0"/>
          </a:p>
        </p:txBody>
      </p:sp>
      <p:pic>
        <p:nvPicPr>
          <p:cNvPr id="20" name="Picture 19" descr="pict338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823" y="95624"/>
            <a:ext cx="1423751" cy="99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3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>
            <a:off x="321733" y="1110681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4962" y="223878"/>
            <a:ext cx="3517624" cy="776006"/>
            <a:chOff x="604305" y="1538817"/>
            <a:chExt cx="7401055" cy="1238250"/>
          </a:xfrm>
        </p:grpSpPr>
        <p:sp>
          <p:nvSpPr>
            <p:cNvPr id="9" name="Rectangle 8"/>
            <p:cNvSpPr/>
            <p:nvPr/>
          </p:nvSpPr>
          <p:spPr>
            <a:xfrm>
              <a:off x="604305" y="1538817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4956183" y="2244356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2293407" y="2210490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384548" y="1979658"/>
              <a:ext cx="1849971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Percepción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32834" y="2001060"/>
              <a:ext cx="1872526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Respuestas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8789" y="1853600"/>
              <a:ext cx="1523617" cy="44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3979248" y="203196"/>
            <a:ext cx="2779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/>
              <a:t>Brasinoesteroides</a:t>
            </a:r>
            <a:endParaRPr lang="en-US" sz="2800" dirty="0"/>
          </a:p>
        </p:txBody>
      </p:sp>
      <p:pic>
        <p:nvPicPr>
          <p:cNvPr id="20" name="Picture 19" descr="pict33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823" y="95624"/>
            <a:ext cx="1423751" cy="9966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1733" y="1825713"/>
            <a:ext cx="7850677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Promueve</a:t>
            </a:r>
            <a:r>
              <a:rPr lang="en-US" sz="2400" dirty="0" smtClean="0"/>
              <a:t>  la </a:t>
            </a:r>
            <a:r>
              <a:rPr lang="en-US" sz="2400" dirty="0" err="1" smtClean="0"/>
              <a:t>expansión</a:t>
            </a:r>
            <a:r>
              <a:rPr lang="en-US" sz="2400" dirty="0" smtClean="0"/>
              <a:t> y </a:t>
            </a:r>
            <a:r>
              <a:rPr lang="en-US" sz="2400" dirty="0" err="1" smtClean="0"/>
              <a:t>elongación</a:t>
            </a:r>
            <a:r>
              <a:rPr lang="en-US" sz="2400" dirty="0" smtClean="0"/>
              <a:t> </a:t>
            </a:r>
            <a:r>
              <a:rPr lang="en-US" sz="2400" dirty="0" err="1" smtClean="0"/>
              <a:t>celular</a:t>
            </a:r>
            <a:r>
              <a:rPr lang="en-US" sz="2400" dirty="0" smtClean="0"/>
              <a:t> (</a:t>
            </a:r>
            <a:r>
              <a:rPr lang="en-US" sz="2400" dirty="0" err="1" smtClean="0"/>
              <a:t>junto</a:t>
            </a:r>
            <a:r>
              <a:rPr lang="en-US" sz="2400" dirty="0" smtClean="0"/>
              <a:t> a </a:t>
            </a:r>
            <a:r>
              <a:rPr lang="en-US" sz="2400" dirty="0" err="1" smtClean="0"/>
              <a:t>auxinas</a:t>
            </a:r>
            <a:r>
              <a:rPr lang="en-US" sz="2400" dirty="0" smtClean="0"/>
              <a:t>)</a:t>
            </a:r>
          </a:p>
          <a:p>
            <a:endParaRPr lang="en-US" sz="2400" dirty="0"/>
          </a:p>
          <a:p>
            <a:r>
              <a:rPr lang="en-US" sz="2400" dirty="0" err="1" smtClean="0"/>
              <a:t>Promueve</a:t>
            </a:r>
            <a:r>
              <a:rPr lang="en-US" sz="2400" dirty="0" smtClean="0"/>
              <a:t> la </a:t>
            </a:r>
            <a:r>
              <a:rPr lang="en-US" sz="2400" dirty="0" err="1" smtClean="0"/>
              <a:t>differenciación</a:t>
            </a:r>
            <a:r>
              <a:rPr lang="en-US" sz="2400" dirty="0" smtClean="0"/>
              <a:t> vascular</a:t>
            </a:r>
          </a:p>
          <a:p>
            <a:endParaRPr lang="en-US" sz="2400" dirty="0"/>
          </a:p>
          <a:p>
            <a:r>
              <a:rPr lang="en-US" sz="2400" dirty="0" err="1" smtClean="0"/>
              <a:t>Participa</a:t>
            </a:r>
            <a:r>
              <a:rPr lang="en-US" sz="2400" dirty="0" smtClean="0"/>
              <a:t> en la </a:t>
            </a:r>
            <a:r>
              <a:rPr lang="en-US" sz="2400" dirty="0" err="1" smtClean="0"/>
              <a:t>maduración</a:t>
            </a:r>
            <a:r>
              <a:rPr lang="en-US" sz="2400" dirty="0" smtClean="0"/>
              <a:t> de </a:t>
            </a:r>
            <a:r>
              <a:rPr lang="en-US" sz="2400" dirty="0" err="1" smtClean="0"/>
              <a:t>flores</a:t>
            </a:r>
            <a:r>
              <a:rPr lang="en-US" sz="2400" dirty="0" smtClean="0"/>
              <a:t> y </a:t>
            </a:r>
            <a:r>
              <a:rPr lang="en-US" sz="2400" dirty="0" err="1" smtClean="0"/>
              <a:t>frutos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err="1" smtClean="0"/>
              <a:t>Necesaria</a:t>
            </a:r>
            <a:r>
              <a:rPr lang="en-US" sz="2400" dirty="0" smtClean="0"/>
              <a:t> </a:t>
            </a:r>
            <a:r>
              <a:rPr lang="en-US" sz="2400" dirty="0" err="1" smtClean="0"/>
              <a:t>para</a:t>
            </a:r>
            <a:r>
              <a:rPr lang="en-US" sz="2400" dirty="0" smtClean="0"/>
              <a:t> la </a:t>
            </a:r>
            <a:r>
              <a:rPr lang="en-US" sz="2400" dirty="0" err="1" smtClean="0"/>
              <a:t>formación</a:t>
            </a:r>
            <a:r>
              <a:rPr lang="en-US" sz="2400" dirty="0" smtClean="0"/>
              <a:t> y </a:t>
            </a:r>
            <a:r>
              <a:rPr lang="en-US" sz="2400" dirty="0" err="1" smtClean="0"/>
              <a:t>elongación</a:t>
            </a:r>
            <a:r>
              <a:rPr lang="en-US" sz="2400" dirty="0" smtClean="0"/>
              <a:t> del </a:t>
            </a:r>
            <a:r>
              <a:rPr lang="en-US" sz="2400" dirty="0" err="1" smtClean="0"/>
              <a:t>tubo</a:t>
            </a:r>
            <a:r>
              <a:rPr lang="en-US" sz="2400" dirty="0" smtClean="0"/>
              <a:t> </a:t>
            </a:r>
            <a:r>
              <a:rPr lang="en-US" sz="2400" dirty="0" err="1" smtClean="0"/>
              <a:t>polínico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err="1" smtClean="0"/>
              <a:t>Acelera</a:t>
            </a:r>
            <a:r>
              <a:rPr lang="en-US" sz="2400" dirty="0" smtClean="0"/>
              <a:t> la </a:t>
            </a:r>
            <a:r>
              <a:rPr lang="en-US" sz="2400" dirty="0" err="1" smtClean="0"/>
              <a:t>senescencia</a:t>
            </a:r>
            <a:r>
              <a:rPr lang="en-US" sz="2400" dirty="0" smtClean="0"/>
              <a:t> en </a:t>
            </a:r>
            <a:r>
              <a:rPr lang="en-US" sz="2400" dirty="0" err="1" smtClean="0"/>
              <a:t>algunos</a:t>
            </a:r>
            <a:r>
              <a:rPr lang="en-US" sz="2400" dirty="0" smtClean="0"/>
              <a:t> </a:t>
            </a:r>
            <a:r>
              <a:rPr lang="en-US" sz="2400" dirty="0" err="1" smtClean="0"/>
              <a:t>tejidos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err="1" smtClean="0"/>
              <a:t>Proteje</a:t>
            </a:r>
            <a:r>
              <a:rPr lang="en-US" sz="2400" dirty="0" smtClean="0"/>
              <a:t> </a:t>
            </a:r>
            <a:r>
              <a:rPr lang="en-US" sz="2400" dirty="0" err="1" smtClean="0"/>
              <a:t>frente</a:t>
            </a:r>
            <a:r>
              <a:rPr lang="en-US" sz="2400" dirty="0" smtClean="0"/>
              <a:t> a </a:t>
            </a:r>
            <a:r>
              <a:rPr lang="en-US" sz="2400" dirty="0" err="1" smtClean="0"/>
              <a:t>estr</a:t>
            </a:r>
            <a:r>
              <a:rPr lang="de-DE" sz="2400" dirty="0" err="1" smtClean="0"/>
              <a:t>é</a:t>
            </a:r>
            <a:r>
              <a:rPr lang="en-US" sz="2400" dirty="0" smtClean="0"/>
              <a:t>s </a:t>
            </a:r>
            <a:r>
              <a:rPr lang="en-US" sz="2400" dirty="0" err="1" smtClean="0"/>
              <a:t>hídrico</a:t>
            </a:r>
            <a:r>
              <a:rPr lang="en-US" sz="2400" dirty="0" smtClean="0"/>
              <a:t> y </a:t>
            </a:r>
            <a:r>
              <a:rPr lang="en-US" sz="2400" dirty="0" err="1" smtClean="0"/>
              <a:t>frío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279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23333" y="210242"/>
            <a:ext cx="4572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b="1" dirty="0" smtClean="0">
                <a:solidFill>
                  <a:srgbClr val="464646"/>
                </a:solidFill>
                <a:latin typeface="Arial" charset="0"/>
                <a:ea typeface="Arial" charset="0"/>
                <a:cs typeface="Arial" charset="0"/>
              </a:rPr>
              <a:t>“¿</a:t>
            </a:r>
            <a:r>
              <a:rPr lang="es-ES_tradnl" b="1" dirty="0">
                <a:solidFill>
                  <a:srgbClr val="464646"/>
                </a:solidFill>
                <a:latin typeface="Arial" charset="0"/>
                <a:ea typeface="Arial" charset="0"/>
                <a:cs typeface="Arial" charset="0"/>
              </a:rPr>
              <a:t>Qué hacer para no perder el tiempo?… Sentirlo en toda su lentitud</a:t>
            </a:r>
            <a:r>
              <a:rPr lang="es-ES_tradnl" b="1" dirty="0" smtClean="0">
                <a:solidFill>
                  <a:srgbClr val="464646"/>
                </a:solidFill>
                <a:latin typeface="Arial" charset="0"/>
                <a:ea typeface="Arial" charset="0"/>
                <a:cs typeface="Arial" charset="0"/>
              </a:rPr>
              <a:t>.”</a:t>
            </a:r>
          </a:p>
          <a:p>
            <a:pPr>
              <a:lnSpc>
                <a:spcPct val="150000"/>
              </a:lnSpc>
            </a:pPr>
            <a:r>
              <a:rPr lang="es-ES_tradnl" b="1" i="1" dirty="0">
                <a:solidFill>
                  <a:srgbClr val="222222"/>
                </a:solidFill>
                <a:latin typeface="arial" charset="0"/>
              </a:rPr>
              <a:t>La peste, Albert Camus, </a:t>
            </a:r>
            <a:r>
              <a:rPr lang="es-ES_tradnl" b="1" i="1" dirty="0" smtClean="0">
                <a:solidFill>
                  <a:srgbClr val="222222"/>
                </a:solidFill>
                <a:latin typeface="arial" charset="0"/>
              </a:rPr>
              <a:t>1947</a:t>
            </a:r>
            <a:endParaRPr lang="es-ES_tradnl" b="1" i="1" dirty="0">
              <a:solidFill>
                <a:srgbClr val="222222"/>
              </a:solidFill>
              <a:latin typeface="arial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488923" y="2664583"/>
            <a:ext cx="57245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smtClean="0"/>
              <a:t>Hormonas vegetales 2</a:t>
            </a:r>
            <a:endParaRPr lang="es-ES_tradnl" sz="4800"/>
          </a:p>
        </p:txBody>
      </p:sp>
      <p:sp>
        <p:nvSpPr>
          <p:cNvPr id="9" name="CuadroTexto 8"/>
          <p:cNvSpPr txBox="1"/>
          <p:nvPr/>
        </p:nvSpPr>
        <p:spPr>
          <a:xfrm>
            <a:off x="466151" y="5617026"/>
            <a:ext cx="6772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/>
              <a:t>El aroma del tiempo: Un ensayo filosófico sobre el arte de demorarse</a:t>
            </a:r>
          </a:p>
          <a:p>
            <a:r>
              <a:rPr lang="es-ES_tradnl" dirty="0" err="1"/>
              <a:t>Byung-Chul</a:t>
            </a:r>
            <a:r>
              <a:rPr lang="es-ES_tradnl" dirty="0"/>
              <a:t> </a:t>
            </a:r>
            <a:r>
              <a:rPr lang="es-ES_tradnl" dirty="0" smtClean="0"/>
              <a:t>Han, 2015</a:t>
            </a:r>
            <a:endParaRPr lang="es-ES_tradnl" dirty="0"/>
          </a:p>
        </p:txBody>
      </p:sp>
      <p:sp>
        <p:nvSpPr>
          <p:cNvPr id="10" name="CuadroTexto 9"/>
          <p:cNvSpPr txBox="1"/>
          <p:nvPr/>
        </p:nvSpPr>
        <p:spPr>
          <a:xfrm>
            <a:off x="7714211" y="1712422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mtClean="0"/>
              <a:t> 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5262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40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5707" y="-35943"/>
            <a:ext cx="4250483" cy="1543524"/>
            <a:chOff x="881423" y="1281118"/>
            <a:chExt cx="8673017" cy="5092275"/>
          </a:xfrm>
        </p:grpSpPr>
        <p:sp>
          <p:nvSpPr>
            <p:cNvPr id="5" name="Rectangle 4"/>
            <p:cNvSpPr/>
            <p:nvPr/>
          </p:nvSpPr>
          <p:spPr>
            <a:xfrm>
              <a:off x="3889375" y="3333750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2000" y="2159000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875" y="4714875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7375" y="37306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1275" y="37560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988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149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981603" y="1281118"/>
              <a:ext cx="1344991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Síntesis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1423" y="3366408"/>
              <a:ext cx="1789832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Transporte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76294" y="3349476"/>
              <a:ext cx="2778146" cy="90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Conjugación</a:t>
              </a:r>
              <a:endParaRPr lang="en-US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87232" y="5464485"/>
              <a:ext cx="2829735" cy="90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Degradación</a:t>
              </a: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95113" y="3648532"/>
              <a:ext cx="2253424" cy="908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1733" y="1507581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979248" y="100287"/>
            <a:ext cx="4877415" cy="626129"/>
            <a:chOff x="3979248" y="100287"/>
            <a:chExt cx="4877415" cy="626129"/>
          </a:xfrm>
        </p:grpSpPr>
        <p:sp>
          <p:nvSpPr>
            <p:cNvPr id="22" name="Rectangle 21"/>
            <p:cNvSpPr/>
            <p:nvPr/>
          </p:nvSpPr>
          <p:spPr>
            <a:xfrm>
              <a:off x="3979248" y="203196"/>
              <a:ext cx="18306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/>
                <a:t>Giberelinas</a:t>
              </a:r>
              <a:endParaRPr lang="en-US" sz="2800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52201" y="100287"/>
              <a:ext cx="1204462" cy="626129"/>
            </a:xfrm>
            <a:prstGeom prst="rect">
              <a:avLst/>
            </a:prstGeom>
          </p:spPr>
        </p:pic>
      </p:grpSp>
      <p:pic>
        <p:nvPicPr>
          <p:cNvPr id="24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6"/>
          <a:stretch>
            <a:fillRect/>
          </a:stretch>
        </p:blipFill>
        <p:spPr bwMode="auto">
          <a:xfrm>
            <a:off x="93332" y="1538182"/>
            <a:ext cx="4724400" cy="600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5" name="Group 10"/>
          <p:cNvGrpSpPr>
            <a:grpSpLocks/>
          </p:cNvGrpSpPr>
          <p:nvPr/>
        </p:nvGrpSpPr>
        <p:grpSpPr bwMode="auto">
          <a:xfrm>
            <a:off x="6302375" y="1863093"/>
            <a:ext cx="1731963" cy="4119563"/>
            <a:chOff x="3970" y="926"/>
            <a:chExt cx="1091" cy="2595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4014" y="926"/>
              <a:ext cx="874" cy="237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/>
                <a:t>Parte aérea</a:t>
              </a:r>
            </a:p>
          </p:txBody>
        </p:sp>
        <p:sp>
          <p:nvSpPr>
            <p:cNvPr id="27" name="Text Box 5"/>
            <p:cNvSpPr txBox="1">
              <a:spLocks noChangeArrowheads="1"/>
            </p:cNvSpPr>
            <p:nvPr/>
          </p:nvSpPr>
          <p:spPr bwMode="auto">
            <a:xfrm>
              <a:off x="4286" y="3284"/>
              <a:ext cx="418" cy="237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/>
                <a:t>Raíz</a:t>
              </a:r>
            </a:p>
          </p:txBody>
        </p:sp>
        <p:sp>
          <p:nvSpPr>
            <p:cNvPr id="28" name="Line 6"/>
            <p:cNvSpPr>
              <a:spLocks noChangeShapeType="1"/>
            </p:cNvSpPr>
            <p:nvPr/>
          </p:nvSpPr>
          <p:spPr bwMode="auto">
            <a:xfrm>
              <a:off x="4830" y="1243"/>
              <a:ext cx="0" cy="136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 rot="5400000">
              <a:off x="4648" y="1743"/>
              <a:ext cx="5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/>
                <a:t>Floema</a:t>
              </a:r>
            </a:p>
          </p:txBody>
        </p:sp>
        <p:sp>
          <p:nvSpPr>
            <p:cNvPr id="30" name="Line 8"/>
            <p:cNvSpPr>
              <a:spLocks noChangeShapeType="1"/>
            </p:cNvSpPr>
            <p:nvPr/>
          </p:nvSpPr>
          <p:spPr bwMode="auto">
            <a:xfrm rot="16200000">
              <a:off x="3628" y="2536"/>
              <a:ext cx="131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 Box 9"/>
            <p:cNvSpPr txBox="1">
              <a:spLocks noChangeArrowheads="1"/>
            </p:cNvSpPr>
            <p:nvPr/>
          </p:nvSpPr>
          <p:spPr bwMode="auto">
            <a:xfrm rot="16200000">
              <a:off x="3808" y="2482"/>
              <a:ext cx="5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/>
                <a:t>Xilema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408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5707" y="-35943"/>
            <a:ext cx="3843900" cy="1543524"/>
            <a:chOff x="881423" y="1281118"/>
            <a:chExt cx="7843394" cy="5092275"/>
          </a:xfrm>
        </p:grpSpPr>
        <p:sp>
          <p:nvSpPr>
            <p:cNvPr id="5" name="Rectangle 4"/>
            <p:cNvSpPr/>
            <p:nvPr/>
          </p:nvSpPr>
          <p:spPr>
            <a:xfrm>
              <a:off x="3889375" y="3333750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2000" y="2159000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875" y="4714875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7375" y="37306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1275" y="37560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988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149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981603" y="1281118"/>
              <a:ext cx="1344991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Síntesis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1423" y="3366408"/>
              <a:ext cx="1789832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000000"/>
                  </a:solidFill>
                </a:rPr>
                <a:t>Transporte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76295" y="3349477"/>
              <a:ext cx="1948522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Conjugación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87232" y="5464485"/>
              <a:ext cx="2829735" cy="90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Degradación</a:t>
              </a: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95113" y="3648532"/>
              <a:ext cx="2253424" cy="908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1733" y="1507581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979248" y="100287"/>
            <a:ext cx="4877415" cy="626129"/>
            <a:chOff x="3979248" y="100287"/>
            <a:chExt cx="4877415" cy="626129"/>
          </a:xfrm>
        </p:grpSpPr>
        <p:sp>
          <p:nvSpPr>
            <p:cNvPr id="22" name="Rectangle 21"/>
            <p:cNvSpPr/>
            <p:nvPr/>
          </p:nvSpPr>
          <p:spPr>
            <a:xfrm>
              <a:off x="3979248" y="203196"/>
              <a:ext cx="18306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/>
                <a:t>Giberelinas</a:t>
              </a:r>
              <a:endParaRPr lang="en-US" sz="2800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52201" y="100287"/>
              <a:ext cx="1204462" cy="626129"/>
            </a:xfrm>
            <a:prstGeom prst="rect">
              <a:avLst/>
            </a:prstGeom>
          </p:spPr>
        </p:pic>
      </p:grpSp>
      <p:pic>
        <p:nvPicPr>
          <p:cNvPr id="24" name="Picture 9" descr="scan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62891" r="47174" b="21234"/>
          <a:stretch>
            <a:fillRect/>
          </a:stretch>
        </p:blipFill>
        <p:spPr bwMode="auto">
          <a:xfrm>
            <a:off x="4930246" y="3021255"/>
            <a:ext cx="4153829" cy="18467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scan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1" t="23201" r="51398" b="61906"/>
          <a:stretch>
            <a:fillRect/>
          </a:stretch>
        </p:blipFill>
        <p:spPr bwMode="auto">
          <a:xfrm>
            <a:off x="321733" y="2929302"/>
            <a:ext cx="3693424" cy="19815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Line 11"/>
          <p:cNvSpPr>
            <a:spLocks noChangeShapeType="1"/>
          </p:cNvSpPr>
          <p:nvPr/>
        </p:nvSpPr>
        <p:spPr bwMode="auto">
          <a:xfrm>
            <a:off x="3334432" y="4291704"/>
            <a:ext cx="163065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3585621" y="3731356"/>
            <a:ext cx="16593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dirty="0" err="1"/>
              <a:t>Glicosilación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7521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5707" y="-35943"/>
            <a:ext cx="3843900" cy="1545023"/>
            <a:chOff x="881423" y="1281118"/>
            <a:chExt cx="7843394" cy="5097221"/>
          </a:xfrm>
        </p:grpSpPr>
        <p:sp>
          <p:nvSpPr>
            <p:cNvPr id="5" name="Rectangle 4"/>
            <p:cNvSpPr/>
            <p:nvPr/>
          </p:nvSpPr>
          <p:spPr>
            <a:xfrm>
              <a:off x="3889375" y="3333750"/>
              <a:ext cx="1587500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2000" y="2159000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875" y="4714875"/>
              <a:ext cx="0" cy="1016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7375" y="37306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1275" y="3756025"/>
              <a:ext cx="11588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988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149" y="3952875"/>
              <a:ext cx="11075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981603" y="1281118"/>
              <a:ext cx="1344991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Síntesis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1423" y="3366408"/>
              <a:ext cx="1789832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000000"/>
                  </a:solidFill>
                </a:rPr>
                <a:t>Transporte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76295" y="3349477"/>
              <a:ext cx="1948522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Conjugación</a:t>
              </a:r>
              <a:endParaRPr lang="en-US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87231" y="5464485"/>
              <a:ext cx="1984706" cy="91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Degradación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95113" y="3648532"/>
              <a:ext cx="2253424" cy="908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Hormona</a:t>
              </a:r>
              <a:endParaRPr lang="en-US" sz="1200" dirty="0"/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1733" y="1507581"/>
            <a:ext cx="8534930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979248" y="100287"/>
            <a:ext cx="4877415" cy="626129"/>
            <a:chOff x="3979248" y="100287"/>
            <a:chExt cx="4877415" cy="626129"/>
          </a:xfrm>
        </p:grpSpPr>
        <p:sp>
          <p:nvSpPr>
            <p:cNvPr id="22" name="Rectangle 21"/>
            <p:cNvSpPr/>
            <p:nvPr/>
          </p:nvSpPr>
          <p:spPr>
            <a:xfrm>
              <a:off x="3979248" y="203196"/>
              <a:ext cx="18306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/>
                <a:t>Giberelinas</a:t>
              </a:r>
              <a:endParaRPr lang="en-US" sz="2800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52201" y="100287"/>
              <a:ext cx="1204462" cy="626129"/>
            </a:xfrm>
            <a:prstGeom prst="rect">
              <a:avLst/>
            </a:prstGeom>
          </p:spPr>
        </p:pic>
      </p:grpSp>
      <p:grpSp>
        <p:nvGrpSpPr>
          <p:cNvPr id="24" name="Group 20"/>
          <p:cNvGrpSpPr>
            <a:grpSpLocks/>
          </p:cNvGrpSpPr>
          <p:nvPr/>
        </p:nvGrpSpPr>
        <p:grpSpPr bwMode="auto">
          <a:xfrm>
            <a:off x="2115990" y="1711536"/>
            <a:ext cx="5559998" cy="5054610"/>
            <a:chOff x="3242" y="527"/>
            <a:chExt cx="2087" cy="2007"/>
          </a:xfrm>
        </p:grpSpPr>
        <p:pic>
          <p:nvPicPr>
            <p:cNvPr id="25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48"/>
            <a:stretch>
              <a:fillRect/>
            </a:stretch>
          </p:blipFill>
          <p:spPr bwMode="auto">
            <a:xfrm>
              <a:off x="3242" y="1661"/>
              <a:ext cx="2087" cy="8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6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1434"/>
              <a:ext cx="862" cy="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7" name="Line 16"/>
            <p:cNvSpPr>
              <a:spLocks noChangeShapeType="1"/>
            </p:cNvSpPr>
            <p:nvPr/>
          </p:nvSpPr>
          <p:spPr bwMode="auto">
            <a:xfrm>
              <a:off x="3697" y="1394"/>
              <a:ext cx="0" cy="3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8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527"/>
              <a:ext cx="2041" cy="8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9" name="Line 19"/>
            <p:cNvSpPr>
              <a:spLocks noChangeShapeType="1"/>
            </p:cNvSpPr>
            <p:nvPr/>
          </p:nvSpPr>
          <p:spPr bwMode="auto">
            <a:xfrm>
              <a:off x="4876" y="1389"/>
              <a:ext cx="0" cy="3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853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836613"/>
            <a:ext cx="2479675" cy="489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19771" r="30876"/>
          <a:stretch>
            <a:fillRect/>
          </a:stretch>
        </p:blipFill>
        <p:spPr bwMode="auto">
          <a:xfrm>
            <a:off x="3748088" y="3357563"/>
            <a:ext cx="2735262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052513"/>
            <a:ext cx="329565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1325562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989138"/>
            <a:ext cx="13255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933825"/>
            <a:ext cx="13255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2124075" y="1916113"/>
            <a:ext cx="431800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1187450" y="3933825"/>
            <a:ext cx="215900" cy="2159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>
            <a:off x="1403350" y="1700213"/>
            <a:ext cx="2889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9" name="Line 11"/>
          <p:cNvSpPr>
            <a:spLocks noChangeShapeType="1"/>
          </p:cNvSpPr>
          <p:nvPr/>
        </p:nvSpPr>
        <p:spPr bwMode="auto">
          <a:xfrm flipH="1">
            <a:off x="1476375" y="4076700"/>
            <a:ext cx="287338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1692275" y="19050"/>
            <a:ext cx="637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2400" dirty="0"/>
              <a:t>Regulación del contenido de </a:t>
            </a:r>
            <a:r>
              <a:rPr lang="es-ES" sz="2400" dirty="0" err="1"/>
              <a:t>GAs</a:t>
            </a:r>
            <a:r>
              <a:rPr lang="es-ES" sz="2400" dirty="0"/>
              <a:t> por auxinas</a:t>
            </a:r>
          </a:p>
        </p:txBody>
      </p:sp>
      <p:pic>
        <p:nvPicPr>
          <p:cNvPr id="3278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6" t="29630" r="2306"/>
          <a:stretch>
            <a:fillRect/>
          </a:stretch>
        </p:blipFill>
        <p:spPr bwMode="auto">
          <a:xfrm>
            <a:off x="2627313" y="3573463"/>
            <a:ext cx="1223962" cy="20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82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7" t="-2742" r="2156" b="89212"/>
          <a:stretch>
            <a:fillRect/>
          </a:stretch>
        </p:blipFill>
        <p:spPr bwMode="auto">
          <a:xfrm>
            <a:off x="2627313" y="1844675"/>
            <a:ext cx="2159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783" name="Line 15"/>
          <p:cNvSpPr>
            <a:spLocks noChangeShapeType="1"/>
          </p:cNvSpPr>
          <p:nvPr/>
        </p:nvSpPr>
        <p:spPr bwMode="auto">
          <a:xfrm>
            <a:off x="2411413" y="213360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8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3585</TotalTime>
  <Words>748</Words>
  <Application>Microsoft Macintosh PowerPoint</Application>
  <PresentationFormat>Presentación en pantalla (4:3)</PresentationFormat>
  <Paragraphs>368</Paragraphs>
  <Slides>55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61" baseType="lpstr">
      <vt:lpstr>Calibri</vt:lpstr>
      <vt:lpstr>ＭＳ Ｐゴシック</vt:lpstr>
      <vt:lpstr>新細明體</vt:lpstr>
      <vt:lpstr>Arial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Marcelo Desimone</dc:creator>
  <cp:lastModifiedBy>marchelodesimone@gmail.com</cp:lastModifiedBy>
  <cp:revision>113</cp:revision>
  <cp:lastPrinted>2013-05-13T06:27:53Z</cp:lastPrinted>
  <dcterms:created xsi:type="dcterms:W3CDTF">2012-05-24T00:29:06Z</dcterms:created>
  <dcterms:modified xsi:type="dcterms:W3CDTF">2020-05-26T23:38:12Z</dcterms:modified>
</cp:coreProperties>
</file>