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92" r:id="rId2"/>
    <p:sldId id="389" r:id="rId3"/>
    <p:sldId id="338" r:id="rId4"/>
    <p:sldId id="369" r:id="rId5"/>
    <p:sldId id="335" r:id="rId6"/>
    <p:sldId id="380" r:id="rId7"/>
    <p:sldId id="276" r:id="rId8"/>
    <p:sldId id="385" r:id="rId9"/>
    <p:sldId id="277" r:id="rId10"/>
    <p:sldId id="290" r:id="rId11"/>
    <p:sldId id="280" r:id="rId12"/>
    <p:sldId id="282" r:id="rId13"/>
    <p:sldId id="279" r:id="rId14"/>
    <p:sldId id="284" r:id="rId15"/>
    <p:sldId id="283" r:id="rId16"/>
    <p:sldId id="391" r:id="rId17"/>
    <p:sldId id="381" r:id="rId18"/>
    <p:sldId id="382" r:id="rId19"/>
    <p:sldId id="383" r:id="rId20"/>
    <p:sldId id="365" r:id="rId21"/>
    <p:sldId id="343" r:id="rId22"/>
    <p:sldId id="372" r:id="rId23"/>
    <p:sldId id="371" r:id="rId24"/>
    <p:sldId id="379" r:id="rId25"/>
    <p:sldId id="352" r:id="rId26"/>
    <p:sldId id="375" r:id="rId27"/>
    <p:sldId id="392" r:id="rId28"/>
    <p:sldId id="378" r:id="rId29"/>
    <p:sldId id="347" r:id="rId30"/>
    <p:sldId id="291" r:id="rId31"/>
    <p:sldId id="297" r:id="rId32"/>
    <p:sldId id="296" r:id="rId33"/>
    <p:sldId id="287" r:id="rId34"/>
    <p:sldId id="288" r:id="rId35"/>
    <p:sldId id="299" r:id="rId36"/>
    <p:sldId id="362" r:id="rId37"/>
    <p:sldId id="366" r:id="rId38"/>
    <p:sldId id="302" r:id="rId39"/>
    <p:sldId id="303" r:id="rId40"/>
    <p:sldId id="360" r:id="rId41"/>
    <p:sldId id="301" r:id="rId42"/>
    <p:sldId id="351" r:id="rId43"/>
    <p:sldId id="354" r:id="rId44"/>
    <p:sldId id="304" r:id="rId45"/>
    <p:sldId id="305" r:id="rId46"/>
    <p:sldId id="307" r:id="rId47"/>
    <p:sldId id="355" r:id="rId48"/>
    <p:sldId id="387" r:id="rId49"/>
    <p:sldId id="306" r:id="rId50"/>
    <p:sldId id="308" r:id="rId51"/>
    <p:sldId id="357" r:id="rId52"/>
    <p:sldId id="367" r:id="rId53"/>
    <p:sldId id="368" r:id="rId54"/>
    <p:sldId id="309" r:id="rId55"/>
    <p:sldId id="393" r:id="rId56"/>
    <p:sldId id="312" r:id="rId57"/>
    <p:sldId id="370" r:id="rId58"/>
    <p:sldId id="395" r:id="rId59"/>
    <p:sldId id="39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6">
          <p15:clr>
            <a:srgbClr val="A4A3A4"/>
          </p15:clr>
        </p15:guide>
        <p15:guide id="2" pos="30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5"/>
    <p:restoredTop sz="94329"/>
  </p:normalViewPr>
  <p:slideViewPr>
    <p:cSldViewPr snapToGrid="0" snapToObjects="1" showGuides="1">
      <p:cViewPr>
        <p:scale>
          <a:sx n="72" d="100"/>
          <a:sy n="72" d="100"/>
        </p:scale>
        <p:origin x="1208" y="464"/>
      </p:cViewPr>
      <p:guideLst>
        <p:guide orient="horz" pos="2396"/>
        <p:guide pos="30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8224B-0FC1-4C42-9CBB-0CB55570A69A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04FE9-2D16-0C40-8DCE-C26097A765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D89EC-26F5-0249-955C-93C6B35D39F4}" type="slidenum">
              <a:rPr lang="en-US"/>
              <a:pPr/>
              <a:t>6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2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04FE9-2D16-0C40-8DCE-C26097A765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3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8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1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7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71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4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8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6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8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6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2DC6-01C2-F048-A9FB-EFFDA5C6EA6C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20399-D582-5146-8EA2-BB56B3C89C0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7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4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Relationship Id="rId3" Type="http://schemas.openxmlformats.org/officeDocument/2006/relationships/image" Target="../media/image65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8"/>
            <a:ext cx="9204758" cy="690356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16179" y="-28416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Fotoreceptores</a:t>
            </a: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2232788" y="1042977"/>
            <a:ext cx="4796762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Es necesaria la luz solar para los seres humanos?</a:t>
            </a:r>
          </a:p>
          <a:p>
            <a:endParaRPr lang="es-ES_tradnl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es-ES_tradnl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Melatonina, ciclo circadiano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; </a:t>
            </a:r>
          </a:p>
          <a:p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Serotonina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estados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de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animo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ciclos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estacionales</a:t>
            </a:r>
            <a:endParaRPr lang="de-DE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endParaRPr lang="es-ES_tradnl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es-ES_tradnl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Formaci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ón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de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Vitamina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</a:t>
            </a:r>
          </a:p>
          <a:p>
            <a:endParaRPr lang="de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Que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ocurre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durante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aislamiento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sin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luz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solar?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765224" y="3624303"/>
            <a:ext cx="6198300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Cómo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interactuar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cuando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comenzemos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salir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de la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cuarentena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</a:p>
          <a:p>
            <a:endParaRPr lang="de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(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mundo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será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mismo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dicen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 </a:t>
            </a:r>
          </a:p>
          <a:p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Podremos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hacer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uno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mejor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para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todes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?)</a:t>
            </a:r>
          </a:p>
          <a:p>
            <a:endParaRPr lang="de-DE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 si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trasladamos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algunas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actividades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espacios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abiertos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</a:p>
          <a:p>
            <a:endParaRPr lang="de-DE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de-DE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Clases</a:t>
            </a:r>
            <a:r>
              <a:rPr lang="de-DE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de-DE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regulares</a:t>
            </a:r>
            <a:r>
              <a:rPr lang="de-DE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de-DE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Clases</a:t>
            </a:r>
            <a:r>
              <a:rPr lang="de-DE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de </a:t>
            </a:r>
            <a:r>
              <a:rPr lang="de-DE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consulta</a:t>
            </a:r>
            <a:r>
              <a:rPr lang="de-DE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de-DE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Exámenes</a:t>
            </a:r>
            <a:r>
              <a:rPr lang="de-DE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</a:p>
          <a:p>
            <a:endParaRPr lang="de-DE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1" y="801265"/>
            <a:ext cx="9046678" cy="35854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47287" y="5187948"/>
            <a:ext cx="5446712" cy="1168400"/>
            <a:chOff x="1947287" y="5187948"/>
            <a:chExt cx="5446712" cy="1168400"/>
          </a:xfrm>
        </p:grpSpPr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1947287" y="5187948"/>
              <a:ext cx="869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PHY A</a:t>
              </a: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3090287" y="5187948"/>
              <a:ext cx="869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PHY B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4228524" y="5187948"/>
              <a:ext cx="882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PHY C</a:t>
              </a:r>
            </a:p>
          </p:txBody>
        </p:sp>
        <p:sp>
          <p:nvSpPr>
            <p:cNvPr id="8" name="Text Box 26"/>
            <p:cNvSpPr txBox="1">
              <a:spLocks noChangeArrowheads="1"/>
            </p:cNvSpPr>
            <p:nvPr/>
          </p:nvSpPr>
          <p:spPr bwMode="auto">
            <a:xfrm>
              <a:off x="5373112" y="5187948"/>
              <a:ext cx="882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PHY D</a:t>
              </a:r>
            </a:p>
          </p:txBody>
        </p:sp>
        <p:sp>
          <p:nvSpPr>
            <p:cNvPr id="9" name="Text Box 27"/>
            <p:cNvSpPr txBox="1">
              <a:spLocks noChangeArrowheads="1"/>
            </p:cNvSpPr>
            <p:nvPr/>
          </p:nvSpPr>
          <p:spPr bwMode="auto">
            <a:xfrm>
              <a:off x="6524049" y="5187948"/>
              <a:ext cx="8699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PHY E</a:t>
              </a:r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>
              <a:off x="2356862" y="5511798"/>
              <a:ext cx="0" cy="25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kern="1200"/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>
              <a:off x="3437949" y="5511798"/>
              <a:ext cx="0" cy="25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kern="1200"/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4612699" y="5511798"/>
              <a:ext cx="0" cy="25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kern="1200"/>
            </a:p>
          </p:txBody>
        </p:sp>
        <p:sp>
          <p:nvSpPr>
            <p:cNvPr id="13" name="Line 31"/>
            <p:cNvSpPr>
              <a:spLocks noChangeShapeType="1"/>
            </p:cNvSpPr>
            <p:nvPr/>
          </p:nvSpPr>
          <p:spPr bwMode="auto">
            <a:xfrm>
              <a:off x="5789037" y="5511798"/>
              <a:ext cx="0" cy="25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kern="1200"/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6965374" y="5511798"/>
              <a:ext cx="0" cy="2524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kern="1200"/>
            </a:p>
          </p:txBody>
        </p:sp>
        <p:sp>
          <p:nvSpPr>
            <p:cNvPr id="15" name="Text Box 33"/>
            <p:cNvSpPr txBox="1">
              <a:spLocks noChangeArrowheads="1"/>
            </p:cNvSpPr>
            <p:nvPr/>
          </p:nvSpPr>
          <p:spPr bwMode="auto">
            <a:xfrm>
              <a:off x="1991737" y="5980110"/>
              <a:ext cx="765175" cy="376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kern="1200"/>
                <a:t>Tipo I</a:t>
              </a:r>
            </a:p>
          </p:txBody>
        </p:sp>
        <p:sp>
          <p:nvSpPr>
            <p:cNvPr id="16" name="Text Box 34"/>
            <p:cNvSpPr txBox="1">
              <a:spLocks noChangeArrowheads="1"/>
            </p:cNvSpPr>
            <p:nvPr/>
          </p:nvSpPr>
          <p:spPr bwMode="auto">
            <a:xfrm>
              <a:off x="3220462" y="5980110"/>
              <a:ext cx="4105275" cy="376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s-ES" kern="1200"/>
                <a:t>Tipo 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3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05" y="295818"/>
            <a:ext cx="5869234" cy="630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98" y="1743076"/>
            <a:ext cx="812356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3444"/>
            <a:ext cx="6268190" cy="61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28" y="927601"/>
            <a:ext cx="7825024" cy="3123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34" y="4199467"/>
            <a:ext cx="7489740" cy="15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7930445" cy="66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568"/>
            <a:ext cx="9204758" cy="690356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37664" y="358933"/>
            <a:ext cx="2854668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es-ES" sz="3200" dirty="0" smtClean="0"/>
              <a:t>LUZ AMBIENTAL</a:t>
            </a:r>
            <a:endParaRPr lang="es-ES" sz="32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72854" y="401264"/>
            <a:ext cx="1476887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/>
            <a:r>
              <a:rPr lang="es-ES" sz="3200" dirty="0" smtClean="0"/>
              <a:t>PLANTA</a:t>
            </a:r>
            <a:endParaRPr lang="es-E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86405" y="1472586"/>
            <a:ext cx="2537173" cy="45243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Calidad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err="1" smtClean="0"/>
              <a:t>Cantidad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Dirección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Duración</a:t>
            </a:r>
            <a:r>
              <a:rPr lang="en-US" sz="2400" dirty="0" smtClean="0"/>
              <a:t> / </a:t>
            </a:r>
            <a:r>
              <a:rPr lang="en-US" sz="2400" dirty="0" err="1" smtClean="0"/>
              <a:t>Período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47591" y="1472586"/>
            <a:ext cx="2433479" cy="45243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Fotomorfogénesis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err="1" smtClean="0"/>
              <a:t>Germinación</a:t>
            </a:r>
            <a:r>
              <a:rPr lang="en-US" sz="2400" dirty="0" smtClean="0"/>
              <a:t> / </a:t>
            </a:r>
          </a:p>
          <a:p>
            <a:r>
              <a:rPr lang="en-US" sz="2400" dirty="0" err="1" smtClean="0"/>
              <a:t>evitar</a:t>
            </a:r>
            <a:r>
              <a:rPr lang="en-US" sz="2400" dirty="0" smtClean="0"/>
              <a:t> la </a:t>
            </a:r>
            <a:r>
              <a:rPr lang="en-US" sz="2400" dirty="0" err="1" smtClean="0"/>
              <a:t>sombra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Fototropismo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Floración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8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0" y="1132632"/>
            <a:ext cx="7649914" cy="43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0" y="879744"/>
            <a:ext cx="7788185" cy="296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9" y="3794927"/>
            <a:ext cx="5335681" cy="311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4627" y="298128"/>
            <a:ext cx="608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</a:t>
            </a:r>
            <a:r>
              <a:rPr lang="en-US" sz="2800" dirty="0" err="1" smtClean="0"/>
              <a:t>espuesta</a:t>
            </a:r>
            <a:r>
              <a:rPr lang="en-US" sz="2800" dirty="0" smtClean="0"/>
              <a:t> a la </a:t>
            </a:r>
            <a:r>
              <a:rPr lang="en-US" sz="2800" dirty="0" err="1" smtClean="0"/>
              <a:t>luz</a:t>
            </a:r>
            <a:r>
              <a:rPr lang="en-US" sz="2800" dirty="0" smtClean="0"/>
              <a:t> </a:t>
            </a:r>
            <a:r>
              <a:rPr lang="en-US" sz="2800" dirty="0" err="1" smtClean="0"/>
              <a:t>roja</a:t>
            </a:r>
            <a:r>
              <a:rPr lang="en-US" sz="2800" dirty="0" smtClean="0"/>
              <a:t> en la </a:t>
            </a:r>
            <a:r>
              <a:rPr lang="en-US" sz="2800" dirty="0" err="1" smtClean="0"/>
              <a:t>germinación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48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07" y="1371213"/>
            <a:ext cx="4488623" cy="3590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3689" y="97361"/>
            <a:ext cx="3829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Fotomorfogénesis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Etiolación</a:t>
            </a:r>
            <a:r>
              <a:rPr lang="en-US" sz="2800" dirty="0" smtClean="0"/>
              <a:t> / de-</a:t>
            </a:r>
            <a:r>
              <a:rPr lang="en-US" sz="2800" dirty="0" err="1" smtClean="0"/>
              <a:t>etiolación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30" y="1345247"/>
            <a:ext cx="4438309" cy="36039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5128" y="5502332"/>
            <a:ext cx="482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Fotosíntesis</a:t>
            </a:r>
            <a:r>
              <a:rPr lang="en-US" sz="2800" dirty="0" smtClean="0"/>
              <a:t> u </a:t>
            </a:r>
            <a:r>
              <a:rPr lang="en-US" sz="2800" dirty="0" err="1" smtClean="0"/>
              <a:t>otro</a:t>
            </a:r>
            <a:r>
              <a:rPr lang="en-US" sz="2800" dirty="0" smtClean="0"/>
              <a:t> </a:t>
            </a:r>
            <a:r>
              <a:rPr lang="en-US" sz="2800" dirty="0" err="1" smtClean="0"/>
              <a:t>mecanismo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87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95916"/>
            <a:ext cx="7549444" cy="5662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874" y="61992"/>
            <a:ext cx="3456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Fotomorfogénesis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Evitación</a:t>
            </a:r>
            <a:r>
              <a:rPr lang="en-US" sz="2800" dirty="0" smtClean="0"/>
              <a:t> de la </a:t>
            </a:r>
            <a:r>
              <a:rPr lang="en-US" sz="2800" dirty="0" err="1" smtClean="0"/>
              <a:t>sombra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65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264"/>
            <a:ext cx="9144000" cy="5382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874" y="61992"/>
            <a:ext cx="3456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Fotomorfogénesis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Evitación</a:t>
            </a:r>
            <a:r>
              <a:rPr lang="en-US" sz="2800" dirty="0" smtClean="0"/>
              <a:t> de la </a:t>
            </a:r>
            <a:r>
              <a:rPr lang="en-US" sz="2800" dirty="0" err="1" smtClean="0"/>
              <a:t>sombra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12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8" y="879691"/>
            <a:ext cx="7422445" cy="5583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7613" y="47881"/>
            <a:ext cx="32693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Fotoperiodismo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Movimiento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hojas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085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0" y="428625"/>
            <a:ext cx="8790591" cy="55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6" y="1622777"/>
            <a:ext cx="8931995" cy="4586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2091" y="115832"/>
            <a:ext cx="531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Oscilador</a:t>
            </a:r>
            <a:r>
              <a:rPr lang="en-US" sz="2800" dirty="0" smtClean="0"/>
              <a:t> central del </a:t>
            </a:r>
            <a:r>
              <a:rPr lang="en-US" sz="2800" dirty="0" err="1" smtClean="0"/>
              <a:t>reloj</a:t>
            </a:r>
            <a:r>
              <a:rPr lang="en-US" sz="2800" dirty="0" smtClean="0"/>
              <a:t> </a:t>
            </a:r>
            <a:r>
              <a:rPr lang="en-US" sz="2800" dirty="0" err="1" smtClean="0"/>
              <a:t>biológico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2872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952500"/>
            <a:ext cx="87249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360" y="47881"/>
            <a:ext cx="3751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Fotoperiodismo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 err="1" smtClean="0"/>
              <a:t>Inducción</a:t>
            </a:r>
            <a:r>
              <a:rPr lang="en-US" sz="2800" dirty="0" smtClean="0"/>
              <a:t> de la </a:t>
            </a:r>
            <a:r>
              <a:rPr lang="en-US" sz="2800" dirty="0" err="1" smtClean="0"/>
              <a:t>floración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95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3388819"/>
            <a:ext cx="8939213" cy="369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48" y="-11471"/>
            <a:ext cx="7602728" cy="33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35686" y="1316936"/>
            <a:ext cx="5099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/>
              <a:t>Foto-receptores de luz </a:t>
            </a:r>
            <a:r>
              <a:rPr lang="es-ES" sz="3200">
                <a:solidFill>
                  <a:srgbClr val="0000FF"/>
                </a:solidFill>
              </a:rPr>
              <a:t>azul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971195" y="2290074"/>
            <a:ext cx="2306641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err="1" smtClean="0"/>
              <a:t>Fototropinas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98641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Fototropismo</a:t>
            </a:r>
            <a:r>
              <a:rPr lang="en-US" sz="3200" dirty="0" smtClean="0"/>
              <a:t> </a:t>
            </a:r>
            <a:r>
              <a:rPr lang="en-US" sz="3200" dirty="0" err="1" smtClean="0"/>
              <a:t>positivo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234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16" y="67526"/>
            <a:ext cx="6183840" cy="66410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43282" y="4881226"/>
            <a:ext cx="2227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/>
              <a:t>Fototropinas</a:t>
            </a:r>
            <a:r>
              <a:rPr lang="es-ES" sz="2400" dirty="0"/>
              <a:t> </a:t>
            </a:r>
            <a:endParaRPr lang="es-ES" sz="2400" dirty="0" smtClean="0"/>
          </a:p>
          <a:p>
            <a:r>
              <a:rPr lang="es-ES" sz="2400" dirty="0" smtClean="0"/>
              <a:t>(</a:t>
            </a:r>
            <a:r>
              <a:rPr lang="es-ES" sz="2400" dirty="0"/>
              <a:t>PHOT1; PHOT2)</a:t>
            </a:r>
          </a:p>
        </p:txBody>
      </p:sp>
    </p:spTree>
    <p:extLst>
      <p:ext uri="{BB962C8B-B14F-4D97-AF65-F5344CB8AC3E}">
        <p14:creationId xmlns:p14="http://schemas.microsoft.com/office/powerpoint/2010/main" val="31863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58838" y="188913"/>
            <a:ext cx="581741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3200" dirty="0" err="1" smtClean="0"/>
              <a:t>Fototropinas</a:t>
            </a:r>
            <a:r>
              <a:rPr lang="es-ES" sz="3200" dirty="0" smtClean="0"/>
              <a:t> (PHOT1; PHOT2)</a:t>
            </a:r>
            <a:endParaRPr lang="es-ES" sz="3200" dirty="0"/>
          </a:p>
        </p:txBody>
      </p: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323850" y="981075"/>
            <a:ext cx="8596313" cy="1427163"/>
            <a:chOff x="204" y="618"/>
            <a:chExt cx="5414" cy="899"/>
          </a:xfrm>
        </p:grpSpPr>
        <p:grpSp>
          <p:nvGrpSpPr>
            <p:cNvPr id="16403" name="Group 19"/>
            <p:cNvGrpSpPr>
              <a:grpSpLocks/>
            </p:cNvGrpSpPr>
            <p:nvPr/>
          </p:nvGrpSpPr>
          <p:grpSpPr bwMode="auto">
            <a:xfrm>
              <a:off x="204" y="618"/>
              <a:ext cx="5414" cy="570"/>
              <a:chOff x="204" y="618"/>
              <a:chExt cx="5414" cy="570"/>
            </a:xfrm>
          </p:grpSpPr>
          <p:sp>
            <p:nvSpPr>
              <p:cNvPr id="16389" name="Text Box 5"/>
              <p:cNvSpPr txBox="1">
                <a:spLocks noChangeArrowheads="1"/>
              </p:cNvSpPr>
              <p:nvPr/>
            </p:nvSpPr>
            <p:spPr bwMode="auto">
              <a:xfrm>
                <a:off x="204" y="797"/>
                <a:ext cx="742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600"/>
                  <a:t>N- terminal</a:t>
                </a:r>
              </a:p>
            </p:txBody>
          </p:sp>
          <p:pic>
            <p:nvPicPr>
              <p:cNvPr id="16392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" y="618"/>
                <a:ext cx="4083" cy="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6390" name="Text Box 6"/>
              <p:cNvSpPr txBox="1">
                <a:spLocks noChangeArrowheads="1"/>
              </p:cNvSpPr>
              <p:nvPr/>
            </p:nvSpPr>
            <p:spPr bwMode="auto">
              <a:xfrm>
                <a:off x="4876" y="797"/>
                <a:ext cx="742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" sz="1600"/>
                  <a:t>C- terminal</a:t>
                </a:r>
              </a:p>
            </p:txBody>
          </p:sp>
        </p:grpSp>
        <p:grpSp>
          <p:nvGrpSpPr>
            <p:cNvPr id="16402" name="Group 18"/>
            <p:cNvGrpSpPr>
              <a:grpSpLocks/>
            </p:cNvGrpSpPr>
            <p:nvPr/>
          </p:nvGrpSpPr>
          <p:grpSpPr bwMode="auto">
            <a:xfrm>
              <a:off x="974" y="1071"/>
              <a:ext cx="3539" cy="446"/>
              <a:chOff x="884" y="1958"/>
              <a:chExt cx="3539" cy="446"/>
            </a:xfrm>
          </p:grpSpPr>
          <p:pic>
            <p:nvPicPr>
              <p:cNvPr id="1639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77"/>
              <a:stretch>
                <a:fillRect/>
              </a:stretch>
            </p:blipFill>
            <p:spPr bwMode="auto">
              <a:xfrm>
                <a:off x="884" y="2069"/>
                <a:ext cx="2313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00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" y="1958"/>
                <a:ext cx="1818" cy="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640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38" b="64729"/>
              <a:stretch>
                <a:fillRect/>
              </a:stretch>
            </p:blipFill>
            <p:spPr bwMode="auto">
              <a:xfrm>
                <a:off x="3198" y="2205"/>
                <a:ext cx="1225" cy="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640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97200"/>
            <a:ext cx="4248150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2405063" y="3716338"/>
            <a:ext cx="51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µs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1935163" y="4581525"/>
            <a:ext cx="1111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s </a:t>
            </a:r>
            <a:r>
              <a:rPr lang="es-ES" sz="1800" baseline="14000"/>
              <a:t>(10 a 100)</a:t>
            </a:r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rot="-10800000">
            <a:off x="4140200" y="4149725"/>
            <a:ext cx="287338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16410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852936"/>
            <a:ext cx="38004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412" name="Line 28"/>
          <p:cNvSpPr>
            <a:spLocks noChangeShapeType="1"/>
          </p:cNvSpPr>
          <p:nvPr/>
        </p:nvSpPr>
        <p:spPr bwMode="auto">
          <a:xfrm rot="10800000" flipH="1">
            <a:off x="5651500" y="5445125"/>
            <a:ext cx="360363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10800000" flipH="1">
            <a:off x="6227763" y="5445125"/>
            <a:ext cx="360362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10800000" flipH="1">
            <a:off x="6443663" y="5445125"/>
            <a:ext cx="360362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2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4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0" y="131894"/>
            <a:ext cx="8508940" cy="670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72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98" y="-2820"/>
            <a:ext cx="4546524" cy="68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5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0" y="695439"/>
            <a:ext cx="8630460" cy="53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2415629" y="6276695"/>
            <a:ext cx="408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Gradiente de luz en un ápice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401638" y="404813"/>
            <a:ext cx="854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FF"/>
                </a:solidFill>
              </a:rPr>
              <a:t>Como es que las fototropinas señalizan la dirección de la luz?</a:t>
            </a:r>
          </a:p>
        </p:txBody>
      </p:sp>
    </p:spTree>
    <p:extLst>
      <p:ext uri="{BB962C8B-B14F-4D97-AF65-F5344CB8AC3E}">
        <p14:creationId xmlns:p14="http://schemas.microsoft.com/office/powerpoint/2010/main" val="25045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2088" y="3990975"/>
            <a:ext cx="970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sz="1800"/>
              <a:t>Genera un gradiente diferencial de </a:t>
            </a:r>
          </a:p>
          <a:p>
            <a:pPr algn="l"/>
            <a:r>
              <a:rPr lang="es-ES" sz="1800"/>
              <a:t>hormona auxina en cada mitad del tallo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92088" y="2033588"/>
            <a:ext cx="43926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sz="1800"/>
              <a:t>Genera un gradiente diferencial de foto-</a:t>
            </a:r>
          </a:p>
          <a:p>
            <a:r>
              <a:rPr lang="es-ES" sz="1800"/>
              <a:t>tropinas fosforiladas a cada lado del tallo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987550" y="4959350"/>
            <a:ext cx="620713" cy="661988"/>
          </a:xfrm>
          <a:prstGeom prst="downArrow">
            <a:avLst>
              <a:gd name="adj1" fmla="val 50000"/>
              <a:gd name="adj2" fmla="val 2666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92088" y="5949950"/>
            <a:ext cx="970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sz="1800"/>
              <a:t>Genera un crecimiento diferencial </a:t>
            </a:r>
          </a:p>
          <a:p>
            <a:pPr algn="l"/>
            <a:r>
              <a:rPr lang="es-ES" sz="1800"/>
              <a:t>de cada mitad del tallo</a:t>
            </a:r>
          </a:p>
        </p:txBody>
      </p:sp>
      <p:pic>
        <p:nvPicPr>
          <p:cNvPr id="10248" name="Picture 8" descr="aux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r="3603" b="2261"/>
          <a:stretch>
            <a:fillRect/>
          </a:stretch>
        </p:blipFill>
        <p:spPr bwMode="auto">
          <a:xfrm>
            <a:off x="4248804" y="136064"/>
            <a:ext cx="4815454" cy="468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859338" y="4973638"/>
            <a:ext cx="2238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1400"/>
              <a:t>ESTÍMULO UNILATERAL</a:t>
            </a:r>
            <a:endParaRPr lang="en-GB" sz="1400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7453313" y="5013325"/>
            <a:ext cx="1436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1400"/>
              <a:t>SIN ESTÍMULO</a:t>
            </a:r>
            <a:endParaRPr lang="en-GB" sz="1400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92088" y="260350"/>
            <a:ext cx="242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Gradiente de luz</a:t>
            </a:r>
          </a:p>
        </p:txBody>
      </p:sp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1987550" y="1044575"/>
            <a:ext cx="620713" cy="661988"/>
          </a:xfrm>
          <a:prstGeom prst="downArrow">
            <a:avLst>
              <a:gd name="adj1" fmla="val 50000"/>
              <a:gd name="adj2" fmla="val 2666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1987550" y="3001963"/>
            <a:ext cx="620713" cy="661987"/>
          </a:xfrm>
          <a:prstGeom prst="downArrow">
            <a:avLst>
              <a:gd name="adj1" fmla="val 50000"/>
              <a:gd name="adj2" fmla="val 2666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078413" y="6084888"/>
            <a:ext cx="34893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 b="1" dirty="0"/>
              <a:t>(se visualiza mediante el promotor de un gen </a:t>
            </a:r>
          </a:p>
          <a:p>
            <a:r>
              <a:rPr lang="es-ES" sz="1200" b="1" dirty="0"/>
              <a:t>que responde a auxina, fusionado a GUS)</a:t>
            </a:r>
          </a:p>
          <a:p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6879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41707" y="341633"/>
            <a:ext cx="379342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smtClean="0"/>
              <a:t>FOTOMORFOGÉNESIS</a:t>
            </a:r>
            <a:endParaRPr lang="es-E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6405" y="1472586"/>
            <a:ext cx="253717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Calidad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err="1" smtClean="0"/>
              <a:t>Cantidad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Dirección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Duración</a:t>
            </a:r>
            <a:r>
              <a:rPr lang="en-US" sz="2400" dirty="0" smtClean="0"/>
              <a:t> / </a:t>
            </a:r>
            <a:r>
              <a:rPr lang="en-US" sz="2400" dirty="0" err="1" smtClean="0"/>
              <a:t>Período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3200"/>
            <a:ext cx="83185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2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8" b="228"/>
          <a:stretch>
            <a:fillRect/>
          </a:stretch>
        </p:blipFill>
        <p:spPr>
          <a:xfrm>
            <a:off x="457200" y="1308463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3842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0"/>
          <a:stretch>
            <a:fillRect/>
          </a:stretch>
        </p:blipFill>
        <p:spPr bwMode="auto">
          <a:xfrm>
            <a:off x="117137" y="1148984"/>
            <a:ext cx="8857282" cy="47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366130" y="506942"/>
            <a:ext cx="4658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400" dirty="0"/>
              <a:t>Eventos </a:t>
            </a:r>
            <a:r>
              <a:rPr lang="es-ES" sz="2400" dirty="0" smtClean="0"/>
              <a:t>regulados </a:t>
            </a:r>
            <a:r>
              <a:rPr lang="es-ES" sz="2400" dirty="0"/>
              <a:t>por </a:t>
            </a:r>
            <a:r>
              <a:rPr lang="es-ES" sz="2400" dirty="0" err="1"/>
              <a:t>fototropinas</a:t>
            </a:r>
            <a:endParaRPr lang="es-ES" sz="2400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909763" y="2565400"/>
            <a:ext cx="0" cy="2519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804988" y="6022079"/>
            <a:ext cx="4784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2000"/>
              <a:t>- Alta intensidad participan phot1 y phot2</a:t>
            </a:r>
          </a:p>
          <a:p>
            <a:pPr algn="l"/>
            <a:r>
              <a:rPr lang="es-ES" sz="2000"/>
              <a:t>- Baja intensidad participa solo phot1</a:t>
            </a:r>
          </a:p>
        </p:txBody>
      </p:sp>
      <p:sp>
        <p:nvSpPr>
          <p:cNvPr id="1434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942013" y="3932238"/>
            <a:ext cx="287337" cy="360362"/>
          </a:xfrm>
          <a:prstGeom prst="downArrow">
            <a:avLst>
              <a:gd name="adj1" fmla="val 50000"/>
              <a:gd name="adj2" fmla="val 31354"/>
            </a:avLst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343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916238" y="1484313"/>
            <a:ext cx="288925" cy="360362"/>
          </a:xfrm>
          <a:prstGeom prst="downArrow">
            <a:avLst>
              <a:gd name="adj1" fmla="val 50000"/>
              <a:gd name="adj2" fmla="val 31181"/>
            </a:avLst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3" y="253489"/>
            <a:ext cx="8976730" cy="63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35686" y="1316936"/>
            <a:ext cx="5099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/>
              <a:t>Foto-receptores de luz </a:t>
            </a:r>
            <a:r>
              <a:rPr lang="es-ES" sz="3200">
                <a:solidFill>
                  <a:srgbClr val="0000FF"/>
                </a:solidFill>
              </a:rPr>
              <a:t>azul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2940" y="2290074"/>
            <a:ext cx="243548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err="1" smtClean="0"/>
              <a:t>Criptocromos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430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481513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7039" y="188913"/>
            <a:ext cx="8951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2400" dirty="0" err="1"/>
              <a:t>Fotomorfogénesis</a:t>
            </a:r>
            <a:r>
              <a:rPr lang="es-ES" sz="2400" dirty="0"/>
              <a:t> inducida por luz </a:t>
            </a:r>
            <a:r>
              <a:rPr lang="es-ES" sz="2400" dirty="0" smtClean="0"/>
              <a:t>azul </a:t>
            </a:r>
            <a:r>
              <a:rPr lang="es-ES" sz="2400" dirty="0"/>
              <a:t>mediada por </a:t>
            </a:r>
            <a:r>
              <a:rPr lang="es-ES" sz="2400" dirty="0" err="1">
                <a:solidFill>
                  <a:srgbClr val="0000FF"/>
                </a:solidFill>
              </a:rPr>
              <a:t>criptocromo</a:t>
            </a:r>
            <a:endParaRPr lang="es-ES" sz="2400" dirty="0">
              <a:solidFill>
                <a:srgbClr val="0000FF"/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31363" y="6358980"/>
            <a:ext cx="586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-"/>
            </a:pPr>
            <a:r>
              <a:rPr lang="es-ES" dirty="0"/>
              <a:t>Inhibición del alargamiento de </a:t>
            </a:r>
            <a:r>
              <a:rPr lang="es-ES" dirty="0" err="1"/>
              <a:t>hipocótilos</a:t>
            </a:r>
            <a:endParaRPr lang="es-E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9" y="650578"/>
            <a:ext cx="8301043" cy="55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8" y="650578"/>
            <a:ext cx="8403391" cy="570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4481513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57039" y="188913"/>
            <a:ext cx="89512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sz="2400" dirty="0" err="1"/>
              <a:t>Fotomorfogénesis</a:t>
            </a:r>
            <a:r>
              <a:rPr lang="es-ES" sz="2400" dirty="0"/>
              <a:t> inducida por luz </a:t>
            </a:r>
            <a:r>
              <a:rPr lang="es-ES" sz="2400" dirty="0" smtClean="0"/>
              <a:t>azul </a:t>
            </a:r>
            <a:r>
              <a:rPr lang="es-ES" sz="2400" dirty="0"/>
              <a:t>mediada por </a:t>
            </a:r>
            <a:r>
              <a:rPr lang="es-ES" sz="2400" dirty="0" err="1">
                <a:solidFill>
                  <a:srgbClr val="0000FF"/>
                </a:solidFill>
              </a:rPr>
              <a:t>criptocromo</a:t>
            </a:r>
            <a:endParaRPr lang="es-ES" sz="2400" dirty="0">
              <a:solidFill>
                <a:srgbClr val="0000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7" y="1073393"/>
            <a:ext cx="8705163" cy="457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9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254250" y="1623846"/>
            <a:ext cx="498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Arabidopsis codifica 2 criptocromos</a:t>
            </a:r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1774825" y="2342983"/>
            <a:ext cx="7045325" cy="2132013"/>
            <a:chOff x="884" y="2840"/>
            <a:chExt cx="4439" cy="1343"/>
          </a:xfrm>
        </p:grpSpPr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99"/>
            <a:stretch>
              <a:fillRect/>
            </a:stretch>
          </p:blipFill>
          <p:spPr bwMode="auto">
            <a:xfrm>
              <a:off x="884" y="2840"/>
              <a:ext cx="3825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277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99"/>
            <a:stretch>
              <a:fillRect/>
            </a:stretch>
          </p:blipFill>
          <p:spPr bwMode="auto">
            <a:xfrm>
              <a:off x="884" y="3339"/>
              <a:ext cx="3825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930" y="3883"/>
              <a:ext cx="27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3651" y="3883"/>
              <a:ext cx="99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79" name="Text Box 11"/>
            <p:cNvSpPr txBox="1">
              <a:spLocks noChangeArrowheads="1"/>
            </p:cNvSpPr>
            <p:nvPr/>
          </p:nvSpPr>
          <p:spPr bwMode="auto">
            <a:xfrm>
              <a:off x="1879" y="3850"/>
              <a:ext cx="5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59 %</a:t>
              </a:r>
            </a:p>
          </p:txBody>
        </p:sp>
        <p:sp>
          <p:nvSpPr>
            <p:cNvPr id="32780" name="Text Box 12"/>
            <p:cNvSpPr txBox="1">
              <a:spLocks noChangeArrowheads="1"/>
            </p:cNvSpPr>
            <p:nvPr/>
          </p:nvSpPr>
          <p:spPr bwMode="auto">
            <a:xfrm>
              <a:off x="3946" y="3895"/>
              <a:ext cx="5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13%</a:t>
              </a:r>
            </a:p>
          </p:txBody>
        </p:sp>
        <p:sp>
          <p:nvSpPr>
            <p:cNvPr id="32781" name="Text Box 13"/>
            <p:cNvSpPr txBox="1">
              <a:spLocks noChangeArrowheads="1"/>
            </p:cNvSpPr>
            <p:nvPr/>
          </p:nvSpPr>
          <p:spPr bwMode="auto">
            <a:xfrm>
              <a:off x="4694" y="2870"/>
              <a:ext cx="6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CRY1</a:t>
              </a:r>
            </a:p>
          </p:txBody>
        </p:sp>
        <p:sp>
          <p:nvSpPr>
            <p:cNvPr id="32782" name="Text Box 14"/>
            <p:cNvSpPr txBox="1">
              <a:spLocks noChangeArrowheads="1"/>
            </p:cNvSpPr>
            <p:nvPr/>
          </p:nvSpPr>
          <p:spPr bwMode="auto">
            <a:xfrm>
              <a:off x="4694" y="3384"/>
              <a:ext cx="6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/>
                <a:t>CRY2</a:t>
              </a:r>
            </a:p>
          </p:txBody>
        </p:sp>
      </p:grp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244475" y="2416008"/>
            <a:ext cx="1447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000" b="1"/>
              <a:t>Luz es citoplásmico </a:t>
            </a:r>
          </a:p>
          <a:p>
            <a:r>
              <a:rPr lang="es-ES" sz="1000" b="1"/>
              <a:t>oscuridad es nuclear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455613" y="3208171"/>
            <a:ext cx="1182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000" b="1"/>
              <a:t>Luz y oscuridad </a:t>
            </a:r>
          </a:p>
          <a:p>
            <a:r>
              <a:rPr lang="es-ES" sz="1000" b="1"/>
              <a:t>es nuclear</a:t>
            </a:r>
          </a:p>
        </p:txBody>
      </p:sp>
    </p:spTree>
    <p:extLst>
      <p:ext uri="{BB962C8B-B14F-4D97-AF65-F5344CB8AC3E}">
        <p14:creationId xmlns:p14="http://schemas.microsoft.com/office/powerpoint/2010/main" val="370708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7" y="802979"/>
            <a:ext cx="8787575" cy="46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08" y="-12719"/>
            <a:ext cx="7237408" cy="68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4481513" y="35306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440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5010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3200">
                <a:solidFill>
                  <a:srgbClr val="0000FF"/>
                </a:solidFill>
              </a:rPr>
              <a:t>Que son los criptocromos?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24038"/>
            <a:ext cx="60721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7812088" y="260350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75 kD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1895475"/>
            <a:ext cx="1592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N-terminal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24750" y="1895475"/>
            <a:ext cx="1592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C-terminal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795963" y="3216275"/>
            <a:ext cx="2070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/>
              <a:t>Citosol/nucleo tráfico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5364163" y="3503613"/>
            <a:ext cx="278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/>
              <a:t>Interacción proteína/proteína</a:t>
            </a: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6805613" y="292893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2484438" y="1463675"/>
            <a:ext cx="2587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/>
              <a:t>Photolyase related domain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1922463" y="3009900"/>
            <a:ext cx="159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000"/>
              <a:t>Pterin (LHC)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3867150" y="3048000"/>
            <a:ext cx="1243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2000"/>
              <a:t>Catalítica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3132138" y="2781300"/>
            <a:ext cx="1069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400"/>
              <a:t>cromóforos</a:t>
            </a:r>
          </a:p>
        </p:txBody>
      </p:sp>
      <p:pic>
        <p:nvPicPr>
          <p:cNvPr id="2972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32100"/>
            <a:ext cx="13906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25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43413"/>
            <a:ext cx="77819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26" name="Text Box 30"/>
          <p:cNvSpPr txBox="1">
            <a:spLocks noChangeArrowheads="1"/>
          </p:cNvSpPr>
          <p:nvPr/>
        </p:nvSpPr>
        <p:spPr bwMode="auto">
          <a:xfrm>
            <a:off x="2771775" y="4292600"/>
            <a:ext cx="479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/>
              <a:t>Azul</a:t>
            </a:r>
          </a:p>
        </p:txBody>
      </p:sp>
      <p:sp>
        <p:nvSpPr>
          <p:cNvPr id="29727" name="Text Box 31"/>
          <p:cNvSpPr txBox="1">
            <a:spLocks noChangeArrowheads="1"/>
          </p:cNvSpPr>
          <p:nvPr/>
        </p:nvSpPr>
        <p:spPr bwMode="auto">
          <a:xfrm>
            <a:off x="5527675" y="4306888"/>
            <a:ext cx="588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/>
              <a:t>Verde</a:t>
            </a:r>
          </a:p>
        </p:txBody>
      </p:sp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3779838" y="5661025"/>
            <a:ext cx="162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/>
              <a:t>Regeneración oscura</a:t>
            </a:r>
          </a:p>
        </p:txBody>
      </p:sp>
      <p:sp>
        <p:nvSpPr>
          <p:cNvPr id="29729" name="Arc 33"/>
          <p:cNvSpPr>
            <a:spLocks/>
          </p:cNvSpPr>
          <p:nvPr/>
        </p:nvSpPr>
        <p:spPr bwMode="auto">
          <a:xfrm rot="13375636" flipH="1">
            <a:off x="3276600" y="3068638"/>
            <a:ext cx="719138" cy="7191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730" name="Text Box 34"/>
          <p:cNvSpPr txBox="1">
            <a:spLocks noChangeArrowheads="1"/>
          </p:cNvSpPr>
          <p:nvPr/>
        </p:nvSpPr>
        <p:spPr bwMode="auto">
          <a:xfrm>
            <a:off x="2627313" y="3716338"/>
            <a:ext cx="1854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200"/>
              <a:t>Resonancia fluorescente</a:t>
            </a:r>
          </a:p>
        </p:txBody>
      </p:sp>
      <p:sp>
        <p:nvSpPr>
          <p:cNvPr id="29731" name="AutoShape 3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88350" y="4724400"/>
            <a:ext cx="287338" cy="360363"/>
          </a:xfrm>
          <a:prstGeom prst="downArrow">
            <a:avLst>
              <a:gd name="adj1" fmla="val 50000"/>
              <a:gd name="adj2" fmla="val 31354"/>
            </a:avLst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000250" y="3028950"/>
            <a:ext cx="469551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/>
              <a:t>Foto-receptores de luz </a:t>
            </a:r>
            <a:r>
              <a:rPr lang="es-ES" sz="3200" dirty="0" smtClean="0">
                <a:solidFill>
                  <a:srgbClr val="FF0000"/>
                </a:solidFill>
              </a:rPr>
              <a:t>roja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376376" y="4091637"/>
            <a:ext cx="2048357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smtClean="0"/>
              <a:t>Fitocromos</a:t>
            </a:r>
          </a:p>
        </p:txBody>
      </p:sp>
    </p:spTree>
    <p:extLst>
      <p:ext uri="{BB962C8B-B14F-4D97-AF65-F5344CB8AC3E}">
        <p14:creationId xmlns:p14="http://schemas.microsoft.com/office/powerpoint/2010/main" val="41498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835150" y="333375"/>
            <a:ext cx="54721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2000" dirty="0"/>
              <a:t>I</a:t>
            </a:r>
            <a:r>
              <a:rPr lang="es-ES" sz="2000" dirty="0" smtClean="0"/>
              <a:t>nhibición del </a:t>
            </a:r>
            <a:r>
              <a:rPr lang="es-ES" sz="2000" dirty="0"/>
              <a:t>alargamiento del </a:t>
            </a:r>
            <a:r>
              <a:rPr lang="es-ES" sz="2000" dirty="0" err="1" smtClean="0"/>
              <a:t>hipocótilo</a:t>
            </a:r>
            <a:endParaRPr lang="es-ES" sz="2000" dirty="0" smtClean="0"/>
          </a:p>
          <a:p>
            <a:pPr algn="ctr"/>
            <a:r>
              <a:rPr lang="es-ES" sz="2000" dirty="0" smtClean="0"/>
              <a:t> (efecto rápido)</a:t>
            </a:r>
            <a:endParaRPr lang="es-ES" sz="2000" dirty="0"/>
          </a:p>
        </p:txBody>
      </p:sp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29"/>
          <a:stretch>
            <a:fillRect/>
          </a:stretch>
        </p:blipFill>
        <p:spPr bwMode="auto">
          <a:xfrm>
            <a:off x="252412" y="1100347"/>
            <a:ext cx="4124326" cy="568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716253" y="1100347"/>
            <a:ext cx="9989304" cy="5708402"/>
            <a:chOff x="4716253" y="1100347"/>
            <a:chExt cx="9989304" cy="570840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166" y="1100347"/>
              <a:ext cx="8403391" cy="5708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4716253" y="5065889"/>
              <a:ext cx="3897753" cy="957262"/>
              <a:chOff x="4476368" y="2852738"/>
              <a:chExt cx="3897753" cy="957262"/>
            </a:xfrm>
          </p:grpSpPr>
          <p:sp>
            <p:nvSpPr>
              <p:cNvPr id="30722" name="Rectangle 2"/>
              <p:cNvSpPr>
                <a:spLocks noChangeArrowheads="1"/>
              </p:cNvSpPr>
              <p:nvPr/>
            </p:nvSpPr>
            <p:spPr bwMode="auto">
              <a:xfrm>
                <a:off x="4528756" y="3048000"/>
                <a:ext cx="184150" cy="76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en-US" sz="4400">
                  <a:solidFill>
                    <a:schemeClr val="tx2"/>
                  </a:solidFill>
                  <a:latin typeface="Times New Roman" charset="0"/>
                </a:endParaRPr>
              </a:p>
            </p:txBody>
          </p:sp>
          <p:sp>
            <p:nvSpPr>
              <p:cNvPr id="30732" name="Text Box 12"/>
              <p:cNvSpPr txBox="1">
                <a:spLocks noChangeArrowheads="1"/>
              </p:cNvSpPr>
              <p:nvPr/>
            </p:nvSpPr>
            <p:spPr bwMode="auto">
              <a:xfrm>
                <a:off x="4476368" y="2924175"/>
                <a:ext cx="760413" cy="82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s-ES" i="1" dirty="0"/>
                  <a:t>cry1</a:t>
                </a:r>
              </a:p>
              <a:p>
                <a:pPr algn="l"/>
                <a:r>
                  <a:rPr lang="es-ES" i="1" dirty="0"/>
                  <a:t>cry2</a:t>
                </a:r>
              </a:p>
            </p:txBody>
          </p:sp>
          <p:sp>
            <p:nvSpPr>
              <p:cNvPr id="30733" name="AutoShape 13"/>
              <p:cNvSpPr>
                <a:spLocks noChangeArrowheads="1"/>
              </p:cNvSpPr>
              <p:nvPr/>
            </p:nvSpPr>
            <p:spPr bwMode="auto">
              <a:xfrm>
                <a:off x="5412993" y="3068638"/>
                <a:ext cx="649288" cy="431800"/>
              </a:xfrm>
              <a:prstGeom prst="rightArrow">
                <a:avLst>
                  <a:gd name="adj1" fmla="val 50000"/>
                  <a:gd name="adj2" fmla="val 37592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734" name="Text Box 14"/>
              <p:cNvSpPr txBox="1">
                <a:spLocks noChangeArrowheads="1"/>
              </p:cNvSpPr>
              <p:nvPr/>
            </p:nvSpPr>
            <p:spPr bwMode="auto">
              <a:xfrm>
                <a:off x="6114668" y="2852738"/>
                <a:ext cx="2259453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s-ES" dirty="0">
                    <a:solidFill>
                      <a:schemeClr val="bg1"/>
                    </a:solidFill>
                  </a:rPr>
                  <a:t>No hay </a:t>
                </a:r>
                <a:r>
                  <a:rPr lang="es-ES" dirty="0" err="1" smtClean="0">
                    <a:solidFill>
                      <a:schemeClr val="bg1"/>
                    </a:solidFill>
                  </a:rPr>
                  <a:t>depolarización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  <a:p>
                <a:pPr algn="l"/>
                <a:r>
                  <a:rPr lang="es-ES" dirty="0">
                    <a:solidFill>
                      <a:schemeClr val="bg1"/>
                    </a:solidFill>
                  </a:rPr>
                  <a:t>de MP por luz azul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24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51" y="127393"/>
            <a:ext cx="4575382" cy="6583387"/>
          </a:xfrm>
          <a:prstGeom prst="rect">
            <a:avLst/>
          </a:prstGeom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611133" y="565150"/>
            <a:ext cx="2298700" cy="2070100"/>
            <a:chOff x="1252" y="1620"/>
            <a:chExt cx="1448" cy="1304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" y="1620"/>
              <a:ext cx="1448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768" y="1960"/>
              <a:ext cx="27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95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399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049521" y="101099"/>
            <a:ext cx="46160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E</a:t>
            </a:r>
            <a:r>
              <a:rPr lang="es-ES" dirty="0" smtClean="0"/>
              <a:t>ventos </a:t>
            </a:r>
            <a:r>
              <a:rPr lang="es-ES" dirty="0"/>
              <a:t>fisiológicos regulados por </a:t>
            </a:r>
            <a:r>
              <a:rPr lang="es-ES" dirty="0" err="1" smtClean="0"/>
              <a:t>criptocromo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46984" y="1118672"/>
            <a:ext cx="1454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 err="1" smtClean="0"/>
              <a:t>Desetiolación</a:t>
            </a:r>
            <a:endParaRPr lang="es-ES" dirty="0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46984" y="1962951"/>
            <a:ext cx="1637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Inducción floral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546984" y="1511876"/>
            <a:ext cx="1765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Ritmo circadiano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9" b="21849"/>
          <a:stretch>
            <a:fillRect/>
          </a:stretch>
        </p:blipFill>
        <p:spPr bwMode="auto">
          <a:xfrm>
            <a:off x="81930" y="2956036"/>
            <a:ext cx="9026040" cy="39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6984" y="2388727"/>
            <a:ext cx="28135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 smtClean="0"/>
              <a:t>Movimiento de cloroplastos</a:t>
            </a:r>
            <a:endParaRPr lang="es-E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625" y="60023"/>
            <a:ext cx="1905000" cy="28575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03012" y="739904"/>
            <a:ext cx="4011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 smtClean="0"/>
              <a:t>Inhibición de la </a:t>
            </a:r>
            <a:r>
              <a:rPr lang="es-ES" dirty="0"/>
              <a:t>e</a:t>
            </a:r>
            <a:r>
              <a:rPr lang="es-ES" dirty="0" smtClean="0"/>
              <a:t>longación del </a:t>
            </a:r>
            <a:r>
              <a:rPr lang="es-ES" dirty="0" err="1" smtClean="0"/>
              <a:t>hipocótilo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55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35686" y="1316936"/>
            <a:ext cx="5099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/>
              <a:t>Foto-receptores de luz </a:t>
            </a:r>
            <a:r>
              <a:rPr lang="es-ES" sz="3200">
                <a:solidFill>
                  <a:srgbClr val="0000FF"/>
                </a:solidFill>
              </a:rPr>
              <a:t>azul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62940" y="2290074"/>
            <a:ext cx="21850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err="1" smtClean="0"/>
              <a:t>Zeaxantina</a:t>
            </a:r>
            <a:r>
              <a:rPr lang="es-ES" sz="3200" dirty="0" smtClean="0"/>
              <a:t>?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9513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" y="-61429"/>
            <a:ext cx="9142413" cy="6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735686" y="316806"/>
            <a:ext cx="48275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/>
              <a:t>Foto-receptores de luz </a:t>
            </a:r>
            <a:r>
              <a:rPr lang="es-ES" sz="3200" dirty="0" smtClean="0">
                <a:solidFill>
                  <a:srgbClr val="0000FF"/>
                </a:solidFill>
              </a:rPr>
              <a:t>UV B</a:t>
            </a:r>
            <a:endParaRPr lang="es-ES" sz="3200" dirty="0">
              <a:solidFill>
                <a:srgbClr val="0000FF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320140" y="1218506"/>
            <a:ext cx="12041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s-ES" sz="3200" dirty="0" smtClean="0"/>
              <a:t>UVR 8</a:t>
            </a:r>
            <a:endParaRPr lang="es-ES" sz="3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6" y="2077835"/>
            <a:ext cx="2946400" cy="32783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228" y="2328863"/>
            <a:ext cx="4748228" cy="24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8" y="895637"/>
            <a:ext cx="8187402" cy="51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g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5"/>
            <a:ext cx="8784661" cy="63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424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908050" y="425450"/>
            <a:ext cx="716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Germinaci</a:t>
            </a:r>
            <a:r>
              <a:rPr lang="en-US" altLang="ja-JP" sz="36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ón </a:t>
            </a:r>
            <a:r>
              <a:rPr lang="en-US" altLang="ja-JP" sz="3600" b="1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de</a:t>
            </a:r>
            <a:r>
              <a:rPr lang="en-US" sz="3600" b="1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 semillas de lechuga</a:t>
            </a:r>
            <a:endParaRPr lang="en-US">
              <a:latin typeface="Times" charset="0"/>
            </a:endParaRP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1382713" y="5516563"/>
            <a:ext cx="54340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Oscuridad			Luz</a:t>
            </a:r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95" y="1033273"/>
            <a:ext cx="7707908" cy="578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235" y="393538"/>
            <a:ext cx="670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Espectro</a:t>
            </a:r>
            <a:r>
              <a:rPr lang="en-US" sz="2800" dirty="0" smtClean="0"/>
              <a:t> de </a:t>
            </a:r>
            <a:r>
              <a:rPr lang="en-US" sz="2800" dirty="0" err="1" smtClean="0"/>
              <a:t>acción</a:t>
            </a:r>
            <a:r>
              <a:rPr lang="en-US" sz="2800" dirty="0" smtClean="0"/>
              <a:t> de la </a:t>
            </a:r>
            <a:r>
              <a:rPr lang="en-US" sz="2800" dirty="0" err="1" smtClean="0"/>
              <a:t>luz</a:t>
            </a:r>
            <a:r>
              <a:rPr lang="en-US" sz="2800" dirty="0" smtClean="0"/>
              <a:t> </a:t>
            </a:r>
            <a:r>
              <a:rPr lang="en-US" sz="2800" dirty="0" err="1" smtClean="0"/>
              <a:t>roja</a:t>
            </a:r>
            <a:r>
              <a:rPr lang="en-US" sz="2800" dirty="0" smtClean="0"/>
              <a:t> / </a:t>
            </a:r>
            <a:r>
              <a:rPr lang="en-US" sz="2800" dirty="0" err="1" smtClean="0"/>
              <a:t>rojo</a:t>
            </a:r>
            <a:r>
              <a:rPr lang="en-US" sz="2800" dirty="0" smtClean="0"/>
              <a:t> </a:t>
            </a:r>
            <a:r>
              <a:rPr lang="en-US" sz="2800" dirty="0" err="1" smtClean="0"/>
              <a:t>lejano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87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60" y="879744"/>
            <a:ext cx="7788185" cy="2962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59" y="3794927"/>
            <a:ext cx="5335681" cy="311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4627" y="298128"/>
            <a:ext cx="6080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</a:t>
            </a:r>
            <a:r>
              <a:rPr lang="en-US" sz="2800" dirty="0" err="1" smtClean="0"/>
              <a:t>espuesta</a:t>
            </a:r>
            <a:r>
              <a:rPr lang="en-US" sz="2800" dirty="0" smtClean="0"/>
              <a:t> a la </a:t>
            </a:r>
            <a:r>
              <a:rPr lang="en-US" sz="2800" dirty="0" err="1" smtClean="0"/>
              <a:t>luz</a:t>
            </a:r>
            <a:r>
              <a:rPr lang="en-US" sz="2800" dirty="0" smtClean="0"/>
              <a:t> </a:t>
            </a:r>
            <a:r>
              <a:rPr lang="en-US" sz="2800" dirty="0" err="1" smtClean="0"/>
              <a:t>roja</a:t>
            </a:r>
            <a:r>
              <a:rPr lang="en-US" sz="2800" dirty="0" smtClean="0"/>
              <a:t> en la </a:t>
            </a:r>
            <a:r>
              <a:rPr lang="en-US" sz="2800" dirty="0" err="1" smtClean="0"/>
              <a:t>germinación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76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99" y="17283"/>
            <a:ext cx="5684207" cy="5481200"/>
          </a:xfrm>
          <a:prstGeom prst="rect">
            <a:avLst/>
          </a:prstGeom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283"/>
            <a:ext cx="3308949" cy="196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88674" y="5433049"/>
            <a:ext cx="605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33CC"/>
                </a:solidFill>
              </a:rPr>
              <a:t>Que es el estado </a:t>
            </a:r>
            <a:r>
              <a:rPr lang="es-ES" dirty="0" err="1">
                <a:solidFill>
                  <a:srgbClr val="0033CC"/>
                </a:solidFill>
              </a:rPr>
              <a:t>Fotoestacionario</a:t>
            </a:r>
            <a:r>
              <a:rPr lang="es-ES" dirty="0">
                <a:solidFill>
                  <a:srgbClr val="0033CC"/>
                </a:solidFill>
              </a:rPr>
              <a:t>? Qué está ocurriendo?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05696" y="5818812"/>
            <a:ext cx="26794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dirty="0"/>
              <a:t>Pr + luz roja 666 </a:t>
            </a:r>
            <a:r>
              <a:rPr lang="es-ES" sz="1600" dirty="0" err="1"/>
              <a:t>nm</a:t>
            </a:r>
            <a:r>
              <a:rPr lang="es-ES" sz="1600" dirty="0"/>
              <a:t> </a:t>
            </a:r>
            <a:r>
              <a:rPr lang="es-ES" sz="1600" dirty="0" err="1"/>
              <a:t>saturante</a:t>
            </a:r>
            <a:r>
              <a:rPr lang="es-ES" sz="1600" dirty="0"/>
              <a:t> 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589011" y="6001374"/>
            <a:ext cx="1116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4776461" y="5817224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/>
              <a:t>85 % Pfr + 15 % Pr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864164" y="6188699"/>
            <a:ext cx="26906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sz="1600" dirty="0" err="1"/>
              <a:t>Pfr</a:t>
            </a:r>
            <a:r>
              <a:rPr lang="es-ES" sz="1600" dirty="0"/>
              <a:t> + </a:t>
            </a:r>
            <a:r>
              <a:rPr lang="es-ES" sz="1600" dirty="0" err="1"/>
              <a:t>far</a:t>
            </a:r>
            <a:r>
              <a:rPr lang="es-ES" sz="1600" dirty="0"/>
              <a:t> red 730 </a:t>
            </a:r>
            <a:r>
              <a:rPr lang="es-ES" sz="1600" dirty="0" err="1"/>
              <a:t>nm</a:t>
            </a:r>
            <a:r>
              <a:rPr lang="es-ES" sz="1600" dirty="0"/>
              <a:t> </a:t>
            </a:r>
            <a:r>
              <a:rPr lang="es-ES" sz="1600" dirty="0" err="1"/>
              <a:t>saturante</a:t>
            </a:r>
            <a:r>
              <a:rPr lang="es-ES" sz="1600" dirty="0"/>
              <a:t> </a:t>
            </a: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606474" y="6371262"/>
            <a:ext cx="111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857424" y="6187112"/>
            <a:ext cx="2006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dirty="0"/>
              <a:t>3 % </a:t>
            </a:r>
            <a:r>
              <a:rPr lang="es-ES" dirty="0" err="1"/>
              <a:t>Pfr</a:t>
            </a:r>
            <a:r>
              <a:rPr lang="es-ES" dirty="0"/>
              <a:t> + 97 % Pr</a:t>
            </a:r>
          </a:p>
        </p:txBody>
      </p:sp>
    </p:spTree>
    <p:extLst>
      <p:ext uri="{BB962C8B-B14F-4D97-AF65-F5344CB8AC3E}">
        <p14:creationId xmlns:p14="http://schemas.microsoft.com/office/powerpoint/2010/main" val="27087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10917</TotalTime>
  <Words>489</Words>
  <Application>Microsoft Macintosh PowerPoint</Application>
  <PresentationFormat>Presentación en pantalla (4:3)</PresentationFormat>
  <Paragraphs>159</Paragraphs>
  <Slides>59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Calibri</vt:lpstr>
      <vt:lpstr>ＭＳ Ｐゴシック</vt:lpstr>
      <vt:lpstr>Times</vt:lpstr>
      <vt:lpstr>Times New Roman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marchelodesimone@gmail.com</cp:lastModifiedBy>
  <cp:revision>104</cp:revision>
  <dcterms:created xsi:type="dcterms:W3CDTF">2012-05-24T00:29:06Z</dcterms:created>
  <dcterms:modified xsi:type="dcterms:W3CDTF">2020-05-29T21:30:40Z</dcterms:modified>
</cp:coreProperties>
</file>