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sldIdLst>
    <p:sldId id="406" r:id="rId2"/>
    <p:sldId id="407" r:id="rId3"/>
    <p:sldId id="411" r:id="rId4"/>
    <p:sldId id="418" r:id="rId5"/>
    <p:sldId id="420" r:id="rId6"/>
    <p:sldId id="421" r:id="rId7"/>
    <p:sldId id="412" r:id="rId8"/>
    <p:sldId id="413" r:id="rId9"/>
    <p:sldId id="417" r:id="rId10"/>
    <p:sldId id="408" r:id="rId11"/>
    <p:sldId id="423" r:id="rId12"/>
    <p:sldId id="409" r:id="rId13"/>
    <p:sldId id="410" r:id="rId14"/>
    <p:sldId id="467" r:id="rId15"/>
    <p:sldId id="468" r:id="rId16"/>
    <p:sldId id="466" r:id="rId17"/>
    <p:sldId id="469" r:id="rId18"/>
    <p:sldId id="273" r:id="rId19"/>
    <p:sldId id="392" r:id="rId20"/>
    <p:sldId id="394" r:id="rId21"/>
    <p:sldId id="395" r:id="rId22"/>
    <p:sldId id="396" r:id="rId23"/>
    <p:sldId id="398" r:id="rId24"/>
    <p:sldId id="399" r:id="rId25"/>
    <p:sldId id="400" r:id="rId26"/>
    <p:sldId id="402" r:id="rId27"/>
    <p:sldId id="401" r:id="rId28"/>
    <p:sldId id="403" r:id="rId29"/>
    <p:sldId id="404" r:id="rId30"/>
    <p:sldId id="405" r:id="rId31"/>
    <p:sldId id="470" r:id="rId32"/>
    <p:sldId id="471" r:id="rId33"/>
    <p:sldId id="472" r:id="rId34"/>
    <p:sldId id="473" r:id="rId35"/>
    <p:sldId id="474" r:id="rId36"/>
    <p:sldId id="475" r:id="rId37"/>
    <p:sldId id="476" r:id="rId38"/>
    <p:sldId id="477" r:id="rId39"/>
    <p:sldId id="478" r:id="rId40"/>
    <p:sldId id="479" r:id="rId41"/>
    <p:sldId id="480" r:id="rId42"/>
    <p:sldId id="481" r:id="rId43"/>
    <p:sldId id="483" r:id="rId44"/>
    <p:sldId id="485" r:id="rId45"/>
    <p:sldId id="486" r:id="rId46"/>
    <p:sldId id="487" r:id="rId47"/>
    <p:sldId id="488" r:id="rId48"/>
    <p:sldId id="489" r:id="rId49"/>
    <p:sldId id="490" r:id="rId50"/>
    <p:sldId id="491" r:id="rId51"/>
    <p:sldId id="492" r:id="rId52"/>
    <p:sldId id="493" r:id="rId53"/>
    <p:sldId id="494" r:id="rId54"/>
    <p:sldId id="495" r:id="rId55"/>
    <p:sldId id="496" r:id="rId56"/>
    <p:sldId id="497" r:id="rId57"/>
    <p:sldId id="498" r:id="rId58"/>
    <p:sldId id="499" r:id="rId59"/>
    <p:sldId id="500" r:id="rId60"/>
    <p:sldId id="501" r:id="rId61"/>
    <p:sldId id="502" r:id="rId62"/>
    <p:sldId id="503" r:id="rId63"/>
    <p:sldId id="504" r:id="rId64"/>
    <p:sldId id="505" r:id="rId65"/>
    <p:sldId id="506"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12">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7" autoAdjust="0"/>
    <p:restoredTop sz="93587" autoAdjust="0"/>
  </p:normalViewPr>
  <p:slideViewPr>
    <p:cSldViewPr snapToGrid="0" snapToObjects="1" showGuides="1">
      <p:cViewPr>
        <p:scale>
          <a:sx n="100" d="100"/>
          <a:sy n="100" d="100"/>
        </p:scale>
        <p:origin x="624" y="144"/>
      </p:cViewPr>
      <p:guideLst>
        <p:guide orient="horz" pos="3112"/>
        <p:guide/>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4C9559-7342-1C4E-9C00-D125CF165453}" type="datetimeFigureOut">
              <a:rPr lang="en-US" smtClean="0"/>
              <a:t>6/3/20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A97DD4-FB30-6646-93A8-635458BDA7D1}" type="slidenum">
              <a:rPr lang="en-US" smtClean="0"/>
              <a:t>‹Nr.›</a:t>
            </a:fld>
            <a:endParaRPr lang="en-US"/>
          </a:p>
        </p:txBody>
      </p:sp>
    </p:spTree>
    <p:extLst>
      <p:ext uri="{BB962C8B-B14F-4D97-AF65-F5344CB8AC3E}">
        <p14:creationId xmlns:p14="http://schemas.microsoft.com/office/powerpoint/2010/main" val="29574938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7CA13A-2C29-DF44-96F1-DD18DD9246A9}" type="slidenum">
              <a:rPr lang="en-US"/>
              <a:pPr/>
              <a:t>16</a:t>
            </a:fld>
            <a:endParaRPr lang="en-US"/>
          </a:p>
        </p:txBody>
      </p:sp>
      <p:sp>
        <p:nvSpPr>
          <p:cNvPr id="2088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88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65963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7. Model of some of the regulatory steps that control seed development (including reserve biosynthesis) based on research on the model plant Arabidopsis. The orange line indicates that the maturation </a:t>
            </a:r>
            <a:r>
              <a:rPr lang="en-US" dirty="0" err="1" smtClean="0"/>
              <a:t>programme</a:t>
            </a:r>
            <a:r>
              <a:rPr lang="en-US" dirty="0" smtClean="0"/>
              <a:t> can be bypassed in various mutants. There are negative mechanisms that repress seed maturation and developmental </a:t>
            </a:r>
            <a:r>
              <a:rPr lang="en-US" dirty="0" err="1" smtClean="0"/>
              <a:t>programmes</a:t>
            </a:r>
            <a:r>
              <a:rPr lang="en-US" dirty="0" smtClean="0"/>
              <a:t> during seedling development and vegetative growth. ABA, </a:t>
            </a:r>
            <a:r>
              <a:rPr lang="en-US" dirty="0" err="1" smtClean="0"/>
              <a:t>abscisic</a:t>
            </a:r>
            <a:r>
              <a:rPr lang="en-US" dirty="0" smtClean="0"/>
              <a:t> acid; GA, </a:t>
            </a:r>
            <a:r>
              <a:rPr lang="en-US" dirty="0" err="1" smtClean="0"/>
              <a:t>gibberellic</a:t>
            </a:r>
            <a:r>
              <a:rPr lang="en-US" dirty="0" smtClean="0"/>
              <a:t> acid; </a:t>
            </a:r>
            <a:r>
              <a:rPr lang="en-US" dirty="0" err="1" smtClean="0"/>
              <a:t>PcG</a:t>
            </a:r>
            <a:r>
              <a:rPr lang="en-US" dirty="0" smtClean="0"/>
              <a:t>, </a:t>
            </a:r>
            <a:r>
              <a:rPr lang="en-US" dirty="0" err="1" smtClean="0"/>
              <a:t>polycomb</a:t>
            </a:r>
            <a:r>
              <a:rPr lang="en-US" dirty="0" smtClean="0"/>
              <a:t> group; PCGP, </a:t>
            </a:r>
            <a:r>
              <a:rPr lang="en-US" dirty="0" err="1" smtClean="0"/>
              <a:t>polycomb</a:t>
            </a:r>
            <a:r>
              <a:rPr lang="en-US" dirty="0" smtClean="0"/>
              <a:t> group protein; PRC2, </a:t>
            </a:r>
            <a:r>
              <a:rPr lang="en-US" dirty="0" err="1" smtClean="0"/>
              <a:t>polycomb</a:t>
            </a:r>
            <a:r>
              <a:rPr lang="en-US" dirty="0" smtClean="0"/>
              <a:t> repressive complex 2; PKL, PICKLE; HDAC, histone </a:t>
            </a:r>
            <a:r>
              <a:rPr lang="en-US" dirty="0" err="1" smtClean="0"/>
              <a:t>deacetylase</a:t>
            </a:r>
            <a:r>
              <a:rPr lang="en-US" dirty="0" smtClean="0"/>
              <a:t>; HIS, HIGH-LEVEL EXPRESSION OF SUGAR-INDUCIBLE; VAL, VP1/ABI3-LIKE; LEC, LEAFY COTYLEDON; FUS3, FUSCA3; TAN, TANMEI; AGL 15, AGAMOUS-like 15; ABI3, ABSCISIC ACID INSENSITIVE3; SP, seed storage protein; WRI, WRINKLED; TAG, Triacylglycerol. Reproduced with permission from North </a:t>
            </a:r>
            <a:r>
              <a:rPr lang="en-US" sz="1200" kern="1200" dirty="0" smtClean="0">
                <a:solidFill>
                  <a:schemeClr val="tx1"/>
                </a:solidFill>
                <a:effectLst/>
                <a:latin typeface="+mn-lt"/>
                <a:ea typeface="+mn-ea"/>
                <a:cs typeface="+mn-cs"/>
              </a:rPr>
              <a:t>et al</a:t>
            </a:r>
            <a:r>
              <a:rPr lang="en-US" dirty="0" smtClean="0"/>
              <a:t>. (2010).</a:t>
            </a:r>
            <a:endParaRPr lang="en-US" dirty="0"/>
          </a:p>
        </p:txBody>
      </p:sp>
      <p:sp>
        <p:nvSpPr>
          <p:cNvPr id="4" name="Slide Number Placeholder 3"/>
          <p:cNvSpPr>
            <a:spLocks noGrp="1"/>
          </p:cNvSpPr>
          <p:nvPr>
            <p:ph type="sldNum" sz="quarter" idx="10"/>
          </p:nvPr>
        </p:nvSpPr>
        <p:spPr/>
        <p:txBody>
          <a:bodyPr/>
          <a:lstStyle/>
          <a:p>
            <a:fld id="{FF38FB0F-BFE6-E346-816C-91609AC4A581}" type="slidenum">
              <a:rPr lang="en-US" smtClean="0"/>
              <a:t>41</a:t>
            </a:fld>
            <a:endParaRPr lang="en-US"/>
          </a:p>
        </p:txBody>
      </p:sp>
    </p:spTree>
    <p:extLst>
      <p:ext uri="{BB962C8B-B14F-4D97-AF65-F5344CB8AC3E}">
        <p14:creationId xmlns:p14="http://schemas.microsoft.com/office/powerpoint/2010/main" val="885981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0537BB-3F92-C94F-AED1-011A50BF768F}" type="slidenum">
              <a:rPr lang="en-US"/>
              <a:pPr/>
              <a:t>42</a:t>
            </a:fld>
            <a:endParaRPr lang="en-US"/>
          </a:p>
        </p:txBody>
      </p:sp>
      <p:sp>
        <p:nvSpPr>
          <p:cNvPr id="222210" name="Rectangle 2"/>
          <p:cNvSpPr>
            <a:spLocks noGrp="1" noRot="1" noChangeAspect="1" noChangeArrowheads="1"/>
          </p:cNvSpPr>
          <p:nvPr>
            <p:ph type="sldImg"/>
          </p:nvPr>
        </p:nvSpPr>
        <p:spPr bwMode="auto">
          <a:xfrm>
            <a:off x="1131888" y="703263"/>
            <a:ext cx="4595812" cy="344646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22211" name="Rectangle 3"/>
          <p:cNvSpPr>
            <a:spLocks noGrp="1" noChangeArrowheads="1"/>
          </p:cNvSpPr>
          <p:nvPr>
            <p:ph type="body" idx="1"/>
          </p:nvPr>
        </p:nvSpPr>
        <p:spPr bwMode="auto">
          <a:xfrm>
            <a:off x="914400" y="4360863"/>
            <a:ext cx="5029200" cy="407987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48103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A81CA2-1D74-7442-9F29-5932D2464986}" type="slidenum">
              <a:rPr lang="en-US"/>
              <a:pPr/>
              <a:t>43</a:t>
            </a:fld>
            <a:endParaRPr lang="en-US"/>
          </a:p>
        </p:txBody>
      </p:sp>
      <p:sp>
        <p:nvSpPr>
          <p:cNvPr id="226306" name="Rectangle 2"/>
          <p:cNvSpPr>
            <a:spLocks noGrp="1" noRot="1" noChangeAspect="1" noChangeArrowheads="1"/>
          </p:cNvSpPr>
          <p:nvPr>
            <p:ph type="sldImg"/>
          </p:nvPr>
        </p:nvSpPr>
        <p:spPr bwMode="auto">
          <a:xfrm>
            <a:off x="1131888" y="703263"/>
            <a:ext cx="4595812" cy="344646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26307" name="Rectangle 3"/>
          <p:cNvSpPr>
            <a:spLocks noGrp="1" noChangeArrowheads="1"/>
          </p:cNvSpPr>
          <p:nvPr>
            <p:ph type="body" idx="1"/>
          </p:nvPr>
        </p:nvSpPr>
        <p:spPr bwMode="auto">
          <a:xfrm>
            <a:off x="914400" y="4360863"/>
            <a:ext cx="5029200" cy="407987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71325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D9046E-D26B-CC4E-9DD7-4FFCA8B27D23}" type="slidenum">
              <a:rPr lang="en-US"/>
              <a:pPr/>
              <a:t>44</a:t>
            </a:fld>
            <a:endParaRPr lang="en-US"/>
          </a:p>
        </p:txBody>
      </p:sp>
      <p:sp>
        <p:nvSpPr>
          <p:cNvPr id="232450" name="Rectangle 2"/>
          <p:cNvSpPr>
            <a:spLocks noGrp="1" noRot="1" noChangeAspect="1" noChangeArrowheads="1"/>
          </p:cNvSpPr>
          <p:nvPr>
            <p:ph type="sldImg"/>
          </p:nvPr>
        </p:nvSpPr>
        <p:spPr bwMode="auto">
          <a:xfrm>
            <a:off x="1131888" y="703263"/>
            <a:ext cx="4595812" cy="344646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2451" name="Rectangle 3"/>
          <p:cNvSpPr>
            <a:spLocks noGrp="1" noChangeArrowheads="1"/>
          </p:cNvSpPr>
          <p:nvPr>
            <p:ph type="body" idx="1"/>
          </p:nvPr>
        </p:nvSpPr>
        <p:spPr bwMode="auto">
          <a:xfrm>
            <a:off x="914400" y="4360863"/>
            <a:ext cx="5029200" cy="407987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943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6B75E5-4E55-F545-8FAB-344C0DB03493}" type="slidenum">
              <a:rPr lang="en-US"/>
              <a:pPr/>
              <a:t>50</a:t>
            </a:fld>
            <a:endParaRPr lang="en-US"/>
          </a:p>
        </p:txBody>
      </p:sp>
      <p:sp>
        <p:nvSpPr>
          <p:cNvPr id="54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42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5681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4703FE-5958-DF4B-9525-ABD8BE863B24}" type="slidenum">
              <a:rPr lang="en-US"/>
              <a:pPr/>
              <a:t>51</a:t>
            </a:fld>
            <a:endParaRPr lang="en-US"/>
          </a:p>
        </p:txBody>
      </p:sp>
      <p:sp>
        <p:nvSpPr>
          <p:cNvPr id="2344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44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3900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C5DF2D-D1C9-3343-B700-5582675C7BE2}" type="slidenum">
              <a:rPr lang="en-US"/>
              <a:pPr/>
              <a:t>52</a:t>
            </a:fld>
            <a:endParaRPr lang="en-US"/>
          </a:p>
        </p:txBody>
      </p:sp>
      <p:sp>
        <p:nvSpPr>
          <p:cNvPr id="1904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046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2159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1213DC-0413-1646-B162-6B33FA16C0C9}" type="slidenum">
              <a:rPr lang="en-US"/>
              <a:pPr/>
              <a:t>53</a:t>
            </a:fld>
            <a:endParaRPr lang="en-US"/>
          </a:p>
        </p:txBody>
      </p:sp>
      <p:sp>
        <p:nvSpPr>
          <p:cNvPr id="1925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251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47470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640D4E-8A79-9A4E-93EE-174017E242E2}" type="slidenum">
              <a:rPr lang="en-US"/>
              <a:pPr/>
              <a:t>54</a:t>
            </a:fld>
            <a:endParaRPr lang="en-US"/>
          </a:p>
        </p:txBody>
      </p:sp>
      <p:sp>
        <p:nvSpPr>
          <p:cNvPr id="2426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426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58767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6B75E5-4E55-F545-8FAB-344C0DB03493}" type="slidenum">
              <a:rPr lang="en-US"/>
              <a:pPr/>
              <a:t>55</a:t>
            </a:fld>
            <a:endParaRPr lang="en-US"/>
          </a:p>
        </p:txBody>
      </p:sp>
      <p:sp>
        <p:nvSpPr>
          <p:cNvPr id="54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42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0829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07E8D6-07E6-4343-817D-67959BBA4131}" type="slidenum">
              <a:rPr lang="en-US"/>
              <a:pPr/>
              <a:t>19</a:t>
            </a:fld>
            <a:endParaRPr lang="en-US"/>
          </a:p>
        </p:txBody>
      </p:sp>
      <p:sp>
        <p:nvSpPr>
          <p:cNvPr id="56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2331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fld id="{DF86D0CF-AC40-294F-AE69-DF75D52DD5D1}" type="slidenum">
              <a:rPr lang="en-US">
                <a:latin typeface="Calibri" charset="0"/>
              </a:rPr>
              <a:pPr/>
              <a:t>59</a:t>
            </a:fld>
            <a:endParaRPr lang="en-US">
              <a:latin typeface="Calibri" charset="0"/>
            </a:endParaRPr>
          </a:p>
        </p:txBody>
      </p:sp>
      <p:sp>
        <p:nvSpPr>
          <p:cNvPr id="2662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6628"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a:spcBef>
                <a:spcPct val="0"/>
              </a:spcBef>
            </a:pPr>
            <a:endParaRPr lang="en-US">
              <a:latin typeface="Calibri" charset="0"/>
            </a:endParaRPr>
          </a:p>
        </p:txBody>
      </p:sp>
    </p:spTree>
    <p:extLst>
      <p:ext uri="{BB962C8B-B14F-4D97-AF65-F5344CB8AC3E}">
        <p14:creationId xmlns:p14="http://schemas.microsoft.com/office/powerpoint/2010/main" val="748476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A7A97DD4-FB30-6646-93A8-635458BDA7D1}" type="slidenum">
              <a:rPr lang="en-US" smtClean="0"/>
              <a:t>61</a:t>
            </a:fld>
            <a:endParaRPr lang="en-US"/>
          </a:p>
        </p:txBody>
      </p:sp>
    </p:spTree>
    <p:extLst>
      <p:ext uri="{BB962C8B-B14F-4D97-AF65-F5344CB8AC3E}">
        <p14:creationId xmlns:p14="http://schemas.microsoft.com/office/powerpoint/2010/main" val="324388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23D832-4592-EC4C-A74F-D01A97253E6D}" type="slidenum">
              <a:rPr lang="en-US"/>
              <a:pPr/>
              <a:t>62</a:t>
            </a:fld>
            <a:endParaRPr lang="en-US"/>
          </a:p>
        </p:txBody>
      </p:sp>
      <p:sp>
        <p:nvSpPr>
          <p:cNvPr id="265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5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1827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fld id="{9A3A5A98-1DCD-3A4F-BE40-41152681F4F8}" type="slidenum">
              <a:rPr lang="en-US">
                <a:latin typeface="Calibri" charset="0"/>
              </a:rPr>
              <a:pPr/>
              <a:t>63</a:t>
            </a:fld>
            <a:endParaRPr lang="en-US">
              <a:latin typeface="Calibri" charset="0"/>
            </a:endParaRPr>
          </a:p>
        </p:txBody>
      </p:sp>
      <p:sp>
        <p:nvSpPr>
          <p:cNvPr id="2765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765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a:spcBef>
                <a:spcPct val="0"/>
              </a:spcBef>
            </a:pPr>
            <a:endParaRPr lang="en-US">
              <a:latin typeface="Calibri" charset="0"/>
            </a:endParaRPr>
          </a:p>
        </p:txBody>
      </p:sp>
    </p:spTree>
    <p:extLst>
      <p:ext uri="{BB962C8B-B14F-4D97-AF65-F5344CB8AC3E}">
        <p14:creationId xmlns:p14="http://schemas.microsoft.com/office/powerpoint/2010/main" val="319302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41B8E2-A2BD-1648-ADAA-70A09940C874}" type="slidenum">
              <a:rPr lang="en-US"/>
              <a:pPr/>
              <a:t>64</a:t>
            </a:fld>
            <a:endParaRPr lang="en-US"/>
          </a:p>
        </p:txBody>
      </p:sp>
      <p:sp>
        <p:nvSpPr>
          <p:cNvPr id="962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62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98244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CE6D2F-7346-604C-AA73-2B41C2F10878}" type="slidenum">
              <a:rPr lang="en-US"/>
              <a:pPr/>
              <a:t>65</a:t>
            </a:fld>
            <a:endParaRPr lang="en-US"/>
          </a:p>
        </p:txBody>
      </p:sp>
      <p:sp>
        <p:nvSpPr>
          <p:cNvPr id="2508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5088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9766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13B98C-74DB-5744-95D3-D45067284B7F}" type="slidenum">
              <a:rPr lang="en-US" smtClean="0"/>
              <a:t>26</a:t>
            </a:fld>
            <a:endParaRPr lang="en-US"/>
          </a:p>
        </p:txBody>
      </p:sp>
    </p:spTree>
    <p:extLst>
      <p:ext uri="{BB962C8B-B14F-4D97-AF65-F5344CB8AC3E}">
        <p14:creationId xmlns:p14="http://schemas.microsoft.com/office/powerpoint/2010/main" val="4108875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820FE5-CBDE-F241-B6A6-B94B893D89A3}" type="slidenum">
              <a:rPr lang="en-US"/>
              <a:pPr/>
              <a:t>32</a:t>
            </a:fld>
            <a:endParaRPr lang="en-US"/>
          </a:p>
        </p:txBody>
      </p:sp>
      <p:sp>
        <p:nvSpPr>
          <p:cNvPr id="43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23618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Phloem transport of nutrients in plants. Nutrients are loaded into minor vein networks of leaves (nutrient source) to high concentrations and osmotic pressures (πsource). The difference in phloem and apoplasmic (πa) osmotic pressures determines the extent of osmotic water uptake and hydrostatic pressures (Psource). Nutrients unloaded from the phloem in growth/storage organs (nutrient sinks) lowers sap osmotic pressure (πsink) with a corresponding loss in water and fall in phloem hydrostatic pressure (Psink). The hydrostatic pressure difference drives bulk flow of water () and dissolved nutrients () through the phloem from source to sink (and see Equation 1). Water returns through the xylem down a matric pressure gradient generated by transpiring surfaces.</a:t>
            </a:r>
          </a:p>
        </p:txBody>
      </p:sp>
    </p:spTree>
    <p:extLst>
      <p:ext uri="{BB962C8B-B14F-4D97-AF65-F5344CB8AC3E}">
        <p14:creationId xmlns:p14="http://schemas.microsoft.com/office/powerpoint/2010/main" val="514049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Key structural features of (A, B), and generalized cellular pathways (C) followed by water and nutrients imported into developing seeds. Diagrammatic representation of (A) grain legume and (B) wheat seed structure. (C) Block diagram showing water () and nutrient () transport in a developing seed. Nutrients and water exit the importing phloem by bulk flow. Water returns to the parent plant in the xylem while nutrient loss is prevented by selectively‐permeable apoplasmic barriers () and xylem discontinuities (). Nutrients move through extensive symplasmic paths via interconnecting plasmodesmata () in maternal and filial tissues. Nutrient exchange to and from the seed apoplasm, by cells specialized for efflux and influx, occurs at the maternal/filial interface. Finally, nutrients accumulate in filial cells supporting storage product biosynthesis.</a:t>
            </a:r>
          </a:p>
        </p:txBody>
      </p:sp>
    </p:spTree>
    <p:extLst>
      <p:ext uri="{BB962C8B-B14F-4D97-AF65-F5344CB8AC3E}">
        <p14:creationId xmlns:p14="http://schemas.microsoft.com/office/powerpoint/2010/main" val="310545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06785B-9426-164E-9646-CF5AC33FE808}" type="slidenum">
              <a:rPr lang="en-US"/>
              <a:pPr/>
              <a:t>38</a:t>
            </a:fld>
            <a:endParaRPr lang="en-US"/>
          </a:p>
        </p:txBody>
      </p:sp>
      <p:sp>
        <p:nvSpPr>
          <p:cNvPr id="716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55712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06785B-9426-164E-9646-CF5AC33FE808}" type="slidenum">
              <a:rPr lang="en-US"/>
              <a:pPr/>
              <a:t>39</a:t>
            </a:fld>
            <a:endParaRPr lang="en-US"/>
          </a:p>
        </p:txBody>
      </p:sp>
      <p:sp>
        <p:nvSpPr>
          <p:cNvPr id="716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32110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06785B-9426-164E-9646-CF5AC33FE808}" type="slidenum">
              <a:rPr lang="en-US"/>
              <a:pPr/>
              <a:t>40</a:t>
            </a:fld>
            <a:endParaRPr lang="en-US"/>
          </a:p>
        </p:txBody>
      </p:sp>
      <p:sp>
        <p:nvSpPr>
          <p:cNvPr id="716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80163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e-D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Click to edit Master subtitle style</a:t>
            </a:r>
            <a:endParaRPr lang="en-US"/>
          </a:p>
        </p:txBody>
      </p:sp>
      <p:sp>
        <p:nvSpPr>
          <p:cNvPr id="4" name="Date Placeholder 3"/>
          <p:cNvSpPr>
            <a:spLocks noGrp="1"/>
          </p:cNvSpPr>
          <p:nvPr>
            <p:ph type="dt" sz="half" idx="10"/>
          </p:nvPr>
        </p:nvSpPr>
        <p:spPr/>
        <p:txBody>
          <a:bodyPr/>
          <a:lstStyle/>
          <a:p>
            <a:fld id="{3A0148A9-EE34-AF44-A9D6-07C55BC2592E}" type="datetimeFigureOut">
              <a:rPr lang="en-US" smtClean="0"/>
              <a:t>6/3/20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F705C8-9146-9847-95CB-0EE20C218131}" type="slidenum">
              <a:rPr lang="en-US" smtClean="0"/>
              <a:t>‹Nr.›</a:t>
            </a:fld>
            <a:endParaRPr lang="en-US"/>
          </a:p>
        </p:txBody>
      </p:sp>
    </p:spTree>
    <p:extLst>
      <p:ext uri="{BB962C8B-B14F-4D97-AF65-F5344CB8AC3E}">
        <p14:creationId xmlns:p14="http://schemas.microsoft.com/office/powerpoint/2010/main" val="603721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Date Placeholder 3"/>
          <p:cNvSpPr>
            <a:spLocks noGrp="1"/>
          </p:cNvSpPr>
          <p:nvPr>
            <p:ph type="dt" sz="half" idx="10"/>
          </p:nvPr>
        </p:nvSpPr>
        <p:spPr/>
        <p:txBody>
          <a:bodyPr/>
          <a:lstStyle/>
          <a:p>
            <a:fld id="{3A0148A9-EE34-AF44-A9D6-07C55BC2592E}" type="datetimeFigureOut">
              <a:rPr lang="en-US" smtClean="0"/>
              <a:t>6/3/20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F705C8-9146-9847-95CB-0EE20C218131}" type="slidenum">
              <a:rPr lang="en-US" smtClean="0"/>
              <a:t>‹Nr.›</a:t>
            </a:fld>
            <a:endParaRPr lang="en-US"/>
          </a:p>
        </p:txBody>
      </p:sp>
    </p:spTree>
    <p:extLst>
      <p:ext uri="{BB962C8B-B14F-4D97-AF65-F5344CB8AC3E}">
        <p14:creationId xmlns:p14="http://schemas.microsoft.com/office/powerpoint/2010/main" val="772156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e-D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Date Placeholder 3"/>
          <p:cNvSpPr>
            <a:spLocks noGrp="1"/>
          </p:cNvSpPr>
          <p:nvPr>
            <p:ph type="dt" sz="half" idx="10"/>
          </p:nvPr>
        </p:nvSpPr>
        <p:spPr/>
        <p:txBody>
          <a:bodyPr/>
          <a:lstStyle/>
          <a:p>
            <a:fld id="{3A0148A9-EE34-AF44-A9D6-07C55BC2592E}" type="datetimeFigureOut">
              <a:rPr lang="en-US" smtClean="0"/>
              <a:t>6/3/20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F705C8-9146-9847-95CB-0EE20C218131}" type="slidenum">
              <a:rPr lang="en-US" smtClean="0"/>
              <a:t>‹Nr.›</a:t>
            </a:fld>
            <a:endParaRPr lang="en-US"/>
          </a:p>
        </p:txBody>
      </p:sp>
    </p:spTree>
    <p:extLst>
      <p:ext uri="{BB962C8B-B14F-4D97-AF65-F5344CB8AC3E}">
        <p14:creationId xmlns:p14="http://schemas.microsoft.com/office/powerpoint/2010/main" val="128932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de-DE"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EB4F0CB3-D90B-9840-8090-5C7666985A4D}" type="slidenum">
              <a:rPr lang="en-US"/>
              <a:pPr/>
              <a:t>‹Nr.›</a:t>
            </a:fld>
            <a:endParaRPr lang="en-US"/>
          </a:p>
        </p:txBody>
      </p:sp>
    </p:spTree>
    <p:extLst>
      <p:ext uri="{BB962C8B-B14F-4D97-AF65-F5344CB8AC3E}">
        <p14:creationId xmlns:p14="http://schemas.microsoft.com/office/powerpoint/2010/main" val="3918028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idx="1"/>
          </p:nvPr>
        </p:nvSpPr>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Date Placeholder 3"/>
          <p:cNvSpPr>
            <a:spLocks noGrp="1"/>
          </p:cNvSpPr>
          <p:nvPr>
            <p:ph type="dt" sz="half" idx="10"/>
          </p:nvPr>
        </p:nvSpPr>
        <p:spPr/>
        <p:txBody>
          <a:bodyPr/>
          <a:lstStyle/>
          <a:p>
            <a:fld id="{3A0148A9-EE34-AF44-A9D6-07C55BC2592E}" type="datetimeFigureOut">
              <a:rPr lang="en-US" smtClean="0"/>
              <a:t>6/3/20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F705C8-9146-9847-95CB-0EE20C218131}" type="slidenum">
              <a:rPr lang="en-US" smtClean="0"/>
              <a:t>‹Nr.›</a:t>
            </a:fld>
            <a:endParaRPr lang="en-US"/>
          </a:p>
        </p:txBody>
      </p:sp>
    </p:spTree>
    <p:extLst>
      <p:ext uri="{BB962C8B-B14F-4D97-AF65-F5344CB8AC3E}">
        <p14:creationId xmlns:p14="http://schemas.microsoft.com/office/powerpoint/2010/main" val="3194442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e-D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Click to edit Master text styles</a:t>
            </a:r>
          </a:p>
        </p:txBody>
      </p:sp>
      <p:sp>
        <p:nvSpPr>
          <p:cNvPr id="4" name="Date Placeholder 3"/>
          <p:cNvSpPr>
            <a:spLocks noGrp="1"/>
          </p:cNvSpPr>
          <p:nvPr>
            <p:ph type="dt" sz="half" idx="10"/>
          </p:nvPr>
        </p:nvSpPr>
        <p:spPr/>
        <p:txBody>
          <a:bodyPr/>
          <a:lstStyle/>
          <a:p>
            <a:fld id="{3A0148A9-EE34-AF44-A9D6-07C55BC2592E}" type="datetimeFigureOut">
              <a:rPr lang="en-US" smtClean="0"/>
              <a:t>6/3/20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F705C8-9146-9847-95CB-0EE20C218131}" type="slidenum">
              <a:rPr lang="en-US" smtClean="0"/>
              <a:t>‹Nr.›</a:t>
            </a:fld>
            <a:endParaRPr lang="en-US"/>
          </a:p>
        </p:txBody>
      </p:sp>
    </p:spTree>
    <p:extLst>
      <p:ext uri="{BB962C8B-B14F-4D97-AF65-F5344CB8AC3E}">
        <p14:creationId xmlns:p14="http://schemas.microsoft.com/office/powerpoint/2010/main" val="257529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Date Placeholder 4"/>
          <p:cNvSpPr>
            <a:spLocks noGrp="1"/>
          </p:cNvSpPr>
          <p:nvPr>
            <p:ph type="dt" sz="half" idx="10"/>
          </p:nvPr>
        </p:nvSpPr>
        <p:spPr/>
        <p:txBody>
          <a:bodyPr/>
          <a:lstStyle/>
          <a:p>
            <a:fld id="{3A0148A9-EE34-AF44-A9D6-07C55BC2592E}" type="datetimeFigureOut">
              <a:rPr lang="en-US" smtClean="0"/>
              <a:t>6/3/20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F705C8-9146-9847-95CB-0EE20C218131}" type="slidenum">
              <a:rPr lang="en-US" smtClean="0"/>
              <a:t>‹Nr.›</a:t>
            </a:fld>
            <a:endParaRPr lang="en-US"/>
          </a:p>
        </p:txBody>
      </p:sp>
    </p:spTree>
    <p:extLst>
      <p:ext uri="{BB962C8B-B14F-4D97-AF65-F5344CB8AC3E}">
        <p14:creationId xmlns:p14="http://schemas.microsoft.com/office/powerpoint/2010/main" val="3791034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7" name="Date Placeholder 6"/>
          <p:cNvSpPr>
            <a:spLocks noGrp="1"/>
          </p:cNvSpPr>
          <p:nvPr>
            <p:ph type="dt" sz="half" idx="10"/>
          </p:nvPr>
        </p:nvSpPr>
        <p:spPr/>
        <p:txBody>
          <a:bodyPr/>
          <a:lstStyle/>
          <a:p>
            <a:fld id="{3A0148A9-EE34-AF44-A9D6-07C55BC2592E}" type="datetimeFigureOut">
              <a:rPr lang="en-US" smtClean="0"/>
              <a:t>6/3/20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F705C8-9146-9847-95CB-0EE20C218131}" type="slidenum">
              <a:rPr lang="en-US" smtClean="0"/>
              <a:t>‹Nr.›</a:t>
            </a:fld>
            <a:endParaRPr lang="en-US"/>
          </a:p>
        </p:txBody>
      </p:sp>
    </p:spTree>
    <p:extLst>
      <p:ext uri="{BB962C8B-B14F-4D97-AF65-F5344CB8AC3E}">
        <p14:creationId xmlns:p14="http://schemas.microsoft.com/office/powerpoint/2010/main" val="991324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Date Placeholder 2"/>
          <p:cNvSpPr>
            <a:spLocks noGrp="1"/>
          </p:cNvSpPr>
          <p:nvPr>
            <p:ph type="dt" sz="half" idx="10"/>
          </p:nvPr>
        </p:nvSpPr>
        <p:spPr/>
        <p:txBody>
          <a:bodyPr/>
          <a:lstStyle/>
          <a:p>
            <a:fld id="{3A0148A9-EE34-AF44-A9D6-07C55BC2592E}" type="datetimeFigureOut">
              <a:rPr lang="en-US" smtClean="0"/>
              <a:t>6/3/20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F705C8-9146-9847-95CB-0EE20C218131}" type="slidenum">
              <a:rPr lang="en-US" smtClean="0"/>
              <a:t>‹Nr.›</a:t>
            </a:fld>
            <a:endParaRPr lang="en-US"/>
          </a:p>
        </p:txBody>
      </p:sp>
    </p:spTree>
    <p:extLst>
      <p:ext uri="{BB962C8B-B14F-4D97-AF65-F5344CB8AC3E}">
        <p14:creationId xmlns:p14="http://schemas.microsoft.com/office/powerpoint/2010/main" val="2324058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0148A9-EE34-AF44-A9D6-07C55BC2592E}" type="datetimeFigureOut">
              <a:rPr lang="en-US" smtClean="0"/>
              <a:t>6/3/20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F705C8-9146-9847-95CB-0EE20C218131}" type="slidenum">
              <a:rPr lang="en-US" smtClean="0"/>
              <a:t>‹Nr.›</a:t>
            </a:fld>
            <a:endParaRPr lang="en-US"/>
          </a:p>
        </p:txBody>
      </p:sp>
    </p:spTree>
    <p:extLst>
      <p:ext uri="{BB962C8B-B14F-4D97-AF65-F5344CB8AC3E}">
        <p14:creationId xmlns:p14="http://schemas.microsoft.com/office/powerpoint/2010/main" val="313623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e-D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Click to edit Master text styles</a:t>
            </a:r>
          </a:p>
        </p:txBody>
      </p:sp>
      <p:sp>
        <p:nvSpPr>
          <p:cNvPr id="5" name="Date Placeholder 4"/>
          <p:cNvSpPr>
            <a:spLocks noGrp="1"/>
          </p:cNvSpPr>
          <p:nvPr>
            <p:ph type="dt" sz="half" idx="10"/>
          </p:nvPr>
        </p:nvSpPr>
        <p:spPr/>
        <p:txBody>
          <a:bodyPr/>
          <a:lstStyle/>
          <a:p>
            <a:fld id="{3A0148A9-EE34-AF44-A9D6-07C55BC2592E}" type="datetimeFigureOut">
              <a:rPr lang="en-US" smtClean="0"/>
              <a:t>6/3/20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F705C8-9146-9847-95CB-0EE20C218131}" type="slidenum">
              <a:rPr lang="en-US" smtClean="0"/>
              <a:t>‹Nr.›</a:t>
            </a:fld>
            <a:endParaRPr lang="en-US"/>
          </a:p>
        </p:txBody>
      </p:sp>
    </p:spTree>
    <p:extLst>
      <p:ext uri="{BB962C8B-B14F-4D97-AF65-F5344CB8AC3E}">
        <p14:creationId xmlns:p14="http://schemas.microsoft.com/office/powerpoint/2010/main" val="1613976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e-D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Click to edit Master text styles</a:t>
            </a:r>
          </a:p>
        </p:txBody>
      </p:sp>
      <p:sp>
        <p:nvSpPr>
          <p:cNvPr id="5" name="Date Placeholder 4"/>
          <p:cNvSpPr>
            <a:spLocks noGrp="1"/>
          </p:cNvSpPr>
          <p:nvPr>
            <p:ph type="dt" sz="half" idx="10"/>
          </p:nvPr>
        </p:nvSpPr>
        <p:spPr/>
        <p:txBody>
          <a:bodyPr/>
          <a:lstStyle/>
          <a:p>
            <a:fld id="{3A0148A9-EE34-AF44-A9D6-07C55BC2592E}" type="datetimeFigureOut">
              <a:rPr lang="en-US" smtClean="0"/>
              <a:t>6/3/20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F705C8-9146-9847-95CB-0EE20C218131}" type="slidenum">
              <a:rPr lang="en-US" smtClean="0"/>
              <a:t>‹Nr.›</a:t>
            </a:fld>
            <a:endParaRPr lang="en-US"/>
          </a:p>
        </p:txBody>
      </p:sp>
    </p:spTree>
    <p:extLst>
      <p:ext uri="{BB962C8B-B14F-4D97-AF65-F5344CB8AC3E}">
        <p14:creationId xmlns:p14="http://schemas.microsoft.com/office/powerpoint/2010/main" val="31879160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0148A9-EE34-AF44-A9D6-07C55BC2592E}" type="datetimeFigureOut">
              <a:rPr lang="en-US" smtClean="0"/>
              <a:t>6/3/20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F705C8-9146-9847-95CB-0EE20C218131}" type="slidenum">
              <a:rPr lang="en-US" smtClean="0"/>
              <a:t>‹Nr.›</a:t>
            </a:fld>
            <a:endParaRPr lang="en-US"/>
          </a:p>
        </p:txBody>
      </p:sp>
    </p:spTree>
    <p:extLst>
      <p:ext uri="{BB962C8B-B14F-4D97-AF65-F5344CB8AC3E}">
        <p14:creationId xmlns:p14="http://schemas.microsoft.com/office/powerpoint/2010/main" val="2463332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 Id="rId3" Type="http://schemas.openxmlformats.org/officeDocument/2006/relationships/image" Target="../media/image31.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 Id="rId3" Type="http://schemas.openxmlformats.org/officeDocument/2006/relationships/image" Target="../media/image49.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emf"/><Relationship Id="rId5"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6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01168" y="2034726"/>
            <a:ext cx="4572000" cy="2123658"/>
          </a:xfrm>
          <a:prstGeom prst="rect">
            <a:avLst/>
          </a:prstGeom>
        </p:spPr>
        <p:txBody>
          <a:bodyPr>
            <a:spAutoFit/>
          </a:bodyPr>
          <a:lstStyle/>
          <a:p>
            <a:r>
              <a:rPr lang="en-US" sz="4400" b="1" dirty="0" err="1" smtClean="0"/>
              <a:t>Crecimiento</a:t>
            </a:r>
            <a:r>
              <a:rPr lang="en-US" sz="4400" b="1" dirty="0" smtClean="0"/>
              <a:t>, </a:t>
            </a:r>
            <a:r>
              <a:rPr lang="en-US" sz="4400" b="1" dirty="0" err="1"/>
              <a:t>D</a:t>
            </a:r>
            <a:r>
              <a:rPr lang="en-US" sz="4400" b="1" dirty="0" err="1" smtClean="0"/>
              <a:t>iferenciación</a:t>
            </a:r>
            <a:r>
              <a:rPr lang="en-US" sz="4400" b="1" dirty="0"/>
              <a:t>,</a:t>
            </a:r>
            <a:r>
              <a:rPr lang="en-US" sz="4400" b="1" dirty="0" smtClean="0"/>
              <a:t> </a:t>
            </a:r>
            <a:r>
              <a:rPr lang="en-US" sz="4400" b="1" dirty="0" err="1" smtClean="0"/>
              <a:t>Desarrollo</a:t>
            </a:r>
            <a:endParaRPr lang="en-US" sz="4400" dirty="0"/>
          </a:p>
        </p:txBody>
      </p:sp>
    </p:spTree>
    <p:extLst>
      <p:ext uri="{BB962C8B-B14F-4D97-AF65-F5344CB8AC3E}">
        <p14:creationId xmlns:p14="http://schemas.microsoft.com/office/powerpoint/2010/main" val="4833630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0783" y="570320"/>
            <a:ext cx="2808994" cy="2308324"/>
          </a:xfrm>
          <a:prstGeom prst="rect">
            <a:avLst/>
          </a:prstGeom>
          <a:noFill/>
        </p:spPr>
        <p:txBody>
          <a:bodyPr wrap="square" rtlCol="0">
            <a:spAutoFit/>
          </a:bodyPr>
          <a:lstStyle/>
          <a:p>
            <a:r>
              <a:rPr lang="en-US" sz="2400" b="1" dirty="0" err="1" smtClean="0"/>
              <a:t>Diferenciación</a:t>
            </a:r>
            <a:r>
              <a:rPr lang="en-US" sz="2400" b="1" dirty="0" smtClean="0"/>
              <a:t>:</a:t>
            </a:r>
          </a:p>
          <a:p>
            <a:r>
              <a:rPr lang="en-US" sz="2400" dirty="0" smtClean="0"/>
              <a:t>Se </a:t>
            </a:r>
            <a:r>
              <a:rPr lang="en-US" sz="2400" dirty="0" err="1" smtClean="0"/>
              <a:t>refiere</a:t>
            </a:r>
            <a:r>
              <a:rPr lang="en-US" sz="2400" dirty="0" smtClean="0"/>
              <a:t> a </a:t>
            </a:r>
            <a:r>
              <a:rPr lang="en-US" sz="2400" dirty="0" err="1" smtClean="0"/>
              <a:t>cambios</a:t>
            </a:r>
            <a:r>
              <a:rPr lang="en-US" sz="2400" dirty="0" smtClean="0"/>
              <a:t> </a:t>
            </a:r>
            <a:r>
              <a:rPr lang="en-US" sz="2400" dirty="0" err="1" smtClean="0"/>
              <a:t>cualitativos</a:t>
            </a:r>
            <a:r>
              <a:rPr lang="en-US" sz="2400" dirty="0" smtClean="0"/>
              <a:t>. </a:t>
            </a:r>
            <a:r>
              <a:rPr lang="en-US" sz="2400" dirty="0" err="1" smtClean="0"/>
              <a:t>Es</a:t>
            </a:r>
            <a:r>
              <a:rPr lang="en-US" sz="2400" dirty="0" smtClean="0"/>
              <a:t> </a:t>
            </a:r>
            <a:r>
              <a:rPr lang="en-US" sz="2400" dirty="0" err="1" smtClean="0"/>
              <a:t>decir</a:t>
            </a:r>
            <a:r>
              <a:rPr lang="en-US" sz="2400" dirty="0" smtClean="0"/>
              <a:t> </a:t>
            </a:r>
            <a:r>
              <a:rPr lang="en-US" sz="2400" dirty="0" err="1" smtClean="0"/>
              <a:t>diferencias</a:t>
            </a:r>
            <a:r>
              <a:rPr lang="en-US" sz="2400" dirty="0" smtClean="0"/>
              <a:t> en la </a:t>
            </a:r>
            <a:r>
              <a:rPr lang="en-US" sz="2400" dirty="0" err="1" smtClean="0"/>
              <a:t>morfología</a:t>
            </a:r>
            <a:r>
              <a:rPr lang="en-US" sz="2400" dirty="0" smtClean="0"/>
              <a:t> o </a:t>
            </a:r>
            <a:r>
              <a:rPr lang="en-US" sz="2400" dirty="0" err="1" smtClean="0"/>
              <a:t>función</a:t>
            </a:r>
            <a:r>
              <a:rPr lang="en-US" sz="2400" dirty="0" smtClean="0"/>
              <a:t> de </a:t>
            </a:r>
            <a:r>
              <a:rPr lang="en-US" sz="2400" dirty="0" err="1" smtClean="0"/>
              <a:t>las</a:t>
            </a:r>
            <a:r>
              <a:rPr lang="en-US" sz="2400" dirty="0" smtClean="0"/>
              <a:t> </a:t>
            </a:r>
            <a:r>
              <a:rPr lang="en-US" sz="2400" dirty="0" err="1" smtClean="0"/>
              <a:t>células</a:t>
            </a:r>
            <a:r>
              <a:rPr lang="en-US" sz="2400" dirty="0" smtClean="0"/>
              <a:t>.</a:t>
            </a:r>
            <a:endParaRPr lang="en-US" sz="2400" dirty="0"/>
          </a:p>
        </p:txBody>
      </p:sp>
      <p:pic>
        <p:nvPicPr>
          <p:cNvPr id="7" name="Picture 6"/>
          <p:cNvPicPr>
            <a:picLocks noChangeAspect="1"/>
          </p:cNvPicPr>
          <p:nvPr/>
        </p:nvPicPr>
        <p:blipFill>
          <a:blip r:embed="rId2"/>
          <a:stretch>
            <a:fillRect/>
          </a:stretch>
        </p:blipFill>
        <p:spPr>
          <a:xfrm>
            <a:off x="3331919" y="73470"/>
            <a:ext cx="5812081" cy="6784530"/>
          </a:xfrm>
          <a:prstGeom prst="rect">
            <a:avLst/>
          </a:prstGeom>
        </p:spPr>
      </p:pic>
    </p:spTree>
    <p:extLst>
      <p:ext uri="{BB962C8B-B14F-4D97-AF65-F5344CB8AC3E}">
        <p14:creationId xmlns:p14="http://schemas.microsoft.com/office/powerpoint/2010/main" val="6120326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08788" y="12700"/>
            <a:ext cx="4538196" cy="6858000"/>
          </a:xfrm>
          <a:prstGeom prst="rect">
            <a:avLst/>
          </a:prstGeom>
        </p:spPr>
      </p:pic>
      <p:pic>
        <p:nvPicPr>
          <p:cNvPr id="2" name="Picture 1"/>
          <p:cNvPicPr>
            <a:picLocks noChangeAspect="1"/>
          </p:cNvPicPr>
          <p:nvPr/>
        </p:nvPicPr>
        <p:blipFill>
          <a:blip r:embed="rId3"/>
          <a:stretch>
            <a:fillRect/>
          </a:stretch>
        </p:blipFill>
        <p:spPr>
          <a:xfrm>
            <a:off x="0" y="4105878"/>
            <a:ext cx="4191000" cy="2717800"/>
          </a:xfrm>
          <a:prstGeom prst="rect">
            <a:avLst/>
          </a:prstGeom>
        </p:spPr>
      </p:pic>
      <p:sp>
        <p:nvSpPr>
          <p:cNvPr id="4" name="TextBox 3"/>
          <p:cNvSpPr txBox="1"/>
          <p:nvPr/>
        </p:nvSpPr>
        <p:spPr>
          <a:xfrm>
            <a:off x="332125" y="1003300"/>
            <a:ext cx="4897344" cy="1200328"/>
          </a:xfrm>
          <a:prstGeom prst="rect">
            <a:avLst/>
          </a:prstGeom>
          <a:noFill/>
        </p:spPr>
        <p:txBody>
          <a:bodyPr wrap="none" rtlCol="0">
            <a:spAutoFit/>
          </a:bodyPr>
          <a:lstStyle/>
          <a:p>
            <a:r>
              <a:rPr lang="en-US" sz="2400" dirty="0" smtClean="0"/>
              <a:t>La </a:t>
            </a:r>
            <a:r>
              <a:rPr lang="en-US" sz="2400" dirty="0" err="1" smtClean="0"/>
              <a:t>diferenciación</a:t>
            </a:r>
            <a:r>
              <a:rPr lang="en-US" sz="2400" dirty="0" smtClean="0"/>
              <a:t> de </a:t>
            </a:r>
            <a:r>
              <a:rPr lang="en-US" sz="2400" dirty="0" err="1" smtClean="0"/>
              <a:t>las</a:t>
            </a:r>
            <a:r>
              <a:rPr lang="en-US" sz="2400" dirty="0" smtClean="0"/>
              <a:t> </a:t>
            </a:r>
            <a:r>
              <a:rPr lang="en-US" sz="2400" dirty="0" err="1" smtClean="0"/>
              <a:t>células</a:t>
            </a:r>
            <a:r>
              <a:rPr lang="en-US" sz="2400" dirty="0" smtClean="0"/>
              <a:t> </a:t>
            </a:r>
            <a:r>
              <a:rPr lang="en-US" sz="2400" dirty="0" err="1" smtClean="0"/>
              <a:t>ocurre</a:t>
            </a:r>
            <a:endParaRPr lang="en-US" sz="2400" dirty="0" smtClean="0"/>
          </a:p>
          <a:p>
            <a:r>
              <a:rPr lang="en-US" sz="2400" dirty="0"/>
              <a:t>a</a:t>
            </a:r>
            <a:r>
              <a:rPr lang="en-US" sz="2400" dirty="0" smtClean="0"/>
              <a:t> </a:t>
            </a:r>
            <a:r>
              <a:rPr lang="en-US" sz="2400" dirty="0" err="1" smtClean="0"/>
              <a:t>partir</a:t>
            </a:r>
            <a:r>
              <a:rPr lang="en-US" sz="2400" dirty="0" smtClean="0"/>
              <a:t> de </a:t>
            </a:r>
            <a:r>
              <a:rPr lang="en-US" sz="2400" dirty="0" err="1" smtClean="0"/>
              <a:t>células</a:t>
            </a:r>
            <a:r>
              <a:rPr lang="en-US" sz="2400" dirty="0" smtClean="0"/>
              <a:t> </a:t>
            </a:r>
            <a:r>
              <a:rPr lang="en-US" sz="2400" dirty="0" err="1" smtClean="0"/>
              <a:t>madre</a:t>
            </a:r>
            <a:endParaRPr lang="en-US" sz="2400" dirty="0" smtClean="0"/>
          </a:p>
          <a:p>
            <a:r>
              <a:rPr lang="en-US" sz="2400" dirty="0" err="1" smtClean="0"/>
              <a:t>originadas</a:t>
            </a:r>
            <a:r>
              <a:rPr lang="en-US" sz="2400" dirty="0" smtClean="0"/>
              <a:t> en los </a:t>
            </a:r>
            <a:r>
              <a:rPr lang="en-US" sz="2400" b="1" dirty="0" err="1" smtClean="0"/>
              <a:t>meristemas</a:t>
            </a:r>
            <a:endParaRPr lang="en-US" sz="2400" b="1" dirty="0"/>
          </a:p>
        </p:txBody>
      </p:sp>
    </p:spTree>
    <p:extLst>
      <p:ext uri="{BB962C8B-B14F-4D97-AF65-F5344CB8AC3E}">
        <p14:creationId xmlns:p14="http://schemas.microsoft.com/office/powerpoint/2010/main" val="32705164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6563" y="243610"/>
            <a:ext cx="8064202" cy="1938992"/>
          </a:xfrm>
          <a:prstGeom prst="rect">
            <a:avLst/>
          </a:prstGeom>
        </p:spPr>
        <p:txBody>
          <a:bodyPr wrap="square">
            <a:spAutoFit/>
          </a:bodyPr>
          <a:lstStyle/>
          <a:p>
            <a:r>
              <a:rPr lang="en-US" sz="2400" b="1" dirty="0" err="1" smtClean="0"/>
              <a:t>Desarrollo:</a:t>
            </a:r>
            <a:r>
              <a:rPr lang="en-US" sz="2400" dirty="0" err="1" smtClean="0"/>
              <a:t>Es</a:t>
            </a:r>
            <a:r>
              <a:rPr lang="en-US" sz="2400" dirty="0" smtClean="0"/>
              <a:t> la </a:t>
            </a:r>
            <a:r>
              <a:rPr lang="en-US" sz="2400" dirty="0" err="1" smtClean="0"/>
              <a:t>suma</a:t>
            </a:r>
            <a:r>
              <a:rPr lang="en-US" sz="2400" dirty="0" smtClean="0"/>
              <a:t> de </a:t>
            </a:r>
            <a:r>
              <a:rPr lang="en-US" sz="2400" dirty="0" err="1" smtClean="0"/>
              <a:t>todos</a:t>
            </a:r>
            <a:r>
              <a:rPr lang="en-US" sz="2400" dirty="0" smtClean="0"/>
              <a:t> los </a:t>
            </a:r>
            <a:r>
              <a:rPr lang="en-US" sz="2400" dirty="0" err="1" smtClean="0"/>
              <a:t>cambios</a:t>
            </a:r>
            <a:r>
              <a:rPr lang="en-US" sz="2400" dirty="0" smtClean="0"/>
              <a:t> de un </a:t>
            </a:r>
            <a:r>
              <a:rPr lang="en-US" sz="2400" dirty="0" err="1" smtClean="0"/>
              <a:t>organismo</a:t>
            </a:r>
            <a:r>
              <a:rPr lang="en-US" sz="2400" dirty="0" smtClean="0"/>
              <a:t> </a:t>
            </a:r>
            <a:r>
              <a:rPr lang="en-US" sz="2400" dirty="0" err="1" smtClean="0"/>
              <a:t>durante</a:t>
            </a:r>
            <a:r>
              <a:rPr lang="en-US" sz="2400" dirty="0" smtClean="0"/>
              <a:t> </a:t>
            </a:r>
            <a:r>
              <a:rPr lang="en-US" sz="2400" dirty="0" err="1" smtClean="0"/>
              <a:t>su</a:t>
            </a:r>
            <a:r>
              <a:rPr lang="en-US" sz="2400" dirty="0" smtClean="0"/>
              <a:t> </a:t>
            </a:r>
            <a:r>
              <a:rPr lang="en-US" sz="2400" dirty="0" err="1" smtClean="0"/>
              <a:t>ciclo</a:t>
            </a:r>
            <a:r>
              <a:rPr lang="en-US" sz="2400" dirty="0" smtClean="0"/>
              <a:t> de </a:t>
            </a:r>
            <a:r>
              <a:rPr lang="en-US" sz="2400" dirty="0" err="1" smtClean="0"/>
              <a:t>vida</a:t>
            </a:r>
            <a:r>
              <a:rPr lang="en-US" sz="2400" dirty="0" smtClean="0"/>
              <a:t> e </a:t>
            </a:r>
            <a:r>
              <a:rPr lang="en-US" sz="2400" dirty="0" err="1" smtClean="0"/>
              <a:t>incluye</a:t>
            </a:r>
            <a:r>
              <a:rPr lang="en-US" sz="2400" dirty="0" smtClean="0"/>
              <a:t> el </a:t>
            </a:r>
            <a:r>
              <a:rPr lang="en-US" sz="2400" dirty="0" err="1" smtClean="0"/>
              <a:t>crecimiento</a:t>
            </a:r>
            <a:r>
              <a:rPr lang="en-US" sz="2400" dirty="0" smtClean="0"/>
              <a:t> y la </a:t>
            </a:r>
            <a:r>
              <a:rPr lang="en-US" sz="2400" dirty="0" err="1" smtClean="0"/>
              <a:t>diferenciación</a:t>
            </a:r>
            <a:r>
              <a:rPr lang="en-US" sz="2400" dirty="0" smtClean="0"/>
              <a:t>. </a:t>
            </a:r>
            <a:r>
              <a:rPr lang="en-US" sz="2400" dirty="0" err="1" smtClean="0"/>
              <a:t>Basicamente</a:t>
            </a:r>
            <a:r>
              <a:rPr lang="en-US" sz="2400" dirty="0" smtClean="0"/>
              <a:t> el </a:t>
            </a:r>
            <a:r>
              <a:rPr lang="en-US" sz="2400" dirty="0" err="1" smtClean="0"/>
              <a:t>desarrollo</a:t>
            </a:r>
            <a:r>
              <a:rPr lang="en-US" sz="2400" dirty="0" smtClean="0"/>
              <a:t> </a:t>
            </a:r>
            <a:r>
              <a:rPr lang="en-US" sz="2400" dirty="0" err="1" smtClean="0"/>
              <a:t>es</a:t>
            </a:r>
            <a:r>
              <a:rPr lang="en-US" sz="2400" dirty="0" smtClean="0"/>
              <a:t> la </a:t>
            </a:r>
            <a:r>
              <a:rPr lang="en-US" sz="2400" dirty="0" err="1" smtClean="0"/>
              <a:t>expresión</a:t>
            </a:r>
            <a:r>
              <a:rPr lang="en-US" sz="2400" dirty="0" smtClean="0"/>
              <a:t> de un </a:t>
            </a:r>
            <a:r>
              <a:rPr lang="en-US" sz="2400" dirty="0" err="1" smtClean="0"/>
              <a:t>programa</a:t>
            </a:r>
            <a:r>
              <a:rPr lang="en-US" sz="2400" dirty="0" smtClean="0"/>
              <a:t> </a:t>
            </a:r>
            <a:r>
              <a:rPr lang="en-US" sz="2400" dirty="0" err="1" smtClean="0"/>
              <a:t>genético</a:t>
            </a:r>
            <a:r>
              <a:rPr lang="en-US" sz="2400" dirty="0" smtClean="0"/>
              <a:t> </a:t>
            </a:r>
            <a:r>
              <a:rPr lang="en-US" sz="2400" dirty="0" err="1" smtClean="0"/>
              <a:t>que</a:t>
            </a:r>
            <a:r>
              <a:rPr lang="en-US" sz="2400" dirty="0" smtClean="0"/>
              <a:t> </a:t>
            </a:r>
            <a:r>
              <a:rPr lang="en-US" sz="2400" dirty="0" err="1" smtClean="0"/>
              <a:t>dirige</a:t>
            </a:r>
            <a:r>
              <a:rPr lang="en-US" sz="2400" dirty="0" smtClean="0"/>
              <a:t> la </a:t>
            </a:r>
            <a:r>
              <a:rPr lang="en-US" sz="2400" dirty="0" err="1" smtClean="0"/>
              <a:t>actividad</a:t>
            </a:r>
            <a:r>
              <a:rPr lang="en-US" sz="2400" dirty="0" smtClean="0"/>
              <a:t> e </a:t>
            </a:r>
            <a:r>
              <a:rPr lang="en-US" sz="2400" dirty="0" err="1" smtClean="0"/>
              <a:t>interección</a:t>
            </a:r>
            <a:r>
              <a:rPr lang="en-US" sz="2400" dirty="0" smtClean="0"/>
              <a:t> entre </a:t>
            </a:r>
            <a:r>
              <a:rPr lang="en-US" sz="2400" dirty="0" err="1" smtClean="0"/>
              <a:t>células</a:t>
            </a:r>
            <a:r>
              <a:rPr lang="en-US" sz="2400" dirty="0" smtClean="0"/>
              <a:t> </a:t>
            </a:r>
            <a:r>
              <a:rPr lang="en-US" sz="2400" dirty="0" err="1" smtClean="0"/>
              <a:t>individuales</a:t>
            </a:r>
            <a:r>
              <a:rPr lang="en-US" sz="2400" dirty="0" smtClean="0"/>
              <a:t>.</a:t>
            </a:r>
          </a:p>
        </p:txBody>
      </p:sp>
      <p:pic>
        <p:nvPicPr>
          <p:cNvPr id="3" name="Picture 2"/>
          <p:cNvPicPr>
            <a:picLocks noChangeAspect="1"/>
          </p:cNvPicPr>
          <p:nvPr/>
        </p:nvPicPr>
        <p:blipFill>
          <a:blip r:embed="rId2"/>
          <a:stretch>
            <a:fillRect/>
          </a:stretch>
        </p:blipFill>
        <p:spPr>
          <a:xfrm>
            <a:off x="2585573" y="2062316"/>
            <a:ext cx="6192040" cy="4795683"/>
          </a:xfrm>
          <a:prstGeom prst="rect">
            <a:avLst/>
          </a:prstGeom>
        </p:spPr>
      </p:pic>
    </p:spTree>
    <p:extLst>
      <p:ext uri="{BB962C8B-B14F-4D97-AF65-F5344CB8AC3E}">
        <p14:creationId xmlns:p14="http://schemas.microsoft.com/office/powerpoint/2010/main" val="11469249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2242" y="1674790"/>
            <a:ext cx="3859878" cy="4154983"/>
          </a:xfrm>
          <a:prstGeom prst="rect">
            <a:avLst/>
          </a:prstGeom>
        </p:spPr>
        <p:txBody>
          <a:bodyPr wrap="square">
            <a:spAutoFit/>
          </a:bodyPr>
          <a:lstStyle/>
          <a:p>
            <a:r>
              <a:rPr lang="en-US" sz="2400" dirty="0" err="1" smtClean="0"/>
              <a:t>Fertilización</a:t>
            </a:r>
            <a:r>
              <a:rPr lang="en-US" sz="2400" dirty="0" smtClean="0"/>
              <a:t> de </a:t>
            </a:r>
            <a:r>
              <a:rPr lang="en-US" sz="2400" dirty="0" err="1" smtClean="0"/>
              <a:t>una</a:t>
            </a:r>
            <a:r>
              <a:rPr lang="en-US" sz="2400" dirty="0" smtClean="0"/>
              <a:t> </a:t>
            </a:r>
            <a:r>
              <a:rPr lang="en-US" sz="2400" dirty="0" err="1" smtClean="0"/>
              <a:t>célula</a:t>
            </a:r>
            <a:r>
              <a:rPr lang="en-US" sz="2400" dirty="0" smtClean="0"/>
              <a:t> </a:t>
            </a:r>
            <a:r>
              <a:rPr lang="en-US" sz="2400" dirty="0" err="1" smtClean="0"/>
              <a:t>huevo</a:t>
            </a:r>
            <a:r>
              <a:rPr lang="en-US" sz="2400" dirty="0" smtClean="0"/>
              <a:t> (1N) </a:t>
            </a:r>
            <a:r>
              <a:rPr lang="en-US" sz="2400" dirty="0" err="1" smtClean="0"/>
              <a:t>por</a:t>
            </a:r>
            <a:r>
              <a:rPr lang="en-US" sz="2400" dirty="0" smtClean="0"/>
              <a:t> un </a:t>
            </a:r>
            <a:r>
              <a:rPr lang="en-US" sz="2400" dirty="0" err="1" smtClean="0"/>
              <a:t>nucleo</a:t>
            </a:r>
            <a:r>
              <a:rPr lang="en-US" sz="2400" dirty="0" smtClean="0"/>
              <a:t> de </a:t>
            </a:r>
            <a:r>
              <a:rPr lang="en-US" sz="2400" dirty="0" err="1" smtClean="0"/>
              <a:t>célula</a:t>
            </a:r>
            <a:r>
              <a:rPr lang="en-US" sz="2400" dirty="0" smtClean="0"/>
              <a:t> </a:t>
            </a:r>
            <a:r>
              <a:rPr lang="en-US" sz="2400" dirty="0" err="1" smtClean="0"/>
              <a:t>espermática</a:t>
            </a:r>
            <a:r>
              <a:rPr lang="en-US" sz="2400" dirty="0" smtClean="0"/>
              <a:t> (1N). </a:t>
            </a:r>
          </a:p>
          <a:p>
            <a:endParaRPr lang="en-US" sz="2400" dirty="0" smtClean="0"/>
          </a:p>
          <a:p>
            <a:r>
              <a:rPr lang="en-US" sz="2400" dirty="0" smtClean="0"/>
              <a:t>La </a:t>
            </a:r>
            <a:r>
              <a:rPr lang="en-US" sz="2400" dirty="0" err="1" smtClean="0"/>
              <a:t>división</a:t>
            </a:r>
            <a:r>
              <a:rPr lang="en-US" sz="2400" dirty="0" smtClean="0"/>
              <a:t> y el </a:t>
            </a:r>
            <a:r>
              <a:rPr lang="en-US" sz="2400" dirty="0" err="1" smtClean="0"/>
              <a:t>crecimiento</a:t>
            </a:r>
            <a:r>
              <a:rPr lang="en-US" sz="2400" dirty="0" smtClean="0"/>
              <a:t> </a:t>
            </a:r>
            <a:r>
              <a:rPr lang="en-US" sz="2400" dirty="0" err="1" smtClean="0"/>
              <a:t>celular</a:t>
            </a:r>
            <a:r>
              <a:rPr lang="en-US" sz="2400" dirty="0" smtClean="0"/>
              <a:t> </a:t>
            </a:r>
            <a:r>
              <a:rPr lang="en-US" sz="2400" dirty="0" err="1" smtClean="0"/>
              <a:t>sirven</a:t>
            </a:r>
            <a:r>
              <a:rPr lang="en-US" sz="2400" dirty="0" smtClean="0"/>
              <a:t> </a:t>
            </a:r>
            <a:r>
              <a:rPr lang="en-US" sz="2400" dirty="0" err="1" smtClean="0"/>
              <a:t>para</a:t>
            </a:r>
            <a:r>
              <a:rPr lang="en-US" sz="2400" dirty="0" smtClean="0"/>
              <a:t> la </a:t>
            </a:r>
            <a:r>
              <a:rPr lang="en-US" sz="2400" dirty="0" err="1" smtClean="0"/>
              <a:t>configuración</a:t>
            </a:r>
            <a:r>
              <a:rPr lang="en-US" sz="2400" dirty="0" smtClean="0"/>
              <a:t> del </a:t>
            </a:r>
            <a:r>
              <a:rPr lang="en-US" sz="2400" dirty="0" err="1" smtClean="0"/>
              <a:t>embrión</a:t>
            </a:r>
            <a:r>
              <a:rPr lang="en-US" sz="2400" dirty="0" smtClean="0"/>
              <a:t>. </a:t>
            </a:r>
          </a:p>
          <a:p>
            <a:endParaRPr lang="en-US" sz="2400" dirty="0"/>
          </a:p>
          <a:p>
            <a:r>
              <a:rPr lang="en-US" sz="2400" dirty="0" err="1" smtClean="0"/>
              <a:t>Mecanismos</a:t>
            </a:r>
            <a:r>
              <a:rPr lang="en-US" sz="2400" dirty="0" smtClean="0"/>
              <a:t> de </a:t>
            </a:r>
            <a:r>
              <a:rPr lang="en-US" sz="2400" dirty="0" err="1" smtClean="0"/>
              <a:t>determinación</a:t>
            </a:r>
            <a:r>
              <a:rPr lang="en-US" sz="2400" dirty="0" smtClean="0"/>
              <a:t> </a:t>
            </a:r>
            <a:r>
              <a:rPr lang="en-US" sz="2400" dirty="0" err="1" smtClean="0"/>
              <a:t>generan</a:t>
            </a:r>
            <a:r>
              <a:rPr lang="en-US" sz="2400" dirty="0" smtClean="0"/>
              <a:t> </a:t>
            </a:r>
            <a:r>
              <a:rPr lang="en-US" sz="2400" dirty="0" err="1" smtClean="0"/>
              <a:t>diferentes</a:t>
            </a:r>
            <a:r>
              <a:rPr lang="en-US" sz="2400" dirty="0" smtClean="0"/>
              <a:t> </a:t>
            </a:r>
            <a:r>
              <a:rPr lang="en-US" sz="2400" dirty="0" err="1" smtClean="0"/>
              <a:t>tipos</a:t>
            </a:r>
            <a:r>
              <a:rPr lang="en-US" sz="2400" dirty="0" smtClean="0"/>
              <a:t> de </a:t>
            </a:r>
            <a:r>
              <a:rPr lang="en-US" sz="2400" dirty="0" err="1" smtClean="0"/>
              <a:t>células</a:t>
            </a:r>
            <a:r>
              <a:rPr lang="en-US" sz="2400" dirty="0" smtClean="0"/>
              <a:t>.</a:t>
            </a:r>
          </a:p>
        </p:txBody>
      </p:sp>
      <p:sp>
        <p:nvSpPr>
          <p:cNvPr id="5" name="Rectangle 4"/>
          <p:cNvSpPr/>
          <p:nvPr/>
        </p:nvSpPr>
        <p:spPr>
          <a:xfrm>
            <a:off x="905094" y="151151"/>
            <a:ext cx="7284543" cy="646331"/>
          </a:xfrm>
          <a:prstGeom prst="rect">
            <a:avLst/>
          </a:prstGeom>
        </p:spPr>
        <p:txBody>
          <a:bodyPr wrap="square">
            <a:spAutoFit/>
          </a:bodyPr>
          <a:lstStyle/>
          <a:p>
            <a:pPr algn="ctr"/>
            <a:r>
              <a:rPr lang="en-US" sz="3600" b="1" dirty="0" err="1" smtClean="0"/>
              <a:t>Desarrollo</a:t>
            </a:r>
            <a:r>
              <a:rPr lang="en-US" sz="3600" b="1" dirty="0" smtClean="0"/>
              <a:t> de </a:t>
            </a:r>
            <a:r>
              <a:rPr lang="en-US" sz="3600" b="1" dirty="0" err="1" smtClean="0"/>
              <a:t>plantas</a:t>
            </a:r>
            <a:r>
              <a:rPr lang="en-US" sz="3600" b="1" dirty="0" smtClean="0"/>
              <a:t> y </a:t>
            </a:r>
            <a:r>
              <a:rPr lang="en-US" sz="3600" b="1" dirty="0" err="1" smtClean="0"/>
              <a:t>animales</a:t>
            </a:r>
            <a:endParaRPr lang="en-US" sz="3600" dirty="0"/>
          </a:p>
        </p:txBody>
      </p:sp>
      <p:sp>
        <p:nvSpPr>
          <p:cNvPr id="8" name="TextBox 7"/>
          <p:cNvSpPr txBox="1"/>
          <p:nvPr/>
        </p:nvSpPr>
        <p:spPr>
          <a:xfrm>
            <a:off x="525539" y="1094953"/>
            <a:ext cx="1952177" cy="584776"/>
          </a:xfrm>
          <a:prstGeom prst="rect">
            <a:avLst/>
          </a:prstGeom>
          <a:noFill/>
        </p:spPr>
        <p:txBody>
          <a:bodyPr wrap="none" rtlCol="0">
            <a:spAutoFit/>
          </a:bodyPr>
          <a:lstStyle/>
          <a:p>
            <a:r>
              <a:rPr lang="en-US" sz="3200" dirty="0" smtClean="0"/>
              <a:t>En </a:t>
            </a:r>
            <a:r>
              <a:rPr lang="en-US" sz="3200" dirty="0" err="1" smtClean="0"/>
              <a:t>comun</a:t>
            </a:r>
            <a:r>
              <a:rPr lang="en-US" sz="3200" dirty="0" smtClean="0"/>
              <a:t>:</a:t>
            </a:r>
            <a:endParaRPr lang="en-US" sz="3200" dirty="0"/>
          </a:p>
        </p:txBody>
      </p:sp>
      <p:sp>
        <p:nvSpPr>
          <p:cNvPr id="9" name="Rectangle 8"/>
          <p:cNvSpPr/>
          <p:nvPr/>
        </p:nvSpPr>
        <p:spPr>
          <a:xfrm>
            <a:off x="4306980" y="1666603"/>
            <a:ext cx="3882657" cy="4524315"/>
          </a:xfrm>
          <a:prstGeom prst="rect">
            <a:avLst/>
          </a:prstGeom>
        </p:spPr>
        <p:txBody>
          <a:bodyPr wrap="square">
            <a:spAutoFit/>
          </a:bodyPr>
          <a:lstStyle/>
          <a:p>
            <a:r>
              <a:rPr lang="en-US" sz="2400" dirty="0" smtClean="0"/>
              <a:t>Las </a:t>
            </a:r>
            <a:r>
              <a:rPr lang="en-US" sz="2400" dirty="0" err="1" smtClean="0"/>
              <a:t>celulas</a:t>
            </a:r>
            <a:r>
              <a:rPr lang="en-US" sz="2400" dirty="0" smtClean="0"/>
              <a:t> </a:t>
            </a:r>
            <a:r>
              <a:rPr lang="en-US" sz="2400" dirty="0" err="1" smtClean="0"/>
              <a:t>vegetales</a:t>
            </a:r>
            <a:r>
              <a:rPr lang="en-US" sz="2400" dirty="0" smtClean="0"/>
              <a:t> no </a:t>
            </a:r>
            <a:r>
              <a:rPr lang="en-US" sz="2400" dirty="0" err="1" smtClean="0"/>
              <a:t>migran</a:t>
            </a:r>
            <a:r>
              <a:rPr lang="en-US" sz="2400" dirty="0" smtClean="0"/>
              <a:t>.</a:t>
            </a:r>
          </a:p>
          <a:p>
            <a:endParaRPr lang="en-US" sz="2400" dirty="0" smtClean="0"/>
          </a:p>
          <a:p>
            <a:endParaRPr lang="en-US" sz="2400" dirty="0" smtClean="0"/>
          </a:p>
          <a:p>
            <a:r>
              <a:rPr lang="en-US" sz="2400" dirty="0" smtClean="0"/>
              <a:t>La </a:t>
            </a:r>
            <a:r>
              <a:rPr lang="en-US" sz="2400" dirty="0" err="1" smtClean="0"/>
              <a:t>plantas</a:t>
            </a:r>
            <a:r>
              <a:rPr lang="en-US" sz="2400" dirty="0" smtClean="0"/>
              <a:t> </a:t>
            </a:r>
            <a:r>
              <a:rPr lang="en-US" sz="2400" dirty="0" err="1" smtClean="0"/>
              <a:t>presentan</a:t>
            </a:r>
            <a:r>
              <a:rPr lang="en-US" sz="2400" dirty="0" smtClean="0"/>
              <a:t> </a:t>
            </a:r>
            <a:r>
              <a:rPr lang="en-US" sz="2400" dirty="0" err="1" smtClean="0"/>
              <a:t>crecimiento</a:t>
            </a:r>
            <a:r>
              <a:rPr lang="en-US" sz="2400" dirty="0" smtClean="0"/>
              <a:t> continuo (</a:t>
            </a:r>
            <a:r>
              <a:rPr lang="en-US" sz="2400" dirty="0" err="1" smtClean="0"/>
              <a:t>meristemas</a:t>
            </a:r>
            <a:r>
              <a:rPr lang="en-US" sz="2400" dirty="0" smtClean="0"/>
              <a:t>)</a:t>
            </a:r>
          </a:p>
          <a:p>
            <a:endParaRPr lang="en-US" sz="2400" dirty="0"/>
          </a:p>
          <a:p>
            <a:r>
              <a:rPr lang="en-US" sz="2400" dirty="0" smtClean="0"/>
              <a:t>Gran </a:t>
            </a:r>
            <a:r>
              <a:rPr lang="en-US" sz="2400" dirty="0" err="1" smtClean="0"/>
              <a:t>plasticidad</a:t>
            </a:r>
            <a:r>
              <a:rPr lang="en-US" sz="2400" dirty="0" smtClean="0"/>
              <a:t> </a:t>
            </a:r>
            <a:r>
              <a:rPr lang="en-US" sz="2400" dirty="0" err="1" smtClean="0"/>
              <a:t>pueden</a:t>
            </a:r>
            <a:r>
              <a:rPr lang="en-US" sz="2400" dirty="0" smtClean="0"/>
              <a:t> </a:t>
            </a:r>
            <a:r>
              <a:rPr lang="en-US" sz="2400" dirty="0" err="1" smtClean="0"/>
              <a:t>generar</a:t>
            </a:r>
            <a:r>
              <a:rPr lang="en-US" sz="2400" dirty="0" smtClean="0"/>
              <a:t> </a:t>
            </a:r>
            <a:r>
              <a:rPr lang="en-US" sz="2400" dirty="0" err="1" smtClean="0"/>
              <a:t>nuevos</a:t>
            </a:r>
            <a:r>
              <a:rPr lang="en-US" sz="2400" dirty="0" smtClean="0"/>
              <a:t> </a:t>
            </a:r>
            <a:r>
              <a:rPr lang="en-US" sz="2400" dirty="0" err="1" smtClean="0"/>
              <a:t>órganos</a:t>
            </a:r>
            <a:r>
              <a:rPr lang="en-US" sz="2400" dirty="0" smtClean="0"/>
              <a:t> o </a:t>
            </a:r>
            <a:r>
              <a:rPr lang="en-US" sz="2400" dirty="0" err="1" smtClean="0"/>
              <a:t>incluso</a:t>
            </a:r>
            <a:r>
              <a:rPr lang="en-US" sz="2400" dirty="0" smtClean="0"/>
              <a:t> </a:t>
            </a:r>
            <a:r>
              <a:rPr lang="en-US" sz="2400" dirty="0" err="1" smtClean="0"/>
              <a:t>plantas</a:t>
            </a:r>
            <a:r>
              <a:rPr lang="en-US" sz="2400" dirty="0" smtClean="0"/>
              <a:t> a </a:t>
            </a:r>
            <a:r>
              <a:rPr lang="en-US" sz="2400" dirty="0" err="1" smtClean="0"/>
              <a:t>partir</a:t>
            </a:r>
            <a:r>
              <a:rPr lang="en-US" sz="2400" dirty="0" smtClean="0"/>
              <a:t> de los </a:t>
            </a:r>
            <a:r>
              <a:rPr lang="en-US" sz="2400" dirty="0" err="1" smtClean="0"/>
              <a:t>meristemas</a:t>
            </a:r>
            <a:r>
              <a:rPr lang="en-US" sz="2400" dirty="0" smtClean="0"/>
              <a:t> </a:t>
            </a:r>
          </a:p>
        </p:txBody>
      </p:sp>
      <p:sp>
        <p:nvSpPr>
          <p:cNvPr id="10" name="TextBox 9"/>
          <p:cNvSpPr txBox="1"/>
          <p:nvPr/>
        </p:nvSpPr>
        <p:spPr>
          <a:xfrm>
            <a:off x="4590277" y="1101365"/>
            <a:ext cx="1875033" cy="584776"/>
          </a:xfrm>
          <a:prstGeom prst="rect">
            <a:avLst/>
          </a:prstGeom>
          <a:noFill/>
        </p:spPr>
        <p:txBody>
          <a:bodyPr wrap="none" rtlCol="0">
            <a:spAutoFit/>
          </a:bodyPr>
          <a:lstStyle/>
          <a:p>
            <a:r>
              <a:rPr lang="en-US" sz="3200" dirty="0" err="1"/>
              <a:t>D</a:t>
            </a:r>
            <a:r>
              <a:rPr lang="en-US" sz="3200" dirty="0" err="1" smtClean="0"/>
              <a:t>iferente</a:t>
            </a:r>
            <a:r>
              <a:rPr lang="en-US" sz="3200" dirty="0" smtClean="0"/>
              <a:t>:</a:t>
            </a:r>
            <a:endParaRPr lang="en-US" sz="3200" dirty="0"/>
          </a:p>
        </p:txBody>
      </p:sp>
    </p:spTree>
    <p:extLst>
      <p:ext uri="{BB962C8B-B14F-4D97-AF65-F5344CB8AC3E}">
        <p14:creationId xmlns:p14="http://schemas.microsoft.com/office/powerpoint/2010/main" val="105196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rcRect t="12331" b="12331"/>
          <a:stretch>
            <a:fillRect/>
          </a:stretch>
        </p:blipFill>
        <p:spPr>
          <a:xfrm>
            <a:off x="472141" y="1002560"/>
            <a:ext cx="8229600" cy="4525963"/>
          </a:xfrm>
        </p:spPr>
      </p:pic>
      <p:sp>
        <p:nvSpPr>
          <p:cNvPr id="3" name="Title 2"/>
          <p:cNvSpPr>
            <a:spLocks noGrp="1"/>
          </p:cNvSpPr>
          <p:nvPr>
            <p:ph type="title"/>
          </p:nvPr>
        </p:nvSpPr>
        <p:spPr>
          <a:xfrm>
            <a:off x="457200" y="65464"/>
            <a:ext cx="8229600" cy="1143000"/>
          </a:xfrm>
        </p:spPr>
        <p:txBody>
          <a:bodyPr/>
          <a:lstStyle/>
          <a:p>
            <a:r>
              <a:rPr lang="en-US" dirty="0" err="1" smtClean="0"/>
              <a:t>Alternancia</a:t>
            </a:r>
            <a:r>
              <a:rPr lang="en-US" dirty="0" smtClean="0"/>
              <a:t> de </a:t>
            </a:r>
            <a:r>
              <a:rPr lang="en-US" dirty="0" err="1" smtClean="0"/>
              <a:t>generaciones</a:t>
            </a:r>
            <a:endParaRPr lang="en-US" dirty="0"/>
          </a:p>
        </p:txBody>
      </p:sp>
      <p:sp>
        <p:nvSpPr>
          <p:cNvPr id="4" name="TextBox 3"/>
          <p:cNvSpPr txBox="1"/>
          <p:nvPr/>
        </p:nvSpPr>
        <p:spPr>
          <a:xfrm>
            <a:off x="747059" y="1075774"/>
            <a:ext cx="1477237" cy="461665"/>
          </a:xfrm>
          <a:prstGeom prst="rect">
            <a:avLst/>
          </a:prstGeom>
          <a:noFill/>
        </p:spPr>
        <p:txBody>
          <a:bodyPr wrap="none" rtlCol="0">
            <a:spAutoFit/>
          </a:bodyPr>
          <a:lstStyle/>
          <a:p>
            <a:r>
              <a:rPr lang="en-US" sz="2400" dirty="0" err="1" smtClean="0"/>
              <a:t>Esporófito</a:t>
            </a:r>
            <a:endParaRPr lang="en-US" sz="2400" dirty="0"/>
          </a:p>
        </p:txBody>
      </p:sp>
      <p:sp>
        <p:nvSpPr>
          <p:cNvPr id="6" name="TextBox 5"/>
          <p:cNvSpPr txBox="1"/>
          <p:nvPr/>
        </p:nvSpPr>
        <p:spPr>
          <a:xfrm>
            <a:off x="6950635" y="1009265"/>
            <a:ext cx="1618953" cy="461665"/>
          </a:xfrm>
          <a:prstGeom prst="rect">
            <a:avLst/>
          </a:prstGeom>
          <a:noFill/>
        </p:spPr>
        <p:txBody>
          <a:bodyPr wrap="none" rtlCol="0">
            <a:spAutoFit/>
          </a:bodyPr>
          <a:lstStyle/>
          <a:p>
            <a:r>
              <a:rPr lang="en-US" sz="2400" dirty="0" err="1" smtClean="0"/>
              <a:t>Gametófito</a:t>
            </a:r>
            <a:endParaRPr lang="en-US" sz="2400" dirty="0"/>
          </a:p>
        </p:txBody>
      </p:sp>
      <p:sp>
        <p:nvSpPr>
          <p:cNvPr id="5" name="TextBox 4"/>
          <p:cNvSpPr txBox="1"/>
          <p:nvPr/>
        </p:nvSpPr>
        <p:spPr>
          <a:xfrm>
            <a:off x="187126" y="5563662"/>
            <a:ext cx="4538622" cy="461665"/>
          </a:xfrm>
          <a:prstGeom prst="rect">
            <a:avLst/>
          </a:prstGeom>
          <a:noFill/>
        </p:spPr>
        <p:txBody>
          <a:bodyPr wrap="none" rtlCol="0">
            <a:spAutoFit/>
          </a:bodyPr>
          <a:lstStyle/>
          <a:p>
            <a:r>
              <a:rPr lang="en-US" sz="2400" dirty="0" err="1" smtClean="0"/>
              <a:t>Gametófitos</a:t>
            </a:r>
            <a:r>
              <a:rPr lang="en-US" sz="2400" dirty="0" smtClean="0"/>
              <a:t> y </a:t>
            </a:r>
            <a:r>
              <a:rPr lang="en-US" sz="2400" dirty="0" err="1" smtClean="0"/>
              <a:t>esporófitos</a:t>
            </a:r>
            <a:r>
              <a:rPr lang="en-US" sz="2400" dirty="0" smtClean="0"/>
              <a:t> </a:t>
            </a:r>
            <a:r>
              <a:rPr lang="en-US" sz="2400" dirty="0" err="1" smtClean="0"/>
              <a:t>pueden</a:t>
            </a:r>
            <a:r>
              <a:rPr lang="en-US" sz="2400" dirty="0" smtClean="0"/>
              <a:t>:</a:t>
            </a:r>
          </a:p>
        </p:txBody>
      </p:sp>
      <p:sp>
        <p:nvSpPr>
          <p:cNvPr id="9" name="TextBox 8"/>
          <p:cNvSpPr txBox="1"/>
          <p:nvPr/>
        </p:nvSpPr>
        <p:spPr>
          <a:xfrm>
            <a:off x="339526" y="5946894"/>
            <a:ext cx="7829938" cy="461665"/>
          </a:xfrm>
          <a:prstGeom prst="rect">
            <a:avLst/>
          </a:prstGeom>
          <a:noFill/>
        </p:spPr>
        <p:txBody>
          <a:bodyPr wrap="none" rtlCol="0">
            <a:spAutoFit/>
          </a:bodyPr>
          <a:lstStyle/>
          <a:p>
            <a:r>
              <a:rPr lang="en-US" sz="2400" dirty="0" smtClean="0"/>
              <a:t>	-</a:t>
            </a:r>
            <a:r>
              <a:rPr lang="en-US" sz="2400" dirty="0" err="1" smtClean="0"/>
              <a:t>Tener</a:t>
            </a:r>
            <a:r>
              <a:rPr lang="en-US" sz="2400" dirty="0" smtClean="0"/>
              <a:t> </a:t>
            </a:r>
            <a:r>
              <a:rPr lang="en-US" sz="2400" dirty="0" err="1" smtClean="0"/>
              <a:t>diversos</a:t>
            </a:r>
            <a:r>
              <a:rPr lang="en-US" sz="2400" dirty="0" smtClean="0"/>
              <a:t> </a:t>
            </a:r>
            <a:r>
              <a:rPr lang="en-US" sz="2400" dirty="0" err="1" smtClean="0"/>
              <a:t>tamaños</a:t>
            </a:r>
            <a:r>
              <a:rPr lang="en-US" sz="2400" dirty="0" smtClean="0"/>
              <a:t> (</a:t>
            </a:r>
            <a:r>
              <a:rPr lang="en-US" sz="2400" dirty="0" err="1" smtClean="0"/>
              <a:t>uni</a:t>
            </a:r>
            <a:r>
              <a:rPr lang="en-US" sz="2400" dirty="0"/>
              <a:t> </a:t>
            </a:r>
            <a:r>
              <a:rPr lang="en-US" sz="2400" dirty="0" smtClean="0"/>
              <a:t>o </a:t>
            </a:r>
            <a:r>
              <a:rPr lang="en-US" sz="2400" dirty="0" err="1" smtClean="0"/>
              <a:t>pluricelulares</a:t>
            </a:r>
            <a:r>
              <a:rPr lang="en-US" sz="2400" dirty="0" smtClean="0"/>
              <a:t> </a:t>
            </a:r>
            <a:r>
              <a:rPr lang="en-US" sz="2400" dirty="0" err="1" smtClean="0"/>
              <a:t>por</a:t>
            </a:r>
            <a:r>
              <a:rPr lang="en-US" sz="2400" dirty="0" smtClean="0"/>
              <a:t> mitosis)</a:t>
            </a:r>
          </a:p>
        </p:txBody>
      </p:sp>
      <p:sp>
        <p:nvSpPr>
          <p:cNvPr id="10" name="TextBox 9"/>
          <p:cNvSpPr txBox="1"/>
          <p:nvPr/>
        </p:nvSpPr>
        <p:spPr>
          <a:xfrm>
            <a:off x="327575" y="6338351"/>
            <a:ext cx="4388792" cy="461665"/>
          </a:xfrm>
          <a:prstGeom prst="rect">
            <a:avLst/>
          </a:prstGeom>
          <a:noFill/>
        </p:spPr>
        <p:txBody>
          <a:bodyPr wrap="none" rtlCol="0">
            <a:spAutoFit/>
          </a:bodyPr>
          <a:lstStyle/>
          <a:p>
            <a:r>
              <a:rPr lang="en-US" sz="2400" dirty="0" smtClean="0"/>
              <a:t>	-</a:t>
            </a:r>
            <a:r>
              <a:rPr lang="en-US" sz="2400" dirty="0" err="1" smtClean="0"/>
              <a:t>Ser</a:t>
            </a:r>
            <a:r>
              <a:rPr lang="en-US" sz="2400" dirty="0" smtClean="0"/>
              <a:t> de </a:t>
            </a:r>
            <a:r>
              <a:rPr lang="en-US" sz="2400" dirty="0" err="1" smtClean="0"/>
              <a:t>vida</a:t>
            </a:r>
            <a:r>
              <a:rPr lang="en-US" sz="2400" dirty="0" smtClean="0"/>
              <a:t> </a:t>
            </a:r>
            <a:r>
              <a:rPr lang="en-US" sz="2400" dirty="0" err="1" smtClean="0"/>
              <a:t>libre</a:t>
            </a:r>
            <a:r>
              <a:rPr lang="en-US" sz="2400" dirty="0" smtClean="0"/>
              <a:t> o </a:t>
            </a:r>
            <a:r>
              <a:rPr lang="en-US" sz="2400" dirty="0" err="1" smtClean="0"/>
              <a:t>parasíticos</a:t>
            </a:r>
            <a:endParaRPr lang="en-US" sz="2400" dirty="0" smtClean="0"/>
          </a:p>
        </p:txBody>
      </p:sp>
    </p:spTree>
    <p:extLst>
      <p:ext uri="{BB962C8B-B14F-4D97-AF65-F5344CB8AC3E}">
        <p14:creationId xmlns:p14="http://schemas.microsoft.com/office/powerpoint/2010/main" val="45871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52400"/>
            <a:ext cx="9144000" cy="6537960"/>
          </a:xfrm>
          <a:prstGeom prst="rect">
            <a:avLst/>
          </a:prstGeom>
        </p:spPr>
      </p:pic>
    </p:spTree>
    <p:extLst>
      <p:ext uri="{BB962C8B-B14F-4D97-AF65-F5344CB8AC3E}">
        <p14:creationId xmlns:p14="http://schemas.microsoft.com/office/powerpoint/2010/main" val="42075631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sz="quarter"/>
          </p:nvPr>
        </p:nvSpPr>
        <p:spPr>
          <a:xfrm>
            <a:off x="0" y="457200"/>
            <a:ext cx="8877300" cy="457200"/>
          </a:xfrm>
        </p:spPr>
        <p:txBody>
          <a:bodyPr>
            <a:normAutofit fontScale="90000"/>
          </a:bodyPr>
          <a:lstStyle/>
          <a:p>
            <a:r>
              <a:rPr lang="es-ES_tradnl" sz="4000" dirty="0">
                <a:solidFill>
                  <a:schemeClr val="tx1"/>
                </a:solidFill>
              </a:rPr>
              <a:t>La doble fecundación da lugar a distintos </a:t>
            </a:r>
            <a:r>
              <a:rPr lang="es-ES_tradnl" sz="4000" dirty="0" smtClean="0"/>
              <a:t>embrión (2n) y </a:t>
            </a:r>
            <a:r>
              <a:rPr lang="es-ES_tradnl" sz="4000" dirty="0" err="1" smtClean="0"/>
              <a:t>endosperma</a:t>
            </a:r>
            <a:r>
              <a:rPr lang="es-ES_tradnl" sz="4000" dirty="0" smtClean="0"/>
              <a:t> (3n)</a:t>
            </a:r>
            <a:endParaRPr lang="es-ES" sz="4000" dirty="0">
              <a:solidFill>
                <a:schemeClr val="tx1"/>
              </a:solidFill>
            </a:endParaRPr>
          </a:p>
        </p:txBody>
      </p:sp>
      <p:pic>
        <p:nvPicPr>
          <p:cNvPr id="207875" name="Picture 3" descr="fig19_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1447800"/>
            <a:ext cx="3714750" cy="539908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07876" name="Group 4"/>
          <p:cNvGrpSpPr>
            <a:grpSpLocks/>
          </p:cNvGrpSpPr>
          <p:nvPr/>
        </p:nvGrpSpPr>
        <p:grpSpPr bwMode="auto">
          <a:xfrm>
            <a:off x="2438400" y="3657600"/>
            <a:ext cx="5751513" cy="3200400"/>
            <a:chOff x="1536" y="2160"/>
            <a:chExt cx="3623" cy="2016"/>
          </a:xfrm>
        </p:grpSpPr>
        <p:pic>
          <p:nvPicPr>
            <p:cNvPr id="207877" name="Picture 5" descr="PP160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 y="2256"/>
              <a:ext cx="1511" cy="1920"/>
            </a:xfrm>
            <a:prstGeom prst="rect">
              <a:avLst/>
            </a:prstGeom>
            <a:noFill/>
            <a:extLst>
              <a:ext uri="{909E8E84-426E-40dd-AFC4-6F175D3DCCD1}">
                <a14:hiddenFill xmlns:a14="http://schemas.microsoft.com/office/drawing/2010/main" xmlns="">
                  <a:solidFill>
                    <a:srgbClr val="FFFFFF"/>
                  </a:solidFill>
                </a14:hiddenFill>
              </a:ext>
            </a:extLst>
          </p:spPr>
        </p:pic>
        <p:sp>
          <p:nvSpPr>
            <p:cNvPr id="207878" name="Line 6"/>
            <p:cNvSpPr>
              <a:spLocks noChangeShapeType="1"/>
            </p:cNvSpPr>
            <p:nvPr/>
          </p:nvSpPr>
          <p:spPr bwMode="auto">
            <a:xfrm>
              <a:off x="1536" y="2160"/>
              <a:ext cx="2400" cy="100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07879" name="Group 7"/>
          <p:cNvGrpSpPr>
            <a:grpSpLocks/>
          </p:cNvGrpSpPr>
          <p:nvPr/>
        </p:nvGrpSpPr>
        <p:grpSpPr bwMode="auto">
          <a:xfrm>
            <a:off x="3048000" y="1219200"/>
            <a:ext cx="5410200" cy="2649538"/>
            <a:chOff x="1920" y="624"/>
            <a:chExt cx="3408" cy="1669"/>
          </a:xfrm>
        </p:grpSpPr>
        <p:pic>
          <p:nvPicPr>
            <p:cNvPr id="207880" name="Picture 8" descr="ENDOSP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8" y="624"/>
              <a:ext cx="1920" cy="1669"/>
            </a:xfrm>
            <a:prstGeom prst="rect">
              <a:avLst/>
            </a:prstGeom>
            <a:noFill/>
            <a:extLst>
              <a:ext uri="{909E8E84-426E-40dd-AFC4-6F175D3DCCD1}">
                <a14:hiddenFill xmlns:a14="http://schemas.microsoft.com/office/drawing/2010/main" xmlns="">
                  <a:solidFill>
                    <a:srgbClr val="FFFFFF"/>
                  </a:solidFill>
                </a14:hiddenFill>
              </a:ext>
            </a:extLst>
          </p:spPr>
        </p:pic>
        <p:sp>
          <p:nvSpPr>
            <p:cNvPr id="207881" name="Line 9"/>
            <p:cNvSpPr>
              <a:spLocks noChangeShapeType="1"/>
            </p:cNvSpPr>
            <p:nvPr/>
          </p:nvSpPr>
          <p:spPr bwMode="auto">
            <a:xfrm>
              <a:off x="1920" y="1536"/>
              <a:ext cx="168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Tree>
    <p:extLst>
      <p:ext uri="{BB962C8B-B14F-4D97-AF65-F5344CB8AC3E}">
        <p14:creationId xmlns:p14="http://schemas.microsoft.com/office/powerpoint/2010/main" val="3130772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7876"/>
                                        </p:tgtEl>
                                        <p:attrNameLst>
                                          <p:attrName>style.visibility</p:attrName>
                                        </p:attrNameLst>
                                      </p:cBhvr>
                                      <p:to>
                                        <p:strVal val="visible"/>
                                      </p:to>
                                    </p:set>
                                    <p:animEffect transition="in" filter="dissolve">
                                      <p:cBhvr>
                                        <p:cTn id="7" dur="500"/>
                                        <p:tgtEl>
                                          <p:spTgt spid="2078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2078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Seeds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874969"/>
            <a:ext cx="6825908" cy="51194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9768214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1585157"/>
            <a:ext cx="9151299" cy="9029577"/>
          </a:xfrm>
          <a:prstGeom prst="rect">
            <a:avLst/>
          </a:prstGeom>
        </p:spPr>
      </p:pic>
      <p:sp>
        <p:nvSpPr>
          <p:cNvPr id="2" name="Rectangle 1"/>
          <p:cNvSpPr/>
          <p:nvPr/>
        </p:nvSpPr>
        <p:spPr>
          <a:xfrm>
            <a:off x="474133" y="829737"/>
            <a:ext cx="3081867" cy="521546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523065" y="1439337"/>
            <a:ext cx="4250267" cy="4605874"/>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
        <p:nvSpPr>
          <p:cNvPr id="6" name="Rectangle 5"/>
          <p:cNvSpPr/>
          <p:nvPr/>
        </p:nvSpPr>
        <p:spPr>
          <a:xfrm>
            <a:off x="5046134" y="1913469"/>
            <a:ext cx="3691466" cy="4148677"/>
          </a:xfrm>
          <a:prstGeom prst="rect">
            <a:avLst/>
          </a:prstGeom>
          <a:no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06405" y="355606"/>
            <a:ext cx="2006980" cy="461665"/>
          </a:xfrm>
          <a:prstGeom prst="rect">
            <a:avLst/>
          </a:prstGeom>
          <a:noFill/>
        </p:spPr>
        <p:txBody>
          <a:bodyPr wrap="none" rtlCol="0">
            <a:spAutoFit/>
          </a:bodyPr>
          <a:lstStyle/>
          <a:p>
            <a:r>
              <a:rPr lang="en-US" sz="2400" dirty="0" err="1" smtClean="0"/>
              <a:t>Embriogénesis</a:t>
            </a:r>
            <a:endParaRPr lang="en-US" sz="2400" dirty="0"/>
          </a:p>
        </p:txBody>
      </p:sp>
      <p:sp>
        <p:nvSpPr>
          <p:cNvPr id="7" name="TextBox 6"/>
          <p:cNvSpPr txBox="1"/>
          <p:nvPr/>
        </p:nvSpPr>
        <p:spPr>
          <a:xfrm>
            <a:off x="3917550" y="698741"/>
            <a:ext cx="1805001" cy="830997"/>
          </a:xfrm>
          <a:prstGeom prst="rect">
            <a:avLst/>
          </a:prstGeom>
          <a:noFill/>
        </p:spPr>
        <p:txBody>
          <a:bodyPr wrap="none" rtlCol="0">
            <a:spAutoFit/>
          </a:bodyPr>
          <a:lstStyle/>
          <a:p>
            <a:pPr algn="ctr"/>
            <a:r>
              <a:rPr lang="en-US" sz="2400" dirty="0" err="1" smtClean="0"/>
              <a:t>Acumulación</a:t>
            </a:r>
            <a:r>
              <a:rPr lang="en-US" sz="2400" dirty="0" smtClean="0"/>
              <a:t> </a:t>
            </a:r>
          </a:p>
          <a:p>
            <a:pPr algn="ctr"/>
            <a:r>
              <a:rPr lang="en-US" sz="2400" dirty="0"/>
              <a:t>d</a:t>
            </a:r>
            <a:r>
              <a:rPr lang="en-US" sz="2400" dirty="0" smtClean="0"/>
              <a:t>e </a:t>
            </a:r>
            <a:r>
              <a:rPr lang="en-US" sz="2400" dirty="0" err="1" smtClean="0"/>
              <a:t>reservas</a:t>
            </a:r>
            <a:endParaRPr lang="en-US" sz="2400" dirty="0"/>
          </a:p>
        </p:txBody>
      </p:sp>
      <p:sp>
        <p:nvSpPr>
          <p:cNvPr id="8" name="TextBox 7"/>
          <p:cNvSpPr txBox="1"/>
          <p:nvPr/>
        </p:nvSpPr>
        <p:spPr>
          <a:xfrm>
            <a:off x="6947740" y="1123492"/>
            <a:ext cx="1813317" cy="830997"/>
          </a:xfrm>
          <a:prstGeom prst="rect">
            <a:avLst/>
          </a:prstGeom>
          <a:noFill/>
        </p:spPr>
        <p:txBody>
          <a:bodyPr wrap="none" rtlCol="0">
            <a:spAutoFit/>
          </a:bodyPr>
          <a:lstStyle/>
          <a:p>
            <a:r>
              <a:rPr lang="en-US" sz="2400" dirty="0" err="1" smtClean="0"/>
              <a:t>Desecación</a:t>
            </a:r>
            <a:r>
              <a:rPr lang="en-US" sz="2400" dirty="0" smtClean="0"/>
              <a:t> y</a:t>
            </a:r>
          </a:p>
          <a:p>
            <a:r>
              <a:rPr lang="en-US" sz="2400" dirty="0" err="1"/>
              <a:t>d</a:t>
            </a:r>
            <a:r>
              <a:rPr lang="en-US" sz="2400" dirty="0" err="1" smtClean="0"/>
              <a:t>ormición</a:t>
            </a:r>
            <a:endParaRPr lang="en-US" sz="2400" dirty="0"/>
          </a:p>
        </p:txBody>
      </p:sp>
      <p:sp>
        <p:nvSpPr>
          <p:cNvPr id="9" name="Left Arrow 8"/>
          <p:cNvSpPr/>
          <p:nvPr/>
        </p:nvSpPr>
        <p:spPr>
          <a:xfrm>
            <a:off x="508000" y="254003"/>
            <a:ext cx="2912534" cy="13546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 Arrow 9"/>
          <p:cNvSpPr/>
          <p:nvPr/>
        </p:nvSpPr>
        <p:spPr>
          <a:xfrm flipH="1">
            <a:off x="5548834" y="254004"/>
            <a:ext cx="3075303" cy="14732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348847" y="-43355"/>
            <a:ext cx="2248131" cy="584776"/>
          </a:xfrm>
          <a:prstGeom prst="rect">
            <a:avLst/>
          </a:prstGeom>
          <a:noFill/>
        </p:spPr>
        <p:txBody>
          <a:bodyPr wrap="none" rtlCol="0">
            <a:spAutoFit/>
          </a:bodyPr>
          <a:lstStyle/>
          <a:p>
            <a:pPr algn="just"/>
            <a:r>
              <a:rPr lang="en-US" sz="3200" b="1" dirty="0" err="1" smtClean="0"/>
              <a:t>Maduración</a:t>
            </a:r>
            <a:endParaRPr lang="en-US" sz="3200" b="1" dirty="0"/>
          </a:p>
        </p:txBody>
      </p:sp>
    </p:spTree>
    <p:extLst>
      <p:ext uri="{BB962C8B-B14F-4D97-AF65-F5344CB8AC3E}">
        <p14:creationId xmlns:p14="http://schemas.microsoft.com/office/powerpoint/2010/main" val="428943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3"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20" name="Group 24"/>
          <p:cNvGrpSpPr>
            <a:grpSpLocks/>
          </p:cNvGrpSpPr>
          <p:nvPr/>
        </p:nvGrpSpPr>
        <p:grpSpPr bwMode="auto">
          <a:xfrm>
            <a:off x="914400" y="2992780"/>
            <a:ext cx="7772400" cy="2971800"/>
            <a:chOff x="480" y="2256"/>
            <a:chExt cx="4896" cy="1872"/>
          </a:xfrm>
        </p:grpSpPr>
        <p:pic>
          <p:nvPicPr>
            <p:cNvPr id="411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12" y="864"/>
              <a:ext cx="1632" cy="48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119" name="Rectangle 23"/>
            <p:cNvSpPr>
              <a:spLocks noChangeArrowheads="1"/>
            </p:cNvSpPr>
            <p:nvPr/>
          </p:nvSpPr>
          <p:spPr bwMode="auto">
            <a:xfrm>
              <a:off x="1344" y="2256"/>
              <a:ext cx="1968" cy="72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grpSp>
      <p:pic>
        <p:nvPicPr>
          <p:cNvPr id="4115"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073540"/>
            <a:ext cx="1930400" cy="238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4116"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073540"/>
            <a:ext cx="1930400" cy="238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4117"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7100" y="1073540"/>
            <a:ext cx="1917700" cy="2374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4118"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8300" y="1073540"/>
            <a:ext cx="1917700" cy="236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121" name="Rectangle 25"/>
          <p:cNvSpPr>
            <a:spLocks noChangeArrowheads="1"/>
          </p:cNvSpPr>
          <p:nvPr/>
        </p:nvSpPr>
        <p:spPr bwMode="auto">
          <a:xfrm>
            <a:off x="0" y="193870"/>
            <a:ext cx="9144000" cy="863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eaLnBrk="1" hangingPunct="1"/>
            <a:r>
              <a:rPr lang="en-GB" sz="3600" b="1" dirty="0" err="1" smtClean="0">
                <a:solidFill>
                  <a:schemeClr val="tx2"/>
                </a:solidFill>
              </a:rPr>
              <a:t>Estados</a:t>
            </a:r>
            <a:r>
              <a:rPr lang="en-GB" sz="3600" b="1" dirty="0" smtClean="0">
                <a:solidFill>
                  <a:schemeClr val="tx2"/>
                </a:solidFill>
              </a:rPr>
              <a:t> </a:t>
            </a:r>
            <a:r>
              <a:rPr lang="en-GB" sz="3600" b="1" dirty="0" err="1" smtClean="0">
                <a:solidFill>
                  <a:schemeClr val="tx2"/>
                </a:solidFill>
              </a:rPr>
              <a:t>embrionarios</a:t>
            </a:r>
            <a:endParaRPr lang="en-GB" sz="3600" b="1" dirty="0">
              <a:solidFill>
                <a:schemeClr val="tx2"/>
              </a:solidFill>
            </a:endParaRPr>
          </a:p>
        </p:txBody>
      </p:sp>
      <p:sp>
        <p:nvSpPr>
          <p:cNvPr id="2" name="TextBox 1"/>
          <p:cNvSpPr txBox="1"/>
          <p:nvPr/>
        </p:nvSpPr>
        <p:spPr>
          <a:xfrm>
            <a:off x="1332003" y="6195822"/>
            <a:ext cx="7303997" cy="369332"/>
          </a:xfrm>
          <a:prstGeom prst="rect">
            <a:avLst/>
          </a:prstGeom>
          <a:noFill/>
        </p:spPr>
        <p:txBody>
          <a:bodyPr wrap="square" rtlCol="0">
            <a:spAutoFit/>
          </a:bodyPr>
          <a:lstStyle/>
          <a:p>
            <a:r>
              <a:rPr lang="en-US" dirty="0" smtClean="0"/>
              <a:t>Globular			Corazon		Torpedo		</a:t>
            </a:r>
            <a:r>
              <a:rPr lang="en-US" dirty="0" err="1" smtClean="0"/>
              <a:t>Plántula</a:t>
            </a:r>
            <a:r>
              <a:rPr lang="en-US" dirty="0" smtClean="0"/>
              <a:t> </a:t>
            </a:r>
            <a:r>
              <a:rPr lang="en-US" dirty="0" err="1" smtClean="0"/>
              <a:t>temprana</a:t>
            </a:r>
            <a:endParaRPr lang="en-US" dirty="0"/>
          </a:p>
        </p:txBody>
      </p:sp>
    </p:spTree>
    <p:extLst>
      <p:ext uri="{BB962C8B-B14F-4D97-AF65-F5344CB8AC3E}">
        <p14:creationId xmlns:p14="http://schemas.microsoft.com/office/powerpoint/2010/main" val="19910462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1899" y="528725"/>
            <a:ext cx="8064202" cy="1569660"/>
          </a:xfrm>
          <a:prstGeom prst="rect">
            <a:avLst/>
          </a:prstGeom>
        </p:spPr>
        <p:txBody>
          <a:bodyPr wrap="square">
            <a:spAutoFit/>
          </a:bodyPr>
          <a:lstStyle/>
          <a:p>
            <a:r>
              <a:rPr lang="en-US" sz="2400" b="1" dirty="0" err="1" smtClean="0"/>
              <a:t>Crecimiento</a:t>
            </a:r>
            <a:r>
              <a:rPr lang="en-US" sz="2400" b="1" dirty="0" smtClean="0"/>
              <a:t>:</a:t>
            </a:r>
          </a:p>
          <a:p>
            <a:r>
              <a:rPr lang="en-US" sz="2400" dirty="0" err="1" smtClean="0"/>
              <a:t>Es</a:t>
            </a:r>
            <a:r>
              <a:rPr lang="en-US" sz="2400" dirty="0" smtClean="0"/>
              <a:t> un </a:t>
            </a:r>
            <a:r>
              <a:rPr lang="en-US" sz="2400" dirty="0" err="1" smtClean="0"/>
              <a:t>termino</a:t>
            </a:r>
            <a:r>
              <a:rPr lang="en-US" sz="2400" dirty="0" smtClean="0"/>
              <a:t> </a:t>
            </a:r>
            <a:r>
              <a:rPr lang="en-US" sz="2400" dirty="0" err="1" smtClean="0"/>
              <a:t>cuantitativo</a:t>
            </a:r>
            <a:r>
              <a:rPr lang="en-US" sz="2400" dirty="0" smtClean="0"/>
              <a:t>. Un </a:t>
            </a:r>
            <a:r>
              <a:rPr lang="en-US" sz="2400" dirty="0" err="1" smtClean="0"/>
              <a:t>aumento</a:t>
            </a:r>
            <a:r>
              <a:rPr lang="en-US" sz="2400" dirty="0" smtClean="0"/>
              <a:t> irreversible del </a:t>
            </a:r>
            <a:r>
              <a:rPr lang="en-US" sz="2400" dirty="0" err="1" smtClean="0"/>
              <a:t>número</a:t>
            </a:r>
            <a:r>
              <a:rPr lang="en-US" sz="2400" dirty="0" smtClean="0"/>
              <a:t>, el </a:t>
            </a:r>
            <a:r>
              <a:rPr lang="en-US" sz="2400" dirty="0" err="1" smtClean="0"/>
              <a:t>volumen</a:t>
            </a:r>
            <a:r>
              <a:rPr lang="en-US" sz="2400" dirty="0" smtClean="0"/>
              <a:t> (</a:t>
            </a:r>
            <a:r>
              <a:rPr lang="en-US" sz="2400" dirty="0" err="1" smtClean="0"/>
              <a:t>tamaño</a:t>
            </a:r>
            <a:r>
              <a:rPr lang="en-US" sz="2400" dirty="0" smtClean="0"/>
              <a:t>) o peso de </a:t>
            </a:r>
            <a:r>
              <a:rPr lang="en-US" sz="2400" dirty="0" err="1" smtClean="0"/>
              <a:t>una</a:t>
            </a:r>
            <a:r>
              <a:rPr lang="en-US" sz="2400" dirty="0" smtClean="0"/>
              <a:t> </a:t>
            </a:r>
            <a:r>
              <a:rPr lang="en-US" sz="2400" dirty="0" err="1" smtClean="0"/>
              <a:t>célula</a:t>
            </a:r>
            <a:r>
              <a:rPr lang="en-US" sz="2400" dirty="0" smtClean="0"/>
              <a:t>, un </a:t>
            </a:r>
            <a:r>
              <a:rPr lang="en-US" sz="2400" dirty="0" err="1" smtClean="0"/>
              <a:t>tejido</a:t>
            </a:r>
            <a:r>
              <a:rPr lang="en-US" sz="2400" dirty="0" smtClean="0"/>
              <a:t> o un </a:t>
            </a:r>
            <a:r>
              <a:rPr lang="en-US" sz="2400" dirty="0" err="1" smtClean="0"/>
              <a:t>órgano</a:t>
            </a:r>
            <a:r>
              <a:rPr lang="en-US" sz="2400" dirty="0" smtClean="0"/>
              <a:t> </a:t>
            </a:r>
            <a:r>
              <a:rPr lang="en-US" sz="2400" dirty="0" err="1" smtClean="0"/>
              <a:t>durante</a:t>
            </a:r>
            <a:r>
              <a:rPr lang="en-US" sz="2400" dirty="0" smtClean="0"/>
              <a:t> el </a:t>
            </a:r>
            <a:r>
              <a:rPr lang="en-US" sz="2400" dirty="0" err="1" smtClean="0"/>
              <a:t>ciclo</a:t>
            </a:r>
            <a:r>
              <a:rPr lang="en-US" sz="2400" dirty="0" smtClean="0"/>
              <a:t> de </a:t>
            </a:r>
            <a:r>
              <a:rPr lang="en-US" sz="2400" dirty="0" err="1" smtClean="0"/>
              <a:t>vida</a:t>
            </a:r>
            <a:r>
              <a:rPr lang="en-US" sz="2400" dirty="0" smtClean="0"/>
              <a:t> de </a:t>
            </a:r>
            <a:r>
              <a:rPr lang="en-US" sz="2400" dirty="0" err="1" smtClean="0"/>
              <a:t>una</a:t>
            </a:r>
            <a:r>
              <a:rPr lang="en-US" sz="2400" dirty="0" smtClean="0"/>
              <a:t> </a:t>
            </a:r>
            <a:r>
              <a:rPr lang="en-US" sz="2400" dirty="0" err="1" smtClean="0"/>
              <a:t>planta</a:t>
            </a:r>
            <a:r>
              <a:rPr lang="en-US" sz="2400" dirty="0" smtClean="0"/>
              <a:t>. </a:t>
            </a:r>
          </a:p>
        </p:txBody>
      </p:sp>
      <p:pic>
        <p:nvPicPr>
          <p:cNvPr id="2" name="Picture 1"/>
          <p:cNvPicPr>
            <a:picLocks noChangeAspect="1"/>
          </p:cNvPicPr>
          <p:nvPr/>
        </p:nvPicPr>
        <p:blipFill>
          <a:blip r:embed="rId2"/>
          <a:stretch>
            <a:fillRect/>
          </a:stretch>
        </p:blipFill>
        <p:spPr>
          <a:xfrm>
            <a:off x="1822172" y="2449451"/>
            <a:ext cx="4498886" cy="3886200"/>
          </a:xfrm>
          <a:prstGeom prst="rect">
            <a:avLst/>
          </a:prstGeom>
        </p:spPr>
      </p:pic>
    </p:spTree>
    <p:extLst>
      <p:ext uri="{BB962C8B-B14F-4D97-AF65-F5344CB8AC3E}">
        <p14:creationId xmlns:p14="http://schemas.microsoft.com/office/powerpoint/2010/main" val="24659511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p:cNvGrpSpPr>
          <p:nvPr/>
        </p:nvGrpSpPr>
        <p:grpSpPr bwMode="auto">
          <a:xfrm>
            <a:off x="199210" y="0"/>
            <a:ext cx="8566807" cy="3675728"/>
            <a:chOff x="0" y="864"/>
            <a:chExt cx="5424" cy="3111"/>
          </a:xfrm>
        </p:grpSpPr>
        <p:pic>
          <p:nvPicPr>
            <p:cNvPr id="5" name="Picture 5" descr="37_05_1"/>
            <p:cNvPicPr>
              <a:picLocks noChangeArrowheads="1"/>
            </p:cNvPicPr>
            <p:nvPr/>
          </p:nvPicPr>
          <p:blipFill>
            <a:blip r:embed="rId2">
              <a:extLst>
                <a:ext uri="{28A0092B-C50C-407E-A947-70E740481C1C}">
                  <a14:useLocalDpi xmlns:a14="http://schemas.microsoft.com/office/drawing/2010/main" val="0"/>
                </a:ext>
              </a:extLst>
            </a:blip>
            <a:srcRect t="5814" r="5800"/>
            <a:stretch>
              <a:fillRect/>
            </a:stretch>
          </p:blipFill>
          <p:spPr bwMode="auto">
            <a:xfrm>
              <a:off x="0" y="864"/>
              <a:ext cx="5424" cy="31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6"/>
            <p:cNvSpPr>
              <a:spLocks noChangeArrowheads="1"/>
            </p:cNvSpPr>
            <p:nvPr/>
          </p:nvSpPr>
          <p:spPr bwMode="auto">
            <a:xfrm>
              <a:off x="917" y="1908"/>
              <a:ext cx="680" cy="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2000" b="1">
                  <a:solidFill>
                    <a:srgbClr val="000000"/>
                  </a:solidFill>
                  <a:cs typeface="ＭＳ Ｐゴシック" charset="0"/>
                </a:rPr>
                <a:t>Embryo</a:t>
              </a:r>
              <a:endParaRPr lang="en-US" sz="2000" b="1">
                <a:cs typeface="ＭＳ Ｐゴシック" charset="0"/>
              </a:endParaRPr>
            </a:p>
          </p:txBody>
        </p:sp>
        <p:sp>
          <p:nvSpPr>
            <p:cNvPr id="7" name="Rectangle 7"/>
            <p:cNvSpPr>
              <a:spLocks noChangeArrowheads="1"/>
            </p:cNvSpPr>
            <p:nvPr/>
          </p:nvSpPr>
          <p:spPr bwMode="auto">
            <a:xfrm>
              <a:off x="784" y="2816"/>
              <a:ext cx="944"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2000" b="1">
                  <a:solidFill>
                    <a:srgbClr val="000000"/>
                  </a:solidFill>
                  <a:cs typeface="ＭＳ Ｐゴシック" charset="0"/>
                </a:rPr>
                <a:t>Suspensor</a:t>
              </a:r>
              <a:endParaRPr lang="en-US" sz="2000" b="1">
                <a:cs typeface="ＭＳ Ｐゴシック" charset="0"/>
              </a:endParaRPr>
            </a:p>
          </p:txBody>
        </p:sp>
        <p:sp>
          <p:nvSpPr>
            <p:cNvPr id="8" name="Rectangle 8"/>
            <p:cNvSpPr>
              <a:spLocks noChangeArrowheads="1"/>
            </p:cNvSpPr>
            <p:nvPr/>
          </p:nvSpPr>
          <p:spPr bwMode="auto">
            <a:xfrm>
              <a:off x="1107" y="1022"/>
              <a:ext cx="1421" cy="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2000" b="1">
                  <a:solidFill>
                    <a:srgbClr val="000000"/>
                  </a:solidFill>
                  <a:cs typeface="ＭＳ Ｐゴシック" charset="0"/>
                </a:rPr>
                <a:t>Root–shoot axis</a:t>
              </a:r>
              <a:endParaRPr lang="en-US" sz="2000" b="1">
                <a:cs typeface="ＭＳ Ｐゴシック" charset="0"/>
              </a:endParaRPr>
            </a:p>
          </p:txBody>
        </p:sp>
        <p:sp>
          <p:nvSpPr>
            <p:cNvPr id="9" name="Rectangle 9"/>
            <p:cNvSpPr>
              <a:spLocks noChangeArrowheads="1"/>
            </p:cNvSpPr>
            <p:nvPr/>
          </p:nvSpPr>
          <p:spPr bwMode="auto">
            <a:xfrm>
              <a:off x="2231" y="1181"/>
              <a:ext cx="95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2000" b="1">
                  <a:solidFill>
                    <a:srgbClr val="000000"/>
                  </a:solidFill>
                  <a:cs typeface="ＭＳ Ｐゴシック" charset="0"/>
                </a:rPr>
                <a:t>Radial axis</a:t>
              </a:r>
              <a:endParaRPr lang="en-US" sz="2000" b="1">
                <a:cs typeface="ＭＳ Ｐゴシック" charset="0"/>
              </a:endParaRPr>
            </a:p>
          </p:txBody>
        </p:sp>
        <p:sp>
          <p:nvSpPr>
            <p:cNvPr id="10" name="Rectangle 10"/>
            <p:cNvSpPr>
              <a:spLocks noChangeArrowheads="1"/>
            </p:cNvSpPr>
            <p:nvPr/>
          </p:nvSpPr>
          <p:spPr bwMode="auto">
            <a:xfrm>
              <a:off x="2791" y="1385"/>
              <a:ext cx="2151" cy="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eaLnBrk="0" hangingPunct="0"/>
              <a:r>
                <a:rPr lang="en-US" sz="2000" b="1" dirty="0">
                  <a:solidFill>
                    <a:srgbClr val="000000"/>
                  </a:solidFill>
                  <a:cs typeface="ＭＳ Ｐゴシック" charset="0"/>
                </a:rPr>
                <a:t>Cell wall forming parallel</a:t>
              </a:r>
            </a:p>
            <a:p>
              <a:pPr algn="ctr" eaLnBrk="0" hangingPunct="0"/>
              <a:r>
                <a:rPr lang="en-US" sz="2000" b="1" dirty="0">
                  <a:solidFill>
                    <a:srgbClr val="000000"/>
                  </a:solidFill>
                  <a:cs typeface="ＭＳ Ｐゴシック" charset="0"/>
                </a:rPr>
                <a:t>to embryo surface</a:t>
              </a:r>
              <a:endParaRPr lang="en-US" sz="2000" b="1" dirty="0">
                <a:cs typeface="ＭＳ Ｐゴシック" charset="0"/>
              </a:endParaRPr>
            </a:p>
          </p:txBody>
        </p:sp>
        <p:sp>
          <p:nvSpPr>
            <p:cNvPr id="11" name="Freeform 11"/>
            <p:cNvSpPr>
              <a:spLocks/>
            </p:cNvSpPr>
            <p:nvPr/>
          </p:nvSpPr>
          <p:spPr bwMode="auto">
            <a:xfrm>
              <a:off x="1728" y="1217"/>
              <a:ext cx="307" cy="498"/>
            </a:xfrm>
            <a:custGeom>
              <a:avLst/>
              <a:gdLst>
                <a:gd name="T0" fmla="*/ 0 w 307"/>
                <a:gd name="T1" fmla="*/ 0 h 498"/>
                <a:gd name="T2" fmla="*/ 0 w 307"/>
                <a:gd name="T3" fmla="*/ 126 h 498"/>
                <a:gd name="T4" fmla="*/ 307 w 307"/>
                <a:gd name="T5" fmla="*/ 498 h 498"/>
              </a:gdLst>
              <a:ahLst/>
              <a:cxnLst>
                <a:cxn ang="0">
                  <a:pos x="T0" y="T1"/>
                </a:cxn>
                <a:cxn ang="0">
                  <a:pos x="T2" y="T3"/>
                </a:cxn>
                <a:cxn ang="0">
                  <a:pos x="T4" y="T5"/>
                </a:cxn>
              </a:cxnLst>
              <a:rect l="0" t="0" r="r" b="b"/>
              <a:pathLst>
                <a:path w="307" h="498">
                  <a:moveTo>
                    <a:pt x="0" y="0"/>
                  </a:moveTo>
                  <a:lnTo>
                    <a:pt x="0" y="126"/>
                  </a:lnTo>
                  <a:lnTo>
                    <a:pt x="307" y="498"/>
                  </a:lnTo>
                </a:path>
              </a:pathLst>
            </a:custGeom>
            <a:noFill/>
            <a:ln w="12700" cmpd="sng">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 name="Line 12"/>
            <p:cNvSpPr>
              <a:spLocks noChangeShapeType="1"/>
            </p:cNvSpPr>
            <p:nvPr/>
          </p:nvSpPr>
          <p:spPr bwMode="auto">
            <a:xfrm>
              <a:off x="2651" y="1376"/>
              <a:ext cx="1" cy="822"/>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 name="Line 13"/>
            <p:cNvSpPr>
              <a:spLocks noChangeShapeType="1"/>
            </p:cNvSpPr>
            <p:nvPr/>
          </p:nvSpPr>
          <p:spPr bwMode="auto">
            <a:xfrm>
              <a:off x="3863" y="1774"/>
              <a:ext cx="1" cy="341"/>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 name="Line 14"/>
            <p:cNvSpPr>
              <a:spLocks noChangeShapeType="1"/>
            </p:cNvSpPr>
            <p:nvPr/>
          </p:nvSpPr>
          <p:spPr bwMode="auto">
            <a:xfrm>
              <a:off x="4643" y="2774"/>
              <a:ext cx="412" cy="1"/>
            </a:xfrm>
            <a:prstGeom prst="line">
              <a:avLst/>
            </a:prstGeom>
            <a:noFill/>
            <a:ln w="20701">
              <a:solidFill>
                <a:srgbClr val="000000"/>
              </a:solidFill>
              <a:round/>
              <a:headEnd/>
              <a:tailEnd type="stealth" w="sm" len="med"/>
            </a:ln>
            <a:extLst>
              <a:ext uri="{909E8E84-426E-40dd-AFC4-6F175D3DCCD1}">
                <a14:hiddenFill xmlns:a14="http://schemas.microsoft.com/office/drawing/2010/main" xmlns="">
                  <a:noFill/>
                </a14:hiddenFill>
              </a:ext>
            </a:extLst>
          </p:spPr>
          <p:txBody>
            <a:bodyPr/>
            <a:lstStyle/>
            <a:p>
              <a:endParaRPr lang="en-US"/>
            </a:p>
          </p:txBody>
        </p:sp>
        <p:sp>
          <p:nvSpPr>
            <p:cNvPr id="15" name="Line 15"/>
            <p:cNvSpPr>
              <a:spLocks noChangeShapeType="1"/>
            </p:cNvSpPr>
            <p:nvPr/>
          </p:nvSpPr>
          <p:spPr bwMode="auto">
            <a:xfrm>
              <a:off x="2706" y="2774"/>
              <a:ext cx="473" cy="1"/>
            </a:xfrm>
            <a:prstGeom prst="line">
              <a:avLst/>
            </a:prstGeom>
            <a:noFill/>
            <a:ln w="20701">
              <a:solidFill>
                <a:srgbClr val="000000"/>
              </a:solidFill>
              <a:round/>
              <a:headEnd/>
              <a:tailEnd type="stealth" w="sm" len="med"/>
            </a:ln>
            <a:extLst>
              <a:ext uri="{909E8E84-426E-40dd-AFC4-6F175D3DCCD1}">
                <a14:hiddenFill xmlns:a14="http://schemas.microsoft.com/office/drawing/2010/main" xmlns="">
                  <a:noFill/>
                </a14:hiddenFill>
              </a:ext>
            </a:extLst>
          </p:spPr>
          <p:txBody>
            <a:bodyPr/>
            <a:lstStyle/>
            <a:p>
              <a:endParaRPr lang="en-US"/>
            </a:p>
          </p:txBody>
        </p:sp>
        <p:sp>
          <p:nvSpPr>
            <p:cNvPr id="16" name="Line 16"/>
            <p:cNvSpPr>
              <a:spLocks noChangeShapeType="1"/>
            </p:cNvSpPr>
            <p:nvPr/>
          </p:nvSpPr>
          <p:spPr bwMode="auto">
            <a:xfrm>
              <a:off x="2039" y="2201"/>
              <a:ext cx="760" cy="1"/>
            </a:xfrm>
            <a:prstGeom prst="line">
              <a:avLst/>
            </a:prstGeom>
            <a:noFill/>
            <a:ln w="20701">
              <a:solidFill>
                <a:srgbClr val="000000"/>
              </a:solidFill>
              <a:round/>
              <a:headEnd/>
              <a:tailEnd type="stealth" w="sm" len="med"/>
            </a:ln>
            <a:extLst>
              <a:ext uri="{909E8E84-426E-40dd-AFC4-6F175D3DCCD1}">
                <a14:hiddenFill xmlns:a14="http://schemas.microsoft.com/office/drawing/2010/main" xmlns="">
                  <a:noFill/>
                </a14:hiddenFill>
              </a:ext>
            </a:extLst>
          </p:spPr>
          <p:txBody>
            <a:bodyPr/>
            <a:lstStyle/>
            <a:p>
              <a:endParaRPr lang="en-US"/>
            </a:p>
          </p:txBody>
        </p:sp>
        <p:sp>
          <p:nvSpPr>
            <p:cNvPr id="17" name="Line 17"/>
            <p:cNvSpPr>
              <a:spLocks noChangeShapeType="1"/>
            </p:cNvSpPr>
            <p:nvPr/>
          </p:nvSpPr>
          <p:spPr bwMode="auto">
            <a:xfrm flipV="1">
              <a:off x="2032" y="1421"/>
              <a:ext cx="1" cy="735"/>
            </a:xfrm>
            <a:prstGeom prst="line">
              <a:avLst/>
            </a:prstGeom>
            <a:noFill/>
            <a:ln w="20701">
              <a:solidFill>
                <a:srgbClr val="000000"/>
              </a:solidFill>
              <a:round/>
              <a:headEnd/>
              <a:tailEnd type="stealth" w="sm" len="med"/>
            </a:ln>
            <a:extLst>
              <a:ext uri="{909E8E84-426E-40dd-AFC4-6F175D3DCCD1}">
                <a14:hiddenFill xmlns:a14="http://schemas.microsoft.com/office/drawing/2010/main" xmlns="">
                  <a:noFill/>
                </a14:hiddenFill>
              </a:ext>
            </a:extLst>
          </p:spPr>
          <p:txBody>
            <a:bodyPr/>
            <a:lstStyle/>
            <a:p>
              <a:endParaRPr lang="en-US"/>
            </a:p>
          </p:txBody>
        </p:sp>
        <p:grpSp>
          <p:nvGrpSpPr>
            <p:cNvPr id="18" name="Group 18"/>
            <p:cNvGrpSpPr>
              <a:grpSpLocks/>
            </p:cNvGrpSpPr>
            <p:nvPr/>
          </p:nvGrpSpPr>
          <p:grpSpPr bwMode="auto">
            <a:xfrm>
              <a:off x="791" y="1669"/>
              <a:ext cx="108" cy="661"/>
              <a:chOff x="2700" y="696"/>
              <a:chExt cx="124" cy="468"/>
            </a:xfrm>
          </p:grpSpPr>
          <p:sp>
            <p:nvSpPr>
              <p:cNvPr id="23" name="Freeform 19"/>
              <p:cNvSpPr>
                <a:spLocks/>
              </p:cNvSpPr>
              <p:nvPr/>
            </p:nvSpPr>
            <p:spPr bwMode="auto">
              <a:xfrm>
                <a:off x="2700" y="696"/>
                <a:ext cx="76" cy="468"/>
              </a:xfrm>
              <a:custGeom>
                <a:avLst/>
                <a:gdLst>
                  <a:gd name="T0" fmla="*/ 0 w 76"/>
                  <a:gd name="T1" fmla="*/ 0 h 468"/>
                  <a:gd name="T2" fmla="*/ 76 w 76"/>
                  <a:gd name="T3" fmla="*/ 0 h 468"/>
                  <a:gd name="T4" fmla="*/ 76 w 76"/>
                  <a:gd name="T5" fmla="*/ 468 h 468"/>
                  <a:gd name="T6" fmla="*/ 0 w 76"/>
                  <a:gd name="T7" fmla="*/ 468 h 468"/>
                </a:gdLst>
                <a:ahLst/>
                <a:cxnLst>
                  <a:cxn ang="0">
                    <a:pos x="T0" y="T1"/>
                  </a:cxn>
                  <a:cxn ang="0">
                    <a:pos x="T2" y="T3"/>
                  </a:cxn>
                  <a:cxn ang="0">
                    <a:pos x="T4" y="T5"/>
                  </a:cxn>
                  <a:cxn ang="0">
                    <a:pos x="T6" y="T7"/>
                  </a:cxn>
                </a:cxnLst>
                <a:rect l="0" t="0" r="r" b="b"/>
                <a:pathLst>
                  <a:path w="76" h="468">
                    <a:moveTo>
                      <a:pt x="0" y="0"/>
                    </a:moveTo>
                    <a:lnTo>
                      <a:pt x="76" y="0"/>
                    </a:lnTo>
                    <a:lnTo>
                      <a:pt x="76" y="468"/>
                    </a:lnTo>
                    <a:lnTo>
                      <a:pt x="0" y="468"/>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Line 20"/>
              <p:cNvSpPr>
                <a:spLocks noChangeShapeType="1"/>
              </p:cNvSpPr>
              <p:nvPr/>
            </p:nvSpPr>
            <p:spPr bwMode="auto">
              <a:xfrm>
                <a:off x="2776" y="932"/>
                <a:ext cx="4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9" name="Group 21"/>
            <p:cNvGrpSpPr>
              <a:grpSpLocks/>
            </p:cNvGrpSpPr>
            <p:nvPr/>
          </p:nvGrpSpPr>
          <p:grpSpPr bwMode="auto">
            <a:xfrm>
              <a:off x="656" y="2375"/>
              <a:ext cx="108" cy="1056"/>
              <a:chOff x="2700" y="696"/>
              <a:chExt cx="124" cy="468"/>
            </a:xfrm>
          </p:grpSpPr>
          <p:sp>
            <p:nvSpPr>
              <p:cNvPr id="21" name="Freeform 22"/>
              <p:cNvSpPr>
                <a:spLocks/>
              </p:cNvSpPr>
              <p:nvPr/>
            </p:nvSpPr>
            <p:spPr bwMode="auto">
              <a:xfrm>
                <a:off x="2700" y="696"/>
                <a:ext cx="76" cy="468"/>
              </a:xfrm>
              <a:custGeom>
                <a:avLst/>
                <a:gdLst>
                  <a:gd name="T0" fmla="*/ 0 w 76"/>
                  <a:gd name="T1" fmla="*/ 0 h 468"/>
                  <a:gd name="T2" fmla="*/ 76 w 76"/>
                  <a:gd name="T3" fmla="*/ 0 h 468"/>
                  <a:gd name="T4" fmla="*/ 76 w 76"/>
                  <a:gd name="T5" fmla="*/ 468 h 468"/>
                  <a:gd name="T6" fmla="*/ 0 w 76"/>
                  <a:gd name="T7" fmla="*/ 468 h 468"/>
                </a:gdLst>
                <a:ahLst/>
                <a:cxnLst>
                  <a:cxn ang="0">
                    <a:pos x="T0" y="T1"/>
                  </a:cxn>
                  <a:cxn ang="0">
                    <a:pos x="T2" y="T3"/>
                  </a:cxn>
                  <a:cxn ang="0">
                    <a:pos x="T4" y="T5"/>
                  </a:cxn>
                  <a:cxn ang="0">
                    <a:pos x="T6" y="T7"/>
                  </a:cxn>
                </a:cxnLst>
                <a:rect l="0" t="0" r="r" b="b"/>
                <a:pathLst>
                  <a:path w="76" h="468">
                    <a:moveTo>
                      <a:pt x="0" y="0"/>
                    </a:moveTo>
                    <a:lnTo>
                      <a:pt x="76" y="0"/>
                    </a:lnTo>
                    <a:lnTo>
                      <a:pt x="76" y="468"/>
                    </a:lnTo>
                    <a:lnTo>
                      <a:pt x="0" y="468"/>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 name="Line 23"/>
              <p:cNvSpPr>
                <a:spLocks noChangeShapeType="1"/>
              </p:cNvSpPr>
              <p:nvPr/>
            </p:nvSpPr>
            <p:spPr bwMode="auto">
              <a:xfrm>
                <a:off x="2776" y="932"/>
                <a:ext cx="4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0" name="Line 24"/>
            <p:cNvSpPr>
              <a:spLocks noChangeShapeType="1"/>
            </p:cNvSpPr>
            <p:nvPr/>
          </p:nvSpPr>
          <p:spPr bwMode="auto">
            <a:xfrm>
              <a:off x="2032" y="2161"/>
              <a:ext cx="1" cy="701"/>
            </a:xfrm>
            <a:prstGeom prst="line">
              <a:avLst/>
            </a:prstGeom>
            <a:noFill/>
            <a:ln w="20701">
              <a:solidFill>
                <a:srgbClr val="000000"/>
              </a:solidFill>
              <a:prstDash val="dash"/>
              <a:round/>
              <a:headEnd/>
              <a:tailEnd type="stealth" w="sm" len="med"/>
            </a:ln>
            <a:extLst>
              <a:ext uri="{909E8E84-426E-40dd-AFC4-6F175D3DCCD1}">
                <a14:hiddenFill xmlns:a14="http://schemas.microsoft.com/office/drawing/2010/main" xmlns="">
                  <a:noFill/>
                </a14:hiddenFill>
              </a:ext>
            </a:extLst>
          </p:spPr>
          <p:txBody>
            <a:bodyPr/>
            <a:lstStyle/>
            <a:p>
              <a:endParaRPr lang="en-US"/>
            </a:p>
          </p:txBody>
        </p:sp>
      </p:grpSp>
      <p:grpSp>
        <p:nvGrpSpPr>
          <p:cNvPr id="26" name="Group 25"/>
          <p:cNvGrpSpPr>
            <a:grpSpLocks/>
          </p:cNvGrpSpPr>
          <p:nvPr/>
        </p:nvGrpSpPr>
        <p:grpSpPr bwMode="auto">
          <a:xfrm>
            <a:off x="241770" y="3560900"/>
            <a:ext cx="8603079" cy="3338972"/>
            <a:chOff x="384" y="1056"/>
            <a:chExt cx="5374" cy="2239"/>
          </a:xfrm>
        </p:grpSpPr>
        <p:pic>
          <p:nvPicPr>
            <p:cNvPr id="27" name="Picture 26" descr="37_05_2"/>
            <p:cNvPicPr>
              <a:picLocks noChangeArrowheads="1"/>
            </p:cNvPicPr>
            <p:nvPr/>
          </p:nvPicPr>
          <p:blipFill>
            <a:blip r:embed="rId3">
              <a:extLst>
                <a:ext uri="{28A0092B-C50C-407E-A947-70E740481C1C}">
                  <a14:useLocalDpi xmlns:a14="http://schemas.microsoft.com/office/drawing/2010/main" val="0"/>
                </a:ext>
              </a:extLst>
            </a:blip>
            <a:srcRect l="6670"/>
            <a:stretch>
              <a:fillRect/>
            </a:stretch>
          </p:blipFill>
          <p:spPr bwMode="auto">
            <a:xfrm>
              <a:off x="384" y="1056"/>
              <a:ext cx="5374" cy="22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8" name="Rectangle 27"/>
            <p:cNvSpPr>
              <a:spLocks noChangeArrowheads="1"/>
            </p:cNvSpPr>
            <p:nvPr/>
          </p:nvSpPr>
          <p:spPr bwMode="auto">
            <a:xfrm>
              <a:off x="542" y="1235"/>
              <a:ext cx="635"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eaLnBrk="0" hangingPunct="0"/>
              <a:r>
                <a:rPr lang="en-US" sz="1200" b="1" dirty="0">
                  <a:solidFill>
                    <a:srgbClr val="000000"/>
                  </a:solidFill>
                  <a:cs typeface="ＭＳ Ｐゴシック" charset="0"/>
                </a:rPr>
                <a:t>Cell wall</a:t>
              </a:r>
            </a:p>
            <a:p>
              <a:pPr algn="ctr" eaLnBrk="0" hangingPunct="0"/>
              <a:r>
                <a:rPr lang="en-US" sz="1200" b="1" dirty="0">
                  <a:solidFill>
                    <a:srgbClr val="000000"/>
                  </a:solidFill>
                  <a:cs typeface="ＭＳ Ｐゴシック" charset="0"/>
                </a:rPr>
                <a:t>forming </a:t>
              </a:r>
            </a:p>
            <a:p>
              <a:pPr algn="ctr" eaLnBrk="0" hangingPunct="0"/>
              <a:r>
                <a:rPr lang="en-US" sz="1200" b="1" dirty="0">
                  <a:solidFill>
                    <a:srgbClr val="000000"/>
                  </a:solidFill>
                  <a:cs typeface="ＭＳ Ｐゴシック" charset="0"/>
                </a:rPr>
                <a:t>perpendicular</a:t>
              </a:r>
            </a:p>
            <a:p>
              <a:pPr algn="ctr" eaLnBrk="0" hangingPunct="0"/>
              <a:r>
                <a:rPr lang="en-US" sz="1200" b="1" dirty="0">
                  <a:solidFill>
                    <a:srgbClr val="000000"/>
                  </a:solidFill>
                  <a:cs typeface="ＭＳ Ｐゴシック" charset="0"/>
                </a:rPr>
                <a:t>to embryo </a:t>
              </a:r>
            </a:p>
            <a:p>
              <a:pPr algn="ctr" eaLnBrk="0" hangingPunct="0"/>
              <a:r>
                <a:rPr lang="en-US" sz="1200" b="1" dirty="0">
                  <a:solidFill>
                    <a:srgbClr val="000000"/>
                  </a:solidFill>
                  <a:cs typeface="ＭＳ Ｐゴシック" charset="0"/>
                </a:rPr>
                <a:t>surface</a:t>
              </a:r>
              <a:endParaRPr lang="en-US" sz="1200" b="1" dirty="0">
                <a:cs typeface="ＭＳ Ｐゴシック" charset="0"/>
              </a:endParaRPr>
            </a:p>
          </p:txBody>
        </p:sp>
        <p:sp>
          <p:nvSpPr>
            <p:cNvPr id="29" name="Rectangle 28"/>
            <p:cNvSpPr>
              <a:spLocks noChangeArrowheads="1"/>
            </p:cNvSpPr>
            <p:nvPr/>
          </p:nvSpPr>
          <p:spPr bwMode="auto">
            <a:xfrm>
              <a:off x="3613" y="2516"/>
              <a:ext cx="1200"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eaLnBrk="0" hangingPunct="0"/>
              <a:r>
                <a:rPr lang="en-US" sz="1200" b="1" dirty="0">
                  <a:solidFill>
                    <a:srgbClr val="000000"/>
                  </a:solidFill>
                  <a:cs typeface="ＭＳ Ｐゴシック" charset="0"/>
                </a:rPr>
                <a:t>Multiple parallel</a:t>
              </a:r>
            </a:p>
            <a:p>
              <a:pPr algn="ctr" eaLnBrk="0" hangingPunct="0"/>
              <a:r>
                <a:rPr lang="en-US" sz="1200" b="1" dirty="0">
                  <a:solidFill>
                    <a:srgbClr val="000000"/>
                  </a:solidFill>
                  <a:cs typeface="ＭＳ Ｐゴシック" charset="0"/>
                </a:rPr>
                <a:t>and perpendicular</a:t>
              </a:r>
            </a:p>
            <a:p>
              <a:pPr algn="ctr" eaLnBrk="0" hangingPunct="0"/>
              <a:r>
                <a:rPr lang="en-US" sz="1200" b="1" dirty="0">
                  <a:solidFill>
                    <a:srgbClr val="000000"/>
                  </a:solidFill>
                  <a:cs typeface="ＭＳ Ｐゴシック" charset="0"/>
                </a:rPr>
                <a:t>divisions, accompanied</a:t>
              </a:r>
            </a:p>
            <a:p>
              <a:pPr algn="ctr" eaLnBrk="0" hangingPunct="0"/>
              <a:r>
                <a:rPr lang="en-US" sz="1200" b="1" dirty="0">
                  <a:solidFill>
                    <a:srgbClr val="000000"/>
                  </a:solidFill>
                  <a:cs typeface="ＭＳ Ｐゴシック" charset="0"/>
                </a:rPr>
                <a:t>by apical growth divisions</a:t>
              </a:r>
            </a:p>
            <a:p>
              <a:pPr algn="ctr" eaLnBrk="0" hangingPunct="0"/>
              <a:r>
                <a:rPr lang="en-US" sz="1200" b="1" dirty="0">
                  <a:solidFill>
                    <a:srgbClr val="000000"/>
                  </a:solidFill>
                  <a:cs typeface="ＭＳ Ｐゴシック" charset="0"/>
                </a:rPr>
                <a:t>lengthening the root–</a:t>
              </a:r>
            </a:p>
            <a:p>
              <a:pPr algn="ctr" eaLnBrk="0" hangingPunct="0"/>
              <a:r>
                <a:rPr lang="en-US" sz="1200" b="1" dirty="0">
                  <a:solidFill>
                    <a:srgbClr val="000000"/>
                  </a:solidFill>
                  <a:cs typeface="ＭＳ Ｐゴシック" charset="0"/>
                </a:rPr>
                <a:t>shoot axis</a:t>
              </a:r>
              <a:endParaRPr lang="en-US" sz="1200" b="1" dirty="0">
                <a:cs typeface="ＭＳ Ｐゴシック" charset="0"/>
              </a:endParaRPr>
            </a:p>
          </p:txBody>
        </p:sp>
        <p:sp>
          <p:nvSpPr>
            <p:cNvPr id="30" name="Rectangle 29"/>
            <p:cNvSpPr>
              <a:spLocks noChangeArrowheads="1"/>
            </p:cNvSpPr>
            <p:nvPr/>
          </p:nvSpPr>
          <p:spPr bwMode="auto">
            <a:xfrm>
              <a:off x="3408" y="1144"/>
              <a:ext cx="1062"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200" b="1" dirty="0">
                  <a:solidFill>
                    <a:srgbClr val="000000"/>
                  </a:solidFill>
                  <a:cs typeface="ＭＳ Ｐゴシック" charset="0"/>
                </a:rPr>
                <a:t>Vascular tissue system</a:t>
              </a:r>
            </a:p>
            <a:p>
              <a:pPr eaLnBrk="0" hangingPunct="0"/>
              <a:r>
                <a:rPr lang="en-US" sz="1200" b="1" dirty="0">
                  <a:solidFill>
                    <a:srgbClr val="000000"/>
                  </a:solidFill>
                  <a:cs typeface="ＭＳ Ｐゴシック" charset="0"/>
                </a:rPr>
                <a:t>(</a:t>
              </a:r>
              <a:r>
                <a:rPr lang="en-US" sz="1200" b="1" dirty="0" err="1">
                  <a:solidFill>
                    <a:srgbClr val="000000"/>
                  </a:solidFill>
                  <a:cs typeface="ＭＳ Ｐゴシック" charset="0"/>
                </a:rPr>
                <a:t>procambium</a:t>
              </a:r>
              <a:r>
                <a:rPr lang="en-US" sz="1200" b="1" dirty="0">
                  <a:solidFill>
                    <a:srgbClr val="000000"/>
                  </a:solidFill>
                  <a:cs typeface="ＭＳ Ｐゴシック" charset="0"/>
                </a:rPr>
                <a:t>)</a:t>
              </a:r>
              <a:endParaRPr lang="en-US" sz="1200" b="1" dirty="0">
                <a:cs typeface="ＭＳ Ｐゴシック" charset="0"/>
              </a:endParaRPr>
            </a:p>
          </p:txBody>
        </p:sp>
        <p:sp>
          <p:nvSpPr>
            <p:cNvPr id="31" name="Rectangle 30"/>
            <p:cNvSpPr>
              <a:spLocks noChangeArrowheads="1"/>
            </p:cNvSpPr>
            <p:nvPr/>
          </p:nvSpPr>
          <p:spPr bwMode="auto">
            <a:xfrm>
              <a:off x="3408" y="1422"/>
              <a:ext cx="1008"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200" b="1" dirty="0">
                  <a:solidFill>
                    <a:srgbClr val="000000"/>
                  </a:solidFill>
                  <a:cs typeface="ＭＳ Ｐゴシック" charset="0"/>
                </a:rPr>
                <a:t>Ground tissue system</a:t>
              </a:r>
            </a:p>
            <a:p>
              <a:pPr eaLnBrk="0" hangingPunct="0"/>
              <a:r>
                <a:rPr lang="en-US" sz="1200" b="1" dirty="0">
                  <a:solidFill>
                    <a:srgbClr val="000000"/>
                  </a:solidFill>
                  <a:cs typeface="ＭＳ Ｐゴシック" charset="0"/>
                </a:rPr>
                <a:t>(ground meristem)</a:t>
              </a:r>
              <a:endParaRPr lang="en-US" sz="1200" b="1" dirty="0">
                <a:cs typeface="ＭＳ Ｐゴシック" charset="0"/>
              </a:endParaRPr>
            </a:p>
          </p:txBody>
        </p:sp>
        <p:sp>
          <p:nvSpPr>
            <p:cNvPr id="32" name="Rectangle 31"/>
            <p:cNvSpPr>
              <a:spLocks noChangeArrowheads="1"/>
            </p:cNvSpPr>
            <p:nvPr/>
          </p:nvSpPr>
          <p:spPr bwMode="auto">
            <a:xfrm>
              <a:off x="3409" y="1720"/>
              <a:ext cx="987"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cs typeface="ＭＳ Ｐゴシック" charset="0"/>
                </a:rPr>
                <a:t>Dermal tissue system</a:t>
              </a:r>
            </a:p>
            <a:p>
              <a:pPr eaLnBrk="0" hangingPunct="0"/>
              <a:r>
                <a:rPr lang="en-US" sz="1200" b="1">
                  <a:solidFill>
                    <a:srgbClr val="000000"/>
                  </a:solidFill>
                  <a:cs typeface="ＭＳ Ｐゴシック" charset="0"/>
                </a:rPr>
                <a:t>(protoderm)</a:t>
              </a:r>
              <a:endParaRPr lang="en-US" sz="1200" b="1">
                <a:cs typeface="ＭＳ Ｐゴシック" charset="0"/>
              </a:endParaRPr>
            </a:p>
          </p:txBody>
        </p:sp>
        <p:sp>
          <p:nvSpPr>
            <p:cNvPr id="33" name="Rectangle 32"/>
            <p:cNvSpPr>
              <a:spLocks noChangeArrowheads="1"/>
            </p:cNvSpPr>
            <p:nvPr/>
          </p:nvSpPr>
          <p:spPr bwMode="auto">
            <a:xfrm>
              <a:off x="4623" y="1133"/>
              <a:ext cx="1024"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cs typeface="ＭＳ Ｐゴシック" charset="0"/>
                </a:rPr>
                <a:t>Shoot apical meristem</a:t>
              </a:r>
              <a:endParaRPr lang="en-US" sz="1200" b="1">
                <a:cs typeface="ＭＳ Ｐゴシック" charset="0"/>
              </a:endParaRPr>
            </a:p>
          </p:txBody>
        </p:sp>
        <p:sp>
          <p:nvSpPr>
            <p:cNvPr id="34" name="Rectangle 33"/>
            <p:cNvSpPr>
              <a:spLocks noChangeArrowheads="1"/>
            </p:cNvSpPr>
            <p:nvPr/>
          </p:nvSpPr>
          <p:spPr bwMode="auto">
            <a:xfrm>
              <a:off x="4689" y="3093"/>
              <a:ext cx="971"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cs typeface="ＭＳ Ｐゴシック" charset="0"/>
                </a:rPr>
                <a:t>Root apical meristem</a:t>
              </a:r>
              <a:endParaRPr lang="en-US" sz="1200" b="1">
                <a:cs typeface="ＭＳ Ｐゴシック" charset="0"/>
              </a:endParaRPr>
            </a:p>
          </p:txBody>
        </p:sp>
        <p:sp>
          <p:nvSpPr>
            <p:cNvPr id="35" name="Rectangle 34"/>
            <p:cNvSpPr>
              <a:spLocks noChangeArrowheads="1"/>
            </p:cNvSpPr>
            <p:nvPr/>
          </p:nvSpPr>
          <p:spPr bwMode="auto">
            <a:xfrm>
              <a:off x="5045" y="1478"/>
              <a:ext cx="533"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cs typeface="ＭＳ Ｐゴシック" charset="0"/>
                </a:rPr>
                <a:t>Root–shoot</a:t>
              </a:r>
            </a:p>
            <a:p>
              <a:pPr eaLnBrk="0" hangingPunct="0"/>
              <a:r>
                <a:rPr lang="en-US" sz="1200" b="1">
                  <a:solidFill>
                    <a:srgbClr val="000000"/>
                  </a:solidFill>
                  <a:cs typeface="ＭＳ Ｐゴシック" charset="0"/>
                </a:rPr>
                <a:t>axis</a:t>
              </a:r>
              <a:endParaRPr lang="en-US" sz="1200" b="1">
                <a:cs typeface="ＭＳ Ｐゴシック" charset="0"/>
              </a:endParaRPr>
            </a:p>
          </p:txBody>
        </p:sp>
        <p:sp>
          <p:nvSpPr>
            <p:cNvPr id="36" name="Line 35"/>
            <p:cNvSpPr>
              <a:spLocks noChangeShapeType="1"/>
            </p:cNvSpPr>
            <p:nvPr/>
          </p:nvSpPr>
          <p:spPr bwMode="auto">
            <a:xfrm flipV="1">
              <a:off x="858" y="1811"/>
              <a:ext cx="1" cy="41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 name="Freeform 36"/>
            <p:cNvSpPr>
              <a:spLocks/>
            </p:cNvSpPr>
            <p:nvPr/>
          </p:nvSpPr>
          <p:spPr bwMode="auto">
            <a:xfrm>
              <a:off x="4079" y="1316"/>
              <a:ext cx="790" cy="751"/>
            </a:xfrm>
            <a:custGeom>
              <a:avLst/>
              <a:gdLst>
                <a:gd name="T0" fmla="*/ 805 w 805"/>
                <a:gd name="T1" fmla="*/ 762 h 762"/>
                <a:gd name="T2" fmla="*/ 326 w 805"/>
                <a:gd name="T3" fmla="*/ 0 h 762"/>
                <a:gd name="T4" fmla="*/ 0 w 805"/>
                <a:gd name="T5" fmla="*/ 0 h 762"/>
              </a:gdLst>
              <a:ahLst/>
              <a:cxnLst>
                <a:cxn ang="0">
                  <a:pos x="T0" y="T1"/>
                </a:cxn>
                <a:cxn ang="0">
                  <a:pos x="T2" y="T3"/>
                </a:cxn>
                <a:cxn ang="0">
                  <a:pos x="T4" y="T5"/>
                </a:cxn>
              </a:cxnLst>
              <a:rect l="0" t="0" r="r" b="b"/>
              <a:pathLst>
                <a:path w="805" h="762">
                  <a:moveTo>
                    <a:pt x="805" y="762"/>
                  </a:moveTo>
                  <a:lnTo>
                    <a:pt x="326" y="0"/>
                  </a:lnTo>
                  <a:lnTo>
                    <a:pt x="0" y="0"/>
                  </a:lnTo>
                </a:path>
              </a:pathLst>
            </a:custGeom>
            <a:noFill/>
            <a:ln w="12700" cmpd="sng">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 name="Freeform 37"/>
            <p:cNvSpPr>
              <a:spLocks/>
            </p:cNvSpPr>
            <p:nvPr/>
          </p:nvSpPr>
          <p:spPr bwMode="auto">
            <a:xfrm>
              <a:off x="4281" y="1600"/>
              <a:ext cx="393" cy="456"/>
            </a:xfrm>
            <a:custGeom>
              <a:avLst/>
              <a:gdLst>
                <a:gd name="T0" fmla="*/ 0 w 481"/>
                <a:gd name="T1" fmla="*/ 0 h 513"/>
                <a:gd name="T2" fmla="*/ 130 w 481"/>
                <a:gd name="T3" fmla="*/ 0 h 513"/>
                <a:gd name="T4" fmla="*/ 481 w 481"/>
                <a:gd name="T5" fmla="*/ 513 h 513"/>
              </a:gdLst>
              <a:ahLst/>
              <a:cxnLst>
                <a:cxn ang="0">
                  <a:pos x="T0" y="T1"/>
                </a:cxn>
                <a:cxn ang="0">
                  <a:pos x="T2" y="T3"/>
                </a:cxn>
                <a:cxn ang="0">
                  <a:pos x="T4" y="T5"/>
                </a:cxn>
              </a:cxnLst>
              <a:rect l="0" t="0" r="r" b="b"/>
              <a:pathLst>
                <a:path w="481" h="513">
                  <a:moveTo>
                    <a:pt x="0" y="0"/>
                  </a:moveTo>
                  <a:lnTo>
                    <a:pt x="130" y="0"/>
                  </a:lnTo>
                  <a:lnTo>
                    <a:pt x="481" y="513"/>
                  </a:lnTo>
                </a:path>
              </a:pathLst>
            </a:custGeom>
            <a:noFill/>
            <a:ln w="12700" cmpd="sng">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9" name="Freeform 38"/>
            <p:cNvSpPr>
              <a:spLocks/>
            </p:cNvSpPr>
            <p:nvPr/>
          </p:nvSpPr>
          <p:spPr bwMode="auto">
            <a:xfrm>
              <a:off x="3980" y="1898"/>
              <a:ext cx="539" cy="223"/>
            </a:xfrm>
            <a:custGeom>
              <a:avLst/>
              <a:gdLst>
                <a:gd name="T0" fmla="*/ 0 w 518"/>
                <a:gd name="T1" fmla="*/ 0 h 296"/>
                <a:gd name="T2" fmla="*/ 296 w 518"/>
                <a:gd name="T3" fmla="*/ 0 h 296"/>
                <a:gd name="T4" fmla="*/ 518 w 518"/>
                <a:gd name="T5" fmla="*/ 296 h 296"/>
              </a:gdLst>
              <a:ahLst/>
              <a:cxnLst>
                <a:cxn ang="0">
                  <a:pos x="T0" y="T1"/>
                </a:cxn>
                <a:cxn ang="0">
                  <a:pos x="T2" y="T3"/>
                </a:cxn>
                <a:cxn ang="0">
                  <a:pos x="T4" y="T5"/>
                </a:cxn>
              </a:cxnLst>
              <a:rect l="0" t="0" r="r" b="b"/>
              <a:pathLst>
                <a:path w="518" h="296">
                  <a:moveTo>
                    <a:pt x="0" y="0"/>
                  </a:moveTo>
                  <a:lnTo>
                    <a:pt x="296" y="0"/>
                  </a:lnTo>
                  <a:lnTo>
                    <a:pt x="518" y="296"/>
                  </a:lnTo>
                </a:path>
              </a:pathLst>
            </a:custGeom>
            <a:noFill/>
            <a:ln w="12700" cmpd="sng">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0" name="Line 39"/>
            <p:cNvSpPr>
              <a:spLocks noChangeShapeType="1"/>
            </p:cNvSpPr>
            <p:nvPr/>
          </p:nvSpPr>
          <p:spPr bwMode="auto">
            <a:xfrm>
              <a:off x="4946" y="1535"/>
              <a:ext cx="81" cy="1"/>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 name="Line 40"/>
            <p:cNvSpPr>
              <a:spLocks noChangeShapeType="1"/>
            </p:cNvSpPr>
            <p:nvPr/>
          </p:nvSpPr>
          <p:spPr bwMode="auto">
            <a:xfrm flipH="1" flipV="1">
              <a:off x="4939" y="1418"/>
              <a:ext cx="5" cy="754"/>
            </a:xfrm>
            <a:prstGeom prst="line">
              <a:avLst/>
            </a:prstGeom>
            <a:noFill/>
            <a:ln w="14351">
              <a:solidFill>
                <a:srgbClr val="000000"/>
              </a:solidFill>
              <a:round/>
              <a:headEnd/>
              <a:tailEnd type="stealth" w="sm" len="med"/>
            </a:ln>
            <a:extLst>
              <a:ext uri="{909E8E84-426E-40dd-AFC4-6F175D3DCCD1}">
                <a14:hiddenFill xmlns:a14="http://schemas.microsoft.com/office/drawing/2010/main" xmlns="">
                  <a:noFill/>
                </a14:hiddenFill>
              </a:ext>
            </a:extLst>
          </p:spPr>
          <p:txBody>
            <a:bodyPr/>
            <a:lstStyle/>
            <a:p>
              <a:endParaRPr lang="en-US"/>
            </a:p>
          </p:txBody>
        </p:sp>
        <p:sp>
          <p:nvSpPr>
            <p:cNvPr id="42" name="Line 41"/>
            <p:cNvSpPr>
              <a:spLocks noChangeShapeType="1"/>
            </p:cNvSpPr>
            <p:nvPr/>
          </p:nvSpPr>
          <p:spPr bwMode="auto">
            <a:xfrm rot="5400000" flipV="1">
              <a:off x="1787" y="2392"/>
              <a:ext cx="0" cy="171"/>
            </a:xfrm>
            <a:prstGeom prst="line">
              <a:avLst/>
            </a:prstGeom>
            <a:noFill/>
            <a:ln w="19050">
              <a:solidFill>
                <a:schemeClr val="tx1"/>
              </a:solidFill>
              <a:round/>
              <a:headEnd/>
              <a:tailEnd type="stealth"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 name="Line 42"/>
            <p:cNvSpPr>
              <a:spLocks noChangeShapeType="1"/>
            </p:cNvSpPr>
            <p:nvPr/>
          </p:nvSpPr>
          <p:spPr bwMode="auto">
            <a:xfrm rot="5400000" flipV="1">
              <a:off x="2910" y="2397"/>
              <a:ext cx="0" cy="171"/>
            </a:xfrm>
            <a:prstGeom prst="line">
              <a:avLst/>
            </a:prstGeom>
            <a:noFill/>
            <a:ln w="19050">
              <a:solidFill>
                <a:schemeClr val="tx1"/>
              </a:solidFill>
              <a:round/>
              <a:headEnd/>
              <a:tailEnd type="stealth"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 name="Line 43"/>
            <p:cNvSpPr>
              <a:spLocks noChangeShapeType="1"/>
            </p:cNvSpPr>
            <p:nvPr/>
          </p:nvSpPr>
          <p:spPr bwMode="auto">
            <a:xfrm rot="-5400000">
              <a:off x="4209" y="2257"/>
              <a:ext cx="1" cy="452"/>
            </a:xfrm>
            <a:prstGeom prst="line">
              <a:avLst/>
            </a:prstGeom>
            <a:noFill/>
            <a:ln w="19050">
              <a:solidFill>
                <a:schemeClr val="tx1"/>
              </a:solidFill>
              <a:round/>
              <a:headEnd/>
              <a:tailEnd type="stealth"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5" name="Line 44"/>
            <p:cNvSpPr>
              <a:spLocks noChangeShapeType="1"/>
            </p:cNvSpPr>
            <p:nvPr/>
          </p:nvSpPr>
          <p:spPr bwMode="auto">
            <a:xfrm flipH="1">
              <a:off x="4939" y="2188"/>
              <a:ext cx="5" cy="697"/>
            </a:xfrm>
            <a:prstGeom prst="line">
              <a:avLst/>
            </a:prstGeom>
            <a:noFill/>
            <a:ln w="14351">
              <a:solidFill>
                <a:srgbClr val="000000"/>
              </a:solidFill>
              <a:prstDash val="dash"/>
              <a:round/>
              <a:headEnd/>
              <a:tailEnd type="stealth" w="sm" len="med"/>
            </a:ln>
            <a:extLst>
              <a:ext uri="{909E8E84-426E-40dd-AFC4-6F175D3DCCD1}">
                <a14:hiddenFill xmlns:a14="http://schemas.microsoft.com/office/drawing/2010/main" xmlns="">
                  <a:noFill/>
                </a14:hiddenFill>
              </a:ext>
            </a:extLst>
          </p:spPr>
          <p:txBody>
            <a:bodyPr/>
            <a:lstStyle/>
            <a:p>
              <a:endParaRPr lang="en-US"/>
            </a:p>
          </p:txBody>
        </p:sp>
      </p:grpSp>
    </p:spTree>
    <p:extLst>
      <p:ext uri="{BB962C8B-B14F-4D97-AF65-F5344CB8AC3E}">
        <p14:creationId xmlns:p14="http://schemas.microsoft.com/office/powerpoint/2010/main" val="24283392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5470" y="1800401"/>
            <a:ext cx="9449470" cy="4766065"/>
          </a:xfrm>
          <a:prstGeom prst="rect">
            <a:avLst/>
          </a:prstGeom>
        </p:spPr>
      </p:pic>
      <p:sp>
        <p:nvSpPr>
          <p:cNvPr id="3" name="TextBox 2"/>
          <p:cNvSpPr txBox="1"/>
          <p:nvPr/>
        </p:nvSpPr>
        <p:spPr>
          <a:xfrm>
            <a:off x="741930" y="1640781"/>
            <a:ext cx="3305713" cy="461665"/>
          </a:xfrm>
          <a:prstGeom prst="rect">
            <a:avLst/>
          </a:prstGeom>
          <a:noFill/>
        </p:spPr>
        <p:txBody>
          <a:bodyPr wrap="none" rtlCol="0">
            <a:spAutoFit/>
          </a:bodyPr>
          <a:lstStyle/>
          <a:p>
            <a:r>
              <a:rPr lang="en-US" sz="2400" dirty="0" err="1" smtClean="0"/>
              <a:t>Eje</a:t>
            </a:r>
            <a:r>
              <a:rPr lang="en-US" sz="2400" dirty="0" smtClean="0"/>
              <a:t> de </a:t>
            </a:r>
            <a:r>
              <a:rPr lang="en-US" sz="2400" dirty="0" err="1" smtClean="0"/>
              <a:t>simetría</a:t>
            </a:r>
            <a:r>
              <a:rPr lang="en-US" sz="2400" dirty="0" smtClean="0"/>
              <a:t> </a:t>
            </a:r>
            <a:r>
              <a:rPr lang="en-US" sz="2400" dirty="0" err="1" smtClean="0"/>
              <a:t>Raiz-Tallo</a:t>
            </a:r>
            <a:endParaRPr lang="en-US" sz="2400" dirty="0"/>
          </a:p>
        </p:txBody>
      </p:sp>
      <p:sp>
        <p:nvSpPr>
          <p:cNvPr id="5" name="TextBox 4"/>
          <p:cNvSpPr txBox="1"/>
          <p:nvPr/>
        </p:nvSpPr>
        <p:spPr>
          <a:xfrm>
            <a:off x="5387385" y="1607233"/>
            <a:ext cx="2808882" cy="461665"/>
          </a:xfrm>
          <a:prstGeom prst="rect">
            <a:avLst/>
          </a:prstGeom>
          <a:noFill/>
        </p:spPr>
        <p:txBody>
          <a:bodyPr wrap="none" rtlCol="0">
            <a:spAutoFit/>
          </a:bodyPr>
          <a:lstStyle/>
          <a:p>
            <a:r>
              <a:rPr lang="en-US" sz="2400" dirty="0" err="1" smtClean="0"/>
              <a:t>Eje</a:t>
            </a:r>
            <a:r>
              <a:rPr lang="en-US" sz="2400" dirty="0" smtClean="0"/>
              <a:t> de </a:t>
            </a:r>
            <a:r>
              <a:rPr lang="en-US" sz="2400" dirty="0" err="1" smtClean="0"/>
              <a:t>simetria</a:t>
            </a:r>
            <a:r>
              <a:rPr lang="en-US" sz="2400" dirty="0" smtClean="0"/>
              <a:t> radial</a:t>
            </a:r>
            <a:endParaRPr lang="en-US" sz="2400" dirty="0"/>
          </a:p>
        </p:txBody>
      </p:sp>
    </p:spTree>
    <p:extLst>
      <p:ext uri="{BB962C8B-B14F-4D97-AF65-F5344CB8AC3E}">
        <p14:creationId xmlns:p14="http://schemas.microsoft.com/office/powerpoint/2010/main" val="31477414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4773" y="1425040"/>
            <a:ext cx="8944519" cy="5330636"/>
          </a:xfrm>
          <a:prstGeom prst="rect">
            <a:avLst/>
          </a:prstGeom>
        </p:spPr>
      </p:pic>
      <p:sp>
        <p:nvSpPr>
          <p:cNvPr id="5" name="TextBox 4"/>
          <p:cNvSpPr txBox="1"/>
          <p:nvPr/>
        </p:nvSpPr>
        <p:spPr>
          <a:xfrm>
            <a:off x="2075449" y="108437"/>
            <a:ext cx="4866236" cy="646331"/>
          </a:xfrm>
          <a:prstGeom prst="rect">
            <a:avLst/>
          </a:prstGeom>
          <a:noFill/>
        </p:spPr>
        <p:txBody>
          <a:bodyPr wrap="none" rtlCol="0">
            <a:spAutoFit/>
          </a:bodyPr>
          <a:lstStyle/>
          <a:p>
            <a:r>
              <a:rPr lang="en-US" sz="3600" dirty="0" err="1" smtClean="0"/>
              <a:t>Eje</a:t>
            </a:r>
            <a:r>
              <a:rPr lang="en-US" sz="3600" dirty="0" smtClean="0"/>
              <a:t> de </a:t>
            </a:r>
            <a:r>
              <a:rPr lang="en-US" sz="3600" dirty="0" err="1" smtClean="0"/>
              <a:t>simetría</a:t>
            </a:r>
            <a:r>
              <a:rPr lang="en-US" sz="3600" dirty="0" smtClean="0"/>
              <a:t> </a:t>
            </a:r>
            <a:r>
              <a:rPr lang="en-US" sz="3600" dirty="0" err="1" smtClean="0"/>
              <a:t>Raiz-Tallo</a:t>
            </a:r>
            <a:endParaRPr lang="en-US" sz="3600" dirty="0"/>
          </a:p>
        </p:txBody>
      </p:sp>
    </p:spTree>
    <p:extLst>
      <p:ext uri="{BB962C8B-B14F-4D97-AF65-F5344CB8AC3E}">
        <p14:creationId xmlns:p14="http://schemas.microsoft.com/office/powerpoint/2010/main" val="27947030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595" y="1549200"/>
            <a:ext cx="4613552" cy="5111816"/>
          </a:xfrm>
          <a:prstGeom prst="rect">
            <a:avLst/>
          </a:prstGeom>
        </p:spPr>
      </p:pic>
      <p:pic>
        <p:nvPicPr>
          <p:cNvPr id="5" name="Picture 4"/>
          <p:cNvPicPr>
            <a:picLocks noChangeAspect="1"/>
          </p:cNvPicPr>
          <p:nvPr/>
        </p:nvPicPr>
        <p:blipFill>
          <a:blip r:embed="rId3"/>
          <a:stretch>
            <a:fillRect/>
          </a:stretch>
        </p:blipFill>
        <p:spPr>
          <a:xfrm>
            <a:off x="4779147" y="1700008"/>
            <a:ext cx="3872940" cy="5047520"/>
          </a:xfrm>
          <a:prstGeom prst="rect">
            <a:avLst/>
          </a:prstGeom>
        </p:spPr>
      </p:pic>
      <p:sp>
        <p:nvSpPr>
          <p:cNvPr id="6" name="TextBox 5"/>
          <p:cNvSpPr txBox="1"/>
          <p:nvPr/>
        </p:nvSpPr>
        <p:spPr>
          <a:xfrm>
            <a:off x="2519949" y="5769136"/>
            <a:ext cx="1461458" cy="646331"/>
          </a:xfrm>
          <a:prstGeom prst="rect">
            <a:avLst/>
          </a:prstGeom>
          <a:solidFill>
            <a:schemeClr val="bg1"/>
          </a:solidFill>
        </p:spPr>
        <p:txBody>
          <a:bodyPr wrap="none" rtlCol="0">
            <a:spAutoFit/>
          </a:bodyPr>
          <a:lstStyle/>
          <a:p>
            <a:r>
              <a:rPr lang="en-US" sz="3600" dirty="0" smtClean="0"/>
              <a:t>Hobbit</a:t>
            </a:r>
            <a:endParaRPr lang="en-US" sz="3600" dirty="0"/>
          </a:p>
        </p:txBody>
      </p:sp>
      <p:sp>
        <p:nvSpPr>
          <p:cNvPr id="7" name="TextBox 6"/>
          <p:cNvSpPr txBox="1"/>
          <p:nvPr/>
        </p:nvSpPr>
        <p:spPr>
          <a:xfrm>
            <a:off x="355171" y="108437"/>
            <a:ext cx="8230141" cy="1200329"/>
          </a:xfrm>
          <a:prstGeom prst="rect">
            <a:avLst/>
          </a:prstGeom>
          <a:noFill/>
        </p:spPr>
        <p:txBody>
          <a:bodyPr wrap="square" rtlCol="0">
            <a:spAutoFit/>
          </a:bodyPr>
          <a:lstStyle/>
          <a:p>
            <a:pPr algn="ctr"/>
            <a:r>
              <a:rPr lang="en-US" sz="3600" dirty="0" err="1" smtClean="0"/>
              <a:t>Diversos</a:t>
            </a:r>
            <a:r>
              <a:rPr lang="en-US" sz="3600" dirty="0" smtClean="0"/>
              <a:t> </a:t>
            </a:r>
            <a:r>
              <a:rPr lang="en-US" sz="3600" dirty="0" err="1" smtClean="0"/>
              <a:t>mutantes</a:t>
            </a:r>
            <a:r>
              <a:rPr lang="en-US" sz="3600" dirty="0" smtClean="0"/>
              <a:t> </a:t>
            </a:r>
            <a:r>
              <a:rPr lang="en-US" sz="3600" dirty="0" err="1" smtClean="0"/>
              <a:t>han</a:t>
            </a:r>
            <a:r>
              <a:rPr lang="en-US" sz="3600" dirty="0" smtClean="0"/>
              <a:t> </a:t>
            </a:r>
            <a:r>
              <a:rPr lang="en-US" sz="3600" dirty="0" err="1" smtClean="0"/>
              <a:t>permitido</a:t>
            </a:r>
            <a:r>
              <a:rPr lang="en-US" sz="3600" dirty="0" smtClean="0"/>
              <a:t> </a:t>
            </a:r>
            <a:r>
              <a:rPr lang="en-US" sz="3600" dirty="0" err="1" smtClean="0"/>
              <a:t>conocer</a:t>
            </a:r>
            <a:r>
              <a:rPr lang="en-US" sz="3600" dirty="0" smtClean="0"/>
              <a:t> </a:t>
            </a:r>
            <a:r>
              <a:rPr lang="en-US" sz="3600" dirty="0" err="1" smtClean="0"/>
              <a:t>factores</a:t>
            </a:r>
            <a:r>
              <a:rPr lang="en-US" sz="3600" dirty="0" smtClean="0"/>
              <a:t> claves del </a:t>
            </a:r>
            <a:r>
              <a:rPr lang="en-US" sz="3600" dirty="0" err="1" smtClean="0"/>
              <a:t>desarrollo</a:t>
            </a:r>
            <a:r>
              <a:rPr lang="en-US" sz="3600" dirty="0" smtClean="0"/>
              <a:t> </a:t>
            </a:r>
            <a:r>
              <a:rPr lang="en-US" sz="3600" dirty="0" err="1" smtClean="0"/>
              <a:t>embrion</a:t>
            </a:r>
            <a:r>
              <a:rPr lang="en-US" sz="3600" dirty="0" err="1"/>
              <a:t>a</a:t>
            </a:r>
            <a:r>
              <a:rPr lang="en-US" sz="3600" dirty="0" err="1" smtClean="0"/>
              <a:t>rio</a:t>
            </a:r>
            <a:endParaRPr lang="en-US" sz="3600" dirty="0"/>
          </a:p>
        </p:txBody>
      </p:sp>
    </p:spTree>
    <p:extLst>
      <p:ext uri="{BB962C8B-B14F-4D97-AF65-F5344CB8AC3E}">
        <p14:creationId xmlns:p14="http://schemas.microsoft.com/office/powerpoint/2010/main" val="2856001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07468"/>
            <a:ext cx="9131300" cy="6845300"/>
          </a:xfrm>
          <a:prstGeom prst="rect">
            <a:avLst/>
          </a:prstGeom>
        </p:spPr>
      </p:pic>
      <p:sp>
        <p:nvSpPr>
          <p:cNvPr id="5" name="Rectangle 4"/>
          <p:cNvSpPr/>
          <p:nvPr/>
        </p:nvSpPr>
        <p:spPr>
          <a:xfrm>
            <a:off x="115556" y="5478668"/>
            <a:ext cx="4572000" cy="923330"/>
          </a:xfrm>
          <a:prstGeom prst="rect">
            <a:avLst/>
          </a:prstGeom>
        </p:spPr>
        <p:txBody>
          <a:bodyPr>
            <a:spAutoFit/>
          </a:bodyPr>
          <a:lstStyle/>
          <a:p>
            <a:r>
              <a:rPr lang="en-US" dirty="0"/>
              <a:t>M</a:t>
            </a:r>
            <a:r>
              <a:rPr lang="en-US" dirty="0" smtClean="0"/>
              <a:t>utants lacking body segments along the apical-basal axis. This class includes </a:t>
            </a:r>
            <a:r>
              <a:rPr lang="en-US" dirty="0" err="1" smtClean="0"/>
              <a:t>gurke</a:t>
            </a:r>
            <a:r>
              <a:rPr lang="en-US" dirty="0" smtClean="0"/>
              <a:t> (</a:t>
            </a:r>
            <a:r>
              <a:rPr lang="en-US" dirty="0" err="1" smtClean="0"/>
              <a:t>gk</a:t>
            </a:r>
            <a:r>
              <a:rPr lang="en-US" dirty="0" smtClean="0"/>
              <a:t>), </a:t>
            </a:r>
            <a:r>
              <a:rPr lang="en-US" dirty="0" err="1" smtClean="0"/>
              <a:t>fackel</a:t>
            </a:r>
            <a:r>
              <a:rPr lang="en-US" dirty="0" smtClean="0"/>
              <a:t> (</a:t>
            </a:r>
            <a:r>
              <a:rPr lang="en-US" dirty="0" err="1" smtClean="0"/>
              <a:t>fk</a:t>
            </a:r>
            <a:r>
              <a:rPr lang="en-US" dirty="0" smtClean="0"/>
              <a:t>), </a:t>
            </a:r>
            <a:r>
              <a:rPr lang="en-US" dirty="0" err="1" smtClean="0"/>
              <a:t>monopterous</a:t>
            </a:r>
            <a:r>
              <a:rPr lang="en-US" dirty="0" smtClean="0"/>
              <a:t> (</a:t>
            </a:r>
            <a:r>
              <a:rPr lang="en-US" dirty="0" err="1" smtClean="0"/>
              <a:t>mp</a:t>
            </a:r>
            <a:r>
              <a:rPr lang="en-US" dirty="0" smtClean="0"/>
              <a:t>), and </a:t>
            </a:r>
            <a:r>
              <a:rPr lang="en-US" dirty="0" err="1" smtClean="0"/>
              <a:t>gnom</a:t>
            </a:r>
            <a:r>
              <a:rPr lang="en-US" dirty="0" smtClean="0"/>
              <a:t> (</a:t>
            </a:r>
            <a:r>
              <a:rPr lang="en-US" dirty="0" err="1" smtClean="0"/>
              <a:t>gn</a:t>
            </a:r>
            <a:r>
              <a:rPr lang="en-US" dirty="0" smtClean="0"/>
              <a:t>).</a:t>
            </a:r>
          </a:p>
        </p:txBody>
      </p:sp>
      <p:sp>
        <p:nvSpPr>
          <p:cNvPr id="2" name="Rectangle 1"/>
          <p:cNvSpPr/>
          <p:nvPr/>
        </p:nvSpPr>
        <p:spPr>
          <a:xfrm>
            <a:off x="4636308" y="5403846"/>
            <a:ext cx="4572000" cy="646331"/>
          </a:xfrm>
          <a:prstGeom prst="rect">
            <a:avLst/>
          </a:prstGeom>
        </p:spPr>
        <p:txBody>
          <a:bodyPr>
            <a:spAutoFit/>
          </a:bodyPr>
          <a:lstStyle/>
          <a:p>
            <a:r>
              <a:rPr lang="en-US" dirty="0" smtClean="0"/>
              <a:t>Mutants </a:t>
            </a:r>
            <a:r>
              <a:rPr lang="en-US" dirty="0"/>
              <a:t>with disturbed radial symmetry - </a:t>
            </a:r>
            <a:r>
              <a:rPr lang="en-US" dirty="0" smtClean="0"/>
              <a:t>This </a:t>
            </a:r>
            <a:r>
              <a:rPr lang="en-US" dirty="0"/>
              <a:t>class includes </a:t>
            </a:r>
            <a:r>
              <a:rPr lang="en-US" dirty="0" err="1"/>
              <a:t>knolle</a:t>
            </a:r>
            <a:r>
              <a:rPr lang="en-US" dirty="0"/>
              <a:t> (</a:t>
            </a:r>
            <a:r>
              <a:rPr lang="en-US" dirty="0" err="1"/>
              <a:t>kn</a:t>
            </a:r>
            <a:r>
              <a:rPr lang="en-US" dirty="0"/>
              <a:t>) and </a:t>
            </a:r>
            <a:r>
              <a:rPr lang="en-US" dirty="0" err="1"/>
              <a:t>keule</a:t>
            </a:r>
            <a:r>
              <a:rPr lang="en-US" dirty="0"/>
              <a:t> (</a:t>
            </a:r>
            <a:r>
              <a:rPr lang="en-US" dirty="0" err="1"/>
              <a:t>keu</a:t>
            </a:r>
            <a:r>
              <a:rPr lang="en-US" dirty="0"/>
              <a:t>)</a:t>
            </a:r>
            <a:r>
              <a:rPr lang="en-US" dirty="0" smtClean="0"/>
              <a:t>.</a:t>
            </a:r>
            <a:endParaRPr lang="en-US" dirty="0"/>
          </a:p>
        </p:txBody>
      </p:sp>
      <p:sp>
        <p:nvSpPr>
          <p:cNvPr id="3" name="Rectangle 2"/>
          <p:cNvSpPr/>
          <p:nvPr/>
        </p:nvSpPr>
        <p:spPr>
          <a:xfrm>
            <a:off x="4716693" y="5985713"/>
            <a:ext cx="4572000" cy="923330"/>
          </a:xfrm>
          <a:prstGeom prst="rect">
            <a:avLst/>
          </a:prstGeom>
        </p:spPr>
        <p:txBody>
          <a:bodyPr>
            <a:spAutoFit/>
          </a:bodyPr>
          <a:lstStyle/>
          <a:p>
            <a:r>
              <a:rPr lang="en-US" dirty="0" smtClean="0"/>
              <a:t>Mutants </a:t>
            </a:r>
            <a:r>
              <a:rPr lang="en-US" dirty="0"/>
              <a:t>with disrupted </a:t>
            </a:r>
            <a:r>
              <a:rPr lang="en-US" dirty="0" smtClean="0"/>
              <a:t>organogenesis. This </a:t>
            </a:r>
            <a:r>
              <a:rPr lang="en-US" dirty="0"/>
              <a:t>class includes </a:t>
            </a:r>
            <a:r>
              <a:rPr lang="en-US" dirty="0" err="1"/>
              <a:t>fass</a:t>
            </a:r>
            <a:r>
              <a:rPr lang="en-US" dirty="0"/>
              <a:t> (</a:t>
            </a:r>
            <a:r>
              <a:rPr lang="en-US" dirty="0" err="1"/>
              <a:t>fs</a:t>
            </a:r>
            <a:r>
              <a:rPr lang="en-US" dirty="0"/>
              <a:t>), </a:t>
            </a:r>
            <a:r>
              <a:rPr lang="en-US" dirty="0" err="1"/>
              <a:t>knopf</a:t>
            </a:r>
            <a:r>
              <a:rPr lang="en-US" dirty="0"/>
              <a:t> (</a:t>
            </a:r>
            <a:r>
              <a:rPr lang="en-US" dirty="0" err="1"/>
              <a:t>knf</a:t>
            </a:r>
            <a:r>
              <a:rPr lang="en-US" dirty="0"/>
              <a:t>), and mickey (</a:t>
            </a:r>
            <a:r>
              <a:rPr lang="en-US" dirty="0" err="1"/>
              <a:t>mic</a:t>
            </a:r>
            <a:r>
              <a:rPr lang="en-US" dirty="0"/>
              <a:t>).</a:t>
            </a:r>
          </a:p>
        </p:txBody>
      </p:sp>
      <p:sp>
        <p:nvSpPr>
          <p:cNvPr id="6" name="TextBox 5"/>
          <p:cNvSpPr txBox="1"/>
          <p:nvPr/>
        </p:nvSpPr>
        <p:spPr>
          <a:xfrm>
            <a:off x="467227" y="-283042"/>
            <a:ext cx="8230141" cy="1200329"/>
          </a:xfrm>
          <a:prstGeom prst="rect">
            <a:avLst/>
          </a:prstGeom>
          <a:solidFill>
            <a:srgbClr val="FFFFFF"/>
          </a:solidFill>
        </p:spPr>
        <p:txBody>
          <a:bodyPr wrap="square" rtlCol="0">
            <a:spAutoFit/>
          </a:bodyPr>
          <a:lstStyle/>
          <a:p>
            <a:pPr algn="ctr"/>
            <a:r>
              <a:rPr lang="en-US" sz="3600" dirty="0" err="1" smtClean="0"/>
              <a:t>Diversos</a:t>
            </a:r>
            <a:r>
              <a:rPr lang="en-US" sz="3600" dirty="0" smtClean="0"/>
              <a:t> </a:t>
            </a:r>
            <a:r>
              <a:rPr lang="en-US" sz="3600" dirty="0" err="1" smtClean="0"/>
              <a:t>mutantes</a:t>
            </a:r>
            <a:r>
              <a:rPr lang="en-US" sz="3600" dirty="0" smtClean="0"/>
              <a:t> </a:t>
            </a:r>
            <a:r>
              <a:rPr lang="en-US" sz="3600" dirty="0" err="1" smtClean="0"/>
              <a:t>han</a:t>
            </a:r>
            <a:r>
              <a:rPr lang="en-US" sz="3600" dirty="0" smtClean="0"/>
              <a:t> </a:t>
            </a:r>
            <a:r>
              <a:rPr lang="en-US" sz="3600" dirty="0" err="1" smtClean="0"/>
              <a:t>permitido</a:t>
            </a:r>
            <a:r>
              <a:rPr lang="en-US" sz="3600" dirty="0" smtClean="0"/>
              <a:t> </a:t>
            </a:r>
            <a:r>
              <a:rPr lang="en-US" sz="3600" dirty="0" err="1" smtClean="0"/>
              <a:t>conocer</a:t>
            </a:r>
            <a:r>
              <a:rPr lang="en-US" sz="3600" dirty="0" smtClean="0"/>
              <a:t> </a:t>
            </a:r>
            <a:r>
              <a:rPr lang="en-US" sz="3600" dirty="0" err="1" smtClean="0"/>
              <a:t>factores</a:t>
            </a:r>
            <a:r>
              <a:rPr lang="en-US" sz="3600" dirty="0" smtClean="0"/>
              <a:t> claves del </a:t>
            </a:r>
            <a:r>
              <a:rPr lang="en-US" sz="3600" dirty="0" err="1" smtClean="0"/>
              <a:t>desarrollo</a:t>
            </a:r>
            <a:r>
              <a:rPr lang="en-US" sz="3600" dirty="0" smtClean="0"/>
              <a:t> </a:t>
            </a:r>
            <a:r>
              <a:rPr lang="en-US" sz="3600" dirty="0" err="1" smtClean="0"/>
              <a:t>embrion</a:t>
            </a:r>
            <a:r>
              <a:rPr lang="en-US" sz="3600" dirty="0" err="1"/>
              <a:t>a</a:t>
            </a:r>
            <a:r>
              <a:rPr lang="en-US" sz="3600" dirty="0" err="1" smtClean="0"/>
              <a:t>rio</a:t>
            </a:r>
            <a:endParaRPr lang="en-US" sz="3600" dirty="0"/>
          </a:p>
        </p:txBody>
      </p:sp>
    </p:spTree>
    <p:extLst>
      <p:ext uri="{BB962C8B-B14F-4D97-AF65-F5344CB8AC3E}">
        <p14:creationId xmlns:p14="http://schemas.microsoft.com/office/powerpoint/2010/main" val="21985087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87861" y="333220"/>
            <a:ext cx="8686800" cy="6512080"/>
          </a:xfrm>
          <a:prstGeom prst="rect">
            <a:avLst/>
          </a:prstGeom>
        </p:spPr>
      </p:pic>
      <p:sp>
        <p:nvSpPr>
          <p:cNvPr id="6" name="Title 5"/>
          <p:cNvSpPr>
            <a:spLocks noGrp="1"/>
          </p:cNvSpPr>
          <p:nvPr>
            <p:ph type="title"/>
          </p:nvPr>
        </p:nvSpPr>
        <p:spPr>
          <a:xfrm>
            <a:off x="2334702" y="103027"/>
            <a:ext cx="6809298" cy="1143000"/>
          </a:xfrm>
        </p:spPr>
        <p:txBody>
          <a:bodyPr>
            <a:normAutofit fontScale="90000"/>
          </a:bodyPr>
          <a:lstStyle/>
          <a:p>
            <a:r>
              <a:rPr lang="en-US" dirty="0" err="1" smtClean="0"/>
              <a:t>Disturbio</a:t>
            </a:r>
            <a:r>
              <a:rPr lang="en-US" dirty="0" smtClean="0"/>
              <a:t> en el </a:t>
            </a:r>
            <a:r>
              <a:rPr lang="en-US" dirty="0" err="1" smtClean="0"/>
              <a:t>eje</a:t>
            </a:r>
            <a:r>
              <a:rPr lang="en-US" dirty="0" smtClean="0"/>
              <a:t> </a:t>
            </a:r>
            <a:r>
              <a:rPr lang="en-US" dirty="0" err="1"/>
              <a:t>r</a:t>
            </a:r>
            <a:r>
              <a:rPr lang="en-US" dirty="0" err="1" smtClean="0"/>
              <a:t>aiz-tallo</a:t>
            </a:r>
            <a:r>
              <a:rPr lang="en-US" dirty="0"/>
              <a:t/>
            </a:r>
            <a:br>
              <a:rPr lang="en-US" dirty="0"/>
            </a:br>
            <a:endParaRPr lang="en-US" dirty="0"/>
          </a:p>
        </p:txBody>
      </p:sp>
    </p:spTree>
    <p:extLst>
      <p:ext uri="{BB962C8B-B14F-4D97-AF65-F5344CB8AC3E}">
        <p14:creationId xmlns:p14="http://schemas.microsoft.com/office/powerpoint/2010/main" val="16587540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096186" y="1825228"/>
            <a:ext cx="5474634" cy="4899797"/>
          </a:xfrm>
          <a:prstGeom prst="rect">
            <a:avLst/>
          </a:prstGeom>
        </p:spPr>
      </p:pic>
      <p:pic>
        <p:nvPicPr>
          <p:cNvPr id="5" name="Picture 4"/>
          <p:cNvPicPr>
            <a:picLocks noChangeAspect="1"/>
          </p:cNvPicPr>
          <p:nvPr/>
        </p:nvPicPr>
        <p:blipFill>
          <a:blip r:embed="rId4"/>
          <a:stretch>
            <a:fillRect/>
          </a:stretch>
        </p:blipFill>
        <p:spPr>
          <a:xfrm>
            <a:off x="72702" y="1261942"/>
            <a:ext cx="2036646" cy="5492290"/>
          </a:xfrm>
          <a:prstGeom prst="rect">
            <a:avLst/>
          </a:prstGeom>
        </p:spPr>
      </p:pic>
      <p:pic>
        <p:nvPicPr>
          <p:cNvPr id="6" name="Picture 5"/>
          <p:cNvPicPr>
            <a:picLocks noChangeAspect="1"/>
          </p:cNvPicPr>
          <p:nvPr/>
        </p:nvPicPr>
        <p:blipFill>
          <a:blip r:embed="rId5"/>
          <a:stretch>
            <a:fillRect/>
          </a:stretch>
        </p:blipFill>
        <p:spPr>
          <a:xfrm>
            <a:off x="2219788" y="1261942"/>
            <a:ext cx="2241432" cy="5492290"/>
          </a:xfrm>
          <a:prstGeom prst="rect">
            <a:avLst/>
          </a:prstGeom>
        </p:spPr>
      </p:pic>
      <p:sp>
        <p:nvSpPr>
          <p:cNvPr id="7" name="Rectangle 6"/>
          <p:cNvSpPr/>
          <p:nvPr/>
        </p:nvSpPr>
        <p:spPr>
          <a:xfrm>
            <a:off x="836488" y="96183"/>
            <a:ext cx="8026237" cy="1077218"/>
          </a:xfrm>
          <a:prstGeom prst="rect">
            <a:avLst/>
          </a:prstGeom>
        </p:spPr>
        <p:txBody>
          <a:bodyPr wrap="square">
            <a:spAutoFit/>
          </a:bodyPr>
          <a:lstStyle/>
          <a:p>
            <a:pPr algn="ctr"/>
            <a:r>
              <a:rPr lang="en-US" sz="3200" i="1" dirty="0" err="1" smtClean="0"/>
              <a:t>Wuschel</a:t>
            </a:r>
            <a:r>
              <a:rPr lang="en-US" sz="3200" dirty="0" smtClean="0"/>
              <a:t> (</a:t>
            </a:r>
            <a:r>
              <a:rPr lang="en-US" sz="3200" dirty="0" err="1" smtClean="0"/>
              <a:t>Wus</a:t>
            </a:r>
            <a:r>
              <a:rPr lang="en-US" sz="3200" dirty="0" smtClean="0"/>
              <a:t>),</a:t>
            </a:r>
          </a:p>
          <a:p>
            <a:pPr algn="ctr"/>
            <a:r>
              <a:rPr lang="en-US" sz="3200" dirty="0" err="1" smtClean="0"/>
              <a:t>Disturbio</a:t>
            </a:r>
            <a:r>
              <a:rPr lang="en-US" sz="3200" dirty="0" smtClean="0"/>
              <a:t> general en la </a:t>
            </a:r>
            <a:r>
              <a:rPr lang="en-US" sz="3200" dirty="0" err="1" smtClean="0"/>
              <a:t>organizacion</a:t>
            </a:r>
            <a:r>
              <a:rPr lang="en-US" sz="3200" dirty="0" smtClean="0"/>
              <a:t> del </a:t>
            </a:r>
            <a:r>
              <a:rPr lang="en-US" sz="3200" dirty="0" err="1" smtClean="0"/>
              <a:t>tallo</a:t>
            </a:r>
            <a:endParaRPr lang="en-US" sz="3200" i="1" dirty="0"/>
          </a:p>
        </p:txBody>
      </p:sp>
      <p:sp>
        <p:nvSpPr>
          <p:cNvPr id="9" name="Rectangle 8"/>
          <p:cNvSpPr/>
          <p:nvPr/>
        </p:nvSpPr>
        <p:spPr>
          <a:xfrm>
            <a:off x="4896474" y="1455896"/>
            <a:ext cx="4031873" cy="369332"/>
          </a:xfrm>
          <a:prstGeom prst="rect">
            <a:avLst/>
          </a:prstGeom>
        </p:spPr>
        <p:txBody>
          <a:bodyPr wrap="none">
            <a:spAutoFit/>
          </a:bodyPr>
          <a:lstStyle/>
          <a:p>
            <a:r>
              <a:rPr lang="en-US" dirty="0"/>
              <a:t>Los </a:t>
            </a:r>
            <a:r>
              <a:rPr lang="en-US" dirty="0" err="1"/>
              <a:t>factores</a:t>
            </a:r>
            <a:r>
              <a:rPr lang="en-US" dirty="0"/>
              <a:t> de </a:t>
            </a:r>
            <a:r>
              <a:rPr lang="en-US" dirty="0" err="1"/>
              <a:t>transcripción</a:t>
            </a:r>
            <a:r>
              <a:rPr lang="en-US" dirty="0"/>
              <a:t> </a:t>
            </a:r>
            <a:r>
              <a:rPr lang="en-US" dirty="0" err="1"/>
              <a:t>homeóticos</a:t>
            </a:r>
            <a:r>
              <a:rPr lang="en-US" dirty="0"/>
              <a:t> </a:t>
            </a:r>
          </a:p>
        </p:txBody>
      </p:sp>
    </p:spTree>
    <p:extLst>
      <p:ext uri="{BB962C8B-B14F-4D97-AF65-F5344CB8AC3E}">
        <p14:creationId xmlns:p14="http://schemas.microsoft.com/office/powerpoint/2010/main" val="422961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68509" y="1202265"/>
            <a:ext cx="5723541" cy="5520267"/>
          </a:xfrm>
          <a:prstGeom prst="rect">
            <a:avLst/>
          </a:prstGeom>
        </p:spPr>
      </p:pic>
      <p:sp>
        <p:nvSpPr>
          <p:cNvPr id="3" name="TextBox 2"/>
          <p:cNvSpPr txBox="1"/>
          <p:nvPr/>
        </p:nvSpPr>
        <p:spPr>
          <a:xfrm>
            <a:off x="355171" y="108437"/>
            <a:ext cx="8230141" cy="1200329"/>
          </a:xfrm>
          <a:prstGeom prst="rect">
            <a:avLst/>
          </a:prstGeom>
          <a:noFill/>
        </p:spPr>
        <p:txBody>
          <a:bodyPr wrap="square" rtlCol="0">
            <a:spAutoFit/>
          </a:bodyPr>
          <a:lstStyle/>
          <a:p>
            <a:pPr algn="ctr"/>
            <a:r>
              <a:rPr lang="en-US" sz="3600" dirty="0" smtClean="0"/>
              <a:t>Los “</a:t>
            </a:r>
            <a:r>
              <a:rPr lang="en-US" sz="3600" dirty="0" err="1" smtClean="0"/>
              <a:t>homeoboxes</a:t>
            </a:r>
            <a:r>
              <a:rPr lang="en-US" sz="3600" dirty="0" smtClean="0"/>
              <a:t>” son </a:t>
            </a:r>
            <a:r>
              <a:rPr lang="en-US" sz="3600" dirty="0" err="1" smtClean="0"/>
              <a:t>cruciales</a:t>
            </a:r>
            <a:r>
              <a:rPr lang="en-US" sz="3600" dirty="0" smtClean="0"/>
              <a:t> </a:t>
            </a:r>
            <a:r>
              <a:rPr lang="en-US" sz="3600" dirty="0" err="1" smtClean="0"/>
              <a:t>para</a:t>
            </a:r>
            <a:r>
              <a:rPr lang="en-US" sz="3600" dirty="0" smtClean="0"/>
              <a:t> </a:t>
            </a:r>
            <a:r>
              <a:rPr lang="en-US" sz="3600" dirty="0" err="1" smtClean="0"/>
              <a:t>las</a:t>
            </a:r>
            <a:r>
              <a:rPr lang="en-US" sz="3600" dirty="0" smtClean="0"/>
              <a:t> </a:t>
            </a:r>
            <a:r>
              <a:rPr lang="en-US" sz="3600" dirty="0" err="1" smtClean="0"/>
              <a:t>primeras</a:t>
            </a:r>
            <a:r>
              <a:rPr lang="en-US" sz="3600" dirty="0" smtClean="0"/>
              <a:t> </a:t>
            </a:r>
            <a:r>
              <a:rPr lang="en-US" sz="3600" dirty="0" err="1" smtClean="0"/>
              <a:t>fases</a:t>
            </a:r>
            <a:r>
              <a:rPr lang="en-US" sz="3600" dirty="0" smtClean="0"/>
              <a:t> del </a:t>
            </a:r>
            <a:r>
              <a:rPr lang="en-US" sz="3600" dirty="0" err="1" smtClean="0"/>
              <a:t>desarrollo</a:t>
            </a:r>
            <a:r>
              <a:rPr lang="en-US" sz="3600" dirty="0" smtClean="0"/>
              <a:t> </a:t>
            </a:r>
            <a:endParaRPr lang="en-US" sz="3600" dirty="0"/>
          </a:p>
        </p:txBody>
      </p:sp>
    </p:spTree>
    <p:extLst>
      <p:ext uri="{BB962C8B-B14F-4D97-AF65-F5344CB8AC3E}">
        <p14:creationId xmlns:p14="http://schemas.microsoft.com/office/powerpoint/2010/main" val="11442114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718733"/>
            <a:ext cx="9144000" cy="4566458"/>
          </a:xfrm>
          <a:prstGeom prst="rect">
            <a:avLst/>
          </a:prstGeom>
        </p:spPr>
      </p:pic>
      <p:sp>
        <p:nvSpPr>
          <p:cNvPr id="3" name="TextBox 2"/>
          <p:cNvSpPr txBox="1"/>
          <p:nvPr/>
        </p:nvSpPr>
        <p:spPr>
          <a:xfrm>
            <a:off x="355171" y="108437"/>
            <a:ext cx="8230141" cy="1200329"/>
          </a:xfrm>
          <a:prstGeom prst="rect">
            <a:avLst/>
          </a:prstGeom>
          <a:noFill/>
        </p:spPr>
        <p:txBody>
          <a:bodyPr wrap="square" rtlCol="0">
            <a:spAutoFit/>
          </a:bodyPr>
          <a:lstStyle/>
          <a:p>
            <a:pPr algn="ctr"/>
            <a:r>
              <a:rPr lang="en-US" sz="3600" dirty="0" smtClean="0"/>
              <a:t>El </a:t>
            </a:r>
            <a:r>
              <a:rPr lang="en-US" sz="3600" dirty="0" err="1" smtClean="0"/>
              <a:t>transporte</a:t>
            </a:r>
            <a:r>
              <a:rPr lang="en-US" sz="3600" dirty="0" smtClean="0"/>
              <a:t> de </a:t>
            </a:r>
            <a:r>
              <a:rPr lang="en-US" sz="3600" dirty="0" err="1" smtClean="0"/>
              <a:t>auxinas</a:t>
            </a:r>
            <a:r>
              <a:rPr lang="en-US" sz="3600" dirty="0" smtClean="0"/>
              <a:t> cambia en </a:t>
            </a:r>
            <a:r>
              <a:rPr lang="en-US" sz="3600" dirty="0" err="1" smtClean="0"/>
              <a:t>las</a:t>
            </a:r>
            <a:r>
              <a:rPr lang="en-US" sz="3600" dirty="0" smtClean="0"/>
              <a:t> </a:t>
            </a:r>
            <a:r>
              <a:rPr lang="en-US" sz="3600" dirty="0" err="1" smtClean="0"/>
              <a:t>primeras</a:t>
            </a:r>
            <a:r>
              <a:rPr lang="en-US" sz="3600" dirty="0" smtClean="0"/>
              <a:t> </a:t>
            </a:r>
            <a:r>
              <a:rPr lang="en-US" sz="3600" dirty="0" err="1" smtClean="0"/>
              <a:t>fases</a:t>
            </a:r>
            <a:r>
              <a:rPr lang="en-US" sz="3600" dirty="0" smtClean="0"/>
              <a:t> del </a:t>
            </a:r>
            <a:r>
              <a:rPr lang="en-US" sz="3600" dirty="0" err="1" smtClean="0"/>
              <a:t>desarrollo</a:t>
            </a:r>
            <a:endParaRPr lang="en-US" sz="3600" dirty="0"/>
          </a:p>
        </p:txBody>
      </p:sp>
      <p:sp>
        <p:nvSpPr>
          <p:cNvPr id="4" name="TextBox 3"/>
          <p:cNvSpPr txBox="1"/>
          <p:nvPr/>
        </p:nvSpPr>
        <p:spPr>
          <a:xfrm>
            <a:off x="628198" y="2282651"/>
            <a:ext cx="1482986" cy="369332"/>
          </a:xfrm>
          <a:prstGeom prst="rect">
            <a:avLst/>
          </a:prstGeom>
          <a:noFill/>
        </p:spPr>
        <p:txBody>
          <a:bodyPr wrap="none" rtlCol="0">
            <a:spAutoFit/>
          </a:bodyPr>
          <a:lstStyle/>
          <a:p>
            <a:r>
              <a:rPr lang="en-US" dirty="0" smtClean="0"/>
              <a:t>PIN7 (celeste)</a:t>
            </a:r>
            <a:endParaRPr lang="en-US" dirty="0"/>
          </a:p>
        </p:txBody>
      </p:sp>
      <p:sp>
        <p:nvSpPr>
          <p:cNvPr id="5" name="TextBox 4"/>
          <p:cNvSpPr txBox="1"/>
          <p:nvPr/>
        </p:nvSpPr>
        <p:spPr>
          <a:xfrm>
            <a:off x="628198" y="1718733"/>
            <a:ext cx="1196248" cy="369332"/>
          </a:xfrm>
          <a:prstGeom prst="rect">
            <a:avLst/>
          </a:prstGeom>
          <a:noFill/>
        </p:spPr>
        <p:txBody>
          <a:bodyPr wrap="none" rtlCol="0">
            <a:spAutoFit/>
          </a:bodyPr>
          <a:lstStyle/>
          <a:p>
            <a:r>
              <a:rPr lang="en-US" dirty="0" smtClean="0"/>
              <a:t>PIN1 (</a:t>
            </a:r>
            <a:r>
              <a:rPr lang="en-US" dirty="0" err="1" smtClean="0"/>
              <a:t>azul</a:t>
            </a:r>
            <a:r>
              <a:rPr lang="en-US" dirty="0" smtClean="0"/>
              <a:t>)</a:t>
            </a:r>
            <a:endParaRPr lang="en-US" dirty="0"/>
          </a:p>
        </p:txBody>
      </p:sp>
      <p:sp>
        <p:nvSpPr>
          <p:cNvPr id="6" name="TextBox 5"/>
          <p:cNvSpPr txBox="1"/>
          <p:nvPr/>
        </p:nvSpPr>
        <p:spPr>
          <a:xfrm>
            <a:off x="619828" y="2724401"/>
            <a:ext cx="2081594" cy="369332"/>
          </a:xfrm>
          <a:prstGeom prst="rect">
            <a:avLst/>
          </a:prstGeom>
          <a:noFill/>
        </p:spPr>
        <p:txBody>
          <a:bodyPr wrap="none" rtlCol="0">
            <a:spAutoFit/>
          </a:bodyPr>
          <a:lstStyle/>
          <a:p>
            <a:r>
              <a:rPr lang="en-US" dirty="0" err="1" smtClean="0"/>
              <a:t>Auxinas</a:t>
            </a:r>
            <a:r>
              <a:rPr lang="en-US" dirty="0" smtClean="0"/>
              <a:t> (</a:t>
            </a:r>
            <a:r>
              <a:rPr lang="en-US" dirty="0" err="1" smtClean="0"/>
              <a:t>lila-violeta</a:t>
            </a:r>
            <a:r>
              <a:rPr lang="en-US" dirty="0" smtClean="0"/>
              <a:t>)</a:t>
            </a:r>
            <a:endParaRPr lang="en-US" dirty="0"/>
          </a:p>
        </p:txBody>
      </p:sp>
    </p:spTree>
    <p:extLst>
      <p:ext uri="{BB962C8B-B14F-4D97-AF65-F5344CB8AC3E}">
        <p14:creationId xmlns:p14="http://schemas.microsoft.com/office/powerpoint/2010/main" val="20555254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68413"/>
            <a:ext cx="3911600" cy="5588000"/>
          </a:xfrm>
          <a:prstGeom prst="rect">
            <a:avLst/>
          </a:prstGeom>
        </p:spPr>
      </p:pic>
      <p:pic>
        <p:nvPicPr>
          <p:cNvPr id="5" name="Picture 4"/>
          <p:cNvPicPr>
            <a:picLocks noChangeAspect="1"/>
          </p:cNvPicPr>
          <p:nvPr/>
        </p:nvPicPr>
        <p:blipFill>
          <a:blip r:embed="rId3"/>
          <a:stretch>
            <a:fillRect/>
          </a:stretch>
        </p:blipFill>
        <p:spPr>
          <a:xfrm>
            <a:off x="4937689" y="1152953"/>
            <a:ext cx="4062014" cy="5719315"/>
          </a:xfrm>
          <a:prstGeom prst="rect">
            <a:avLst/>
          </a:prstGeom>
        </p:spPr>
      </p:pic>
      <p:sp>
        <p:nvSpPr>
          <p:cNvPr id="6" name="TextBox 5"/>
          <p:cNvSpPr txBox="1"/>
          <p:nvPr/>
        </p:nvSpPr>
        <p:spPr>
          <a:xfrm>
            <a:off x="0" y="0"/>
            <a:ext cx="8230141" cy="1200329"/>
          </a:xfrm>
          <a:prstGeom prst="rect">
            <a:avLst/>
          </a:prstGeom>
          <a:noFill/>
        </p:spPr>
        <p:txBody>
          <a:bodyPr wrap="square" rtlCol="0">
            <a:spAutoFit/>
          </a:bodyPr>
          <a:lstStyle/>
          <a:p>
            <a:pPr algn="ctr"/>
            <a:r>
              <a:rPr lang="en-US" sz="3600" i="1" dirty="0" err="1" smtClean="0"/>
              <a:t>Monopterous</a:t>
            </a:r>
            <a:r>
              <a:rPr lang="en-US" sz="3600" i="1" dirty="0"/>
              <a:t> </a:t>
            </a:r>
            <a:r>
              <a:rPr lang="en-US" sz="3600" i="1" dirty="0" smtClean="0"/>
              <a:t>/ </a:t>
            </a:r>
            <a:r>
              <a:rPr lang="en-US" sz="3600" i="1" dirty="0" err="1" smtClean="0"/>
              <a:t>bodenlos</a:t>
            </a:r>
            <a:r>
              <a:rPr lang="en-US" sz="3600" dirty="0" smtClean="0"/>
              <a:t>, </a:t>
            </a:r>
          </a:p>
          <a:p>
            <a:pPr algn="ctr"/>
            <a:r>
              <a:rPr lang="en-US" sz="3600" dirty="0" err="1" smtClean="0"/>
              <a:t>disturbio</a:t>
            </a:r>
            <a:r>
              <a:rPr lang="en-US" sz="3600" dirty="0" smtClean="0"/>
              <a:t> </a:t>
            </a:r>
            <a:r>
              <a:rPr lang="en-US" sz="3600" dirty="0" err="1" smtClean="0"/>
              <a:t>simetria</a:t>
            </a:r>
            <a:r>
              <a:rPr lang="en-US" sz="3600" i="1" dirty="0" smtClean="0"/>
              <a:t> </a:t>
            </a:r>
            <a:r>
              <a:rPr lang="en-US" sz="3600" dirty="0" err="1" smtClean="0"/>
              <a:t>raíz-tallo</a:t>
            </a:r>
            <a:endParaRPr lang="en-US" sz="3600" i="1" dirty="0"/>
          </a:p>
        </p:txBody>
      </p:sp>
    </p:spTree>
    <p:extLst>
      <p:ext uri="{BB962C8B-B14F-4D97-AF65-F5344CB8AC3E}">
        <p14:creationId xmlns:p14="http://schemas.microsoft.com/office/powerpoint/2010/main" val="109795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Crecimiento</a:t>
            </a:r>
            <a:r>
              <a:rPr lang="en-US" dirty="0" smtClean="0"/>
              <a:t>:</a:t>
            </a:r>
            <a:endParaRPr lang="en-US" dirty="0"/>
          </a:p>
        </p:txBody>
      </p:sp>
      <p:sp>
        <p:nvSpPr>
          <p:cNvPr id="3" name="Content Placeholder 2"/>
          <p:cNvSpPr>
            <a:spLocks noGrp="1"/>
          </p:cNvSpPr>
          <p:nvPr>
            <p:ph idx="1"/>
          </p:nvPr>
        </p:nvSpPr>
        <p:spPr/>
        <p:txBody>
          <a:bodyPr/>
          <a:lstStyle/>
          <a:p>
            <a:r>
              <a:rPr lang="en-US" dirty="0" err="1" smtClean="0"/>
              <a:t>Aumento</a:t>
            </a:r>
            <a:r>
              <a:rPr lang="en-US" dirty="0" smtClean="0"/>
              <a:t> del </a:t>
            </a:r>
            <a:r>
              <a:rPr lang="en-US" dirty="0" err="1" smtClean="0"/>
              <a:t>tamaño</a:t>
            </a:r>
            <a:r>
              <a:rPr lang="en-US" dirty="0" smtClean="0"/>
              <a:t> </a:t>
            </a:r>
            <a:r>
              <a:rPr lang="en-US" dirty="0" err="1" smtClean="0"/>
              <a:t>celular</a:t>
            </a:r>
            <a:endParaRPr lang="en-US" dirty="0"/>
          </a:p>
          <a:p>
            <a:endParaRPr lang="en-US" dirty="0" smtClean="0"/>
          </a:p>
          <a:p>
            <a:r>
              <a:rPr lang="en-US" dirty="0" err="1" smtClean="0"/>
              <a:t>Aumento</a:t>
            </a:r>
            <a:r>
              <a:rPr lang="en-US" dirty="0" smtClean="0"/>
              <a:t> del </a:t>
            </a:r>
            <a:r>
              <a:rPr lang="en-US" dirty="0" err="1" smtClean="0"/>
              <a:t>número</a:t>
            </a:r>
            <a:r>
              <a:rPr lang="en-US" dirty="0" smtClean="0"/>
              <a:t> de </a:t>
            </a:r>
            <a:r>
              <a:rPr lang="en-US" dirty="0" err="1" smtClean="0"/>
              <a:t>células</a:t>
            </a:r>
            <a:endParaRPr lang="en-US" dirty="0" smtClean="0"/>
          </a:p>
        </p:txBody>
      </p:sp>
    </p:spTree>
    <p:extLst>
      <p:ext uri="{BB962C8B-B14F-4D97-AF65-F5344CB8AC3E}">
        <p14:creationId xmlns:p14="http://schemas.microsoft.com/office/powerpoint/2010/main" val="3851900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8230141" cy="646331"/>
          </a:xfrm>
          <a:prstGeom prst="rect">
            <a:avLst/>
          </a:prstGeom>
          <a:noFill/>
        </p:spPr>
        <p:txBody>
          <a:bodyPr wrap="square" rtlCol="0">
            <a:spAutoFit/>
          </a:bodyPr>
          <a:lstStyle/>
          <a:p>
            <a:pPr algn="ctr"/>
            <a:r>
              <a:rPr lang="en-US" sz="3600" i="1" dirty="0" err="1" smtClean="0"/>
              <a:t>Knolle</a:t>
            </a:r>
            <a:r>
              <a:rPr lang="en-US" sz="3600" dirty="0" smtClean="0"/>
              <a:t>, </a:t>
            </a:r>
            <a:r>
              <a:rPr lang="en-US" sz="3600" dirty="0" err="1" smtClean="0"/>
              <a:t>disturbio</a:t>
            </a:r>
            <a:r>
              <a:rPr lang="en-US" sz="3600" dirty="0" smtClean="0"/>
              <a:t> </a:t>
            </a:r>
            <a:r>
              <a:rPr lang="en-US" sz="3600" dirty="0" err="1" smtClean="0"/>
              <a:t>simetria</a:t>
            </a:r>
            <a:r>
              <a:rPr lang="en-US" sz="3600" dirty="0" smtClean="0"/>
              <a:t> radial</a:t>
            </a:r>
            <a:endParaRPr lang="en-US" sz="3600" i="1" dirty="0"/>
          </a:p>
        </p:txBody>
      </p:sp>
      <p:pic>
        <p:nvPicPr>
          <p:cNvPr id="8" name="Picture 7"/>
          <p:cNvPicPr>
            <a:picLocks noChangeAspect="1"/>
          </p:cNvPicPr>
          <p:nvPr/>
        </p:nvPicPr>
        <p:blipFill>
          <a:blip r:embed="rId2"/>
          <a:stretch>
            <a:fillRect/>
          </a:stretch>
        </p:blipFill>
        <p:spPr>
          <a:xfrm>
            <a:off x="130094" y="1378524"/>
            <a:ext cx="6379004" cy="5411639"/>
          </a:xfrm>
          <a:prstGeom prst="rect">
            <a:avLst/>
          </a:prstGeom>
        </p:spPr>
      </p:pic>
      <p:pic>
        <p:nvPicPr>
          <p:cNvPr id="9" name="Picture 8"/>
          <p:cNvPicPr>
            <a:picLocks noChangeAspect="1"/>
          </p:cNvPicPr>
          <p:nvPr/>
        </p:nvPicPr>
        <p:blipFill>
          <a:blip r:embed="rId3"/>
          <a:stretch>
            <a:fillRect/>
          </a:stretch>
        </p:blipFill>
        <p:spPr>
          <a:xfrm>
            <a:off x="3581400" y="1298148"/>
            <a:ext cx="5562599" cy="5606572"/>
          </a:xfrm>
          <a:prstGeom prst="rect">
            <a:avLst/>
          </a:prstGeom>
        </p:spPr>
      </p:pic>
    </p:spTree>
    <p:extLst>
      <p:ext uri="{BB962C8B-B14F-4D97-AF65-F5344CB8AC3E}">
        <p14:creationId xmlns:p14="http://schemas.microsoft.com/office/powerpoint/2010/main" val="279253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1585157"/>
            <a:ext cx="9151299" cy="9029577"/>
          </a:xfrm>
          <a:prstGeom prst="rect">
            <a:avLst/>
          </a:prstGeom>
        </p:spPr>
      </p:pic>
      <p:sp>
        <p:nvSpPr>
          <p:cNvPr id="2" name="Rectangle 1"/>
          <p:cNvSpPr/>
          <p:nvPr/>
        </p:nvSpPr>
        <p:spPr>
          <a:xfrm>
            <a:off x="474133" y="829737"/>
            <a:ext cx="3081867" cy="521546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523065" y="1439337"/>
            <a:ext cx="4250267" cy="4605874"/>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
        <p:nvSpPr>
          <p:cNvPr id="3" name="TextBox 2"/>
          <p:cNvSpPr txBox="1"/>
          <p:nvPr/>
        </p:nvSpPr>
        <p:spPr>
          <a:xfrm>
            <a:off x="406405" y="355606"/>
            <a:ext cx="2006980" cy="461665"/>
          </a:xfrm>
          <a:prstGeom prst="rect">
            <a:avLst/>
          </a:prstGeom>
          <a:noFill/>
        </p:spPr>
        <p:txBody>
          <a:bodyPr wrap="none" rtlCol="0">
            <a:spAutoFit/>
          </a:bodyPr>
          <a:lstStyle/>
          <a:p>
            <a:r>
              <a:rPr lang="en-US" sz="2400" dirty="0" err="1" smtClean="0"/>
              <a:t>Embriogénesis</a:t>
            </a:r>
            <a:endParaRPr lang="en-US" sz="2400" dirty="0"/>
          </a:p>
        </p:txBody>
      </p:sp>
      <p:sp>
        <p:nvSpPr>
          <p:cNvPr id="7" name="TextBox 6"/>
          <p:cNvSpPr txBox="1"/>
          <p:nvPr/>
        </p:nvSpPr>
        <p:spPr>
          <a:xfrm>
            <a:off x="3917550" y="698741"/>
            <a:ext cx="1805001" cy="830997"/>
          </a:xfrm>
          <a:prstGeom prst="rect">
            <a:avLst/>
          </a:prstGeom>
          <a:noFill/>
        </p:spPr>
        <p:txBody>
          <a:bodyPr wrap="none" rtlCol="0">
            <a:spAutoFit/>
          </a:bodyPr>
          <a:lstStyle/>
          <a:p>
            <a:pPr algn="ctr"/>
            <a:r>
              <a:rPr lang="en-US" sz="2400" dirty="0" err="1" smtClean="0"/>
              <a:t>Acumulación</a:t>
            </a:r>
            <a:r>
              <a:rPr lang="en-US" sz="2400" dirty="0" smtClean="0"/>
              <a:t> </a:t>
            </a:r>
          </a:p>
          <a:p>
            <a:pPr algn="ctr"/>
            <a:r>
              <a:rPr lang="en-US" sz="2400" dirty="0"/>
              <a:t>d</a:t>
            </a:r>
            <a:r>
              <a:rPr lang="en-US" sz="2400" dirty="0" smtClean="0"/>
              <a:t>e </a:t>
            </a:r>
            <a:r>
              <a:rPr lang="en-US" sz="2400" dirty="0" err="1" smtClean="0"/>
              <a:t>reservas</a:t>
            </a:r>
            <a:endParaRPr lang="en-US" sz="2400" dirty="0"/>
          </a:p>
        </p:txBody>
      </p:sp>
      <p:sp>
        <p:nvSpPr>
          <p:cNvPr id="9" name="Left Arrow 8"/>
          <p:cNvSpPr/>
          <p:nvPr/>
        </p:nvSpPr>
        <p:spPr>
          <a:xfrm>
            <a:off x="508000" y="254003"/>
            <a:ext cx="2912534" cy="13546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 Arrow 9"/>
          <p:cNvSpPr/>
          <p:nvPr/>
        </p:nvSpPr>
        <p:spPr>
          <a:xfrm flipH="1">
            <a:off x="5548834" y="254004"/>
            <a:ext cx="3075303" cy="14732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500033" y="-43355"/>
            <a:ext cx="1945765" cy="584776"/>
          </a:xfrm>
          <a:prstGeom prst="rect">
            <a:avLst/>
          </a:prstGeom>
          <a:noFill/>
        </p:spPr>
        <p:txBody>
          <a:bodyPr wrap="none" rtlCol="0">
            <a:spAutoFit/>
          </a:bodyPr>
          <a:lstStyle/>
          <a:p>
            <a:pPr algn="just"/>
            <a:r>
              <a:rPr lang="en-US" sz="3200" b="1" dirty="0" err="1" smtClean="0"/>
              <a:t>Desarrollo</a:t>
            </a:r>
            <a:endParaRPr lang="en-US" sz="3200" b="1" dirty="0"/>
          </a:p>
        </p:txBody>
      </p:sp>
    </p:spTree>
    <p:extLst>
      <p:ext uri="{BB962C8B-B14F-4D97-AF65-F5344CB8AC3E}">
        <p14:creationId xmlns:p14="http://schemas.microsoft.com/office/powerpoint/2010/main" val="383607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381000"/>
            <a:ext cx="9144000" cy="457200"/>
          </a:xfrm>
        </p:spPr>
        <p:txBody>
          <a:bodyPr>
            <a:normAutofit fontScale="90000"/>
          </a:bodyPr>
          <a:lstStyle/>
          <a:p>
            <a:r>
              <a:rPr lang="es-ES_tradnl" sz="4000">
                <a:solidFill>
                  <a:schemeClr val="tx1"/>
                </a:solidFill>
              </a:rPr>
              <a:t>Estructuras de almacenaje de reservas</a:t>
            </a:r>
            <a:endParaRPr lang="es-ES" sz="4000">
              <a:solidFill>
                <a:schemeClr val="tx1"/>
              </a:solidFill>
            </a:endParaRPr>
          </a:p>
        </p:txBody>
      </p:sp>
      <p:pic>
        <p:nvPicPr>
          <p:cNvPr id="3" name="Picture 2"/>
          <p:cNvPicPr>
            <a:picLocks noChangeAspect="1"/>
          </p:cNvPicPr>
          <p:nvPr/>
        </p:nvPicPr>
        <p:blipFill>
          <a:blip r:embed="rId3"/>
          <a:stretch>
            <a:fillRect/>
          </a:stretch>
        </p:blipFill>
        <p:spPr>
          <a:xfrm>
            <a:off x="4530719" y="1680501"/>
            <a:ext cx="4470242" cy="3697461"/>
          </a:xfrm>
          <a:prstGeom prst="rect">
            <a:avLst/>
          </a:prstGeom>
        </p:spPr>
      </p:pic>
      <p:pic>
        <p:nvPicPr>
          <p:cNvPr id="2" name="Picture 1"/>
          <p:cNvPicPr>
            <a:picLocks noChangeAspect="1"/>
          </p:cNvPicPr>
          <p:nvPr/>
        </p:nvPicPr>
        <p:blipFill>
          <a:blip r:embed="rId4"/>
          <a:stretch>
            <a:fillRect/>
          </a:stretch>
        </p:blipFill>
        <p:spPr>
          <a:xfrm>
            <a:off x="181416" y="1652588"/>
            <a:ext cx="4214402" cy="3695700"/>
          </a:xfrm>
          <a:prstGeom prst="rect">
            <a:avLst/>
          </a:prstGeom>
        </p:spPr>
      </p:pic>
      <p:sp>
        <p:nvSpPr>
          <p:cNvPr id="4" name="TextBox 3"/>
          <p:cNvSpPr txBox="1"/>
          <p:nvPr/>
        </p:nvSpPr>
        <p:spPr>
          <a:xfrm>
            <a:off x="41864" y="5666442"/>
            <a:ext cx="4833324" cy="461665"/>
          </a:xfrm>
          <a:prstGeom prst="rect">
            <a:avLst/>
          </a:prstGeom>
          <a:noFill/>
        </p:spPr>
        <p:txBody>
          <a:bodyPr wrap="none" rtlCol="0">
            <a:spAutoFit/>
          </a:bodyPr>
          <a:lstStyle/>
          <a:p>
            <a:r>
              <a:rPr lang="en-US" sz="2400" dirty="0" err="1" smtClean="0"/>
              <a:t>Cuerpos</a:t>
            </a:r>
            <a:r>
              <a:rPr lang="en-US" sz="2400" dirty="0" smtClean="0"/>
              <a:t> </a:t>
            </a:r>
            <a:r>
              <a:rPr lang="en-US" sz="2400" dirty="0" err="1" smtClean="0"/>
              <a:t>lipídicos</a:t>
            </a:r>
            <a:r>
              <a:rPr lang="en-US" sz="2400" dirty="0" smtClean="0"/>
              <a:t> + </a:t>
            </a:r>
            <a:r>
              <a:rPr lang="en-US" sz="2400" dirty="0" err="1" smtClean="0"/>
              <a:t>cuerpos</a:t>
            </a:r>
            <a:r>
              <a:rPr lang="en-US" sz="2400" dirty="0" smtClean="0"/>
              <a:t> </a:t>
            </a:r>
            <a:r>
              <a:rPr lang="en-US" sz="2400" dirty="0" err="1" smtClean="0"/>
              <a:t>protéicos</a:t>
            </a:r>
            <a:endParaRPr lang="en-US" sz="2400" dirty="0"/>
          </a:p>
        </p:txBody>
      </p:sp>
      <p:sp>
        <p:nvSpPr>
          <p:cNvPr id="8" name="TextBox 7"/>
          <p:cNvSpPr txBox="1"/>
          <p:nvPr/>
        </p:nvSpPr>
        <p:spPr>
          <a:xfrm>
            <a:off x="5106418" y="5666442"/>
            <a:ext cx="3765274" cy="461665"/>
          </a:xfrm>
          <a:prstGeom prst="rect">
            <a:avLst/>
          </a:prstGeom>
          <a:noFill/>
        </p:spPr>
        <p:txBody>
          <a:bodyPr wrap="none" rtlCol="0">
            <a:spAutoFit/>
          </a:bodyPr>
          <a:lstStyle/>
          <a:p>
            <a:r>
              <a:rPr lang="en-US" sz="2400" dirty="0" err="1" smtClean="0"/>
              <a:t>Almidón</a:t>
            </a:r>
            <a:r>
              <a:rPr lang="en-US" sz="2400" dirty="0" smtClean="0"/>
              <a:t> + </a:t>
            </a:r>
            <a:r>
              <a:rPr lang="en-US" sz="2400" dirty="0" err="1" smtClean="0"/>
              <a:t>cuerpos</a:t>
            </a:r>
            <a:r>
              <a:rPr lang="en-US" sz="2400" dirty="0" smtClean="0"/>
              <a:t> </a:t>
            </a:r>
            <a:r>
              <a:rPr lang="en-US" sz="2400" dirty="0" err="1" smtClean="0"/>
              <a:t>protéicos</a:t>
            </a:r>
            <a:endParaRPr lang="en-US" sz="2400" dirty="0"/>
          </a:p>
        </p:txBody>
      </p:sp>
    </p:spTree>
    <p:extLst>
      <p:ext uri="{BB962C8B-B14F-4D97-AF65-F5344CB8AC3E}">
        <p14:creationId xmlns:p14="http://schemas.microsoft.com/office/powerpoint/2010/main" val="17072829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1041" y="659418"/>
            <a:ext cx="8452911" cy="5768541"/>
          </a:xfrm>
          <a:prstGeom prst="rect">
            <a:avLst/>
          </a:prstGeom>
        </p:spPr>
      </p:pic>
      <p:sp>
        <p:nvSpPr>
          <p:cNvPr id="5" name="TextBox 4"/>
          <p:cNvSpPr txBox="1"/>
          <p:nvPr/>
        </p:nvSpPr>
        <p:spPr>
          <a:xfrm>
            <a:off x="1004758" y="186863"/>
            <a:ext cx="7333257" cy="646331"/>
          </a:xfrm>
          <a:prstGeom prst="rect">
            <a:avLst/>
          </a:prstGeom>
          <a:noFill/>
        </p:spPr>
        <p:txBody>
          <a:bodyPr wrap="none" rtlCol="0">
            <a:spAutoFit/>
          </a:bodyPr>
          <a:lstStyle/>
          <a:p>
            <a:r>
              <a:rPr lang="en-US" sz="3600" dirty="0" err="1" smtClean="0"/>
              <a:t>Frutos</a:t>
            </a:r>
            <a:r>
              <a:rPr lang="en-US" sz="3600" dirty="0" smtClean="0"/>
              <a:t> </a:t>
            </a:r>
            <a:r>
              <a:rPr lang="en-US" sz="3600" dirty="0" err="1" smtClean="0"/>
              <a:t>inmaduros</a:t>
            </a:r>
            <a:r>
              <a:rPr lang="en-US" sz="3600" dirty="0" smtClean="0"/>
              <a:t> </a:t>
            </a:r>
            <a:r>
              <a:rPr lang="en-US" sz="3600" dirty="0" err="1" smtClean="0"/>
              <a:t>realizan</a:t>
            </a:r>
            <a:r>
              <a:rPr lang="en-US" sz="3600" dirty="0" smtClean="0"/>
              <a:t> </a:t>
            </a:r>
            <a:r>
              <a:rPr lang="en-US" sz="3600" dirty="0" err="1" smtClean="0"/>
              <a:t>fotosíntesis</a:t>
            </a:r>
            <a:endParaRPr lang="en-US" sz="3600" dirty="0"/>
          </a:p>
        </p:txBody>
      </p:sp>
    </p:spTree>
    <p:extLst>
      <p:ext uri="{BB962C8B-B14F-4D97-AF65-F5344CB8AC3E}">
        <p14:creationId xmlns:p14="http://schemas.microsoft.com/office/powerpoint/2010/main" val="1480155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Phloem transport of nutrients in plants.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760" y="141001"/>
            <a:ext cx="6727702" cy="641502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30410" y="6594002"/>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charset="0"/>
              </a:rPr>
              <a:t>Patrick J W , </a:t>
            </a:r>
            <a:r>
              <a:rPr lang="en-GB" sz="1100" b="1" dirty="0" err="1">
                <a:latin typeface="Arial" charset="0"/>
              </a:rPr>
              <a:t>Offler</a:t>
            </a:r>
            <a:r>
              <a:rPr lang="en-GB" sz="1100" b="1" dirty="0">
                <a:latin typeface="Arial" charset="0"/>
              </a:rPr>
              <a:t> C E J. Exp. Bot. 2001;52:551-564</a:t>
            </a:r>
          </a:p>
        </p:txBody>
      </p:sp>
      <p:sp>
        <p:nvSpPr>
          <p:cNvPr id="2" name="TextBox 1"/>
          <p:cNvSpPr txBox="1"/>
          <p:nvPr/>
        </p:nvSpPr>
        <p:spPr>
          <a:xfrm>
            <a:off x="239650" y="40265"/>
            <a:ext cx="2627982" cy="2308324"/>
          </a:xfrm>
          <a:prstGeom prst="rect">
            <a:avLst/>
          </a:prstGeom>
          <a:noFill/>
        </p:spPr>
        <p:txBody>
          <a:bodyPr wrap="square" rtlCol="0">
            <a:spAutoFit/>
          </a:bodyPr>
          <a:lstStyle/>
          <a:p>
            <a:r>
              <a:rPr lang="en-US" sz="2400" dirty="0" smtClean="0"/>
              <a:t>Los </a:t>
            </a:r>
            <a:r>
              <a:rPr lang="en-US" sz="2400" dirty="0" err="1" smtClean="0"/>
              <a:t>nutrientes</a:t>
            </a:r>
            <a:r>
              <a:rPr lang="en-US" sz="2400" dirty="0" smtClean="0"/>
              <a:t> </a:t>
            </a:r>
            <a:r>
              <a:rPr lang="en-US" sz="2400" dirty="0" err="1" smtClean="0"/>
              <a:t>provienen</a:t>
            </a:r>
            <a:r>
              <a:rPr lang="en-US" sz="2400" dirty="0" smtClean="0"/>
              <a:t>  </a:t>
            </a:r>
            <a:r>
              <a:rPr lang="en-US" sz="2400" dirty="0" err="1" smtClean="0"/>
              <a:t>principalmente</a:t>
            </a:r>
            <a:r>
              <a:rPr lang="en-US" sz="2400" dirty="0" smtClean="0"/>
              <a:t> de </a:t>
            </a:r>
            <a:r>
              <a:rPr lang="en-US" sz="2400" dirty="0" err="1" smtClean="0"/>
              <a:t>tejidos</a:t>
            </a:r>
            <a:r>
              <a:rPr lang="en-US" sz="2400" dirty="0" smtClean="0"/>
              <a:t> </a:t>
            </a:r>
            <a:r>
              <a:rPr lang="en-US" sz="2400" dirty="0" err="1" smtClean="0"/>
              <a:t>fuente</a:t>
            </a:r>
            <a:r>
              <a:rPr lang="en-US" sz="2400" dirty="0" smtClean="0"/>
              <a:t> </a:t>
            </a:r>
            <a:r>
              <a:rPr lang="en-US" sz="2400" dirty="0" err="1" smtClean="0"/>
              <a:t>como</a:t>
            </a:r>
            <a:r>
              <a:rPr lang="en-US" sz="2400" dirty="0" smtClean="0"/>
              <a:t> </a:t>
            </a:r>
            <a:r>
              <a:rPr lang="en-US" sz="2400" dirty="0" err="1" smtClean="0"/>
              <a:t>por</a:t>
            </a:r>
            <a:r>
              <a:rPr lang="en-US" sz="2400" dirty="0" smtClean="0"/>
              <a:t> </a:t>
            </a:r>
            <a:r>
              <a:rPr lang="en-US" sz="2400" dirty="0" err="1" smtClean="0"/>
              <a:t>ejemplo</a:t>
            </a:r>
            <a:r>
              <a:rPr lang="en-US" sz="2400" dirty="0" smtClean="0"/>
              <a:t> </a:t>
            </a:r>
            <a:r>
              <a:rPr lang="en-US" sz="2400" dirty="0" err="1" smtClean="0"/>
              <a:t>hojas</a:t>
            </a:r>
            <a:r>
              <a:rPr lang="en-US" sz="2400" dirty="0" smtClean="0"/>
              <a:t> </a:t>
            </a:r>
            <a:r>
              <a:rPr lang="en-US" sz="2400" dirty="0" err="1" smtClean="0"/>
              <a:t>maduras</a:t>
            </a:r>
            <a:endParaRPr lang="en-US" sz="2400" dirty="0"/>
          </a:p>
        </p:txBody>
      </p:sp>
      <p:sp>
        <p:nvSpPr>
          <p:cNvPr id="6" name="TextBox 5"/>
          <p:cNvSpPr txBox="1"/>
          <p:nvPr/>
        </p:nvSpPr>
        <p:spPr>
          <a:xfrm>
            <a:off x="5840556" y="3333212"/>
            <a:ext cx="2627982" cy="2308324"/>
          </a:xfrm>
          <a:prstGeom prst="rect">
            <a:avLst/>
          </a:prstGeom>
          <a:noFill/>
        </p:spPr>
        <p:txBody>
          <a:bodyPr wrap="square" rtlCol="0">
            <a:spAutoFit/>
          </a:bodyPr>
          <a:lstStyle/>
          <a:p>
            <a:r>
              <a:rPr lang="en-US" sz="2400" dirty="0" err="1" smtClean="0"/>
              <a:t>Estos</a:t>
            </a:r>
            <a:r>
              <a:rPr lang="en-US" sz="2400" dirty="0" smtClean="0"/>
              <a:t> </a:t>
            </a:r>
            <a:r>
              <a:rPr lang="en-US" sz="2400" dirty="0" err="1" smtClean="0"/>
              <a:t>nutrientes</a:t>
            </a:r>
            <a:r>
              <a:rPr lang="en-US" sz="2400" dirty="0" smtClean="0"/>
              <a:t> son </a:t>
            </a:r>
            <a:r>
              <a:rPr lang="en-US" sz="2400" dirty="0" err="1" smtClean="0"/>
              <a:t>transportados</a:t>
            </a:r>
            <a:r>
              <a:rPr lang="en-US" sz="2400" dirty="0" smtClean="0"/>
              <a:t> </a:t>
            </a:r>
            <a:r>
              <a:rPr lang="en-US" sz="2400" dirty="0" err="1"/>
              <a:t>por</a:t>
            </a:r>
            <a:r>
              <a:rPr lang="en-US" sz="2400" dirty="0"/>
              <a:t> el </a:t>
            </a:r>
            <a:r>
              <a:rPr lang="en-US" sz="2400" dirty="0" err="1"/>
              <a:t>floema</a:t>
            </a:r>
            <a:endParaRPr lang="en-US" sz="2400" dirty="0"/>
          </a:p>
          <a:p>
            <a:r>
              <a:rPr lang="en-US" sz="2400" dirty="0" smtClean="0"/>
              <a:t>hasta la </a:t>
            </a:r>
            <a:r>
              <a:rPr lang="en-US" sz="2400" dirty="0" err="1" smtClean="0"/>
              <a:t>semilla</a:t>
            </a:r>
            <a:r>
              <a:rPr lang="en-US" sz="2400" dirty="0" smtClean="0"/>
              <a:t> </a:t>
            </a:r>
            <a:r>
              <a:rPr lang="en-US" sz="2400" dirty="0" err="1" smtClean="0"/>
              <a:t>que</a:t>
            </a:r>
            <a:r>
              <a:rPr lang="en-US" sz="2400" dirty="0" smtClean="0"/>
              <a:t> </a:t>
            </a:r>
            <a:r>
              <a:rPr lang="en-US" sz="2400" dirty="0" err="1" smtClean="0"/>
              <a:t>actua</a:t>
            </a:r>
            <a:r>
              <a:rPr lang="en-US" sz="2400" dirty="0" smtClean="0"/>
              <a:t> </a:t>
            </a:r>
            <a:r>
              <a:rPr lang="en-US" sz="2400" dirty="0" err="1" smtClean="0"/>
              <a:t>como</a:t>
            </a:r>
            <a:r>
              <a:rPr lang="en-US" sz="2400" dirty="0" smtClean="0"/>
              <a:t> un </a:t>
            </a:r>
            <a:r>
              <a:rPr lang="en-US" sz="2400" dirty="0" err="1" smtClean="0"/>
              <a:t>fuerte</a:t>
            </a:r>
            <a:r>
              <a:rPr lang="en-US" sz="2400" dirty="0" smtClean="0"/>
              <a:t> </a:t>
            </a:r>
            <a:r>
              <a:rPr lang="en-US" sz="2400" dirty="0" err="1" smtClean="0"/>
              <a:t>destino</a:t>
            </a:r>
            <a:endParaRPr lang="en-US" sz="2400" dirty="0"/>
          </a:p>
        </p:txBody>
      </p:sp>
    </p:spTree>
    <p:extLst>
      <p:ext uri="{BB962C8B-B14F-4D97-AF65-F5344CB8AC3E}">
        <p14:creationId xmlns:p14="http://schemas.microsoft.com/office/powerpoint/2010/main" val="33389252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Key structural features of (A, B), and generalized cellular pathways (C) followed by water and nutrients imported into developing seeds.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680" y="-12647"/>
            <a:ext cx="8099369" cy="688157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65903" y="6594002"/>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charset="0"/>
              </a:rPr>
              <a:t>Patrick J W , </a:t>
            </a:r>
            <a:r>
              <a:rPr lang="en-GB" sz="1100" b="1" dirty="0" err="1">
                <a:latin typeface="Arial" charset="0"/>
              </a:rPr>
              <a:t>Offler</a:t>
            </a:r>
            <a:r>
              <a:rPr lang="en-GB" sz="1100" b="1" dirty="0">
                <a:latin typeface="Arial" charset="0"/>
              </a:rPr>
              <a:t> C E J. Exp. Bot. 2001;52:551-564</a:t>
            </a:r>
          </a:p>
        </p:txBody>
      </p:sp>
    </p:spTree>
    <p:extLst>
      <p:ext uri="{BB962C8B-B14F-4D97-AF65-F5344CB8AC3E}">
        <p14:creationId xmlns:p14="http://schemas.microsoft.com/office/powerpoint/2010/main" val="15039986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1585157"/>
            <a:ext cx="9151299" cy="9029577"/>
          </a:xfrm>
          <a:prstGeom prst="rect">
            <a:avLst/>
          </a:prstGeom>
        </p:spPr>
      </p:pic>
      <p:sp>
        <p:nvSpPr>
          <p:cNvPr id="2" name="Rectangle 1"/>
          <p:cNvSpPr/>
          <p:nvPr/>
        </p:nvSpPr>
        <p:spPr>
          <a:xfrm>
            <a:off x="474133" y="829737"/>
            <a:ext cx="3081867" cy="521546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523065" y="1439337"/>
            <a:ext cx="4250267" cy="4605874"/>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
        <p:nvSpPr>
          <p:cNvPr id="6" name="Rectangle 5"/>
          <p:cNvSpPr/>
          <p:nvPr/>
        </p:nvSpPr>
        <p:spPr>
          <a:xfrm>
            <a:off x="5046134" y="1913469"/>
            <a:ext cx="3691466" cy="4148677"/>
          </a:xfrm>
          <a:prstGeom prst="rect">
            <a:avLst/>
          </a:prstGeom>
          <a:no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06405" y="355606"/>
            <a:ext cx="2006980" cy="461665"/>
          </a:xfrm>
          <a:prstGeom prst="rect">
            <a:avLst/>
          </a:prstGeom>
          <a:noFill/>
        </p:spPr>
        <p:txBody>
          <a:bodyPr wrap="none" rtlCol="0">
            <a:spAutoFit/>
          </a:bodyPr>
          <a:lstStyle/>
          <a:p>
            <a:r>
              <a:rPr lang="en-US" sz="2400" dirty="0" err="1" smtClean="0"/>
              <a:t>Embriogénesis</a:t>
            </a:r>
            <a:endParaRPr lang="en-US" sz="2400" dirty="0"/>
          </a:p>
        </p:txBody>
      </p:sp>
      <p:sp>
        <p:nvSpPr>
          <p:cNvPr id="7" name="TextBox 6"/>
          <p:cNvSpPr txBox="1"/>
          <p:nvPr/>
        </p:nvSpPr>
        <p:spPr>
          <a:xfrm>
            <a:off x="3917550" y="698741"/>
            <a:ext cx="1805001" cy="830997"/>
          </a:xfrm>
          <a:prstGeom prst="rect">
            <a:avLst/>
          </a:prstGeom>
          <a:noFill/>
        </p:spPr>
        <p:txBody>
          <a:bodyPr wrap="none" rtlCol="0">
            <a:spAutoFit/>
          </a:bodyPr>
          <a:lstStyle/>
          <a:p>
            <a:pPr algn="ctr"/>
            <a:r>
              <a:rPr lang="en-US" sz="2400" dirty="0" err="1" smtClean="0"/>
              <a:t>Acumulación</a:t>
            </a:r>
            <a:r>
              <a:rPr lang="en-US" sz="2400" dirty="0" smtClean="0"/>
              <a:t> </a:t>
            </a:r>
          </a:p>
          <a:p>
            <a:pPr algn="ctr"/>
            <a:r>
              <a:rPr lang="en-US" sz="2400" dirty="0"/>
              <a:t>d</a:t>
            </a:r>
            <a:r>
              <a:rPr lang="en-US" sz="2400" dirty="0" smtClean="0"/>
              <a:t>e </a:t>
            </a:r>
            <a:r>
              <a:rPr lang="en-US" sz="2400" dirty="0" err="1" smtClean="0"/>
              <a:t>reservas</a:t>
            </a:r>
            <a:endParaRPr lang="en-US" sz="2400" dirty="0"/>
          </a:p>
        </p:txBody>
      </p:sp>
      <p:sp>
        <p:nvSpPr>
          <p:cNvPr id="8" name="TextBox 7"/>
          <p:cNvSpPr txBox="1"/>
          <p:nvPr/>
        </p:nvSpPr>
        <p:spPr>
          <a:xfrm>
            <a:off x="6947740" y="1123492"/>
            <a:ext cx="1813317" cy="830997"/>
          </a:xfrm>
          <a:prstGeom prst="rect">
            <a:avLst/>
          </a:prstGeom>
          <a:noFill/>
        </p:spPr>
        <p:txBody>
          <a:bodyPr wrap="none" rtlCol="0">
            <a:spAutoFit/>
          </a:bodyPr>
          <a:lstStyle/>
          <a:p>
            <a:r>
              <a:rPr lang="en-US" sz="2400" dirty="0" err="1" smtClean="0"/>
              <a:t>Desecación</a:t>
            </a:r>
            <a:r>
              <a:rPr lang="en-US" sz="2400" dirty="0" smtClean="0"/>
              <a:t> y</a:t>
            </a:r>
          </a:p>
          <a:p>
            <a:r>
              <a:rPr lang="en-US" sz="2400" dirty="0" err="1"/>
              <a:t>d</a:t>
            </a:r>
            <a:r>
              <a:rPr lang="en-US" sz="2400" dirty="0" err="1" smtClean="0"/>
              <a:t>ormición</a:t>
            </a:r>
            <a:endParaRPr lang="en-US" sz="2400" dirty="0"/>
          </a:p>
        </p:txBody>
      </p:sp>
      <p:sp>
        <p:nvSpPr>
          <p:cNvPr id="9" name="Left Arrow 8"/>
          <p:cNvSpPr/>
          <p:nvPr/>
        </p:nvSpPr>
        <p:spPr>
          <a:xfrm>
            <a:off x="508000" y="254003"/>
            <a:ext cx="2912534" cy="13546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 Arrow 9"/>
          <p:cNvSpPr/>
          <p:nvPr/>
        </p:nvSpPr>
        <p:spPr>
          <a:xfrm flipH="1">
            <a:off x="5548834" y="254004"/>
            <a:ext cx="3075303" cy="14732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500033" y="-43355"/>
            <a:ext cx="1945765" cy="584776"/>
          </a:xfrm>
          <a:prstGeom prst="rect">
            <a:avLst/>
          </a:prstGeom>
          <a:noFill/>
        </p:spPr>
        <p:txBody>
          <a:bodyPr wrap="none" rtlCol="0">
            <a:spAutoFit/>
          </a:bodyPr>
          <a:lstStyle/>
          <a:p>
            <a:pPr algn="just"/>
            <a:r>
              <a:rPr lang="en-US" sz="3200" b="1" dirty="0" err="1" smtClean="0"/>
              <a:t>Desarrollo</a:t>
            </a:r>
            <a:endParaRPr lang="en-US" sz="3200" b="1" dirty="0"/>
          </a:p>
        </p:txBody>
      </p:sp>
    </p:spTree>
    <p:extLst>
      <p:ext uri="{BB962C8B-B14F-4D97-AF65-F5344CB8AC3E}">
        <p14:creationId xmlns:p14="http://schemas.microsoft.com/office/powerpoint/2010/main" val="39601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04627" y="30587"/>
            <a:ext cx="3833860" cy="6762503"/>
          </a:xfrm>
          <a:prstGeom prst="rect">
            <a:avLst/>
          </a:prstGeom>
        </p:spPr>
      </p:pic>
      <p:pic>
        <p:nvPicPr>
          <p:cNvPr id="5" name="Picture 4"/>
          <p:cNvPicPr>
            <a:picLocks noChangeAspect="1"/>
          </p:cNvPicPr>
          <p:nvPr/>
        </p:nvPicPr>
        <p:blipFill>
          <a:blip r:embed="rId3"/>
          <a:stretch>
            <a:fillRect/>
          </a:stretch>
        </p:blipFill>
        <p:spPr>
          <a:xfrm>
            <a:off x="99005" y="2687595"/>
            <a:ext cx="4813150" cy="4122656"/>
          </a:xfrm>
          <a:prstGeom prst="rect">
            <a:avLst/>
          </a:prstGeom>
        </p:spPr>
      </p:pic>
      <p:sp>
        <p:nvSpPr>
          <p:cNvPr id="2" name="TextBox 1"/>
          <p:cNvSpPr txBox="1"/>
          <p:nvPr/>
        </p:nvSpPr>
        <p:spPr>
          <a:xfrm>
            <a:off x="102977" y="257418"/>
            <a:ext cx="5020575" cy="1938992"/>
          </a:xfrm>
          <a:prstGeom prst="rect">
            <a:avLst/>
          </a:prstGeom>
          <a:noFill/>
        </p:spPr>
        <p:txBody>
          <a:bodyPr wrap="none" rtlCol="0">
            <a:spAutoFit/>
          </a:bodyPr>
          <a:lstStyle/>
          <a:p>
            <a:r>
              <a:rPr lang="en-US" sz="2400" dirty="0" err="1" smtClean="0"/>
              <a:t>Reprogramacion</a:t>
            </a:r>
            <a:r>
              <a:rPr lang="en-US" sz="2400" dirty="0" smtClean="0"/>
              <a:t> de la </a:t>
            </a:r>
            <a:r>
              <a:rPr lang="en-US" sz="2400" dirty="0" err="1" smtClean="0"/>
              <a:t>transcripción</a:t>
            </a:r>
            <a:r>
              <a:rPr lang="en-US" sz="2400" dirty="0" smtClean="0"/>
              <a:t>:</a:t>
            </a:r>
          </a:p>
          <a:p>
            <a:r>
              <a:rPr lang="en-US" sz="2400" dirty="0"/>
              <a:t>	</a:t>
            </a:r>
            <a:r>
              <a:rPr lang="en-US" sz="2400" dirty="0" smtClean="0"/>
              <a:t>1-Finalización de la </a:t>
            </a:r>
            <a:r>
              <a:rPr lang="en-US" sz="2400" dirty="0" err="1" smtClean="0"/>
              <a:t>maduración</a:t>
            </a:r>
            <a:endParaRPr lang="en-US" sz="2400" dirty="0" smtClean="0"/>
          </a:p>
          <a:p>
            <a:r>
              <a:rPr lang="en-US" sz="2400" dirty="0"/>
              <a:t>	</a:t>
            </a:r>
            <a:r>
              <a:rPr lang="en-US" sz="2400" dirty="0" smtClean="0"/>
              <a:t>2- </a:t>
            </a:r>
            <a:r>
              <a:rPr lang="en-US" sz="2400" dirty="0" err="1" smtClean="0"/>
              <a:t>Adquisición</a:t>
            </a:r>
            <a:r>
              <a:rPr lang="en-US" sz="2400" dirty="0" smtClean="0"/>
              <a:t> de </a:t>
            </a:r>
            <a:r>
              <a:rPr lang="en-US" sz="2400" dirty="0" err="1" smtClean="0"/>
              <a:t>tolerancia</a:t>
            </a:r>
            <a:r>
              <a:rPr lang="en-US" sz="2400" dirty="0" smtClean="0"/>
              <a:t> </a:t>
            </a:r>
          </a:p>
          <a:p>
            <a:r>
              <a:rPr lang="en-US" sz="2400" dirty="0"/>
              <a:t>	</a:t>
            </a:r>
            <a:r>
              <a:rPr lang="en-US" sz="2400" dirty="0" smtClean="0"/>
              <a:t>	a la </a:t>
            </a:r>
            <a:r>
              <a:rPr lang="en-US" sz="2400" dirty="0" err="1" smtClean="0"/>
              <a:t>desecación</a:t>
            </a:r>
            <a:endParaRPr lang="en-US" sz="2400" dirty="0" smtClean="0"/>
          </a:p>
          <a:p>
            <a:r>
              <a:rPr lang="en-US" sz="2400" dirty="0"/>
              <a:t>	</a:t>
            </a:r>
            <a:r>
              <a:rPr lang="en-US" sz="2400" dirty="0" smtClean="0"/>
              <a:t>3- </a:t>
            </a:r>
            <a:r>
              <a:rPr lang="en-US" sz="2400" dirty="0" err="1" smtClean="0"/>
              <a:t>Preparación</a:t>
            </a:r>
            <a:r>
              <a:rPr lang="en-US" sz="2400" dirty="0" smtClean="0"/>
              <a:t> </a:t>
            </a:r>
            <a:r>
              <a:rPr lang="en-US" sz="2400" dirty="0" err="1" smtClean="0"/>
              <a:t>para</a:t>
            </a:r>
            <a:r>
              <a:rPr lang="en-US" sz="2400" dirty="0" smtClean="0"/>
              <a:t> la </a:t>
            </a:r>
            <a:r>
              <a:rPr lang="en-US" sz="2400" dirty="0" err="1" smtClean="0"/>
              <a:t>germinación</a:t>
            </a:r>
            <a:endParaRPr lang="en-US" sz="2400" dirty="0"/>
          </a:p>
        </p:txBody>
      </p:sp>
    </p:spTree>
    <p:extLst>
      <p:ext uri="{BB962C8B-B14F-4D97-AF65-F5344CB8AC3E}">
        <p14:creationId xmlns:p14="http://schemas.microsoft.com/office/powerpoint/2010/main" val="41304293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idx="1"/>
          </p:nvPr>
        </p:nvSpPr>
        <p:spPr>
          <a:xfrm>
            <a:off x="685800" y="1018379"/>
            <a:ext cx="7772400" cy="4114800"/>
          </a:xfrm>
        </p:spPr>
        <p:txBody>
          <a:bodyPr>
            <a:normAutofit lnSpcReduction="10000"/>
          </a:bodyPr>
          <a:lstStyle/>
          <a:p>
            <a:r>
              <a:rPr lang="en-GB" dirty="0" err="1" smtClean="0"/>
              <a:t>Disminución</a:t>
            </a:r>
            <a:r>
              <a:rPr lang="en-GB" dirty="0" smtClean="0"/>
              <a:t> de la </a:t>
            </a:r>
            <a:r>
              <a:rPr lang="en-GB" dirty="0" err="1" smtClean="0"/>
              <a:t>tensión</a:t>
            </a:r>
            <a:r>
              <a:rPr lang="en-GB" dirty="0" smtClean="0"/>
              <a:t> deO</a:t>
            </a:r>
            <a:r>
              <a:rPr lang="en-GB" baseline="-25000" dirty="0" smtClean="0"/>
              <a:t>2</a:t>
            </a:r>
          </a:p>
          <a:p>
            <a:r>
              <a:rPr lang="en-GB" dirty="0" err="1" smtClean="0"/>
              <a:t>Ca</a:t>
            </a:r>
            <a:r>
              <a:rPr lang="en-GB" altLang="ja-JP" dirty="0" err="1" smtClean="0"/>
              <a:t>ída</a:t>
            </a:r>
            <a:r>
              <a:rPr lang="en-GB" altLang="ja-JP" dirty="0" smtClean="0"/>
              <a:t> </a:t>
            </a:r>
            <a:r>
              <a:rPr lang="en-GB" altLang="ja-JP" dirty="0"/>
              <a:t>del </a:t>
            </a:r>
            <a:r>
              <a:rPr lang="en-GB" altLang="ja-JP" dirty="0" err="1"/>
              <a:t>metabolismo</a:t>
            </a:r>
            <a:endParaRPr lang="en-GB" dirty="0"/>
          </a:p>
          <a:p>
            <a:r>
              <a:rPr lang="en-GB" dirty="0" err="1"/>
              <a:t>Disminuci</a:t>
            </a:r>
            <a:r>
              <a:rPr lang="en-GB" altLang="ja-JP" dirty="0" err="1"/>
              <a:t>ón</a:t>
            </a:r>
            <a:r>
              <a:rPr lang="en-GB" altLang="ja-JP" dirty="0"/>
              <a:t> de</a:t>
            </a:r>
            <a:r>
              <a:rPr lang="en-GB" dirty="0"/>
              <a:t> la </a:t>
            </a:r>
            <a:r>
              <a:rPr lang="en-GB" dirty="0" err="1"/>
              <a:t>cantidad</a:t>
            </a:r>
            <a:r>
              <a:rPr lang="en-GB" dirty="0"/>
              <a:t> de </a:t>
            </a:r>
            <a:r>
              <a:rPr lang="en-GB" dirty="0" err="1"/>
              <a:t>organelas</a:t>
            </a:r>
            <a:r>
              <a:rPr lang="en-GB" dirty="0"/>
              <a:t> </a:t>
            </a:r>
            <a:r>
              <a:rPr lang="en-GB" dirty="0" err="1"/>
              <a:t>por</a:t>
            </a:r>
            <a:r>
              <a:rPr lang="en-GB" dirty="0"/>
              <a:t> </a:t>
            </a:r>
            <a:r>
              <a:rPr lang="en-GB" dirty="0" err="1"/>
              <a:t>c</a:t>
            </a:r>
            <a:r>
              <a:rPr lang="en-GB" altLang="ja-JP" dirty="0" err="1"/>
              <a:t>é</a:t>
            </a:r>
            <a:r>
              <a:rPr lang="en-GB" dirty="0" err="1"/>
              <a:t>lula</a:t>
            </a:r>
            <a:endParaRPr lang="en-GB" dirty="0"/>
          </a:p>
          <a:p>
            <a:r>
              <a:rPr lang="en-GB" dirty="0" err="1"/>
              <a:t>Deshidrataci</a:t>
            </a:r>
            <a:r>
              <a:rPr lang="en-GB" altLang="ja-JP" dirty="0" err="1"/>
              <a:t>ón</a:t>
            </a:r>
            <a:endParaRPr lang="en-GB" dirty="0"/>
          </a:p>
          <a:p>
            <a:r>
              <a:rPr lang="en-GB" dirty="0" err="1"/>
              <a:t>Colapsan</a:t>
            </a:r>
            <a:r>
              <a:rPr lang="en-GB" dirty="0"/>
              <a:t> </a:t>
            </a:r>
            <a:r>
              <a:rPr lang="en-GB" dirty="0" err="1"/>
              <a:t>las</a:t>
            </a:r>
            <a:r>
              <a:rPr lang="en-GB" dirty="0"/>
              <a:t> </a:t>
            </a:r>
            <a:r>
              <a:rPr lang="en-GB" dirty="0" err="1"/>
              <a:t>vacuolas</a:t>
            </a:r>
            <a:endParaRPr lang="fr-FR" dirty="0"/>
          </a:p>
          <a:p>
            <a:r>
              <a:rPr lang="en-GB" dirty="0"/>
              <a:t>Las </a:t>
            </a:r>
            <a:r>
              <a:rPr lang="en-GB" dirty="0" err="1"/>
              <a:t>reservas</a:t>
            </a:r>
            <a:r>
              <a:rPr lang="en-GB" dirty="0"/>
              <a:t> se </a:t>
            </a:r>
            <a:r>
              <a:rPr lang="en-GB" dirty="0" err="1"/>
              <a:t>transforman</a:t>
            </a:r>
            <a:r>
              <a:rPr lang="en-GB" dirty="0"/>
              <a:t> en </a:t>
            </a:r>
            <a:r>
              <a:rPr lang="en-GB" dirty="0" err="1"/>
              <a:t>estructuras</a:t>
            </a:r>
            <a:r>
              <a:rPr lang="en-GB" dirty="0"/>
              <a:t> </a:t>
            </a:r>
            <a:r>
              <a:rPr lang="en-GB" dirty="0" err="1"/>
              <a:t>cristalinas</a:t>
            </a:r>
            <a:r>
              <a:rPr lang="en-GB" dirty="0"/>
              <a:t> </a:t>
            </a:r>
            <a:r>
              <a:rPr lang="en-GB" dirty="0" err="1"/>
              <a:t>densas</a:t>
            </a:r>
            <a:endParaRPr lang="en-GB" dirty="0"/>
          </a:p>
        </p:txBody>
      </p:sp>
      <p:sp>
        <p:nvSpPr>
          <p:cNvPr id="3" name="Rectangle 2"/>
          <p:cNvSpPr/>
          <p:nvPr/>
        </p:nvSpPr>
        <p:spPr>
          <a:xfrm>
            <a:off x="1189391" y="338987"/>
            <a:ext cx="5219899" cy="584776"/>
          </a:xfrm>
          <a:prstGeom prst="rect">
            <a:avLst/>
          </a:prstGeom>
        </p:spPr>
        <p:txBody>
          <a:bodyPr wrap="none">
            <a:spAutoFit/>
          </a:bodyPr>
          <a:lstStyle/>
          <a:p>
            <a:r>
              <a:rPr lang="en-US" sz="3200" u="sng" dirty="0" err="1"/>
              <a:t>Finalización</a:t>
            </a:r>
            <a:r>
              <a:rPr lang="en-US" sz="3200" u="sng" dirty="0"/>
              <a:t> de la </a:t>
            </a:r>
            <a:r>
              <a:rPr lang="en-US" sz="3200" u="sng" dirty="0" err="1" smtClean="0"/>
              <a:t>maduración</a:t>
            </a:r>
            <a:r>
              <a:rPr lang="en-US" sz="3200" u="sng" dirty="0" smtClean="0"/>
              <a:t>:</a:t>
            </a:r>
            <a:endParaRPr lang="en-US" sz="3200" u="sng" dirty="0"/>
          </a:p>
        </p:txBody>
      </p:sp>
    </p:spTree>
    <p:extLst>
      <p:ext uri="{BB962C8B-B14F-4D97-AF65-F5344CB8AC3E}">
        <p14:creationId xmlns:p14="http://schemas.microsoft.com/office/powerpoint/2010/main" val="112197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0659">
                                            <p:bg/>
                                          </p:spTgt>
                                        </p:tgtEl>
                                        <p:attrNameLst>
                                          <p:attrName>style.visibility</p:attrName>
                                        </p:attrNameLst>
                                      </p:cBhvr>
                                      <p:to>
                                        <p:strVal val="visible"/>
                                      </p:to>
                                    </p:set>
                                    <p:animEffect transition="in" filter="fade">
                                      <p:cBhvr>
                                        <p:cTn id="7" dur="1000"/>
                                        <p:tgtEl>
                                          <p:spTgt spid="70659">
                                            <p:bg/>
                                          </p:spTgt>
                                        </p:tgtEl>
                                      </p:cBhvr>
                                    </p:animEffect>
                                    <p:anim calcmode="lin" valueType="num">
                                      <p:cBhvr>
                                        <p:cTn id="8" dur="1000" fill="hold"/>
                                        <p:tgtEl>
                                          <p:spTgt spid="70659">
                                            <p:bg/>
                                          </p:spTgt>
                                        </p:tgtEl>
                                        <p:attrNameLst>
                                          <p:attrName>ppt_x</p:attrName>
                                        </p:attrNameLst>
                                      </p:cBhvr>
                                      <p:tavLst>
                                        <p:tav tm="0">
                                          <p:val>
                                            <p:strVal val="#ppt_x"/>
                                          </p:val>
                                        </p:tav>
                                        <p:tav tm="100000">
                                          <p:val>
                                            <p:strVal val="#ppt_x"/>
                                          </p:val>
                                        </p:tav>
                                      </p:tavLst>
                                    </p:anim>
                                    <p:anim calcmode="lin" valueType="num">
                                      <p:cBhvr>
                                        <p:cTn id="9" dur="1000" fill="hold"/>
                                        <p:tgtEl>
                                          <p:spTgt spid="70659">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0659">
                                            <p:txEl>
                                              <p:pRg st="0" end="0"/>
                                            </p:txEl>
                                          </p:spTgt>
                                        </p:tgtEl>
                                        <p:attrNameLst>
                                          <p:attrName>style.visibility</p:attrName>
                                        </p:attrNameLst>
                                      </p:cBhvr>
                                      <p:to>
                                        <p:strVal val="visible"/>
                                      </p:to>
                                    </p:set>
                                    <p:animEffect transition="in" filter="fade">
                                      <p:cBhvr>
                                        <p:cTn id="14" dur="1000"/>
                                        <p:tgtEl>
                                          <p:spTgt spid="70659">
                                            <p:txEl>
                                              <p:pRg st="0" end="0"/>
                                            </p:txEl>
                                          </p:spTgt>
                                        </p:tgtEl>
                                      </p:cBhvr>
                                    </p:animEffect>
                                    <p:anim calcmode="lin" valueType="num">
                                      <p:cBhvr>
                                        <p:cTn id="15" dur="1000" fill="hold"/>
                                        <p:tgtEl>
                                          <p:spTgt spid="7065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06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0659">
                                            <p:txEl>
                                              <p:pRg st="1" end="1"/>
                                            </p:txEl>
                                          </p:spTgt>
                                        </p:tgtEl>
                                        <p:attrNameLst>
                                          <p:attrName>style.visibility</p:attrName>
                                        </p:attrNameLst>
                                      </p:cBhvr>
                                      <p:to>
                                        <p:strVal val="visible"/>
                                      </p:to>
                                    </p:set>
                                    <p:animEffect transition="in" filter="fade">
                                      <p:cBhvr>
                                        <p:cTn id="21" dur="1000"/>
                                        <p:tgtEl>
                                          <p:spTgt spid="70659">
                                            <p:txEl>
                                              <p:pRg st="1" end="1"/>
                                            </p:txEl>
                                          </p:spTgt>
                                        </p:tgtEl>
                                      </p:cBhvr>
                                    </p:animEffect>
                                    <p:anim calcmode="lin" valueType="num">
                                      <p:cBhvr>
                                        <p:cTn id="22" dur="1000" fill="hold"/>
                                        <p:tgtEl>
                                          <p:spTgt spid="7065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06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0659">
                                            <p:txEl>
                                              <p:pRg st="2" end="2"/>
                                            </p:txEl>
                                          </p:spTgt>
                                        </p:tgtEl>
                                        <p:attrNameLst>
                                          <p:attrName>style.visibility</p:attrName>
                                        </p:attrNameLst>
                                      </p:cBhvr>
                                      <p:to>
                                        <p:strVal val="visible"/>
                                      </p:to>
                                    </p:set>
                                    <p:animEffect transition="in" filter="fade">
                                      <p:cBhvr>
                                        <p:cTn id="28" dur="1000"/>
                                        <p:tgtEl>
                                          <p:spTgt spid="70659">
                                            <p:txEl>
                                              <p:pRg st="2" end="2"/>
                                            </p:txEl>
                                          </p:spTgt>
                                        </p:tgtEl>
                                      </p:cBhvr>
                                    </p:animEffect>
                                    <p:anim calcmode="lin" valueType="num">
                                      <p:cBhvr>
                                        <p:cTn id="29" dur="1000" fill="hold"/>
                                        <p:tgtEl>
                                          <p:spTgt spid="7065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065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0659">
                                            <p:txEl>
                                              <p:pRg st="3" end="3"/>
                                            </p:txEl>
                                          </p:spTgt>
                                        </p:tgtEl>
                                        <p:attrNameLst>
                                          <p:attrName>style.visibility</p:attrName>
                                        </p:attrNameLst>
                                      </p:cBhvr>
                                      <p:to>
                                        <p:strVal val="visible"/>
                                      </p:to>
                                    </p:set>
                                    <p:animEffect transition="in" filter="fade">
                                      <p:cBhvr>
                                        <p:cTn id="35" dur="1000"/>
                                        <p:tgtEl>
                                          <p:spTgt spid="70659">
                                            <p:txEl>
                                              <p:pRg st="3" end="3"/>
                                            </p:txEl>
                                          </p:spTgt>
                                        </p:tgtEl>
                                      </p:cBhvr>
                                    </p:animEffect>
                                    <p:anim calcmode="lin" valueType="num">
                                      <p:cBhvr>
                                        <p:cTn id="36" dur="1000" fill="hold"/>
                                        <p:tgtEl>
                                          <p:spTgt spid="70659">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065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0659">
                                            <p:txEl>
                                              <p:pRg st="4" end="4"/>
                                            </p:txEl>
                                          </p:spTgt>
                                        </p:tgtEl>
                                        <p:attrNameLst>
                                          <p:attrName>style.visibility</p:attrName>
                                        </p:attrNameLst>
                                      </p:cBhvr>
                                      <p:to>
                                        <p:strVal val="visible"/>
                                      </p:to>
                                    </p:set>
                                    <p:animEffect transition="in" filter="fade">
                                      <p:cBhvr>
                                        <p:cTn id="42" dur="1000"/>
                                        <p:tgtEl>
                                          <p:spTgt spid="70659">
                                            <p:txEl>
                                              <p:pRg st="4" end="4"/>
                                            </p:txEl>
                                          </p:spTgt>
                                        </p:tgtEl>
                                      </p:cBhvr>
                                    </p:animEffect>
                                    <p:anim calcmode="lin" valueType="num">
                                      <p:cBhvr>
                                        <p:cTn id="43" dur="1000" fill="hold"/>
                                        <p:tgtEl>
                                          <p:spTgt spid="70659">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706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0659">
                                            <p:txEl>
                                              <p:pRg st="5" end="5"/>
                                            </p:txEl>
                                          </p:spTgt>
                                        </p:tgtEl>
                                        <p:attrNameLst>
                                          <p:attrName>style.visibility</p:attrName>
                                        </p:attrNameLst>
                                      </p:cBhvr>
                                      <p:to>
                                        <p:strVal val="visible"/>
                                      </p:to>
                                    </p:set>
                                    <p:animEffect transition="in" filter="fade">
                                      <p:cBhvr>
                                        <p:cTn id="49" dur="1000"/>
                                        <p:tgtEl>
                                          <p:spTgt spid="70659">
                                            <p:txEl>
                                              <p:pRg st="5" end="5"/>
                                            </p:txEl>
                                          </p:spTgt>
                                        </p:tgtEl>
                                      </p:cBhvr>
                                    </p:animEffect>
                                    <p:anim calcmode="lin" valueType="num">
                                      <p:cBhvr>
                                        <p:cTn id="50" dur="1000" fill="hold"/>
                                        <p:tgtEl>
                                          <p:spTgt spid="70659">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7065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idx="1"/>
          </p:nvPr>
        </p:nvSpPr>
        <p:spPr>
          <a:xfrm>
            <a:off x="685800" y="1339557"/>
            <a:ext cx="7772400" cy="4114800"/>
          </a:xfrm>
        </p:spPr>
        <p:txBody>
          <a:bodyPr>
            <a:normAutofit/>
          </a:bodyPr>
          <a:lstStyle/>
          <a:p>
            <a:r>
              <a:rPr lang="en-GB" dirty="0" err="1" smtClean="0"/>
              <a:t>Acumulación</a:t>
            </a:r>
            <a:r>
              <a:rPr lang="en-GB" dirty="0" smtClean="0"/>
              <a:t> de </a:t>
            </a:r>
            <a:r>
              <a:rPr lang="en-GB" dirty="0" err="1" smtClean="0"/>
              <a:t>algunos</a:t>
            </a:r>
            <a:r>
              <a:rPr lang="en-GB" dirty="0" smtClean="0"/>
              <a:t> </a:t>
            </a:r>
            <a:r>
              <a:rPr lang="en-GB" dirty="0" err="1" smtClean="0"/>
              <a:t>azúcares</a:t>
            </a:r>
            <a:r>
              <a:rPr lang="en-GB" dirty="0" smtClean="0"/>
              <a:t> de </a:t>
            </a:r>
            <a:r>
              <a:rPr lang="en-GB" dirty="0" err="1" smtClean="0"/>
              <a:t>bajo</a:t>
            </a:r>
            <a:r>
              <a:rPr lang="en-GB" dirty="0" smtClean="0"/>
              <a:t> peso molecular</a:t>
            </a:r>
          </a:p>
          <a:p>
            <a:r>
              <a:rPr lang="en-GB" dirty="0" err="1" smtClean="0"/>
              <a:t>Síntesis</a:t>
            </a:r>
            <a:r>
              <a:rPr lang="en-GB" dirty="0" smtClean="0"/>
              <a:t> de </a:t>
            </a:r>
            <a:r>
              <a:rPr lang="en-GB" dirty="0" err="1" smtClean="0"/>
              <a:t>proteinas</a:t>
            </a:r>
            <a:r>
              <a:rPr lang="en-GB" dirty="0" smtClean="0"/>
              <a:t> LEA (Late embryogenesis associated) y heat shock</a:t>
            </a:r>
          </a:p>
          <a:p>
            <a:r>
              <a:rPr lang="en-GB" dirty="0" err="1" smtClean="0"/>
              <a:t>Activación</a:t>
            </a:r>
            <a:r>
              <a:rPr lang="en-GB" dirty="0" smtClean="0"/>
              <a:t> de </a:t>
            </a:r>
            <a:r>
              <a:rPr lang="en-GB" dirty="0" err="1" smtClean="0"/>
              <a:t>defensas</a:t>
            </a:r>
            <a:r>
              <a:rPr lang="en-GB" dirty="0" smtClean="0"/>
              <a:t> </a:t>
            </a:r>
            <a:r>
              <a:rPr lang="en-GB" dirty="0" err="1" smtClean="0"/>
              <a:t>antioxidantes</a:t>
            </a:r>
            <a:endParaRPr lang="en-GB" dirty="0"/>
          </a:p>
          <a:p>
            <a:r>
              <a:rPr lang="en-GB" dirty="0" err="1" smtClean="0"/>
              <a:t>Cambios</a:t>
            </a:r>
            <a:r>
              <a:rPr lang="en-GB" dirty="0" smtClean="0"/>
              <a:t> en la </a:t>
            </a:r>
            <a:r>
              <a:rPr lang="en-GB" dirty="0" err="1" smtClean="0"/>
              <a:t>estructura</a:t>
            </a:r>
            <a:r>
              <a:rPr lang="en-GB" dirty="0" smtClean="0"/>
              <a:t> </a:t>
            </a:r>
            <a:r>
              <a:rPr lang="en-GB" dirty="0" err="1" smtClean="0"/>
              <a:t>física</a:t>
            </a:r>
            <a:r>
              <a:rPr lang="en-GB" dirty="0" smtClean="0"/>
              <a:t> de la </a:t>
            </a:r>
            <a:r>
              <a:rPr lang="en-GB" dirty="0" err="1" smtClean="0"/>
              <a:t>célula</a:t>
            </a:r>
            <a:endParaRPr lang="en-GB" dirty="0" smtClean="0"/>
          </a:p>
          <a:p>
            <a:r>
              <a:rPr lang="en-GB" dirty="0" err="1" smtClean="0"/>
              <a:t>Aumento</a:t>
            </a:r>
            <a:r>
              <a:rPr lang="en-GB" dirty="0" smtClean="0"/>
              <a:t> de la </a:t>
            </a:r>
            <a:r>
              <a:rPr lang="en-GB" dirty="0" err="1" smtClean="0"/>
              <a:t>densidad</a:t>
            </a:r>
            <a:endParaRPr lang="en-GB" dirty="0" smtClean="0"/>
          </a:p>
        </p:txBody>
      </p:sp>
      <p:sp>
        <p:nvSpPr>
          <p:cNvPr id="3" name="Rectangle 2"/>
          <p:cNvSpPr/>
          <p:nvPr/>
        </p:nvSpPr>
        <p:spPr>
          <a:xfrm>
            <a:off x="685800" y="338987"/>
            <a:ext cx="7489239" cy="584776"/>
          </a:xfrm>
          <a:prstGeom prst="rect">
            <a:avLst/>
          </a:prstGeom>
        </p:spPr>
        <p:txBody>
          <a:bodyPr wrap="square">
            <a:spAutoFit/>
          </a:bodyPr>
          <a:lstStyle/>
          <a:p>
            <a:r>
              <a:rPr lang="en-US" sz="3200" u="sng" dirty="0" err="1"/>
              <a:t>Adquisición</a:t>
            </a:r>
            <a:r>
              <a:rPr lang="en-US" sz="3200" u="sng" dirty="0"/>
              <a:t> de </a:t>
            </a:r>
            <a:r>
              <a:rPr lang="en-US" sz="3200" u="sng" dirty="0" err="1"/>
              <a:t>tolerancia</a:t>
            </a:r>
            <a:r>
              <a:rPr lang="en-US" sz="3200" u="sng" dirty="0"/>
              <a:t> </a:t>
            </a:r>
            <a:r>
              <a:rPr lang="en-US" sz="3200" u="sng" dirty="0" smtClean="0"/>
              <a:t>a </a:t>
            </a:r>
            <a:r>
              <a:rPr lang="en-US" sz="3200" u="sng" dirty="0"/>
              <a:t>la </a:t>
            </a:r>
            <a:r>
              <a:rPr lang="en-US" sz="3200" u="sng" dirty="0" err="1" smtClean="0"/>
              <a:t>desecación</a:t>
            </a:r>
            <a:r>
              <a:rPr lang="en-US" sz="3200" u="sng" dirty="0" smtClean="0"/>
              <a:t>:</a:t>
            </a:r>
            <a:endParaRPr lang="en-US" sz="3200" u="sng" dirty="0"/>
          </a:p>
        </p:txBody>
      </p:sp>
    </p:spTree>
    <p:extLst>
      <p:ext uri="{BB962C8B-B14F-4D97-AF65-F5344CB8AC3E}">
        <p14:creationId xmlns:p14="http://schemas.microsoft.com/office/powerpoint/2010/main" val="3415832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0659">
                                            <p:bg/>
                                          </p:spTgt>
                                        </p:tgtEl>
                                        <p:attrNameLst>
                                          <p:attrName>style.visibility</p:attrName>
                                        </p:attrNameLst>
                                      </p:cBhvr>
                                      <p:to>
                                        <p:strVal val="visible"/>
                                      </p:to>
                                    </p:set>
                                    <p:animEffect transition="in" filter="fade">
                                      <p:cBhvr>
                                        <p:cTn id="7" dur="1000"/>
                                        <p:tgtEl>
                                          <p:spTgt spid="70659">
                                            <p:bg/>
                                          </p:spTgt>
                                        </p:tgtEl>
                                      </p:cBhvr>
                                    </p:animEffect>
                                    <p:anim calcmode="lin" valueType="num">
                                      <p:cBhvr>
                                        <p:cTn id="8" dur="1000" fill="hold"/>
                                        <p:tgtEl>
                                          <p:spTgt spid="70659">
                                            <p:bg/>
                                          </p:spTgt>
                                        </p:tgtEl>
                                        <p:attrNameLst>
                                          <p:attrName>ppt_x</p:attrName>
                                        </p:attrNameLst>
                                      </p:cBhvr>
                                      <p:tavLst>
                                        <p:tav tm="0">
                                          <p:val>
                                            <p:strVal val="#ppt_x"/>
                                          </p:val>
                                        </p:tav>
                                        <p:tav tm="100000">
                                          <p:val>
                                            <p:strVal val="#ppt_x"/>
                                          </p:val>
                                        </p:tav>
                                      </p:tavLst>
                                    </p:anim>
                                    <p:anim calcmode="lin" valueType="num">
                                      <p:cBhvr>
                                        <p:cTn id="9" dur="1000" fill="hold"/>
                                        <p:tgtEl>
                                          <p:spTgt spid="70659">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0659">
                                            <p:txEl>
                                              <p:pRg st="0" end="0"/>
                                            </p:txEl>
                                          </p:spTgt>
                                        </p:tgtEl>
                                        <p:attrNameLst>
                                          <p:attrName>style.visibility</p:attrName>
                                        </p:attrNameLst>
                                      </p:cBhvr>
                                      <p:to>
                                        <p:strVal val="visible"/>
                                      </p:to>
                                    </p:set>
                                    <p:animEffect transition="in" filter="fade">
                                      <p:cBhvr>
                                        <p:cTn id="14" dur="1000"/>
                                        <p:tgtEl>
                                          <p:spTgt spid="70659">
                                            <p:txEl>
                                              <p:pRg st="0" end="0"/>
                                            </p:txEl>
                                          </p:spTgt>
                                        </p:tgtEl>
                                      </p:cBhvr>
                                    </p:animEffect>
                                    <p:anim calcmode="lin" valueType="num">
                                      <p:cBhvr>
                                        <p:cTn id="15" dur="1000" fill="hold"/>
                                        <p:tgtEl>
                                          <p:spTgt spid="7065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06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0659">
                                            <p:txEl>
                                              <p:pRg st="1" end="1"/>
                                            </p:txEl>
                                          </p:spTgt>
                                        </p:tgtEl>
                                        <p:attrNameLst>
                                          <p:attrName>style.visibility</p:attrName>
                                        </p:attrNameLst>
                                      </p:cBhvr>
                                      <p:to>
                                        <p:strVal val="visible"/>
                                      </p:to>
                                    </p:set>
                                    <p:animEffect transition="in" filter="fade">
                                      <p:cBhvr>
                                        <p:cTn id="21" dur="1000"/>
                                        <p:tgtEl>
                                          <p:spTgt spid="70659">
                                            <p:txEl>
                                              <p:pRg st="1" end="1"/>
                                            </p:txEl>
                                          </p:spTgt>
                                        </p:tgtEl>
                                      </p:cBhvr>
                                    </p:animEffect>
                                    <p:anim calcmode="lin" valueType="num">
                                      <p:cBhvr>
                                        <p:cTn id="22" dur="1000" fill="hold"/>
                                        <p:tgtEl>
                                          <p:spTgt spid="7065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06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0659">
                                            <p:txEl>
                                              <p:pRg st="2" end="2"/>
                                            </p:txEl>
                                          </p:spTgt>
                                        </p:tgtEl>
                                        <p:attrNameLst>
                                          <p:attrName>style.visibility</p:attrName>
                                        </p:attrNameLst>
                                      </p:cBhvr>
                                      <p:to>
                                        <p:strVal val="visible"/>
                                      </p:to>
                                    </p:set>
                                    <p:animEffect transition="in" filter="fade">
                                      <p:cBhvr>
                                        <p:cTn id="28" dur="1000"/>
                                        <p:tgtEl>
                                          <p:spTgt spid="70659">
                                            <p:txEl>
                                              <p:pRg st="2" end="2"/>
                                            </p:txEl>
                                          </p:spTgt>
                                        </p:tgtEl>
                                      </p:cBhvr>
                                    </p:animEffect>
                                    <p:anim calcmode="lin" valueType="num">
                                      <p:cBhvr>
                                        <p:cTn id="29" dur="1000" fill="hold"/>
                                        <p:tgtEl>
                                          <p:spTgt spid="7065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065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0659">
                                            <p:txEl>
                                              <p:pRg st="3" end="3"/>
                                            </p:txEl>
                                          </p:spTgt>
                                        </p:tgtEl>
                                        <p:attrNameLst>
                                          <p:attrName>style.visibility</p:attrName>
                                        </p:attrNameLst>
                                      </p:cBhvr>
                                      <p:to>
                                        <p:strVal val="visible"/>
                                      </p:to>
                                    </p:set>
                                    <p:animEffect transition="in" filter="fade">
                                      <p:cBhvr>
                                        <p:cTn id="35" dur="1000"/>
                                        <p:tgtEl>
                                          <p:spTgt spid="70659">
                                            <p:txEl>
                                              <p:pRg st="3" end="3"/>
                                            </p:txEl>
                                          </p:spTgt>
                                        </p:tgtEl>
                                      </p:cBhvr>
                                    </p:animEffect>
                                    <p:anim calcmode="lin" valueType="num">
                                      <p:cBhvr>
                                        <p:cTn id="36" dur="1000" fill="hold"/>
                                        <p:tgtEl>
                                          <p:spTgt spid="70659">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065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0659">
                                            <p:txEl>
                                              <p:pRg st="4" end="4"/>
                                            </p:txEl>
                                          </p:spTgt>
                                        </p:tgtEl>
                                        <p:attrNameLst>
                                          <p:attrName>style.visibility</p:attrName>
                                        </p:attrNameLst>
                                      </p:cBhvr>
                                      <p:to>
                                        <p:strVal val="visible"/>
                                      </p:to>
                                    </p:set>
                                    <p:animEffect transition="in" filter="fade">
                                      <p:cBhvr>
                                        <p:cTn id="42" dur="1000"/>
                                        <p:tgtEl>
                                          <p:spTgt spid="70659">
                                            <p:txEl>
                                              <p:pRg st="4" end="4"/>
                                            </p:txEl>
                                          </p:spTgt>
                                        </p:tgtEl>
                                      </p:cBhvr>
                                    </p:animEffect>
                                    <p:anim calcmode="lin" valueType="num">
                                      <p:cBhvr>
                                        <p:cTn id="43" dur="1000" fill="hold"/>
                                        <p:tgtEl>
                                          <p:spTgt spid="70659">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7065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Oval 2"/>
          <p:cNvSpPr>
            <a:spLocks noChangeArrowheads="1"/>
          </p:cNvSpPr>
          <p:nvPr/>
        </p:nvSpPr>
        <p:spPr bwMode="auto">
          <a:xfrm>
            <a:off x="257175" y="1865313"/>
            <a:ext cx="1503363" cy="1474787"/>
          </a:xfrm>
          <a:prstGeom prst="ellipse">
            <a:avLst/>
          </a:prstGeom>
          <a:solidFill>
            <a:schemeClr val="accent1"/>
          </a:solidFill>
          <a:ln w="635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508" name="Oval 4"/>
          <p:cNvSpPr>
            <a:spLocks noChangeArrowheads="1"/>
          </p:cNvSpPr>
          <p:nvPr/>
        </p:nvSpPr>
        <p:spPr bwMode="auto">
          <a:xfrm>
            <a:off x="6407150" y="1363663"/>
            <a:ext cx="2624138" cy="2573337"/>
          </a:xfrm>
          <a:prstGeom prst="ellipse">
            <a:avLst/>
          </a:prstGeom>
          <a:solidFill>
            <a:schemeClr val="accent1"/>
          </a:solidFill>
          <a:ln w="635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510" name="Oval 6"/>
          <p:cNvSpPr>
            <a:spLocks noChangeArrowheads="1"/>
          </p:cNvSpPr>
          <p:nvPr/>
        </p:nvSpPr>
        <p:spPr bwMode="auto">
          <a:xfrm>
            <a:off x="3373438" y="1885950"/>
            <a:ext cx="1503362" cy="1474788"/>
          </a:xfrm>
          <a:prstGeom prst="ellipse">
            <a:avLst/>
          </a:prstGeom>
          <a:solidFill>
            <a:schemeClr val="accent1"/>
          </a:solidFill>
          <a:ln w="635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509" name="Arc 5"/>
          <p:cNvSpPr>
            <a:spLocks/>
          </p:cNvSpPr>
          <p:nvPr/>
        </p:nvSpPr>
        <p:spPr bwMode="auto">
          <a:xfrm rot="14307318">
            <a:off x="3435351" y="3017837"/>
            <a:ext cx="430212" cy="81121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5400">
            <a:solidFill>
              <a:srgbClr val="3366FF"/>
            </a:solidFill>
            <a:round/>
            <a:headEnd/>
            <a:tailEnd type="stealth" w="lg" len="lg"/>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511" name="Arc 7"/>
          <p:cNvSpPr>
            <a:spLocks/>
          </p:cNvSpPr>
          <p:nvPr/>
        </p:nvSpPr>
        <p:spPr bwMode="auto">
          <a:xfrm rot="24606870">
            <a:off x="4400551" y="1462087"/>
            <a:ext cx="430212" cy="81121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5400">
            <a:solidFill>
              <a:srgbClr val="3366FF"/>
            </a:solidFill>
            <a:round/>
            <a:headEnd/>
            <a:tailEnd type="stealth" w="lg" len="lg"/>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512" name="Arc 8"/>
          <p:cNvSpPr>
            <a:spLocks/>
          </p:cNvSpPr>
          <p:nvPr/>
        </p:nvSpPr>
        <p:spPr bwMode="auto">
          <a:xfrm rot="19774446">
            <a:off x="3136900" y="1703388"/>
            <a:ext cx="430213" cy="811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5400">
            <a:solidFill>
              <a:srgbClr val="3366FF"/>
            </a:solidFill>
            <a:round/>
            <a:headEnd/>
            <a:tailEnd type="stealth" w="lg" len="lg"/>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513" name="Text Box 9"/>
          <p:cNvSpPr txBox="1">
            <a:spLocks noChangeArrowheads="1"/>
          </p:cNvSpPr>
          <p:nvPr/>
        </p:nvSpPr>
        <p:spPr bwMode="auto">
          <a:xfrm>
            <a:off x="3452813" y="3644900"/>
            <a:ext cx="611187"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s-ES" b="1">
                <a:solidFill>
                  <a:srgbClr val="0000FF"/>
                </a:solidFill>
              </a:rPr>
              <a:t>H</a:t>
            </a:r>
            <a:r>
              <a:rPr lang="es-ES" b="1" baseline="-25000">
                <a:solidFill>
                  <a:srgbClr val="0000FF"/>
                </a:solidFill>
              </a:rPr>
              <a:t>2</a:t>
            </a:r>
            <a:r>
              <a:rPr lang="es-ES" b="1">
                <a:solidFill>
                  <a:srgbClr val="0000FF"/>
                </a:solidFill>
              </a:rPr>
              <a:t>O</a:t>
            </a:r>
          </a:p>
        </p:txBody>
      </p:sp>
      <p:sp>
        <p:nvSpPr>
          <p:cNvPr id="21514" name="Text Box 10"/>
          <p:cNvSpPr txBox="1">
            <a:spLocks noChangeArrowheads="1"/>
          </p:cNvSpPr>
          <p:nvPr/>
        </p:nvSpPr>
        <p:spPr bwMode="auto">
          <a:xfrm>
            <a:off x="2368550" y="1657350"/>
            <a:ext cx="611188"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s-ES" b="1">
                <a:solidFill>
                  <a:srgbClr val="0000FF"/>
                </a:solidFill>
              </a:rPr>
              <a:t>H</a:t>
            </a:r>
            <a:r>
              <a:rPr lang="es-ES" b="1" baseline="-25000">
                <a:solidFill>
                  <a:srgbClr val="0000FF"/>
                </a:solidFill>
              </a:rPr>
              <a:t>2</a:t>
            </a:r>
            <a:r>
              <a:rPr lang="es-ES" b="1">
                <a:solidFill>
                  <a:srgbClr val="0000FF"/>
                </a:solidFill>
              </a:rPr>
              <a:t>O</a:t>
            </a:r>
          </a:p>
        </p:txBody>
      </p:sp>
      <p:sp>
        <p:nvSpPr>
          <p:cNvPr id="21515" name="Text Box 11"/>
          <p:cNvSpPr txBox="1">
            <a:spLocks noChangeArrowheads="1"/>
          </p:cNvSpPr>
          <p:nvPr/>
        </p:nvSpPr>
        <p:spPr bwMode="auto">
          <a:xfrm>
            <a:off x="4194175" y="1214438"/>
            <a:ext cx="611188"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s-ES" b="1">
                <a:solidFill>
                  <a:srgbClr val="0000FF"/>
                </a:solidFill>
              </a:rPr>
              <a:t>H</a:t>
            </a:r>
            <a:r>
              <a:rPr lang="es-ES" b="1" baseline="-25000">
                <a:solidFill>
                  <a:srgbClr val="0000FF"/>
                </a:solidFill>
              </a:rPr>
              <a:t>2</a:t>
            </a:r>
            <a:r>
              <a:rPr lang="es-ES" b="1">
                <a:solidFill>
                  <a:srgbClr val="0000FF"/>
                </a:solidFill>
              </a:rPr>
              <a:t>O</a:t>
            </a:r>
          </a:p>
        </p:txBody>
      </p:sp>
      <p:sp>
        <p:nvSpPr>
          <p:cNvPr id="21516" name="Arc 12"/>
          <p:cNvSpPr>
            <a:spLocks/>
          </p:cNvSpPr>
          <p:nvPr/>
        </p:nvSpPr>
        <p:spPr bwMode="auto">
          <a:xfrm rot="31596442">
            <a:off x="4611688" y="2751138"/>
            <a:ext cx="430212" cy="811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5400">
            <a:solidFill>
              <a:srgbClr val="3366FF"/>
            </a:solidFill>
            <a:round/>
            <a:headEnd/>
            <a:tailEnd type="stealth" w="lg" len="lg"/>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519" name="Text Box 15"/>
          <p:cNvSpPr txBox="1">
            <a:spLocks noChangeArrowheads="1"/>
          </p:cNvSpPr>
          <p:nvPr/>
        </p:nvSpPr>
        <p:spPr bwMode="auto">
          <a:xfrm>
            <a:off x="5102225" y="3319463"/>
            <a:ext cx="611188"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s-ES" b="1">
                <a:solidFill>
                  <a:srgbClr val="0000FF"/>
                </a:solidFill>
              </a:rPr>
              <a:t>H</a:t>
            </a:r>
            <a:r>
              <a:rPr lang="es-ES" b="1" baseline="-25000">
                <a:solidFill>
                  <a:srgbClr val="0000FF"/>
                </a:solidFill>
              </a:rPr>
              <a:t>2</a:t>
            </a:r>
            <a:r>
              <a:rPr lang="es-ES" b="1">
                <a:solidFill>
                  <a:srgbClr val="0000FF"/>
                </a:solidFill>
              </a:rPr>
              <a:t>O</a:t>
            </a:r>
          </a:p>
        </p:txBody>
      </p:sp>
      <p:sp>
        <p:nvSpPr>
          <p:cNvPr id="21520" name="Line 16"/>
          <p:cNvSpPr>
            <a:spLocks noChangeShapeType="1"/>
          </p:cNvSpPr>
          <p:nvPr/>
        </p:nvSpPr>
        <p:spPr bwMode="auto">
          <a:xfrm>
            <a:off x="2093913" y="2601913"/>
            <a:ext cx="885825" cy="0"/>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1521" name="Line 17"/>
          <p:cNvSpPr>
            <a:spLocks noChangeShapeType="1"/>
          </p:cNvSpPr>
          <p:nvPr/>
        </p:nvSpPr>
        <p:spPr bwMode="auto">
          <a:xfrm>
            <a:off x="5153025" y="2652713"/>
            <a:ext cx="885825" cy="0"/>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pic>
        <p:nvPicPr>
          <p:cNvPr id="2" name="Picture 1"/>
          <p:cNvPicPr>
            <a:picLocks noChangeAspect="1"/>
          </p:cNvPicPr>
          <p:nvPr/>
        </p:nvPicPr>
        <p:blipFill>
          <a:blip r:embed="rId2"/>
          <a:stretch>
            <a:fillRect/>
          </a:stretch>
        </p:blipFill>
        <p:spPr>
          <a:xfrm>
            <a:off x="429462" y="4609073"/>
            <a:ext cx="2638684" cy="1969527"/>
          </a:xfrm>
          <a:prstGeom prst="rect">
            <a:avLst/>
          </a:prstGeom>
        </p:spPr>
      </p:pic>
      <p:pic>
        <p:nvPicPr>
          <p:cNvPr id="3" name="Picture 2"/>
          <p:cNvPicPr>
            <a:picLocks noChangeAspect="1"/>
          </p:cNvPicPr>
          <p:nvPr/>
        </p:nvPicPr>
        <p:blipFill>
          <a:blip r:embed="rId3"/>
          <a:stretch>
            <a:fillRect/>
          </a:stretch>
        </p:blipFill>
        <p:spPr>
          <a:xfrm>
            <a:off x="3182938" y="4634473"/>
            <a:ext cx="2730706" cy="1917700"/>
          </a:xfrm>
          <a:prstGeom prst="rect">
            <a:avLst/>
          </a:prstGeom>
        </p:spPr>
      </p:pic>
      <p:pic>
        <p:nvPicPr>
          <p:cNvPr id="4" name="Picture 3"/>
          <p:cNvPicPr>
            <a:picLocks noChangeAspect="1"/>
          </p:cNvPicPr>
          <p:nvPr/>
        </p:nvPicPr>
        <p:blipFill>
          <a:blip r:embed="rId4"/>
          <a:stretch>
            <a:fillRect/>
          </a:stretch>
        </p:blipFill>
        <p:spPr>
          <a:xfrm>
            <a:off x="6089650" y="4618672"/>
            <a:ext cx="2698750" cy="1959928"/>
          </a:xfrm>
          <a:prstGeom prst="rect">
            <a:avLst/>
          </a:prstGeom>
        </p:spPr>
      </p:pic>
      <p:sp>
        <p:nvSpPr>
          <p:cNvPr id="5" name="Rectangle 4"/>
          <p:cNvSpPr/>
          <p:nvPr/>
        </p:nvSpPr>
        <p:spPr>
          <a:xfrm>
            <a:off x="2313305" y="259834"/>
            <a:ext cx="4930356" cy="584776"/>
          </a:xfrm>
          <a:prstGeom prst="rect">
            <a:avLst/>
          </a:prstGeom>
        </p:spPr>
        <p:txBody>
          <a:bodyPr wrap="none">
            <a:spAutoFit/>
          </a:bodyPr>
          <a:lstStyle/>
          <a:p>
            <a:r>
              <a:rPr lang="en-US" sz="3200" dirty="0" err="1"/>
              <a:t>Aumento</a:t>
            </a:r>
            <a:r>
              <a:rPr lang="en-US" sz="3200" dirty="0"/>
              <a:t> del </a:t>
            </a:r>
            <a:r>
              <a:rPr lang="en-US" sz="3200" dirty="0" err="1"/>
              <a:t>tamaño</a:t>
            </a:r>
            <a:r>
              <a:rPr lang="en-US" sz="3200" dirty="0"/>
              <a:t> </a:t>
            </a:r>
            <a:r>
              <a:rPr lang="en-US" sz="3200" dirty="0" err="1"/>
              <a:t>celular</a:t>
            </a:r>
            <a:endParaRPr lang="en-US" sz="3200" dirty="0"/>
          </a:p>
        </p:txBody>
      </p:sp>
    </p:spTree>
    <p:extLst>
      <p:ext uri="{BB962C8B-B14F-4D97-AF65-F5344CB8AC3E}">
        <p14:creationId xmlns:p14="http://schemas.microsoft.com/office/powerpoint/2010/main" val="876729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1000"/>
                                        <p:tgtEl>
                                          <p:spTgt spid="21506"/>
                                        </p:tgtEl>
                                      </p:cBhvr>
                                    </p:animEffect>
                                    <p:anim calcmode="lin" valueType="num">
                                      <p:cBhvr>
                                        <p:cTn id="8" dur="1000" fill="hold"/>
                                        <p:tgtEl>
                                          <p:spTgt spid="21506"/>
                                        </p:tgtEl>
                                        <p:attrNameLst>
                                          <p:attrName>ppt_x</p:attrName>
                                        </p:attrNameLst>
                                      </p:cBhvr>
                                      <p:tavLst>
                                        <p:tav tm="0">
                                          <p:val>
                                            <p:strVal val="#ppt_x"/>
                                          </p:val>
                                        </p:tav>
                                        <p:tav tm="100000">
                                          <p:val>
                                            <p:strVal val="#ppt_x"/>
                                          </p:val>
                                        </p:tav>
                                      </p:tavLst>
                                    </p:anim>
                                    <p:anim calcmode="lin" valueType="num">
                                      <p:cBhvr>
                                        <p:cTn id="9" dur="1000" fill="hold"/>
                                        <p:tgtEl>
                                          <p:spTgt spid="2150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1520"/>
                                        </p:tgtEl>
                                        <p:attrNameLst>
                                          <p:attrName>style.visibility</p:attrName>
                                        </p:attrNameLst>
                                      </p:cBhvr>
                                      <p:to>
                                        <p:strVal val="visible"/>
                                      </p:to>
                                    </p:set>
                                    <p:anim calcmode="lin" valueType="num">
                                      <p:cBhvr>
                                        <p:cTn id="13" dur="1000" fill="hold"/>
                                        <p:tgtEl>
                                          <p:spTgt spid="21520"/>
                                        </p:tgtEl>
                                        <p:attrNameLst>
                                          <p:attrName>ppt_w</p:attrName>
                                        </p:attrNameLst>
                                      </p:cBhvr>
                                      <p:tavLst>
                                        <p:tav tm="0">
                                          <p:val>
                                            <p:strVal val="#ppt_w*0.70"/>
                                          </p:val>
                                        </p:tav>
                                        <p:tav tm="100000">
                                          <p:val>
                                            <p:strVal val="#ppt_w"/>
                                          </p:val>
                                        </p:tav>
                                      </p:tavLst>
                                    </p:anim>
                                    <p:anim calcmode="lin" valueType="num">
                                      <p:cBhvr>
                                        <p:cTn id="14" dur="1000" fill="hold"/>
                                        <p:tgtEl>
                                          <p:spTgt spid="21520"/>
                                        </p:tgtEl>
                                        <p:attrNameLst>
                                          <p:attrName>ppt_h</p:attrName>
                                        </p:attrNameLst>
                                      </p:cBhvr>
                                      <p:tavLst>
                                        <p:tav tm="0">
                                          <p:val>
                                            <p:strVal val="#ppt_h"/>
                                          </p:val>
                                        </p:tav>
                                        <p:tav tm="100000">
                                          <p:val>
                                            <p:strVal val="#ppt_h"/>
                                          </p:val>
                                        </p:tav>
                                      </p:tavLst>
                                    </p:anim>
                                    <p:animEffect transition="in" filter="fade">
                                      <p:cBhvr>
                                        <p:cTn id="15" dur="1000"/>
                                        <p:tgtEl>
                                          <p:spTgt spid="215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1510"/>
                                        </p:tgtEl>
                                        <p:attrNameLst>
                                          <p:attrName>style.visibility</p:attrName>
                                        </p:attrNameLst>
                                      </p:cBhvr>
                                      <p:to>
                                        <p:strVal val="visible"/>
                                      </p:to>
                                    </p:set>
                                    <p:animEffect transition="in" filter="fade">
                                      <p:cBhvr>
                                        <p:cTn id="20" dur="1000"/>
                                        <p:tgtEl>
                                          <p:spTgt spid="21510"/>
                                        </p:tgtEl>
                                      </p:cBhvr>
                                    </p:animEffect>
                                    <p:anim calcmode="lin" valueType="num">
                                      <p:cBhvr>
                                        <p:cTn id="21" dur="1000" fill="hold"/>
                                        <p:tgtEl>
                                          <p:spTgt spid="21510"/>
                                        </p:tgtEl>
                                        <p:attrNameLst>
                                          <p:attrName>ppt_x</p:attrName>
                                        </p:attrNameLst>
                                      </p:cBhvr>
                                      <p:tavLst>
                                        <p:tav tm="0">
                                          <p:val>
                                            <p:strVal val="#ppt_x"/>
                                          </p:val>
                                        </p:tav>
                                        <p:tav tm="100000">
                                          <p:val>
                                            <p:strVal val="#ppt_x"/>
                                          </p:val>
                                        </p:tav>
                                      </p:tavLst>
                                    </p:anim>
                                    <p:anim calcmode="lin" valueType="num">
                                      <p:cBhvr>
                                        <p:cTn id="22" dur="1000" fill="hold"/>
                                        <p:tgtEl>
                                          <p:spTgt spid="21510"/>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1500"/>
                                  </p:stCondLst>
                                  <p:childTnLst>
                                    <p:set>
                                      <p:cBhvr>
                                        <p:cTn id="24" dur="1" fill="hold">
                                          <p:stCondLst>
                                            <p:cond delay="0"/>
                                          </p:stCondLst>
                                        </p:cTn>
                                        <p:tgtEl>
                                          <p:spTgt spid="21509"/>
                                        </p:tgtEl>
                                        <p:attrNameLst>
                                          <p:attrName>style.visibility</p:attrName>
                                        </p:attrNameLst>
                                      </p:cBhvr>
                                      <p:to>
                                        <p:strVal val="visible"/>
                                      </p:to>
                                    </p:set>
                                    <p:animEffect transition="in" filter="fade">
                                      <p:cBhvr>
                                        <p:cTn id="25" dur="2000"/>
                                        <p:tgtEl>
                                          <p:spTgt spid="21509"/>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21513"/>
                                        </p:tgtEl>
                                        <p:attrNameLst>
                                          <p:attrName>style.visibility</p:attrName>
                                        </p:attrNameLst>
                                      </p:cBhvr>
                                      <p:to>
                                        <p:strVal val="visible"/>
                                      </p:to>
                                    </p:set>
                                    <p:animEffect transition="in" filter="fade">
                                      <p:cBhvr>
                                        <p:cTn id="28" dur="2000"/>
                                        <p:tgtEl>
                                          <p:spTgt spid="21513"/>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21516"/>
                                        </p:tgtEl>
                                        <p:attrNameLst>
                                          <p:attrName>style.visibility</p:attrName>
                                        </p:attrNameLst>
                                      </p:cBhvr>
                                      <p:to>
                                        <p:strVal val="visible"/>
                                      </p:to>
                                    </p:set>
                                    <p:animEffect transition="in" filter="fade">
                                      <p:cBhvr>
                                        <p:cTn id="31" dur="2000"/>
                                        <p:tgtEl>
                                          <p:spTgt spid="21516"/>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21519"/>
                                        </p:tgtEl>
                                        <p:attrNameLst>
                                          <p:attrName>style.visibility</p:attrName>
                                        </p:attrNameLst>
                                      </p:cBhvr>
                                      <p:to>
                                        <p:strVal val="visible"/>
                                      </p:to>
                                    </p:set>
                                    <p:animEffect transition="in" filter="fade">
                                      <p:cBhvr>
                                        <p:cTn id="34" dur="2000"/>
                                        <p:tgtEl>
                                          <p:spTgt spid="21519"/>
                                        </p:tgtEl>
                                      </p:cBhvr>
                                    </p:animEffect>
                                  </p:childTnLst>
                                </p:cTn>
                              </p:par>
                              <p:par>
                                <p:cTn id="35" presetID="10" presetClass="entr" presetSubtype="0" fill="hold" grpId="0" nodeType="withEffect">
                                  <p:stCondLst>
                                    <p:cond delay="1500"/>
                                  </p:stCondLst>
                                  <p:childTnLst>
                                    <p:set>
                                      <p:cBhvr>
                                        <p:cTn id="36" dur="1" fill="hold">
                                          <p:stCondLst>
                                            <p:cond delay="0"/>
                                          </p:stCondLst>
                                        </p:cTn>
                                        <p:tgtEl>
                                          <p:spTgt spid="21511"/>
                                        </p:tgtEl>
                                        <p:attrNameLst>
                                          <p:attrName>style.visibility</p:attrName>
                                        </p:attrNameLst>
                                      </p:cBhvr>
                                      <p:to>
                                        <p:strVal val="visible"/>
                                      </p:to>
                                    </p:set>
                                    <p:animEffect transition="in" filter="fade">
                                      <p:cBhvr>
                                        <p:cTn id="37" dur="2000"/>
                                        <p:tgtEl>
                                          <p:spTgt spid="21511"/>
                                        </p:tgtEl>
                                      </p:cBhvr>
                                    </p:animEffect>
                                  </p:childTnLst>
                                </p:cTn>
                              </p:par>
                              <p:par>
                                <p:cTn id="38" presetID="10" presetClass="entr" presetSubtype="0" fill="hold" grpId="0" nodeType="withEffect">
                                  <p:stCondLst>
                                    <p:cond delay="1500"/>
                                  </p:stCondLst>
                                  <p:childTnLst>
                                    <p:set>
                                      <p:cBhvr>
                                        <p:cTn id="39" dur="1" fill="hold">
                                          <p:stCondLst>
                                            <p:cond delay="0"/>
                                          </p:stCondLst>
                                        </p:cTn>
                                        <p:tgtEl>
                                          <p:spTgt spid="21515"/>
                                        </p:tgtEl>
                                        <p:attrNameLst>
                                          <p:attrName>style.visibility</p:attrName>
                                        </p:attrNameLst>
                                      </p:cBhvr>
                                      <p:to>
                                        <p:strVal val="visible"/>
                                      </p:to>
                                    </p:set>
                                    <p:animEffect transition="in" filter="fade">
                                      <p:cBhvr>
                                        <p:cTn id="40" dur="2000"/>
                                        <p:tgtEl>
                                          <p:spTgt spid="21515"/>
                                        </p:tgtEl>
                                      </p:cBhvr>
                                    </p:animEffect>
                                  </p:childTnLst>
                                </p:cTn>
                              </p:par>
                              <p:par>
                                <p:cTn id="41" presetID="10" presetClass="entr" presetSubtype="0" fill="hold" grpId="0" nodeType="withEffect">
                                  <p:stCondLst>
                                    <p:cond delay="1500"/>
                                  </p:stCondLst>
                                  <p:childTnLst>
                                    <p:set>
                                      <p:cBhvr>
                                        <p:cTn id="42" dur="1" fill="hold">
                                          <p:stCondLst>
                                            <p:cond delay="0"/>
                                          </p:stCondLst>
                                        </p:cTn>
                                        <p:tgtEl>
                                          <p:spTgt spid="21512"/>
                                        </p:tgtEl>
                                        <p:attrNameLst>
                                          <p:attrName>style.visibility</p:attrName>
                                        </p:attrNameLst>
                                      </p:cBhvr>
                                      <p:to>
                                        <p:strVal val="visible"/>
                                      </p:to>
                                    </p:set>
                                    <p:animEffect transition="in" filter="fade">
                                      <p:cBhvr>
                                        <p:cTn id="43" dur="2000"/>
                                        <p:tgtEl>
                                          <p:spTgt spid="21512"/>
                                        </p:tgtEl>
                                      </p:cBhvr>
                                    </p:animEffect>
                                  </p:childTnLst>
                                </p:cTn>
                              </p:par>
                              <p:par>
                                <p:cTn id="44" presetID="10" presetClass="entr" presetSubtype="0" fill="hold" grpId="0" nodeType="withEffect">
                                  <p:stCondLst>
                                    <p:cond delay="1500"/>
                                  </p:stCondLst>
                                  <p:childTnLst>
                                    <p:set>
                                      <p:cBhvr>
                                        <p:cTn id="45" dur="1" fill="hold">
                                          <p:stCondLst>
                                            <p:cond delay="0"/>
                                          </p:stCondLst>
                                        </p:cTn>
                                        <p:tgtEl>
                                          <p:spTgt spid="21514"/>
                                        </p:tgtEl>
                                        <p:attrNameLst>
                                          <p:attrName>style.visibility</p:attrName>
                                        </p:attrNameLst>
                                      </p:cBhvr>
                                      <p:to>
                                        <p:strVal val="visible"/>
                                      </p:to>
                                    </p:set>
                                    <p:animEffect transition="in" filter="fade">
                                      <p:cBhvr>
                                        <p:cTn id="46" dur="2000"/>
                                        <p:tgtEl>
                                          <p:spTgt spid="21514"/>
                                        </p:tgtEl>
                                      </p:cBhvr>
                                    </p:animEffect>
                                  </p:childTnLst>
                                </p:cTn>
                              </p:par>
                            </p:childTnLst>
                          </p:cTn>
                        </p:par>
                        <p:par>
                          <p:cTn id="47" fill="hold" nodeType="afterGroup">
                            <p:stCondLst>
                              <p:cond delay="3500"/>
                            </p:stCondLst>
                            <p:childTnLst>
                              <p:par>
                                <p:cTn id="48" presetID="55" presetClass="entr" presetSubtype="0" fill="hold" grpId="0" nodeType="afterEffect">
                                  <p:stCondLst>
                                    <p:cond delay="0"/>
                                  </p:stCondLst>
                                  <p:childTnLst>
                                    <p:set>
                                      <p:cBhvr>
                                        <p:cTn id="49" dur="1" fill="hold">
                                          <p:stCondLst>
                                            <p:cond delay="0"/>
                                          </p:stCondLst>
                                        </p:cTn>
                                        <p:tgtEl>
                                          <p:spTgt spid="21521"/>
                                        </p:tgtEl>
                                        <p:attrNameLst>
                                          <p:attrName>style.visibility</p:attrName>
                                        </p:attrNameLst>
                                      </p:cBhvr>
                                      <p:to>
                                        <p:strVal val="visible"/>
                                      </p:to>
                                    </p:set>
                                    <p:anim calcmode="lin" valueType="num">
                                      <p:cBhvr>
                                        <p:cTn id="50" dur="1000" fill="hold"/>
                                        <p:tgtEl>
                                          <p:spTgt spid="21521"/>
                                        </p:tgtEl>
                                        <p:attrNameLst>
                                          <p:attrName>ppt_w</p:attrName>
                                        </p:attrNameLst>
                                      </p:cBhvr>
                                      <p:tavLst>
                                        <p:tav tm="0">
                                          <p:val>
                                            <p:strVal val="#ppt_w*0.70"/>
                                          </p:val>
                                        </p:tav>
                                        <p:tav tm="100000">
                                          <p:val>
                                            <p:strVal val="#ppt_w"/>
                                          </p:val>
                                        </p:tav>
                                      </p:tavLst>
                                    </p:anim>
                                    <p:anim calcmode="lin" valueType="num">
                                      <p:cBhvr>
                                        <p:cTn id="51" dur="1000" fill="hold"/>
                                        <p:tgtEl>
                                          <p:spTgt spid="21521"/>
                                        </p:tgtEl>
                                        <p:attrNameLst>
                                          <p:attrName>ppt_h</p:attrName>
                                        </p:attrNameLst>
                                      </p:cBhvr>
                                      <p:tavLst>
                                        <p:tav tm="0">
                                          <p:val>
                                            <p:strVal val="#ppt_h"/>
                                          </p:val>
                                        </p:tav>
                                        <p:tav tm="100000">
                                          <p:val>
                                            <p:strVal val="#ppt_h"/>
                                          </p:val>
                                        </p:tav>
                                      </p:tavLst>
                                    </p:anim>
                                    <p:animEffect transition="in" filter="fade">
                                      <p:cBhvr>
                                        <p:cTn id="52" dur="1000"/>
                                        <p:tgtEl>
                                          <p:spTgt spid="2152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1508"/>
                                        </p:tgtEl>
                                        <p:attrNameLst>
                                          <p:attrName>style.visibility</p:attrName>
                                        </p:attrNameLst>
                                      </p:cBhvr>
                                      <p:to>
                                        <p:strVal val="visible"/>
                                      </p:to>
                                    </p:set>
                                    <p:animEffect transition="in" filter="fade">
                                      <p:cBhvr>
                                        <p:cTn id="57" dur="1000"/>
                                        <p:tgtEl>
                                          <p:spTgt spid="21508"/>
                                        </p:tgtEl>
                                      </p:cBhvr>
                                    </p:animEffect>
                                    <p:anim calcmode="lin" valueType="num">
                                      <p:cBhvr>
                                        <p:cTn id="58" dur="1000" fill="hold"/>
                                        <p:tgtEl>
                                          <p:spTgt spid="21508"/>
                                        </p:tgtEl>
                                        <p:attrNameLst>
                                          <p:attrName>ppt_x</p:attrName>
                                        </p:attrNameLst>
                                      </p:cBhvr>
                                      <p:tavLst>
                                        <p:tav tm="0">
                                          <p:val>
                                            <p:strVal val="#ppt_x"/>
                                          </p:val>
                                        </p:tav>
                                        <p:tav tm="100000">
                                          <p:val>
                                            <p:strVal val="#ppt_x"/>
                                          </p:val>
                                        </p:tav>
                                      </p:tavLst>
                                    </p:anim>
                                    <p:anim calcmode="lin" valueType="num">
                                      <p:cBhvr>
                                        <p:cTn id="59" dur="1000" fill="hold"/>
                                        <p:tgtEl>
                                          <p:spTgt spid="21508"/>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3"/>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nimBg="1"/>
      <p:bldP spid="21508" grpId="0" animBg="1"/>
      <p:bldP spid="21510" grpId="0" animBg="1"/>
      <p:bldP spid="21509" grpId="0" animBg="1"/>
      <p:bldP spid="21511" grpId="0" animBg="1"/>
      <p:bldP spid="21512" grpId="0" animBg="1"/>
      <p:bldP spid="21513" grpId="0"/>
      <p:bldP spid="21514" grpId="0"/>
      <p:bldP spid="21515" grpId="0"/>
      <p:bldP spid="21516" grpId="0" animBg="1"/>
      <p:bldP spid="21519" grpId="0"/>
      <p:bldP spid="21520" grpId="0" animBg="1"/>
      <p:bldP spid="215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idx="1"/>
          </p:nvPr>
        </p:nvSpPr>
        <p:spPr>
          <a:xfrm>
            <a:off x="685800" y="1339557"/>
            <a:ext cx="7772400" cy="4114800"/>
          </a:xfrm>
        </p:spPr>
        <p:txBody>
          <a:bodyPr>
            <a:normAutofit/>
          </a:bodyPr>
          <a:lstStyle/>
          <a:p>
            <a:r>
              <a:rPr lang="en-GB" dirty="0" err="1" smtClean="0"/>
              <a:t>Síntesis</a:t>
            </a:r>
            <a:r>
              <a:rPr lang="en-GB" dirty="0" smtClean="0"/>
              <a:t> de </a:t>
            </a:r>
            <a:r>
              <a:rPr lang="en-GB" dirty="0" err="1" smtClean="0"/>
              <a:t>proteinas</a:t>
            </a:r>
            <a:r>
              <a:rPr lang="en-GB" dirty="0" smtClean="0"/>
              <a:t> o </a:t>
            </a:r>
            <a:r>
              <a:rPr lang="en-GB" dirty="0" err="1" smtClean="0"/>
              <a:t>acumulación</a:t>
            </a:r>
            <a:r>
              <a:rPr lang="en-GB" dirty="0" smtClean="0"/>
              <a:t> de mRNAs </a:t>
            </a:r>
            <a:r>
              <a:rPr lang="en-GB" dirty="0" err="1" smtClean="0"/>
              <a:t>para</a:t>
            </a:r>
            <a:r>
              <a:rPr lang="en-GB" dirty="0" smtClean="0"/>
              <a:t>: </a:t>
            </a:r>
          </a:p>
          <a:p>
            <a:r>
              <a:rPr lang="en-GB" dirty="0" smtClean="0"/>
              <a:t>La </a:t>
            </a:r>
            <a:r>
              <a:rPr lang="en-GB" dirty="0" err="1" smtClean="0"/>
              <a:t>maquinaria</a:t>
            </a:r>
            <a:r>
              <a:rPr lang="en-GB" dirty="0" smtClean="0"/>
              <a:t> de </a:t>
            </a:r>
            <a:r>
              <a:rPr lang="en-GB" dirty="0" err="1" smtClean="0"/>
              <a:t>traducción</a:t>
            </a:r>
            <a:r>
              <a:rPr lang="en-GB" dirty="0" smtClean="0"/>
              <a:t> </a:t>
            </a:r>
            <a:r>
              <a:rPr lang="en-GB" dirty="0" err="1" smtClean="0"/>
              <a:t>p.ej</a:t>
            </a:r>
            <a:r>
              <a:rPr lang="en-GB" dirty="0" smtClean="0"/>
              <a:t>. </a:t>
            </a:r>
            <a:r>
              <a:rPr lang="en-GB" dirty="0" err="1" smtClean="0"/>
              <a:t>Ribosomas</a:t>
            </a:r>
            <a:endParaRPr lang="en-GB" dirty="0" smtClean="0"/>
          </a:p>
          <a:p>
            <a:r>
              <a:rPr lang="en-GB" dirty="0" err="1"/>
              <a:t>F</a:t>
            </a:r>
            <a:r>
              <a:rPr lang="en-GB" dirty="0" err="1" smtClean="0"/>
              <a:t>actores</a:t>
            </a:r>
            <a:r>
              <a:rPr lang="en-GB" dirty="0" smtClean="0"/>
              <a:t> de </a:t>
            </a:r>
            <a:r>
              <a:rPr lang="en-GB" dirty="0" err="1" smtClean="0"/>
              <a:t>degradación</a:t>
            </a:r>
            <a:r>
              <a:rPr lang="en-GB" dirty="0" smtClean="0"/>
              <a:t> </a:t>
            </a:r>
            <a:r>
              <a:rPr lang="en-GB" dirty="0" err="1" smtClean="0"/>
              <a:t>como</a:t>
            </a:r>
            <a:r>
              <a:rPr lang="en-GB" dirty="0" smtClean="0"/>
              <a:t> </a:t>
            </a:r>
            <a:r>
              <a:rPr lang="en-GB" dirty="0" err="1" smtClean="0"/>
              <a:t>ubiquitina</a:t>
            </a:r>
            <a:r>
              <a:rPr lang="en-GB" dirty="0" smtClean="0"/>
              <a:t> y </a:t>
            </a:r>
            <a:r>
              <a:rPr lang="en-GB" dirty="0" err="1" smtClean="0"/>
              <a:t>proteosoma</a:t>
            </a:r>
            <a:endParaRPr lang="en-GB" dirty="0" smtClean="0"/>
          </a:p>
          <a:p>
            <a:r>
              <a:rPr lang="en-GB" dirty="0" err="1" smtClean="0"/>
              <a:t>Proteinas</a:t>
            </a:r>
            <a:r>
              <a:rPr lang="en-GB" dirty="0" smtClean="0"/>
              <a:t> </a:t>
            </a:r>
            <a:r>
              <a:rPr lang="en-GB" dirty="0" err="1" smtClean="0"/>
              <a:t>asociadas</a:t>
            </a:r>
            <a:r>
              <a:rPr lang="en-GB" dirty="0" smtClean="0"/>
              <a:t> a la </a:t>
            </a:r>
            <a:r>
              <a:rPr lang="en-GB" dirty="0" err="1" smtClean="0"/>
              <a:t>reparación</a:t>
            </a:r>
            <a:r>
              <a:rPr lang="en-GB" dirty="0" smtClean="0"/>
              <a:t> de ADN</a:t>
            </a:r>
          </a:p>
        </p:txBody>
      </p:sp>
      <p:sp>
        <p:nvSpPr>
          <p:cNvPr id="3" name="Rectangle 2"/>
          <p:cNvSpPr/>
          <p:nvPr/>
        </p:nvSpPr>
        <p:spPr>
          <a:xfrm>
            <a:off x="685800" y="338987"/>
            <a:ext cx="7489239" cy="584776"/>
          </a:xfrm>
          <a:prstGeom prst="rect">
            <a:avLst/>
          </a:prstGeom>
        </p:spPr>
        <p:txBody>
          <a:bodyPr wrap="square">
            <a:spAutoFit/>
          </a:bodyPr>
          <a:lstStyle/>
          <a:p>
            <a:r>
              <a:rPr lang="en-US" sz="3200" u="sng" dirty="0" err="1"/>
              <a:t>Preparación</a:t>
            </a:r>
            <a:r>
              <a:rPr lang="en-US" sz="3200" u="sng" dirty="0"/>
              <a:t> </a:t>
            </a:r>
            <a:r>
              <a:rPr lang="en-US" sz="3200" u="sng" dirty="0" err="1"/>
              <a:t>para</a:t>
            </a:r>
            <a:r>
              <a:rPr lang="en-US" sz="3200" u="sng" dirty="0"/>
              <a:t> la </a:t>
            </a:r>
            <a:r>
              <a:rPr lang="en-US" sz="3200" u="sng" dirty="0" err="1" smtClean="0"/>
              <a:t>germinación</a:t>
            </a:r>
            <a:r>
              <a:rPr lang="en-US" sz="3200" u="sng" dirty="0" smtClean="0"/>
              <a:t>:</a:t>
            </a:r>
            <a:endParaRPr lang="en-US" sz="3200" u="sng" dirty="0"/>
          </a:p>
        </p:txBody>
      </p:sp>
      <p:grpSp>
        <p:nvGrpSpPr>
          <p:cNvPr id="7" name="Group 7"/>
          <p:cNvGrpSpPr>
            <a:grpSpLocks/>
          </p:cNvGrpSpPr>
          <p:nvPr/>
        </p:nvGrpSpPr>
        <p:grpSpPr bwMode="auto">
          <a:xfrm>
            <a:off x="1981200" y="5370516"/>
            <a:ext cx="3986213" cy="769938"/>
            <a:chOff x="1248" y="3383"/>
            <a:chExt cx="2511" cy="485"/>
          </a:xfrm>
        </p:grpSpPr>
        <p:sp>
          <p:nvSpPr>
            <p:cNvPr id="8" name="AutoShape 5"/>
            <p:cNvSpPr>
              <a:spLocks noChangeArrowheads="1"/>
            </p:cNvSpPr>
            <p:nvPr/>
          </p:nvSpPr>
          <p:spPr bwMode="auto">
            <a:xfrm>
              <a:off x="1248" y="3600"/>
              <a:ext cx="432" cy="240"/>
            </a:xfrm>
            <a:prstGeom prst="rightArrow">
              <a:avLst>
                <a:gd name="adj1" fmla="val 50000"/>
                <a:gd name="adj2" fmla="val 45000"/>
              </a:avLst>
            </a:prstGeom>
            <a:solidFill>
              <a:schemeClr val="tx1"/>
            </a:solidFill>
            <a:ln w="9525">
              <a:solidFill>
                <a:schemeClr val="tx1"/>
              </a:solidFill>
              <a:miter lim="800000"/>
              <a:headEnd/>
              <a:tailEnd/>
            </a:ln>
          </p:spPr>
          <p:txBody>
            <a:bodyPr wrap="none" anchor="ctr"/>
            <a:lstStyle/>
            <a:p>
              <a:endParaRPr lang="en-US"/>
            </a:p>
          </p:txBody>
        </p:sp>
        <p:sp>
          <p:nvSpPr>
            <p:cNvPr id="9" name="Text Box 6"/>
            <p:cNvSpPr txBox="1">
              <a:spLocks noChangeArrowheads="1"/>
            </p:cNvSpPr>
            <p:nvPr/>
          </p:nvSpPr>
          <p:spPr bwMode="auto">
            <a:xfrm>
              <a:off x="1862" y="3383"/>
              <a:ext cx="1897" cy="4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GB" sz="4400" b="1" dirty="0" err="1" smtClean="0">
                  <a:solidFill>
                    <a:schemeClr val="tx2"/>
                  </a:solidFill>
                </a:rPr>
                <a:t>Dormici</a:t>
              </a:r>
              <a:r>
                <a:rPr lang="en-GB" altLang="ja-JP" sz="4400" b="1" dirty="0" err="1" smtClean="0">
                  <a:solidFill>
                    <a:schemeClr val="tx2"/>
                  </a:solidFill>
                </a:rPr>
                <a:t>ón</a:t>
              </a:r>
              <a:r>
                <a:rPr lang="en-GB" altLang="ja-JP" sz="4400" b="1" dirty="0" smtClean="0">
                  <a:solidFill>
                    <a:schemeClr val="tx2"/>
                  </a:solidFill>
                </a:rPr>
                <a:t> ?</a:t>
              </a:r>
              <a:endParaRPr lang="en-US" sz="4400" b="1" dirty="0">
                <a:solidFill>
                  <a:schemeClr val="tx2"/>
                </a:solidFill>
              </a:endParaRPr>
            </a:p>
          </p:txBody>
        </p:sp>
      </p:grpSp>
    </p:spTree>
    <p:extLst>
      <p:ext uri="{BB962C8B-B14F-4D97-AF65-F5344CB8AC3E}">
        <p14:creationId xmlns:p14="http://schemas.microsoft.com/office/powerpoint/2010/main" val="2855379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0659">
                                            <p:bg/>
                                          </p:spTgt>
                                        </p:tgtEl>
                                        <p:attrNameLst>
                                          <p:attrName>style.visibility</p:attrName>
                                        </p:attrNameLst>
                                      </p:cBhvr>
                                      <p:to>
                                        <p:strVal val="visible"/>
                                      </p:to>
                                    </p:set>
                                    <p:animEffect transition="in" filter="fade">
                                      <p:cBhvr>
                                        <p:cTn id="7" dur="1000"/>
                                        <p:tgtEl>
                                          <p:spTgt spid="70659">
                                            <p:bg/>
                                          </p:spTgt>
                                        </p:tgtEl>
                                      </p:cBhvr>
                                    </p:animEffect>
                                    <p:anim calcmode="lin" valueType="num">
                                      <p:cBhvr>
                                        <p:cTn id="8" dur="1000" fill="hold"/>
                                        <p:tgtEl>
                                          <p:spTgt spid="70659">
                                            <p:bg/>
                                          </p:spTgt>
                                        </p:tgtEl>
                                        <p:attrNameLst>
                                          <p:attrName>ppt_x</p:attrName>
                                        </p:attrNameLst>
                                      </p:cBhvr>
                                      <p:tavLst>
                                        <p:tav tm="0">
                                          <p:val>
                                            <p:strVal val="#ppt_x"/>
                                          </p:val>
                                        </p:tav>
                                        <p:tav tm="100000">
                                          <p:val>
                                            <p:strVal val="#ppt_x"/>
                                          </p:val>
                                        </p:tav>
                                      </p:tavLst>
                                    </p:anim>
                                    <p:anim calcmode="lin" valueType="num">
                                      <p:cBhvr>
                                        <p:cTn id="9" dur="1000" fill="hold"/>
                                        <p:tgtEl>
                                          <p:spTgt spid="70659">
                                            <p:bg/>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0659">
                                            <p:txEl>
                                              <p:pRg st="0" end="0"/>
                                            </p:txEl>
                                          </p:spTgt>
                                        </p:tgtEl>
                                        <p:attrNameLst>
                                          <p:attrName>style.visibility</p:attrName>
                                        </p:attrNameLst>
                                      </p:cBhvr>
                                      <p:to>
                                        <p:strVal val="visible"/>
                                      </p:to>
                                    </p:set>
                                    <p:animEffect transition="in" filter="fade">
                                      <p:cBhvr>
                                        <p:cTn id="14" dur="1000"/>
                                        <p:tgtEl>
                                          <p:spTgt spid="70659">
                                            <p:txEl>
                                              <p:pRg st="0" end="0"/>
                                            </p:txEl>
                                          </p:spTgt>
                                        </p:tgtEl>
                                      </p:cBhvr>
                                    </p:animEffect>
                                    <p:anim calcmode="lin" valueType="num">
                                      <p:cBhvr>
                                        <p:cTn id="15" dur="1000" fill="hold"/>
                                        <p:tgtEl>
                                          <p:spTgt spid="7065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06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0659">
                                            <p:txEl>
                                              <p:pRg st="1" end="1"/>
                                            </p:txEl>
                                          </p:spTgt>
                                        </p:tgtEl>
                                        <p:attrNameLst>
                                          <p:attrName>style.visibility</p:attrName>
                                        </p:attrNameLst>
                                      </p:cBhvr>
                                      <p:to>
                                        <p:strVal val="visible"/>
                                      </p:to>
                                    </p:set>
                                    <p:animEffect transition="in" filter="fade">
                                      <p:cBhvr>
                                        <p:cTn id="21" dur="1000"/>
                                        <p:tgtEl>
                                          <p:spTgt spid="70659">
                                            <p:txEl>
                                              <p:pRg st="1" end="1"/>
                                            </p:txEl>
                                          </p:spTgt>
                                        </p:tgtEl>
                                      </p:cBhvr>
                                    </p:animEffect>
                                    <p:anim calcmode="lin" valueType="num">
                                      <p:cBhvr>
                                        <p:cTn id="22" dur="1000" fill="hold"/>
                                        <p:tgtEl>
                                          <p:spTgt spid="7065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06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0659">
                                            <p:txEl>
                                              <p:pRg st="2" end="2"/>
                                            </p:txEl>
                                          </p:spTgt>
                                        </p:tgtEl>
                                        <p:attrNameLst>
                                          <p:attrName>style.visibility</p:attrName>
                                        </p:attrNameLst>
                                      </p:cBhvr>
                                      <p:to>
                                        <p:strVal val="visible"/>
                                      </p:to>
                                    </p:set>
                                    <p:animEffect transition="in" filter="fade">
                                      <p:cBhvr>
                                        <p:cTn id="28" dur="1000"/>
                                        <p:tgtEl>
                                          <p:spTgt spid="70659">
                                            <p:txEl>
                                              <p:pRg st="2" end="2"/>
                                            </p:txEl>
                                          </p:spTgt>
                                        </p:tgtEl>
                                      </p:cBhvr>
                                    </p:animEffect>
                                    <p:anim calcmode="lin" valueType="num">
                                      <p:cBhvr>
                                        <p:cTn id="29" dur="1000" fill="hold"/>
                                        <p:tgtEl>
                                          <p:spTgt spid="7065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065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0659">
                                            <p:txEl>
                                              <p:pRg st="3" end="3"/>
                                            </p:txEl>
                                          </p:spTgt>
                                        </p:tgtEl>
                                        <p:attrNameLst>
                                          <p:attrName>style.visibility</p:attrName>
                                        </p:attrNameLst>
                                      </p:cBhvr>
                                      <p:to>
                                        <p:strVal val="visible"/>
                                      </p:to>
                                    </p:set>
                                    <p:animEffect transition="in" filter="fade">
                                      <p:cBhvr>
                                        <p:cTn id="35" dur="1000"/>
                                        <p:tgtEl>
                                          <p:spTgt spid="70659">
                                            <p:txEl>
                                              <p:pRg st="3" end="3"/>
                                            </p:txEl>
                                          </p:spTgt>
                                        </p:tgtEl>
                                      </p:cBhvr>
                                    </p:animEffect>
                                    <p:anim calcmode="lin" valueType="num">
                                      <p:cBhvr>
                                        <p:cTn id="36" dur="1000" fill="hold"/>
                                        <p:tgtEl>
                                          <p:spTgt spid="70659">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065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58800" y="0"/>
            <a:ext cx="7470578" cy="6858000"/>
          </a:xfrm>
          <a:prstGeom prst="rect">
            <a:avLst/>
          </a:prstGeom>
        </p:spPr>
      </p:pic>
      <p:sp>
        <p:nvSpPr>
          <p:cNvPr id="2" name="Rectangle 1"/>
          <p:cNvSpPr/>
          <p:nvPr/>
        </p:nvSpPr>
        <p:spPr>
          <a:xfrm>
            <a:off x="278526" y="4266581"/>
            <a:ext cx="8199797" cy="25914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1441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95" name="Text Box 11"/>
          <p:cNvSpPr txBox="1">
            <a:spLocks noChangeArrowheads="1"/>
          </p:cNvSpPr>
          <p:nvPr/>
        </p:nvSpPr>
        <p:spPr bwMode="auto">
          <a:xfrm>
            <a:off x="685800" y="93841"/>
            <a:ext cx="77851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spcBef>
                <a:spcPct val="50000"/>
              </a:spcBef>
            </a:pPr>
            <a:r>
              <a:rPr lang="es-ES_tradnl" sz="3600" b="1" dirty="0" smtClean="0">
                <a:latin typeface="Times New Roman" charset="0"/>
              </a:rPr>
              <a:t>Definiciones de dormición </a:t>
            </a:r>
            <a:r>
              <a:rPr lang="es-ES_tradnl" sz="3600" b="1" dirty="0">
                <a:latin typeface="Times New Roman" charset="0"/>
              </a:rPr>
              <a:t>de semillas</a:t>
            </a:r>
            <a:endParaRPr lang="es-ES" sz="3600" b="1" dirty="0">
              <a:latin typeface="Times New Roman" charset="0"/>
            </a:endParaRPr>
          </a:p>
        </p:txBody>
      </p:sp>
      <p:sp>
        <p:nvSpPr>
          <p:cNvPr id="221196" name="Rectangle 12"/>
          <p:cNvSpPr>
            <a:spLocks noChangeArrowheads="1"/>
          </p:cNvSpPr>
          <p:nvPr/>
        </p:nvSpPr>
        <p:spPr bwMode="auto">
          <a:xfrm>
            <a:off x="381000" y="838200"/>
            <a:ext cx="8382000" cy="53060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buFont typeface="Wingdings" charset="0"/>
              <a:buChar char="q"/>
            </a:pPr>
            <a:r>
              <a:rPr lang="es-ES" dirty="0">
                <a:solidFill>
                  <a:srgbClr val="00006C"/>
                </a:solidFill>
                <a:latin typeface="Georgia" charset="0"/>
              </a:rPr>
              <a:t> Capacidad que presentan las semillas de retener su viabilidad durante períodos prolongados de tiempo</a:t>
            </a:r>
            <a:r>
              <a:rPr lang="es-ES" dirty="0" smtClean="0">
                <a:solidFill>
                  <a:srgbClr val="00006C"/>
                </a:solidFill>
                <a:latin typeface="Georgia" charset="0"/>
              </a:rPr>
              <a:t>.</a:t>
            </a:r>
          </a:p>
          <a:p>
            <a:pPr eaLnBrk="1" hangingPunct="1"/>
            <a:endParaRPr lang="es-ES" dirty="0" smtClean="0">
              <a:solidFill>
                <a:srgbClr val="00006C"/>
              </a:solidFill>
              <a:latin typeface="Georgia" charset="0"/>
            </a:endParaRPr>
          </a:p>
          <a:p>
            <a:pPr eaLnBrk="1" hangingPunct="1">
              <a:buFont typeface="Wingdings" charset="0"/>
              <a:buChar char="q"/>
            </a:pPr>
            <a:r>
              <a:rPr lang="es-ES" dirty="0" smtClean="0">
                <a:solidFill>
                  <a:srgbClr val="00006C"/>
                </a:solidFill>
                <a:latin typeface="Georgia" charset="0"/>
              </a:rPr>
              <a:t>La dormición es un bloqueo de la germinación. Es decir una semilla es </a:t>
            </a:r>
            <a:r>
              <a:rPr lang="es-ES" dirty="0" err="1" smtClean="0">
                <a:solidFill>
                  <a:srgbClr val="00006C"/>
                </a:solidFill>
                <a:latin typeface="Georgia" charset="0"/>
              </a:rPr>
              <a:t>dormante</a:t>
            </a:r>
            <a:r>
              <a:rPr lang="es-ES" dirty="0" smtClean="0">
                <a:solidFill>
                  <a:srgbClr val="00006C"/>
                </a:solidFill>
                <a:latin typeface="Georgia" charset="0"/>
              </a:rPr>
              <a:t> cuando no es capaz de germinar por un periodo especifico de tiempo bajo condiciones ambientales normales, que en otro caso favorecerían la germinación.</a:t>
            </a:r>
          </a:p>
          <a:p>
            <a:endParaRPr lang="es-ES" sz="2000" dirty="0">
              <a:solidFill>
                <a:srgbClr val="00006C"/>
              </a:solidFill>
              <a:latin typeface="Georgia" charset="0"/>
            </a:endParaRPr>
          </a:p>
          <a:p>
            <a:pPr eaLnBrk="1" hangingPunct="1">
              <a:buFont typeface="Wingdings" charset="0"/>
              <a:buChar char="q"/>
            </a:pPr>
            <a:r>
              <a:rPr lang="es-ES" dirty="0">
                <a:solidFill>
                  <a:srgbClr val="00006C"/>
                </a:solidFill>
                <a:latin typeface="Georgia" charset="0"/>
              </a:rPr>
              <a:t> </a:t>
            </a:r>
            <a:r>
              <a:rPr lang="es-ES" sz="2000" dirty="0">
                <a:solidFill>
                  <a:srgbClr val="00006C"/>
                </a:solidFill>
                <a:latin typeface="Georgia" charset="0"/>
              </a:rPr>
              <a:t>Es necesario distinguir </a:t>
            </a:r>
            <a:r>
              <a:rPr lang="es-ES" sz="2000" dirty="0" smtClean="0">
                <a:solidFill>
                  <a:srgbClr val="00006C"/>
                </a:solidFill>
                <a:latin typeface="Georgia" charset="0"/>
              </a:rPr>
              <a:t>diferentes conceptos:</a:t>
            </a:r>
            <a:endParaRPr lang="es-ES" sz="2000" dirty="0">
              <a:solidFill>
                <a:srgbClr val="00006C"/>
              </a:solidFill>
              <a:latin typeface="Georgia" charset="0"/>
            </a:endParaRPr>
          </a:p>
          <a:p>
            <a:pPr eaLnBrk="1" hangingPunct="1">
              <a:spcBef>
                <a:spcPct val="20000"/>
              </a:spcBef>
              <a:buFontTx/>
              <a:buChar char="-"/>
            </a:pPr>
            <a:r>
              <a:rPr lang="es-ES" b="1" dirty="0">
                <a:solidFill>
                  <a:srgbClr val="00006C"/>
                </a:solidFill>
                <a:latin typeface="Georgia" charset="0"/>
              </a:rPr>
              <a:t>Quiescencia: </a:t>
            </a:r>
            <a:r>
              <a:rPr lang="es-ES" dirty="0">
                <a:solidFill>
                  <a:srgbClr val="00006C"/>
                </a:solidFill>
                <a:latin typeface="Georgia" charset="0"/>
              </a:rPr>
              <a:t>condición de una semilla que no puede germinar sólo porque no dispone de condiciones externas adecuadas</a:t>
            </a:r>
            <a:r>
              <a:rPr lang="es-ES" dirty="0" smtClean="0">
                <a:solidFill>
                  <a:srgbClr val="00006C"/>
                </a:solidFill>
                <a:latin typeface="Georgia" charset="0"/>
              </a:rPr>
              <a:t>.</a:t>
            </a:r>
          </a:p>
          <a:p>
            <a:pPr eaLnBrk="1" hangingPunct="1">
              <a:spcBef>
                <a:spcPct val="20000"/>
              </a:spcBef>
              <a:buFontTx/>
              <a:buChar char="-"/>
            </a:pPr>
            <a:endParaRPr lang="es-ES" b="1" dirty="0">
              <a:solidFill>
                <a:srgbClr val="00006C"/>
              </a:solidFill>
              <a:latin typeface="Georgia" charset="0"/>
            </a:endParaRPr>
          </a:p>
          <a:p>
            <a:pPr eaLnBrk="1" hangingPunct="1">
              <a:buFontTx/>
              <a:buChar char="-"/>
            </a:pPr>
            <a:r>
              <a:rPr lang="es-ES" b="1" dirty="0">
                <a:solidFill>
                  <a:srgbClr val="00006C"/>
                </a:solidFill>
                <a:latin typeface="Georgia" charset="0"/>
              </a:rPr>
              <a:t>Dormición primaria: </a:t>
            </a:r>
            <a:r>
              <a:rPr lang="es-ES" dirty="0">
                <a:solidFill>
                  <a:srgbClr val="00006C"/>
                </a:solidFill>
                <a:latin typeface="Georgia" charset="0"/>
              </a:rPr>
              <a:t>condición de una semilla que no puede germinar por condiciones internas, aun cuando las condiciones externas son adecuadas</a:t>
            </a:r>
            <a:r>
              <a:rPr lang="es-ES" dirty="0" smtClean="0">
                <a:solidFill>
                  <a:srgbClr val="00006C"/>
                </a:solidFill>
                <a:latin typeface="Georgia" charset="0"/>
              </a:rPr>
              <a:t>.</a:t>
            </a:r>
          </a:p>
          <a:p>
            <a:pPr eaLnBrk="1" hangingPunct="1">
              <a:buFontTx/>
              <a:buChar char="-"/>
            </a:pPr>
            <a:endParaRPr lang="es-ES" dirty="0">
              <a:solidFill>
                <a:srgbClr val="00006C"/>
              </a:solidFill>
              <a:latin typeface="Georgia" charset="0"/>
            </a:endParaRPr>
          </a:p>
          <a:p>
            <a:pPr eaLnBrk="1" hangingPunct="1">
              <a:spcBef>
                <a:spcPct val="20000"/>
              </a:spcBef>
              <a:buFontTx/>
              <a:buChar char="-"/>
            </a:pPr>
            <a:r>
              <a:rPr lang="es-ES" b="1" dirty="0">
                <a:solidFill>
                  <a:srgbClr val="00006C"/>
                </a:solidFill>
                <a:latin typeface="Georgia" charset="0"/>
              </a:rPr>
              <a:t>Dormición secundaria o inducida: </a:t>
            </a:r>
            <a:r>
              <a:rPr lang="es-ES" dirty="0">
                <a:solidFill>
                  <a:srgbClr val="00006C"/>
                </a:solidFill>
                <a:latin typeface="Georgia" charset="0"/>
              </a:rPr>
              <a:t>condición de una semilla que no puede germinar por condiciones internas, desencadenado por alg</a:t>
            </a:r>
            <a:r>
              <a:rPr lang="es-ES" altLang="ja-JP" dirty="0">
                <a:solidFill>
                  <a:srgbClr val="00006C"/>
                </a:solidFill>
                <a:latin typeface="Arial"/>
              </a:rPr>
              <a:t>ú</a:t>
            </a:r>
            <a:r>
              <a:rPr lang="es-ES" dirty="0">
                <a:solidFill>
                  <a:srgbClr val="00006C"/>
                </a:solidFill>
                <a:latin typeface="Georgia" charset="0"/>
              </a:rPr>
              <a:t>n factor ambiental despu</a:t>
            </a:r>
            <a:r>
              <a:rPr lang="es-ES" altLang="ja-JP" dirty="0">
                <a:solidFill>
                  <a:srgbClr val="00006C"/>
                </a:solidFill>
                <a:latin typeface="Arial"/>
              </a:rPr>
              <a:t>é</a:t>
            </a:r>
            <a:r>
              <a:rPr lang="es-ES" dirty="0">
                <a:solidFill>
                  <a:srgbClr val="00006C"/>
                </a:solidFill>
                <a:latin typeface="Georgia" charset="0"/>
              </a:rPr>
              <a:t>s de un periodo de quiescencia.</a:t>
            </a:r>
          </a:p>
        </p:txBody>
      </p:sp>
    </p:spTree>
    <p:extLst>
      <p:ext uri="{BB962C8B-B14F-4D97-AF65-F5344CB8AC3E}">
        <p14:creationId xmlns:p14="http://schemas.microsoft.com/office/powerpoint/2010/main" val="31376828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1" name="Text Box 11"/>
          <p:cNvSpPr txBox="1">
            <a:spLocks noChangeArrowheads="1"/>
          </p:cNvSpPr>
          <p:nvPr/>
        </p:nvSpPr>
        <p:spPr bwMode="auto">
          <a:xfrm>
            <a:off x="76200" y="228600"/>
            <a:ext cx="99060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s-ES" sz="3200">
                <a:latin typeface="Georgia" charset="0"/>
              </a:rPr>
              <a:t>Dormición impuesta por las cubiertas seminales</a:t>
            </a:r>
            <a:endParaRPr lang="es-ES" sz="3200" b="1">
              <a:latin typeface="Times New Roman" charset="0"/>
            </a:endParaRPr>
          </a:p>
        </p:txBody>
      </p:sp>
      <p:sp>
        <p:nvSpPr>
          <p:cNvPr id="225292" name="Rectangle 12"/>
          <p:cNvSpPr>
            <a:spLocks noChangeArrowheads="1"/>
          </p:cNvSpPr>
          <p:nvPr/>
        </p:nvSpPr>
        <p:spPr bwMode="auto">
          <a:xfrm>
            <a:off x="304800" y="1143000"/>
            <a:ext cx="8610600" cy="4543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85750" indent="-285750" eaLnBrk="1" hangingPunct="1">
              <a:buFont typeface="Wingdings" charset="0"/>
              <a:buNone/>
            </a:pPr>
            <a:r>
              <a:rPr lang="es-ES" sz="2000">
                <a:solidFill>
                  <a:srgbClr val="00006C"/>
                </a:solidFill>
                <a:latin typeface="Georgia" charset="0"/>
              </a:rPr>
              <a:t>1. </a:t>
            </a:r>
            <a:r>
              <a:rPr lang="es-ES" sz="2000" b="1">
                <a:solidFill>
                  <a:srgbClr val="00006C"/>
                </a:solidFill>
                <a:latin typeface="Georgia" charset="0"/>
              </a:rPr>
              <a:t>Interferencia con la captación de agua.</a:t>
            </a:r>
            <a:endParaRPr lang="es-ES" sz="2000">
              <a:solidFill>
                <a:srgbClr val="00006C"/>
              </a:solidFill>
              <a:latin typeface="Georgia" charset="0"/>
            </a:endParaRPr>
          </a:p>
          <a:p>
            <a:pPr marL="285750" indent="-285750" eaLnBrk="1" hangingPunct="1">
              <a:buFont typeface="Wingdings" charset="0"/>
              <a:buNone/>
            </a:pPr>
            <a:r>
              <a:rPr lang="es-ES" sz="2000">
                <a:solidFill>
                  <a:srgbClr val="00006C"/>
                </a:solidFill>
                <a:latin typeface="Georgia" charset="0"/>
              </a:rPr>
              <a:t>	</a:t>
            </a:r>
            <a:r>
              <a:rPr lang="es-ES" sz="1800">
                <a:solidFill>
                  <a:srgbClr val="00006C"/>
                </a:solidFill>
                <a:latin typeface="Georgia" charset="0"/>
              </a:rPr>
              <a:t>- Presencia de cubiertas impermeables al agua.</a:t>
            </a:r>
          </a:p>
          <a:p>
            <a:pPr marL="285750" indent="-285750" eaLnBrk="1" hangingPunct="1">
              <a:buFont typeface="Wingdings" charset="0"/>
              <a:buNone/>
            </a:pPr>
            <a:r>
              <a:rPr lang="es-ES" sz="1800">
                <a:solidFill>
                  <a:srgbClr val="00006C"/>
                </a:solidFill>
                <a:latin typeface="Georgia" charset="0"/>
              </a:rPr>
              <a:t>	- Difusión lenta de agua hacia el embrión.</a:t>
            </a:r>
          </a:p>
          <a:p>
            <a:pPr marL="285750" indent="-285750" eaLnBrk="1" hangingPunct="1">
              <a:buFont typeface="Wingdings" charset="0"/>
              <a:buNone/>
            </a:pPr>
            <a:endParaRPr lang="es-ES" sz="1800">
              <a:solidFill>
                <a:srgbClr val="00006C"/>
              </a:solidFill>
              <a:latin typeface="Georgia" charset="0"/>
            </a:endParaRPr>
          </a:p>
          <a:p>
            <a:pPr marL="285750" indent="-285750" eaLnBrk="1" hangingPunct="1">
              <a:buFont typeface="Wingdings" charset="0"/>
              <a:buNone/>
            </a:pPr>
            <a:r>
              <a:rPr lang="es-ES" sz="2000">
                <a:solidFill>
                  <a:srgbClr val="00006C"/>
                </a:solidFill>
                <a:latin typeface="Georgia" charset="0"/>
              </a:rPr>
              <a:t>2. </a:t>
            </a:r>
            <a:r>
              <a:rPr lang="es-ES" sz="2000" b="1">
                <a:solidFill>
                  <a:srgbClr val="00006C"/>
                </a:solidFill>
                <a:latin typeface="Georgia" charset="0"/>
              </a:rPr>
              <a:t>Interferencia con el intercambio gaseoso.</a:t>
            </a:r>
            <a:endParaRPr lang="es-ES" sz="2000">
              <a:solidFill>
                <a:srgbClr val="00006C"/>
              </a:solidFill>
              <a:latin typeface="Georgia" charset="0"/>
            </a:endParaRPr>
          </a:p>
          <a:p>
            <a:pPr marL="285750" indent="-285750" eaLnBrk="1" hangingPunct="1">
              <a:buFont typeface="Wingdings" charset="0"/>
              <a:buNone/>
            </a:pPr>
            <a:r>
              <a:rPr lang="es-ES" sz="2000">
                <a:solidFill>
                  <a:srgbClr val="00006C"/>
                </a:solidFill>
                <a:latin typeface="Georgia" charset="0"/>
              </a:rPr>
              <a:t>	</a:t>
            </a:r>
            <a:r>
              <a:rPr lang="es-ES" sz="1800">
                <a:solidFill>
                  <a:srgbClr val="00006C"/>
                </a:solidFill>
                <a:latin typeface="Georgia" charset="0"/>
              </a:rPr>
              <a:t>- Las diferentes capas que rodean al embrión pueden dificultar el intercambio gaseoso de este con el exterior y la entrada de oxígeno.</a:t>
            </a:r>
          </a:p>
          <a:p>
            <a:pPr marL="285750" indent="-285750" eaLnBrk="1" hangingPunct="1">
              <a:buFont typeface="Wingdings" charset="0"/>
              <a:buNone/>
            </a:pPr>
            <a:r>
              <a:rPr lang="es-ES" sz="1800">
                <a:solidFill>
                  <a:srgbClr val="00006C"/>
                </a:solidFill>
                <a:latin typeface="Georgia" charset="0"/>
              </a:rPr>
              <a:t>	</a:t>
            </a:r>
          </a:p>
          <a:p>
            <a:pPr marL="285750" indent="-285750" eaLnBrk="1" hangingPunct="1">
              <a:buFont typeface="Wingdings" charset="0"/>
              <a:buNone/>
            </a:pPr>
            <a:r>
              <a:rPr lang="es-ES" sz="2000">
                <a:solidFill>
                  <a:srgbClr val="00006C"/>
                </a:solidFill>
                <a:latin typeface="Georgia" charset="0"/>
              </a:rPr>
              <a:t>3. </a:t>
            </a:r>
            <a:r>
              <a:rPr lang="es-ES" sz="2000" b="1">
                <a:solidFill>
                  <a:srgbClr val="00006C"/>
                </a:solidFill>
                <a:latin typeface="Georgia" charset="0"/>
              </a:rPr>
              <a:t>Presencia de inhibidores en la cubierta seminal y/o en el interior de la semilla.</a:t>
            </a:r>
            <a:endParaRPr lang="es-ES" sz="2000">
              <a:solidFill>
                <a:srgbClr val="00006C"/>
              </a:solidFill>
              <a:latin typeface="Georgia" charset="0"/>
            </a:endParaRPr>
          </a:p>
          <a:p>
            <a:pPr marL="285750" indent="-285750" eaLnBrk="1" hangingPunct="1">
              <a:buFont typeface="Wingdings" charset="0"/>
              <a:buNone/>
            </a:pPr>
            <a:endParaRPr lang="es-ES" sz="2000">
              <a:solidFill>
                <a:srgbClr val="00006C"/>
              </a:solidFill>
              <a:latin typeface="Georgia" charset="0"/>
            </a:endParaRPr>
          </a:p>
          <a:p>
            <a:pPr marL="285750" indent="-285750" eaLnBrk="1" hangingPunct="1">
              <a:buFont typeface="Wingdings" charset="0"/>
              <a:buNone/>
            </a:pPr>
            <a:r>
              <a:rPr lang="es-ES" sz="2000">
                <a:solidFill>
                  <a:srgbClr val="00006C"/>
                </a:solidFill>
                <a:latin typeface="Georgia" charset="0"/>
              </a:rPr>
              <a:t>4. </a:t>
            </a:r>
            <a:r>
              <a:rPr lang="es-ES" sz="2000" b="1">
                <a:solidFill>
                  <a:srgbClr val="00006C"/>
                </a:solidFill>
                <a:latin typeface="Georgia" charset="0"/>
              </a:rPr>
              <a:t>Impedimentos para la salida de inhibidores.</a:t>
            </a:r>
          </a:p>
          <a:p>
            <a:pPr marL="285750" indent="-285750" eaLnBrk="1" hangingPunct="1">
              <a:buFont typeface="Wingdings" charset="0"/>
              <a:buNone/>
            </a:pPr>
            <a:endParaRPr lang="es-ES" sz="2000">
              <a:solidFill>
                <a:srgbClr val="00006C"/>
              </a:solidFill>
              <a:latin typeface="Georgia" charset="0"/>
            </a:endParaRPr>
          </a:p>
          <a:p>
            <a:pPr marL="285750" indent="-285750" eaLnBrk="1" hangingPunct="1">
              <a:buFont typeface="Wingdings" charset="0"/>
              <a:buNone/>
            </a:pPr>
            <a:r>
              <a:rPr lang="es-ES" sz="2000">
                <a:solidFill>
                  <a:srgbClr val="00006C"/>
                </a:solidFill>
                <a:latin typeface="Georgia" charset="0"/>
              </a:rPr>
              <a:t>5. </a:t>
            </a:r>
            <a:r>
              <a:rPr lang="es-ES" sz="2000" b="1">
                <a:solidFill>
                  <a:srgbClr val="00006C"/>
                </a:solidFill>
                <a:latin typeface="Georgia" charset="0"/>
              </a:rPr>
              <a:t>Restricciones mecánicas a la germinación del embrión.</a:t>
            </a:r>
          </a:p>
          <a:p>
            <a:pPr marL="285750" indent="-285750" eaLnBrk="1" hangingPunct="1">
              <a:buFont typeface="Wingdings" charset="0"/>
              <a:buNone/>
            </a:pPr>
            <a:endParaRPr lang="es-ES" sz="2000" b="1">
              <a:solidFill>
                <a:srgbClr val="00006C"/>
              </a:solidFill>
              <a:latin typeface="Georgia" charset="0"/>
            </a:endParaRPr>
          </a:p>
        </p:txBody>
      </p:sp>
    </p:spTree>
    <p:extLst>
      <p:ext uri="{BB962C8B-B14F-4D97-AF65-F5344CB8AC3E}">
        <p14:creationId xmlns:p14="http://schemas.microsoft.com/office/powerpoint/2010/main" val="42850643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35" name="Text Box 11"/>
          <p:cNvSpPr txBox="1">
            <a:spLocks noChangeArrowheads="1"/>
          </p:cNvSpPr>
          <p:nvPr/>
        </p:nvSpPr>
        <p:spPr bwMode="auto">
          <a:xfrm>
            <a:off x="1371600" y="381000"/>
            <a:ext cx="73914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s-ES" sz="3600">
                <a:latin typeface="Georgia" charset="0"/>
              </a:rPr>
              <a:t>Valor ecológico de la dormición</a:t>
            </a:r>
            <a:r>
              <a:rPr lang="es-ES_tradnl" sz="3600" b="1">
                <a:latin typeface="Times New Roman" charset="0"/>
              </a:rPr>
              <a:t> </a:t>
            </a:r>
            <a:endParaRPr lang="es-ES" sz="3600" b="1">
              <a:latin typeface="Times New Roman" charset="0"/>
            </a:endParaRPr>
          </a:p>
        </p:txBody>
      </p:sp>
      <p:sp>
        <p:nvSpPr>
          <p:cNvPr id="231436" name="Rectangle 12"/>
          <p:cNvSpPr>
            <a:spLocks noChangeArrowheads="1"/>
          </p:cNvSpPr>
          <p:nvPr/>
        </p:nvSpPr>
        <p:spPr bwMode="auto">
          <a:xfrm>
            <a:off x="304800" y="1219200"/>
            <a:ext cx="8686800" cy="5637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85750" indent="-285750" eaLnBrk="1" hangingPunct="1">
              <a:buFont typeface="Wingdings" charset="0"/>
              <a:buChar char="q"/>
            </a:pPr>
            <a:r>
              <a:rPr lang="es-ES" sz="2000">
                <a:solidFill>
                  <a:srgbClr val="00006C"/>
                </a:solidFill>
                <a:latin typeface="Georgia" charset="0"/>
              </a:rPr>
              <a:t> La semilla es la unidad de dispersión de la especie, por lo que cualquier mecanismo que permita alargar o escalonar la germinación en el tiempo, facilitará una máxima dispersión en el espacio.</a:t>
            </a:r>
          </a:p>
          <a:p>
            <a:pPr marL="285750" indent="-285750" eaLnBrk="1" hangingPunct="1">
              <a:buFont typeface="Wingdings" charset="0"/>
              <a:buNone/>
            </a:pPr>
            <a:endParaRPr lang="es-ES" sz="2000">
              <a:solidFill>
                <a:srgbClr val="00006C"/>
              </a:solidFill>
              <a:latin typeface="Georgia" charset="0"/>
            </a:endParaRPr>
          </a:p>
          <a:p>
            <a:pPr marL="285750" indent="-285750" eaLnBrk="1" hangingPunct="1">
              <a:buFont typeface="Wingdings" charset="0"/>
              <a:buChar char="q"/>
            </a:pPr>
            <a:r>
              <a:rPr lang="es-ES" sz="2000">
                <a:solidFill>
                  <a:srgbClr val="00006C"/>
                </a:solidFill>
                <a:latin typeface="Georgia" charset="0"/>
              </a:rPr>
              <a:t> Ejemplos que ilustran el valor adaptativo que presentan las semillas durmientes para ciertas especie:</a:t>
            </a:r>
            <a:r>
              <a:rPr lang="es-ES" sz="1800"/>
              <a:t>  </a:t>
            </a:r>
          </a:p>
          <a:p>
            <a:pPr marL="285750" indent="-285750" eaLnBrk="1" hangingPunct="1">
              <a:spcBef>
                <a:spcPct val="20000"/>
              </a:spcBef>
              <a:buFontTx/>
              <a:buChar char="-"/>
            </a:pPr>
            <a:r>
              <a:rPr lang="es-ES" sz="1600">
                <a:solidFill>
                  <a:srgbClr val="00006C"/>
                </a:solidFill>
                <a:latin typeface="Georgia" charset="0"/>
              </a:rPr>
              <a:t>Especies anuales de zonas áridas tienen inhibidores hidrosolubles en la cubierta de las semillas. Cuando llueve, el agua los lava y elimina, permitiendo así la germinación. </a:t>
            </a:r>
          </a:p>
          <a:p>
            <a:pPr marL="285750" indent="-285750" eaLnBrk="1" hangingPunct="1"/>
            <a:endParaRPr lang="es-ES" sz="1600">
              <a:solidFill>
                <a:srgbClr val="00006C"/>
              </a:solidFill>
              <a:latin typeface="Georgia" charset="0"/>
            </a:endParaRPr>
          </a:p>
          <a:p>
            <a:pPr marL="285750" indent="-285750" eaLnBrk="1" hangingPunct="1">
              <a:buFontTx/>
              <a:buChar char="-"/>
            </a:pPr>
            <a:r>
              <a:rPr lang="es-ES" sz="1600">
                <a:solidFill>
                  <a:srgbClr val="00006C"/>
                </a:solidFill>
                <a:latin typeface="Georgia" charset="0"/>
              </a:rPr>
              <a:t>Semillas de hierbas necesitan luz para germinar, por ello después de cada labor agrícola, las que queden en la superficie del suelo se verán favorecidas. De este modo la germinación se produce escalonadamente, manteniéndose en reserva para otros años.</a:t>
            </a:r>
          </a:p>
          <a:p>
            <a:pPr marL="285750" indent="-285750" eaLnBrk="1" hangingPunct="1"/>
            <a:endParaRPr lang="es-ES" sz="1600">
              <a:solidFill>
                <a:srgbClr val="00006C"/>
              </a:solidFill>
              <a:latin typeface="Georgia" charset="0"/>
            </a:endParaRPr>
          </a:p>
          <a:p>
            <a:pPr marL="285750" indent="-285750" eaLnBrk="1" hangingPunct="1">
              <a:buFontTx/>
              <a:buChar char="-"/>
            </a:pPr>
            <a:r>
              <a:rPr lang="es-ES" sz="1600">
                <a:solidFill>
                  <a:srgbClr val="00006C"/>
                </a:solidFill>
                <a:latin typeface="Georgia" charset="0"/>
              </a:rPr>
              <a:t>Los frutos carnosos están adaptados a que sus semillas sean dispersadas por animales (aves). Existen inhibidores en la pulpa del fruto o bien en las cubiertas de las semillas, y sólo germinarán cuando sean eliminados al pasar por el tracto digestivo de los animales.</a:t>
            </a:r>
          </a:p>
          <a:p>
            <a:pPr marL="285750" indent="-285750" eaLnBrk="1" hangingPunct="1"/>
            <a:endParaRPr lang="es-ES" sz="1600">
              <a:solidFill>
                <a:srgbClr val="00006C"/>
              </a:solidFill>
              <a:latin typeface="Georgia" charset="0"/>
            </a:endParaRPr>
          </a:p>
          <a:p>
            <a:pPr marL="285750" indent="-285750" eaLnBrk="1" hangingPunct="1">
              <a:buFontTx/>
              <a:buChar char="-"/>
            </a:pPr>
            <a:r>
              <a:rPr lang="es-ES" sz="1600">
                <a:solidFill>
                  <a:srgbClr val="00006C"/>
                </a:solidFill>
                <a:latin typeface="Georgia" charset="0"/>
              </a:rPr>
              <a:t>Las semillas de especies pirófitas, propias del matorral mediterráneo, presentan inhibidores en sus cubiertas que son eliminados con las altas temperaturas alcanzadas tras un incendio. Las semillas que permanezcan viables germinarán.</a:t>
            </a:r>
          </a:p>
          <a:p>
            <a:pPr marL="285750" indent="-285750" algn="just" eaLnBrk="1" hangingPunct="1">
              <a:buFont typeface="Wingdings" charset="0"/>
              <a:buNone/>
            </a:pPr>
            <a:endParaRPr lang="es-ES" sz="1600">
              <a:solidFill>
                <a:srgbClr val="00006C"/>
              </a:solidFill>
              <a:latin typeface="Georgia" charset="0"/>
            </a:endParaRPr>
          </a:p>
        </p:txBody>
      </p:sp>
    </p:spTree>
    <p:extLst>
      <p:ext uri="{BB962C8B-B14F-4D97-AF65-F5344CB8AC3E}">
        <p14:creationId xmlns:p14="http://schemas.microsoft.com/office/powerpoint/2010/main" val="2665221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143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31436">
                                            <p:txEl>
                                              <p:pRg st="2" end="2"/>
                                            </p:txEl>
                                          </p:spTgt>
                                        </p:tgtEl>
                                        <p:attrNameLst>
                                          <p:attrName>ppt_c</p:attrName>
                                        </p:attrNameLst>
                                      </p:cBhvr>
                                      <p:to>
                                        <a:schemeClr val="accent1"/>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143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31436">
                                            <p:txEl>
                                              <p:pRg st="3" end="3"/>
                                            </p:txEl>
                                          </p:spTgt>
                                        </p:tgtEl>
                                        <p:attrNameLst>
                                          <p:attrName>ppt_c</p:attrName>
                                        </p:attrNameLst>
                                      </p:cBhvr>
                                      <p:to>
                                        <a:schemeClr val="accent1"/>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1436">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31436">
                                            <p:txEl>
                                              <p:pRg st="5" end="5"/>
                                            </p:txEl>
                                          </p:spTgt>
                                        </p:tgtEl>
                                        <p:attrNameLst>
                                          <p:attrName>ppt_c</p:attrName>
                                        </p:attrNameLst>
                                      </p:cBhvr>
                                      <p:to>
                                        <a:schemeClr val="accent1"/>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1436">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231436">
                                            <p:txEl>
                                              <p:pRg st="7" end="7"/>
                                            </p:txEl>
                                          </p:spTgt>
                                        </p:tgtEl>
                                        <p:attrNameLst>
                                          <p:attrName>ppt_c</p:attrName>
                                        </p:attrNameLst>
                                      </p:cBhvr>
                                      <p:to>
                                        <a:schemeClr val="accent1"/>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1436">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231436">
                                            <p:txEl>
                                              <p:pRg st="9" end="9"/>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3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520700" y="45354"/>
            <a:ext cx="8100646" cy="6858000"/>
          </a:xfrm>
          <a:prstGeom prst="rect">
            <a:avLst/>
          </a:prstGeom>
        </p:spPr>
      </p:pic>
    </p:spTree>
    <p:extLst>
      <p:ext uri="{BB962C8B-B14F-4D97-AF65-F5344CB8AC3E}">
        <p14:creationId xmlns:p14="http://schemas.microsoft.com/office/powerpoint/2010/main" val="2196274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419" y="40284"/>
            <a:ext cx="8854382" cy="6481408"/>
          </a:xfrm>
          <a:prstGeom prst="rect">
            <a:avLst/>
          </a:prstGeom>
        </p:spPr>
      </p:pic>
    </p:spTree>
    <p:extLst>
      <p:ext uri="{BB962C8B-B14F-4D97-AF65-F5344CB8AC3E}">
        <p14:creationId xmlns:p14="http://schemas.microsoft.com/office/powerpoint/2010/main" val="21891377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607060"/>
            <a:ext cx="7289800" cy="5831840"/>
          </a:xfrm>
          <a:prstGeom prst="rect">
            <a:avLst/>
          </a:prstGeom>
        </p:spPr>
      </p:pic>
    </p:spTree>
    <p:extLst>
      <p:ext uri="{BB962C8B-B14F-4D97-AF65-F5344CB8AC3E}">
        <p14:creationId xmlns:p14="http://schemas.microsoft.com/office/powerpoint/2010/main" val="26732850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08000" y="243840"/>
            <a:ext cx="7823200" cy="6258560"/>
          </a:xfrm>
          <a:prstGeom prst="rect">
            <a:avLst/>
          </a:prstGeom>
        </p:spPr>
      </p:pic>
    </p:spTree>
    <p:extLst>
      <p:ext uri="{BB962C8B-B14F-4D97-AF65-F5344CB8AC3E}">
        <p14:creationId xmlns:p14="http://schemas.microsoft.com/office/powerpoint/2010/main" val="38201822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46100" y="132080"/>
            <a:ext cx="8128000" cy="6502400"/>
          </a:xfrm>
          <a:prstGeom prst="rect">
            <a:avLst/>
          </a:prstGeom>
        </p:spPr>
      </p:pic>
    </p:spTree>
    <p:extLst>
      <p:ext uri="{BB962C8B-B14F-4D97-AF65-F5344CB8AC3E}">
        <p14:creationId xmlns:p14="http://schemas.microsoft.com/office/powerpoint/2010/main" val="22004058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 y="0"/>
            <a:ext cx="7639050" cy="678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5059" name="Text Box 3"/>
          <p:cNvSpPr txBox="1">
            <a:spLocks noChangeArrowheads="1"/>
          </p:cNvSpPr>
          <p:nvPr/>
        </p:nvSpPr>
        <p:spPr bwMode="auto">
          <a:xfrm>
            <a:off x="8078788" y="1487488"/>
            <a:ext cx="8318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s-ES"/>
              <a:t>Difuso</a:t>
            </a:r>
          </a:p>
        </p:txBody>
      </p:sp>
      <p:sp>
        <p:nvSpPr>
          <p:cNvPr id="45060" name="Text Box 4"/>
          <p:cNvSpPr txBox="1">
            <a:spLocks noChangeArrowheads="1"/>
          </p:cNvSpPr>
          <p:nvPr/>
        </p:nvSpPr>
        <p:spPr bwMode="auto">
          <a:xfrm>
            <a:off x="8137525" y="4937125"/>
            <a:ext cx="7175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s-ES"/>
              <a:t>Polar</a:t>
            </a:r>
          </a:p>
        </p:txBody>
      </p:sp>
    </p:spTree>
    <p:extLst>
      <p:ext uri="{BB962C8B-B14F-4D97-AF65-F5344CB8AC3E}">
        <p14:creationId xmlns:p14="http://schemas.microsoft.com/office/powerpoint/2010/main" val="33307575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5"/>
          <p:cNvSpPr>
            <a:spLocks noGrp="1" noChangeArrowheads="1"/>
          </p:cNvSpPr>
          <p:nvPr>
            <p:ph type="title"/>
          </p:nvPr>
        </p:nvSpPr>
        <p:spPr>
          <a:xfrm>
            <a:off x="685800" y="-76200"/>
            <a:ext cx="7772400" cy="1143000"/>
          </a:xfrm>
          <a:noFill/>
          <a:ln/>
        </p:spPr>
        <p:txBody>
          <a:bodyPr/>
          <a:lstStyle/>
          <a:p>
            <a:r>
              <a:rPr lang="en-US" b="1">
                <a:effectLst>
                  <a:outerShdw blurRad="38100" dist="38100" dir="2700000" algn="tl">
                    <a:srgbClr val="DDDDDD"/>
                  </a:outerShdw>
                </a:effectLst>
              </a:rPr>
              <a:t>Fases de la germinaci</a:t>
            </a:r>
            <a:r>
              <a:rPr lang="en-US" altLang="ja-JP" b="1">
                <a:effectLst>
                  <a:outerShdw blurRad="38100" dist="38100" dir="2700000" algn="tl">
                    <a:srgbClr val="DDDDDD"/>
                  </a:outerShdw>
                </a:effectLst>
              </a:rPr>
              <a:t>ó</a:t>
            </a:r>
            <a:r>
              <a:rPr lang="en-US" b="1">
                <a:effectLst>
                  <a:outerShdw blurRad="38100" dist="38100" dir="2700000" algn="tl">
                    <a:srgbClr val="DDDDDD"/>
                  </a:outerShdw>
                </a:effectLst>
              </a:rPr>
              <a:t>n</a:t>
            </a:r>
            <a:endParaRPr lang="en-US"/>
          </a:p>
        </p:txBody>
      </p:sp>
      <p:pic>
        <p:nvPicPr>
          <p:cNvPr id="2" name="Picture 1"/>
          <p:cNvPicPr>
            <a:picLocks noChangeAspect="1"/>
          </p:cNvPicPr>
          <p:nvPr/>
        </p:nvPicPr>
        <p:blipFill>
          <a:blip r:embed="rId3"/>
          <a:stretch>
            <a:fillRect/>
          </a:stretch>
        </p:blipFill>
        <p:spPr>
          <a:xfrm>
            <a:off x="206445" y="1168400"/>
            <a:ext cx="8648843" cy="5588000"/>
          </a:xfrm>
          <a:prstGeom prst="rect">
            <a:avLst/>
          </a:prstGeom>
        </p:spPr>
      </p:pic>
    </p:spTree>
    <p:extLst>
      <p:ext uri="{BB962C8B-B14F-4D97-AF65-F5344CB8AC3E}">
        <p14:creationId xmlns:p14="http://schemas.microsoft.com/office/powerpoint/2010/main" val="34222163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7" name="Rectangle 5"/>
          <p:cNvSpPr>
            <a:spLocks noChangeArrowheads="1"/>
          </p:cNvSpPr>
          <p:nvPr/>
        </p:nvSpPr>
        <p:spPr bwMode="auto">
          <a:xfrm>
            <a:off x="304800" y="457200"/>
            <a:ext cx="2266950" cy="641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3600" b="1"/>
              <a:t>Humedad</a:t>
            </a:r>
          </a:p>
        </p:txBody>
      </p:sp>
      <p:pic>
        <p:nvPicPr>
          <p:cNvPr id="2334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87538"/>
            <a:ext cx="8839200" cy="3827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9517993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body" idx="1"/>
          </p:nvPr>
        </p:nvSpPr>
        <p:spPr>
          <a:xfrm>
            <a:off x="304800" y="685800"/>
            <a:ext cx="8229600" cy="5400675"/>
          </a:xfrm>
        </p:spPr>
        <p:txBody>
          <a:bodyPr/>
          <a:lstStyle/>
          <a:p>
            <a:pPr>
              <a:buFontTx/>
              <a:buNone/>
            </a:pPr>
            <a:r>
              <a:rPr lang="en-US" altLang="zh-CN" sz="3600" b="1"/>
              <a:t>Oxígeno</a:t>
            </a:r>
          </a:p>
          <a:p>
            <a:pPr lvl="1"/>
            <a:endParaRPr lang="en-US" altLang="zh-CN"/>
          </a:p>
          <a:p>
            <a:pPr>
              <a:buFontTx/>
              <a:buNone/>
            </a:pPr>
            <a:endParaRPr lang="zh-CN" altLang="en-US"/>
          </a:p>
        </p:txBody>
      </p:sp>
      <p:pic>
        <p:nvPicPr>
          <p:cNvPr id="189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0200"/>
            <a:ext cx="8382000" cy="5149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9467272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body" idx="1"/>
          </p:nvPr>
        </p:nvSpPr>
        <p:spPr>
          <a:xfrm>
            <a:off x="228600" y="549275"/>
            <a:ext cx="8458200" cy="5581650"/>
          </a:xfrm>
        </p:spPr>
        <p:txBody>
          <a:bodyPr/>
          <a:lstStyle/>
          <a:p>
            <a:pPr>
              <a:buFontTx/>
              <a:buNone/>
            </a:pPr>
            <a:r>
              <a:rPr lang="en-US" altLang="zh-CN" sz="3600" b="1" dirty="0"/>
              <a:t>Luz</a:t>
            </a:r>
          </a:p>
          <a:p>
            <a:pPr lvl="1"/>
            <a:r>
              <a:rPr lang="en-US" altLang="zh-CN" dirty="0" err="1"/>
              <a:t>Semillas</a:t>
            </a:r>
            <a:r>
              <a:rPr lang="en-US" altLang="zh-CN" dirty="0"/>
              <a:t> de Luz: la </a:t>
            </a:r>
            <a:r>
              <a:rPr lang="en-US" altLang="zh-CN" dirty="0" err="1"/>
              <a:t>germinación</a:t>
            </a:r>
            <a:r>
              <a:rPr lang="en-US" altLang="zh-CN" dirty="0"/>
              <a:t> </a:t>
            </a:r>
            <a:r>
              <a:rPr lang="en-US" altLang="zh-CN" dirty="0" err="1"/>
              <a:t>requiere</a:t>
            </a:r>
            <a:r>
              <a:rPr lang="en-US" altLang="zh-CN" dirty="0"/>
              <a:t> de </a:t>
            </a:r>
            <a:r>
              <a:rPr lang="en-US" altLang="zh-CN" dirty="0" err="1"/>
              <a:t>luz</a:t>
            </a:r>
            <a:endParaRPr lang="en-US" altLang="zh-CN" dirty="0"/>
          </a:p>
          <a:p>
            <a:pPr lvl="2"/>
            <a:r>
              <a:rPr lang="en-US" altLang="zh-CN" dirty="0" err="1"/>
              <a:t>Controlado</a:t>
            </a:r>
            <a:r>
              <a:rPr lang="en-US" altLang="zh-CN" dirty="0"/>
              <a:t> </a:t>
            </a:r>
            <a:r>
              <a:rPr lang="en-US" altLang="zh-CN" dirty="0" err="1"/>
              <a:t>por</a:t>
            </a:r>
            <a:r>
              <a:rPr lang="en-US" altLang="zh-CN" dirty="0"/>
              <a:t> </a:t>
            </a:r>
            <a:r>
              <a:rPr lang="en-US" altLang="zh-CN" dirty="0" err="1"/>
              <a:t>luz</a:t>
            </a:r>
            <a:r>
              <a:rPr lang="en-US" altLang="zh-CN" dirty="0"/>
              <a:t> </a:t>
            </a:r>
            <a:r>
              <a:rPr lang="en-US" altLang="zh-CN" dirty="0" err="1"/>
              <a:t>roja</a:t>
            </a:r>
            <a:r>
              <a:rPr lang="en-US" altLang="zh-CN" dirty="0"/>
              <a:t> </a:t>
            </a:r>
            <a:r>
              <a:rPr lang="zh-CN" altLang="en-US" dirty="0"/>
              <a:t>（</a:t>
            </a:r>
            <a:r>
              <a:rPr lang="en-US" altLang="zh-CN" dirty="0"/>
              <a:t>660nm</a:t>
            </a:r>
            <a:r>
              <a:rPr lang="zh-CN" altLang="en-US" dirty="0"/>
              <a:t>） </a:t>
            </a:r>
            <a:r>
              <a:rPr lang="en-US" altLang="zh-CN" dirty="0"/>
              <a:t>y </a:t>
            </a:r>
            <a:r>
              <a:rPr lang="en-US" altLang="zh-CN" dirty="0" err="1"/>
              <a:t>rojo</a:t>
            </a:r>
            <a:r>
              <a:rPr lang="en-US" altLang="zh-CN" dirty="0"/>
              <a:t> </a:t>
            </a:r>
            <a:r>
              <a:rPr lang="en-US" altLang="zh-CN" dirty="0" err="1"/>
              <a:t>lejano</a:t>
            </a:r>
            <a:r>
              <a:rPr lang="en-US" altLang="zh-CN" dirty="0"/>
              <a:t> (730nm).</a:t>
            </a:r>
          </a:p>
          <a:p>
            <a:pPr lvl="2"/>
            <a:r>
              <a:rPr lang="en-US" altLang="zh-CN" dirty="0" err="1"/>
              <a:t>Ejemplo</a:t>
            </a:r>
            <a:r>
              <a:rPr lang="en-US" altLang="zh-CN" dirty="0"/>
              <a:t>: </a:t>
            </a:r>
            <a:r>
              <a:rPr lang="en-US" altLang="zh-CN" dirty="0" err="1"/>
              <a:t>tobaco</a:t>
            </a:r>
            <a:r>
              <a:rPr lang="en-US" altLang="zh-CN" dirty="0"/>
              <a:t>, </a:t>
            </a:r>
            <a:r>
              <a:rPr lang="en-US" altLang="zh-CN" dirty="0" err="1"/>
              <a:t>lechuga</a:t>
            </a:r>
            <a:r>
              <a:rPr lang="en-US" altLang="zh-CN" dirty="0"/>
              <a:t>, </a:t>
            </a:r>
            <a:r>
              <a:rPr lang="en-US" altLang="zh-CN" i="1" dirty="0"/>
              <a:t>Arabidopsis thaliana</a:t>
            </a:r>
          </a:p>
          <a:p>
            <a:pPr lvl="1"/>
            <a:r>
              <a:rPr lang="en-US" altLang="zh-CN" dirty="0" err="1"/>
              <a:t>Semillas</a:t>
            </a:r>
            <a:r>
              <a:rPr lang="en-US" altLang="zh-CN" dirty="0"/>
              <a:t> de </a:t>
            </a:r>
            <a:r>
              <a:rPr lang="en-US" altLang="zh-CN" dirty="0" err="1"/>
              <a:t>oscuridad</a:t>
            </a:r>
            <a:r>
              <a:rPr lang="en-US" altLang="zh-CN" dirty="0"/>
              <a:t>: la </a:t>
            </a:r>
            <a:r>
              <a:rPr lang="en-US" altLang="zh-CN" dirty="0" err="1"/>
              <a:t>germinación</a:t>
            </a:r>
            <a:r>
              <a:rPr lang="en-US" altLang="zh-CN" dirty="0"/>
              <a:t> </a:t>
            </a:r>
            <a:r>
              <a:rPr lang="en-US" altLang="zh-CN" dirty="0" err="1"/>
              <a:t>ocurre</a:t>
            </a:r>
            <a:r>
              <a:rPr lang="en-US" altLang="zh-CN" dirty="0"/>
              <a:t> en </a:t>
            </a:r>
            <a:r>
              <a:rPr lang="en-US" altLang="zh-CN" dirty="0" err="1"/>
              <a:t>oscuridad</a:t>
            </a:r>
            <a:r>
              <a:rPr lang="en-US" altLang="zh-CN" dirty="0"/>
              <a:t> </a:t>
            </a:r>
          </a:p>
        </p:txBody>
      </p:sp>
    </p:spTree>
    <p:extLst>
      <p:ext uri="{BB962C8B-B14F-4D97-AF65-F5344CB8AC3E}">
        <p14:creationId xmlns:p14="http://schemas.microsoft.com/office/powerpoint/2010/main" val="34487036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3289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 name="Picture 5"/>
          <p:cNvPicPr>
            <a:picLocks noChangeAspect="1"/>
          </p:cNvPicPr>
          <p:nvPr/>
        </p:nvPicPr>
        <p:blipFill>
          <a:blip r:embed="rId4"/>
          <a:stretch>
            <a:fillRect/>
          </a:stretch>
        </p:blipFill>
        <p:spPr>
          <a:xfrm>
            <a:off x="177499" y="3267527"/>
            <a:ext cx="3683301" cy="3551755"/>
          </a:xfrm>
          <a:prstGeom prst="rect">
            <a:avLst/>
          </a:prstGeom>
        </p:spPr>
      </p:pic>
      <p:grpSp>
        <p:nvGrpSpPr>
          <p:cNvPr id="3" name="Group 2"/>
          <p:cNvGrpSpPr/>
          <p:nvPr/>
        </p:nvGrpSpPr>
        <p:grpSpPr>
          <a:xfrm>
            <a:off x="4483100" y="3365500"/>
            <a:ext cx="3929435" cy="3186331"/>
            <a:chOff x="4483100" y="3365500"/>
            <a:chExt cx="3929435" cy="3186331"/>
          </a:xfrm>
        </p:grpSpPr>
        <p:pic>
          <p:nvPicPr>
            <p:cNvPr id="7"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3100" y="3365500"/>
              <a:ext cx="3929435" cy="2332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5511800" y="5905500"/>
              <a:ext cx="2100755" cy="646331"/>
            </a:xfrm>
            <a:prstGeom prst="rect">
              <a:avLst/>
            </a:prstGeom>
            <a:noFill/>
          </p:spPr>
          <p:txBody>
            <a:bodyPr wrap="none" rtlCol="0">
              <a:spAutoFit/>
            </a:bodyPr>
            <a:lstStyle/>
            <a:p>
              <a:r>
                <a:rPr lang="en-US" sz="3600" dirty="0" err="1" smtClean="0"/>
                <a:t>Fitocromo</a:t>
              </a:r>
              <a:endParaRPr lang="en-US" sz="3600" dirty="0"/>
            </a:p>
          </p:txBody>
        </p:sp>
      </p:grpSp>
    </p:spTree>
    <p:extLst>
      <p:ext uri="{BB962C8B-B14F-4D97-AF65-F5344CB8AC3E}">
        <p14:creationId xmlns:p14="http://schemas.microsoft.com/office/powerpoint/2010/main" val="29630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5"/>
          <p:cNvSpPr>
            <a:spLocks noGrp="1" noChangeArrowheads="1"/>
          </p:cNvSpPr>
          <p:nvPr>
            <p:ph type="title"/>
          </p:nvPr>
        </p:nvSpPr>
        <p:spPr>
          <a:xfrm>
            <a:off x="685800" y="-76200"/>
            <a:ext cx="7772400" cy="1143000"/>
          </a:xfrm>
          <a:noFill/>
          <a:ln/>
        </p:spPr>
        <p:txBody>
          <a:bodyPr/>
          <a:lstStyle/>
          <a:p>
            <a:r>
              <a:rPr lang="en-US" b="1">
                <a:effectLst>
                  <a:outerShdw blurRad="38100" dist="38100" dir="2700000" algn="tl">
                    <a:srgbClr val="DDDDDD"/>
                  </a:outerShdw>
                </a:effectLst>
              </a:rPr>
              <a:t>Fases de la germinaci</a:t>
            </a:r>
            <a:r>
              <a:rPr lang="en-US" altLang="ja-JP" b="1">
                <a:effectLst>
                  <a:outerShdw blurRad="38100" dist="38100" dir="2700000" algn="tl">
                    <a:srgbClr val="DDDDDD"/>
                  </a:outerShdw>
                </a:effectLst>
              </a:rPr>
              <a:t>ó</a:t>
            </a:r>
            <a:r>
              <a:rPr lang="en-US" b="1">
                <a:effectLst>
                  <a:outerShdw blurRad="38100" dist="38100" dir="2700000" algn="tl">
                    <a:srgbClr val="DDDDDD"/>
                  </a:outerShdw>
                </a:effectLst>
              </a:rPr>
              <a:t>n</a:t>
            </a:r>
            <a:endParaRPr lang="en-US"/>
          </a:p>
        </p:txBody>
      </p:sp>
      <p:pic>
        <p:nvPicPr>
          <p:cNvPr id="2" name="Picture 1"/>
          <p:cNvPicPr>
            <a:picLocks noChangeAspect="1"/>
          </p:cNvPicPr>
          <p:nvPr/>
        </p:nvPicPr>
        <p:blipFill>
          <a:blip r:embed="rId3"/>
          <a:stretch>
            <a:fillRect/>
          </a:stretch>
        </p:blipFill>
        <p:spPr>
          <a:xfrm>
            <a:off x="206445" y="1168400"/>
            <a:ext cx="8648843" cy="5588000"/>
          </a:xfrm>
          <a:prstGeom prst="rect">
            <a:avLst/>
          </a:prstGeom>
        </p:spPr>
      </p:pic>
    </p:spTree>
    <p:extLst>
      <p:ext uri="{BB962C8B-B14F-4D97-AF65-F5344CB8AC3E}">
        <p14:creationId xmlns:p14="http://schemas.microsoft.com/office/powerpoint/2010/main" val="19224701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1900" y="0"/>
            <a:ext cx="6663170" cy="6858000"/>
          </a:xfrm>
          <a:prstGeom prst="rect">
            <a:avLst/>
          </a:prstGeom>
        </p:spPr>
      </p:pic>
    </p:spTree>
    <p:extLst>
      <p:ext uri="{BB962C8B-B14F-4D97-AF65-F5344CB8AC3E}">
        <p14:creationId xmlns:p14="http://schemas.microsoft.com/office/powerpoint/2010/main" val="13173776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393700" y="177800"/>
            <a:ext cx="8343900" cy="6502400"/>
          </a:xfrm>
          <a:prstGeom prst="rect">
            <a:avLst/>
          </a:prstGeom>
        </p:spPr>
      </p:pic>
    </p:spTree>
    <p:extLst>
      <p:ext uri="{BB962C8B-B14F-4D97-AF65-F5344CB8AC3E}">
        <p14:creationId xmlns:p14="http://schemas.microsoft.com/office/powerpoint/2010/main" val="28292590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3400" y="1371600"/>
            <a:ext cx="7851775" cy="1828800"/>
          </a:xfrm>
        </p:spPr>
        <p:txBody>
          <a:bodyPr/>
          <a:lstStyle/>
          <a:p>
            <a:pPr fontAlgn="auto">
              <a:spcAft>
                <a:spcPts val="0"/>
              </a:spcAft>
              <a:defRPr/>
            </a:pPr>
            <a:endParaRPr lang="es-ES" dirty="0"/>
          </a:p>
        </p:txBody>
      </p:sp>
      <p:sp>
        <p:nvSpPr>
          <p:cNvPr id="6147" name="2 Subtítulo"/>
          <p:cNvSpPr>
            <a:spLocks noGrp="1"/>
          </p:cNvSpPr>
          <p:nvPr>
            <p:ph type="subTitle" idx="1"/>
          </p:nvPr>
        </p:nvSpPr>
        <p:spPr>
          <a:xfrm>
            <a:off x="533400" y="3228975"/>
            <a:ext cx="7854950" cy="1752600"/>
          </a:xfrm>
        </p:spPr>
        <p:txBody>
          <a:bodyPr/>
          <a:lstStyle/>
          <a:p>
            <a:pPr marR="0"/>
            <a:endParaRPr lang="en-US">
              <a:latin typeface="Constantia" charset="0"/>
            </a:endParaRPr>
          </a:p>
        </p:txBody>
      </p:sp>
      <p:pic>
        <p:nvPicPr>
          <p:cNvPr id="614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571500"/>
            <a:ext cx="8648700"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121508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6038" y="76200"/>
            <a:ext cx="2641600" cy="256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9132" name="Group 44"/>
          <p:cNvGraphicFramePr>
            <a:graphicFrameLocks noGrp="1"/>
          </p:cNvGraphicFramePr>
          <p:nvPr/>
        </p:nvGraphicFramePr>
        <p:xfrm>
          <a:off x="0" y="2566988"/>
          <a:ext cx="9144000" cy="4224528"/>
        </p:xfrm>
        <a:graphic>
          <a:graphicData uri="http://schemas.openxmlformats.org/drawingml/2006/table">
            <a:tbl>
              <a:tblPr/>
              <a:tblGrid>
                <a:gridCol w="2330450"/>
                <a:gridCol w="2524125"/>
                <a:gridCol w="2003425"/>
                <a:gridCol w="2286000"/>
              </a:tblGrid>
              <a:tr h="892175">
                <a:tc>
                  <a:txBody>
                    <a:bodyPr/>
                    <a:lstStyle/>
                    <a:p>
                      <a:pPr marL="0" marR="0" lvl="0" indent="0" algn="l" defTabSz="914400" rtl="0" eaLnBrk="1" fontAlgn="base" latinLnBrk="0" hangingPunct="1">
                        <a:lnSpc>
                          <a:spcPct val="180000"/>
                        </a:lnSpc>
                        <a:spcBef>
                          <a:spcPct val="0"/>
                        </a:spcBef>
                        <a:spcAft>
                          <a:spcPct val="0"/>
                        </a:spcAft>
                        <a:buClrTx/>
                        <a:buSzTx/>
                        <a:buFontTx/>
                        <a:buNone/>
                        <a:tabLst/>
                      </a:pPr>
                      <a:r>
                        <a:rPr kumimoji="0" lang="en-GB" sz="2400" b="1" i="0" u="none" strike="noStrike" cap="none" normalizeH="0" baseline="0">
                          <a:ln>
                            <a:noFill/>
                          </a:ln>
                          <a:solidFill>
                            <a:schemeClr val="tx1"/>
                          </a:solidFill>
                          <a:effectLst/>
                          <a:latin typeface="Arial" charset="0"/>
                          <a:ea typeface="ＭＳ Ｐゴシック" charset="0"/>
                          <a:cs typeface="Arial" charset="0"/>
                        </a:rPr>
                        <a:t>Carbohidratos</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80000"/>
                        </a:lnSpc>
                        <a:spcBef>
                          <a:spcPct val="0"/>
                        </a:spcBef>
                        <a:spcAft>
                          <a:spcPct val="0"/>
                        </a:spcAft>
                        <a:buClrTx/>
                        <a:buSzTx/>
                        <a:buFontTx/>
                        <a:buNone/>
                        <a:tabLst/>
                      </a:pPr>
                      <a:r>
                        <a:rPr kumimoji="0" lang="en-GB" sz="2400" b="0" i="0" u="none" strike="noStrike" cap="none" normalizeH="0" baseline="0">
                          <a:ln>
                            <a:noFill/>
                          </a:ln>
                          <a:solidFill>
                            <a:schemeClr val="tx1"/>
                          </a:solidFill>
                          <a:effectLst/>
                          <a:latin typeface="Arial" charset="0"/>
                          <a:ea typeface="ＭＳ Ｐゴシック" charset="0"/>
                          <a:cs typeface="Times New Roman" charset="0"/>
                        </a:rPr>
                        <a:t>Almid</a:t>
                      </a:r>
                      <a:r>
                        <a:rPr kumimoji="0" lang="en-GB" altLang="ja-JP" sz="2400" b="0" i="0" u="none" strike="noStrike" cap="none" normalizeH="0" baseline="0">
                          <a:ln>
                            <a:noFill/>
                          </a:ln>
                          <a:solidFill>
                            <a:schemeClr val="tx1"/>
                          </a:solidFill>
                          <a:effectLst/>
                          <a:latin typeface="Arial" charset="0"/>
                          <a:ea typeface="ＭＳ Ｐゴシック" charset="0"/>
                          <a:cs typeface="Times New Roman" charset="0"/>
                        </a:rPr>
                        <a:t>ón</a:t>
                      </a:r>
                      <a:r>
                        <a:rPr kumimoji="0" lang="en-GB" sz="2400" b="0" i="0" u="none" strike="noStrike" cap="none" normalizeH="0" baseline="0">
                          <a:ln>
                            <a:noFill/>
                          </a:ln>
                          <a:solidFill>
                            <a:schemeClr val="tx1"/>
                          </a:solidFill>
                          <a:effectLst/>
                          <a:latin typeface="Arial" charset="0"/>
                          <a:ea typeface="ＭＳ Ｐゴシック" charset="0"/>
                          <a:cs typeface="Times New Roman" charset="0"/>
                        </a:rPr>
                        <a:t/>
                      </a:r>
                      <a:br>
                        <a:rPr kumimoji="0" lang="en-GB" sz="2400" b="0" i="0" u="none" strike="noStrike" cap="none" normalizeH="0" baseline="0">
                          <a:ln>
                            <a:noFill/>
                          </a:ln>
                          <a:solidFill>
                            <a:schemeClr val="tx1"/>
                          </a:solidFill>
                          <a:effectLst/>
                          <a:latin typeface="Arial" charset="0"/>
                          <a:ea typeface="ＭＳ Ｐゴシック" charset="0"/>
                          <a:cs typeface="Times New Roman" charset="0"/>
                        </a:rPr>
                      </a:br>
                      <a:endParaRPr kumimoji="0" lang="en-GB" sz="2400" b="0"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8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ＭＳ Ｐゴシック" charset="0"/>
                          <a:cs typeface="Times New Roman" charset="0"/>
                        </a:rPr>
                        <a:t>Amilasas</a:t>
                      </a:r>
                      <a:endParaRPr kumimoji="0" lang="en-GB" sz="24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80000"/>
                        </a:lnSpc>
                        <a:spcBef>
                          <a:spcPct val="0"/>
                        </a:spcBef>
                        <a:spcAft>
                          <a:spcPct val="0"/>
                        </a:spcAft>
                        <a:buClrTx/>
                        <a:buSzTx/>
                        <a:buFontTx/>
                        <a:buNone/>
                        <a:tabLst/>
                      </a:pPr>
                      <a:r>
                        <a:rPr kumimoji="0" lang="en-GB" sz="2400" b="0" i="0" u="none" strike="noStrike" cap="none" normalizeH="0" baseline="0">
                          <a:ln>
                            <a:noFill/>
                          </a:ln>
                          <a:solidFill>
                            <a:schemeClr val="tx1"/>
                          </a:solidFill>
                          <a:effectLst/>
                          <a:latin typeface="Arial" charset="0"/>
                          <a:ea typeface="ＭＳ Ｐゴシック" charset="0"/>
                          <a:cs typeface="Times New Roman" charset="0"/>
                        </a:rPr>
                        <a:t>Maltosa y glucosa</a:t>
                      </a:r>
                    </a:p>
                  </a:txBody>
                  <a:tcPr horzOverflow="overflow">
                    <a:lnL>
                      <a:noFill/>
                    </a:lnL>
                    <a:lnR>
                      <a:noFill/>
                    </a:lnR>
                    <a:lnT>
                      <a:noFill/>
                    </a:lnT>
                    <a:lnB>
                      <a:noFill/>
                    </a:lnB>
                    <a:lnTlToBr>
                      <a:noFill/>
                    </a:lnTlToBr>
                    <a:lnBlToTr>
                      <a:noFill/>
                    </a:lnBlToTr>
                    <a:noFill/>
                  </a:tcPr>
                </a:tc>
              </a:tr>
              <a:tr h="746125">
                <a:tc>
                  <a:txBody>
                    <a:bodyPr/>
                    <a:lstStyle/>
                    <a:p>
                      <a:pPr marL="0" marR="0" lvl="0" indent="0" algn="l" defTabSz="914400" rtl="0" eaLnBrk="1" fontAlgn="base" latinLnBrk="0" hangingPunct="1">
                        <a:lnSpc>
                          <a:spcPct val="180000"/>
                        </a:lnSpc>
                        <a:spcBef>
                          <a:spcPct val="0"/>
                        </a:spcBef>
                        <a:spcAft>
                          <a:spcPct val="0"/>
                        </a:spcAft>
                        <a:buClrTx/>
                        <a:buSzTx/>
                        <a:buFontTx/>
                        <a:buNone/>
                        <a:tabLst/>
                      </a:pPr>
                      <a:r>
                        <a:rPr kumimoji="0" lang="en-GB" sz="2400" b="1" i="0" u="none" strike="noStrike" cap="none" normalizeH="0" baseline="0">
                          <a:ln>
                            <a:noFill/>
                          </a:ln>
                          <a:solidFill>
                            <a:schemeClr val="tx1"/>
                          </a:solidFill>
                          <a:effectLst/>
                          <a:latin typeface="Arial" charset="0"/>
                          <a:ea typeface="ＭＳ Ｐゴシック" charset="0"/>
                          <a:cs typeface="Times New Roman" charset="0"/>
                        </a:rPr>
                        <a:t>Proteinas</a:t>
                      </a:r>
                      <a:endParaRPr kumimoji="0" lang="en-GB" sz="2400" b="0"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80000"/>
                        </a:lnSpc>
                        <a:spcBef>
                          <a:spcPct val="0"/>
                        </a:spcBef>
                        <a:spcAft>
                          <a:spcPct val="0"/>
                        </a:spcAft>
                        <a:buClrTx/>
                        <a:buSzTx/>
                        <a:buFontTx/>
                        <a:buNone/>
                        <a:tabLst/>
                      </a:pPr>
                      <a:r>
                        <a:rPr kumimoji="0" lang="en-GB" sz="2400" b="0" i="0" u="none" strike="noStrike" cap="none" normalizeH="0" baseline="0">
                          <a:ln>
                            <a:noFill/>
                          </a:ln>
                          <a:solidFill>
                            <a:schemeClr val="tx1"/>
                          </a:solidFill>
                          <a:effectLst/>
                          <a:latin typeface="Arial" charset="0"/>
                          <a:ea typeface="ＭＳ Ｐゴシック" charset="0"/>
                          <a:cs typeface="Times New Roman" charset="0"/>
                        </a:rPr>
                        <a:t>Ej. Zeinas</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8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ＭＳ Ｐゴシック" charset="0"/>
                          <a:cs typeface="Times New Roman" charset="0"/>
                        </a:rPr>
                        <a:t>Proteasas</a:t>
                      </a:r>
                      <a:endParaRPr kumimoji="0" lang="en-GB" sz="24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80000"/>
                        </a:lnSpc>
                        <a:spcBef>
                          <a:spcPct val="0"/>
                        </a:spcBef>
                        <a:spcAft>
                          <a:spcPct val="0"/>
                        </a:spcAft>
                        <a:buClrTx/>
                        <a:buSzTx/>
                        <a:buFontTx/>
                        <a:buNone/>
                        <a:tabLst/>
                      </a:pPr>
                      <a:r>
                        <a:rPr kumimoji="0" lang="en-GB" sz="2400" b="0" i="0" u="none" strike="noStrike" cap="none" normalizeH="0" baseline="0">
                          <a:ln>
                            <a:noFill/>
                          </a:ln>
                          <a:solidFill>
                            <a:schemeClr val="tx1"/>
                          </a:solidFill>
                          <a:effectLst/>
                          <a:latin typeface="Arial" charset="0"/>
                          <a:ea typeface="ＭＳ Ｐゴシック" charset="0"/>
                          <a:cs typeface="Times New Roman" charset="0"/>
                        </a:rPr>
                        <a:t>Amino</a:t>
                      </a:r>
                      <a:r>
                        <a:rPr kumimoji="0" lang="en-GB" altLang="ja-JP" sz="2400" b="0" i="0" u="none" strike="noStrike" cap="none" normalizeH="0" baseline="0">
                          <a:ln>
                            <a:noFill/>
                          </a:ln>
                          <a:solidFill>
                            <a:schemeClr val="tx1"/>
                          </a:solidFill>
                          <a:effectLst/>
                          <a:latin typeface="Arial" charset="0"/>
                          <a:ea typeface="ＭＳ Ｐゴシック" charset="0"/>
                          <a:cs typeface="Times New Roman" charset="0"/>
                        </a:rPr>
                        <a:t>á</a:t>
                      </a:r>
                      <a:r>
                        <a:rPr kumimoji="0" lang="en-GB" sz="2400" b="0" i="0" u="none" strike="noStrike" cap="none" normalizeH="0" baseline="0">
                          <a:ln>
                            <a:noFill/>
                          </a:ln>
                          <a:solidFill>
                            <a:schemeClr val="tx1"/>
                          </a:solidFill>
                          <a:effectLst/>
                          <a:latin typeface="Arial" charset="0"/>
                          <a:ea typeface="ＭＳ Ｐゴシック" charset="0"/>
                          <a:cs typeface="Times New Roman" charset="0"/>
                        </a:rPr>
                        <a:t>cidos</a:t>
                      </a:r>
                    </a:p>
                    <a:p>
                      <a:pPr marL="0" marR="0" lvl="0" indent="0" algn="ctr" defTabSz="914400" rtl="0" eaLnBrk="1" fontAlgn="base" latinLnBrk="0" hangingPunct="1">
                        <a:lnSpc>
                          <a:spcPct val="18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r>
              <a:tr h="842963">
                <a:tc>
                  <a:txBody>
                    <a:bodyPr/>
                    <a:lstStyle/>
                    <a:p>
                      <a:pPr marL="0" marR="0" lvl="0" indent="0" algn="l" defTabSz="914400" rtl="0" eaLnBrk="1" fontAlgn="base" latinLnBrk="0" hangingPunct="1">
                        <a:lnSpc>
                          <a:spcPct val="180000"/>
                        </a:lnSpc>
                        <a:spcBef>
                          <a:spcPct val="0"/>
                        </a:spcBef>
                        <a:spcAft>
                          <a:spcPct val="0"/>
                        </a:spcAft>
                        <a:buClrTx/>
                        <a:buSzTx/>
                        <a:buFontTx/>
                        <a:buNone/>
                        <a:tabLst/>
                      </a:pPr>
                      <a:r>
                        <a:rPr kumimoji="0" lang="en-GB" sz="2400" b="1" i="0" u="none" strike="noStrike" cap="none" normalizeH="0" baseline="0">
                          <a:ln>
                            <a:noFill/>
                          </a:ln>
                          <a:solidFill>
                            <a:schemeClr val="tx1"/>
                          </a:solidFill>
                          <a:effectLst/>
                          <a:latin typeface="Arial" charset="0"/>
                          <a:ea typeface="ＭＳ Ｐゴシック" charset="0"/>
                          <a:cs typeface="Times New Roman" charset="0"/>
                        </a:rPr>
                        <a:t>L</a:t>
                      </a:r>
                      <a:r>
                        <a:rPr kumimoji="0" lang="en-GB" altLang="ja-JP" sz="2400" b="1" i="0" u="none" strike="noStrike" cap="none" normalizeH="0" baseline="0">
                          <a:ln>
                            <a:noFill/>
                          </a:ln>
                          <a:solidFill>
                            <a:schemeClr val="tx1"/>
                          </a:solidFill>
                          <a:effectLst/>
                          <a:latin typeface="Arial" charset="0"/>
                          <a:ea typeface="ＭＳ Ｐゴシック" charset="0"/>
                          <a:cs typeface="Times New Roman" charset="0"/>
                        </a:rPr>
                        <a:t>í</a:t>
                      </a:r>
                      <a:r>
                        <a:rPr kumimoji="0" lang="en-GB" sz="2400" b="1" i="0" u="none" strike="noStrike" cap="none" normalizeH="0" baseline="0">
                          <a:ln>
                            <a:noFill/>
                          </a:ln>
                          <a:solidFill>
                            <a:schemeClr val="tx1"/>
                          </a:solidFill>
                          <a:effectLst/>
                          <a:latin typeface="Arial" charset="0"/>
                          <a:ea typeface="ＭＳ Ｐゴシック" charset="0"/>
                          <a:cs typeface="Times New Roman" charset="0"/>
                        </a:rPr>
                        <a:t>pidos</a:t>
                      </a:r>
                      <a:endParaRPr kumimoji="0" lang="en-GB" sz="2400" b="0"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80000"/>
                        </a:lnSpc>
                        <a:spcBef>
                          <a:spcPct val="0"/>
                        </a:spcBef>
                        <a:spcAft>
                          <a:spcPct val="0"/>
                        </a:spcAft>
                        <a:buClrTx/>
                        <a:buSzTx/>
                        <a:buFontTx/>
                        <a:buNone/>
                        <a:tabLst/>
                      </a:pPr>
                      <a:r>
                        <a:rPr kumimoji="0" lang="en-GB" sz="2400" b="0" i="0" u="none" strike="noStrike" cap="none" normalizeH="0" baseline="0">
                          <a:ln>
                            <a:noFill/>
                          </a:ln>
                          <a:solidFill>
                            <a:schemeClr val="tx1"/>
                          </a:solidFill>
                          <a:effectLst/>
                          <a:latin typeface="Arial" charset="0"/>
                          <a:ea typeface="ＭＳ Ｐゴシック" charset="0"/>
                          <a:cs typeface="Times New Roman" charset="0"/>
                        </a:rPr>
                        <a:t>Aceites</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8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ＭＳ Ｐゴシック" charset="0"/>
                          <a:cs typeface="Times New Roman" charset="0"/>
                        </a:rPr>
                        <a:t>Lipasas</a:t>
                      </a:r>
                      <a:endParaRPr kumimoji="0" lang="en-GB" sz="24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80000"/>
                        </a:lnSpc>
                        <a:spcBef>
                          <a:spcPct val="0"/>
                        </a:spcBef>
                        <a:spcAft>
                          <a:spcPct val="0"/>
                        </a:spcAft>
                        <a:buClrTx/>
                        <a:buSzTx/>
                        <a:buFontTx/>
                        <a:buNone/>
                        <a:tabLst/>
                      </a:pPr>
                      <a:r>
                        <a:rPr kumimoji="0" lang="en-GB" altLang="ja-JP" sz="2400" b="0" i="0" u="none" strike="noStrike" cap="none" normalizeH="0" baseline="0">
                          <a:ln>
                            <a:noFill/>
                          </a:ln>
                          <a:solidFill>
                            <a:schemeClr val="tx1"/>
                          </a:solidFill>
                          <a:effectLst/>
                          <a:latin typeface="Arial" charset="0"/>
                          <a:ea typeface="ＭＳ Ｐゴシック" charset="0"/>
                          <a:cs typeface="ＭＳ Ｐゴシック" charset="0"/>
                        </a:rPr>
                        <a:t>Ácidos grasos y glicerol</a:t>
                      </a:r>
                      <a:endParaRPr kumimoji="0" lang="en-GB" sz="24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r>
            </a:tbl>
          </a:graphicData>
        </a:graphic>
      </p:graphicFrame>
      <p:sp>
        <p:nvSpPr>
          <p:cNvPr id="7184" name="Rectangle 29"/>
          <p:cNvSpPr>
            <a:spLocks noGrp="1" noChangeArrowheads="1"/>
          </p:cNvSpPr>
          <p:nvPr>
            <p:ph type="title"/>
          </p:nvPr>
        </p:nvSpPr>
        <p:spPr>
          <a:xfrm>
            <a:off x="142875" y="1214438"/>
            <a:ext cx="6057900" cy="1143000"/>
          </a:xfrm>
        </p:spPr>
        <p:txBody>
          <a:bodyPr/>
          <a:lstStyle/>
          <a:p>
            <a:r>
              <a:rPr lang="en-GB" sz="4000" dirty="0" err="1">
                <a:latin typeface="Calibri" charset="0"/>
              </a:rPr>
              <a:t>Movilizaci</a:t>
            </a:r>
            <a:r>
              <a:rPr lang="en-GB" altLang="ja-JP" sz="4000" dirty="0" err="1">
                <a:latin typeface="Calibri" charset="0"/>
                <a:cs typeface="ＭＳ Ｐゴシック" charset="0"/>
              </a:rPr>
              <a:t>ó</a:t>
            </a:r>
            <a:r>
              <a:rPr lang="en-GB" sz="4000" dirty="0" err="1">
                <a:latin typeface="Calibri" charset="0"/>
              </a:rPr>
              <a:t>n</a:t>
            </a:r>
            <a:r>
              <a:rPr lang="en-GB" sz="4000" dirty="0">
                <a:latin typeface="Calibri" charset="0"/>
              </a:rPr>
              <a:t> de </a:t>
            </a:r>
            <a:r>
              <a:rPr lang="en-GB" sz="4000" dirty="0" err="1">
                <a:latin typeface="Calibri" charset="0"/>
              </a:rPr>
              <a:t>reservas</a:t>
            </a:r>
            <a:endParaRPr lang="en-GB" sz="4000" dirty="0">
              <a:latin typeface="Calibri" charset="0"/>
            </a:endParaRPr>
          </a:p>
        </p:txBody>
      </p:sp>
      <p:sp>
        <p:nvSpPr>
          <p:cNvPr id="89119" name="Line 31"/>
          <p:cNvSpPr>
            <a:spLocks noChangeShapeType="1"/>
          </p:cNvSpPr>
          <p:nvPr/>
        </p:nvSpPr>
        <p:spPr bwMode="auto">
          <a:xfrm>
            <a:off x="5146675" y="3327400"/>
            <a:ext cx="1289050" cy="0"/>
          </a:xfrm>
          <a:prstGeom prst="line">
            <a:avLst/>
          </a:prstGeom>
          <a:noFill/>
          <a:ln w="38100">
            <a:solidFill>
              <a:srgbClr val="000000"/>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89120" name="Line 32"/>
          <p:cNvSpPr>
            <a:spLocks noChangeShapeType="1"/>
          </p:cNvSpPr>
          <p:nvPr/>
        </p:nvSpPr>
        <p:spPr bwMode="auto">
          <a:xfrm>
            <a:off x="5181600" y="4711700"/>
            <a:ext cx="1289050" cy="0"/>
          </a:xfrm>
          <a:prstGeom prst="line">
            <a:avLst/>
          </a:prstGeom>
          <a:noFill/>
          <a:ln w="38100">
            <a:solidFill>
              <a:srgbClr val="000000"/>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89121" name="Line 33"/>
          <p:cNvSpPr>
            <a:spLocks noChangeShapeType="1"/>
          </p:cNvSpPr>
          <p:nvPr/>
        </p:nvSpPr>
        <p:spPr bwMode="auto">
          <a:xfrm>
            <a:off x="5105400" y="6083300"/>
            <a:ext cx="1290638" cy="0"/>
          </a:xfrm>
          <a:prstGeom prst="line">
            <a:avLst/>
          </a:prstGeom>
          <a:noFill/>
          <a:ln w="38100">
            <a:solidFill>
              <a:srgbClr val="000000"/>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val="1239065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9132"/>
                                        </p:tgtEl>
                                        <p:attrNameLst>
                                          <p:attrName>style.visibility</p:attrName>
                                        </p:attrNameLst>
                                      </p:cBhvr>
                                      <p:to>
                                        <p:strVal val="visible"/>
                                      </p:to>
                                    </p:set>
                                    <p:animEffect transition="in" filter="blinds(horizontal)">
                                      <p:cBhvr>
                                        <p:cTn id="7" dur="500"/>
                                        <p:tgtEl>
                                          <p:spTgt spid="891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9119"/>
                                        </p:tgtEl>
                                        <p:attrNameLst>
                                          <p:attrName>style.visibility</p:attrName>
                                        </p:attrNameLst>
                                      </p:cBhvr>
                                      <p:to>
                                        <p:strVal val="visible"/>
                                      </p:to>
                                    </p:set>
                                    <p:animEffect transition="in" filter="wipe(left)">
                                      <p:cBhvr>
                                        <p:cTn id="12" dur="500"/>
                                        <p:tgtEl>
                                          <p:spTgt spid="891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9120"/>
                                        </p:tgtEl>
                                        <p:attrNameLst>
                                          <p:attrName>style.visibility</p:attrName>
                                        </p:attrNameLst>
                                      </p:cBhvr>
                                      <p:to>
                                        <p:strVal val="visible"/>
                                      </p:to>
                                    </p:set>
                                    <p:animEffect transition="in" filter="wipe(left)">
                                      <p:cBhvr>
                                        <p:cTn id="17" dur="500"/>
                                        <p:tgtEl>
                                          <p:spTgt spid="891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9121"/>
                                        </p:tgtEl>
                                        <p:attrNameLst>
                                          <p:attrName>style.visibility</p:attrName>
                                        </p:attrNameLst>
                                      </p:cBhvr>
                                      <p:to>
                                        <p:strVal val="visible"/>
                                      </p:to>
                                    </p:set>
                                    <p:animEffect transition="in" filter="wipe(left)">
                                      <p:cBhvr>
                                        <p:cTn id="22" dur="500"/>
                                        <p:tgtEl>
                                          <p:spTgt spid="89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19" grpId="0" animBg="1"/>
      <p:bldP spid="89120" grpId="0" animBg="1"/>
      <p:bldP spid="891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t="10014" b="5940"/>
          <a:stretch>
            <a:fillRect/>
          </a:stretch>
        </p:blipFill>
        <p:spPr bwMode="auto">
          <a:xfrm rot="21540000">
            <a:off x="55563" y="273050"/>
            <a:ext cx="8974137" cy="6154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339003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41288" y="571500"/>
            <a:ext cx="4645025" cy="5943600"/>
          </a:xfrm>
        </p:spPr>
      </p:pic>
      <p:sp>
        <p:nvSpPr>
          <p:cNvPr id="12291" name="9 Marcador de contenido"/>
          <p:cNvSpPr>
            <a:spLocks noGrp="1"/>
          </p:cNvSpPr>
          <p:nvPr>
            <p:ph sz="half" idx="2"/>
          </p:nvPr>
        </p:nvSpPr>
        <p:spPr>
          <a:xfrm>
            <a:off x="4929188" y="1285875"/>
            <a:ext cx="4000500" cy="4962525"/>
          </a:xfrm>
        </p:spPr>
        <p:txBody>
          <a:bodyPr/>
          <a:lstStyle/>
          <a:p>
            <a:pPr>
              <a:buFont typeface="Wingdings 2" charset="0"/>
              <a:buNone/>
            </a:pPr>
            <a:r>
              <a:rPr lang="es-ES" sz="2400">
                <a:latin typeface="Constantia" charset="0"/>
              </a:rPr>
              <a:t>1- Hidrólisis por Lipasas: separa los ácidos grasos del glicerol</a:t>
            </a:r>
          </a:p>
          <a:p>
            <a:pPr>
              <a:buFont typeface="Wingdings 2" charset="0"/>
              <a:buNone/>
            </a:pPr>
            <a:r>
              <a:rPr lang="es-ES" sz="2400">
                <a:latin typeface="Constantia" charset="0"/>
              </a:rPr>
              <a:t>2- Activación por unión a CoA para formar AcylCoA</a:t>
            </a:r>
          </a:p>
          <a:p>
            <a:pPr>
              <a:buFont typeface="Wingdings 2" charset="0"/>
              <a:buNone/>
            </a:pPr>
            <a:r>
              <a:rPr lang="es-ES" sz="2400">
                <a:latin typeface="Constantia" charset="0"/>
              </a:rPr>
              <a:t>3-β-oxidación de ácidos grasos para formar Acetil CoA</a:t>
            </a:r>
          </a:p>
          <a:p>
            <a:pPr>
              <a:buFont typeface="Wingdings 2" charset="0"/>
              <a:buNone/>
            </a:pPr>
            <a:r>
              <a:rPr lang="es-ES" sz="2400">
                <a:latin typeface="Constantia" charset="0"/>
              </a:rPr>
              <a:t>4- Ciclo del glioxalato: Produce succinato que es exportado a la mitocondria</a:t>
            </a:r>
          </a:p>
          <a:p>
            <a:pPr>
              <a:buFont typeface="Wingdings 2" charset="0"/>
              <a:buNone/>
            </a:pPr>
            <a:endParaRPr lang="es-ES">
              <a:latin typeface="Constantia" charset="0"/>
            </a:endParaRPr>
          </a:p>
          <a:p>
            <a:pPr>
              <a:buFont typeface="Wingdings 2" charset="0"/>
              <a:buNone/>
            </a:pPr>
            <a:endParaRPr lang="es-ES">
              <a:latin typeface="Constantia" charset="0"/>
            </a:endParaRPr>
          </a:p>
        </p:txBody>
      </p:sp>
    </p:spTree>
    <p:extLst>
      <p:ext uri="{BB962C8B-B14F-4D97-AF65-F5344CB8AC3E}">
        <p14:creationId xmlns:p14="http://schemas.microsoft.com/office/powerpoint/2010/main" val="41632432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03200" y="1500188"/>
            <a:ext cx="4584700" cy="4500562"/>
          </a:xfrm>
        </p:spPr>
      </p:pic>
      <p:sp>
        <p:nvSpPr>
          <p:cNvPr id="13315" name="3 Marcador de contenido"/>
          <p:cNvSpPr>
            <a:spLocks noGrp="1"/>
          </p:cNvSpPr>
          <p:nvPr>
            <p:ph sz="half" idx="2"/>
          </p:nvPr>
        </p:nvSpPr>
        <p:spPr>
          <a:xfrm>
            <a:off x="4857750" y="1571625"/>
            <a:ext cx="4038600" cy="3668713"/>
          </a:xfrm>
        </p:spPr>
        <p:txBody>
          <a:bodyPr/>
          <a:lstStyle/>
          <a:p>
            <a:pPr>
              <a:buFont typeface="Wingdings 2" charset="0"/>
              <a:buNone/>
            </a:pPr>
            <a:r>
              <a:rPr lang="es-ES" sz="2400">
                <a:latin typeface="Constantia" charset="0"/>
              </a:rPr>
              <a:t>5- El succinato es convertido en malato, que se exporta al citosol</a:t>
            </a:r>
          </a:p>
          <a:p>
            <a:pPr>
              <a:buFont typeface="Wingdings 2" charset="0"/>
              <a:buNone/>
            </a:pPr>
            <a:r>
              <a:rPr lang="es-ES" sz="2400">
                <a:latin typeface="Constantia" charset="0"/>
              </a:rPr>
              <a:t>6- El malato es oxidado a oxalacetato , y éste es transformado en carbohidratos que pueden ser exportados al embrión</a:t>
            </a:r>
          </a:p>
        </p:txBody>
      </p:sp>
    </p:spTree>
    <p:extLst>
      <p:ext uri="{BB962C8B-B14F-4D97-AF65-F5344CB8AC3E}">
        <p14:creationId xmlns:p14="http://schemas.microsoft.com/office/powerpoint/2010/main" val="564049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9" name="Rectangle 5"/>
          <p:cNvSpPr>
            <a:spLocks noGrp="1" noChangeArrowheads="1"/>
          </p:cNvSpPr>
          <p:nvPr>
            <p:ph type="title"/>
          </p:nvPr>
        </p:nvSpPr>
        <p:spPr>
          <a:xfrm>
            <a:off x="914400" y="76200"/>
            <a:ext cx="7620000" cy="1143000"/>
          </a:xfrm>
          <a:noFill/>
          <a:ln/>
        </p:spPr>
        <p:txBody>
          <a:bodyPr/>
          <a:lstStyle/>
          <a:p>
            <a:r>
              <a:rPr lang="en-GB" sz="3200"/>
              <a:t>Mobilizaci</a:t>
            </a:r>
            <a:r>
              <a:rPr lang="en-GB" altLang="ja-JP" sz="3200"/>
              <a:t>ó</a:t>
            </a:r>
            <a:r>
              <a:rPr lang="en-GB" sz="3200"/>
              <a:t>n de Almid</a:t>
            </a:r>
            <a:r>
              <a:rPr lang="en-GB" altLang="ja-JP" sz="3200"/>
              <a:t>ón</a:t>
            </a:r>
            <a:endParaRPr lang="en-GB" sz="3200"/>
          </a:p>
        </p:txBody>
      </p:sp>
      <p:pic>
        <p:nvPicPr>
          <p:cNvPr id="2" name="Picture 1"/>
          <p:cNvPicPr>
            <a:picLocks noChangeAspect="1"/>
          </p:cNvPicPr>
          <p:nvPr/>
        </p:nvPicPr>
        <p:blipFill>
          <a:blip r:embed="rId3"/>
          <a:stretch>
            <a:fillRect/>
          </a:stretch>
        </p:blipFill>
        <p:spPr>
          <a:xfrm>
            <a:off x="1041400" y="850900"/>
            <a:ext cx="7061200" cy="5842000"/>
          </a:xfrm>
          <a:prstGeom prst="rect">
            <a:avLst/>
          </a:prstGeom>
        </p:spPr>
      </p:pic>
    </p:spTree>
    <p:extLst>
      <p:ext uri="{BB962C8B-B14F-4D97-AF65-F5344CB8AC3E}">
        <p14:creationId xmlns:p14="http://schemas.microsoft.com/office/powerpoint/2010/main" val="8155239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76200" y="44450"/>
            <a:ext cx="7620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Bef>
                <a:spcPct val="50000"/>
              </a:spcBef>
            </a:pPr>
            <a:r>
              <a:rPr lang="en-US" sz="3600" b="1">
                <a:latin typeface="Times" charset="0"/>
              </a:rPr>
              <a:t>Germinaci</a:t>
            </a:r>
            <a:r>
              <a:rPr lang="en-US" altLang="ja-JP" sz="3600" b="1">
                <a:latin typeface="Arial" charset="0"/>
                <a:ea typeface="HGP明朝E" charset="0"/>
                <a:cs typeface="HGP明朝E" charset="0"/>
              </a:rPr>
              <a:t>ó</a:t>
            </a:r>
            <a:r>
              <a:rPr lang="en-US" sz="3600" b="1">
                <a:latin typeface="Times" charset="0"/>
              </a:rPr>
              <a:t>n de semillas de cebada</a:t>
            </a:r>
          </a:p>
        </p:txBody>
      </p:sp>
      <p:sp>
        <p:nvSpPr>
          <p:cNvPr id="91139" name="Freeform 3"/>
          <p:cNvSpPr>
            <a:spLocks/>
          </p:cNvSpPr>
          <p:nvPr/>
        </p:nvSpPr>
        <p:spPr bwMode="auto">
          <a:xfrm>
            <a:off x="3419475" y="803275"/>
            <a:ext cx="2978150" cy="4903788"/>
          </a:xfrm>
          <a:custGeom>
            <a:avLst/>
            <a:gdLst>
              <a:gd name="T0" fmla="*/ 338831 w 3340"/>
              <a:gd name="T1" fmla="*/ 4850292 h 5500"/>
              <a:gd name="T2" fmla="*/ 374498 w 3340"/>
              <a:gd name="T3" fmla="*/ 2175499 h 5500"/>
              <a:gd name="T4" fmla="*/ 1141327 w 3340"/>
              <a:gd name="T5" fmla="*/ 374471 h 5500"/>
              <a:gd name="T6" fmla="*/ 2657152 w 3340"/>
              <a:gd name="T7" fmla="*/ 1604876 h 5500"/>
              <a:gd name="T8" fmla="*/ 338831 w 3340"/>
              <a:gd name="T9" fmla="*/ 4850292 h 5500"/>
              <a:gd name="T10" fmla="*/ 0 60000 65536"/>
              <a:gd name="T11" fmla="*/ 0 60000 65536"/>
              <a:gd name="T12" fmla="*/ 0 60000 65536"/>
              <a:gd name="T13" fmla="*/ 0 60000 65536"/>
              <a:gd name="T14" fmla="*/ 0 60000 65536"/>
              <a:gd name="T15" fmla="*/ 0 w 3340"/>
              <a:gd name="T16" fmla="*/ 0 h 5500"/>
              <a:gd name="T17" fmla="*/ 3340 w 3340"/>
              <a:gd name="T18" fmla="*/ 5500 h 5500"/>
            </a:gdLst>
            <a:ahLst/>
            <a:cxnLst>
              <a:cxn ang="T10">
                <a:pos x="T0" y="T1"/>
              </a:cxn>
              <a:cxn ang="T11">
                <a:pos x="T2" y="T3"/>
              </a:cxn>
              <a:cxn ang="T12">
                <a:pos x="T4" y="T5"/>
              </a:cxn>
              <a:cxn ang="T13">
                <a:pos x="T6" y="T7"/>
              </a:cxn>
              <a:cxn ang="T14">
                <a:pos x="T8" y="T9"/>
              </a:cxn>
            </a:cxnLst>
            <a:rect l="T15" t="T16" r="T17" b="T18"/>
            <a:pathLst>
              <a:path w="3340" h="5500">
                <a:moveTo>
                  <a:pt x="380" y="5440"/>
                </a:moveTo>
                <a:cubicBezTo>
                  <a:pt x="40" y="5380"/>
                  <a:pt x="820" y="3820"/>
                  <a:pt x="420" y="2440"/>
                </a:cubicBezTo>
                <a:cubicBezTo>
                  <a:pt x="20" y="1060"/>
                  <a:pt x="0" y="840"/>
                  <a:pt x="1280" y="420"/>
                </a:cubicBezTo>
                <a:cubicBezTo>
                  <a:pt x="2560" y="0"/>
                  <a:pt x="3340" y="100"/>
                  <a:pt x="2980" y="1800"/>
                </a:cubicBezTo>
                <a:cubicBezTo>
                  <a:pt x="2620" y="3500"/>
                  <a:pt x="720" y="5500"/>
                  <a:pt x="380" y="5440"/>
                </a:cubicBezTo>
                <a:close/>
              </a:path>
            </a:pathLst>
          </a:custGeom>
          <a:solidFill>
            <a:schemeClr val="bg1"/>
          </a:solidFill>
          <a:ln w="171450">
            <a:solidFill>
              <a:srgbClr val="804000"/>
            </a:solidFill>
            <a:round/>
            <a:headEnd/>
            <a:tailEnd/>
          </a:ln>
        </p:spPr>
        <p:txBody>
          <a:bodyPr/>
          <a:lstStyle/>
          <a:p>
            <a:endParaRPr lang="en-US">
              <a:latin typeface="Constantia" charset="0"/>
            </a:endParaRPr>
          </a:p>
        </p:txBody>
      </p:sp>
      <p:sp>
        <p:nvSpPr>
          <p:cNvPr id="91140" name="Freeform 4"/>
          <p:cNvSpPr>
            <a:spLocks/>
          </p:cNvSpPr>
          <p:nvPr/>
        </p:nvSpPr>
        <p:spPr bwMode="auto">
          <a:xfrm>
            <a:off x="3429000" y="803275"/>
            <a:ext cx="2978150" cy="4903788"/>
          </a:xfrm>
          <a:custGeom>
            <a:avLst/>
            <a:gdLst>
              <a:gd name="T0" fmla="*/ 338831 w 3340"/>
              <a:gd name="T1" fmla="*/ 4850292 h 5500"/>
              <a:gd name="T2" fmla="*/ 374498 w 3340"/>
              <a:gd name="T3" fmla="*/ 2175499 h 5500"/>
              <a:gd name="T4" fmla="*/ 1141327 w 3340"/>
              <a:gd name="T5" fmla="*/ 374471 h 5500"/>
              <a:gd name="T6" fmla="*/ 2657152 w 3340"/>
              <a:gd name="T7" fmla="*/ 1604876 h 5500"/>
              <a:gd name="T8" fmla="*/ 338831 w 3340"/>
              <a:gd name="T9" fmla="*/ 4850292 h 5500"/>
              <a:gd name="T10" fmla="*/ 0 60000 65536"/>
              <a:gd name="T11" fmla="*/ 0 60000 65536"/>
              <a:gd name="T12" fmla="*/ 0 60000 65536"/>
              <a:gd name="T13" fmla="*/ 0 60000 65536"/>
              <a:gd name="T14" fmla="*/ 0 60000 65536"/>
              <a:gd name="T15" fmla="*/ 0 w 3340"/>
              <a:gd name="T16" fmla="*/ 0 h 5500"/>
              <a:gd name="T17" fmla="*/ 3340 w 3340"/>
              <a:gd name="T18" fmla="*/ 5500 h 5500"/>
            </a:gdLst>
            <a:ahLst/>
            <a:cxnLst>
              <a:cxn ang="T10">
                <a:pos x="T0" y="T1"/>
              </a:cxn>
              <a:cxn ang="T11">
                <a:pos x="T2" y="T3"/>
              </a:cxn>
              <a:cxn ang="T12">
                <a:pos x="T4" y="T5"/>
              </a:cxn>
              <a:cxn ang="T13">
                <a:pos x="T6" y="T7"/>
              </a:cxn>
              <a:cxn ang="T14">
                <a:pos x="T8" y="T9"/>
              </a:cxn>
            </a:cxnLst>
            <a:rect l="T15" t="T16" r="T17" b="T18"/>
            <a:pathLst>
              <a:path w="3340" h="5500">
                <a:moveTo>
                  <a:pt x="380" y="5440"/>
                </a:moveTo>
                <a:cubicBezTo>
                  <a:pt x="40" y="5380"/>
                  <a:pt x="820" y="3820"/>
                  <a:pt x="420" y="2440"/>
                </a:cubicBezTo>
                <a:cubicBezTo>
                  <a:pt x="20" y="1060"/>
                  <a:pt x="0" y="840"/>
                  <a:pt x="1280" y="420"/>
                </a:cubicBezTo>
                <a:cubicBezTo>
                  <a:pt x="2560" y="0"/>
                  <a:pt x="3340" y="100"/>
                  <a:pt x="2980" y="1800"/>
                </a:cubicBezTo>
                <a:cubicBezTo>
                  <a:pt x="2620" y="3500"/>
                  <a:pt x="720" y="5500"/>
                  <a:pt x="380" y="5440"/>
                </a:cubicBezTo>
                <a:close/>
              </a:path>
            </a:pathLst>
          </a:custGeom>
          <a:noFill/>
          <a:ln w="63500">
            <a:solidFill>
              <a:srgbClr val="FFCC66"/>
            </a:solidFill>
            <a:prstDash val="sysDot"/>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Constantia" charset="0"/>
            </a:endParaRPr>
          </a:p>
        </p:txBody>
      </p:sp>
      <p:sp>
        <p:nvSpPr>
          <p:cNvPr id="91141" name="Freeform 5"/>
          <p:cNvSpPr>
            <a:spLocks/>
          </p:cNvSpPr>
          <p:nvPr/>
        </p:nvSpPr>
        <p:spPr bwMode="auto">
          <a:xfrm>
            <a:off x="1663700" y="357188"/>
            <a:ext cx="4689475" cy="6153150"/>
          </a:xfrm>
          <a:custGeom>
            <a:avLst/>
            <a:gdLst>
              <a:gd name="T0" fmla="*/ 1337303 w 5260"/>
              <a:gd name="T1" fmla="*/ 5475412 h 6900"/>
              <a:gd name="T2" fmla="*/ 980689 w 5260"/>
              <a:gd name="T3" fmla="*/ 2211567 h 6900"/>
              <a:gd name="T4" fmla="*/ 3138204 w 5260"/>
              <a:gd name="T5" fmla="*/ 463716 h 6900"/>
              <a:gd name="T6" fmla="*/ 4689475 w 5260"/>
              <a:gd name="T7" fmla="*/ 1569499 h 6900"/>
              <a:gd name="T8" fmla="*/ 1337303 w 5260"/>
              <a:gd name="T9" fmla="*/ 5475412 h 6900"/>
              <a:gd name="T10" fmla="*/ 0 60000 65536"/>
              <a:gd name="T11" fmla="*/ 0 60000 65536"/>
              <a:gd name="T12" fmla="*/ 0 60000 65536"/>
              <a:gd name="T13" fmla="*/ 0 60000 65536"/>
              <a:gd name="T14" fmla="*/ 0 60000 65536"/>
              <a:gd name="T15" fmla="*/ 0 w 5260"/>
              <a:gd name="T16" fmla="*/ 0 h 6900"/>
              <a:gd name="T17" fmla="*/ 5260 w 5260"/>
              <a:gd name="T18" fmla="*/ 6900 h 6900"/>
            </a:gdLst>
            <a:ahLst/>
            <a:cxnLst>
              <a:cxn ang="T10">
                <a:pos x="T0" y="T1"/>
              </a:cxn>
              <a:cxn ang="T11">
                <a:pos x="T2" y="T3"/>
              </a:cxn>
              <a:cxn ang="T12">
                <a:pos x="T4" y="T5"/>
              </a:cxn>
              <a:cxn ang="T13">
                <a:pos x="T6" y="T7"/>
              </a:cxn>
              <a:cxn ang="T14">
                <a:pos x="T8" y="T9"/>
              </a:cxn>
            </a:cxnLst>
            <a:rect l="T15" t="T16" r="T17" b="T18"/>
            <a:pathLst>
              <a:path w="5260" h="6900">
                <a:moveTo>
                  <a:pt x="1500" y="6140"/>
                </a:moveTo>
                <a:cubicBezTo>
                  <a:pt x="0" y="5380"/>
                  <a:pt x="500" y="3620"/>
                  <a:pt x="1100" y="2480"/>
                </a:cubicBezTo>
                <a:cubicBezTo>
                  <a:pt x="1560" y="1260"/>
                  <a:pt x="2820" y="680"/>
                  <a:pt x="3520" y="520"/>
                </a:cubicBezTo>
                <a:cubicBezTo>
                  <a:pt x="4220" y="360"/>
                  <a:pt x="5260" y="0"/>
                  <a:pt x="5260" y="1760"/>
                </a:cubicBezTo>
                <a:cubicBezTo>
                  <a:pt x="5260" y="3520"/>
                  <a:pt x="3000" y="6900"/>
                  <a:pt x="1500" y="6140"/>
                </a:cubicBezTo>
                <a:close/>
              </a:path>
            </a:pathLst>
          </a:custGeom>
          <a:noFill/>
          <a:ln w="38100">
            <a:solidFill>
              <a:srgbClr val="FF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Constantia" charset="0"/>
            </a:endParaRPr>
          </a:p>
        </p:txBody>
      </p:sp>
      <p:sp>
        <p:nvSpPr>
          <p:cNvPr id="91142" name="Freeform 6"/>
          <p:cNvSpPr>
            <a:spLocks/>
          </p:cNvSpPr>
          <p:nvPr/>
        </p:nvSpPr>
        <p:spPr bwMode="auto">
          <a:xfrm>
            <a:off x="2413000" y="2139950"/>
            <a:ext cx="1373188" cy="3621088"/>
          </a:xfrm>
          <a:custGeom>
            <a:avLst/>
            <a:gdLst>
              <a:gd name="T0" fmla="*/ 784679 w 1540"/>
              <a:gd name="T1" fmla="*/ 3603250 h 4060"/>
              <a:gd name="T2" fmla="*/ 463674 w 1540"/>
              <a:gd name="T3" fmla="*/ 2532978 h 4060"/>
              <a:gd name="T4" fmla="*/ 356672 w 1540"/>
              <a:gd name="T5" fmla="*/ 3335682 h 4060"/>
              <a:gd name="T6" fmla="*/ 0 w 1540"/>
              <a:gd name="T7" fmla="*/ 2354599 h 4060"/>
              <a:gd name="T8" fmla="*/ 338839 w 1540"/>
              <a:gd name="T9" fmla="*/ 1070272 h 4060"/>
              <a:gd name="T10" fmla="*/ 428007 w 1540"/>
              <a:gd name="T11" fmla="*/ 2069194 h 4060"/>
              <a:gd name="T12" fmla="*/ 713344 w 1540"/>
              <a:gd name="T13" fmla="*/ 53514 h 4060"/>
              <a:gd name="T14" fmla="*/ 1301854 w 1540"/>
              <a:gd name="T15" fmla="*/ 1676760 h 4060"/>
              <a:gd name="T16" fmla="*/ 784679 w 1540"/>
              <a:gd name="T17" fmla="*/ 3603250 h 40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40"/>
              <a:gd name="T28" fmla="*/ 0 h 4060"/>
              <a:gd name="T29" fmla="*/ 1540 w 1540"/>
              <a:gd name="T30" fmla="*/ 4060 h 40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40" h="4060">
                <a:moveTo>
                  <a:pt x="880" y="4040"/>
                </a:moveTo>
                <a:cubicBezTo>
                  <a:pt x="550" y="4060"/>
                  <a:pt x="640" y="2840"/>
                  <a:pt x="520" y="2840"/>
                </a:cubicBezTo>
                <a:cubicBezTo>
                  <a:pt x="400" y="2840"/>
                  <a:pt x="620" y="3680"/>
                  <a:pt x="400" y="3740"/>
                </a:cubicBezTo>
                <a:cubicBezTo>
                  <a:pt x="180" y="3800"/>
                  <a:pt x="3" y="3063"/>
                  <a:pt x="0" y="2640"/>
                </a:cubicBezTo>
                <a:cubicBezTo>
                  <a:pt x="0" y="2160"/>
                  <a:pt x="140" y="1220"/>
                  <a:pt x="380" y="1200"/>
                </a:cubicBezTo>
                <a:cubicBezTo>
                  <a:pt x="620" y="1180"/>
                  <a:pt x="220" y="2480"/>
                  <a:pt x="480" y="2320"/>
                </a:cubicBezTo>
                <a:cubicBezTo>
                  <a:pt x="740" y="2160"/>
                  <a:pt x="480" y="120"/>
                  <a:pt x="800" y="60"/>
                </a:cubicBezTo>
                <a:cubicBezTo>
                  <a:pt x="1120" y="0"/>
                  <a:pt x="1380" y="960"/>
                  <a:pt x="1460" y="1880"/>
                </a:cubicBezTo>
                <a:cubicBezTo>
                  <a:pt x="1540" y="2800"/>
                  <a:pt x="1210" y="4020"/>
                  <a:pt x="880" y="4040"/>
                </a:cubicBezTo>
                <a:close/>
              </a:path>
            </a:pathLst>
          </a:custGeom>
          <a:solidFill>
            <a:srgbClr val="FFFF00"/>
          </a:solidFill>
          <a:ln w="9525">
            <a:solidFill>
              <a:srgbClr val="000000"/>
            </a:solidFill>
            <a:round/>
            <a:headEnd/>
            <a:tailEnd/>
          </a:ln>
        </p:spPr>
        <p:txBody>
          <a:bodyPr/>
          <a:lstStyle/>
          <a:p>
            <a:endParaRPr lang="en-US">
              <a:latin typeface="Constantia" charset="0"/>
            </a:endParaRPr>
          </a:p>
        </p:txBody>
      </p:sp>
      <p:grpSp>
        <p:nvGrpSpPr>
          <p:cNvPr id="2" name="Group 98"/>
          <p:cNvGrpSpPr>
            <a:grpSpLocks/>
          </p:cNvGrpSpPr>
          <p:nvPr/>
        </p:nvGrpSpPr>
        <p:grpSpPr bwMode="auto">
          <a:xfrm>
            <a:off x="4178300" y="2087563"/>
            <a:ext cx="5051425" cy="3297237"/>
            <a:chOff x="2632" y="1315"/>
            <a:chExt cx="3182" cy="2077"/>
          </a:xfrm>
        </p:grpSpPr>
        <p:sp>
          <p:nvSpPr>
            <p:cNvPr id="15429" name="Rectangle 12"/>
            <p:cNvSpPr>
              <a:spLocks noChangeArrowheads="1"/>
            </p:cNvSpPr>
            <p:nvPr/>
          </p:nvSpPr>
          <p:spPr bwMode="auto">
            <a:xfrm>
              <a:off x="2879" y="1438"/>
              <a:ext cx="856" cy="194"/>
            </a:xfrm>
            <a:prstGeom prst="rect">
              <a:avLst/>
            </a:prstGeom>
            <a:solidFill>
              <a:srgbClr val="FFFFFF"/>
            </a:solidFill>
            <a:ln w="9525">
              <a:solidFill>
                <a:srgbClr val="000000"/>
              </a:solidFill>
              <a:miter lim="800000"/>
              <a:headEnd/>
              <a:tailEnd/>
            </a:ln>
          </p:spPr>
          <p:txBody>
            <a:bodyPr/>
            <a:lstStyle/>
            <a:p>
              <a:endParaRPr lang="en-US">
                <a:latin typeface="Constantia" charset="0"/>
              </a:endParaRPr>
            </a:p>
          </p:txBody>
        </p:sp>
        <p:grpSp>
          <p:nvGrpSpPr>
            <p:cNvPr id="15430" name="Group 96"/>
            <p:cNvGrpSpPr>
              <a:grpSpLocks/>
            </p:cNvGrpSpPr>
            <p:nvPr/>
          </p:nvGrpSpPr>
          <p:grpSpPr bwMode="auto">
            <a:xfrm>
              <a:off x="2632" y="1315"/>
              <a:ext cx="3182" cy="2077"/>
              <a:chOff x="2632" y="1315"/>
              <a:chExt cx="3182" cy="2077"/>
            </a:xfrm>
          </p:grpSpPr>
          <p:sp>
            <p:nvSpPr>
              <p:cNvPr id="15431" name="Text Box 54"/>
              <p:cNvSpPr txBox="1">
                <a:spLocks noChangeArrowheads="1"/>
              </p:cNvSpPr>
              <p:nvPr/>
            </p:nvSpPr>
            <p:spPr bwMode="auto">
              <a:xfrm>
                <a:off x="2880" y="1425"/>
                <a:ext cx="86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Bef>
                    <a:spcPct val="50000"/>
                  </a:spcBef>
                </a:pPr>
                <a:r>
                  <a:rPr lang="en-US">
                    <a:latin typeface="Times" charset="0"/>
                    <a:sym typeface="Symbol" charset="0"/>
                  </a:rPr>
                  <a:t></a:t>
                </a:r>
                <a:r>
                  <a:rPr lang="en-US">
                    <a:latin typeface="Times" charset="0"/>
                  </a:rPr>
                  <a:t>-amilasa </a:t>
                </a:r>
              </a:p>
            </p:txBody>
          </p:sp>
          <p:grpSp>
            <p:nvGrpSpPr>
              <p:cNvPr id="15432" name="Group 93"/>
              <p:cNvGrpSpPr>
                <a:grpSpLocks/>
              </p:cNvGrpSpPr>
              <p:nvPr/>
            </p:nvGrpSpPr>
            <p:grpSpPr bwMode="auto">
              <a:xfrm>
                <a:off x="2632" y="1315"/>
                <a:ext cx="3182" cy="2077"/>
                <a:chOff x="2632" y="1315"/>
                <a:chExt cx="3182" cy="2077"/>
              </a:xfrm>
            </p:grpSpPr>
            <p:sp>
              <p:nvSpPr>
                <p:cNvPr id="15433" name="Freeform 13"/>
                <p:cNvSpPr>
                  <a:spLocks/>
                </p:cNvSpPr>
                <p:nvPr/>
              </p:nvSpPr>
              <p:spPr bwMode="auto">
                <a:xfrm>
                  <a:off x="3863" y="2180"/>
                  <a:ext cx="460" cy="438"/>
                </a:xfrm>
                <a:custGeom>
                  <a:avLst/>
                  <a:gdLst>
                    <a:gd name="T0" fmla="*/ 460 w 820"/>
                    <a:gd name="T1" fmla="*/ 438 h 780"/>
                    <a:gd name="T2" fmla="*/ 135 w 820"/>
                    <a:gd name="T3" fmla="*/ 314 h 780"/>
                    <a:gd name="T4" fmla="*/ 11 w 820"/>
                    <a:gd name="T5" fmla="*/ 0 h 780"/>
                    <a:gd name="T6" fmla="*/ 0 60000 65536"/>
                    <a:gd name="T7" fmla="*/ 0 60000 65536"/>
                    <a:gd name="T8" fmla="*/ 0 60000 65536"/>
                    <a:gd name="T9" fmla="*/ 0 w 820"/>
                    <a:gd name="T10" fmla="*/ 0 h 780"/>
                    <a:gd name="T11" fmla="*/ 820 w 820"/>
                    <a:gd name="T12" fmla="*/ 780 h 780"/>
                  </a:gdLst>
                  <a:ahLst/>
                  <a:cxnLst>
                    <a:cxn ang="T6">
                      <a:pos x="T0" y="T1"/>
                    </a:cxn>
                    <a:cxn ang="T7">
                      <a:pos x="T2" y="T3"/>
                    </a:cxn>
                    <a:cxn ang="T8">
                      <a:pos x="T4" y="T5"/>
                    </a:cxn>
                  </a:cxnLst>
                  <a:rect l="T9" t="T10" r="T11" b="T12"/>
                  <a:pathLst>
                    <a:path w="820" h="780">
                      <a:moveTo>
                        <a:pt x="820" y="780"/>
                      </a:moveTo>
                      <a:cubicBezTo>
                        <a:pt x="720" y="743"/>
                        <a:pt x="373" y="690"/>
                        <a:pt x="240" y="560"/>
                      </a:cubicBezTo>
                      <a:cubicBezTo>
                        <a:pt x="0" y="380"/>
                        <a:pt x="66" y="117"/>
                        <a:pt x="20" y="0"/>
                      </a:cubicBezTo>
                    </a:path>
                  </a:pathLst>
                </a:custGeom>
                <a:noFill/>
                <a:ln w="38100">
                  <a:solidFill>
                    <a:srgbClr val="000000"/>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latin typeface="Constantia" charset="0"/>
                  </a:endParaRPr>
                </a:p>
              </p:txBody>
            </p:sp>
            <p:grpSp>
              <p:nvGrpSpPr>
                <p:cNvPr id="15434" name="Group 26"/>
                <p:cNvGrpSpPr>
                  <a:grpSpLocks/>
                </p:cNvGrpSpPr>
                <p:nvPr/>
              </p:nvGrpSpPr>
              <p:grpSpPr bwMode="auto">
                <a:xfrm>
                  <a:off x="4334" y="1399"/>
                  <a:ext cx="1474" cy="213"/>
                  <a:chOff x="4334" y="1399"/>
                  <a:chExt cx="1474" cy="213"/>
                </a:xfrm>
              </p:grpSpPr>
              <p:sp>
                <p:nvSpPr>
                  <p:cNvPr id="15456" name="Rectangle 27"/>
                  <p:cNvSpPr>
                    <a:spLocks noChangeArrowheads="1"/>
                  </p:cNvSpPr>
                  <p:nvPr/>
                </p:nvSpPr>
                <p:spPr bwMode="auto">
                  <a:xfrm>
                    <a:off x="4339" y="1419"/>
                    <a:ext cx="1181" cy="193"/>
                  </a:xfrm>
                  <a:prstGeom prst="rect">
                    <a:avLst/>
                  </a:prstGeom>
                  <a:solidFill>
                    <a:srgbClr val="FFFFFF"/>
                  </a:solidFill>
                  <a:ln w="9525">
                    <a:solidFill>
                      <a:srgbClr val="000000"/>
                    </a:solidFill>
                    <a:miter lim="800000"/>
                    <a:headEnd/>
                    <a:tailEnd/>
                  </a:ln>
                </p:spPr>
                <p:txBody>
                  <a:bodyPr/>
                  <a:lstStyle/>
                  <a:p>
                    <a:endParaRPr lang="en-US">
                      <a:latin typeface="Constantia" charset="0"/>
                    </a:endParaRPr>
                  </a:p>
                </p:txBody>
              </p:sp>
              <p:sp>
                <p:nvSpPr>
                  <p:cNvPr id="15457" name="Text Box 28"/>
                  <p:cNvSpPr txBox="1">
                    <a:spLocks noChangeArrowheads="1"/>
                  </p:cNvSpPr>
                  <p:nvPr/>
                </p:nvSpPr>
                <p:spPr bwMode="auto">
                  <a:xfrm>
                    <a:off x="4334" y="1399"/>
                    <a:ext cx="1474"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Bef>
                        <a:spcPct val="50000"/>
                      </a:spcBef>
                    </a:pPr>
                    <a:r>
                      <a:rPr lang="en-US" sz="1600">
                        <a:latin typeface="Times" charset="0"/>
                      </a:rPr>
                      <a:t>Proteina de reserva</a:t>
                    </a:r>
                  </a:p>
                </p:txBody>
              </p:sp>
            </p:grpSp>
            <p:grpSp>
              <p:nvGrpSpPr>
                <p:cNvPr id="15435" name="Group 29"/>
                <p:cNvGrpSpPr>
                  <a:grpSpLocks/>
                </p:cNvGrpSpPr>
                <p:nvPr/>
              </p:nvGrpSpPr>
              <p:grpSpPr bwMode="auto">
                <a:xfrm>
                  <a:off x="4340" y="2508"/>
                  <a:ext cx="1474" cy="231"/>
                  <a:chOff x="4340" y="2508"/>
                  <a:chExt cx="1474" cy="231"/>
                </a:xfrm>
              </p:grpSpPr>
              <p:sp>
                <p:nvSpPr>
                  <p:cNvPr id="15454" name="Rectangle 30"/>
                  <p:cNvSpPr>
                    <a:spLocks noChangeArrowheads="1"/>
                  </p:cNvSpPr>
                  <p:nvPr/>
                </p:nvSpPr>
                <p:spPr bwMode="auto">
                  <a:xfrm>
                    <a:off x="4345" y="2524"/>
                    <a:ext cx="1022" cy="193"/>
                  </a:xfrm>
                  <a:prstGeom prst="rect">
                    <a:avLst/>
                  </a:prstGeom>
                  <a:solidFill>
                    <a:srgbClr val="FFFFFF"/>
                  </a:solidFill>
                  <a:ln w="9525">
                    <a:solidFill>
                      <a:srgbClr val="000000"/>
                    </a:solidFill>
                    <a:miter lim="800000"/>
                    <a:headEnd/>
                    <a:tailEnd/>
                  </a:ln>
                </p:spPr>
                <p:txBody>
                  <a:bodyPr/>
                  <a:lstStyle/>
                  <a:p>
                    <a:endParaRPr lang="en-US">
                      <a:latin typeface="Constantia" charset="0"/>
                    </a:endParaRPr>
                  </a:p>
                </p:txBody>
              </p:sp>
              <p:sp>
                <p:nvSpPr>
                  <p:cNvPr id="15455" name="Text Box 31"/>
                  <p:cNvSpPr txBox="1">
                    <a:spLocks noChangeArrowheads="1"/>
                  </p:cNvSpPr>
                  <p:nvPr/>
                </p:nvSpPr>
                <p:spPr bwMode="auto">
                  <a:xfrm>
                    <a:off x="4340" y="2508"/>
                    <a:ext cx="147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Bef>
                        <a:spcPct val="50000"/>
                      </a:spcBef>
                    </a:pPr>
                    <a:r>
                      <a:rPr lang="en-US">
                        <a:latin typeface="Times" charset="0"/>
                      </a:rPr>
                      <a:t>Amino Acidos</a:t>
                    </a:r>
                  </a:p>
                </p:txBody>
              </p:sp>
            </p:grpSp>
            <p:grpSp>
              <p:nvGrpSpPr>
                <p:cNvPr id="15436" name="Group 32"/>
                <p:cNvGrpSpPr>
                  <a:grpSpLocks/>
                </p:cNvGrpSpPr>
                <p:nvPr/>
              </p:nvGrpSpPr>
              <p:grpSpPr bwMode="auto">
                <a:xfrm>
                  <a:off x="4620" y="1598"/>
                  <a:ext cx="601" cy="900"/>
                  <a:chOff x="4620" y="1598"/>
                  <a:chExt cx="601" cy="900"/>
                </a:xfrm>
              </p:grpSpPr>
              <p:sp>
                <p:nvSpPr>
                  <p:cNvPr id="15451" name="Freeform 33"/>
                  <p:cNvSpPr>
                    <a:spLocks/>
                  </p:cNvSpPr>
                  <p:nvPr/>
                </p:nvSpPr>
                <p:spPr bwMode="auto">
                  <a:xfrm>
                    <a:off x="4620" y="1685"/>
                    <a:ext cx="365" cy="764"/>
                  </a:xfrm>
                  <a:custGeom>
                    <a:avLst/>
                    <a:gdLst>
                      <a:gd name="T0" fmla="*/ 365 w 650"/>
                      <a:gd name="T1" fmla="*/ 0 h 1360"/>
                      <a:gd name="T2" fmla="*/ 241 w 650"/>
                      <a:gd name="T3" fmla="*/ 360 h 1360"/>
                      <a:gd name="T4" fmla="*/ 0 w 650"/>
                      <a:gd name="T5" fmla="*/ 764 h 1360"/>
                      <a:gd name="T6" fmla="*/ 0 60000 65536"/>
                      <a:gd name="T7" fmla="*/ 0 60000 65536"/>
                      <a:gd name="T8" fmla="*/ 0 60000 65536"/>
                      <a:gd name="T9" fmla="*/ 0 w 650"/>
                      <a:gd name="T10" fmla="*/ 0 h 1360"/>
                      <a:gd name="T11" fmla="*/ 650 w 650"/>
                      <a:gd name="T12" fmla="*/ 1360 h 1360"/>
                    </a:gdLst>
                    <a:ahLst/>
                    <a:cxnLst>
                      <a:cxn ang="T6">
                        <a:pos x="T0" y="T1"/>
                      </a:cxn>
                      <a:cxn ang="T7">
                        <a:pos x="T2" y="T3"/>
                      </a:cxn>
                      <a:cxn ang="T8">
                        <a:pos x="T4" y="T5"/>
                      </a:cxn>
                    </a:cxnLst>
                    <a:rect l="T9" t="T10" r="T11" b="T12"/>
                    <a:pathLst>
                      <a:path w="650" h="1360">
                        <a:moveTo>
                          <a:pt x="650" y="0"/>
                        </a:moveTo>
                        <a:cubicBezTo>
                          <a:pt x="613" y="107"/>
                          <a:pt x="538" y="414"/>
                          <a:pt x="430" y="640"/>
                        </a:cubicBezTo>
                        <a:cubicBezTo>
                          <a:pt x="330" y="830"/>
                          <a:pt x="90" y="1210"/>
                          <a:pt x="0" y="1360"/>
                        </a:cubicBezTo>
                      </a:path>
                    </a:pathLst>
                  </a:custGeom>
                  <a:noFill/>
                  <a:ln w="38100">
                    <a:solidFill>
                      <a:srgbClr val="000000"/>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latin typeface="Constantia" charset="0"/>
                    </a:endParaRPr>
                  </a:p>
                </p:txBody>
              </p:sp>
              <p:sp>
                <p:nvSpPr>
                  <p:cNvPr id="15452" name="Rectangle 34"/>
                  <p:cNvSpPr>
                    <a:spLocks noChangeArrowheads="1"/>
                  </p:cNvSpPr>
                  <p:nvPr/>
                </p:nvSpPr>
                <p:spPr bwMode="auto">
                  <a:xfrm rot="-3688330">
                    <a:off x="4652" y="1972"/>
                    <a:ext cx="856" cy="195"/>
                  </a:xfrm>
                  <a:prstGeom prst="rect">
                    <a:avLst/>
                  </a:prstGeom>
                  <a:solidFill>
                    <a:srgbClr val="FFFFFF"/>
                  </a:solidFill>
                  <a:ln w="9525">
                    <a:solidFill>
                      <a:srgbClr val="000000"/>
                    </a:solidFill>
                    <a:miter lim="800000"/>
                    <a:headEnd/>
                    <a:tailEnd/>
                  </a:ln>
                </p:spPr>
                <p:txBody>
                  <a:bodyPr/>
                  <a:lstStyle/>
                  <a:p>
                    <a:endParaRPr lang="en-US">
                      <a:latin typeface="Constantia" charset="0"/>
                    </a:endParaRPr>
                  </a:p>
                </p:txBody>
              </p:sp>
              <p:sp>
                <p:nvSpPr>
                  <p:cNvPr id="15453" name="Text Box 35"/>
                  <p:cNvSpPr txBox="1">
                    <a:spLocks noChangeArrowheads="1"/>
                  </p:cNvSpPr>
                  <p:nvPr/>
                </p:nvSpPr>
                <p:spPr bwMode="auto">
                  <a:xfrm rot="-3700667">
                    <a:off x="4674" y="1914"/>
                    <a:ext cx="86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Bef>
                        <a:spcPct val="50000"/>
                      </a:spcBef>
                    </a:pPr>
                    <a:r>
                      <a:rPr lang="en-US">
                        <a:latin typeface="Times" charset="0"/>
                      </a:rPr>
                      <a:t>hidrolisis</a:t>
                    </a:r>
                  </a:p>
                </p:txBody>
              </p:sp>
            </p:grpSp>
            <p:grpSp>
              <p:nvGrpSpPr>
                <p:cNvPr id="15437" name="Group 36"/>
                <p:cNvGrpSpPr>
                  <a:grpSpLocks/>
                </p:cNvGrpSpPr>
                <p:nvPr/>
              </p:nvGrpSpPr>
              <p:grpSpPr bwMode="auto">
                <a:xfrm>
                  <a:off x="3227" y="1315"/>
                  <a:ext cx="856" cy="1096"/>
                  <a:chOff x="3227" y="1315"/>
                  <a:chExt cx="856" cy="1096"/>
                </a:xfrm>
              </p:grpSpPr>
              <p:sp>
                <p:nvSpPr>
                  <p:cNvPr id="15448" name="Freeform 37"/>
                  <p:cNvSpPr>
                    <a:spLocks/>
                  </p:cNvSpPr>
                  <p:nvPr/>
                </p:nvSpPr>
                <p:spPr bwMode="auto">
                  <a:xfrm>
                    <a:off x="3227" y="1663"/>
                    <a:ext cx="225" cy="337"/>
                  </a:xfrm>
                  <a:custGeom>
                    <a:avLst/>
                    <a:gdLst>
                      <a:gd name="T0" fmla="*/ 0 w 400"/>
                      <a:gd name="T1" fmla="*/ 337 h 600"/>
                      <a:gd name="T2" fmla="*/ 118 w 400"/>
                      <a:gd name="T3" fmla="*/ 197 h 600"/>
                      <a:gd name="T4" fmla="*/ 225 w 400"/>
                      <a:gd name="T5" fmla="*/ 0 h 600"/>
                      <a:gd name="T6" fmla="*/ 0 60000 65536"/>
                      <a:gd name="T7" fmla="*/ 0 60000 65536"/>
                      <a:gd name="T8" fmla="*/ 0 60000 65536"/>
                      <a:gd name="T9" fmla="*/ 0 w 400"/>
                      <a:gd name="T10" fmla="*/ 0 h 600"/>
                      <a:gd name="T11" fmla="*/ 400 w 400"/>
                      <a:gd name="T12" fmla="*/ 600 h 600"/>
                    </a:gdLst>
                    <a:ahLst/>
                    <a:cxnLst>
                      <a:cxn ang="T6">
                        <a:pos x="T0" y="T1"/>
                      </a:cxn>
                      <a:cxn ang="T7">
                        <a:pos x="T2" y="T3"/>
                      </a:cxn>
                      <a:cxn ang="T8">
                        <a:pos x="T4" y="T5"/>
                      </a:cxn>
                    </a:cxnLst>
                    <a:rect l="T9" t="T10" r="T11" b="T12"/>
                    <a:pathLst>
                      <a:path w="400" h="600">
                        <a:moveTo>
                          <a:pt x="0" y="600"/>
                        </a:moveTo>
                        <a:cubicBezTo>
                          <a:pt x="35" y="558"/>
                          <a:pt x="160" y="420"/>
                          <a:pt x="210" y="350"/>
                        </a:cubicBezTo>
                        <a:cubicBezTo>
                          <a:pt x="260" y="280"/>
                          <a:pt x="388" y="100"/>
                          <a:pt x="400" y="0"/>
                        </a:cubicBezTo>
                      </a:path>
                    </a:pathLst>
                  </a:custGeom>
                  <a:noFill/>
                  <a:ln w="38100">
                    <a:solidFill>
                      <a:srgbClr val="000000"/>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latin typeface="Constantia" charset="0"/>
                    </a:endParaRPr>
                  </a:p>
                </p:txBody>
              </p:sp>
              <p:sp>
                <p:nvSpPr>
                  <p:cNvPr id="15449" name="Rectangle 38"/>
                  <p:cNvSpPr>
                    <a:spLocks noChangeArrowheads="1"/>
                  </p:cNvSpPr>
                  <p:nvPr/>
                </p:nvSpPr>
                <p:spPr bwMode="auto">
                  <a:xfrm rot="-4018997">
                    <a:off x="3389" y="1844"/>
                    <a:ext cx="938" cy="195"/>
                  </a:xfrm>
                  <a:prstGeom prst="rect">
                    <a:avLst/>
                  </a:prstGeom>
                  <a:solidFill>
                    <a:srgbClr val="FFFFFF"/>
                  </a:solidFill>
                  <a:ln w="9525">
                    <a:solidFill>
                      <a:srgbClr val="000000"/>
                    </a:solidFill>
                    <a:miter lim="800000"/>
                    <a:headEnd/>
                    <a:tailEnd/>
                  </a:ln>
                </p:spPr>
                <p:txBody>
                  <a:bodyPr/>
                  <a:lstStyle/>
                  <a:p>
                    <a:endParaRPr lang="en-US">
                      <a:latin typeface="Constantia" charset="0"/>
                    </a:endParaRPr>
                  </a:p>
                </p:txBody>
              </p:sp>
              <p:sp>
                <p:nvSpPr>
                  <p:cNvPr id="15450" name="Text Box 39"/>
                  <p:cNvSpPr txBox="1">
                    <a:spLocks noChangeArrowheads="1"/>
                  </p:cNvSpPr>
                  <p:nvPr/>
                </p:nvSpPr>
                <p:spPr bwMode="auto">
                  <a:xfrm rot="-4012541">
                    <a:off x="3481" y="1686"/>
                    <a:ext cx="973"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Bef>
                        <a:spcPct val="50000"/>
                      </a:spcBef>
                    </a:pPr>
                    <a:r>
                      <a:rPr lang="en-US" sz="1600">
                        <a:latin typeface="Times" charset="0"/>
                      </a:rPr>
                      <a:t>traducc</a:t>
                    </a:r>
                    <a:r>
                      <a:rPr lang="en-US">
                        <a:latin typeface="Times" charset="0"/>
                      </a:rPr>
                      <a:t>ion</a:t>
                    </a:r>
                  </a:p>
                </p:txBody>
              </p:sp>
            </p:grpSp>
            <p:grpSp>
              <p:nvGrpSpPr>
                <p:cNvPr id="15438" name="Group 40"/>
                <p:cNvGrpSpPr>
                  <a:grpSpLocks/>
                </p:cNvGrpSpPr>
                <p:nvPr/>
              </p:nvGrpSpPr>
              <p:grpSpPr bwMode="auto">
                <a:xfrm>
                  <a:off x="2876" y="2242"/>
                  <a:ext cx="605" cy="1150"/>
                  <a:chOff x="2876" y="2242"/>
                  <a:chExt cx="605" cy="1150"/>
                </a:xfrm>
              </p:grpSpPr>
              <p:sp>
                <p:nvSpPr>
                  <p:cNvPr id="15445" name="Freeform 41"/>
                  <p:cNvSpPr>
                    <a:spLocks/>
                  </p:cNvSpPr>
                  <p:nvPr/>
                </p:nvSpPr>
                <p:spPr bwMode="auto">
                  <a:xfrm>
                    <a:off x="2876" y="2242"/>
                    <a:ext cx="296" cy="366"/>
                  </a:xfrm>
                  <a:custGeom>
                    <a:avLst/>
                    <a:gdLst>
                      <a:gd name="T0" fmla="*/ 0 w 296"/>
                      <a:gd name="T1" fmla="*/ 366 h 366"/>
                      <a:gd name="T2" fmla="*/ 112 w 296"/>
                      <a:gd name="T3" fmla="*/ 174 h 366"/>
                      <a:gd name="T4" fmla="*/ 296 w 296"/>
                      <a:gd name="T5" fmla="*/ 0 h 366"/>
                      <a:gd name="T6" fmla="*/ 0 60000 65536"/>
                      <a:gd name="T7" fmla="*/ 0 60000 65536"/>
                      <a:gd name="T8" fmla="*/ 0 60000 65536"/>
                      <a:gd name="T9" fmla="*/ 0 w 296"/>
                      <a:gd name="T10" fmla="*/ 0 h 366"/>
                      <a:gd name="T11" fmla="*/ 296 w 296"/>
                      <a:gd name="T12" fmla="*/ 366 h 366"/>
                    </a:gdLst>
                    <a:ahLst/>
                    <a:cxnLst>
                      <a:cxn ang="T6">
                        <a:pos x="T0" y="T1"/>
                      </a:cxn>
                      <a:cxn ang="T7">
                        <a:pos x="T2" y="T3"/>
                      </a:cxn>
                      <a:cxn ang="T8">
                        <a:pos x="T4" y="T5"/>
                      </a:cxn>
                    </a:cxnLst>
                    <a:rect l="T9" t="T10" r="T11" b="T12"/>
                    <a:pathLst>
                      <a:path w="296" h="366">
                        <a:moveTo>
                          <a:pt x="0" y="366"/>
                        </a:moveTo>
                        <a:cubicBezTo>
                          <a:pt x="19" y="334"/>
                          <a:pt x="63" y="235"/>
                          <a:pt x="112" y="174"/>
                        </a:cubicBezTo>
                        <a:cubicBezTo>
                          <a:pt x="166" y="120"/>
                          <a:pt x="258" y="36"/>
                          <a:pt x="296" y="0"/>
                        </a:cubicBezTo>
                      </a:path>
                    </a:pathLst>
                  </a:custGeom>
                  <a:noFill/>
                  <a:ln w="38100">
                    <a:solidFill>
                      <a:srgbClr val="000000"/>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latin typeface="Constantia" charset="0"/>
                    </a:endParaRPr>
                  </a:p>
                </p:txBody>
              </p:sp>
              <p:sp>
                <p:nvSpPr>
                  <p:cNvPr id="15446" name="Rectangle 42"/>
                  <p:cNvSpPr>
                    <a:spLocks noChangeArrowheads="1"/>
                  </p:cNvSpPr>
                  <p:nvPr/>
                </p:nvSpPr>
                <p:spPr bwMode="auto">
                  <a:xfrm rot="-3269852">
                    <a:off x="2900" y="2723"/>
                    <a:ext cx="938" cy="195"/>
                  </a:xfrm>
                  <a:prstGeom prst="rect">
                    <a:avLst/>
                  </a:prstGeom>
                  <a:solidFill>
                    <a:srgbClr val="FFFFFF"/>
                  </a:solidFill>
                  <a:ln w="9525">
                    <a:solidFill>
                      <a:srgbClr val="000000"/>
                    </a:solidFill>
                    <a:miter lim="800000"/>
                    <a:headEnd/>
                    <a:tailEnd/>
                  </a:ln>
                </p:spPr>
                <p:txBody>
                  <a:bodyPr/>
                  <a:lstStyle/>
                  <a:p>
                    <a:endParaRPr lang="en-US">
                      <a:latin typeface="Constantia" charset="0"/>
                    </a:endParaRPr>
                  </a:p>
                </p:txBody>
              </p:sp>
              <p:sp>
                <p:nvSpPr>
                  <p:cNvPr id="15447" name="Text Box 43"/>
                  <p:cNvSpPr txBox="1">
                    <a:spLocks noChangeArrowheads="1"/>
                  </p:cNvSpPr>
                  <p:nvPr/>
                </p:nvSpPr>
                <p:spPr bwMode="auto">
                  <a:xfrm rot="-3275240">
                    <a:off x="2847" y="2758"/>
                    <a:ext cx="1035"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Bef>
                        <a:spcPct val="50000"/>
                      </a:spcBef>
                    </a:pPr>
                    <a:r>
                      <a:rPr lang="en-US">
                        <a:latin typeface="Times" charset="0"/>
                      </a:rPr>
                      <a:t>transcripcion</a:t>
                    </a:r>
                  </a:p>
                </p:txBody>
              </p:sp>
            </p:grpSp>
            <p:grpSp>
              <p:nvGrpSpPr>
                <p:cNvPr id="15439" name="Group 55"/>
                <p:cNvGrpSpPr>
                  <a:grpSpLocks/>
                </p:cNvGrpSpPr>
                <p:nvPr/>
              </p:nvGrpSpPr>
              <p:grpSpPr bwMode="auto">
                <a:xfrm>
                  <a:off x="3002" y="1980"/>
                  <a:ext cx="877" cy="242"/>
                  <a:chOff x="3002" y="1980"/>
                  <a:chExt cx="877" cy="242"/>
                </a:xfrm>
              </p:grpSpPr>
              <p:sp>
                <p:nvSpPr>
                  <p:cNvPr id="15443" name="Rectangle 56"/>
                  <p:cNvSpPr>
                    <a:spLocks noChangeArrowheads="1"/>
                  </p:cNvSpPr>
                  <p:nvPr/>
                </p:nvSpPr>
                <p:spPr bwMode="auto">
                  <a:xfrm>
                    <a:off x="3002" y="2028"/>
                    <a:ext cx="452" cy="194"/>
                  </a:xfrm>
                  <a:prstGeom prst="rect">
                    <a:avLst/>
                  </a:prstGeom>
                  <a:solidFill>
                    <a:srgbClr val="FFFFFF"/>
                  </a:solidFill>
                  <a:ln w="9525">
                    <a:solidFill>
                      <a:srgbClr val="000000"/>
                    </a:solidFill>
                    <a:miter lim="800000"/>
                    <a:headEnd/>
                    <a:tailEnd/>
                  </a:ln>
                </p:spPr>
                <p:txBody>
                  <a:bodyPr/>
                  <a:lstStyle/>
                  <a:p>
                    <a:endParaRPr lang="en-US">
                      <a:latin typeface="Constantia" charset="0"/>
                    </a:endParaRPr>
                  </a:p>
                </p:txBody>
              </p:sp>
              <p:sp>
                <p:nvSpPr>
                  <p:cNvPr id="15444" name="Text Box 57"/>
                  <p:cNvSpPr txBox="1">
                    <a:spLocks noChangeArrowheads="1"/>
                  </p:cNvSpPr>
                  <p:nvPr/>
                </p:nvSpPr>
                <p:spPr bwMode="auto">
                  <a:xfrm>
                    <a:off x="3015" y="1980"/>
                    <a:ext cx="86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Bef>
                        <a:spcPct val="50000"/>
                      </a:spcBef>
                    </a:pPr>
                    <a:r>
                      <a:rPr lang="en-US">
                        <a:latin typeface="Times" charset="0"/>
                        <a:sym typeface="Symbol" charset="0"/>
                      </a:rPr>
                      <a:t>RNA</a:t>
                    </a:r>
                    <a:r>
                      <a:rPr lang="en-US">
                        <a:latin typeface="Times" charset="0"/>
                      </a:rPr>
                      <a:t> </a:t>
                    </a:r>
                  </a:p>
                </p:txBody>
              </p:sp>
            </p:grpSp>
            <p:grpSp>
              <p:nvGrpSpPr>
                <p:cNvPr id="15440" name="Group 58"/>
                <p:cNvGrpSpPr>
                  <a:grpSpLocks/>
                </p:cNvGrpSpPr>
                <p:nvPr/>
              </p:nvGrpSpPr>
              <p:grpSpPr bwMode="auto">
                <a:xfrm>
                  <a:off x="2632" y="2619"/>
                  <a:ext cx="872" cy="231"/>
                  <a:chOff x="2632" y="2619"/>
                  <a:chExt cx="872" cy="231"/>
                </a:xfrm>
              </p:grpSpPr>
              <p:sp>
                <p:nvSpPr>
                  <p:cNvPr id="15441" name="Rectangle 59"/>
                  <p:cNvSpPr>
                    <a:spLocks noChangeArrowheads="1"/>
                  </p:cNvSpPr>
                  <p:nvPr/>
                </p:nvSpPr>
                <p:spPr bwMode="auto">
                  <a:xfrm>
                    <a:off x="2632" y="2629"/>
                    <a:ext cx="452" cy="194"/>
                  </a:xfrm>
                  <a:prstGeom prst="rect">
                    <a:avLst/>
                  </a:prstGeom>
                  <a:solidFill>
                    <a:srgbClr val="FFFFFF"/>
                  </a:solidFill>
                  <a:ln w="9525">
                    <a:solidFill>
                      <a:srgbClr val="000000"/>
                    </a:solidFill>
                    <a:miter lim="800000"/>
                    <a:headEnd/>
                    <a:tailEnd/>
                  </a:ln>
                </p:spPr>
                <p:txBody>
                  <a:bodyPr/>
                  <a:lstStyle/>
                  <a:p>
                    <a:endParaRPr lang="en-US">
                      <a:latin typeface="Constantia" charset="0"/>
                    </a:endParaRPr>
                  </a:p>
                </p:txBody>
              </p:sp>
              <p:sp>
                <p:nvSpPr>
                  <p:cNvPr id="15442" name="Text Box 60"/>
                  <p:cNvSpPr txBox="1">
                    <a:spLocks noChangeArrowheads="1"/>
                  </p:cNvSpPr>
                  <p:nvPr/>
                </p:nvSpPr>
                <p:spPr bwMode="auto">
                  <a:xfrm>
                    <a:off x="2640" y="2619"/>
                    <a:ext cx="86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Bef>
                        <a:spcPct val="50000"/>
                      </a:spcBef>
                    </a:pPr>
                    <a:r>
                      <a:rPr lang="en-US">
                        <a:latin typeface="Times" charset="0"/>
                        <a:sym typeface="Symbol" charset="0"/>
                      </a:rPr>
                      <a:t>DNA</a:t>
                    </a:r>
                    <a:r>
                      <a:rPr lang="en-US">
                        <a:latin typeface="Times" charset="0"/>
                      </a:rPr>
                      <a:t> </a:t>
                    </a:r>
                  </a:p>
                </p:txBody>
              </p:sp>
            </p:grpSp>
          </p:grpSp>
        </p:grpSp>
      </p:grpSp>
      <p:grpSp>
        <p:nvGrpSpPr>
          <p:cNvPr id="12" name="Group 92"/>
          <p:cNvGrpSpPr>
            <a:grpSpLocks/>
          </p:cNvGrpSpPr>
          <p:nvPr/>
        </p:nvGrpSpPr>
        <p:grpSpPr bwMode="auto">
          <a:xfrm>
            <a:off x="2982913" y="3962400"/>
            <a:ext cx="1481137" cy="752475"/>
            <a:chOff x="1879" y="2496"/>
            <a:chExt cx="933" cy="474"/>
          </a:xfrm>
        </p:grpSpPr>
        <p:sp>
          <p:nvSpPr>
            <p:cNvPr id="15425" name="Freeform 7"/>
            <p:cNvSpPr>
              <a:spLocks/>
            </p:cNvSpPr>
            <p:nvPr/>
          </p:nvSpPr>
          <p:spPr bwMode="auto">
            <a:xfrm>
              <a:off x="2306" y="2496"/>
              <a:ext cx="506" cy="321"/>
            </a:xfrm>
            <a:custGeom>
              <a:avLst/>
              <a:gdLst>
                <a:gd name="T0" fmla="*/ 0 w 506"/>
                <a:gd name="T1" fmla="*/ 321 h 321"/>
                <a:gd name="T2" fmla="*/ 310 w 506"/>
                <a:gd name="T3" fmla="*/ 20 h 321"/>
                <a:gd name="T4" fmla="*/ 506 w 506"/>
                <a:gd name="T5" fmla="*/ 90 h 321"/>
                <a:gd name="T6" fmla="*/ 0 60000 65536"/>
                <a:gd name="T7" fmla="*/ 0 60000 65536"/>
                <a:gd name="T8" fmla="*/ 0 60000 65536"/>
                <a:gd name="T9" fmla="*/ 0 w 506"/>
                <a:gd name="T10" fmla="*/ 0 h 321"/>
                <a:gd name="T11" fmla="*/ 506 w 506"/>
                <a:gd name="T12" fmla="*/ 321 h 321"/>
              </a:gdLst>
              <a:ahLst/>
              <a:cxnLst>
                <a:cxn ang="T6">
                  <a:pos x="T0" y="T1"/>
                </a:cxn>
                <a:cxn ang="T7">
                  <a:pos x="T2" y="T3"/>
                </a:cxn>
                <a:cxn ang="T8">
                  <a:pos x="T4" y="T5"/>
                </a:cxn>
              </a:cxnLst>
              <a:rect l="T9" t="T10" r="T11" b="T12"/>
              <a:pathLst>
                <a:path w="506" h="321">
                  <a:moveTo>
                    <a:pt x="0" y="321"/>
                  </a:moveTo>
                  <a:cubicBezTo>
                    <a:pt x="52" y="271"/>
                    <a:pt x="234" y="40"/>
                    <a:pt x="310" y="20"/>
                  </a:cubicBezTo>
                  <a:cubicBezTo>
                    <a:pt x="386" y="0"/>
                    <a:pt x="465" y="76"/>
                    <a:pt x="506" y="90"/>
                  </a:cubicBezTo>
                </a:path>
              </a:pathLst>
            </a:custGeom>
            <a:noFill/>
            <a:ln w="38100">
              <a:solidFill>
                <a:srgbClr val="000000"/>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latin typeface="Constantia" charset="0"/>
              </a:endParaRPr>
            </a:p>
          </p:txBody>
        </p:sp>
        <p:grpSp>
          <p:nvGrpSpPr>
            <p:cNvPr id="15426" name="Group 61"/>
            <p:cNvGrpSpPr>
              <a:grpSpLocks/>
            </p:cNvGrpSpPr>
            <p:nvPr/>
          </p:nvGrpSpPr>
          <p:grpSpPr bwMode="auto">
            <a:xfrm>
              <a:off x="1879" y="2739"/>
              <a:ext cx="869" cy="231"/>
              <a:chOff x="1879" y="2739"/>
              <a:chExt cx="869" cy="231"/>
            </a:xfrm>
          </p:grpSpPr>
          <p:sp>
            <p:nvSpPr>
              <p:cNvPr id="15427" name="Rectangle 62"/>
              <p:cNvSpPr>
                <a:spLocks noChangeArrowheads="1"/>
              </p:cNvSpPr>
              <p:nvPr/>
            </p:nvSpPr>
            <p:spPr bwMode="auto">
              <a:xfrm>
                <a:off x="1879" y="2753"/>
                <a:ext cx="372" cy="193"/>
              </a:xfrm>
              <a:prstGeom prst="rect">
                <a:avLst/>
              </a:prstGeom>
              <a:solidFill>
                <a:srgbClr val="FFFFFF"/>
              </a:solidFill>
              <a:ln w="9525">
                <a:solidFill>
                  <a:srgbClr val="000000"/>
                </a:solidFill>
                <a:miter lim="800000"/>
                <a:headEnd/>
                <a:tailEnd/>
              </a:ln>
            </p:spPr>
            <p:txBody>
              <a:bodyPr/>
              <a:lstStyle/>
              <a:p>
                <a:endParaRPr lang="en-US">
                  <a:latin typeface="Constantia" charset="0"/>
                </a:endParaRPr>
              </a:p>
            </p:txBody>
          </p:sp>
          <p:sp>
            <p:nvSpPr>
              <p:cNvPr id="15428" name="Text Box 63"/>
              <p:cNvSpPr txBox="1">
                <a:spLocks noChangeArrowheads="1"/>
              </p:cNvSpPr>
              <p:nvPr/>
            </p:nvSpPr>
            <p:spPr bwMode="auto">
              <a:xfrm>
                <a:off x="1884" y="2739"/>
                <a:ext cx="86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Bef>
                    <a:spcPct val="50000"/>
                  </a:spcBef>
                </a:pPr>
                <a:r>
                  <a:rPr lang="en-US">
                    <a:latin typeface="Times" charset="0"/>
                    <a:sym typeface="Symbol" charset="0"/>
                  </a:rPr>
                  <a:t>GA</a:t>
                </a:r>
                <a:r>
                  <a:rPr lang="en-US">
                    <a:latin typeface="Times" charset="0"/>
                  </a:rPr>
                  <a:t> </a:t>
                </a:r>
              </a:p>
            </p:txBody>
          </p:sp>
        </p:grpSp>
      </p:grpSp>
      <p:grpSp>
        <p:nvGrpSpPr>
          <p:cNvPr id="14" name="Group 91"/>
          <p:cNvGrpSpPr>
            <a:grpSpLocks/>
          </p:cNvGrpSpPr>
          <p:nvPr/>
        </p:nvGrpSpPr>
        <p:grpSpPr bwMode="auto">
          <a:xfrm>
            <a:off x="414338" y="4886325"/>
            <a:ext cx="2925762" cy="1387475"/>
            <a:chOff x="261" y="3078"/>
            <a:chExt cx="1843" cy="874"/>
          </a:xfrm>
        </p:grpSpPr>
        <p:grpSp>
          <p:nvGrpSpPr>
            <p:cNvPr id="15418" name="Group 64"/>
            <p:cNvGrpSpPr>
              <a:grpSpLocks/>
            </p:cNvGrpSpPr>
            <p:nvPr/>
          </p:nvGrpSpPr>
          <p:grpSpPr bwMode="auto">
            <a:xfrm>
              <a:off x="846" y="3721"/>
              <a:ext cx="1074" cy="231"/>
              <a:chOff x="846" y="3721"/>
              <a:chExt cx="1074" cy="231"/>
            </a:xfrm>
          </p:grpSpPr>
          <p:sp>
            <p:nvSpPr>
              <p:cNvPr id="15423" name="Rectangle 65"/>
              <p:cNvSpPr>
                <a:spLocks noChangeArrowheads="1"/>
              </p:cNvSpPr>
              <p:nvPr/>
            </p:nvSpPr>
            <p:spPr bwMode="auto">
              <a:xfrm>
                <a:off x="846" y="3730"/>
                <a:ext cx="1022" cy="194"/>
              </a:xfrm>
              <a:prstGeom prst="rect">
                <a:avLst/>
              </a:prstGeom>
              <a:solidFill>
                <a:srgbClr val="FFFFFF"/>
              </a:solidFill>
              <a:ln w="9525">
                <a:solidFill>
                  <a:srgbClr val="000000"/>
                </a:solidFill>
                <a:miter lim="800000"/>
                <a:headEnd/>
                <a:tailEnd/>
              </a:ln>
            </p:spPr>
            <p:txBody>
              <a:bodyPr/>
              <a:lstStyle/>
              <a:p>
                <a:endParaRPr lang="en-US">
                  <a:latin typeface="Constantia" charset="0"/>
                </a:endParaRPr>
              </a:p>
            </p:txBody>
          </p:sp>
          <p:sp>
            <p:nvSpPr>
              <p:cNvPr id="15424" name="Text Box 66"/>
              <p:cNvSpPr txBox="1">
                <a:spLocks noChangeArrowheads="1"/>
              </p:cNvSpPr>
              <p:nvPr/>
            </p:nvSpPr>
            <p:spPr bwMode="auto">
              <a:xfrm>
                <a:off x="1056" y="3721"/>
                <a:ext cx="86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Bef>
                    <a:spcPct val="50000"/>
                  </a:spcBef>
                </a:pPr>
                <a:r>
                  <a:rPr lang="en-US">
                    <a:latin typeface="Times" charset="0"/>
                    <a:sym typeface="Symbol" charset="0"/>
                  </a:rPr>
                  <a:t>imbibicion</a:t>
                </a:r>
                <a:r>
                  <a:rPr lang="en-US">
                    <a:latin typeface="Times" charset="0"/>
                  </a:rPr>
                  <a:t> </a:t>
                </a:r>
              </a:p>
            </p:txBody>
          </p:sp>
        </p:grpSp>
        <p:grpSp>
          <p:nvGrpSpPr>
            <p:cNvPr id="15419" name="Group 67"/>
            <p:cNvGrpSpPr>
              <a:grpSpLocks/>
            </p:cNvGrpSpPr>
            <p:nvPr/>
          </p:nvGrpSpPr>
          <p:grpSpPr bwMode="auto">
            <a:xfrm>
              <a:off x="261" y="3078"/>
              <a:ext cx="1843" cy="663"/>
              <a:chOff x="261" y="3078"/>
              <a:chExt cx="1843" cy="663"/>
            </a:xfrm>
          </p:grpSpPr>
          <p:sp>
            <p:nvSpPr>
              <p:cNvPr id="15420" name="Freeform 68"/>
              <p:cNvSpPr>
                <a:spLocks/>
              </p:cNvSpPr>
              <p:nvPr/>
            </p:nvSpPr>
            <p:spPr bwMode="auto">
              <a:xfrm>
                <a:off x="992" y="3078"/>
                <a:ext cx="1112" cy="663"/>
              </a:xfrm>
              <a:custGeom>
                <a:avLst/>
                <a:gdLst>
                  <a:gd name="T0" fmla="*/ 0 w 1980"/>
                  <a:gd name="T1" fmla="*/ 472 h 1180"/>
                  <a:gd name="T2" fmla="*/ 696 w 1980"/>
                  <a:gd name="T3" fmla="*/ 584 h 1180"/>
                  <a:gd name="T4" fmla="*/ 1112 w 1980"/>
                  <a:gd name="T5" fmla="*/ 0 h 1180"/>
                  <a:gd name="T6" fmla="*/ 0 60000 65536"/>
                  <a:gd name="T7" fmla="*/ 0 60000 65536"/>
                  <a:gd name="T8" fmla="*/ 0 60000 65536"/>
                  <a:gd name="T9" fmla="*/ 0 w 1980"/>
                  <a:gd name="T10" fmla="*/ 0 h 1180"/>
                  <a:gd name="T11" fmla="*/ 1980 w 1980"/>
                  <a:gd name="T12" fmla="*/ 1180 h 1180"/>
                </a:gdLst>
                <a:ahLst/>
                <a:cxnLst>
                  <a:cxn ang="T6">
                    <a:pos x="T0" y="T1"/>
                  </a:cxn>
                  <a:cxn ang="T7">
                    <a:pos x="T2" y="T3"/>
                  </a:cxn>
                  <a:cxn ang="T8">
                    <a:pos x="T4" y="T5"/>
                  </a:cxn>
                </a:cxnLst>
                <a:rect l="T9" t="T10" r="T11" b="T12"/>
                <a:pathLst>
                  <a:path w="1980" h="1180">
                    <a:moveTo>
                      <a:pt x="0" y="840"/>
                    </a:moveTo>
                    <a:cubicBezTo>
                      <a:pt x="207" y="873"/>
                      <a:pt x="910" y="1180"/>
                      <a:pt x="1240" y="1040"/>
                    </a:cubicBezTo>
                    <a:cubicBezTo>
                      <a:pt x="1570" y="900"/>
                      <a:pt x="1842" y="196"/>
                      <a:pt x="1980" y="0"/>
                    </a:cubicBezTo>
                  </a:path>
                </a:pathLst>
              </a:custGeom>
              <a:noFill/>
              <a:ln w="38100">
                <a:solidFill>
                  <a:srgbClr val="000000"/>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latin typeface="Constantia" charset="0"/>
                </a:endParaRPr>
              </a:p>
            </p:txBody>
          </p:sp>
          <p:sp>
            <p:nvSpPr>
              <p:cNvPr id="15421" name="Rectangle 69"/>
              <p:cNvSpPr>
                <a:spLocks noChangeArrowheads="1"/>
              </p:cNvSpPr>
              <p:nvPr/>
            </p:nvSpPr>
            <p:spPr bwMode="auto">
              <a:xfrm>
                <a:off x="261" y="3472"/>
                <a:ext cx="695" cy="193"/>
              </a:xfrm>
              <a:prstGeom prst="rect">
                <a:avLst/>
              </a:prstGeom>
              <a:solidFill>
                <a:srgbClr val="FFFFFF"/>
              </a:solidFill>
              <a:ln w="9525">
                <a:solidFill>
                  <a:srgbClr val="000000"/>
                </a:solidFill>
                <a:miter lim="800000"/>
                <a:headEnd/>
                <a:tailEnd/>
              </a:ln>
            </p:spPr>
            <p:txBody>
              <a:bodyPr/>
              <a:lstStyle/>
              <a:p>
                <a:endParaRPr lang="en-US">
                  <a:latin typeface="Constantia" charset="0"/>
                </a:endParaRPr>
              </a:p>
            </p:txBody>
          </p:sp>
          <p:sp>
            <p:nvSpPr>
              <p:cNvPr id="15422" name="Text Box 70"/>
              <p:cNvSpPr txBox="1">
                <a:spLocks noChangeArrowheads="1"/>
              </p:cNvSpPr>
              <p:nvPr/>
            </p:nvSpPr>
            <p:spPr bwMode="auto">
              <a:xfrm>
                <a:off x="272" y="3456"/>
                <a:ext cx="86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Bef>
                    <a:spcPct val="50000"/>
                  </a:spcBef>
                </a:pPr>
                <a:r>
                  <a:rPr lang="en-US">
                    <a:latin typeface="Times" charset="0"/>
                    <a:sym typeface="Symbol" charset="0"/>
                  </a:rPr>
                  <a:t>agua</a:t>
                </a:r>
                <a:r>
                  <a:rPr lang="en-US">
                    <a:latin typeface="Times" charset="0"/>
                  </a:rPr>
                  <a:t> </a:t>
                </a:r>
              </a:p>
            </p:txBody>
          </p:sp>
        </p:grpSp>
      </p:grpSp>
      <p:grpSp>
        <p:nvGrpSpPr>
          <p:cNvPr id="17" name="Group 95"/>
          <p:cNvGrpSpPr>
            <a:grpSpLocks/>
          </p:cNvGrpSpPr>
          <p:nvPr/>
        </p:nvGrpSpPr>
        <p:grpSpPr bwMode="auto">
          <a:xfrm>
            <a:off x="2016125" y="2282825"/>
            <a:ext cx="2087563" cy="3219450"/>
            <a:chOff x="1270" y="1438"/>
            <a:chExt cx="1315" cy="2028"/>
          </a:xfrm>
        </p:grpSpPr>
        <p:grpSp>
          <p:nvGrpSpPr>
            <p:cNvPr id="15412" name="Group 9"/>
            <p:cNvGrpSpPr>
              <a:grpSpLocks/>
            </p:cNvGrpSpPr>
            <p:nvPr/>
          </p:nvGrpSpPr>
          <p:grpSpPr bwMode="auto">
            <a:xfrm>
              <a:off x="1559" y="1438"/>
              <a:ext cx="1026" cy="2028"/>
              <a:chOff x="1559" y="1438"/>
              <a:chExt cx="1026" cy="2028"/>
            </a:xfrm>
          </p:grpSpPr>
          <p:sp>
            <p:nvSpPr>
              <p:cNvPr id="15416" name="Freeform 10"/>
              <p:cNvSpPr>
                <a:spLocks/>
              </p:cNvSpPr>
              <p:nvPr/>
            </p:nvSpPr>
            <p:spPr bwMode="auto">
              <a:xfrm>
                <a:off x="1559" y="1444"/>
                <a:ext cx="1021" cy="1325"/>
              </a:xfrm>
              <a:custGeom>
                <a:avLst/>
                <a:gdLst>
                  <a:gd name="T0" fmla="*/ 877 w 1817"/>
                  <a:gd name="T1" fmla="*/ 0 h 2360"/>
                  <a:gd name="T2" fmla="*/ 899 w 1817"/>
                  <a:gd name="T3" fmla="*/ 741 h 2360"/>
                  <a:gd name="T4" fmla="*/ 146 w 1817"/>
                  <a:gd name="T5" fmla="*/ 1303 h 2360"/>
                  <a:gd name="T6" fmla="*/ 124 w 1817"/>
                  <a:gd name="T7" fmla="*/ 825 h 2360"/>
                  <a:gd name="T8" fmla="*/ 0 60000 65536"/>
                  <a:gd name="T9" fmla="*/ 0 60000 65536"/>
                  <a:gd name="T10" fmla="*/ 0 60000 65536"/>
                  <a:gd name="T11" fmla="*/ 0 60000 65536"/>
                  <a:gd name="T12" fmla="*/ 0 w 1817"/>
                  <a:gd name="T13" fmla="*/ 0 h 2360"/>
                  <a:gd name="T14" fmla="*/ 1817 w 1817"/>
                  <a:gd name="T15" fmla="*/ 2360 h 2360"/>
                </a:gdLst>
                <a:ahLst/>
                <a:cxnLst>
                  <a:cxn ang="T8">
                    <a:pos x="T0" y="T1"/>
                  </a:cxn>
                  <a:cxn ang="T9">
                    <a:pos x="T2" y="T3"/>
                  </a:cxn>
                  <a:cxn ang="T10">
                    <a:pos x="T4" y="T5"/>
                  </a:cxn>
                  <a:cxn ang="T11">
                    <a:pos x="T6" y="T7"/>
                  </a:cxn>
                </a:cxnLst>
                <a:rect l="T12" t="T13" r="T14" b="T15"/>
                <a:pathLst>
                  <a:path w="1817" h="2360">
                    <a:moveTo>
                      <a:pt x="1560" y="0"/>
                    </a:moveTo>
                    <a:cubicBezTo>
                      <a:pt x="1567" y="220"/>
                      <a:pt x="1817" y="933"/>
                      <a:pt x="1600" y="1320"/>
                    </a:cubicBezTo>
                    <a:cubicBezTo>
                      <a:pt x="1456" y="1666"/>
                      <a:pt x="520" y="2360"/>
                      <a:pt x="260" y="2320"/>
                    </a:cubicBezTo>
                    <a:cubicBezTo>
                      <a:pt x="0" y="2280"/>
                      <a:pt x="191" y="1641"/>
                      <a:pt x="220" y="1470"/>
                    </a:cubicBezTo>
                  </a:path>
                </a:pathLst>
              </a:custGeom>
              <a:noFill/>
              <a:ln w="38100">
                <a:solidFill>
                  <a:srgbClr val="000000"/>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latin typeface="Constantia" charset="0"/>
                </a:endParaRPr>
              </a:p>
            </p:txBody>
          </p:sp>
          <p:sp>
            <p:nvSpPr>
              <p:cNvPr id="15417" name="Freeform 11"/>
              <p:cNvSpPr>
                <a:spLocks/>
              </p:cNvSpPr>
              <p:nvPr/>
            </p:nvSpPr>
            <p:spPr bwMode="auto">
              <a:xfrm>
                <a:off x="1564" y="1438"/>
                <a:ext cx="1021" cy="2028"/>
              </a:xfrm>
              <a:custGeom>
                <a:avLst/>
                <a:gdLst>
                  <a:gd name="T0" fmla="*/ 877 w 1817"/>
                  <a:gd name="T1" fmla="*/ 0 h 3611"/>
                  <a:gd name="T2" fmla="*/ 899 w 1817"/>
                  <a:gd name="T3" fmla="*/ 741 h 3611"/>
                  <a:gd name="T4" fmla="*/ 146 w 1817"/>
                  <a:gd name="T5" fmla="*/ 1303 h 3611"/>
                  <a:gd name="T6" fmla="*/ 169 w 1817"/>
                  <a:gd name="T7" fmla="*/ 1932 h 3611"/>
                  <a:gd name="T8" fmla="*/ 0 60000 65536"/>
                  <a:gd name="T9" fmla="*/ 0 60000 65536"/>
                  <a:gd name="T10" fmla="*/ 0 60000 65536"/>
                  <a:gd name="T11" fmla="*/ 0 60000 65536"/>
                  <a:gd name="T12" fmla="*/ 0 w 1817"/>
                  <a:gd name="T13" fmla="*/ 0 h 3611"/>
                  <a:gd name="T14" fmla="*/ 1817 w 1817"/>
                  <a:gd name="T15" fmla="*/ 3611 h 3611"/>
                </a:gdLst>
                <a:ahLst/>
                <a:cxnLst>
                  <a:cxn ang="T8">
                    <a:pos x="T0" y="T1"/>
                  </a:cxn>
                  <a:cxn ang="T9">
                    <a:pos x="T2" y="T3"/>
                  </a:cxn>
                  <a:cxn ang="T10">
                    <a:pos x="T4" y="T5"/>
                  </a:cxn>
                  <a:cxn ang="T11">
                    <a:pos x="T6" y="T7"/>
                  </a:cxn>
                </a:cxnLst>
                <a:rect l="T12" t="T13" r="T14" b="T15"/>
                <a:pathLst>
                  <a:path w="1817" h="3611">
                    <a:moveTo>
                      <a:pt x="1560" y="0"/>
                    </a:moveTo>
                    <a:cubicBezTo>
                      <a:pt x="1567" y="220"/>
                      <a:pt x="1817" y="933"/>
                      <a:pt x="1600" y="1320"/>
                    </a:cubicBezTo>
                    <a:cubicBezTo>
                      <a:pt x="1456" y="1666"/>
                      <a:pt x="520" y="2360"/>
                      <a:pt x="260" y="2320"/>
                    </a:cubicBezTo>
                    <a:cubicBezTo>
                      <a:pt x="0" y="2280"/>
                      <a:pt x="271" y="3611"/>
                      <a:pt x="300" y="3440"/>
                    </a:cubicBezTo>
                  </a:path>
                </a:pathLst>
              </a:custGeom>
              <a:noFill/>
              <a:ln w="38100">
                <a:solidFill>
                  <a:srgbClr val="000000"/>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latin typeface="Constantia" charset="0"/>
                </a:endParaRPr>
              </a:p>
            </p:txBody>
          </p:sp>
        </p:grpSp>
        <p:grpSp>
          <p:nvGrpSpPr>
            <p:cNvPr id="15413" name="Group 79"/>
            <p:cNvGrpSpPr>
              <a:grpSpLocks/>
            </p:cNvGrpSpPr>
            <p:nvPr/>
          </p:nvGrpSpPr>
          <p:grpSpPr bwMode="auto">
            <a:xfrm>
              <a:off x="1270" y="2207"/>
              <a:ext cx="231" cy="1041"/>
              <a:chOff x="1270" y="2207"/>
              <a:chExt cx="231" cy="1041"/>
            </a:xfrm>
          </p:grpSpPr>
          <p:sp>
            <p:nvSpPr>
              <p:cNvPr id="15414" name="Rectangle 80"/>
              <p:cNvSpPr>
                <a:spLocks noChangeArrowheads="1"/>
              </p:cNvSpPr>
              <p:nvPr/>
            </p:nvSpPr>
            <p:spPr bwMode="auto">
              <a:xfrm rot="-5079480">
                <a:off x="879" y="2640"/>
                <a:ext cx="1022" cy="194"/>
              </a:xfrm>
              <a:prstGeom prst="rect">
                <a:avLst/>
              </a:prstGeom>
              <a:solidFill>
                <a:srgbClr val="FFFFFF"/>
              </a:solidFill>
              <a:ln w="9525">
                <a:solidFill>
                  <a:srgbClr val="000000"/>
                </a:solidFill>
                <a:miter lim="800000"/>
                <a:headEnd/>
                <a:tailEnd/>
              </a:ln>
            </p:spPr>
            <p:txBody>
              <a:bodyPr/>
              <a:lstStyle/>
              <a:p>
                <a:endParaRPr lang="en-US">
                  <a:latin typeface="Constantia" charset="0"/>
                </a:endParaRPr>
              </a:p>
            </p:txBody>
          </p:sp>
          <p:sp>
            <p:nvSpPr>
              <p:cNvPr id="15415" name="Text Box 81"/>
              <p:cNvSpPr txBox="1">
                <a:spLocks noChangeArrowheads="1"/>
              </p:cNvSpPr>
              <p:nvPr/>
            </p:nvSpPr>
            <p:spPr bwMode="auto">
              <a:xfrm rot="-5069135">
                <a:off x="954" y="2523"/>
                <a:ext cx="86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Bef>
                    <a:spcPct val="50000"/>
                  </a:spcBef>
                </a:pPr>
                <a:r>
                  <a:rPr lang="en-US">
                    <a:latin typeface="Times" charset="0"/>
                    <a:sym typeface="Symbol" charset="0"/>
                  </a:rPr>
                  <a:t>crecimiento</a:t>
                </a:r>
                <a:r>
                  <a:rPr lang="en-US">
                    <a:latin typeface="Times" charset="0"/>
                  </a:rPr>
                  <a:t> </a:t>
                </a:r>
              </a:p>
            </p:txBody>
          </p:sp>
        </p:grpSp>
      </p:grpSp>
      <p:grpSp>
        <p:nvGrpSpPr>
          <p:cNvPr id="20" name="Group 90"/>
          <p:cNvGrpSpPr>
            <a:grpSpLocks/>
          </p:cNvGrpSpPr>
          <p:nvPr/>
        </p:nvGrpSpPr>
        <p:grpSpPr bwMode="auto">
          <a:xfrm>
            <a:off x="76200" y="1236663"/>
            <a:ext cx="9424988" cy="4184650"/>
            <a:chOff x="48" y="779"/>
            <a:chExt cx="5712" cy="2636"/>
          </a:xfrm>
        </p:grpSpPr>
        <p:grpSp>
          <p:nvGrpSpPr>
            <p:cNvPr id="15387" name="Group 14"/>
            <p:cNvGrpSpPr>
              <a:grpSpLocks/>
            </p:cNvGrpSpPr>
            <p:nvPr/>
          </p:nvGrpSpPr>
          <p:grpSpPr bwMode="auto">
            <a:xfrm>
              <a:off x="3996" y="779"/>
              <a:ext cx="1620" cy="213"/>
              <a:chOff x="3996" y="779"/>
              <a:chExt cx="1620" cy="213"/>
            </a:xfrm>
          </p:grpSpPr>
          <p:sp>
            <p:nvSpPr>
              <p:cNvPr id="15409" name="Rectangle 15"/>
              <p:cNvSpPr>
                <a:spLocks noChangeArrowheads="1"/>
              </p:cNvSpPr>
              <p:nvPr/>
            </p:nvSpPr>
            <p:spPr bwMode="auto">
              <a:xfrm>
                <a:off x="4159" y="795"/>
                <a:ext cx="1023" cy="194"/>
              </a:xfrm>
              <a:prstGeom prst="rect">
                <a:avLst/>
              </a:prstGeom>
              <a:solidFill>
                <a:srgbClr val="FFFFFF"/>
              </a:solidFill>
              <a:ln w="9525">
                <a:solidFill>
                  <a:srgbClr val="000000"/>
                </a:solidFill>
                <a:miter lim="800000"/>
                <a:headEnd/>
                <a:tailEnd/>
              </a:ln>
            </p:spPr>
            <p:txBody>
              <a:bodyPr/>
              <a:lstStyle/>
              <a:p>
                <a:endParaRPr lang="en-US">
                  <a:latin typeface="Constantia" charset="0"/>
                </a:endParaRPr>
              </a:p>
            </p:txBody>
          </p:sp>
          <p:sp>
            <p:nvSpPr>
              <p:cNvPr id="15410" name="Line 16"/>
              <p:cNvSpPr>
                <a:spLocks noChangeShapeType="1"/>
              </p:cNvSpPr>
              <p:nvPr/>
            </p:nvSpPr>
            <p:spPr bwMode="auto">
              <a:xfrm flipH="1">
                <a:off x="3996" y="865"/>
                <a:ext cx="163" cy="56"/>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411" name="Text Box 17"/>
              <p:cNvSpPr txBox="1">
                <a:spLocks noChangeArrowheads="1"/>
              </p:cNvSpPr>
              <p:nvPr/>
            </p:nvSpPr>
            <p:spPr bwMode="auto">
              <a:xfrm>
                <a:off x="4142" y="779"/>
                <a:ext cx="1474"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Bef>
                    <a:spcPct val="50000"/>
                  </a:spcBef>
                </a:pPr>
                <a:r>
                  <a:rPr lang="en-US" sz="1600">
                    <a:latin typeface="Times" charset="0"/>
                  </a:rPr>
                  <a:t>Fruto+ tegumento</a:t>
                </a:r>
              </a:p>
            </p:txBody>
          </p:sp>
        </p:grpSp>
        <p:grpSp>
          <p:nvGrpSpPr>
            <p:cNvPr id="15388" name="Group 18"/>
            <p:cNvGrpSpPr>
              <a:grpSpLocks/>
            </p:cNvGrpSpPr>
            <p:nvPr/>
          </p:nvGrpSpPr>
          <p:grpSpPr bwMode="auto">
            <a:xfrm>
              <a:off x="3665" y="990"/>
              <a:ext cx="2095" cy="217"/>
              <a:chOff x="3665" y="990"/>
              <a:chExt cx="2095" cy="217"/>
            </a:xfrm>
          </p:grpSpPr>
          <p:sp>
            <p:nvSpPr>
              <p:cNvPr id="15406" name="Rectangle 19"/>
              <p:cNvSpPr>
                <a:spLocks noChangeArrowheads="1"/>
              </p:cNvSpPr>
              <p:nvPr/>
            </p:nvSpPr>
            <p:spPr bwMode="auto">
              <a:xfrm>
                <a:off x="4159" y="1011"/>
                <a:ext cx="1023" cy="196"/>
              </a:xfrm>
              <a:prstGeom prst="rect">
                <a:avLst/>
              </a:prstGeom>
              <a:solidFill>
                <a:srgbClr val="FFFFFF"/>
              </a:solidFill>
              <a:ln w="9525">
                <a:solidFill>
                  <a:srgbClr val="000000"/>
                </a:solidFill>
                <a:miter lim="800000"/>
                <a:headEnd/>
                <a:tailEnd/>
              </a:ln>
            </p:spPr>
            <p:txBody>
              <a:bodyPr/>
              <a:lstStyle/>
              <a:p>
                <a:endParaRPr lang="en-US">
                  <a:latin typeface="Constantia" charset="0"/>
                </a:endParaRPr>
              </a:p>
            </p:txBody>
          </p:sp>
          <p:sp>
            <p:nvSpPr>
              <p:cNvPr id="15407" name="Line 20"/>
              <p:cNvSpPr>
                <a:spLocks noChangeShapeType="1"/>
              </p:cNvSpPr>
              <p:nvPr/>
            </p:nvSpPr>
            <p:spPr bwMode="auto">
              <a:xfrm flipH="1">
                <a:off x="3665" y="1118"/>
                <a:ext cx="494" cy="34"/>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408" name="Text Box 21"/>
              <p:cNvSpPr txBox="1">
                <a:spLocks noChangeArrowheads="1"/>
              </p:cNvSpPr>
              <p:nvPr/>
            </p:nvSpPr>
            <p:spPr bwMode="auto">
              <a:xfrm>
                <a:off x="4286" y="990"/>
                <a:ext cx="1474"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Bef>
                    <a:spcPct val="50000"/>
                  </a:spcBef>
                </a:pPr>
                <a:r>
                  <a:rPr lang="en-US" sz="1600">
                    <a:latin typeface="Times" charset="0"/>
                  </a:rPr>
                  <a:t>Endosperma</a:t>
                </a:r>
              </a:p>
            </p:txBody>
          </p:sp>
        </p:grpSp>
        <p:grpSp>
          <p:nvGrpSpPr>
            <p:cNvPr id="15389" name="Group 22"/>
            <p:cNvGrpSpPr>
              <a:grpSpLocks/>
            </p:cNvGrpSpPr>
            <p:nvPr/>
          </p:nvGrpSpPr>
          <p:grpSpPr bwMode="auto">
            <a:xfrm>
              <a:off x="3879" y="1217"/>
              <a:ext cx="1737" cy="213"/>
              <a:chOff x="3879" y="1217"/>
              <a:chExt cx="1737" cy="213"/>
            </a:xfrm>
          </p:grpSpPr>
          <p:sp>
            <p:nvSpPr>
              <p:cNvPr id="15403" name="Rectangle 23"/>
              <p:cNvSpPr>
                <a:spLocks noChangeArrowheads="1"/>
              </p:cNvSpPr>
              <p:nvPr/>
            </p:nvSpPr>
            <p:spPr bwMode="auto">
              <a:xfrm>
                <a:off x="4159" y="1229"/>
                <a:ext cx="1023" cy="195"/>
              </a:xfrm>
              <a:prstGeom prst="rect">
                <a:avLst/>
              </a:prstGeom>
              <a:solidFill>
                <a:srgbClr val="FFFFFF"/>
              </a:solidFill>
              <a:ln w="9525">
                <a:solidFill>
                  <a:srgbClr val="000000"/>
                </a:solidFill>
                <a:miter lim="800000"/>
                <a:headEnd/>
                <a:tailEnd/>
              </a:ln>
            </p:spPr>
            <p:txBody>
              <a:bodyPr/>
              <a:lstStyle/>
              <a:p>
                <a:endParaRPr lang="en-US">
                  <a:latin typeface="Constantia" charset="0"/>
                </a:endParaRPr>
              </a:p>
            </p:txBody>
          </p:sp>
          <p:sp>
            <p:nvSpPr>
              <p:cNvPr id="15404" name="Freeform 24"/>
              <p:cNvSpPr>
                <a:spLocks/>
              </p:cNvSpPr>
              <p:nvPr/>
            </p:nvSpPr>
            <p:spPr bwMode="auto">
              <a:xfrm>
                <a:off x="3879" y="1281"/>
                <a:ext cx="280" cy="22"/>
              </a:xfrm>
              <a:custGeom>
                <a:avLst/>
                <a:gdLst>
                  <a:gd name="T0" fmla="*/ 280 w 501"/>
                  <a:gd name="T1" fmla="*/ 22 h 40"/>
                  <a:gd name="T2" fmla="*/ 0 w 501"/>
                  <a:gd name="T3" fmla="*/ 0 h 40"/>
                  <a:gd name="T4" fmla="*/ 0 60000 65536"/>
                  <a:gd name="T5" fmla="*/ 0 60000 65536"/>
                  <a:gd name="T6" fmla="*/ 0 w 501"/>
                  <a:gd name="T7" fmla="*/ 0 h 40"/>
                  <a:gd name="T8" fmla="*/ 501 w 501"/>
                  <a:gd name="T9" fmla="*/ 40 h 40"/>
                </a:gdLst>
                <a:ahLst/>
                <a:cxnLst>
                  <a:cxn ang="T4">
                    <a:pos x="T0" y="T1"/>
                  </a:cxn>
                  <a:cxn ang="T5">
                    <a:pos x="T2" y="T3"/>
                  </a:cxn>
                </a:cxnLst>
                <a:rect l="T6" t="T7" r="T8" b="T9"/>
                <a:pathLst>
                  <a:path w="501" h="40">
                    <a:moveTo>
                      <a:pt x="501" y="40"/>
                    </a:moveTo>
                    <a:lnTo>
                      <a:pt x="0" y="0"/>
                    </a:lnTo>
                  </a:path>
                </a:pathLst>
              </a:cu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Constantia" charset="0"/>
                </a:endParaRPr>
              </a:p>
            </p:txBody>
          </p:sp>
          <p:sp>
            <p:nvSpPr>
              <p:cNvPr id="15405" name="Text Box 25"/>
              <p:cNvSpPr txBox="1">
                <a:spLocks noChangeArrowheads="1"/>
              </p:cNvSpPr>
              <p:nvPr/>
            </p:nvSpPr>
            <p:spPr bwMode="auto">
              <a:xfrm>
                <a:off x="4142" y="1217"/>
                <a:ext cx="1474"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Bef>
                    <a:spcPct val="50000"/>
                  </a:spcBef>
                </a:pPr>
                <a:r>
                  <a:rPr lang="en-US" sz="1600">
                    <a:latin typeface="Times" charset="0"/>
                  </a:rPr>
                  <a:t>Capa de Aleurona</a:t>
                </a:r>
              </a:p>
            </p:txBody>
          </p:sp>
        </p:grpSp>
        <p:grpSp>
          <p:nvGrpSpPr>
            <p:cNvPr id="15390" name="Group 71"/>
            <p:cNvGrpSpPr>
              <a:grpSpLocks/>
            </p:cNvGrpSpPr>
            <p:nvPr/>
          </p:nvGrpSpPr>
          <p:grpSpPr bwMode="auto">
            <a:xfrm>
              <a:off x="48" y="3168"/>
              <a:ext cx="1657" cy="247"/>
              <a:chOff x="48" y="3168"/>
              <a:chExt cx="1657" cy="247"/>
            </a:xfrm>
          </p:grpSpPr>
          <p:sp>
            <p:nvSpPr>
              <p:cNvPr id="15400" name="Rectangle 72"/>
              <p:cNvSpPr>
                <a:spLocks noChangeArrowheads="1"/>
              </p:cNvSpPr>
              <p:nvPr/>
            </p:nvSpPr>
            <p:spPr bwMode="auto">
              <a:xfrm>
                <a:off x="48" y="3191"/>
                <a:ext cx="1022" cy="193"/>
              </a:xfrm>
              <a:prstGeom prst="rect">
                <a:avLst/>
              </a:prstGeom>
              <a:solidFill>
                <a:srgbClr val="FFFFFF"/>
              </a:solidFill>
              <a:ln w="9525">
                <a:solidFill>
                  <a:srgbClr val="000000"/>
                </a:solidFill>
                <a:miter lim="800000"/>
                <a:headEnd/>
                <a:tailEnd/>
              </a:ln>
            </p:spPr>
            <p:txBody>
              <a:bodyPr/>
              <a:lstStyle/>
              <a:p>
                <a:endParaRPr lang="en-US">
                  <a:latin typeface="Constantia" charset="0"/>
                </a:endParaRPr>
              </a:p>
            </p:txBody>
          </p:sp>
          <p:sp>
            <p:nvSpPr>
              <p:cNvPr id="15401" name="Line 73"/>
              <p:cNvSpPr>
                <a:spLocks noChangeShapeType="1"/>
              </p:cNvSpPr>
              <p:nvPr/>
            </p:nvSpPr>
            <p:spPr bwMode="auto">
              <a:xfrm>
                <a:off x="1070" y="3248"/>
                <a:ext cx="635" cy="16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402" name="Text Box 74"/>
              <p:cNvSpPr txBox="1">
                <a:spLocks noChangeArrowheads="1"/>
              </p:cNvSpPr>
              <p:nvPr/>
            </p:nvSpPr>
            <p:spPr bwMode="auto">
              <a:xfrm>
                <a:off x="48" y="3168"/>
                <a:ext cx="864"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Bef>
                    <a:spcPct val="50000"/>
                  </a:spcBef>
                </a:pPr>
                <a:r>
                  <a:rPr lang="en-US" sz="1600">
                    <a:latin typeface="Times" charset="0"/>
                    <a:sym typeface="Symbol" charset="0"/>
                  </a:rPr>
                  <a:t>Apic. radical</a:t>
                </a:r>
                <a:r>
                  <a:rPr lang="en-US" sz="1600">
                    <a:latin typeface="Times" charset="0"/>
                  </a:rPr>
                  <a:t> </a:t>
                </a:r>
              </a:p>
            </p:txBody>
          </p:sp>
        </p:grpSp>
        <p:grpSp>
          <p:nvGrpSpPr>
            <p:cNvPr id="15391" name="Group 75"/>
            <p:cNvGrpSpPr>
              <a:grpSpLocks/>
            </p:cNvGrpSpPr>
            <p:nvPr/>
          </p:nvGrpSpPr>
          <p:grpSpPr bwMode="auto">
            <a:xfrm>
              <a:off x="138" y="2024"/>
              <a:ext cx="1511" cy="226"/>
              <a:chOff x="138" y="2024"/>
              <a:chExt cx="1511" cy="226"/>
            </a:xfrm>
          </p:grpSpPr>
          <p:sp>
            <p:nvSpPr>
              <p:cNvPr id="15397" name="Rectangle 76"/>
              <p:cNvSpPr>
                <a:spLocks noChangeArrowheads="1"/>
              </p:cNvSpPr>
              <p:nvPr/>
            </p:nvSpPr>
            <p:spPr bwMode="auto">
              <a:xfrm>
                <a:off x="138" y="2056"/>
                <a:ext cx="1022" cy="194"/>
              </a:xfrm>
              <a:prstGeom prst="rect">
                <a:avLst/>
              </a:prstGeom>
              <a:solidFill>
                <a:srgbClr val="FFFFFF"/>
              </a:solidFill>
              <a:ln w="9525">
                <a:solidFill>
                  <a:srgbClr val="000000"/>
                </a:solidFill>
                <a:miter lim="800000"/>
                <a:headEnd/>
                <a:tailEnd/>
              </a:ln>
            </p:spPr>
            <p:txBody>
              <a:bodyPr/>
              <a:lstStyle/>
              <a:p>
                <a:endParaRPr lang="en-US">
                  <a:latin typeface="Constantia" charset="0"/>
                </a:endParaRPr>
              </a:p>
            </p:txBody>
          </p:sp>
          <p:sp>
            <p:nvSpPr>
              <p:cNvPr id="15398" name="Line 77"/>
              <p:cNvSpPr>
                <a:spLocks noChangeShapeType="1"/>
              </p:cNvSpPr>
              <p:nvPr/>
            </p:nvSpPr>
            <p:spPr bwMode="auto">
              <a:xfrm>
                <a:off x="1160" y="2098"/>
                <a:ext cx="489" cy="31"/>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399" name="Text Box 78"/>
              <p:cNvSpPr txBox="1">
                <a:spLocks noChangeArrowheads="1"/>
              </p:cNvSpPr>
              <p:nvPr/>
            </p:nvSpPr>
            <p:spPr bwMode="auto">
              <a:xfrm>
                <a:off x="144" y="2024"/>
                <a:ext cx="864"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Bef>
                    <a:spcPct val="50000"/>
                  </a:spcBef>
                </a:pPr>
                <a:r>
                  <a:rPr lang="en-US" altLang="ja-JP" sz="1600">
                    <a:latin typeface="Arial" charset="0"/>
                    <a:ea typeface="HGP明朝E" charset="0"/>
                    <a:cs typeface="HGP明朝E" charset="0"/>
                    <a:sym typeface="Symbol" charset="0"/>
                  </a:rPr>
                  <a:t>Áp</a:t>
                </a:r>
                <a:r>
                  <a:rPr lang="en-US" altLang="ja-JP" sz="1600">
                    <a:latin typeface="Times" charset="0"/>
                    <a:ea typeface="HGP明朝E" charset="0"/>
                    <a:cs typeface="HGP明朝E" charset="0"/>
                    <a:sym typeface="Symbol" charset="0"/>
                  </a:rPr>
                  <a:t>. caulinar</a:t>
                </a:r>
                <a:r>
                  <a:rPr lang="en-US" sz="1600">
                    <a:latin typeface="Times" charset="0"/>
                  </a:rPr>
                  <a:t> </a:t>
                </a:r>
              </a:p>
            </p:txBody>
          </p:sp>
        </p:grpSp>
        <p:grpSp>
          <p:nvGrpSpPr>
            <p:cNvPr id="15392" name="Group 82"/>
            <p:cNvGrpSpPr>
              <a:grpSpLocks/>
            </p:cNvGrpSpPr>
            <p:nvPr/>
          </p:nvGrpSpPr>
          <p:grpSpPr bwMode="auto">
            <a:xfrm>
              <a:off x="565" y="1279"/>
              <a:ext cx="1398" cy="291"/>
              <a:chOff x="565" y="1279"/>
              <a:chExt cx="1398" cy="291"/>
            </a:xfrm>
          </p:grpSpPr>
          <p:sp>
            <p:nvSpPr>
              <p:cNvPr id="15394" name="Rectangle 83"/>
              <p:cNvSpPr>
                <a:spLocks noChangeArrowheads="1"/>
              </p:cNvSpPr>
              <p:nvPr/>
            </p:nvSpPr>
            <p:spPr bwMode="auto">
              <a:xfrm>
                <a:off x="565" y="1305"/>
                <a:ext cx="1023" cy="194"/>
              </a:xfrm>
              <a:prstGeom prst="rect">
                <a:avLst/>
              </a:prstGeom>
              <a:solidFill>
                <a:srgbClr val="FFFFFF"/>
              </a:solidFill>
              <a:ln w="9525">
                <a:solidFill>
                  <a:srgbClr val="000000"/>
                </a:solidFill>
                <a:miter lim="800000"/>
                <a:headEnd/>
                <a:tailEnd/>
              </a:ln>
            </p:spPr>
            <p:txBody>
              <a:bodyPr/>
              <a:lstStyle/>
              <a:p>
                <a:endParaRPr lang="en-US">
                  <a:latin typeface="Constantia" charset="0"/>
                </a:endParaRPr>
              </a:p>
            </p:txBody>
          </p:sp>
          <p:sp>
            <p:nvSpPr>
              <p:cNvPr id="15395" name="Line 84"/>
              <p:cNvSpPr>
                <a:spLocks noChangeShapeType="1"/>
              </p:cNvSpPr>
              <p:nvPr/>
            </p:nvSpPr>
            <p:spPr bwMode="auto">
              <a:xfrm>
                <a:off x="1621" y="1400"/>
                <a:ext cx="342" cy="17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396" name="Text Box 85"/>
              <p:cNvSpPr txBox="1">
                <a:spLocks noChangeArrowheads="1"/>
              </p:cNvSpPr>
              <p:nvPr/>
            </p:nvSpPr>
            <p:spPr bwMode="auto">
              <a:xfrm>
                <a:off x="672" y="1279"/>
                <a:ext cx="86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Bef>
                    <a:spcPct val="50000"/>
                  </a:spcBef>
                </a:pPr>
                <a:r>
                  <a:rPr lang="en-US">
                    <a:latin typeface="Times" charset="0"/>
                    <a:sym typeface="Symbol" charset="0"/>
                  </a:rPr>
                  <a:t>cotiledón</a:t>
                </a:r>
                <a:r>
                  <a:rPr lang="en-US">
                    <a:latin typeface="Times" charset="0"/>
                  </a:rPr>
                  <a:t> </a:t>
                </a:r>
              </a:p>
            </p:txBody>
          </p:sp>
        </p:grpSp>
        <p:sp>
          <p:nvSpPr>
            <p:cNvPr id="15393" name="Text Box 88"/>
            <p:cNvSpPr txBox="1">
              <a:spLocks noChangeArrowheads="1"/>
            </p:cNvSpPr>
            <p:nvPr/>
          </p:nvSpPr>
          <p:spPr bwMode="auto">
            <a:xfrm>
              <a:off x="158" y="2544"/>
              <a:ext cx="898" cy="2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lgn="ctr">
                <a:spcBef>
                  <a:spcPct val="50000"/>
                </a:spcBef>
              </a:pPr>
              <a:r>
                <a:rPr lang="en-US" b="1">
                  <a:latin typeface="Times" charset="0"/>
                </a:rPr>
                <a:t>Embrion</a:t>
              </a:r>
            </a:p>
          </p:txBody>
        </p:sp>
      </p:grpSp>
      <p:grpSp>
        <p:nvGrpSpPr>
          <p:cNvPr id="27" name="Group 97"/>
          <p:cNvGrpSpPr>
            <a:grpSpLocks/>
          </p:cNvGrpSpPr>
          <p:nvPr/>
        </p:nvGrpSpPr>
        <p:grpSpPr bwMode="auto">
          <a:xfrm>
            <a:off x="2057400" y="1203325"/>
            <a:ext cx="4264025" cy="1074738"/>
            <a:chOff x="1296" y="758"/>
            <a:chExt cx="2686" cy="677"/>
          </a:xfrm>
        </p:grpSpPr>
        <p:sp>
          <p:nvSpPr>
            <p:cNvPr id="15373" name="Text Box 87"/>
            <p:cNvSpPr txBox="1">
              <a:spLocks noChangeArrowheads="1"/>
            </p:cNvSpPr>
            <p:nvPr/>
          </p:nvSpPr>
          <p:spPr bwMode="auto">
            <a:xfrm>
              <a:off x="1296" y="1008"/>
              <a:ext cx="86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Bef>
                  <a:spcPct val="50000"/>
                </a:spcBef>
              </a:pPr>
              <a:r>
                <a:rPr lang="en-US">
                  <a:latin typeface="Times" charset="0"/>
                  <a:sym typeface="Symbol" charset="0"/>
                </a:rPr>
                <a:t>maltosa</a:t>
              </a:r>
              <a:r>
                <a:rPr lang="en-US">
                  <a:latin typeface="Times" charset="0"/>
                </a:rPr>
                <a:t> </a:t>
              </a:r>
            </a:p>
          </p:txBody>
        </p:sp>
        <p:grpSp>
          <p:nvGrpSpPr>
            <p:cNvPr id="15374" name="Group 94"/>
            <p:cNvGrpSpPr>
              <a:grpSpLocks/>
            </p:cNvGrpSpPr>
            <p:nvPr/>
          </p:nvGrpSpPr>
          <p:grpSpPr bwMode="auto">
            <a:xfrm>
              <a:off x="1778" y="758"/>
              <a:ext cx="2204" cy="677"/>
              <a:chOff x="1778" y="758"/>
              <a:chExt cx="2204" cy="677"/>
            </a:xfrm>
          </p:grpSpPr>
          <p:sp>
            <p:nvSpPr>
              <p:cNvPr id="15375" name="Freeform 8"/>
              <p:cNvSpPr>
                <a:spLocks/>
              </p:cNvSpPr>
              <p:nvPr/>
            </p:nvSpPr>
            <p:spPr bwMode="auto">
              <a:xfrm>
                <a:off x="2598" y="1056"/>
                <a:ext cx="997" cy="190"/>
              </a:xfrm>
              <a:custGeom>
                <a:avLst/>
                <a:gdLst>
                  <a:gd name="T0" fmla="*/ 928 w 997"/>
                  <a:gd name="T1" fmla="*/ 190 h 190"/>
                  <a:gd name="T2" fmla="*/ 842 w 997"/>
                  <a:gd name="T3" fmla="*/ 67 h 190"/>
                  <a:gd name="T4" fmla="*/ 0 w 997"/>
                  <a:gd name="T5" fmla="*/ 0 h 190"/>
                  <a:gd name="T6" fmla="*/ 0 60000 65536"/>
                  <a:gd name="T7" fmla="*/ 0 60000 65536"/>
                  <a:gd name="T8" fmla="*/ 0 60000 65536"/>
                  <a:gd name="T9" fmla="*/ 0 w 997"/>
                  <a:gd name="T10" fmla="*/ 0 h 190"/>
                  <a:gd name="T11" fmla="*/ 997 w 997"/>
                  <a:gd name="T12" fmla="*/ 190 h 190"/>
                </a:gdLst>
                <a:ahLst/>
                <a:cxnLst>
                  <a:cxn ang="T6">
                    <a:pos x="T0" y="T1"/>
                  </a:cxn>
                  <a:cxn ang="T7">
                    <a:pos x="T2" y="T3"/>
                  </a:cxn>
                  <a:cxn ang="T8">
                    <a:pos x="T4" y="T5"/>
                  </a:cxn>
                </a:cxnLst>
                <a:rect l="T9" t="T10" r="T11" b="T12"/>
                <a:pathLst>
                  <a:path w="997" h="190">
                    <a:moveTo>
                      <a:pt x="928" y="190"/>
                    </a:moveTo>
                    <a:cubicBezTo>
                      <a:pt x="914" y="170"/>
                      <a:pt x="997" y="99"/>
                      <a:pt x="842" y="67"/>
                    </a:cubicBezTo>
                    <a:cubicBezTo>
                      <a:pt x="707" y="22"/>
                      <a:pt x="175" y="14"/>
                      <a:pt x="0" y="0"/>
                    </a:cubicBezTo>
                  </a:path>
                </a:pathLst>
              </a:custGeom>
              <a:noFill/>
              <a:ln w="38100">
                <a:solidFill>
                  <a:srgbClr val="000000"/>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latin typeface="Constantia" charset="0"/>
                </a:endParaRPr>
              </a:p>
            </p:txBody>
          </p:sp>
          <p:grpSp>
            <p:nvGrpSpPr>
              <p:cNvPr id="15376" name="Group 44"/>
              <p:cNvGrpSpPr>
                <a:grpSpLocks/>
              </p:cNvGrpSpPr>
              <p:nvPr/>
            </p:nvGrpSpPr>
            <p:grpSpPr bwMode="auto">
              <a:xfrm>
                <a:off x="1778" y="758"/>
                <a:ext cx="948" cy="427"/>
                <a:chOff x="1778" y="758"/>
                <a:chExt cx="948" cy="427"/>
              </a:xfrm>
            </p:grpSpPr>
            <p:sp>
              <p:nvSpPr>
                <p:cNvPr id="15384" name="Rectangle 45"/>
                <p:cNvSpPr>
                  <a:spLocks noChangeArrowheads="1"/>
                </p:cNvSpPr>
                <p:nvPr/>
              </p:nvSpPr>
              <p:spPr bwMode="auto">
                <a:xfrm rot="-2514515">
                  <a:off x="1778" y="823"/>
                  <a:ext cx="938" cy="194"/>
                </a:xfrm>
                <a:prstGeom prst="rect">
                  <a:avLst/>
                </a:prstGeom>
                <a:solidFill>
                  <a:srgbClr val="FFFFFF"/>
                </a:solidFill>
                <a:ln w="9525">
                  <a:solidFill>
                    <a:srgbClr val="000000"/>
                  </a:solidFill>
                  <a:miter lim="800000"/>
                  <a:headEnd/>
                  <a:tailEnd/>
                </a:ln>
              </p:spPr>
              <p:txBody>
                <a:bodyPr/>
                <a:lstStyle/>
                <a:p>
                  <a:endParaRPr lang="en-US">
                    <a:latin typeface="Constantia" charset="0"/>
                  </a:endParaRPr>
                </a:p>
              </p:txBody>
            </p:sp>
            <p:sp>
              <p:nvSpPr>
                <p:cNvPr id="15385" name="Freeform 46"/>
                <p:cNvSpPr>
                  <a:spLocks/>
                </p:cNvSpPr>
                <p:nvPr/>
              </p:nvSpPr>
              <p:spPr bwMode="auto">
                <a:xfrm>
                  <a:off x="2480" y="933"/>
                  <a:ext cx="185" cy="252"/>
                </a:xfrm>
                <a:custGeom>
                  <a:avLst/>
                  <a:gdLst>
                    <a:gd name="T0" fmla="*/ 185 w 330"/>
                    <a:gd name="T1" fmla="*/ 0 h 450"/>
                    <a:gd name="T2" fmla="*/ 28 w 330"/>
                    <a:gd name="T3" fmla="*/ 140 h 450"/>
                    <a:gd name="T4" fmla="*/ 0 w 330"/>
                    <a:gd name="T5" fmla="*/ 252 h 450"/>
                    <a:gd name="T6" fmla="*/ 0 60000 65536"/>
                    <a:gd name="T7" fmla="*/ 0 60000 65536"/>
                    <a:gd name="T8" fmla="*/ 0 60000 65536"/>
                    <a:gd name="T9" fmla="*/ 0 w 330"/>
                    <a:gd name="T10" fmla="*/ 0 h 450"/>
                    <a:gd name="T11" fmla="*/ 330 w 330"/>
                    <a:gd name="T12" fmla="*/ 450 h 450"/>
                  </a:gdLst>
                  <a:ahLst/>
                  <a:cxnLst>
                    <a:cxn ang="T6">
                      <a:pos x="T0" y="T1"/>
                    </a:cxn>
                    <a:cxn ang="T7">
                      <a:pos x="T2" y="T3"/>
                    </a:cxn>
                    <a:cxn ang="T8">
                      <a:pos x="T4" y="T5"/>
                    </a:cxn>
                  </a:cxnLst>
                  <a:rect l="T9" t="T10" r="T11" b="T12"/>
                  <a:pathLst>
                    <a:path w="330" h="450">
                      <a:moveTo>
                        <a:pt x="330" y="0"/>
                      </a:moveTo>
                      <a:cubicBezTo>
                        <a:pt x="283" y="43"/>
                        <a:pt x="105" y="175"/>
                        <a:pt x="50" y="250"/>
                      </a:cubicBezTo>
                      <a:cubicBezTo>
                        <a:pt x="10" y="440"/>
                        <a:pt x="10" y="408"/>
                        <a:pt x="0" y="450"/>
                      </a:cubicBezTo>
                    </a:path>
                  </a:pathLst>
                </a:custGeom>
                <a:noFill/>
                <a:ln w="38100">
                  <a:solidFill>
                    <a:srgbClr val="000000"/>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latin typeface="Constantia" charset="0"/>
                  </a:endParaRPr>
                </a:p>
              </p:txBody>
            </p:sp>
            <p:sp>
              <p:nvSpPr>
                <p:cNvPr id="15386" name="Text Box 47"/>
                <p:cNvSpPr txBox="1">
                  <a:spLocks noChangeArrowheads="1"/>
                </p:cNvSpPr>
                <p:nvPr/>
              </p:nvSpPr>
              <p:spPr bwMode="auto">
                <a:xfrm rot="-2498069">
                  <a:off x="1862" y="758"/>
                  <a:ext cx="86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Bef>
                      <a:spcPct val="50000"/>
                    </a:spcBef>
                  </a:pPr>
                  <a:r>
                    <a:rPr lang="en-US">
                      <a:latin typeface="Times" charset="0"/>
                    </a:rPr>
                    <a:t>hidrolisis</a:t>
                  </a:r>
                </a:p>
              </p:txBody>
            </p:sp>
          </p:grpSp>
          <p:grpSp>
            <p:nvGrpSpPr>
              <p:cNvPr id="15377" name="Group 48"/>
              <p:cNvGrpSpPr>
                <a:grpSpLocks/>
              </p:cNvGrpSpPr>
              <p:nvPr/>
            </p:nvGrpSpPr>
            <p:grpSpPr bwMode="auto">
              <a:xfrm>
                <a:off x="2696" y="784"/>
                <a:ext cx="864" cy="231"/>
                <a:chOff x="2696" y="784"/>
                <a:chExt cx="864" cy="231"/>
              </a:xfrm>
            </p:grpSpPr>
            <p:sp>
              <p:nvSpPr>
                <p:cNvPr id="15382" name="Rectangle 49"/>
                <p:cNvSpPr>
                  <a:spLocks noChangeArrowheads="1"/>
                </p:cNvSpPr>
                <p:nvPr/>
              </p:nvSpPr>
              <p:spPr bwMode="auto">
                <a:xfrm>
                  <a:off x="2699" y="801"/>
                  <a:ext cx="857" cy="194"/>
                </a:xfrm>
                <a:prstGeom prst="rect">
                  <a:avLst/>
                </a:prstGeom>
                <a:solidFill>
                  <a:srgbClr val="FFFFFF"/>
                </a:solidFill>
                <a:ln w="9525">
                  <a:solidFill>
                    <a:srgbClr val="000000"/>
                  </a:solidFill>
                  <a:miter lim="800000"/>
                  <a:headEnd/>
                  <a:tailEnd/>
                </a:ln>
              </p:spPr>
              <p:txBody>
                <a:bodyPr/>
                <a:lstStyle/>
                <a:p>
                  <a:endParaRPr lang="en-US">
                    <a:latin typeface="Constantia" charset="0"/>
                  </a:endParaRPr>
                </a:p>
              </p:txBody>
            </p:sp>
            <p:sp>
              <p:nvSpPr>
                <p:cNvPr id="15383" name="Text Box 50"/>
                <p:cNvSpPr txBox="1">
                  <a:spLocks noChangeArrowheads="1"/>
                </p:cNvSpPr>
                <p:nvPr/>
              </p:nvSpPr>
              <p:spPr bwMode="auto">
                <a:xfrm>
                  <a:off x="2696" y="784"/>
                  <a:ext cx="86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Bef>
                      <a:spcPct val="50000"/>
                    </a:spcBef>
                  </a:pPr>
                  <a:r>
                    <a:rPr lang="en-US">
                      <a:latin typeface="Times" charset="0"/>
                    </a:rPr>
                    <a:t>almidon</a:t>
                  </a:r>
                </a:p>
              </p:txBody>
            </p:sp>
          </p:grpSp>
          <p:grpSp>
            <p:nvGrpSpPr>
              <p:cNvPr id="15378" name="Group 51"/>
              <p:cNvGrpSpPr>
                <a:grpSpLocks/>
              </p:cNvGrpSpPr>
              <p:nvPr/>
            </p:nvGrpSpPr>
            <p:grpSpPr bwMode="auto">
              <a:xfrm>
                <a:off x="2310" y="1179"/>
                <a:ext cx="864" cy="231"/>
                <a:chOff x="2310" y="1179"/>
                <a:chExt cx="864" cy="231"/>
              </a:xfrm>
            </p:grpSpPr>
            <p:sp>
              <p:nvSpPr>
                <p:cNvPr id="15380" name="Rectangle 52"/>
                <p:cNvSpPr>
                  <a:spLocks noChangeArrowheads="1"/>
                </p:cNvSpPr>
                <p:nvPr/>
              </p:nvSpPr>
              <p:spPr bwMode="auto">
                <a:xfrm>
                  <a:off x="2324" y="1207"/>
                  <a:ext cx="776" cy="193"/>
                </a:xfrm>
                <a:prstGeom prst="rect">
                  <a:avLst/>
                </a:prstGeom>
                <a:solidFill>
                  <a:srgbClr val="FFFFFF"/>
                </a:solidFill>
                <a:ln w="9525">
                  <a:solidFill>
                    <a:srgbClr val="000000"/>
                  </a:solidFill>
                  <a:miter lim="800000"/>
                  <a:headEnd/>
                  <a:tailEnd/>
                </a:ln>
              </p:spPr>
              <p:txBody>
                <a:bodyPr/>
                <a:lstStyle/>
                <a:p>
                  <a:endParaRPr lang="en-US">
                    <a:latin typeface="Constantia" charset="0"/>
                  </a:endParaRPr>
                </a:p>
              </p:txBody>
            </p:sp>
            <p:sp>
              <p:nvSpPr>
                <p:cNvPr id="15381" name="Text Box 53"/>
                <p:cNvSpPr txBox="1">
                  <a:spLocks noChangeArrowheads="1"/>
                </p:cNvSpPr>
                <p:nvPr/>
              </p:nvSpPr>
              <p:spPr bwMode="auto">
                <a:xfrm>
                  <a:off x="2310" y="1179"/>
                  <a:ext cx="86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Bef>
                      <a:spcPct val="50000"/>
                    </a:spcBef>
                  </a:pPr>
                  <a:r>
                    <a:rPr lang="en-US">
                      <a:latin typeface="Times" charset="0"/>
                    </a:rPr>
                    <a:t>azucar </a:t>
                  </a:r>
                </a:p>
              </p:txBody>
            </p:sp>
          </p:grpSp>
          <p:sp>
            <p:nvSpPr>
              <p:cNvPr id="15379" name="Text Box 89"/>
              <p:cNvSpPr txBox="1">
                <a:spLocks noChangeArrowheads="1"/>
              </p:cNvSpPr>
              <p:nvPr/>
            </p:nvSpPr>
            <p:spPr bwMode="auto">
              <a:xfrm>
                <a:off x="3118" y="1204"/>
                <a:ext cx="86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Bef>
                    <a:spcPct val="50000"/>
                  </a:spcBef>
                </a:pPr>
                <a:r>
                  <a:rPr lang="en-US">
                    <a:latin typeface="Times" charset="0"/>
                    <a:sym typeface="Symbol" charset="0"/>
                  </a:rPr>
                  <a:t>exocitosis</a:t>
                </a:r>
                <a:r>
                  <a:rPr lang="en-US">
                    <a:latin typeface="Times" charset="0"/>
                  </a:rPr>
                  <a:t> </a:t>
                </a:r>
              </a:p>
            </p:txBody>
          </p:sp>
        </p:grpSp>
      </p:grpSp>
    </p:spTree>
    <p:extLst>
      <p:ext uri="{BB962C8B-B14F-4D97-AF65-F5344CB8AC3E}">
        <p14:creationId xmlns:p14="http://schemas.microsoft.com/office/powerpoint/2010/main" val="2919425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11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11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114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114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2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p:bldP spid="91140" grpId="0" animBg="1"/>
      <p:bldP spid="91141" grpId="0" animBg="1"/>
      <p:bldP spid="9114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76200" y="44450"/>
            <a:ext cx="90678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3600" b="1">
                <a:latin typeface="Times" charset="0"/>
              </a:rPr>
              <a:t>Germinacion de semillas de lechuga</a:t>
            </a:r>
          </a:p>
        </p:txBody>
      </p:sp>
      <p:sp>
        <p:nvSpPr>
          <p:cNvPr id="95235" name="Freeform 3"/>
          <p:cNvSpPr>
            <a:spLocks/>
          </p:cNvSpPr>
          <p:nvPr/>
        </p:nvSpPr>
        <p:spPr bwMode="auto">
          <a:xfrm>
            <a:off x="1663700" y="357188"/>
            <a:ext cx="4689475" cy="6153150"/>
          </a:xfrm>
          <a:custGeom>
            <a:avLst/>
            <a:gdLst>
              <a:gd name="T0" fmla="*/ 1500 w 5260"/>
              <a:gd name="T1" fmla="*/ 6140 h 6900"/>
              <a:gd name="T2" fmla="*/ 1100 w 5260"/>
              <a:gd name="T3" fmla="*/ 2480 h 6900"/>
              <a:gd name="T4" fmla="*/ 3520 w 5260"/>
              <a:gd name="T5" fmla="*/ 520 h 6900"/>
              <a:gd name="T6" fmla="*/ 5260 w 5260"/>
              <a:gd name="T7" fmla="*/ 1760 h 6900"/>
              <a:gd name="T8" fmla="*/ 1500 w 5260"/>
              <a:gd name="T9" fmla="*/ 6140 h 6900"/>
            </a:gdLst>
            <a:ahLst/>
            <a:cxnLst>
              <a:cxn ang="0">
                <a:pos x="T0" y="T1"/>
              </a:cxn>
              <a:cxn ang="0">
                <a:pos x="T2" y="T3"/>
              </a:cxn>
              <a:cxn ang="0">
                <a:pos x="T4" y="T5"/>
              </a:cxn>
              <a:cxn ang="0">
                <a:pos x="T6" y="T7"/>
              </a:cxn>
              <a:cxn ang="0">
                <a:pos x="T8" y="T9"/>
              </a:cxn>
            </a:cxnLst>
            <a:rect l="0" t="0" r="r" b="b"/>
            <a:pathLst>
              <a:path w="5260" h="6900">
                <a:moveTo>
                  <a:pt x="1500" y="6140"/>
                </a:moveTo>
                <a:cubicBezTo>
                  <a:pt x="0" y="5380"/>
                  <a:pt x="500" y="3620"/>
                  <a:pt x="1100" y="2480"/>
                </a:cubicBezTo>
                <a:cubicBezTo>
                  <a:pt x="1560" y="1260"/>
                  <a:pt x="2820" y="680"/>
                  <a:pt x="3520" y="520"/>
                </a:cubicBezTo>
                <a:cubicBezTo>
                  <a:pt x="4220" y="360"/>
                  <a:pt x="5260" y="0"/>
                  <a:pt x="5260" y="1760"/>
                </a:cubicBezTo>
                <a:cubicBezTo>
                  <a:pt x="5260" y="3520"/>
                  <a:pt x="3000" y="6900"/>
                  <a:pt x="1500" y="6140"/>
                </a:cubicBezTo>
                <a:close/>
              </a:path>
            </a:pathLst>
          </a:custGeom>
          <a:noFill/>
          <a:ln w="38100" cmpd="sng">
            <a:solidFill>
              <a:srgbClr val="FF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5236" name="Freeform 4"/>
          <p:cNvSpPr>
            <a:spLocks/>
          </p:cNvSpPr>
          <p:nvPr/>
        </p:nvSpPr>
        <p:spPr bwMode="auto">
          <a:xfrm>
            <a:off x="2146300" y="533400"/>
            <a:ext cx="4017963" cy="5037138"/>
          </a:xfrm>
          <a:custGeom>
            <a:avLst/>
            <a:gdLst>
              <a:gd name="T0" fmla="*/ 1240 w 2531"/>
              <a:gd name="T1" fmla="*/ 3112 h 3173"/>
              <a:gd name="T2" fmla="*/ 2224 w 2531"/>
              <a:gd name="T3" fmla="*/ 840 h 3173"/>
              <a:gd name="T4" fmla="*/ 2088 w 2531"/>
              <a:gd name="T5" fmla="*/ 896 h 3173"/>
              <a:gd name="T6" fmla="*/ 2026 w 2531"/>
              <a:gd name="T7" fmla="*/ 834 h 3173"/>
              <a:gd name="T8" fmla="*/ 864 w 2531"/>
              <a:gd name="T9" fmla="*/ 3064 h 3173"/>
              <a:gd name="T10" fmla="*/ 1408 w 2531"/>
              <a:gd name="T11" fmla="*/ 1048 h 3173"/>
              <a:gd name="T12" fmla="*/ 328 w 2531"/>
              <a:gd name="T13" fmla="*/ 3040 h 3173"/>
              <a:gd name="T14" fmla="*/ 448 w 2531"/>
              <a:gd name="T15" fmla="*/ 1360 h 3173"/>
              <a:gd name="T16" fmla="*/ 1656 w 2531"/>
              <a:gd name="T17" fmla="*/ 304 h 3173"/>
              <a:gd name="T18" fmla="*/ 2520 w 2531"/>
              <a:gd name="T19" fmla="*/ 792 h 3173"/>
              <a:gd name="T20" fmla="*/ 1240 w 2531"/>
              <a:gd name="T21" fmla="*/ 3112 h 3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1" h="3173">
                <a:moveTo>
                  <a:pt x="1240" y="3112"/>
                </a:moveTo>
                <a:cubicBezTo>
                  <a:pt x="1011" y="3051"/>
                  <a:pt x="2222" y="924"/>
                  <a:pt x="2224" y="840"/>
                </a:cubicBezTo>
                <a:cubicBezTo>
                  <a:pt x="2226" y="756"/>
                  <a:pt x="2192" y="912"/>
                  <a:pt x="2088" y="896"/>
                </a:cubicBezTo>
                <a:cubicBezTo>
                  <a:pt x="1984" y="880"/>
                  <a:pt x="2092" y="742"/>
                  <a:pt x="2026" y="834"/>
                </a:cubicBezTo>
                <a:cubicBezTo>
                  <a:pt x="1960" y="926"/>
                  <a:pt x="1165" y="3163"/>
                  <a:pt x="864" y="3064"/>
                </a:cubicBezTo>
                <a:cubicBezTo>
                  <a:pt x="563" y="2965"/>
                  <a:pt x="1816" y="752"/>
                  <a:pt x="1408" y="1048"/>
                </a:cubicBezTo>
                <a:cubicBezTo>
                  <a:pt x="1000" y="1344"/>
                  <a:pt x="656" y="2968"/>
                  <a:pt x="328" y="3040"/>
                </a:cubicBezTo>
                <a:cubicBezTo>
                  <a:pt x="0" y="3112"/>
                  <a:pt x="189" y="1936"/>
                  <a:pt x="448" y="1360"/>
                </a:cubicBezTo>
                <a:cubicBezTo>
                  <a:pt x="707" y="784"/>
                  <a:pt x="1357" y="411"/>
                  <a:pt x="1656" y="304"/>
                </a:cubicBezTo>
                <a:cubicBezTo>
                  <a:pt x="1955" y="197"/>
                  <a:pt x="2531" y="0"/>
                  <a:pt x="2520" y="792"/>
                </a:cubicBezTo>
                <a:cubicBezTo>
                  <a:pt x="2509" y="1584"/>
                  <a:pt x="1469" y="3173"/>
                  <a:pt x="1240" y="3112"/>
                </a:cubicBezTo>
                <a:close/>
              </a:path>
            </a:pathLst>
          </a:custGeom>
          <a:solidFill>
            <a:srgbClr val="FFFF00"/>
          </a:solidFill>
          <a:ln w="9525">
            <a:solidFill>
              <a:srgbClr val="000000"/>
            </a:solidFill>
            <a:round/>
            <a:headEnd/>
            <a:tailEnd/>
          </a:ln>
        </p:spPr>
        <p:txBody>
          <a:bodyPr/>
          <a:lstStyle/>
          <a:p>
            <a:endParaRPr lang="en-US"/>
          </a:p>
        </p:txBody>
      </p:sp>
      <p:grpSp>
        <p:nvGrpSpPr>
          <p:cNvPr id="95326" name="Group 94"/>
          <p:cNvGrpSpPr>
            <a:grpSpLocks/>
          </p:cNvGrpSpPr>
          <p:nvPr/>
        </p:nvGrpSpPr>
        <p:grpSpPr bwMode="auto">
          <a:xfrm>
            <a:off x="3497263" y="946150"/>
            <a:ext cx="2501900" cy="1173163"/>
            <a:chOff x="2203" y="596"/>
            <a:chExt cx="1576" cy="739"/>
          </a:xfrm>
        </p:grpSpPr>
        <p:sp>
          <p:nvSpPr>
            <p:cNvPr id="95237" name="Freeform 5"/>
            <p:cNvSpPr>
              <a:spLocks/>
            </p:cNvSpPr>
            <p:nvPr/>
          </p:nvSpPr>
          <p:spPr bwMode="auto">
            <a:xfrm>
              <a:off x="2885" y="912"/>
              <a:ext cx="894" cy="400"/>
            </a:xfrm>
            <a:custGeom>
              <a:avLst/>
              <a:gdLst>
                <a:gd name="T0" fmla="*/ 784 w 894"/>
                <a:gd name="T1" fmla="*/ 400 h 400"/>
                <a:gd name="T2" fmla="*/ 763 w 894"/>
                <a:gd name="T3" fmla="*/ 91 h 400"/>
                <a:gd name="T4" fmla="*/ 0 w 894"/>
                <a:gd name="T5" fmla="*/ 0 h 400"/>
              </a:gdLst>
              <a:ahLst/>
              <a:cxnLst>
                <a:cxn ang="0">
                  <a:pos x="T0" y="T1"/>
                </a:cxn>
                <a:cxn ang="0">
                  <a:pos x="T2" y="T3"/>
                </a:cxn>
                <a:cxn ang="0">
                  <a:pos x="T4" y="T5"/>
                </a:cxn>
              </a:cxnLst>
              <a:rect l="0" t="0" r="r" b="b"/>
              <a:pathLst>
                <a:path w="894" h="400">
                  <a:moveTo>
                    <a:pt x="784" y="400"/>
                  </a:moveTo>
                  <a:cubicBezTo>
                    <a:pt x="781" y="349"/>
                    <a:pt x="894" y="158"/>
                    <a:pt x="763" y="91"/>
                  </a:cubicBezTo>
                  <a:cubicBezTo>
                    <a:pt x="628" y="46"/>
                    <a:pt x="159" y="19"/>
                    <a:pt x="0" y="0"/>
                  </a:cubicBezTo>
                </a:path>
              </a:pathLst>
            </a:custGeom>
            <a:noFill/>
            <a:ln w="38100" cmpd="sng">
              <a:solidFill>
                <a:srgbClr val="000000"/>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95261" name="Group 29"/>
            <p:cNvGrpSpPr>
              <a:grpSpLocks/>
            </p:cNvGrpSpPr>
            <p:nvPr/>
          </p:nvGrpSpPr>
          <p:grpSpPr bwMode="auto">
            <a:xfrm>
              <a:off x="2203" y="596"/>
              <a:ext cx="948" cy="503"/>
              <a:chOff x="2203" y="596"/>
              <a:chExt cx="948" cy="503"/>
            </a:xfrm>
          </p:grpSpPr>
          <p:sp>
            <p:nvSpPr>
              <p:cNvPr id="95262" name="Rectangle 30"/>
              <p:cNvSpPr>
                <a:spLocks noChangeArrowheads="1"/>
              </p:cNvSpPr>
              <p:nvPr/>
            </p:nvSpPr>
            <p:spPr bwMode="auto">
              <a:xfrm rot="-1927575">
                <a:off x="2203" y="661"/>
                <a:ext cx="938" cy="194"/>
              </a:xfrm>
              <a:prstGeom prst="rect">
                <a:avLst/>
              </a:prstGeom>
              <a:solidFill>
                <a:srgbClr val="FFFFFF"/>
              </a:solidFill>
              <a:ln w="9525">
                <a:solidFill>
                  <a:srgbClr val="000000"/>
                </a:solidFill>
                <a:miter lim="800000"/>
                <a:headEnd/>
                <a:tailEnd/>
              </a:ln>
            </p:spPr>
            <p:txBody>
              <a:bodyPr/>
              <a:lstStyle/>
              <a:p>
                <a:endParaRPr lang="en-US"/>
              </a:p>
            </p:txBody>
          </p:sp>
          <p:sp>
            <p:nvSpPr>
              <p:cNvPr id="95263" name="Freeform 31"/>
              <p:cNvSpPr>
                <a:spLocks/>
              </p:cNvSpPr>
              <p:nvPr/>
            </p:nvSpPr>
            <p:spPr bwMode="auto">
              <a:xfrm>
                <a:off x="2624" y="747"/>
                <a:ext cx="432" cy="352"/>
              </a:xfrm>
              <a:custGeom>
                <a:avLst/>
                <a:gdLst>
                  <a:gd name="T0" fmla="*/ 432 w 432"/>
                  <a:gd name="T1" fmla="*/ 0 h 352"/>
                  <a:gd name="T2" fmla="*/ 230 w 432"/>
                  <a:gd name="T3" fmla="*/ 96 h 352"/>
                  <a:gd name="T4" fmla="*/ 0 w 432"/>
                  <a:gd name="T5" fmla="*/ 352 h 352"/>
                </a:gdLst>
                <a:ahLst/>
                <a:cxnLst>
                  <a:cxn ang="0">
                    <a:pos x="T0" y="T1"/>
                  </a:cxn>
                  <a:cxn ang="0">
                    <a:pos x="T2" y="T3"/>
                  </a:cxn>
                  <a:cxn ang="0">
                    <a:pos x="T4" y="T5"/>
                  </a:cxn>
                </a:cxnLst>
                <a:rect l="0" t="0" r="r" b="b"/>
                <a:pathLst>
                  <a:path w="432" h="352">
                    <a:moveTo>
                      <a:pt x="432" y="0"/>
                    </a:moveTo>
                    <a:cubicBezTo>
                      <a:pt x="399" y="16"/>
                      <a:pt x="288" y="42"/>
                      <a:pt x="230" y="96"/>
                    </a:cubicBezTo>
                    <a:cubicBezTo>
                      <a:pt x="172" y="150"/>
                      <a:pt x="48" y="299"/>
                      <a:pt x="0" y="352"/>
                    </a:cubicBezTo>
                  </a:path>
                </a:pathLst>
              </a:custGeom>
              <a:noFill/>
              <a:ln w="38100" cmpd="sng">
                <a:solidFill>
                  <a:srgbClr val="000000"/>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5264" name="Text Box 32"/>
              <p:cNvSpPr txBox="1">
                <a:spLocks noChangeArrowheads="1"/>
              </p:cNvSpPr>
              <p:nvPr/>
            </p:nvSpPr>
            <p:spPr bwMode="auto">
              <a:xfrm rot="-2040019">
                <a:off x="2287" y="596"/>
                <a:ext cx="86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latin typeface="Times" charset="0"/>
                  </a:rPr>
                  <a:t>hidrolisis</a:t>
                </a:r>
              </a:p>
            </p:txBody>
          </p:sp>
        </p:grpSp>
        <p:grpSp>
          <p:nvGrpSpPr>
            <p:cNvPr id="95265" name="Group 33"/>
            <p:cNvGrpSpPr>
              <a:grpSpLocks/>
            </p:cNvGrpSpPr>
            <p:nvPr/>
          </p:nvGrpSpPr>
          <p:grpSpPr bwMode="auto">
            <a:xfrm>
              <a:off x="3120" y="633"/>
              <a:ext cx="528" cy="231"/>
              <a:chOff x="2696" y="784"/>
              <a:chExt cx="864" cy="231"/>
            </a:xfrm>
          </p:grpSpPr>
          <p:sp>
            <p:nvSpPr>
              <p:cNvPr id="95266" name="Rectangle 34"/>
              <p:cNvSpPr>
                <a:spLocks noChangeArrowheads="1"/>
              </p:cNvSpPr>
              <p:nvPr/>
            </p:nvSpPr>
            <p:spPr bwMode="auto">
              <a:xfrm>
                <a:off x="2699" y="801"/>
                <a:ext cx="857" cy="194"/>
              </a:xfrm>
              <a:prstGeom prst="rect">
                <a:avLst/>
              </a:prstGeom>
              <a:solidFill>
                <a:srgbClr val="FFFFFF"/>
              </a:solidFill>
              <a:ln w="9525">
                <a:solidFill>
                  <a:srgbClr val="000000"/>
                </a:solidFill>
                <a:miter lim="800000"/>
                <a:headEnd/>
                <a:tailEnd/>
              </a:ln>
            </p:spPr>
            <p:txBody>
              <a:bodyPr/>
              <a:lstStyle/>
              <a:p>
                <a:endParaRPr lang="en-US"/>
              </a:p>
            </p:txBody>
          </p:sp>
          <p:sp>
            <p:nvSpPr>
              <p:cNvPr id="95267" name="Text Box 35"/>
              <p:cNvSpPr txBox="1">
                <a:spLocks noChangeArrowheads="1"/>
              </p:cNvSpPr>
              <p:nvPr/>
            </p:nvSpPr>
            <p:spPr bwMode="auto">
              <a:xfrm>
                <a:off x="2696" y="784"/>
                <a:ext cx="86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latin typeface="Times" charset="0"/>
                  </a:rPr>
                  <a:t>almido</a:t>
                </a:r>
              </a:p>
            </p:txBody>
          </p:sp>
        </p:grpSp>
        <p:grpSp>
          <p:nvGrpSpPr>
            <p:cNvPr id="95268" name="Group 36"/>
            <p:cNvGrpSpPr>
              <a:grpSpLocks/>
            </p:cNvGrpSpPr>
            <p:nvPr/>
          </p:nvGrpSpPr>
          <p:grpSpPr bwMode="auto">
            <a:xfrm>
              <a:off x="2256" y="1104"/>
              <a:ext cx="624" cy="231"/>
              <a:chOff x="2310" y="1179"/>
              <a:chExt cx="864" cy="231"/>
            </a:xfrm>
          </p:grpSpPr>
          <p:sp>
            <p:nvSpPr>
              <p:cNvPr id="95269" name="Rectangle 37"/>
              <p:cNvSpPr>
                <a:spLocks noChangeArrowheads="1"/>
              </p:cNvSpPr>
              <p:nvPr/>
            </p:nvSpPr>
            <p:spPr bwMode="auto">
              <a:xfrm>
                <a:off x="2324" y="1207"/>
                <a:ext cx="776" cy="193"/>
              </a:xfrm>
              <a:prstGeom prst="rect">
                <a:avLst/>
              </a:prstGeom>
              <a:solidFill>
                <a:srgbClr val="FFFFFF"/>
              </a:solidFill>
              <a:ln w="9525">
                <a:solidFill>
                  <a:srgbClr val="000000"/>
                </a:solidFill>
                <a:miter lim="800000"/>
                <a:headEnd/>
                <a:tailEnd/>
              </a:ln>
            </p:spPr>
            <p:txBody>
              <a:bodyPr/>
              <a:lstStyle/>
              <a:p>
                <a:endParaRPr lang="en-US"/>
              </a:p>
            </p:txBody>
          </p:sp>
          <p:sp>
            <p:nvSpPr>
              <p:cNvPr id="95270" name="Text Box 38"/>
              <p:cNvSpPr txBox="1">
                <a:spLocks noChangeArrowheads="1"/>
              </p:cNvSpPr>
              <p:nvPr/>
            </p:nvSpPr>
            <p:spPr bwMode="auto">
              <a:xfrm>
                <a:off x="2310" y="1179"/>
                <a:ext cx="86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latin typeface="Times" charset="0"/>
                  </a:rPr>
                  <a:t>azucar </a:t>
                </a:r>
              </a:p>
            </p:txBody>
          </p:sp>
        </p:grpSp>
      </p:grpSp>
      <p:grpSp>
        <p:nvGrpSpPr>
          <p:cNvPr id="95323" name="Group 91"/>
          <p:cNvGrpSpPr>
            <a:grpSpLocks/>
          </p:cNvGrpSpPr>
          <p:nvPr/>
        </p:nvGrpSpPr>
        <p:grpSpPr bwMode="auto">
          <a:xfrm>
            <a:off x="427038" y="5410200"/>
            <a:ext cx="2925762" cy="1387475"/>
            <a:chOff x="269" y="3408"/>
            <a:chExt cx="1843" cy="874"/>
          </a:xfrm>
        </p:grpSpPr>
        <p:grpSp>
          <p:nvGrpSpPr>
            <p:cNvPr id="95278" name="Group 46"/>
            <p:cNvGrpSpPr>
              <a:grpSpLocks/>
            </p:cNvGrpSpPr>
            <p:nvPr/>
          </p:nvGrpSpPr>
          <p:grpSpPr bwMode="auto">
            <a:xfrm>
              <a:off x="854" y="4051"/>
              <a:ext cx="1074" cy="231"/>
              <a:chOff x="846" y="3721"/>
              <a:chExt cx="1074" cy="231"/>
            </a:xfrm>
          </p:grpSpPr>
          <p:sp>
            <p:nvSpPr>
              <p:cNvPr id="95279" name="Rectangle 47"/>
              <p:cNvSpPr>
                <a:spLocks noChangeArrowheads="1"/>
              </p:cNvSpPr>
              <p:nvPr/>
            </p:nvSpPr>
            <p:spPr bwMode="auto">
              <a:xfrm>
                <a:off x="846" y="3730"/>
                <a:ext cx="1022" cy="194"/>
              </a:xfrm>
              <a:prstGeom prst="rect">
                <a:avLst/>
              </a:prstGeom>
              <a:solidFill>
                <a:srgbClr val="FFFFFF"/>
              </a:solidFill>
              <a:ln w="9525">
                <a:solidFill>
                  <a:srgbClr val="000000"/>
                </a:solidFill>
                <a:miter lim="800000"/>
                <a:headEnd/>
                <a:tailEnd/>
              </a:ln>
            </p:spPr>
            <p:txBody>
              <a:bodyPr/>
              <a:lstStyle/>
              <a:p>
                <a:endParaRPr lang="en-US"/>
              </a:p>
            </p:txBody>
          </p:sp>
          <p:sp>
            <p:nvSpPr>
              <p:cNvPr id="95280" name="Text Box 48"/>
              <p:cNvSpPr txBox="1">
                <a:spLocks noChangeArrowheads="1"/>
              </p:cNvSpPr>
              <p:nvPr/>
            </p:nvSpPr>
            <p:spPr bwMode="auto">
              <a:xfrm>
                <a:off x="1056" y="3721"/>
                <a:ext cx="86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latin typeface="Times" charset="0"/>
                    <a:sym typeface="Symbol" charset="0"/>
                  </a:rPr>
                  <a:t>imbibicion</a:t>
                </a:r>
                <a:r>
                  <a:rPr lang="en-US" sz="1800">
                    <a:latin typeface="Times" charset="0"/>
                  </a:rPr>
                  <a:t> </a:t>
                </a:r>
              </a:p>
            </p:txBody>
          </p:sp>
        </p:grpSp>
        <p:grpSp>
          <p:nvGrpSpPr>
            <p:cNvPr id="95281" name="Group 49"/>
            <p:cNvGrpSpPr>
              <a:grpSpLocks/>
            </p:cNvGrpSpPr>
            <p:nvPr/>
          </p:nvGrpSpPr>
          <p:grpSpPr bwMode="auto">
            <a:xfrm>
              <a:off x="269" y="3408"/>
              <a:ext cx="1843" cy="663"/>
              <a:chOff x="261" y="3078"/>
              <a:chExt cx="1843" cy="663"/>
            </a:xfrm>
          </p:grpSpPr>
          <p:sp>
            <p:nvSpPr>
              <p:cNvPr id="95282" name="Freeform 50"/>
              <p:cNvSpPr>
                <a:spLocks/>
              </p:cNvSpPr>
              <p:nvPr/>
            </p:nvSpPr>
            <p:spPr bwMode="auto">
              <a:xfrm>
                <a:off x="992" y="3078"/>
                <a:ext cx="1112" cy="663"/>
              </a:xfrm>
              <a:custGeom>
                <a:avLst/>
                <a:gdLst>
                  <a:gd name="T0" fmla="*/ 0 w 1980"/>
                  <a:gd name="T1" fmla="*/ 840 h 1180"/>
                  <a:gd name="T2" fmla="*/ 1240 w 1980"/>
                  <a:gd name="T3" fmla="*/ 1040 h 1180"/>
                  <a:gd name="T4" fmla="*/ 1980 w 1980"/>
                  <a:gd name="T5" fmla="*/ 0 h 1180"/>
                </a:gdLst>
                <a:ahLst/>
                <a:cxnLst>
                  <a:cxn ang="0">
                    <a:pos x="T0" y="T1"/>
                  </a:cxn>
                  <a:cxn ang="0">
                    <a:pos x="T2" y="T3"/>
                  </a:cxn>
                  <a:cxn ang="0">
                    <a:pos x="T4" y="T5"/>
                  </a:cxn>
                </a:cxnLst>
                <a:rect l="0" t="0" r="r" b="b"/>
                <a:pathLst>
                  <a:path w="1980" h="1180">
                    <a:moveTo>
                      <a:pt x="0" y="840"/>
                    </a:moveTo>
                    <a:cubicBezTo>
                      <a:pt x="207" y="873"/>
                      <a:pt x="910" y="1180"/>
                      <a:pt x="1240" y="1040"/>
                    </a:cubicBezTo>
                    <a:cubicBezTo>
                      <a:pt x="1570" y="900"/>
                      <a:pt x="1842" y="196"/>
                      <a:pt x="1980" y="0"/>
                    </a:cubicBezTo>
                  </a:path>
                </a:pathLst>
              </a:custGeom>
              <a:noFill/>
              <a:ln w="38100" cmpd="sng">
                <a:solidFill>
                  <a:srgbClr val="000000"/>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5283" name="Rectangle 51"/>
              <p:cNvSpPr>
                <a:spLocks noChangeArrowheads="1"/>
              </p:cNvSpPr>
              <p:nvPr/>
            </p:nvSpPr>
            <p:spPr bwMode="auto">
              <a:xfrm>
                <a:off x="261" y="3472"/>
                <a:ext cx="695" cy="193"/>
              </a:xfrm>
              <a:prstGeom prst="rect">
                <a:avLst/>
              </a:prstGeom>
              <a:solidFill>
                <a:srgbClr val="FFFFFF"/>
              </a:solidFill>
              <a:ln w="9525">
                <a:solidFill>
                  <a:srgbClr val="000000"/>
                </a:solidFill>
                <a:miter lim="800000"/>
                <a:headEnd/>
                <a:tailEnd/>
              </a:ln>
            </p:spPr>
            <p:txBody>
              <a:bodyPr/>
              <a:lstStyle/>
              <a:p>
                <a:endParaRPr lang="en-US"/>
              </a:p>
            </p:txBody>
          </p:sp>
          <p:sp>
            <p:nvSpPr>
              <p:cNvPr id="95284" name="Text Box 52"/>
              <p:cNvSpPr txBox="1">
                <a:spLocks noChangeArrowheads="1"/>
              </p:cNvSpPr>
              <p:nvPr/>
            </p:nvSpPr>
            <p:spPr bwMode="auto">
              <a:xfrm>
                <a:off x="272" y="3456"/>
                <a:ext cx="86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latin typeface="Times" charset="0"/>
                    <a:sym typeface="Symbol" charset="0"/>
                  </a:rPr>
                  <a:t>agua</a:t>
                </a:r>
                <a:r>
                  <a:rPr lang="en-US" sz="1800">
                    <a:latin typeface="Times" charset="0"/>
                  </a:rPr>
                  <a:t> </a:t>
                </a:r>
              </a:p>
            </p:txBody>
          </p:sp>
        </p:grpSp>
      </p:grpSp>
      <p:grpSp>
        <p:nvGrpSpPr>
          <p:cNvPr id="95327" name="Group 95"/>
          <p:cNvGrpSpPr>
            <a:grpSpLocks/>
          </p:cNvGrpSpPr>
          <p:nvPr/>
        </p:nvGrpSpPr>
        <p:grpSpPr bwMode="auto">
          <a:xfrm>
            <a:off x="2376488" y="2282825"/>
            <a:ext cx="1498600" cy="2662238"/>
            <a:chOff x="1497" y="1438"/>
            <a:chExt cx="944" cy="1677"/>
          </a:xfrm>
        </p:grpSpPr>
        <p:grpSp>
          <p:nvGrpSpPr>
            <p:cNvPr id="95238" name="Group 6"/>
            <p:cNvGrpSpPr>
              <a:grpSpLocks/>
            </p:cNvGrpSpPr>
            <p:nvPr/>
          </p:nvGrpSpPr>
          <p:grpSpPr bwMode="auto">
            <a:xfrm>
              <a:off x="1653" y="1438"/>
              <a:ext cx="788" cy="1677"/>
              <a:chOff x="1653" y="1438"/>
              <a:chExt cx="788" cy="1677"/>
            </a:xfrm>
          </p:grpSpPr>
          <p:sp>
            <p:nvSpPr>
              <p:cNvPr id="95239" name="Freeform 7"/>
              <p:cNvSpPr>
                <a:spLocks/>
              </p:cNvSpPr>
              <p:nvPr/>
            </p:nvSpPr>
            <p:spPr bwMode="auto">
              <a:xfrm>
                <a:off x="1749" y="1444"/>
                <a:ext cx="687" cy="1084"/>
              </a:xfrm>
              <a:custGeom>
                <a:avLst/>
                <a:gdLst>
                  <a:gd name="T0" fmla="*/ 687 w 687"/>
                  <a:gd name="T1" fmla="*/ 0 h 1084"/>
                  <a:gd name="T2" fmla="*/ 470 w 687"/>
                  <a:gd name="T3" fmla="*/ 636 h 1084"/>
                  <a:gd name="T4" fmla="*/ 176 w 687"/>
                  <a:gd name="T5" fmla="*/ 1052 h 1084"/>
                  <a:gd name="T6" fmla="*/ 283 w 687"/>
                  <a:gd name="T7" fmla="*/ 444 h 1084"/>
                </a:gdLst>
                <a:ahLst/>
                <a:cxnLst>
                  <a:cxn ang="0">
                    <a:pos x="T0" y="T1"/>
                  </a:cxn>
                  <a:cxn ang="0">
                    <a:pos x="T2" y="T3"/>
                  </a:cxn>
                  <a:cxn ang="0">
                    <a:pos x="T4" y="T5"/>
                  </a:cxn>
                  <a:cxn ang="0">
                    <a:pos x="T6" y="T7"/>
                  </a:cxn>
                </a:cxnLst>
                <a:rect l="0" t="0" r="r" b="b"/>
                <a:pathLst>
                  <a:path w="687" h="1084">
                    <a:moveTo>
                      <a:pt x="687" y="0"/>
                    </a:moveTo>
                    <a:cubicBezTo>
                      <a:pt x="651" y="106"/>
                      <a:pt x="555" y="461"/>
                      <a:pt x="470" y="636"/>
                    </a:cubicBezTo>
                    <a:cubicBezTo>
                      <a:pt x="389" y="830"/>
                      <a:pt x="352" y="1084"/>
                      <a:pt x="176" y="1052"/>
                    </a:cubicBezTo>
                    <a:cubicBezTo>
                      <a:pt x="0" y="1020"/>
                      <a:pt x="266" y="540"/>
                      <a:pt x="283" y="444"/>
                    </a:cubicBezTo>
                  </a:path>
                </a:pathLst>
              </a:custGeom>
              <a:noFill/>
              <a:ln w="38100" cmpd="sng">
                <a:solidFill>
                  <a:srgbClr val="000000"/>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5240" name="Freeform 8"/>
              <p:cNvSpPr>
                <a:spLocks/>
              </p:cNvSpPr>
              <p:nvPr/>
            </p:nvSpPr>
            <p:spPr bwMode="auto">
              <a:xfrm>
                <a:off x="1653" y="1438"/>
                <a:ext cx="788" cy="1677"/>
              </a:xfrm>
              <a:custGeom>
                <a:avLst/>
                <a:gdLst>
                  <a:gd name="T0" fmla="*/ 788 w 788"/>
                  <a:gd name="T1" fmla="*/ 0 h 1677"/>
                  <a:gd name="T2" fmla="*/ 406 w 788"/>
                  <a:gd name="T3" fmla="*/ 1010 h 1677"/>
                  <a:gd name="T4" fmla="*/ 214 w 788"/>
                  <a:gd name="T5" fmla="*/ 1063 h 1677"/>
                  <a:gd name="T6" fmla="*/ 0 w 788"/>
                  <a:gd name="T7" fmla="*/ 1677 h 1677"/>
                </a:gdLst>
                <a:ahLst/>
                <a:cxnLst>
                  <a:cxn ang="0">
                    <a:pos x="T0" y="T1"/>
                  </a:cxn>
                  <a:cxn ang="0">
                    <a:pos x="T2" y="T3"/>
                  </a:cxn>
                  <a:cxn ang="0">
                    <a:pos x="T4" y="T5"/>
                  </a:cxn>
                  <a:cxn ang="0">
                    <a:pos x="T6" y="T7"/>
                  </a:cxn>
                </a:cxnLst>
                <a:rect l="0" t="0" r="r" b="b"/>
                <a:pathLst>
                  <a:path w="788" h="1677">
                    <a:moveTo>
                      <a:pt x="788" y="0"/>
                    </a:moveTo>
                    <a:cubicBezTo>
                      <a:pt x="724" y="168"/>
                      <a:pt x="513" y="877"/>
                      <a:pt x="406" y="1010"/>
                    </a:cubicBezTo>
                    <a:cubicBezTo>
                      <a:pt x="299" y="1143"/>
                      <a:pt x="294" y="989"/>
                      <a:pt x="214" y="1063"/>
                    </a:cubicBezTo>
                    <a:cubicBezTo>
                      <a:pt x="134" y="1137"/>
                      <a:pt x="45" y="1549"/>
                      <a:pt x="0" y="1677"/>
                    </a:cubicBezTo>
                  </a:path>
                </a:pathLst>
              </a:custGeom>
              <a:noFill/>
              <a:ln w="38100" cmpd="sng">
                <a:solidFill>
                  <a:srgbClr val="000000"/>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95293" name="Group 61"/>
            <p:cNvGrpSpPr>
              <a:grpSpLocks/>
            </p:cNvGrpSpPr>
            <p:nvPr/>
          </p:nvGrpSpPr>
          <p:grpSpPr bwMode="auto">
            <a:xfrm rot="607879">
              <a:off x="1497" y="1872"/>
              <a:ext cx="231" cy="1041"/>
              <a:chOff x="1270" y="2207"/>
              <a:chExt cx="231" cy="1041"/>
            </a:xfrm>
          </p:grpSpPr>
          <p:sp>
            <p:nvSpPr>
              <p:cNvPr id="95294" name="Rectangle 62"/>
              <p:cNvSpPr>
                <a:spLocks noChangeArrowheads="1"/>
              </p:cNvSpPr>
              <p:nvPr/>
            </p:nvSpPr>
            <p:spPr bwMode="auto">
              <a:xfrm rot="-5079480">
                <a:off x="879" y="2640"/>
                <a:ext cx="1022" cy="194"/>
              </a:xfrm>
              <a:prstGeom prst="rect">
                <a:avLst/>
              </a:prstGeom>
              <a:solidFill>
                <a:srgbClr val="FFFFFF"/>
              </a:solidFill>
              <a:ln w="9525">
                <a:solidFill>
                  <a:srgbClr val="000000"/>
                </a:solidFill>
                <a:miter lim="800000"/>
                <a:headEnd/>
                <a:tailEnd/>
              </a:ln>
            </p:spPr>
            <p:txBody>
              <a:bodyPr/>
              <a:lstStyle/>
              <a:p>
                <a:endParaRPr lang="en-US"/>
              </a:p>
            </p:txBody>
          </p:sp>
          <p:sp>
            <p:nvSpPr>
              <p:cNvPr id="95295" name="Text Box 63"/>
              <p:cNvSpPr txBox="1">
                <a:spLocks noChangeArrowheads="1"/>
              </p:cNvSpPr>
              <p:nvPr/>
            </p:nvSpPr>
            <p:spPr bwMode="auto">
              <a:xfrm rot="-5069135">
                <a:off x="954" y="2523"/>
                <a:ext cx="86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latin typeface="Times" charset="0"/>
                    <a:sym typeface="Symbol" charset="0"/>
                  </a:rPr>
                  <a:t>crecimiento</a:t>
                </a:r>
                <a:r>
                  <a:rPr lang="en-US" sz="1800">
                    <a:latin typeface="Times" charset="0"/>
                  </a:rPr>
                  <a:t> </a:t>
                </a:r>
              </a:p>
            </p:txBody>
          </p:sp>
        </p:grpSp>
      </p:grpSp>
      <p:grpSp>
        <p:nvGrpSpPr>
          <p:cNvPr id="95322" name="Group 90"/>
          <p:cNvGrpSpPr>
            <a:grpSpLocks/>
          </p:cNvGrpSpPr>
          <p:nvPr/>
        </p:nvGrpSpPr>
        <p:grpSpPr bwMode="auto">
          <a:xfrm>
            <a:off x="0" y="854075"/>
            <a:ext cx="8915400" cy="4491038"/>
            <a:chOff x="0" y="538"/>
            <a:chExt cx="5616" cy="2829"/>
          </a:xfrm>
        </p:grpSpPr>
        <p:grpSp>
          <p:nvGrpSpPr>
            <p:cNvPr id="95249" name="Group 17"/>
            <p:cNvGrpSpPr>
              <a:grpSpLocks/>
            </p:cNvGrpSpPr>
            <p:nvPr/>
          </p:nvGrpSpPr>
          <p:grpSpPr bwMode="auto">
            <a:xfrm>
              <a:off x="3996" y="779"/>
              <a:ext cx="1620" cy="231"/>
              <a:chOff x="3996" y="779"/>
              <a:chExt cx="1620" cy="231"/>
            </a:xfrm>
          </p:grpSpPr>
          <p:sp>
            <p:nvSpPr>
              <p:cNvPr id="95250" name="Rectangle 18"/>
              <p:cNvSpPr>
                <a:spLocks noChangeArrowheads="1"/>
              </p:cNvSpPr>
              <p:nvPr/>
            </p:nvSpPr>
            <p:spPr bwMode="auto">
              <a:xfrm>
                <a:off x="4159" y="795"/>
                <a:ext cx="1023" cy="194"/>
              </a:xfrm>
              <a:prstGeom prst="rect">
                <a:avLst/>
              </a:prstGeom>
              <a:solidFill>
                <a:srgbClr val="FFFFFF"/>
              </a:solidFill>
              <a:ln w="9525">
                <a:solidFill>
                  <a:srgbClr val="000000"/>
                </a:solidFill>
                <a:miter lim="800000"/>
                <a:headEnd/>
                <a:tailEnd/>
              </a:ln>
            </p:spPr>
            <p:txBody>
              <a:bodyPr/>
              <a:lstStyle/>
              <a:p>
                <a:endParaRPr lang="en-US"/>
              </a:p>
            </p:txBody>
          </p:sp>
          <p:sp>
            <p:nvSpPr>
              <p:cNvPr id="95251" name="Line 19"/>
              <p:cNvSpPr>
                <a:spLocks noChangeShapeType="1"/>
              </p:cNvSpPr>
              <p:nvPr/>
            </p:nvSpPr>
            <p:spPr bwMode="auto">
              <a:xfrm flipH="1">
                <a:off x="3996" y="865"/>
                <a:ext cx="163" cy="56"/>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5252" name="Text Box 20"/>
              <p:cNvSpPr txBox="1">
                <a:spLocks noChangeArrowheads="1"/>
              </p:cNvSpPr>
              <p:nvPr/>
            </p:nvSpPr>
            <p:spPr bwMode="auto">
              <a:xfrm>
                <a:off x="4142" y="779"/>
                <a:ext cx="147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latin typeface="Times" charset="0"/>
                  </a:rPr>
                  <a:t>Tegumentos</a:t>
                </a:r>
              </a:p>
            </p:txBody>
          </p:sp>
        </p:grpSp>
        <p:grpSp>
          <p:nvGrpSpPr>
            <p:cNvPr id="95285" name="Group 53"/>
            <p:cNvGrpSpPr>
              <a:grpSpLocks/>
            </p:cNvGrpSpPr>
            <p:nvPr/>
          </p:nvGrpSpPr>
          <p:grpSpPr bwMode="auto">
            <a:xfrm>
              <a:off x="0" y="3120"/>
              <a:ext cx="1657" cy="247"/>
              <a:chOff x="48" y="3168"/>
              <a:chExt cx="1657" cy="247"/>
            </a:xfrm>
          </p:grpSpPr>
          <p:sp>
            <p:nvSpPr>
              <p:cNvPr id="95286" name="Rectangle 54"/>
              <p:cNvSpPr>
                <a:spLocks noChangeArrowheads="1"/>
              </p:cNvSpPr>
              <p:nvPr/>
            </p:nvSpPr>
            <p:spPr bwMode="auto">
              <a:xfrm>
                <a:off x="48" y="3191"/>
                <a:ext cx="1022" cy="193"/>
              </a:xfrm>
              <a:prstGeom prst="rect">
                <a:avLst/>
              </a:prstGeom>
              <a:solidFill>
                <a:srgbClr val="FFFFFF"/>
              </a:solidFill>
              <a:ln w="9525">
                <a:solidFill>
                  <a:srgbClr val="000000"/>
                </a:solidFill>
                <a:miter lim="800000"/>
                <a:headEnd/>
                <a:tailEnd/>
              </a:ln>
            </p:spPr>
            <p:txBody>
              <a:bodyPr/>
              <a:lstStyle/>
              <a:p>
                <a:endParaRPr lang="en-US"/>
              </a:p>
            </p:txBody>
          </p:sp>
          <p:sp>
            <p:nvSpPr>
              <p:cNvPr id="95287" name="Line 55"/>
              <p:cNvSpPr>
                <a:spLocks noChangeShapeType="1"/>
              </p:cNvSpPr>
              <p:nvPr/>
            </p:nvSpPr>
            <p:spPr bwMode="auto">
              <a:xfrm>
                <a:off x="1070" y="3248"/>
                <a:ext cx="635" cy="16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5288" name="Text Box 56"/>
              <p:cNvSpPr txBox="1">
                <a:spLocks noChangeArrowheads="1"/>
              </p:cNvSpPr>
              <p:nvPr/>
            </p:nvSpPr>
            <p:spPr bwMode="auto">
              <a:xfrm>
                <a:off x="48" y="3168"/>
                <a:ext cx="86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latin typeface="Times" charset="0"/>
                  </a:rPr>
                  <a:t>Ap. radical</a:t>
                </a:r>
              </a:p>
            </p:txBody>
          </p:sp>
        </p:grpSp>
        <p:grpSp>
          <p:nvGrpSpPr>
            <p:cNvPr id="95289" name="Group 57"/>
            <p:cNvGrpSpPr>
              <a:grpSpLocks/>
            </p:cNvGrpSpPr>
            <p:nvPr/>
          </p:nvGrpSpPr>
          <p:grpSpPr bwMode="auto">
            <a:xfrm>
              <a:off x="889" y="538"/>
              <a:ext cx="2567" cy="662"/>
              <a:chOff x="889" y="538"/>
              <a:chExt cx="2567" cy="662"/>
            </a:xfrm>
          </p:grpSpPr>
          <p:sp>
            <p:nvSpPr>
              <p:cNvPr id="95290" name="Rectangle 58"/>
              <p:cNvSpPr>
                <a:spLocks noChangeArrowheads="1"/>
              </p:cNvSpPr>
              <p:nvPr/>
            </p:nvSpPr>
            <p:spPr bwMode="auto">
              <a:xfrm>
                <a:off x="889" y="560"/>
                <a:ext cx="1022" cy="194"/>
              </a:xfrm>
              <a:prstGeom prst="rect">
                <a:avLst/>
              </a:prstGeom>
              <a:solidFill>
                <a:srgbClr val="FFFFFF"/>
              </a:solidFill>
              <a:ln w="9525">
                <a:solidFill>
                  <a:srgbClr val="000000"/>
                </a:solidFill>
                <a:miter lim="800000"/>
                <a:headEnd/>
                <a:tailEnd/>
              </a:ln>
            </p:spPr>
            <p:txBody>
              <a:bodyPr/>
              <a:lstStyle/>
              <a:p>
                <a:endParaRPr lang="en-US"/>
              </a:p>
            </p:txBody>
          </p:sp>
          <p:sp>
            <p:nvSpPr>
              <p:cNvPr id="95291" name="Line 59"/>
              <p:cNvSpPr>
                <a:spLocks noChangeShapeType="1"/>
              </p:cNvSpPr>
              <p:nvPr/>
            </p:nvSpPr>
            <p:spPr bwMode="auto">
              <a:xfrm>
                <a:off x="1911" y="602"/>
                <a:ext cx="1545" cy="59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5292" name="Text Box 60"/>
              <p:cNvSpPr txBox="1">
                <a:spLocks noChangeArrowheads="1"/>
              </p:cNvSpPr>
              <p:nvPr/>
            </p:nvSpPr>
            <p:spPr bwMode="auto">
              <a:xfrm>
                <a:off x="895" y="538"/>
                <a:ext cx="86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latin typeface="Times" charset="0"/>
                    <a:sym typeface="Symbol" charset="0"/>
                  </a:rPr>
                  <a:t>Ap. caulinar</a:t>
                </a:r>
                <a:r>
                  <a:rPr lang="en-US" sz="1800">
                    <a:latin typeface="Times" charset="0"/>
                  </a:rPr>
                  <a:t> </a:t>
                </a:r>
              </a:p>
            </p:txBody>
          </p:sp>
        </p:grpSp>
        <p:sp>
          <p:nvSpPr>
            <p:cNvPr id="95308" name="Text Box 76"/>
            <p:cNvSpPr txBox="1">
              <a:spLocks noChangeArrowheads="1"/>
            </p:cNvSpPr>
            <p:nvPr/>
          </p:nvSpPr>
          <p:spPr bwMode="auto">
            <a:xfrm>
              <a:off x="158" y="2544"/>
              <a:ext cx="898" cy="288"/>
            </a:xfrm>
            <a:prstGeom prst="rect">
              <a:avLst/>
            </a:prstGeom>
            <a:solidFill>
              <a:srgbClr val="FF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b="1">
                  <a:latin typeface="Times" charset="0"/>
                </a:rPr>
                <a:t>Embrion</a:t>
              </a:r>
            </a:p>
          </p:txBody>
        </p:sp>
        <p:grpSp>
          <p:nvGrpSpPr>
            <p:cNvPr id="95311" name="Group 79"/>
            <p:cNvGrpSpPr>
              <a:grpSpLocks/>
            </p:cNvGrpSpPr>
            <p:nvPr/>
          </p:nvGrpSpPr>
          <p:grpSpPr bwMode="auto">
            <a:xfrm>
              <a:off x="576" y="1279"/>
              <a:ext cx="2762" cy="545"/>
              <a:chOff x="598" y="1279"/>
              <a:chExt cx="2762" cy="545"/>
            </a:xfrm>
          </p:grpSpPr>
          <p:grpSp>
            <p:nvGrpSpPr>
              <p:cNvPr id="95312" name="Group 80"/>
              <p:cNvGrpSpPr>
                <a:grpSpLocks/>
              </p:cNvGrpSpPr>
              <p:nvPr/>
            </p:nvGrpSpPr>
            <p:grpSpPr bwMode="auto">
              <a:xfrm>
                <a:off x="598" y="1279"/>
                <a:ext cx="2762" cy="449"/>
                <a:chOff x="598" y="1279"/>
                <a:chExt cx="2762" cy="449"/>
              </a:xfrm>
            </p:grpSpPr>
            <p:sp>
              <p:nvSpPr>
                <p:cNvPr id="95313" name="Rectangle 81"/>
                <p:cNvSpPr>
                  <a:spLocks noChangeArrowheads="1"/>
                </p:cNvSpPr>
                <p:nvPr/>
              </p:nvSpPr>
              <p:spPr bwMode="auto">
                <a:xfrm>
                  <a:off x="598" y="1303"/>
                  <a:ext cx="1023" cy="194"/>
                </a:xfrm>
                <a:prstGeom prst="rect">
                  <a:avLst/>
                </a:prstGeom>
                <a:solidFill>
                  <a:srgbClr val="FFFFFF"/>
                </a:solidFill>
                <a:ln w="9525">
                  <a:solidFill>
                    <a:srgbClr val="000000"/>
                  </a:solidFill>
                  <a:miter lim="800000"/>
                  <a:headEnd/>
                  <a:tailEnd/>
                </a:ln>
              </p:spPr>
              <p:txBody>
                <a:bodyPr/>
                <a:lstStyle/>
                <a:p>
                  <a:endParaRPr lang="en-US"/>
                </a:p>
              </p:txBody>
            </p:sp>
            <p:sp>
              <p:nvSpPr>
                <p:cNvPr id="95314" name="Line 82"/>
                <p:cNvSpPr>
                  <a:spLocks noChangeShapeType="1"/>
                </p:cNvSpPr>
                <p:nvPr/>
              </p:nvSpPr>
              <p:spPr bwMode="auto">
                <a:xfrm>
                  <a:off x="1621" y="1400"/>
                  <a:ext cx="1739" cy="32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5315" name="Text Box 83"/>
                <p:cNvSpPr txBox="1">
                  <a:spLocks noChangeArrowheads="1"/>
                </p:cNvSpPr>
                <p:nvPr/>
              </p:nvSpPr>
              <p:spPr bwMode="auto">
                <a:xfrm>
                  <a:off x="672" y="1279"/>
                  <a:ext cx="86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latin typeface="Times" charset="0"/>
                      <a:sym typeface="Symbol" charset="0"/>
                    </a:rPr>
                    <a:t>cotiledones</a:t>
                  </a:r>
                  <a:r>
                    <a:rPr lang="en-US" sz="1800">
                      <a:latin typeface="Times" charset="0"/>
                    </a:rPr>
                    <a:t> </a:t>
                  </a:r>
                </a:p>
              </p:txBody>
            </p:sp>
          </p:grpSp>
          <p:sp>
            <p:nvSpPr>
              <p:cNvPr id="95316" name="Line 84"/>
              <p:cNvSpPr>
                <a:spLocks noChangeShapeType="1"/>
              </p:cNvSpPr>
              <p:nvPr/>
            </p:nvSpPr>
            <p:spPr bwMode="auto">
              <a:xfrm>
                <a:off x="1621" y="1440"/>
                <a:ext cx="1307" cy="384"/>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grpSp>
        <p:nvGrpSpPr>
          <p:cNvPr id="95329" name="Group 97"/>
          <p:cNvGrpSpPr>
            <a:grpSpLocks/>
          </p:cNvGrpSpPr>
          <p:nvPr/>
        </p:nvGrpSpPr>
        <p:grpSpPr bwMode="auto">
          <a:xfrm>
            <a:off x="3997325" y="2132013"/>
            <a:ext cx="2540000" cy="2693987"/>
            <a:chOff x="2518" y="1343"/>
            <a:chExt cx="1600" cy="1697"/>
          </a:xfrm>
        </p:grpSpPr>
        <p:sp>
          <p:nvSpPr>
            <p:cNvPr id="95241" name="Rectangle 9"/>
            <p:cNvSpPr>
              <a:spLocks noChangeArrowheads="1"/>
            </p:cNvSpPr>
            <p:nvPr/>
          </p:nvSpPr>
          <p:spPr bwMode="auto">
            <a:xfrm>
              <a:off x="3211" y="1413"/>
              <a:ext cx="720" cy="194"/>
            </a:xfrm>
            <a:prstGeom prst="rect">
              <a:avLst/>
            </a:prstGeom>
            <a:solidFill>
              <a:srgbClr val="FFFFFF"/>
            </a:solidFill>
            <a:ln w="9525">
              <a:solidFill>
                <a:srgbClr val="000000"/>
              </a:solidFill>
              <a:miter lim="800000"/>
              <a:headEnd/>
              <a:tailEnd/>
            </a:ln>
          </p:spPr>
          <p:txBody>
            <a:bodyPr/>
            <a:lstStyle/>
            <a:p>
              <a:endParaRPr lang="en-US"/>
            </a:p>
          </p:txBody>
        </p:sp>
        <p:grpSp>
          <p:nvGrpSpPr>
            <p:cNvPr id="95275" name="Group 43"/>
            <p:cNvGrpSpPr>
              <a:grpSpLocks/>
            </p:cNvGrpSpPr>
            <p:nvPr/>
          </p:nvGrpSpPr>
          <p:grpSpPr bwMode="auto">
            <a:xfrm>
              <a:off x="2776" y="2619"/>
              <a:ext cx="872" cy="231"/>
              <a:chOff x="2632" y="2619"/>
              <a:chExt cx="872" cy="231"/>
            </a:xfrm>
          </p:grpSpPr>
          <p:sp>
            <p:nvSpPr>
              <p:cNvPr id="95276" name="Rectangle 44"/>
              <p:cNvSpPr>
                <a:spLocks noChangeArrowheads="1"/>
              </p:cNvSpPr>
              <p:nvPr/>
            </p:nvSpPr>
            <p:spPr bwMode="auto">
              <a:xfrm>
                <a:off x="2632" y="2629"/>
                <a:ext cx="452" cy="194"/>
              </a:xfrm>
              <a:prstGeom prst="rect">
                <a:avLst/>
              </a:prstGeom>
              <a:solidFill>
                <a:srgbClr val="FFFFFF"/>
              </a:solidFill>
              <a:ln w="9525">
                <a:solidFill>
                  <a:srgbClr val="000000"/>
                </a:solidFill>
                <a:miter lim="800000"/>
                <a:headEnd/>
                <a:tailEnd/>
              </a:ln>
            </p:spPr>
            <p:txBody>
              <a:bodyPr/>
              <a:lstStyle/>
              <a:p>
                <a:endParaRPr lang="en-US"/>
              </a:p>
            </p:txBody>
          </p:sp>
          <p:sp>
            <p:nvSpPr>
              <p:cNvPr id="95277" name="Text Box 45"/>
              <p:cNvSpPr txBox="1">
                <a:spLocks noChangeArrowheads="1"/>
              </p:cNvSpPr>
              <p:nvPr/>
            </p:nvSpPr>
            <p:spPr bwMode="auto">
              <a:xfrm>
                <a:off x="2640" y="2619"/>
                <a:ext cx="86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latin typeface="Times" charset="0"/>
                    <a:sym typeface="Symbol" charset="0"/>
                  </a:rPr>
                  <a:t>DNA</a:t>
                </a:r>
                <a:r>
                  <a:rPr lang="en-US" sz="1800">
                    <a:latin typeface="Times" charset="0"/>
                  </a:rPr>
                  <a:t> </a:t>
                </a:r>
              </a:p>
            </p:txBody>
          </p:sp>
        </p:grpSp>
        <p:grpSp>
          <p:nvGrpSpPr>
            <p:cNvPr id="95325" name="Group 93"/>
            <p:cNvGrpSpPr>
              <a:grpSpLocks/>
            </p:cNvGrpSpPr>
            <p:nvPr/>
          </p:nvGrpSpPr>
          <p:grpSpPr bwMode="auto">
            <a:xfrm>
              <a:off x="2518" y="1343"/>
              <a:ext cx="1600" cy="1697"/>
              <a:chOff x="2518" y="1343"/>
              <a:chExt cx="1600" cy="1697"/>
            </a:xfrm>
          </p:grpSpPr>
          <p:grpSp>
            <p:nvGrpSpPr>
              <p:cNvPr id="95253" name="Group 21"/>
              <p:cNvGrpSpPr>
                <a:grpSpLocks/>
              </p:cNvGrpSpPr>
              <p:nvPr/>
            </p:nvGrpSpPr>
            <p:grpSpPr bwMode="auto">
              <a:xfrm>
                <a:off x="3363" y="1343"/>
                <a:ext cx="755" cy="961"/>
                <a:chOff x="3363" y="1343"/>
                <a:chExt cx="755" cy="961"/>
              </a:xfrm>
            </p:grpSpPr>
            <p:sp>
              <p:nvSpPr>
                <p:cNvPr id="95254" name="Freeform 22"/>
                <p:cNvSpPr>
                  <a:spLocks/>
                </p:cNvSpPr>
                <p:nvPr/>
              </p:nvSpPr>
              <p:spPr bwMode="auto">
                <a:xfrm>
                  <a:off x="3363" y="1653"/>
                  <a:ext cx="178" cy="332"/>
                </a:xfrm>
                <a:custGeom>
                  <a:avLst/>
                  <a:gdLst>
                    <a:gd name="T0" fmla="*/ 0 w 178"/>
                    <a:gd name="T1" fmla="*/ 332 h 332"/>
                    <a:gd name="T2" fmla="*/ 178 w 178"/>
                    <a:gd name="T3" fmla="*/ 0 h 332"/>
                  </a:gdLst>
                  <a:ahLst/>
                  <a:cxnLst>
                    <a:cxn ang="0">
                      <a:pos x="T0" y="T1"/>
                    </a:cxn>
                    <a:cxn ang="0">
                      <a:pos x="T2" y="T3"/>
                    </a:cxn>
                  </a:cxnLst>
                  <a:rect l="0" t="0" r="r" b="b"/>
                  <a:pathLst>
                    <a:path w="178" h="332">
                      <a:moveTo>
                        <a:pt x="0" y="332"/>
                      </a:moveTo>
                      <a:cubicBezTo>
                        <a:pt x="30" y="277"/>
                        <a:pt x="141" y="69"/>
                        <a:pt x="178" y="0"/>
                      </a:cubicBezTo>
                    </a:path>
                  </a:pathLst>
                </a:custGeom>
                <a:noFill/>
                <a:ln w="38100" cmpd="sng">
                  <a:solidFill>
                    <a:srgbClr val="000000"/>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5255" name="Rectangle 23"/>
                <p:cNvSpPr>
                  <a:spLocks noChangeArrowheads="1"/>
                </p:cNvSpPr>
                <p:nvPr/>
              </p:nvSpPr>
              <p:spPr bwMode="auto">
                <a:xfrm rot="-3717840">
                  <a:off x="3504" y="1821"/>
                  <a:ext cx="771" cy="195"/>
                </a:xfrm>
                <a:prstGeom prst="rect">
                  <a:avLst/>
                </a:prstGeom>
                <a:solidFill>
                  <a:srgbClr val="FFFFFF"/>
                </a:solidFill>
                <a:ln w="9525">
                  <a:solidFill>
                    <a:srgbClr val="000000"/>
                  </a:solidFill>
                  <a:miter lim="800000"/>
                  <a:headEnd/>
                  <a:tailEnd/>
                </a:ln>
              </p:spPr>
              <p:txBody>
                <a:bodyPr/>
                <a:lstStyle/>
                <a:p>
                  <a:endParaRPr lang="en-US"/>
                </a:p>
              </p:txBody>
            </p:sp>
            <p:sp>
              <p:nvSpPr>
                <p:cNvPr id="95256" name="Text Box 24"/>
                <p:cNvSpPr txBox="1">
                  <a:spLocks noChangeArrowheads="1"/>
                </p:cNvSpPr>
                <p:nvPr/>
              </p:nvSpPr>
              <p:spPr bwMode="auto">
                <a:xfrm rot="-3712528">
                  <a:off x="3571" y="1659"/>
                  <a:ext cx="86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latin typeface="Times" charset="0"/>
                    </a:rPr>
                    <a:t>translation</a:t>
                  </a:r>
                </a:p>
              </p:txBody>
            </p:sp>
          </p:grpSp>
          <p:grpSp>
            <p:nvGrpSpPr>
              <p:cNvPr id="95257" name="Group 25"/>
              <p:cNvGrpSpPr>
                <a:grpSpLocks/>
              </p:cNvGrpSpPr>
              <p:nvPr/>
            </p:nvGrpSpPr>
            <p:grpSpPr bwMode="auto">
              <a:xfrm>
                <a:off x="3061" y="2174"/>
                <a:ext cx="539" cy="866"/>
                <a:chOff x="3061" y="2174"/>
                <a:chExt cx="539" cy="866"/>
              </a:xfrm>
            </p:grpSpPr>
            <p:sp>
              <p:nvSpPr>
                <p:cNvPr id="95258" name="Freeform 26"/>
                <p:cNvSpPr>
                  <a:spLocks/>
                </p:cNvSpPr>
                <p:nvPr/>
              </p:nvSpPr>
              <p:spPr bwMode="auto">
                <a:xfrm>
                  <a:off x="3061" y="2288"/>
                  <a:ext cx="182" cy="309"/>
                </a:xfrm>
                <a:custGeom>
                  <a:avLst/>
                  <a:gdLst>
                    <a:gd name="T0" fmla="*/ 0 w 182"/>
                    <a:gd name="T1" fmla="*/ 309 h 309"/>
                    <a:gd name="T2" fmla="*/ 182 w 182"/>
                    <a:gd name="T3" fmla="*/ 0 h 309"/>
                  </a:gdLst>
                  <a:ahLst/>
                  <a:cxnLst>
                    <a:cxn ang="0">
                      <a:pos x="T0" y="T1"/>
                    </a:cxn>
                    <a:cxn ang="0">
                      <a:pos x="T2" y="T3"/>
                    </a:cxn>
                  </a:cxnLst>
                  <a:rect l="0" t="0" r="r" b="b"/>
                  <a:pathLst>
                    <a:path w="182" h="309">
                      <a:moveTo>
                        <a:pt x="0" y="309"/>
                      </a:moveTo>
                      <a:cubicBezTo>
                        <a:pt x="30" y="258"/>
                        <a:pt x="144" y="64"/>
                        <a:pt x="182" y="0"/>
                      </a:cubicBezTo>
                    </a:path>
                  </a:pathLst>
                </a:custGeom>
                <a:noFill/>
                <a:ln w="38100" cmpd="sng">
                  <a:solidFill>
                    <a:srgbClr val="000000"/>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5259" name="Rectangle 27"/>
                <p:cNvSpPr>
                  <a:spLocks noChangeArrowheads="1"/>
                </p:cNvSpPr>
                <p:nvPr/>
              </p:nvSpPr>
              <p:spPr bwMode="auto">
                <a:xfrm rot="-3269852">
                  <a:off x="3065" y="2534"/>
                  <a:ext cx="816" cy="195"/>
                </a:xfrm>
                <a:prstGeom prst="rect">
                  <a:avLst/>
                </a:prstGeom>
                <a:solidFill>
                  <a:srgbClr val="FFFFFF"/>
                </a:solidFill>
                <a:ln w="9525">
                  <a:solidFill>
                    <a:srgbClr val="000000"/>
                  </a:solidFill>
                  <a:miter lim="800000"/>
                  <a:headEnd/>
                  <a:tailEnd/>
                </a:ln>
              </p:spPr>
              <p:txBody>
                <a:bodyPr/>
                <a:lstStyle/>
                <a:p>
                  <a:endParaRPr lang="en-US"/>
                </a:p>
              </p:txBody>
            </p:sp>
            <p:sp>
              <p:nvSpPr>
                <p:cNvPr id="95260" name="Text Box 28"/>
                <p:cNvSpPr txBox="1">
                  <a:spLocks noChangeArrowheads="1"/>
                </p:cNvSpPr>
                <p:nvPr/>
              </p:nvSpPr>
              <p:spPr bwMode="auto">
                <a:xfrm rot="-3275240">
                  <a:off x="3053" y="2490"/>
                  <a:ext cx="86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latin typeface="Times" charset="0"/>
                    </a:rPr>
                    <a:t>transcription</a:t>
                  </a:r>
                </a:p>
              </p:txBody>
            </p:sp>
          </p:grpSp>
          <p:sp>
            <p:nvSpPr>
              <p:cNvPr id="95271" name="Text Box 39"/>
              <p:cNvSpPr txBox="1">
                <a:spLocks noChangeArrowheads="1"/>
              </p:cNvSpPr>
              <p:nvPr/>
            </p:nvSpPr>
            <p:spPr bwMode="auto">
              <a:xfrm>
                <a:off x="3216" y="1392"/>
                <a:ext cx="86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latin typeface="Times" charset="0"/>
                    <a:sym typeface="Symbol" charset="0"/>
                  </a:rPr>
                  <a:t></a:t>
                </a:r>
                <a:r>
                  <a:rPr lang="en-US" sz="1800">
                    <a:latin typeface="Times" charset="0"/>
                  </a:rPr>
                  <a:t>-amilasa </a:t>
                </a:r>
              </a:p>
            </p:txBody>
          </p:sp>
          <p:grpSp>
            <p:nvGrpSpPr>
              <p:cNvPr id="95272" name="Group 40"/>
              <p:cNvGrpSpPr>
                <a:grpSpLocks/>
              </p:cNvGrpSpPr>
              <p:nvPr/>
            </p:nvGrpSpPr>
            <p:grpSpPr bwMode="auto">
              <a:xfrm>
                <a:off x="3120" y="2017"/>
                <a:ext cx="864" cy="231"/>
                <a:chOff x="2992" y="2017"/>
                <a:chExt cx="864" cy="231"/>
              </a:xfrm>
            </p:grpSpPr>
            <p:sp>
              <p:nvSpPr>
                <p:cNvPr id="95273" name="Rectangle 41"/>
                <p:cNvSpPr>
                  <a:spLocks noChangeArrowheads="1"/>
                </p:cNvSpPr>
                <p:nvPr/>
              </p:nvSpPr>
              <p:spPr bwMode="auto">
                <a:xfrm>
                  <a:off x="3002" y="2028"/>
                  <a:ext cx="452" cy="194"/>
                </a:xfrm>
                <a:prstGeom prst="rect">
                  <a:avLst/>
                </a:prstGeom>
                <a:solidFill>
                  <a:srgbClr val="FFFFFF"/>
                </a:solidFill>
                <a:ln w="9525">
                  <a:solidFill>
                    <a:srgbClr val="000000"/>
                  </a:solidFill>
                  <a:miter lim="800000"/>
                  <a:headEnd/>
                  <a:tailEnd/>
                </a:ln>
              </p:spPr>
              <p:txBody>
                <a:bodyPr/>
                <a:lstStyle/>
                <a:p>
                  <a:endParaRPr lang="en-US"/>
                </a:p>
              </p:txBody>
            </p:sp>
            <p:sp>
              <p:nvSpPr>
                <p:cNvPr id="95274" name="Text Box 42"/>
                <p:cNvSpPr txBox="1">
                  <a:spLocks noChangeArrowheads="1"/>
                </p:cNvSpPr>
                <p:nvPr/>
              </p:nvSpPr>
              <p:spPr bwMode="auto">
                <a:xfrm>
                  <a:off x="2992" y="2017"/>
                  <a:ext cx="86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latin typeface="Times" charset="0"/>
                      <a:sym typeface="Symbol" charset="0"/>
                    </a:rPr>
                    <a:t>RNA</a:t>
                  </a:r>
                  <a:r>
                    <a:rPr lang="en-US" sz="1800">
                      <a:latin typeface="Times" charset="0"/>
                    </a:rPr>
                    <a:t> </a:t>
                  </a:r>
                </a:p>
              </p:txBody>
            </p:sp>
          </p:grpSp>
          <p:sp>
            <p:nvSpPr>
              <p:cNvPr id="95317" name="Freeform 85"/>
              <p:cNvSpPr>
                <a:spLocks/>
              </p:cNvSpPr>
              <p:nvPr/>
            </p:nvSpPr>
            <p:spPr bwMode="auto">
              <a:xfrm>
                <a:off x="2518" y="2496"/>
                <a:ext cx="506" cy="321"/>
              </a:xfrm>
              <a:custGeom>
                <a:avLst/>
                <a:gdLst>
                  <a:gd name="T0" fmla="*/ 0 w 506"/>
                  <a:gd name="T1" fmla="*/ 321 h 321"/>
                  <a:gd name="T2" fmla="*/ 310 w 506"/>
                  <a:gd name="T3" fmla="*/ 20 h 321"/>
                  <a:gd name="T4" fmla="*/ 506 w 506"/>
                  <a:gd name="T5" fmla="*/ 90 h 321"/>
                </a:gdLst>
                <a:ahLst/>
                <a:cxnLst>
                  <a:cxn ang="0">
                    <a:pos x="T0" y="T1"/>
                  </a:cxn>
                  <a:cxn ang="0">
                    <a:pos x="T2" y="T3"/>
                  </a:cxn>
                  <a:cxn ang="0">
                    <a:pos x="T4" y="T5"/>
                  </a:cxn>
                </a:cxnLst>
                <a:rect l="0" t="0" r="r" b="b"/>
                <a:pathLst>
                  <a:path w="506" h="321">
                    <a:moveTo>
                      <a:pt x="0" y="321"/>
                    </a:moveTo>
                    <a:cubicBezTo>
                      <a:pt x="52" y="271"/>
                      <a:pt x="234" y="40"/>
                      <a:pt x="310" y="20"/>
                    </a:cubicBezTo>
                    <a:cubicBezTo>
                      <a:pt x="386" y="0"/>
                      <a:pt x="465" y="76"/>
                      <a:pt x="506" y="90"/>
                    </a:cubicBezTo>
                  </a:path>
                </a:pathLst>
              </a:custGeom>
              <a:noFill/>
              <a:ln w="38100" cmpd="sng">
                <a:solidFill>
                  <a:srgbClr val="000000"/>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grpSp>
        <p:nvGrpSpPr>
          <p:cNvPr id="95328" name="Group 96"/>
          <p:cNvGrpSpPr>
            <a:grpSpLocks/>
          </p:cNvGrpSpPr>
          <p:nvPr/>
        </p:nvGrpSpPr>
        <p:grpSpPr bwMode="auto">
          <a:xfrm>
            <a:off x="3319463" y="4348163"/>
            <a:ext cx="5913437" cy="2401887"/>
            <a:chOff x="2091" y="2739"/>
            <a:chExt cx="3725" cy="1513"/>
          </a:xfrm>
        </p:grpSpPr>
        <p:sp>
          <p:nvSpPr>
            <p:cNvPr id="95305" name="Rectangle 73"/>
            <p:cNvSpPr>
              <a:spLocks noChangeArrowheads="1"/>
            </p:cNvSpPr>
            <p:nvPr/>
          </p:nvSpPr>
          <p:spPr bwMode="auto">
            <a:xfrm>
              <a:off x="2570" y="3775"/>
              <a:ext cx="1022" cy="195"/>
            </a:xfrm>
            <a:prstGeom prst="rect">
              <a:avLst/>
            </a:prstGeom>
            <a:solidFill>
              <a:srgbClr val="FFFFFF"/>
            </a:solidFill>
            <a:ln w="9525">
              <a:solidFill>
                <a:srgbClr val="000000"/>
              </a:solidFill>
              <a:miter lim="800000"/>
              <a:headEnd/>
              <a:tailEnd/>
            </a:ln>
          </p:spPr>
          <p:txBody>
            <a:bodyPr/>
            <a:lstStyle/>
            <a:p>
              <a:endParaRPr lang="en-US"/>
            </a:p>
          </p:txBody>
        </p:sp>
        <p:grpSp>
          <p:nvGrpSpPr>
            <p:cNvPr id="95324" name="Group 92"/>
            <p:cNvGrpSpPr>
              <a:grpSpLocks/>
            </p:cNvGrpSpPr>
            <p:nvPr/>
          </p:nvGrpSpPr>
          <p:grpSpPr bwMode="auto">
            <a:xfrm>
              <a:off x="2091" y="2739"/>
              <a:ext cx="3725" cy="1513"/>
              <a:chOff x="2091" y="2739"/>
              <a:chExt cx="3725" cy="1513"/>
            </a:xfrm>
          </p:grpSpPr>
          <p:sp>
            <p:nvSpPr>
              <p:cNvPr id="95242" name="Text Box 10"/>
              <p:cNvSpPr txBox="1">
                <a:spLocks noChangeArrowheads="1"/>
              </p:cNvSpPr>
              <p:nvPr/>
            </p:nvSpPr>
            <p:spPr bwMode="auto">
              <a:xfrm>
                <a:off x="4169" y="3540"/>
                <a:ext cx="486" cy="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r>
                  <a:rPr lang="en-US" sz="1800" b="1">
                    <a:solidFill>
                      <a:srgbClr val="FF0000"/>
                    </a:solidFill>
                    <a:latin typeface="Times" charset="0"/>
                  </a:rPr>
                  <a:t>660 nm</a:t>
                </a:r>
                <a:endParaRPr lang="en-US" sz="1800">
                  <a:latin typeface="Times" charset="0"/>
                </a:endParaRPr>
              </a:p>
            </p:txBody>
          </p:sp>
          <p:sp>
            <p:nvSpPr>
              <p:cNvPr id="95243" name="Text Box 11"/>
              <p:cNvSpPr txBox="1">
                <a:spLocks noChangeArrowheads="1"/>
              </p:cNvSpPr>
              <p:nvPr/>
            </p:nvSpPr>
            <p:spPr bwMode="auto">
              <a:xfrm>
                <a:off x="4025" y="3851"/>
                <a:ext cx="485"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r>
                  <a:rPr lang="en-US" sz="1800" b="1">
                    <a:solidFill>
                      <a:srgbClr val="800040"/>
                    </a:solidFill>
                    <a:latin typeface="Times" charset="0"/>
                  </a:rPr>
                  <a:t>730 nm</a:t>
                </a:r>
              </a:p>
            </p:txBody>
          </p:sp>
          <p:sp>
            <p:nvSpPr>
              <p:cNvPr id="95244" name="Line 12"/>
              <p:cNvSpPr>
                <a:spLocks noChangeShapeType="1"/>
              </p:cNvSpPr>
              <p:nvPr/>
            </p:nvSpPr>
            <p:spPr bwMode="auto">
              <a:xfrm>
                <a:off x="4018" y="3838"/>
                <a:ext cx="579" cy="0"/>
              </a:xfrm>
              <a:prstGeom prst="line">
                <a:avLst/>
              </a:prstGeom>
              <a:noFill/>
              <a:ln w="38100">
                <a:solidFill>
                  <a:srgbClr val="800040"/>
                </a:solidFill>
                <a:round/>
                <a:headEnd/>
                <a:tailEnd type="stealth" w="med" len="med"/>
              </a:ln>
              <a:extLst>
                <a:ext uri="{909E8E84-426E-40dd-AFC4-6F175D3DCCD1}">
                  <a14:hiddenFill xmlns:a14="http://schemas.microsoft.com/office/drawing/2010/main" xmlns="">
                    <a:noFill/>
                  </a14:hiddenFill>
                </a:ext>
              </a:extLst>
            </p:spPr>
            <p:txBody>
              <a:bodyPr/>
              <a:lstStyle/>
              <a:p>
                <a:endParaRPr lang="en-US"/>
              </a:p>
            </p:txBody>
          </p:sp>
          <p:sp>
            <p:nvSpPr>
              <p:cNvPr id="95245" name="Line 13"/>
              <p:cNvSpPr>
                <a:spLocks noChangeShapeType="1"/>
              </p:cNvSpPr>
              <p:nvPr/>
            </p:nvSpPr>
            <p:spPr bwMode="auto">
              <a:xfrm flipH="1">
                <a:off x="4029" y="3726"/>
                <a:ext cx="580" cy="0"/>
              </a:xfrm>
              <a:prstGeom prst="line">
                <a:avLst/>
              </a:prstGeom>
              <a:noFill/>
              <a:ln w="38100">
                <a:solidFill>
                  <a:srgbClr val="FF0000"/>
                </a:solidFill>
                <a:round/>
                <a:headEnd/>
                <a:tailEnd type="stealth" w="med" len="med"/>
              </a:ln>
              <a:extLst>
                <a:ext uri="{909E8E84-426E-40dd-AFC4-6F175D3DCCD1}">
                  <a14:hiddenFill xmlns:a14="http://schemas.microsoft.com/office/drawing/2010/main" xmlns="">
                    <a:noFill/>
                  </a14:hiddenFill>
                </a:ext>
              </a:extLst>
            </p:spPr>
            <p:txBody>
              <a:bodyPr/>
              <a:lstStyle/>
              <a:p>
                <a:endParaRPr lang="en-US"/>
              </a:p>
            </p:txBody>
          </p:sp>
          <p:grpSp>
            <p:nvGrpSpPr>
              <p:cNvPr id="95246" name="Group 14"/>
              <p:cNvGrpSpPr>
                <a:grpSpLocks/>
              </p:cNvGrpSpPr>
              <p:nvPr/>
            </p:nvGrpSpPr>
            <p:grpSpPr bwMode="auto">
              <a:xfrm>
                <a:off x="3806" y="3870"/>
                <a:ext cx="994" cy="382"/>
                <a:chOff x="3806" y="3870"/>
                <a:chExt cx="994" cy="382"/>
              </a:xfrm>
            </p:grpSpPr>
            <p:sp>
              <p:nvSpPr>
                <p:cNvPr id="95247" name="Text Box 15"/>
                <p:cNvSpPr txBox="1">
                  <a:spLocks noChangeArrowheads="1"/>
                </p:cNvSpPr>
                <p:nvPr/>
              </p:nvSpPr>
              <p:spPr bwMode="auto">
                <a:xfrm>
                  <a:off x="4182" y="4080"/>
                  <a:ext cx="323" cy="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r>
                    <a:rPr lang="en-US" sz="1800">
                      <a:latin typeface="Times" charset="0"/>
                    </a:rPr>
                    <a:t>oscur</a:t>
                  </a:r>
                </a:p>
              </p:txBody>
            </p:sp>
            <p:sp>
              <p:nvSpPr>
                <p:cNvPr id="95248" name="Freeform 16"/>
                <p:cNvSpPr>
                  <a:spLocks/>
                </p:cNvSpPr>
                <p:nvPr/>
              </p:nvSpPr>
              <p:spPr bwMode="auto">
                <a:xfrm>
                  <a:off x="3806" y="3870"/>
                  <a:ext cx="994" cy="382"/>
                </a:xfrm>
                <a:custGeom>
                  <a:avLst/>
                  <a:gdLst>
                    <a:gd name="T0" fmla="*/ 0 w 994"/>
                    <a:gd name="T1" fmla="*/ 2 h 382"/>
                    <a:gd name="T2" fmla="*/ 508 w 994"/>
                    <a:gd name="T3" fmla="*/ 378 h 382"/>
                    <a:gd name="T4" fmla="*/ 994 w 994"/>
                    <a:gd name="T5" fmla="*/ 0 h 382"/>
                  </a:gdLst>
                  <a:ahLst/>
                  <a:cxnLst>
                    <a:cxn ang="0">
                      <a:pos x="T0" y="T1"/>
                    </a:cxn>
                    <a:cxn ang="0">
                      <a:pos x="T2" y="T3"/>
                    </a:cxn>
                    <a:cxn ang="0">
                      <a:pos x="T4" y="T5"/>
                    </a:cxn>
                  </a:cxnLst>
                  <a:rect l="0" t="0" r="r" b="b"/>
                  <a:pathLst>
                    <a:path w="994" h="382">
                      <a:moveTo>
                        <a:pt x="0" y="2"/>
                      </a:moveTo>
                      <a:cubicBezTo>
                        <a:pt x="18" y="112"/>
                        <a:pt x="64" y="382"/>
                        <a:pt x="508" y="378"/>
                      </a:cubicBezTo>
                      <a:cubicBezTo>
                        <a:pt x="952" y="374"/>
                        <a:pt x="946" y="164"/>
                        <a:pt x="994" y="0"/>
                      </a:cubicBezTo>
                    </a:path>
                  </a:pathLst>
                </a:custGeom>
                <a:noFill/>
                <a:ln w="28575" cap="flat" cmpd="sng">
                  <a:solidFill>
                    <a:srgbClr val="000000"/>
                  </a:solidFill>
                  <a:prstDash val="dash"/>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95297" name="Text Box 65"/>
              <p:cNvSpPr txBox="1">
                <a:spLocks noChangeArrowheads="1"/>
              </p:cNvSpPr>
              <p:nvPr/>
            </p:nvSpPr>
            <p:spPr bwMode="auto">
              <a:xfrm>
                <a:off x="3744" y="3321"/>
                <a:ext cx="1296"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b="1">
                    <a:latin typeface="Times" charset="0"/>
                    <a:sym typeface="Symbol" charset="0"/>
                  </a:rPr>
                  <a:t>Fotoreversibilidad</a:t>
                </a:r>
                <a:r>
                  <a:rPr lang="en-US" sz="1800" b="1">
                    <a:latin typeface="Times" charset="0"/>
                  </a:rPr>
                  <a:t> </a:t>
                </a:r>
              </a:p>
            </p:txBody>
          </p:sp>
          <p:grpSp>
            <p:nvGrpSpPr>
              <p:cNvPr id="95298" name="Group 66"/>
              <p:cNvGrpSpPr>
                <a:grpSpLocks/>
              </p:cNvGrpSpPr>
              <p:nvPr/>
            </p:nvGrpSpPr>
            <p:grpSpPr bwMode="auto">
              <a:xfrm>
                <a:off x="3665" y="3625"/>
                <a:ext cx="391" cy="231"/>
                <a:chOff x="3665" y="3625"/>
                <a:chExt cx="391" cy="231"/>
              </a:xfrm>
            </p:grpSpPr>
            <p:sp>
              <p:nvSpPr>
                <p:cNvPr id="95299" name="Rectangle 67"/>
                <p:cNvSpPr>
                  <a:spLocks noChangeArrowheads="1"/>
                </p:cNvSpPr>
                <p:nvPr/>
              </p:nvSpPr>
              <p:spPr bwMode="auto">
                <a:xfrm>
                  <a:off x="3665" y="3643"/>
                  <a:ext cx="291" cy="195"/>
                </a:xfrm>
                <a:prstGeom prst="rect">
                  <a:avLst/>
                </a:prstGeom>
                <a:solidFill>
                  <a:srgbClr val="FFFFFF"/>
                </a:solidFill>
                <a:ln w="9525">
                  <a:solidFill>
                    <a:srgbClr val="000000"/>
                  </a:solidFill>
                  <a:miter lim="800000"/>
                  <a:headEnd/>
                  <a:tailEnd/>
                </a:ln>
              </p:spPr>
              <p:txBody>
                <a:bodyPr/>
                <a:lstStyle/>
                <a:p>
                  <a:endParaRPr lang="en-US"/>
                </a:p>
              </p:txBody>
            </p:sp>
            <p:sp>
              <p:nvSpPr>
                <p:cNvPr id="95300" name="Text Box 68"/>
                <p:cNvSpPr txBox="1">
                  <a:spLocks noChangeArrowheads="1"/>
                </p:cNvSpPr>
                <p:nvPr/>
              </p:nvSpPr>
              <p:spPr bwMode="auto">
                <a:xfrm>
                  <a:off x="3672" y="3625"/>
                  <a:ext cx="38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latin typeface="Times" charset="0"/>
                    </a:rPr>
                    <a:t>Pfr</a:t>
                  </a:r>
                </a:p>
              </p:txBody>
            </p:sp>
          </p:grpSp>
          <p:grpSp>
            <p:nvGrpSpPr>
              <p:cNvPr id="95301" name="Group 69"/>
              <p:cNvGrpSpPr>
                <a:grpSpLocks/>
              </p:cNvGrpSpPr>
              <p:nvPr/>
            </p:nvGrpSpPr>
            <p:grpSpPr bwMode="auto">
              <a:xfrm>
                <a:off x="4676" y="3626"/>
                <a:ext cx="406" cy="231"/>
                <a:chOff x="4676" y="3626"/>
                <a:chExt cx="406" cy="231"/>
              </a:xfrm>
            </p:grpSpPr>
            <p:sp>
              <p:nvSpPr>
                <p:cNvPr id="95302" name="Rectangle 70"/>
                <p:cNvSpPr>
                  <a:spLocks noChangeArrowheads="1"/>
                </p:cNvSpPr>
                <p:nvPr/>
              </p:nvSpPr>
              <p:spPr bwMode="auto">
                <a:xfrm>
                  <a:off x="4676" y="3643"/>
                  <a:ext cx="284" cy="195"/>
                </a:xfrm>
                <a:prstGeom prst="rect">
                  <a:avLst/>
                </a:prstGeom>
                <a:solidFill>
                  <a:srgbClr val="FFFFFF"/>
                </a:solidFill>
                <a:ln w="9525">
                  <a:solidFill>
                    <a:srgbClr val="000000"/>
                  </a:solidFill>
                  <a:miter lim="800000"/>
                  <a:headEnd/>
                  <a:tailEnd/>
                </a:ln>
              </p:spPr>
              <p:txBody>
                <a:bodyPr/>
                <a:lstStyle/>
                <a:p>
                  <a:endParaRPr lang="en-US"/>
                </a:p>
              </p:txBody>
            </p:sp>
            <p:sp>
              <p:nvSpPr>
                <p:cNvPr id="95303" name="Text Box 71"/>
                <p:cNvSpPr txBox="1">
                  <a:spLocks noChangeArrowheads="1"/>
                </p:cNvSpPr>
                <p:nvPr/>
              </p:nvSpPr>
              <p:spPr bwMode="auto">
                <a:xfrm>
                  <a:off x="4698" y="3626"/>
                  <a:ext cx="38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latin typeface="Times" charset="0"/>
                    </a:rPr>
                    <a:t>Pr</a:t>
                  </a:r>
                </a:p>
              </p:txBody>
            </p:sp>
          </p:grpSp>
          <p:sp>
            <p:nvSpPr>
              <p:cNvPr id="95307" name="Text Box 75"/>
              <p:cNvSpPr txBox="1">
                <a:spLocks noChangeArrowheads="1"/>
              </p:cNvSpPr>
              <p:nvPr/>
            </p:nvSpPr>
            <p:spPr bwMode="auto">
              <a:xfrm>
                <a:off x="2568" y="3752"/>
                <a:ext cx="110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latin typeface="Times" charset="0"/>
                  </a:rPr>
                  <a:t>Fotoactivacion</a:t>
                </a:r>
              </a:p>
            </p:txBody>
          </p:sp>
          <p:sp>
            <p:nvSpPr>
              <p:cNvPr id="95309" name="Text Box 77"/>
              <p:cNvSpPr txBox="1">
                <a:spLocks noChangeArrowheads="1"/>
              </p:cNvSpPr>
              <p:nvPr/>
            </p:nvSpPr>
            <p:spPr bwMode="auto">
              <a:xfrm>
                <a:off x="3816" y="3072"/>
                <a:ext cx="91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atin typeface="Times" charset="0"/>
                  </a:rPr>
                  <a:t>Fitocromo</a:t>
                </a:r>
              </a:p>
            </p:txBody>
          </p:sp>
          <p:sp>
            <p:nvSpPr>
              <p:cNvPr id="95310" name="Text Box 78"/>
              <p:cNvSpPr txBox="1">
                <a:spLocks noChangeArrowheads="1"/>
              </p:cNvSpPr>
              <p:nvPr/>
            </p:nvSpPr>
            <p:spPr bwMode="auto">
              <a:xfrm>
                <a:off x="4952" y="3365"/>
                <a:ext cx="864" cy="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latin typeface="Times" charset="0"/>
                  </a:rPr>
                  <a:t>Luz roja o blanca estimula germinaci</a:t>
                </a:r>
                <a:r>
                  <a:rPr lang="en-US" altLang="ja-JP" sz="1800">
                    <a:latin typeface="Arial"/>
                  </a:rPr>
                  <a:t>ón</a:t>
                </a:r>
                <a:endParaRPr lang="en-US" sz="1800">
                  <a:latin typeface="Times" charset="0"/>
                </a:endParaRPr>
              </a:p>
            </p:txBody>
          </p:sp>
          <p:grpSp>
            <p:nvGrpSpPr>
              <p:cNvPr id="95318" name="Group 86"/>
              <p:cNvGrpSpPr>
                <a:grpSpLocks/>
              </p:cNvGrpSpPr>
              <p:nvPr/>
            </p:nvGrpSpPr>
            <p:grpSpPr bwMode="auto">
              <a:xfrm>
                <a:off x="2091" y="2739"/>
                <a:ext cx="869" cy="231"/>
                <a:chOff x="1879" y="2739"/>
                <a:chExt cx="869" cy="231"/>
              </a:xfrm>
            </p:grpSpPr>
            <p:sp>
              <p:nvSpPr>
                <p:cNvPr id="95319" name="Rectangle 87"/>
                <p:cNvSpPr>
                  <a:spLocks noChangeArrowheads="1"/>
                </p:cNvSpPr>
                <p:nvPr/>
              </p:nvSpPr>
              <p:spPr bwMode="auto">
                <a:xfrm>
                  <a:off x="1879" y="2753"/>
                  <a:ext cx="372" cy="193"/>
                </a:xfrm>
                <a:prstGeom prst="rect">
                  <a:avLst/>
                </a:prstGeom>
                <a:solidFill>
                  <a:srgbClr val="FFFFFF"/>
                </a:solidFill>
                <a:ln w="9525">
                  <a:solidFill>
                    <a:srgbClr val="000000"/>
                  </a:solidFill>
                  <a:miter lim="800000"/>
                  <a:headEnd/>
                  <a:tailEnd/>
                </a:ln>
              </p:spPr>
              <p:txBody>
                <a:bodyPr/>
                <a:lstStyle/>
                <a:p>
                  <a:endParaRPr lang="en-US"/>
                </a:p>
              </p:txBody>
            </p:sp>
            <p:sp>
              <p:nvSpPr>
                <p:cNvPr id="95320" name="Text Box 88"/>
                <p:cNvSpPr txBox="1">
                  <a:spLocks noChangeArrowheads="1"/>
                </p:cNvSpPr>
                <p:nvPr/>
              </p:nvSpPr>
              <p:spPr bwMode="auto">
                <a:xfrm>
                  <a:off x="1884" y="2739"/>
                  <a:ext cx="86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latin typeface="Times" charset="0"/>
                      <a:sym typeface="Symbol" charset="0"/>
                    </a:rPr>
                    <a:t>GA</a:t>
                  </a:r>
                  <a:r>
                    <a:rPr lang="en-US" sz="1800">
                      <a:latin typeface="Times" charset="0"/>
                    </a:rPr>
                    <a:t> </a:t>
                  </a:r>
                </a:p>
              </p:txBody>
            </p:sp>
          </p:grpSp>
          <p:sp>
            <p:nvSpPr>
              <p:cNvPr id="95321" name="Freeform 89"/>
              <p:cNvSpPr>
                <a:spLocks/>
              </p:cNvSpPr>
              <p:nvPr/>
            </p:nvSpPr>
            <p:spPr bwMode="auto">
              <a:xfrm>
                <a:off x="2264" y="2976"/>
                <a:ext cx="280" cy="768"/>
              </a:xfrm>
              <a:custGeom>
                <a:avLst/>
                <a:gdLst>
                  <a:gd name="T0" fmla="*/ 280 w 280"/>
                  <a:gd name="T1" fmla="*/ 768 h 768"/>
                  <a:gd name="T2" fmla="*/ 40 w 280"/>
                  <a:gd name="T3" fmla="*/ 288 h 768"/>
                  <a:gd name="T4" fmla="*/ 40 w 280"/>
                  <a:gd name="T5" fmla="*/ 0 h 768"/>
                </a:gdLst>
                <a:ahLst/>
                <a:cxnLst>
                  <a:cxn ang="0">
                    <a:pos x="T0" y="T1"/>
                  </a:cxn>
                  <a:cxn ang="0">
                    <a:pos x="T2" y="T3"/>
                  </a:cxn>
                  <a:cxn ang="0">
                    <a:pos x="T4" y="T5"/>
                  </a:cxn>
                </a:cxnLst>
                <a:rect l="0" t="0" r="r" b="b"/>
                <a:pathLst>
                  <a:path w="280" h="768">
                    <a:moveTo>
                      <a:pt x="280" y="768"/>
                    </a:moveTo>
                    <a:cubicBezTo>
                      <a:pt x="180" y="592"/>
                      <a:pt x="80" y="416"/>
                      <a:pt x="40" y="288"/>
                    </a:cubicBezTo>
                    <a:cubicBezTo>
                      <a:pt x="0" y="160"/>
                      <a:pt x="40" y="48"/>
                      <a:pt x="40" y="0"/>
                    </a:cubicBezTo>
                  </a:path>
                </a:pathLst>
              </a:custGeom>
              <a:noFill/>
              <a:ln w="38100">
                <a:solidFill>
                  <a:schemeClr val="tx1"/>
                </a:solidFill>
                <a:round/>
                <a:headEnd/>
                <a:tailEnd type="stealth" w="med" len="me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grpSp>
      </p:grpSp>
    </p:spTree>
    <p:extLst>
      <p:ext uri="{BB962C8B-B14F-4D97-AF65-F5344CB8AC3E}">
        <p14:creationId xmlns:p14="http://schemas.microsoft.com/office/powerpoint/2010/main" val="243293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52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52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953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953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9532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9532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9532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95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animBg="1"/>
      <p:bldP spid="9523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85800" y="609600"/>
            <a:ext cx="7772400" cy="906463"/>
          </a:xfrm>
        </p:spPr>
        <p:txBody>
          <a:bodyPr>
            <a:normAutofit fontScale="90000"/>
          </a:bodyPr>
          <a:lstStyle/>
          <a:p>
            <a:r>
              <a:rPr lang="en-GB" sz="4000" b="1" dirty="0" err="1"/>
              <a:t>Conceptos</a:t>
            </a:r>
            <a:r>
              <a:rPr lang="en-GB" sz="4000" b="1" dirty="0"/>
              <a:t> de </a:t>
            </a:r>
            <a:r>
              <a:rPr lang="en-GB" sz="4000" b="1" dirty="0" err="1"/>
              <a:t>sobre</a:t>
            </a:r>
            <a:r>
              <a:rPr lang="en-GB" sz="4000" b="1" dirty="0"/>
              <a:t> la </a:t>
            </a:r>
            <a:r>
              <a:rPr lang="en-GB" sz="4000" b="1" dirty="0" err="1"/>
              <a:t>germinaci</a:t>
            </a:r>
            <a:r>
              <a:rPr lang="en-GB" altLang="ja-JP" sz="4000" b="1" dirty="0" err="1"/>
              <a:t>ón</a:t>
            </a:r>
            <a:r>
              <a:rPr lang="en-GB" altLang="ja-JP" sz="4000" b="1" dirty="0"/>
              <a:t> de </a:t>
            </a:r>
            <a:r>
              <a:rPr lang="en-GB" sz="4000" b="1" dirty="0" err="1"/>
              <a:t>semillas</a:t>
            </a:r>
            <a:endParaRPr lang="en-GB" sz="4000" b="1" dirty="0"/>
          </a:p>
        </p:txBody>
      </p:sp>
      <p:sp>
        <p:nvSpPr>
          <p:cNvPr id="249859" name="Rectangle 3"/>
          <p:cNvSpPr>
            <a:spLocks noGrp="1" noChangeArrowheads="1"/>
          </p:cNvSpPr>
          <p:nvPr>
            <p:ph type="body" idx="1"/>
          </p:nvPr>
        </p:nvSpPr>
        <p:spPr>
          <a:xfrm>
            <a:off x="457200" y="1828800"/>
            <a:ext cx="8229600" cy="4646613"/>
          </a:xfrm>
        </p:spPr>
        <p:txBody>
          <a:bodyPr>
            <a:normAutofit/>
          </a:bodyPr>
          <a:lstStyle/>
          <a:p>
            <a:pPr marL="469900" indent="-469900">
              <a:lnSpc>
                <a:spcPct val="120000"/>
              </a:lnSpc>
            </a:pPr>
            <a:r>
              <a:rPr lang="en-GB" sz="2400" dirty="0" smtClean="0"/>
              <a:t>El </a:t>
            </a:r>
            <a:r>
              <a:rPr lang="en-GB" sz="2400" b="1" dirty="0" err="1"/>
              <a:t>Poder</a:t>
            </a:r>
            <a:r>
              <a:rPr lang="en-GB" sz="2400" b="1" dirty="0"/>
              <a:t> </a:t>
            </a:r>
            <a:r>
              <a:rPr lang="en-GB" sz="2400" b="1" dirty="0" err="1" smtClean="0"/>
              <a:t>Germinativo</a:t>
            </a:r>
            <a:r>
              <a:rPr lang="en-GB" sz="2400" b="1" dirty="0" smtClean="0"/>
              <a:t> </a:t>
            </a:r>
            <a:r>
              <a:rPr lang="en-GB" sz="2400" dirty="0" err="1"/>
              <a:t>indica</a:t>
            </a:r>
            <a:r>
              <a:rPr lang="en-GB" sz="2400" dirty="0"/>
              <a:t> la </a:t>
            </a:r>
            <a:r>
              <a:rPr lang="en-GB" sz="2400" dirty="0" err="1"/>
              <a:t>capacidad</a:t>
            </a:r>
            <a:r>
              <a:rPr lang="en-GB" sz="2400" dirty="0"/>
              <a:t> de </a:t>
            </a:r>
            <a:r>
              <a:rPr lang="en-GB" sz="2400" dirty="0" err="1"/>
              <a:t>germinar</a:t>
            </a:r>
            <a:r>
              <a:rPr lang="en-GB" sz="2400" dirty="0"/>
              <a:t> de un </a:t>
            </a:r>
            <a:r>
              <a:rPr lang="en-GB" sz="2400" dirty="0" err="1"/>
              <a:t>lote</a:t>
            </a:r>
            <a:r>
              <a:rPr lang="en-GB" sz="2400" dirty="0"/>
              <a:t> de </a:t>
            </a:r>
            <a:r>
              <a:rPr lang="en-GB" sz="2400" dirty="0" err="1"/>
              <a:t>semillas</a:t>
            </a:r>
            <a:r>
              <a:rPr lang="en-GB" sz="2400" dirty="0"/>
              <a:t> </a:t>
            </a:r>
            <a:r>
              <a:rPr lang="en-GB" sz="2400" dirty="0" err="1"/>
              <a:t>si</a:t>
            </a:r>
            <a:r>
              <a:rPr lang="en-GB" sz="2400" dirty="0"/>
              <a:t> </a:t>
            </a:r>
            <a:r>
              <a:rPr lang="en-GB" sz="2400" dirty="0" err="1"/>
              <a:t>todos</a:t>
            </a:r>
            <a:r>
              <a:rPr lang="en-GB" sz="2400" dirty="0"/>
              <a:t> los </a:t>
            </a:r>
            <a:r>
              <a:rPr lang="en-GB" sz="2400" dirty="0" err="1"/>
              <a:t>requerimientos</a:t>
            </a:r>
            <a:r>
              <a:rPr lang="en-GB" sz="2400" dirty="0"/>
              <a:t> </a:t>
            </a:r>
            <a:r>
              <a:rPr lang="en-GB" sz="2400" dirty="0" err="1"/>
              <a:t>ambientales</a:t>
            </a:r>
            <a:r>
              <a:rPr lang="en-GB" sz="2400" dirty="0"/>
              <a:t> </a:t>
            </a:r>
            <a:r>
              <a:rPr lang="en-GB" sz="2400" dirty="0" err="1"/>
              <a:t>est</a:t>
            </a:r>
            <a:r>
              <a:rPr lang="en-GB" altLang="ja-JP" sz="2400" dirty="0" err="1"/>
              <a:t>án</a:t>
            </a:r>
            <a:r>
              <a:rPr lang="en-GB" altLang="ja-JP" sz="2400" dirty="0"/>
              <a:t> dados (% </a:t>
            </a:r>
            <a:r>
              <a:rPr lang="en-GB" altLang="ja-JP" sz="2400" dirty="0" err="1"/>
              <a:t>sobre</a:t>
            </a:r>
            <a:r>
              <a:rPr lang="en-GB" altLang="ja-JP" sz="2400" dirty="0"/>
              <a:t> el total)</a:t>
            </a:r>
            <a:r>
              <a:rPr lang="en-GB" altLang="ja-JP" sz="2400" dirty="0" smtClean="0"/>
              <a:t>.</a:t>
            </a:r>
          </a:p>
          <a:p>
            <a:pPr marL="469900" indent="-469900">
              <a:lnSpc>
                <a:spcPct val="120000"/>
              </a:lnSpc>
            </a:pPr>
            <a:r>
              <a:rPr lang="en-GB" altLang="ja-JP" sz="2400" dirty="0" smtClean="0"/>
              <a:t>La </a:t>
            </a:r>
            <a:r>
              <a:rPr lang="en-GB" altLang="ja-JP" sz="2400" b="1" dirty="0" err="1" smtClean="0"/>
              <a:t>Viabilidad</a:t>
            </a:r>
            <a:r>
              <a:rPr lang="en-GB" altLang="ja-JP" sz="2400" dirty="0" smtClean="0"/>
              <a:t> </a:t>
            </a:r>
            <a:r>
              <a:rPr lang="en-GB" altLang="ja-JP" sz="2400" dirty="0" err="1" smtClean="0"/>
              <a:t>igual</a:t>
            </a:r>
            <a:r>
              <a:rPr lang="en-GB" altLang="ja-JP" sz="2400" dirty="0" smtClean="0"/>
              <a:t> (</a:t>
            </a:r>
            <a:r>
              <a:rPr lang="en-GB" altLang="ja-JP" sz="2400" dirty="0" err="1" smtClean="0"/>
              <a:t>parecido</a:t>
            </a:r>
            <a:r>
              <a:rPr lang="en-GB" altLang="ja-JP" sz="2400" dirty="0" smtClean="0"/>
              <a:t>) a lo anterior </a:t>
            </a:r>
            <a:r>
              <a:rPr lang="en-GB" altLang="ja-JP" sz="2400" dirty="0" err="1" smtClean="0"/>
              <a:t>pero</a:t>
            </a:r>
            <a:r>
              <a:rPr lang="en-GB" altLang="ja-JP" sz="2400" dirty="0" smtClean="0"/>
              <a:t> </a:t>
            </a:r>
            <a:r>
              <a:rPr lang="en-GB" altLang="ja-JP" sz="2400" dirty="0" err="1" smtClean="0"/>
              <a:t>medido</a:t>
            </a:r>
            <a:r>
              <a:rPr lang="en-GB" altLang="ja-JP" sz="2400" dirty="0" smtClean="0"/>
              <a:t> con la </a:t>
            </a:r>
            <a:r>
              <a:rPr lang="en-GB" altLang="ja-JP" sz="2400" dirty="0" err="1" smtClean="0"/>
              <a:t>técnica</a:t>
            </a:r>
            <a:r>
              <a:rPr lang="en-GB" altLang="ja-JP" sz="2400" dirty="0" smtClean="0"/>
              <a:t> del </a:t>
            </a:r>
            <a:r>
              <a:rPr lang="en-GB" altLang="ja-JP" sz="2400" dirty="0" err="1" smtClean="0"/>
              <a:t>tetrazolio</a:t>
            </a:r>
            <a:endParaRPr lang="en-GB" altLang="ja-JP" sz="2400" dirty="0"/>
          </a:p>
          <a:p>
            <a:pPr marL="469900" indent="-469900">
              <a:lnSpc>
                <a:spcPct val="120000"/>
              </a:lnSpc>
            </a:pPr>
            <a:r>
              <a:rPr lang="en-GB" sz="2400" dirty="0"/>
              <a:t>La </a:t>
            </a:r>
            <a:r>
              <a:rPr lang="en-GB" sz="2400" b="1" dirty="0" err="1"/>
              <a:t>L</a:t>
            </a:r>
            <a:r>
              <a:rPr lang="en-GB" sz="2400" b="1" dirty="0" err="1" smtClean="0"/>
              <a:t>ongevidad</a:t>
            </a:r>
            <a:r>
              <a:rPr lang="en-GB" sz="2400" dirty="0" smtClean="0"/>
              <a:t> </a:t>
            </a:r>
            <a:r>
              <a:rPr lang="en-GB" sz="2400" dirty="0" err="1"/>
              <a:t>indica</a:t>
            </a:r>
            <a:r>
              <a:rPr lang="en-GB" sz="2400" dirty="0"/>
              <a:t> el </a:t>
            </a:r>
            <a:r>
              <a:rPr lang="en-GB" sz="2400" dirty="0" err="1"/>
              <a:t>tiempo</a:t>
            </a:r>
            <a:r>
              <a:rPr lang="en-GB" sz="2400" dirty="0"/>
              <a:t> </a:t>
            </a:r>
            <a:r>
              <a:rPr lang="en-GB" sz="2400" dirty="0" err="1"/>
              <a:t>promedio</a:t>
            </a:r>
            <a:r>
              <a:rPr lang="en-GB" sz="2400" dirty="0"/>
              <a:t> </a:t>
            </a:r>
            <a:r>
              <a:rPr lang="en-GB" sz="2400" dirty="0" err="1"/>
              <a:t>que</a:t>
            </a:r>
            <a:r>
              <a:rPr lang="en-GB" sz="2400" dirty="0"/>
              <a:t> </a:t>
            </a:r>
            <a:r>
              <a:rPr lang="en-GB" sz="2400" dirty="0" err="1"/>
              <a:t>las</a:t>
            </a:r>
            <a:r>
              <a:rPr lang="en-GB" sz="2400" dirty="0"/>
              <a:t> </a:t>
            </a:r>
            <a:r>
              <a:rPr lang="en-GB" sz="2400" dirty="0" err="1"/>
              <a:t>semillas</a:t>
            </a:r>
            <a:r>
              <a:rPr lang="en-GB" sz="2400" dirty="0"/>
              <a:t> </a:t>
            </a:r>
            <a:r>
              <a:rPr lang="en-GB" sz="2400" dirty="0" err="1"/>
              <a:t>mantienen</a:t>
            </a:r>
            <a:r>
              <a:rPr lang="en-GB" sz="2400" dirty="0"/>
              <a:t> </a:t>
            </a:r>
            <a:r>
              <a:rPr lang="en-GB" sz="2400" dirty="0" err="1"/>
              <a:t>su</a:t>
            </a:r>
            <a:r>
              <a:rPr lang="en-GB" sz="2400" dirty="0"/>
              <a:t> </a:t>
            </a:r>
            <a:r>
              <a:rPr lang="en-GB" sz="2400" dirty="0" err="1"/>
              <a:t>vialidad</a:t>
            </a:r>
            <a:r>
              <a:rPr lang="en-GB" sz="2400" dirty="0"/>
              <a:t>.</a:t>
            </a:r>
          </a:p>
          <a:p>
            <a:pPr marL="469900" indent="-469900">
              <a:lnSpc>
                <a:spcPct val="120000"/>
              </a:lnSpc>
            </a:pPr>
            <a:r>
              <a:rPr lang="en-GB" sz="2400" dirty="0"/>
              <a:t>El </a:t>
            </a:r>
            <a:r>
              <a:rPr lang="en-GB" sz="2400" b="1" dirty="0" err="1" smtClean="0"/>
              <a:t>Vigor</a:t>
            </a:r>
            <a:r>
              <a:rPr lang="en-GB" sz="2400" b="1" dirty="0" smtClean="0"/>
              <a:t> o </a:t>
            </a:r>
            <a:r>
              <a:rPr lang="en-GB" sz="2400" b="1" dirty="0" err="1" smtClean="0"/>
              <a:t>energía</a:t>
            </a:r>
            <a:r>
              <a:rPr lang="en-GB" sz="2400" b="1" dirty="0" smtClean="0"/>
              <a:t> </a:t>
            </a:r>
            <a:r>
              <a:rPr lang="en-GB" sz="2400" b="1" dirty="0" err="1" smtClean="0"/>
              <a:t>germinativa</a:t>
            </a:r>
            <a:r>
              <a:rPr lang="en-GB" sz="2400" dirty="0" smtClean="0"/>
              <a:t> </a:t>
            </a:r>
            <a:r>
              <a:rPr lang="en-GB" sz="2400" dirty="0" err="1"/>
              <a:t>indica</a:t>
            </a:r>
            <a:r>
              <a:rPr lang="en-GB" sz="2400" dirty="0"/>
              <a:t> la </a:t>
            </a:r>
            <a:r>
              <a:rPr lang="en-GB" sz="2400" dirty="0" err="1"/>
              <a:t>velocidad</a:t>
            </a:r>
            <a:r>
              <a:rPr lang="en-GB" sz="2400" dirty="0"/>
              <a:t> </a:t>
            </a:r>
            <a:r>
              <a:rPr lang="en-GB" sz="2400" dirty="0" err="1"/>
              <a:t>promedio</a:t>
            </a:r>
            <a:r>
              <a:rPr lang="en-GB" sz="2400" dirty="0"/>
              <a:t> en </a:t>
            </a:r>
            <a:r>
              <a:rPr lang="en-GB" sz="2400" dirty="0" err="1"/>
              <a:t>que</a:t>
            </a:r>
            <a:r>
              <a:rPr lang="en-GB" sz="2400" dirty="0"/>
              <a:t> </a:t>
            </a:r>
            <a:r>
              <a:rPr lang="en-GB" sz="2400" dirty="0" err="1"/>
              <a:t>germina</a:t>
            </a:r>
            <a:r>
              <a:rPr lang="en-GB" sz="2400" dirty="0"/>
              <a:t> un </a:t>
            </a:r>
            <a:r>
              <a:rPr lang="en-GB" sz="2400" dirty="0" err="1"/>
              <a:t>lote</a:t>
            </a:r>
            <a:r>
              <a:rPr lang="en-GB" sz="2400" dirty="0"/>
              <a:t> de </a:t>
            </a:r>
            <a:r>
              <a:rPr lang="en-GB" sz="2400" dirty="0" err="1"/>
              <a:t>semillas</a:t>
            </a:r>
            <a:r>
              <a:rPr lang="en-GB" sz="2400" dirty="0" smtClean="0"/>
              <a:t>.</a:t>
            </a:r>
          </a:p>
        </p:txBody>
      </p:sp>
    </p:spTree>
    <p:extLst>
      <p:ext uri="{BB962C8B-B14F-4D97-AF65-F5344CB8AC3E}">
        <p14:creationId xmlns:p14="http://schemas.microsoft.com/office/powerpoint/2010/main" val="1725151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9859">
                                            <p:txEl>
                                              <p:pRg st="0" end="0"/>
                                            </p:txEl>
                                          </p:spTgt>
                                        </p:tgtEl>
                                        <p:attrNameLst>
                                          <p:attrName>style.visibility</p:attrName>
                                        </p:attrNameLst>
                                      </p:cBhvr>
                                      <p:to>
                                        <p:strVal val="visible"/>
                                      </p:to>
                                    </p:set>
                                    <p:animEffect transition="in" filter="fade">
                                      <p:cBhvr>
                                        <p:cTn id="7" dur="1000"/>
                                        <p:tgtEl>
                                          <p:spTgt spid="249859">
                                            <p:txEl>
                                              <p:pRg st="0" end="0"/>
                                            </p:txEl>
                                          </p:spTgt>
                                        </p:tgtEl>
                                      </p:cBhvr>
                                    </p:animEffect>
                                    <p:anim calcmode="lin" valueType="num">
                                      <p:cBhvr>
                                        <p:cTn id="8" dur="1000" fill="hold"/>
                                        <p:tgtEl>
                                          <p:spTgt spid="24985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98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9859">
                                            <p:txEl>
                                              <p:pRg st="1" end="1"/>
                                            </p:txEl>
                                          </p:spTgt>
                                        </p:tgtEl>
                                        <p:attrNameLst>
                                          <p:attrName>style.visibility</p:attrName>
                                        </p:attrNameLst>
                                      </p:cBhvr>
                                      <p:to>
                                        <p:strVal val="visible"/>
                                      </p:to>
                                    </p:set>
                                    <p:animEffect transition="in" filter="fade">
                                      <p:cBhvr>
                                        <p:cTn id="14" dur="1000"/>
                                        <p:tgtEl>
                                          <p:spTgt spid="249859">
                                            <p:txEl>
                                              <p:pRg st="1" end="1"/>
                                            </p:txEl>
                                          </p:spTgt>
                                        </p:tgtEl>
                                      </p:cBhvr>
                                    </p:animEffect>
                                    <p:anim calcmode="lin" valueType="num">
                                      <p:cBhvr>
                                        <p:cTn id="15" dur="1000" fill="hold"/>
                                        <p:tgtEl>
                                          <p:spTgt spid="24985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498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9859">
                                            <p:txEl>
                                              <p:pRg st="2" end="2"/>
                                            </p:txEl>
                                          </p:spTgt>
                                        </p:tgtEl>
                                        <p:attrNameLst>
                                          <p:attrName>style.visibility</p:attrName>
                                        </p:attrNameLst>
                                      </p:cBhvr>
                                      <p:to>
                                        <p:strVal val="visible"/>
                                      </p:to>
                                    </p:set>
                                    <p:animEffect transition="in" filter="fade">
                                      <p:cBhvr>
                                        <p:cTn id="21" dur="1000"/>
                                        <p:tgtEl>
                                          <p:spTgt spid="249859">
                                            <p:txEl>
                                              <p:pRg st="2" end="2"/>
                                            </p:txEl>
                                          </p:spTgt>
                                        </p:tgtEl>
                                      </p:cBhvr>
                                    </p:animEffect>
                                    <p:anim calcmode="lin" valueType="num">
                                      <p:cBhvr>
                                        <p:cTn id="22" dur="1000" fill="hold"/>
                                        <p:tgtEl>
                                          <p:spTgt spid="24985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4985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9859">
                                            <p:txEl>
                                              <p:pRg st="3" end="3"/>
                                            </p:txEl>
                                          </p:spTgt>
                                        </p:tgtEl>
                                        <p:attrNameLst>
                                          <p:attrName>style.visibility</p:attrName>
                                        </p:attrNameLst>
                                      </p:cBhvr>
                                      <p:to>
                                        <p:strVal val="visible"/>
                                      </p:to>
                                    </p:set>
                                    <p:animEffect transition="in" filter="fade">
                                      <p:cBhvr>
                                        <p:cTn id="28" dur="1000"/>
                                        <p:tgtEl>
                                          <p:spTgt spid="249859">
                                            <p:txEl>
                                              <p:pRg st="3" end="3"/>
                                            </p:txEl>
                                          </p:spTgt>
                                        </p:tgtEl>
                                      </p:cBhvr>
                                    </p:animEffect>
                                    <p:anim calcmode="lin" valueType="num">
                                      <p:cBhvr>
                                        <p:cTn id="29" dur="1000" fill="hold"/>
                                        <p:tgtEl>
                                          <p:spTgt spid="24985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4985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538"/>
            <a:ext cx="8229600" cy="1143000"/>
          </a:xfrm>
        </p:spPr>
        <p:txBody>
          <a:bodyPr>
            <a:normAutofit fontScale="90000"/>
          </a:bodyPr>
          <a:lstStyle/>
          <a:p>
            <a:r>
              <a:rPr lang="en-US" sz="3600" dirty="0" err="1" smtClean="0"/>
              <a:t>Crecimiento</a:t>
            </a:r>
            <a:r>
              <a:rPr lang="en-US" sz="3600" dirty="0" smtClean="0"/>
              <a:t>:</a:t>
            </a:r>
            <a:br>
              <a:rPr lang="en-US" sz="3600" dirty="0" smtClean="0"/>
            </a:br>
            <a:r>
              <a:rPr lang="en-US" sz="3200" dirty="0" err="1"/>
              <a:t>Aumento</a:t>
            </a:r>
            <a:r>
              <a:rPr lang="en-US" sz="3200" dirty="0"/>
              <a:t> del </a:t>
            </a:r>
            <a:r>
              <a:rPr lang="en-US" sz="3200" dirty="0" err="1"/>
              <a:t>número</a:t>
            </a:r>
            <a:r>
              <a:rPr lang="en-US" sz="3200" dirty="0"/>
              <a:t> de </a:t>
            </a:r>
            <a:r>
              <a:rPr lang="en-US" sz="3200" dirty="0" err="1"/>
              <a:t>células</a:t>
            </a:r>
            <a:r>
              <a:rPr lang="en-US" sz="3200" dirty="0"/>
              <a:t/>
            </a:r>
            <a:br>
              <a:rPr lang="en-US" sz="3200" dirty="0"/>
            </a:br>
            <a:endParaRPr lang="en-US" sz="3600" dirty="0"/>
          </a:p>
        </p:txBody>
      </p:sp>
      <p:pic>
        <p:nvPicPr>
          <p:cNvPr id="5" name="Picture 4"/>
          <p:cNvPicPr>
            <a:picLocks noChangeAspect="1"/>
          </p:cNvPicPr>
          <p:nvPr/>
        </p:nvPicPr>
        <p:blipFill>
          <a:blip r:embed="rId2"/>
          <a:stretch>
            <a:fillRect/>
          </a:stretch>
        </p:blipFill>
        <p:spPr>
          <a:xfrm>
            <a:off x="241160" y="1284074"/>
            <a:ext cx="8660463" cy="5065554"/>
          </a:xfrm>
          <a:prstGeom prst="rect">
            <a:avLst/>
          </a:prstGeom>
        </p:spPr>
      </p:pic>
      <p:sp>
        <p:nvSpPr>
          <p:cNvPr id="3" name="Rectangle 2"/>
          <p:cNvSpPr/>
          <p:nvPr/>
        </p:nvSpPr>
        <p:spPr>
          <a:xfrm>
            <a:off x="4816321" y="1284074"/>
            <a:ext cx="4085302" cy="47697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02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r>
              <a:rPr lang="en-US" sz="3600" dirty="0" err="1" smtClean="0"/>
              <a:t>Endociclos</a:t>
            </a:r>
            <a:r>
              <a:rPr lang="en-US" sz="3600" dirty="0" smtClean="0"/>
              <a:t> </a:t>
            </a:r>
            <a:r>
              <a:rPr lang="en-US" sz="3600" dirty="0" err="1" smtClean="0"/>
              <a:t>generan</a:t>
            </a:r>
            <a:r>
              <a:rPr lang="en-US" sz="3600" dirty="0" smtClean="0"/>
              <a:t> </a:t>
            </a:r>
            <a:r>
              <a:rPr lang="en-US" sz="3600" dirty="0" err="1" smtClean="0"/>
              <a:t>poliploidias</a:t>
            </a:r>
            <a:endParaRPr lang="en-US" sz="3600" dirty="0"/>
          </a:p>
        </p:txBody>
      </p:sp>
      <p:pic>
        <p:nvPicPr>
          <p:cNvPr id="6" name="Picture 5"/>
          <p:cNvPicPr>
            <a:picLocks noChangeAspect="1"/>
          </p:cNvPicPr>
          <p:nvPr/>
        </p:nvPicPr>
        <p:blipFill>
          <a:blip r:embed="rId2"/>
          <a:stretch>
            <a:fillRect/>
          </a:stretch>
        </p:blipFill>
        <p:spPr>
          <a:xfrm>
            <a:off x="691318" y="47897"/>
            <a:ext cx="7218736" cy="6810103"/>
          </a:xfrm>
          <a:prstGeom prst="rect">
            <a:avLst/>
          </a:prstGeom>
        </p:spPr>
      </p:pic>
    </p:spTree>
    <p:extLst>
      <p:ext uri="{BB962C8B-B14F-4D97-AF65-F5344CB8AC3E}">
        <p14:creationId xmlns:p14="http://schemas.microsoft.com/office/powerpoint/2010/main" val="323738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8231" y="1703225"/>
            <a:ext cx="9281673" cy="4726778"/>
          </a:xfrm>
          <a:prstGeom prst="rect">
            <a:avLst/>
          </a:prstGeom>
        </p:spPr>
      </p:pic>
      <p:sp>
        <p:nvSpPr>
          <p:cNvPr id="6" name="Title 1"/>
          <p:cNvSpPr>
            <a:spLocks noGrp="1"/>
          </p:cNvSpPr>
          <p:nvPr>
            <p:ph type="title"/>
          </p:nvPr>
        </p:nvSpPr>
        <p:spPr>
          <a:xfrm>
            <a:off x="457200" y="274638"/>
            <a:ext cx="8229600" cy="1143000"/>
          </a:xfrm>
        </p:spPr>
        <p:txBody>
          <a:bodyPr>
            <a:normAutofit fontScale="90000"/>
          </a:bodyPr>
          <a:lstStyle/>
          <a:p>
            <a:r>
              <a:rPr lang="en-US" sz="3600" dirty="0" smtClean="0"/>
              <a:t>La </a:t>
            </a:r>
            <a:r>
              <a:rPr lang="en-US" sz="3600" dirty="0" err="1" smtClean="0"/>
              <a:t>división</a:t>
            </a:r>
            <a:r>
              <a:rPr lang="en-US" sz="3600" dirty="0" smtClean="0"/>
              <a:t> </a:t>
            </a:r>
            <a:r>
              <a:rPr lang="en-US" sz="3600" dirty="0" err="1" smtClean="0"/>
              <a:t>celular</a:t>
            </a:r>
            <a:r>
              <a:rPr lang="en-US" sz="3600" dirty="0" smtClean="0"/>
              <a:t> en </a:t>
            </a:r>
            <a:r>
              <a:rPr lang="en-US" sz="3600" dirty="0" err="1" smtClean="0"/>
              <a:t>plantas</a:t>
            </a:r>
            <a:r>
              <a:rPr lang="en-US" sz="3600" dirty="0" smtClean="0"/>
              <a:t>:</a:t>
            </a:r>
            <a:br>
              <a:rPr lang="en-US" sz="3600" dirty="0" smtClean="0"/>
            </a:br>
            <a:r>
              <a:rPr lang="en-US" sz="3600" dirty="0" err="1" smtClean="0"/>
              <a:t>Participan</a:t>
            </a:r>
            <a:r>
              <a:rPr lang="en-US" sz="3600" dirty="0" smtClean="0"/>
              <a:t> 3 </a:t>
            </a:r>
            <a:r>
              <a:rPr lang="en-US" sz="3600" dirty="0" err="1" smtClean="0"/>
              <a:t>genomas</a:t>
            </a:r>
            <a:endParaRPr lang="en-US" sz="3600" dirty="0"/>
          </a:p>
        </p:txBody>
      </p:sp>
    </p:spTree>
    <p:extLst>
      <p:ext uri="{BB962C8B-B14F-4D97-AF65-F5344CB8AC3E}">
        <p14:creationId xmlns:p14="http://schemas.microsoft.com/office/powerpoint/2010/main" val="26888447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9630</TotalTime>
  <Words>1875</Words>
  <Application>Microsoft Macintosh PowerPoint</Application>
  <PresentationFormat>Presentación en pantalla (4:3)</PresentationFormat>
  <Paragraphs>293</Paragraphs>
  <Slides>65</Slides>
  <Notes>25</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65</vt:i4>
      </vt:variant>
    </vt:vector>
  </HeadingPairs>
  <TitlesOfParts>
    <vt:vector size="79" baseType="lpstr">
      <vt:lpstr>Calibri</vt:lpstr>
      <vt:lpstr>Constantia</vt:lpstr>
      <vt:lpstr>Georgia</vt:lpstr>
      <vt:lpstr>HGP明朝E</vt:lpstr>
      <vt:lpstr>ＭＳ Ｐゴシック</vt:lpstr>
      <vt:lpstr>msgothic</vt:lpstr>
      <vt:lpstr>Symbol</vt:lpstr>
      <vt:lpstr>Times</vt:lpstr>
      <vt:lpstr>Times New Roman</vt:lpstr>
      <vt:lpstr>Wingdings</vt:lpstr>
      <vt:lpstr>Wingdings 2</vt:lpstr>
      <vt:lpstr>宋体</vt:lpstr>
      <vt:lpstr>Arial</vt:lpstr>
      <vt:lpstr>Office Theme</vt:lpstr>
      <vt:lpstr>Presentación de PowerPoint</vt:lpstr>
      <vt:lpstr>Presentación de PowerPoint</vt:lpstr>
      <vt:lpstr>Crecimiento:</vt:lpstr>
      <vt:lpstr>Presentación de PowerPoint</vt:lpstr>
      <vt:lpstr>Presentación de PowerPoint</vt:lpstr>
      <vt:lpstr>Presentación de PowerPoint</vt:lpstr>
      <vt:lpstr>Crecimiento: Aumento del número de células </vt:lpstr>
      <vt:lpstr>Endociclos generan poliploidias</vt:lpstr>
      <vt:lpstr>La división celular en plantas: Participan 3 genomas</vt:lpstr>
      <vt:lpstr>Presentación de PowerPoint</vt:lpstr>
      <vt:lpstr>Presentación de PowerPoint</vt:lpstr>
      <vt:lpstr>Presentación de PowerPoint</vt:lpstr>
      <vt:lpstr>Presentación de PowerPoint</vt:lpstr>
      <vt:lpstr>Alternancia de generaciones</vt:lpstr>
      <vt:lpstr>Presentación de PowerPoint</vt:lpstr>
      <vt:lpstr>La doble fecundación da lugar a distintos embrión (2n) y endosperma (3n)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Disturbio en el eje raiz-tallo </vt:lpstr>
      <vt:lpstr>Presentación de PowerPoint</vt:lpstr>
      <vt:lpstr>Presentación de PowerPoint</vt:lpstr>
      <vt:lpstr>Presentación de PowerPoint</vt:lpstr>
      <vt:lpstr>Presentación de PowerPoint</vt:lpstr>
      <vt:lpstr>Presentación de PowerPoint</vt:lpstr>
      <vt:lpstr>Presentación de PowerPoint</vt:lpstr>
      <vt:lpstr>Estructuras de almacenaje de reservas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Fases de la germinación</vt:lpstr>
      <vt:lpstr>Presentación de PowerPoint</vt:lpstr>
      <vt:lpstr>Presentación de PowerPoint</vt:lpstr>
      <vt:lpstr>Presentación de PowerPoint</vt:lpstr>
      <vt:lpstr>Presentación de PowerPoint</vt:lpstr>
      <vt:lpstr>Fases de la germinación</vt:lpstr>
      <vt:lpstr>Presentación de PowerPoint</vt:lpstr>
      <vt:lpstr>Presentación de PowerPoint</vt:lpstr>
      <vt:lpstr>Presentación de PowerPoint</vt:lpstr>
      <vt:lpstr>Movilización de reservas</vt:lpstr>
      <vt:lpstr>Presentación de PowerPoint</vt:lpstr>
      <vt:lpstr>Presentación de PowerPoint</vt:lpstr>
      <vt:lpstr>Mobilización de Almidón</vt:lpstr>
      <vt:lpstr>Presentación de PowerPoint</vt:lpstr>
      <vt:lpstr>Presentación de PowerPoint</vt:lpstr>
      <vt:lpstr>Conceptos de sobre la germinación de semillas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Marcelo Desimone</dc:creator>
  <cp:lastModifiedBy>Usuario de Microsoft Office</cp:lastModifiedBy>
  <cp:revision>86</cp:revision>
  <dcterms:created xsi:type="dcterms:W3CDTF">2012-09-17T12:52:15Z</dcterms:created>
  <dcterms:modified xsi:type="dcterms:W3CDTF">2020-06-04T20:53:42Z</dcterms:modified>
</cp:coreProperties>
</file>