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Cambria Math"/>
      <p:regular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5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CambriaMath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555b6d4c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7555b6d4c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7e055280d_1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67e055280d_1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7e055280d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7e055280d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7e055280d_1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7e055280d_1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555b6d4c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7555b6d4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7e055280d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67e055280d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7e055280d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67e055280d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7e055280d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67e055280d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7e055280d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67e055280d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67e055280d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67e055280d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67e055280d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67e055280d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7e055280d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7e055280d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7ee63d53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67ee63d53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67e055280d_1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67e055280d_1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67e055280d_1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67e055280d_1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67e055280d_1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67e055280d_1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67e055280d_1_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67e055280d_1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67e055280d_1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67e055280d_1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67e055280d_1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67e055280d_1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7e055280d_1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67e055280d_1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7e055280d_1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7e055280d_1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7555b6d4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7555b6d4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7e055280d_1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7e055280d_1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555b6d4c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555b6d4c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7e055280d_1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67e055280d_1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7e055280d_1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67e055280d_1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7e055280d_1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7e055280d_1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1" cy="513448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>
            <p:ph type="ctrTitle"/>
          </p:nvPr>
        </p:nvSpPr>
        <p:spPr>
          <a:xfrm>
            <a:off x="854950" y="605250"/>
            <a:ext cx="7833300" cy="196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4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A.R.T</a:t>
            </a:r>
            <a:endParaRPr b="1" sz="340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4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Aseguradora de Riesgos de Trabajo</a:t>
            </a:r>
            <a:endParaRPr b="1" sz="340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447600" y="3353050"/>
            <a:ext cx="25797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415">
                <a:solidFill>
                  <a:srgbClr val="202124"/>
                </a:solidFill>
              </a:rPr>
              <a:t>   Grupo 1: </a:t>
            </a:r>
            <a:endParaRPr sz="4415">
              <a:solidFill>
                <a:srgbClr val="202124"/>
              </a:solidFill>
            </a:endParaRPr>
          </a:p>
          <a:p>
            <a:pPr indent="-326684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lang="es" sz="3861">
                <a:solidFill>
                  <a:srgbClr val="202124"/>
                </a:solidFill>
              </a:rPr>
              <a:t>Chiappero, Stefano</a:t>
            </a:r>
            <a:endParaRPr sz="3861">
              <a:solidFill>
                <a:srgbClr val="202124"/>
              </a:solidFill>
            </a:endParaRPr>
          </a:p>
          <a:p>
            <a:pPr indent="-326684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lang="es" sz="3861">
                <a:solidFill>
                  <a:srgbClr val="202124"/>
                </a:solidFill>
              </a:rPr>
              <a:t>Rodríguez, Joaquín</a:t>
            </a:r>
            <a:endParaRPr sz="3861">
              <a:solidFill>
                <a:srgbClr val="202124"/>
              </a:solidFill>
            </a:endParaRPr>
          </a:p>
          <a:p>
            <a:pPr indent="-326684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lang="es" sz="3861">
                <a:solidFill>
                  <a:srgbClr val="202124"/>
                </a:solidFill>
              </a:rPr>
              <a:t>Santagostino Franco</a:t>
            </a:r>
            <a:endParaRPr sz="3861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4043400" y="0"/>
            <a:ext cx="5377500" cy="10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3915">
                <a:solidFill>
                  <a:schemeClr val="dk2"/>
                </a:solidFill>
              </a:rPr>
              <a:t>Cátedra de Higiene y seguridad</a:t>
            </a:r>
            <a:endParaRPr sz="386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657275" y="4538800"/>
            <a:ext cx="18795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02124"/>
                </a:solidFill>
              </a:rPr>
              <a:t>Año 2023</a:t>
            </a:r>
            <a:endParaRPr b="1">
              <a:solidFill>
                <a:srgbClr val="20212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Exámenes médicos</a:t>
            </a:r>
            <a:endParaRPr/>
          </a:p>
        </p:txBody>
      </p:sp>
      <p:sp>
        <p:nvSpPr>
          <p:cNvPr id="158" name="Google Shape;158;p22"/>
          <p:cNvSpPr txBox="1"/>
          <p:nvPr>
            <p:ph idx="2" type="body"/>
          </p:nvPr>
        </p:nvSpPr>
        <p:spPr>
          <a:xfrm>
            <a:off x="4917650" y="542075"/>
            <a:ext cx="3837000" cy="39384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Clasificación: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s"/>
              <a:t>Exámenes preocupacionales o de ingreso: determina la aptitud psicofísica del trabajador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"/>
              <a:t>Exámenes periódicos: se realizan cuando hay constante exposición a agentes de riesgo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"/>
              <a:t>Exámenes previos a cambios de actividad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"/>
              <a:t>Exámenes posteriores a ausencias prolongadas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"/>
              <a:t>Exámenes previos a la terminación de la relación laboral</a:t>
            </a:r>
            <a:endParaRPr/>
          </a:p>
        </p:txBody>
      </p:sp>
      <p:sp>
        <p:nvSpPr>
          <p:cNvPr id="159" name="Google Shape;159;p22"/>
          <p:cNvSpPr txBox="1"/>
          <p:nvPr>
            <p:ph idx="1" type="subTitle"/>
          </p:nvPr>
        </p:nvSpPr>
        <p:spPr>
          <a:xfrm>
            <a:off x="265500" y="2769000"/>
            <a:ext cx="4045200" cy="1500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Tanto en el ingreso como durante la relación laboral se deben realizar exámenes médicos de control para determinar las condiciones psicofísicas de los trabajadores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Afiliación a una A.R.T.</a:t>
            </a:r>
            <a:endParaRPr/>
          </a:p>
        </p:txBody>
      </p:sp>
      <p:sp>
        <p:nvSpPr>
          <p:cNvPr id="165" name="Google Shape;165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 el empleador no está autoasegurado, puede elegir libremente una de las A.R.T. que se encuentran registradas. La cuota mensual está vinculada a la actividad que desarrolla la empresa.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Las A.R.T no podrán rechazar la afiliación de ningún empleador, celebrando el contrato correspondiente.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4818875" y="1605725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Alícuotas. Extinción de contrato.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1" name="Google Shape;171;p24"/>
          <p:cNvSpPr txBox="1"/>
          <p:nvPr>
            <p:ph idx="2" type="body"/>
          </p:nvPr>
        </p:nvSpPr>
        <p:spPr>
          <a:xfrm>
            <a:off x="356975" y="724200"/>
            <a:ext cx="3837000" cy="36951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El pago de la A.R.T. se abona mensualmente en función de la cantidad de horas de trabajo y el riesgo de la actividad a desarrollar, junto con el pago de aportes y contribuciones.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dk1"/>
                </a:solidFill>
              </a:rPr>
              <a:t>La A.R.T. puede extinguir el contrato en caso de que se acumule una deuda equivalente al pago de dos cuotas (consecutivas o alternadas).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Composición de una alícuota</a:t>
            </a:r>
            <a:endParaRPr/>
          </a:p>
        </p:txBody>
      </p:sp>
      <p:pic>
        <p:nvPicPr>
          <p:cNvPr descr="C:\Users\N\Documents\ShareX\Screenshots\2018-08\chrome_2018-08-11_11-22-08.png" id="177" name="Google Shape;177;p25"/>
          <p:cNvPicPr preferRelativeResize="0"/>
          <p:nvPr/>
        </p:nvPicPr>
        <p:blipFill rotWithShape="1">
          <a:blip r:embed="rId3">
            <a:alphaModFix/>
          </a:blip>
          <a:srcRect b="3234" l="864" r="952" t="3290"/>
          <a:stretch/>
        </p:blipFill>
        <p:spPr>
          <a:xfrm>
            <a:off x="240425" y="1406075"/>
            <a:ext cx="8655050" cy="2149200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78" name="Google Shape;178;p25"/>
          <p:cNvSpPr txBox="1"/>
          <p:nvPr/>
        </p:nvSpPr>
        <p:spPr>
          <a:xfrm>
            <a:off x="728550" y="4261975"/>
            <a:ext cx="44442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* </a:t>
            </a:r>
            <a:r>
              <a:rPr lang="es" sz="1200"/>
              <a:t>F.F.E.P.: Fondo Fiduciario de Enfermedades Profesionales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123850" y="0"/>
            <a:ext cx="4448100" cy="49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¿Cómo realizar una denuncia ante un accidente laboral o enfermedad profesional?</a:t>
            </a:r>
            <a:endParaRPr sz="3000"/>
          </a:p>
        </p:txBody>
      </p:sp>
      <p:sp>
        <p:nvSpPr>
          <p:cNvPr id="184" name="Google Shape;184;p26"/>
          <p:cNvSpPr txBox="1"/>
          <p:nvPr>
            <p:ph idx="2" type="body"/>
          </p:nvPr>
        </p:nvSpPr>
        <p:spPr>
          <a:xfrm>
            <a:off x="4731300" y="0"/>
            <a:ext cx="4045200" cy="50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/>
              <a:t>Para poder realizar la denuncia ante la A.R.T se deben de seguir una serie de pasos que se mencionan a continuación:</a:t>
            </a:r>
            <a:endParaRPr sz="1700"/>
          </a:p>
          <a:p>
            <a:pPr indent="-33655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FE599"/>
              </a:buClr>
              <a:buSzPts val="1700"/>
              <a:buAutoNum type="arabicParenR"/>
            </a:pPr>
            <a:r>
              <a:rPr lang="es" sz="1700"/>
              <a:t>Informar al empleador</a:t>
            </a:r>
            <a:endParaRPr sz="1700"/>
          </a:p>
          <a:p>
            <a:pPr indent="-33655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700"/>
              <a:buAutoNum type="arabicParenR"/>
            </a:pPr>
            <a:r>
              <a:rPr lang="es" sz="1700"/>
              <a:t>Denunciar ante la A.R.T</a:t>
            </a:r>
            <a:endParaRPr sz="1700"/>
          </a:p>
          <a:p>
            <a:pPr indent="-33655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700"/>
              <a:buAutoNum type="arabicParenR"/>
            </a:pPr>
            <a:r>
              <a:rPr lang="es" sz="1700"/>
              <a:t>Obtener el número de constancia del siniestro de la A.R.T</a:t>
            </a:r>
            <a:endParaRPr sz="1700"/>
          </a:p>
          <a:p>
            <a:pPr indent="-33655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700"/>
              <a:buAutoNum type="arabicParenR"/>
            </a:pPr>
            <a:r>
              <a:rPr lang="es" sz="1700"/>
              <a:t>Recibir la asistencia por parte de la A.R.T</a:t>
            </a:r>
            <a:endParaRPr sz="1700"/>
          </a:p>
          <a:p>
            <a:pPr indent="-33655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700"/>
              <a:buAutoNum type="arabicParenR"/>
            </a:pPr>
            <a:r>
              <a:rPr lang="es" sz="1700"/>
              <a:t>Esperar la decisión de la A.R.T frente al pago de la indemnización</a:t>
            </a:r>
            <a:endParaRPr sz="1700"/>
          </a:p>
          <a:p>
            <a:pPr indent="-33655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700"/>
              <a:buAutoNum type="arabicParenR"/>
            </a:pPr>
            <a:r>
              <a:rPr lang="es" sz="1700"/>
              <a:t>Iniciar trámite de rechazo de la denuncia de contingencia (en caso de rechazo)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Grado de invalidez </a:t>
            </a:r>
            <a:endParaRPr/>
          </a:p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311700" y="607800"/>
            <a:ext cx="8520600" cy="3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 define como el nivel de incapacidad del trabajador para realizar las tareas laborales. Se clasifica primeramente según la duración de la incapacidad en: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s"/>
              <a:t>Incapacidad laboral transitoria (ILT)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s"/>
              <a:t>Incapacidad laboral permanente (ILP)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A su vez, dentro de las incapacidades permanentes, éstas pueden definirse según el grado de incapacidad de la persona en: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s"/>
              <a:t>Incapacidad laboral permanente parcial (ILPP)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s"/>
              <a:t>Incapacidad laboral permanente parcial definitiva (ILPPD)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s"/>
              <a:t>Incapacidad laboral permanente total definitiva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s"/>
              <a:t>Gran invalidez (GI)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/>
        </p:nvSpPr>
        <p:spPr>
          <a:xfrm>
            <a:off x="238800" y="398600"/>
            <a:ext cx="2194800" cy="14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Roboto"/>
                <a:ea typeface="Roboto"/>
                <a:cs typeface="Roboto"/>
                <a:sym typeface="Roboto"/>
              </a:rPr>
              <a:t>Grado de invalidez de una persona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2399650" y="809600"/>
            <a:ext cx="1226700" cy="61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8"/>
          <p:cNvSpPr txBox="1"/>
          <p:nvPr/>
        </p:nvSpPr>
        <p:spPr>
          <a:xfrm>
            <a:off x="2354650" y="398600"/>
            <a:ext cx="1316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Definida por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3671350" y="178850"/>
            <a:ext cx="21948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Roboto"/>
                <a:ea typeface="Roboto"/>
                <a:cs typeface="Roboto"/>
                <a:sym typeface="Roboto"/>
              </a:rPr>
              <a:t>Comisiones médicas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5866150" y="809600"/>
            <a:ext cx="939900" cy="61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5759200" y="398600"/>
            <a:ext cx="1046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clasificadas en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6805900" y="0"/>
            <a:ext cx="23382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Comisiones jurisdiccionales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Comisiones centrales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Ambas forman la </a:t>
            </a:r>
            <a:r>
              <a:rPr b="1" lang="es" sz="1500">
                <a:latin typeface="Roboto"/>
                <a:ea typeface="Roboto"/>
                <a:cs typeface="Roboto"/>
                <a:sym typeface="Roboto"/>
              </a:rPr>
              <a:t>Junta médica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238800" y="2154475"/>
            <a:ext cx="86664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Roboto"/>
                <a:ea typeface="Roboto"/>
                <a:cs typeface="Roboto"/>
                <a:sym typeface="Roboto"/>
              </a:rPr>
              <a:t>Es importante definir el grado de invalidez de una persona ya que a partir de aquí se determina lo que la aseguradora debe pagar al trabajador en caso de aceptar la denuncia por accidente laboral o enfermedad profesional.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Prestaciones dinerarias</a:t>
            </a:r>
            <a:endParaRPr/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311700" y="607800"/>
            <a:ext cx="85206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700"/>
              <a:t>Son prestaciones en dinero que debe abonar la A.R.T al trabajador por accidente de trabajo o enfermedad profesional, y tienen como objetivo resarcir el daño sufrido por el trabajador.</a:t>
            </a:r>
            <a:endParaRPr sz="1700"/>
          </a:p>
        </p:txBody>
      </p:sp>
      <p:sp>
        <p:nvSpPr>
          <p:cNvPr id="209" name="Google Shape;209;p29"/>
          <p:cNvSpPr txBox="1"/>
          <p:nvPr/>
        </p:nvSpPr>
        <p:spPr>
          <a:xfrm>
            <a:off x="463700" y="1884075"/>
            <a:ext cx="31401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Roboto"/>
                <a:ea typeface="Roboto"/>
                <a:cs typeface="Roboto"/>
                <a:sym typeface="Roboto"/>
              </a:rPr>
              <a:t>Cálculo de prestaciones dinerarias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3716550" y="2335350"/>
            <a:ext cx="1710900" cy="68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3783900" y="2019125"/>
            <a:ext cx="13620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a partir de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5674725" y="1962850"/>
            <a:ext cx="1710900" cy="13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Roboto"/>
                <a:ea typeface="Roboto"/>
                <a:cs typeface="Roboto"/>
                <a:sym typeface="Roboto"/>
              </a:rPr>
              <a:t>Valor de Ingreso Base (V.I.B)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Prestaciones dinerarias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0"/>
          <p:cNvSpPr/>
          <p:nvPr/>
        </p:nvSpPr>
        <p:spPr>
          <a:xfrm>
            <a:off x="439050" y="1908750"/>
            <a:ext cx="8276100" cy="6630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0"/>
          <p:cNvSpPr/>
          <p:nvPr/>
        </p:nvSpPr>
        <p:spPr>
          <a:xfrm>
            <a:off x="433950" y="2729925"/>
            <a:ext cx="8276100" cy="6630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0"/>
          <p:cNvSpPr txBox="1"/>
          <p:nvPr/>
        </p:nvSpPr>
        <p:spPr>
          <a:xfrm>
            <a:off x="444300" y="768525"/>
            <a:ext cx="8265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Roboto"/>
                <a:ea typeface="Roboto"/>
                <a:cs typeface="Roboto"/>
                <a:sym typeface="Roboto"/>
              </a:rPr>
              <a:t>Conforme al grado de invalidez serán los montos a percibir por parte del trabajador accidentado.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Roboto"/>
                <a:ea typeface="Roboto"/>
                <a:cs typeface="Roboto"/>
                <a:sym typeface="Roboto"/>
              </a:rPr>
              <a:t>ILT:</a:t>
            </a:r>
            <a:r>
              <a:rPr lang="es" sz="1800">
                <a:latin typeface="Roboto"/>
                <a:ea typeface="Roboto"/>
                <a:cs typeface="Roboto"/>
                <a:sym typeface="Roboto"/>
              </a:rPr>
              <a:t> el trabajador continuará gozando el salario fijado en el convenio colectivo y aumentará según lo acordado por este.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Roboto"/>
                <a:ea typeface="Roboto"/>
                <a:cs typeface="Roboto"/>
                <a:sym typeface="Roboto"/>
              </a:rPr>
              <a:t>ILPP o ILPPD:</a:t>
            </a:r>
            <a:r>
              <a:rPr lang="es" sz="1800">
                <a:latin typeface="Roboto"/>
                <a:ea typeface="Roboto"/>
                <a:cs typeface="Roboto"/>
                <a:sym typeface="Roboto"/>
              </a:rPr>
              <a:t> el trabajador recibirá una prestación dineraria proporcional a los años restante para llegar a los 65 años, el VIB y el porcentaje de incapacidad.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213" y="3450625"/>
            <a:ext cx="7459775" cy="4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/>
          <p:nvPr/>
        </p:nvSpPr>
        <p:spPr>
          <a:xfrm rot="5400000">
            <a:off x="574825" y="3472224"/>
            <a:ext cx="294000" cy="2508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Prestaciones dinerarias</a:t>
            </a:r>
            <a:endParaRPr/>
          </a:p>
        </p:txBody>
      </p:sp>
      <p:sp>
        <p:nvSpPr>
          <p:cNvPr id="228" name="Google Shape;228;p31"/>
          <p:cNvSpPr/>
          <p:nvPr/>
        </p:nvSpPr>
        <p:spPr>
          <a:xfrm>
            <a:off x="316800" y="607800"/>
            <a:ext cx="8515500" cy="951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1"/>
          <p:cNvSpPr/>
          <p:nvPr/>
        </p:nvSpPr>
        <p:spPr>
          <a:xfrm>
            <a:off x="314250" y="2224575"/>
            <a:ext cx="8515500" cy="11487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1"/>
          <p:cNvSpPr/>
          <p:nvPr/>
        </p:nvSpPr>
        <p:spPr>
          <a:xfrm>
            <a:off x="316800" y="3477100"/>
            <a:ext cx="8515500" cy="11487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175" y="1636287"/>
            <a:ext cx="5938750" cy="4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/>
          <p:nvPr>
            <p:ph idx="1" type="body"/>
          </p:nvPr>
        </p:nvSpPr>
        <p:spPr>
          <a:xfrm>
            <a:off x="314250" y="607800"/>
            <a:ext cx="8520600" cy="37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IPT:</a:t>
            </a:r>
            <a:r>
              <a:rPr lang="es">
                <a:solidFill>
                  <a:srgbClr val="000000"/>
                </a:solidFill>
              </a:rPr>
              <a:t> el trabajador recibirá una prestación dineraria proporcional a los años restante para llegar a los 65 años, el VIB y el porcentaje de incapacidad se asume total.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s">
                <a:solidFill>
                  <a:srgbClr val="000000"/>
                </a:solidFill>
              </a:rPr>
              <a:t>GI:</a:t>
            </a:r>
            <a:r>
              <a:rPr lang="es">
                <a:solidFill>
                  <a:srgbClr val="000000"/>
                </a:solidFill>
              </a:rPr>
              <a:t> El damnificado declarado gran inválido percibirá las prestaciones correspondientes a los distintos supuestos de Incapacidad Laboral Permanente Total (IPT). Además percibirá por parte de la ART una pago mensual igual a 3 AMP (aporte medio provisional).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s">
                <a:solidFill>
                  <a:srgbClr val="000000"/>
                </a:solidFill>
              </a:rPr>
              <a:t>Fallecimiento:</a:t>
            </a:r>
            <a:r>
              <a:rPr lang="es">
                <a:solidFill>
                  <a:srgbClr val="000000"/>
                </a:solidFill>
              </a:rPr>
              <a:t> En caso de muerte por accidente laboral del trabajador, la familia del mismo tendrá derecho a percibir una prestación dineraria proporcional al VIB y los años restantes para los 65 años. Los beneficiarios podrán ser viudas, viudos o hijos/as solteros en este caso sólo hasta los 21 años de edad.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807"/>
          </a:p>
        </p:txBody>
      </p:sp>
      <p:sp>
        <p:nvSpPr>
          <p:cNvPr id="233" name="Google Shape;233;p31"/>
          <p:cNvSpPr/>
          <p:nvPr/>
        </p:nvSpPr>
        <p:spPr>
          <a:xfrm rot="5400000">
            <a:off x="1252350" y="1657899"/>
            <a:ext cx="294000" cy="2508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6226225" y="2030400"/>
            <a:ext cx="2745900" cy="1158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es una A.R.T?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464100" y="725100"/>
            <a:ext cx="8520600" cy="11589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Empresas privadas contratadas por los empleadores cuya función </a:t>
            </a: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respaldar y auxiliar a estos últimos al momento de enfrentar siniestros laborales. Tienen como objetivo principal evitar y reparar los daños sufridos por el trabajador en casos de accidentes de trabajo y/o enfermedad profesional.</a:t>
            </a:r>
            <a:endParaRPr sz="1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373675" y="2036400"/>
            <a:ext cx="4659000" cy="11589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funcionamiento está autorizado por: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Superintendencia de riesgos de Trabajo (S.R.T)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Superintendencia de Seguros de la Nación (S.S.N)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5280800" y="2458200"/>
            <a:ext cx="866700" cy="36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6238800" y="1992300"/>
            <a:ext cx="2745900" cy="11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Buscan garantizar el efectivo cumplimiento del derecho a la salud y seguridad de la población cuando trabaja.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401700" y="3449250"/>
            <a:ext cx="5363100" cy="10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empleadores están obligados por ley a: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Contratar</a:t>
            </a: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una Aseguradora de Riesgos de Trabajo ó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Autoasegurarse </a:t>
            </a: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cubrir a todos sus empleados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Prestaciones en especie </a:t>
            </a:r>
            <a:endParaRPr/>
          </a:p>
        </p:txBody>
      </p:sp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ART deberá otorgar una prestación en especie a los trabajadores damnificados, las mismas son:</a:t>
            </a:r>
            <a:endParaRPr/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arenR"/>
            </a:pPr>
            <a:r>
              <a:rPr lang="es">
                <a:solidFill>
                  <a:srgbClr val="000000"/>
                </a:solidFill>
              </a:rPr>
              <a:t>Asistencia médica y farmacéutica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arenR"/>
            </a:pPr>
            <a:r>
              <a:rPr lang="es">
                <a:solidFill>
                  <a:srgbClr val="000000"/>
                </a:solidFill>
              </a:rPr>
              <a:t>Prótesis y ortopedia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arenR"/>
            </a:pPr>
            <a:r>
              <a:rPr lang="es">
                <a:solidFill>
                  <a:srgbClr val="000000"/>
                </a:solidFill>
              </a:rPr>
              <a:t>Rehabilitación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arenR"/>
            </a:pPr>
            <a:r>
              <a:rPr lang="es">
                <a:solidFill>
                  <a:srgbClr val="000000"/>
                </a:solidFill>
              </a:rPr>
              <a:t>Recalificación profesional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arenR"/>
            </a:pPr>
            <a:r>
              <a:rPr lang="es">
                <a:solidFill>
                  <a:srgbClr val="000000"/>
                </a:solidFill>
              </a:rPr>
              <a:t>Servicio funerario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Derechos y obligaciones del trabajador</a:t>
            </a:r>
            <a:endParaRPr/>
          </a:p>
        </p:txBody>
      </p:sp>
      <p:sp>
        <p:nvSpPr>
          <p:cNvPr id="245" name="Google Shape;245;p33"/>
          <p:cNvSpPr txBox="1"/>
          <p:nvPr>
            <p:ph idx="1" type="body"/>
          </p:nvPr>
        </p:nvSpPr>
        <p:spPr>
          <a:xfrm>
            <a:off x="311700" y="110602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Tiene derecho 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Trabajar en un ambiente sano y seguro.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Conocer los riesgos asociados a su tarea.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Recibir capacitación sobre métodos de prevención.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Recibir los elementos de protección personal.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Estar cubierto por una ART a través de la afiliación de su empleador.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Conocer cuál es su ART.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Recibir asistencia médica de la 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Recibir los pagos mensuales en caso de accidente o enfermedad profesional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Recibir la recalificación laboral cuando sea necesario.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Derechos y obligaciones del trabajador</a:t>
            </a:r>
            <a:endParaRPr/>
          </a:p>
        </p:txBody>
      </p:sp>
      <p:sp>
        <p:nvSpPr>
          <p:cNvPr id="251" name="Google Shape;251;p34"/>
          <p:cNvSpPr txBox="1"/>
          <p:nvPr>
            <p:ph idx="1" type="body"/>
          </p:nvPr>
        </p:nvSpPr>
        <p:spPr>
          <a:xfrm>
            <a:off x="311700" y="110602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Sus obligaciones son: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Denunciar ante su empleador o ART, los accidentes de trabajo o enfermedades profesionales.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Comunicar a su empleador, ART o la Superintendencia de Riesgos del Trabajo (SRT) cualquier situación riesgosa.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Participar de acciones de capacitación y formación sobre salud y seguridad.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Utilizar correctamente los elementos de protección personal.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Realizar los exámenes médicos periódicos.</a:t>
            </a: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Derechos y obligaciones del empleador</a:t>
            </a:r>
            <a:endParaRPr/>
          </a:p>
        </p:txBody>
      </p:sp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311700" y="148485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Tiene derecho 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Recibir información y asesoramiento de su ART.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Exigir a su ART la realización de los exámenes periódicos.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Elegir una ART y cambiar de aseguradora.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Derechos y obligaciones del empleador</a:t>
            </a:r>
            <a:endParaRPr/>
          </a:p>
        </p:txBody>
      </p:sp>
      <p:sp>
        <p:nvSpPr>
          <p:cNvPr id="263" name="Google Shape;263;p36"/>
          <p:cNvSpPr txBox="1"/>
          <p:nvPr>
            <p:ph idx="1" type="body"/>
          </p:nvPr>
        </p:nvSpPr>
        <p:spPr>
          <a:xfrm>
            <a:off x="145800" y="1149725"/>
            <a:ext cx="8686500" cy="31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Sus obligaciones son: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➢"/>
            </a:pPr>
            <a:r>
              <a:rPr lang="es">
                <a:solidFill>
                  <a:srgbClr val="000000"/>
                </a:solidFill>
              </a:rPr>
              <a:t>Proteger a sus trabajadores de los riesgos asociados a su tarea.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➢"/>
            </a:pPr>
            <a:r>
              <a:rPr lang="es">
                <a:solidFill>
                  <a:srgbClr val="000000"/>
                </a:solidFill>
              </a:rPr>
              <a:t>Cumplir con las normas de higiene y seguridad en el trabajo.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➢"/>
            </a:pPr>
            <a:r>
              <a:rPr lang="es">
                <a:solidFill>
                  <a:srgbClr val="000000"/>
                </a:solidFill>
              </a:rPr>
              <a:t>Dar cobertura continua a sus trabajadores a través de una ART.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➢"/>
            </a:pPr>
            <a:r>
              <a:rPr lang="es">
                <a:solidFill>
                  <a:srgbClr val="000000"/>
                </a:solidFill>
              </a:rPr>
              <a:t>Informar a sus trabajadores a cuál ART está afiliado.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➢"/>
            </a:pPr>
            <a:r>
              <a:rPr lang="es">
                <a:solidFill>
                  <a:srgbClr val="000000"/>
                </a:solidFill>
              </a:rPr>
              <a:t>Denunciar ante la ART los accidentes de trabajo o enfermedades profesionales que ocurran en su establecimiento. 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Derechos y obligaciones del empleador</a:t>
            </a:r>
            <a:endParaRPr/>
          </a:p>
        </p:txBody>
      </p:sp>
      <p:sp>
        <p:nvSpPr>
          <p:cNvPr id="269" name="Google Shape;269;p37"/>
          <p:cNvSpPr txBox="1"/>
          <p:nvPr>
            <p:ph idx="1" type="body"/>
          </p:nvPr>
        </p:nvSpPr>
        <p:spPr>
          <a:xfrm>
            <a:off x="145800" y="1149725"/>
            <a:ext cx="8686500" cy="30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Sus obligaciones son: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➢"/>
            </a:pPr>
            <a:r>
              <a:rPr lang="es">
                <a:solidFill>
                  <a:srgbClr val="000000"/>
                </a:solidFill>
              </a:rPr>
              <a:t>Solicitar a la aseguradora la atención médica inmediata.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➢"/>
            </a:pPr>
            <a:r>
              <a:rPr lang="es">
                <a:solidFill>
                  <a:srgbClr val="000000"/>
                </a:solidFill>
              </a:rPr>
              <a:t>Proveer a sus trabajadores de los elementos de protección personal y capacitarlos para su correcta utilización.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➢"/>
            </a:pPr>
            <a:r>
              <a:rPr lang="es">
                <a:solidFill>
                  <a:srgbClr val="000000"/>
                </a:solidFill>
              </a:rPr>
              <a:t>Capacitar a sus trabajadores en métodos de prevención de riesgos del trabajo.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Roboto"/>
              <a:buChar char="➢"/>
            </a:pPr>
            <a:r>
              <a:rPr lang="es">
                <a:solidFill>
                  <a:srgbClr val="000000"/>
                </a:solidFill>
              </a:rPr>
              <a:t>Denunciar incumplimientos de su ART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>
            <p:ph type="title"/>
          </p:nvPr>
        </p:nvSpPr>
        <p:spPr>
          <a:xfrm>
            <a:off x="446550" y="191200"/>
            <a:ext cx="5440200" cy="9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 práctico:</a:t>
            </a:r>
            <a:endParaRPr/>
          </a:p>
        </p:txBody>
      </p:sp>
      <p:sp>
        <p:nvSpPr>
          <p:cNvPr id="275" name="Google Shape;275;p38"/>
          <p:cNvSpPr txBox="1"/>
          <p:nvPr/>
        </p:nvSpPr>
        <p:spPr>
          <a:xfrm>
            <a:off x="699400" y="1376950"/>
            <a:ext cx="7190700" cy="3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➔"/>
            </a:pPr>
            <a:r>
              <a:rPr lang="es" sz="2500">
                <a:latin typeface="Roboto"/>
                <a:ea typeface="Roboto"/>
                <a:cs typeface="Roboto"/>
                <a:sym typeface="Roboto"/>
              </a:rPr>
              <a:t>Suelo base: $195.000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➔"/>
            </a:pPr>
            <a:r>
              <a:rPr lang="es" sz="2500">
                <a:latin typeface="Roboto"/>
                <a:ea typeface="Roboto"/>
                <a:cs typeface="Roboto"/>
                <a:sym typeface="Roboto"/>
              </a:rPr>
              <a:t>Edad al momento del accidente: 42 años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➔"/>
            </a:pPr>
            <a:r>
              <a:rPr lang="es" sz="2500">
                <a:latin typeface="Roboto"/>
                <a:ea typeface="Roboto"/>
                <a:cs typeface="Roboto"/>
                <a:sym typeface="Roboto"/>
              </a:rPr>
              <a:t>Tipo de incapacidad: amputación de mano completa -&gt; Incapacidad Permanente Parcial Definitiva (60%)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>
            <p:ph type="title"/>
          </p:nvPr>
        </p:nvSpPr>
        <p:spPr>
          <a:xfrm>
            <a:off x="446550" y="191200"/>
            <a:ext cx="5440200" cy="9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 práctico:</a:t>
            </a:r>
            <a:endParaRPr/>
          </a:p>
        </p:txBody>
      </p:sp>
      <p:sp>
        <p:nvSpPr>
          <p:cNvPr id="281" name="Google Shape;281;p39"/>
          <p:cNvSpPr txBox="1"/>
          <p:nvPr/>
        </p:nvSpPr>
        <p:spPr>
          <a:xfrm>
            <a:off x="157050" y="1151200"/>
            <a:ext cx="8829900" cy="3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Roboto"/>
                <a:ea typeface="Roboto"/>
                <a:cs typeface="Roboto"/>
                <a:sym typeface="Roboto"/>
              </a:rPr>
              <a:t>Prestación a dineraria realizar (Ley 24.557):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Roboto"/>
                <a:ea typeface="Roboto"/>
                <a:cs typeface="Roboto"/>
                <a:sym typeface="Roboto"/>
              </a:rPr>
              <a:t>Monto a percibir=53*VIB*(% Incapacidad)*65/Edad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Roboto"/>
                <a:ea typeface="Roboto"/>
                <a:cs typeface="Roboto"/>
                <a:sym typeface="Roboto"/>
              </a:rPr>
              <a:t>Monto a percibir=53*$195.000*60%*65/42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latin typeface="Roboto"/>
                <a:ea typeface="Roboto"/>
                <a:cs typeface="Roboto"/>
                <a:sym typeface="Roboto"/>
              </a:rPr>
              <a:t>Monto a percibir=$9.596.785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Roboto"/>
                <a:ea typeface="Roboto"/>
                <a:cs typeface="Roboto"/>
                <a:sym typeface="Roboto"/>
              </a:rPr>
              <a:t>Piso mínimo=$11.589.837*(% Incapacidad) (agosto de 2023)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latin typeface="Roboto"/>
                <a:ea typeface="Roboto"/>
                <a:cs typeface="Roboto"/>
                <a:sym typeface="Roboto"/>
              </a:rPr>
              <a:t>Piso mínimo=$6.953.903</a:t>
            </a:r>
            <a:r>
              <a:rPr lang="es" sz="2500">
                <a:latin typeface="Roboto"/>
                <a:ea typeface="Roboto"/>
                <a:cs typeface="Roboto"/>
                <a:sym typeface="Roboto"/>
              </a:rPr>
              <a:t> →La prestación supera el piso por lo que el monto a percibir es de $9.596.785.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265500" y="364275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Marco Legal</a:t>
            </a:r>
            <a:endParaRPr/>
          </a:p>
        </p:txBody>
      </p:sp>
      <p:sp>
        <p:nvSpPr>
          <p:cNvPr id="106" name="Google Shape;10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Esta Ley propone en su marco teórico la prevención de los accidentes de trabajo y enfermedades profesionales, además de asegurar al trabajador atención médica oportuna, asegurando su </a:t>
            </a:r>
            <a:r>
              <a:rPr lang="es"/>
              <a:t>restablecimiento</a:t>
            </a:r>
            <a:r>
              <a:rPr lang="es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La misma fue sancionada en el año 1996.</a:t>
            </a:r>
            <a:endParaRPr/>
          </a:p>
        </p:txBody>
      </p:sp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646200" y="2091450"/>
            <a:ext cx="3283800" cy="771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Ley de Riesgos de Trabajo (L.R.T.) N° 24.557 </a:t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4109700" y="2244150"/>
            <a:ext cx="650100" cy="46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Empleador autoasegurado</a:t>
            </a:r>
            <a:endParaRPr/>
          </a:p>
        </p:txBody>
      </p:sp>
      <p:sp>
        <p:nvSpPr>
          <p:cNvPr id="114" name="Google Shape;114;p16"/>
          <p:cNvSpPr txBox="1"/>
          <p:nvPr>
            <p:ph idx="1" type="subTitle"/>
          </p:nvPr>
        </p:nvSpPr>
        <p:spPr>
          <a:xfrm>
            <a:off x="265500" y="3011576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Por ley, el empleador debe obligatoriamente afiliarse a una A.R.T.. Sin embargo, si cumple con una serie de requisitos dados por la S.R.T. puede prescindir de contratar una A.R.T.</a:t>
            </a:r>
            <a:endParaRPr sz="2400"/>
          </a:p>
        </p:txBody>
      </p:sp>
      <p:sp>
        <p:nvSpPr>
          <p:cNvPr id="115" name="Google Shape;115;p16"/>
          <p:cNvSpPr txBox="1"/>
          <p:nvPr>
            <p:ph idx="2" type="body"/>
          </p:nvPr>
        </p:nvSpPr>
        <p:spPr>
          <a:xfrm>
            <a:off x="4939500" y="903375"/>
            <a:ext cx="3837000" cy="3421200"/>
          </a:xfrm>
          <a:prstGeom prst="rect">
            <a:avLst/>
          </a:prstGeom>
          <a:solidFill>
            <a:srgbClr val="F1C23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AutoNum type="arabicParenR"/>
            </a:pPr>
            <a:r>
              <a:rPr lang="es">
                <a:solidFill>
                  <a:schemeClr val="accent1"/>
                </a:solidFill>
              </a:rPr>
              <a:t>Solvencia económico-financiera</a:t>
            </a:r>
            <a:endParaRPr>
              <a:solidFill>
                <a:schemeClr val="accen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AutoNum type="arabicParenR"/>
            </a:pPr>
            <a:r>
              <a:rPr lang="es">
                <a:solidFill>
                  <a:schemeClr val="accent1"/>
                </a:solidFill>
              </a:rPr>
              <a:t>Poder garantizar los servicios necesarios</a:t>
            </a:r>
            <a:endParaRPr>
              <a:solidFill>
                <a:schemeClr val="accen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AutoNum type="arabicParenR"/>
            </a:pPr>
            <a:r>
              <a:rPr lang="es">
                <a:solidFill>
                  <a:schemeClr val="accent1"/>
                </a:solidFill>
              </a:rPr>
              <a:t>Celebrar contratos de fideicomiso para la separación de activos de la empresa</a:t>
            </a:r>
            <a:endParaRPr>
              <a:solidFill>
                <a:schemeClr val="accen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AutoNum type="arabicParenR"/>
            </a:pPr>
            <a:r>
              <a:rPr lang="es">
                <a:solidFill>
                  <a:schemeClr val="accent1"/>
                </a:solidFill>
              </a:rPr>
              <a:t>Constitución de reservas especiales (Decreto 585/96)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4283825" y="3344000"/>
            <a:ext cx="604800" cy="400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Entes reguladores de la Ley de Riesgos de Trabajo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311700" y="1229975"/>
            <a:ext cx="4154100" cy="3339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Superintendencia de Riesgos de Trabajo (S.R.T.)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Es el ente estatal encargado de administrar y aplicar la normativa respecto a los riesgos de trabajo.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Funciones:</a:t>
            </a:r>
            <a:br>
              <a:rPr lang="es"/>
            </a:br>
            <a:r>
              <a:rPr lang="es"/>
              <a:t>- Controlar a las A.R.T.</a:t>
            </a:r>
            <a:br>
              <a:rPr lang="es"/>
            </a:br>
            <a:r>
              <a:rPr lang="es"/>
              <a:t>- Cooperar con los respectivos organismos provinciales</a:t>
            </a:r>
            <a:br>
              <a:rPr lang="es"/>
            </a:br>
            <a:r>
              <a:rPr lang="es"/>
              <a:t>- Implementar medidas de Higiene y Seguridad para prevenir accidente y enfermedades laborales</a:t>
            </a:r>
            <a:endParaRPr/>
          </a:p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832400" y="1229975"/>
            <a:ext cx="4187100" cy="3339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Superintendencia de Seguros de la Nación (S.S.N)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Es el ente autárquico encargado de proteger los derechos de los asegurados mediante la supervisión y regulación del mercado asegurador.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Funciones:</a:t>
            </a:r>
            <a:br>
              <a:rPr lang="es"/>
            </a:br>
            <a:r>
              <a:rPr lang="es"/>
              <a:t>- Autorizar a las A.R.T. la gestión de prestaciones</a:t>
            </a:r>
            <a:br>
              <a:rPr lang="es"/>
            </a:br>
            <a:r>
              <a:rPr lang="es"/>
              <a:t>- Administrar el </a:t>
            </a:r>
            <a:r>
              <a:rPr b="1" lang="es"/>
              <a:t>fondo de reserva</a:t>
            </a:r>
            <a:r>
              <a:rPr lang="es"/>
              <a:t> de la Ley de Riesgos de Trabajo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Entes reguladores de la Ley de Riesgos de Trabajo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311700" y="1229975"/>
            <a:ext cx="4154100" cy="18444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Superintendencia de Riesgos de Trabajo (S.R.T.)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Funciones:</a:t>
            </a:r>
            <a:br>
              <a:rPr lang="es"/>
            </a:br>
            <a:r>
              <a:rPr lang="es"/>
              <a:t>- Establecer y verificar los requisitos para empleadores autoasegurados</a:t>
            </a:r>
            <a:br>
              <a:rPr lang="es"/>
            </a:br>
            <a:r>
              <a:rPr lang="es"/>
              <a:t>- Administrar el </a:t>
            </a:r>
            <a:r>
              <a:rPr b="1" lang="es"/>
              <a:t>fondo de garantía</a:t>
            </a:r>
            <a:endParaRPr b="1"/>
          </a:p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832400" y="1229975"/>
            <a:ext cx="4187100" cy="18444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Superintendencia de Seguros de la Nación (S.S.N)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Funciones:</a:t>
            </a:r>
            <a:br>
              <a:rPr lang="es"/>
            </a:br>
            <a:r>
              <a:rPr lang="es"/>
              <a:t>- Autorizar a las A.R.T. la gestión de prestaciones</a:t>
            </a:r>
            <a:br>
              <a:rPr lang="es"/>
            </a:br>
            <a:r>
              <a:rPr lang="es"/>
              <a:t>- Administrar el </a:t>
            </a:r>
            <a:r>
              <a:rPr b="1" lang="es"/>
              <a:t>fondo de reserva</a:t>
            </a:r>
            <a:r>
              <a:rPr lang="es"/>
              <a:t> de la Ley de Riesgos de Trabajo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2250300" y="3074375"/>
            <a:ext cx="276900" cy="5247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6787500" y="3074375"/>
            <a:ext cx="276900" cy="5247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311700" y="3599075"/>
            <a:ext cx="41541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Roboto"/>
                <a:ea typeface="Roboto"/>
                <a:cs typeface="Roboto"/>
                <a:sym typeface="Roboto"/>
              </a:rPr>
              <a:t>Fondo de garantía: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 tiene la función de garantizar el beneficio de los trabajadores sin importar la situación financiera de la empresa.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4848900" y="3599075"/>
            <a:ext cx="41541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Roboto"/>
                <a:ea typeface="Roboto"/>
                <a:cs typeface="Roboto"/>
                <a:sym typeface="Roboto"/>
              </a:rPr>
              <a:t>Fondo de reserva: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se constituye con la finalidad de abonar o contratar las prestaciones que las A.R.T dejan de abonar como consecuencia de su liquidación.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Contingencias cubiertas por las A.R.T.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Accidentes de trabajo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A</a:t>
            </a:r>
            <a:r>
              <a:rPr lang="es"/>
              <a:t>contecimiento súbito y violento ocurrido por el hecho o en ocasión del trabajo, o en el trayecto entre el domicilio del trabajador y el lugar de trabajo, siempre y cuando el damnificado no hubiere interrumpido o alterado dicho trayecto por causas ajenas al trabajo. Se clasifican en: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s"/>
              <a:t>Accidentes laborales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"/>
              <a:t>Accidentes “in itinere”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Contingencias cubiertas por las A.R.T.</a:t>
            </a:r>
            <a:endParaRPr/>
          </a:p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Accidentes de trabajo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Códigos fijados por la S.R.T. (por tipo de accidente):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s"/>
              <a:t>100: caídas de personas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s"/>
              <a:t>200: caídas de objetos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s"/>
              <a:t>300: pisadas sobre/ choques contra/ golpes por objetos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s"/>
              <a:t>400: atrapamiento por un objeto o entre objetos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s"/>
              <a:t>500: esfuerzos físicos excesivos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s"/>
              <a:t>600: exposición a/ contacto con/ temperaturas extremas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s"/>
              <a:t>700: exposición a/ contacto con/ corriente eléctrica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s"/>
              <a:t>800: Exposición a/ contacto con/ sustancias nocivas o radiaciones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s"/>
              <a:t>900: Otras formas de accidente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Contingencias cubiertas por las A.R.T.</a:t>
            </a:r>
            <a:endParaRPr/>
          </a:p>
        </p:txBody>
      </p:sp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Enfermedades profesionales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Enfermedad manifestada causada directa y exclusivamente por los factores de riesgo propios del trabajo que se lleva a cabo o presentes en el lugar de trabajo.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Para categorizar a una enfermedad como profesional se dispone de una lista que considera: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El agente de riesgo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Las enfermedades profesionales vinculadas al agente de riesgo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s"/>
              <a:t>Listado de actividades en el que el agente de riesgo está presente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