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Montaser Arabic Bold" panose="020B0604020202020204" charset="-78"/>
      <p:regular r:id="rId30"/>
    </p:embeddedFont>
    <p:embeddedFont>
      <p:font typeface="Calibri" panose="020F0502020204030204" pitchFamily="34" charset="0"/>
      <p:regular r:id="rId31"/>
      <p:bold r:id="rId32"/>
      <p:italic r:id="rId33"/>
      <p:boldItalic r:id="rId34"/>
    </p:embeddedFont>
    <p:embeddedFont>
      <p:font typeface="Montaser Arabic" panose="020B0604020202020204" charset="-78"/>
      <p:regular r:id="rId35"/>
    </p:embeddedFont>
    <p:embeddedFont>
      <p:font typeface="Glacial Indifference" panose="020B0604020202020204" charset="0"/>
      <p:regular r:id="rId36"/>
    </p:embeddedFont>
    <p:embeddedFont>
      <p:font typeface="Lazord Sans Serif" panose="020B0604020202020204" charset="-78"/>
      <p:regular r:id="rId37"/>
    </p:embeddedFont>
    <p:embeddedFont>
      <p:font typeface="Glacial Indifference Bold" panose="020B0604020202020204" charset="0"/>
      <p:regular r:id="rId38"/>
    </p:embeddedFont>
    <p:embeddedFont>
      <p:font typeface="Glacial Indifference Italics" panose="020B0604020202020204" charset="0"/>
      <p:regular r:id="rId39"/>
    </p:embeddedFont>
    <p:embeddedFont>
      <p:font typeface="Glacial Indifference Bold Italics"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73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2CE"/>
        </a:solidFill>
        <a:effectLst/>
      </p:bgPr>
    </p:bg>
    <p:spTree>
      <p:nvGrpSpPr>
        <p:cNvPr id="1" name=""/>
        <p:cNvGrpSpPr/>
        <p:nvPr/>
      </p:nvGrpSpPr>
      <p:grpSpPr>
        <a:xfrm>
          <a:off x="0" y="0"/>
          <a:ext cx="0" cy="0"/>
          <a:chOff x="0" y="0"/>
          <a:chExt cx="0" cy="0"/>
        </a:xfrm>
      </p:grpSpPr>
      <p:sp>
        <p:nvSpPr>
          <p:cNvPr id="2" name="AutoShape 2"/>
          <p:cNvSpPr/>
          <p:nvPr/>
        </p:nvSpPr>
        <p:spPr>
          <a:xfrm>
            <a:off x="0" y="1485900"/>
            <a:ext cx="18288000" cy="57111"/>
          </a:xfrm>
          <a:prstGeom prst="line">
            <a:avLst/>
          </a:prstGeom>
          <a:ln w="47625" cap="flat">
            <a:solidFill>
              <a:srgbClr val="69723D"/>
            </a:solidFill>
            <a:prstDash val="solid"/>
            <a:headEnd type="none" w="sm" len="sm"/>
            <a:tailEnd type="none" w="sm" len="sm"/>
          </a:ln>
        </p:spPr>
      </p:sp>
      <p:grpSp>
        <p:nvGrpSpPr>
          <p:cNvPr id="3" name="Group 3"/>
          <p:cNvGrpSpPr/>
          <p:nvPr/>
        </p:nvGrpSpPr>
        <p:grpSpPr>
          <a:xfrm>
            <a:off x="11891501" y="0"/>
            <a:ext cx="2648803" cy="4914900"/>
            <a:chOff x="0" y="0"/>
            <a:chExt cx="3531738" cy="6553200"/>
          </a:xfrm>
        </p:grpSpPr>
        <p:pic>
          <p:nvPicPr>
            <p:cNvPr id="4" name="Picture 4"/>
            <p:cNvPicPr>
              <a:picLocks noChangeAspect="1"/>
            </p:cNvPicPr>
            <p:nvPr/>
          </p:nvPicPr>
          <p:blipFill>
            <a:blip r:embed="rId2"/>
            <a:srcRect l="7063" r="7063"/>
            <a:stretch>
              <a:fillRect/>
            </a:stretch>
          </p:blipFill>
          <p:spPr>
            <a:xfrm>
              <a:off x="0" y="0"/>
              <a:ext cx="3531738" cy="6553200"/>
            </a:xfrm>
            <a:prstGeom prst="rect">
              <a:avLst/>
            </a:prstGeom>
          </p:spPr>
        </p:pic>
      </p:grpSp>
      <p:grpSp>
        <p:nvGrpSpPr>
          <p:cNvPr id="5" name="Group 5"/>
          <p:cNvGrpSpPr/>
          <p:nvPr/>
        </p:nvGrpSpPr>
        <p:grpSpPr>
          <a:xfrm>
            <a:off x="11859225" y="5372100"/>
            <a:ext cx="2648803" cy="4914900"/>
            <a:chOff x="0" y="0"/>
            <a:chExt cx="3531738" cy="6553200"/>
          </a:xfrm>
        </p:grpSpPr>
        <p:pic>
          <p:nvPicPr>
            <p:cNvPr id="6" name="Picture 6"/>
            <p:cNvPicPr>
              <a:picLocks noChangeAspect="1"/>
            </p:cNvPicPr>
            <p:nvPr/>
          </p:nvPicPr>
          <p:blipFill>
            <a:blip r:embed="rId3"/>
            <a:srcRect l="2466" r="2466"/>
            <a:stretch>
              <a:fillRect/>
            </a:stretch>
          </p:blipFill>
          <p:spPr>
            <a:xfrm>
              <a:off x="0" y="0"/>
              <a:ext cx="3531738" cy="6553200"/>
            </a:xfrm>
            <a:prstGeom prst="rect">
              <a:avLst/>
            </a:prstGeom>
          </p:spPr>
        </p:pic>
      </p:grpSp>
      <p:grpSp>
        <p:nvGrpSpPr>
          <p:cNvPr id="7" name="Group 7"/>
          <p:cNvGrpSpPr/>
          <p:nvPr/>
        </p:nvGrpSpPr>
        <p:grpSpPr>
          <a:xfrm>
            <a:off x="14978454" y="0"/>
            <a:ext cx="2648803" cy="4914900"/>
            <a:chOff x="0" y="0"/>
            <a:chExt cx="3531738" cy="6553200"/>
          </a:xfrm>
        </p:grpSpPr>
        <p:pic>
          <p:nvPicPr>
            <p:cNvPr id="8" name="Picture 8"/>
            <p:cNvPicPr>
              <a:picLocks noChangeAspect="1"/>
            </p:cNvPicPr>
            <p:nvPr/>
          </p:nvPicPr>
          <p:blipFill>
            <a:blip r:embed="rId4"/>
            <a:srcRect t="1628" b="1628"/>
            <a:stretch>
              <a:fillRect/>
            </a:stretch>
          </p:blipFill>
          <p:spPr>
            <a:xfrm>
              <a:off x="0" y="0"/>
              <a:ext cx="3531738" cy="6553200"/>
            </a:xfrm>
            <a:prstGeom prst="rect">
              <a:avLst/>
            </a:prstGeom>
          </p:spPr>
        </p:pic>
      </p:grpSp>
      <p:grpSp>
        <p:nvGrpSpPr>
          <p:cNvPr id="9" name="Group 9"/>
          <p:cNvGrpSpPr/>
          <p:nvPr/>
        </p:nvGrpSpPr>
        <p:grpSpPr>
          <a:xfrm>
            <a:off x="14978454" y="5372100"/>
            <a:ext cx="2648803" cy="4914900"/>
            <a:chOff x="0" y="0"/>
            <a:chExt cx="3531738" cy="6553200"/>
          </a:xfrm>
        </p:grpSpPr>
        <p:pic>
          <p:nvPicPr>
            <p:cNvPr id="10" name="Picture 10"/>
            <p:cNvPicPr>
              <a:picLocks noChangeAspect="1"/>
            </p:cNvPicPr>
            <p:nvPr/>
          </p:nvPicPr>
          <p:blipFill>
            <a:blip r:embed="rId5"/>
            <a:srcRect l="3298" r="3298"/>
            <a:stretch>
              <a:fillRect/>
            </a:stretch>
          </p:blipFill>
          <p:spPr>
            <a:xfrm>
              <a:off x="0" y="0"/>
              <a:ext cx="3531738" cy="6553200"/>
            </a:xfrm>
            <a:prstGeom prst="rect">
              <a:avLst/>
            </a:prstGeom>
          </p:spPr>
        </p:pic>
      </p:grpSp>
      <p:sp>
        <p:nvSpPr>
          <p:cNvPr id="11" name="TextBox 11"/>
          <p:cNvSpPr txBox="1"/>
          <p:nvPr/>
        </p:nvSpPr>
        <p:spPr>
          <a:xfrm>
            <a:off x="1928821" y="3778885"/>
            <a:ext cx="7915257" cy="1225551"/>
          </a:xfrm>
          <a:prstGeom prst="rect">
            <a:avLst/>
          </a:prstGeom>
        </p:spPr>
        <p:txBody>
          <a:bodyPr lIns="0" tIns="0" rIns="0" bIns="0" rtlCol="0" anchor="t">
            <a:spAutoFit/>
          </a:bodyPr>
          <a:lstStyle/>
          <a:p>
            <a:pPr algn="just">
              <a:lnSpc>
                <a:spcPts val="9025"/>
              </a:lnSpc>
            </a:pPr>
            <a:r>
              <a:rPr lang="en-US" sz="9500">
                <a:solidFill>
                  <a:srgbClr val="000000"/>
                </a:solidFill>
                <a:latin typeface="Montaser Arabic Bold"/>
              </a:rPr>
              <a:t>ESCALERAS </a:t>
            </a:r>
          </a:p>
        </p:txBody>
      </p:sp>
      <p:sp>
        <p:nvSpPr>
          <p:cNvPr id="12" name="TextBox 12"/>
          <p:cNvSpPr txBox="1"/>
          <p:nvPr/>
        </p:nvSpPr>
        <p:spPr>
          <a:xfrm>
            <a:off x="1965603" y="5549900"/>
            <a:ext cx="7878475" cy="2279650"/>
          </a:xfrm>
          <a:prstGeom prst="rect">
            <a:avLst/>
          </a:prstGeom>
        </p:spPr>
        <p:txBody>
          <a:bodyPr lIns="0" tIns="0" rIns="0" bIns="0" rtlCol="0" anchor="t">
            <a:spAutoFit/>
          </a:bodyPr>
          <a:lstStyle/>
          <a:p>
            <a:pPr algn="just">
              <a:lnSpc>
                <a:spcPts val="4550"/>
              </a:lnSpc>
            </a:pPr>
            <a:r>
              <a:rPr lang="en-US" sz="3500">
                <a:solidFill>
                  <a:srgbClr val="000000"/>
                </a:solidFill>
                <a:latin typeface="Montaser Arabic"/>
              </a:rPr>
              <a:t>GRUPO: 7.</a:t>
            </a:r>
          </a:p>
          <a:p>
            <a:pPr algn="just">
              <a:lnSpc>
                <a:spcPts val="4550"/>
              </a:lnSpc>
            </a:pPr>
            <a:r>
              <a:rPr lang="en-US" sz="3500">
                <a:solidFill>
                  <a:srgbClr val="000000"/>
                </a:solidFill>
                <a:latin typeface="Montaser Arabic"/>
              </a:rPr>
              <a:t>ALUMNOS: BERTOLINO, LUCAS.</a:t>
            </a:r>
          </a:p>
          <a:p>
            <a:pPr algn="just">
              <a:lnSpc>
                <a:spcPts val="4550"/>
              </a:lnSpc>
            </a:pPr>
            <a:r>
              <a:rPr lang="en-US" sz="3500">
                <a:solidFill>
                  <a:srgbClr val="000000"/>
                </a:solidFill>
                <a:latin typeface="Montaser Arabic"/>
              </a:rPr>
              <a:t>                     DEL HOYO, MARIANA.</a:t>
            </a:r>
          </a:p>
          <a:p>
            <a:pPr algn="just">
              <a:lnSpc>
                <a:spcPts val="4550"/>
              </a:lnSpc>
            </a:pPr>
            <a:r>
              <a:rPr lang="en-US" sz="3500">
                <a:solidFill>
                  <a:srgbClr val="000000"/>
                </a:solidFill>
                <a:latin typeface="Montaser Arabic"/>
              </a:rPr>
              <a:t>                     ROMEO, JOAQUÍN.</a:t>
            </a:r>
          </a:p>
        </p:txBody>
      </p:sp>
      <p:sp>
        <p:nvSpPr>
          <p:cNvPr id="13" name="TextBox 13"/>
          <p:cNvSpPr txBox="1"/>
          <p:nvPr/>
        </p:nvSpPr>
        <p:spPr>
          <a:xfrm>
            <a:off x="2752725" y="971550"/>
            <a:ext cx="7481879" cy="514350"/>
          </a:xfrm>
          <a:prstGeom prst="rect">
            <a:avLst/>
          </a:prstGeom>
        </p:spPr>
        <p:txBody>
          <a:bodyPr lIns="0" tIns="0" rIns="0" bIns="0" rtlCol="0" anchor="t">
            <a:spAutoFit/>
          </a:bodyPr>
          <a:lstStyle/>
          <a:p>
            <a:pPr algn="l">
              <a:lnSpc>
                <a:spcPts val="4200"/>
              </a:lnSpc>
            </a:pPr>
            <a:r>
              <a:rPr lang="en-US" sz="3000" spc="89">
                <a:solidFill>
                  <a:srgbClr val="000000"/>
                </a:solidFill>
                <a:latin typeface="Montaser Arabic Bold"/>
              </a:rPr>
              <a:t>CÁTEDRA: HIGIENE Y SEGURIDAD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1208989" y="738232"/>
            <a:ext cx="5023511" cy="8810537"/>
            <a:chOff x="0" y="0"/>
            <a:chExt cx="6698015" cy="11747383"/>
          </a:xfrm>
        </p:grpSpPr>
        <p:pic>
          <p:nvPicPr>
            <p:cNvPr id="6" name="Picture 6"/>
            <p:cNvPicPr>
              <a:picLocks noChangeAspect="1"/>
            </p:cNvPicPr>
            <p:nvPr/>
          </p:nvPicPr>
          <p:blipFill>
            <a:blip r:embed="rId2"/>
            <a:srcRect t="1215" b="1215"/>
            <a:stretch>
              <a:fillRect/>
            </a:stretch>
          </p:blipFill>
          <p:spPr>
            <a:xfrm>
              <a:off x="0" y="0"/>
              <a:ext cx="6698015" cy="11747383"/>
            </a:xfrm>
            <a:prstGeom prst="rect">
              <a:avLst/>
            </a:prstGeom>
          </p:spPr>
        </p:pic>
      </p:grpSp>
      <p:sp>
        <p:nvSpPr>
          <p:cNvPr id="7" name="AutoShape 7"/>
          <p:cNvSpPr/>
          <p:nvPr/>
        </p:nvSpPr>
        <p:spPr>
          <a:xfrm>
            <a:off x="7460802" y="3756861"/>
            <a:ext cx="10827198" cy="4763"/>
          </a:xfrm>
          <a:prstGeom prst="line">
            <a:avLst/>
          </a:prstGeom>
          <a:ln w="9525" cap="rnd">
            <a:solidFill>
              <a:srgbClr val="6A4622"/>
            </a:solidFill>
            <a:prstDash val="solid"/>
            <a:headEnd type="none" w="sm" len="sm"/>
            <a:tailEnd type="none" w="sm" len="sm"/>
          </a:ln>
        </p:spPr>
      </p:sp>
      <p:sp>
        <p:nvSpPr>
          <p:cNvPr id="8" name="TextBox 8"/>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9" name="TextBox 9"/>
          <p:cNvSpPr txBox="1"/>
          <p:nvPr/>
        </p:nvSpPr>
        <p:spPr>
          <a:xfrm>
            <a:off x="8136654" y="4100194"/>
            <a:ext cx="9475493" cy="5730875"/>
          </a:xfrm>
          <a:prstGeom prst="rect">
            <a:avLst/>
          </a:prstGeom>
        </p:spPr>
        <p:txBody>
          <a:bodyPr lIns="0" tIns="0" rIns="0" bIns="0" rtlCol="0" anchor="t">
            <a:spAutoFit/>
          </a:bodyPr>
          <a:lstStyle/>
          <a:p>
            <a:pPr algn="just">
              <a:lnSpc>
                <a:spcPts val="3249"/>
              </a:lnSpc>
            </a:pPr>
            <a:r>
              <a:rPr lang="en-US" sz="2499">
                <a:solidFill>
                  <a:srgbClr val="000000"/>
                </a:solidFill>
                <a:latin typeface="Glacial Indifference"/>
              </a:rPr>
              <a:t>Escalera portátil constituida por dos largueros paralelos unidos a intervalos iguales por travesaños,  sujetos por clavos o insertos en los largueros.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000000"/>
                </a:solidFill>
                <a:latin typeface="Glacial Indifference Bold Italics"/>
              </a:rPr>
              <a:t>Artículo 214:</a:t>
            </a:r>
          </a:p>
          <a:p>
            <a:pPr marL="539748" lvl="1" indent="-269874" algn="just">
              <a:lnSpc>
                <a:spcPts val="3249"/>
              </a:lnSpc>
              <a:buFont typeface="Arial"/>
              <a:buChar char="•"/>
            </a:pPr>
            <a:r>
              <a:rPr lang="en-US" sz="2499">
                <a:solidFill>
                  <a:srgbClr val="000000"/>
                </a:solidFill>
                <a:latin typeface="Glacial Indifference"/>
              </a:rPr>
              <a:t>Espacios entre peldaños de 30 cm. como máximo. </a:t>
            </a:r>
          </a:p>
          <a:p>
            <a:pPr marL="539748" lvl="1" indent="-269874" algn="just">
              <a:lnSpc>
                <a:spcPts val="3249"/>
              </a:lnSpc>
              <a:buFont typeface="Arial"/>
              <a:buChar char="•"/>
            </a:pPr>
            <a:r>
              <a:rPr lang="en-US" sz="2499">
                <a:solidFill>
                  <a:srgbClr val="000000"/>
                </a:solidFill>
                <a:latin typeface="Glacial Indifference"/>
              </a:rPr>
              <a:t>Sobrepasar en 1 m. el lugar más alto al que deba acceder o prolongarse por uno de los largueros hasta la altura indicada para que sirva de pasamanos a la llegada.</a:t>
            </a:r>
          </a:p>
          <a:p>
            <a:pPr marL="539748" lvl="1" indent="-269874" algn="just">
              <a:lnSpc>
                <a:spcPts val="3249"/>
              </a:lnSpc>
              <a:buFont typeface="Arial"/>
              <a:buChar char="•"/>
            </a:pPr>
            <a:r>
              <a:rPr lang="en-US" sz="2499">
                <a:solidFill>
                  <a:srgbClr val="000000"/>
                </a:solidFill>
                <a:latin typeface="Glacial Indifference"/>
              </a:rPr>
              <a:t>Apoyar sobre un plano firme y nivelado, impidiendo que se desplacen sus puntos de apoyo superiores e inferiores.</a:t>
            </a:r>
          </a:p>
          <a:p>
            <a:pPr algn="just">
              <a:lnSpc>
                <a:spcPts val="3249"/>
              </a:lnSpc>
            </a:pPr>
            <a:r>
              <a:rPr lang="en-US" sz="2499">
                <a:solidFill>
                  <a:srgbClr val="000000"/>
                </a:solidFill>
                <a:latin typeface="Glacial Indifference"/>
              </a:rPr>
              <a:t> </a:t>
            </a:r>
          </a:p>
          <a:p>
            <a:pPr marL="0" lvl="0" indent="0" algn="just">
              <a:lnSpc>
                <a:spcPts val="3249"/>
              </a:lnSpc>
              <a:spcBef>
                <a:spcPct val="0"/>
              </a:spcBef>
            </a:pPr>
            <a:r>
              <a:rPr lang="en-US" sz="2499">
                <a:solidFill>
                  <a:srgbClr val="000000"/>
                </a:solidFill>
                <a:latin typeface="Glacial Indifference Bold Italics"/>
              </a:rPr>
              <a:t>Forma de uso</a:t>
            </a:r>
            <a:r>
              <a:rPr lang="en-US" sz="2499">
                <a:solidFill>
                  <a:srgbClr val="000000"/>
                </a:solidFill>
                <a:latin typeface="Glacial Indifference Bold"/>
              </a:rPr>
              <a:t>: </a:t>
            </a:r>
            <a:r>
              <a:rPr lang="en-US" sz="2499">
                <a:solidFill>
                  <a:srgbClr val="000000"/>
                </a:solidFill>
                <a:latin typeface="Glacial Indifference"/>
              </a:rPr>
              <a:t>colocarla respetando la relación 4:1 (H:V) para mantener su estabilidad y adecuado funcionamiento. </a:t>
            </a:r>
          </a:p>
        </p:txBody>
      </p:sp>
      <p:sp>
        <p:nvSpPr>
          <p:cNvPr id="10" name="TextBox 10"/>
          <p:cNvSpPr txBox="1"/>
          <p:nvPr/>
        </p:nvSpPr>
        <p:spPr>
          <a:xfrm>
            <a:off x="10184262" y="2778841"/>
            <a:ext cx="5989033"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ESCALERA DE MANO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1208989" y="738232"/>
            <a:ext cx="5023511" cy="8810537"/>
            <a:chOff x="0" y="0"/>
            <a:chExt cx="6698015" cy="11747383"/>
          </a:xfrm>
        </p:grpSpPr>
        <p:pic>
          <p:nvPicPr>
            <p:cNvPr id="6" name="Picture 6"/>
            <p:cNvPicPr>
              <a:picLocks noChangeAspect="1"/>
            </p:cNvPicPr>
            <p:nvPr/>
          </p:nvPicPr>
          <p:blipFill>
            <a:blip r:embed="rId2"/>
            <a:srcRect l="6745" r="6745"/>
            <a:stretch>
              <a:fillRect/>
            </a:stretch>
          </p:blipFill>
          <p:spPr>
            <a:xfrm>
              <a:off x="0" y="0"/>
              <a:ext cx="6698015" cy="11747383"/>
            </a:xfrm>
            <a:prstGeom prst="rect">
              <a:avLst/>
            </a:prstGeom>
          </p:spPr>
        </p:pic>
      </p:grpSp>
      <p:sp>
        <p:nvSpPr>
          <p:cNvPr id="7" name="TextBox 7"/>
          <p:cNvSpPr txBox="1"/>
          <p:nvPr/>
        </p:nvSpPr>
        <p:spPr>
          <a:xfrm>
            <a:off x="8136654" y="3880051"/>
            <a:ext cx="9475493" cy="6140450"/>
          </a:xfrm>
          <a:prstGeom prst="rect">
            <a:avLst/>
          </a:prstGeom>
        </p:spPr>
        <p:txBody>
          <a:bodyPr lIns="0" tIns="0" rIns="0" bIns="0" rtlCol="0" anchor="t">
            <a:spAutoFit/>
          </a:bodyPr>
          <a:lstStyle/>
          <a:p>
            <a:pPr algn="just">
              <a:lnSpc>
                <a:spcPts val="3249"/>
              </a:lnSpc>
            </a:pPr>
            <a:r>
              <a:rPr lang="en-US" sz="2499">
                <a:solidFill>
                  <a:srgbClr val="000000"/>
                </a:solidFill>
                <a:latin typeface="Glacial Indifference"/>
              </a:rPr>
              <a:t>De longitud fija y escalones planos. Consta de dos planos de escaleras unidas en el extremo superior en el cual se encuentra una superficie de apoyo.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000000"/>
                </a:solidFill>
                <a:latin typeface="Glacial Indifference Bold Italics"/>
              </a:rPr>
              <a:t>Artículo 215</a:t>
            </a:r>
            <a:r>
              <a:rPr lang="en-US" sz="2499">
                <a:solidFill>
                  <a:srgbClr val="000000"/>
                </a:solidFill>
                <a:latin typeface="Glacial Indifference Bold"/>
              </a:rPr>
              <a:t>:</a:t>
            </a:r>
          </a:p>
          <a:p>
            <a:pPr marL="539748" lvl="1" indent="-269874" algn="just">
              <a:lnSpc>
                <a:spcPts val="3249"/>
              </a:lnSpc>
              <a:buFont typeface="Arial"/>
              <a:buChar char="•"/>
            </a:pPr>
            <a:r>
              <a:rPr lang="en-US" sz="2499">
                <a:solidFill>
                  <a:srgbClr val="000000"/>
                </a:solidFill>
                <a:latin typeface="Glacial Indifference"/>
              </a:rPr>
              <a:t>No sobrepasar los 6 m. de longitud.</a:t>
            </a:r>
          </a:p>
          <a:p>
            <a:pPr marL="539748" lvl="1" indent="-269874" algn="just">
              <a:lnSpc>
                <a:spcPts val="3249"/>
              </a:lnSpc>
              <a:buFont typeface="Arial"/>
              <a:buChar char="•"/>
            </a:pPr>
            <a:r>
              <a:rPr lang="en-US" sz="2499">
                <a:solidFill>
                  <a:srgbClr val="000000"/>
                </a:solidFill>
                <a:latin typeface="Glacial Indifference"/>
              </a:rPr>
              <a:t>Asegurar estabilidad y rigidez.</a:t>
            </a:r>
          </a:p>
          <a:p>
            <a:pPr marL="539748" lvl="1" indent="-269874" algn="just">
              <a:lnSpc>
                <a:spcPts val="3249"/>
              </a:lnSpc>
              <a:buFont typeface="Arial"/>
              <a:buChar char="•"/>
            </a:pPr>
            <a:r>
              <a:rPr lang="en-US" sz="2499">
                <a:solidFill>
                  <a:srgbClr val="000000"/>
                </a:solidFill>
                <a:latin typeface="Glacial Indifference"/>
              </a:rPr>
              <a:t>Abertura entre las hojas limitada por un sistema eficaz asegurando que, estando la escalera abierta, los peldaños se encuentren en posición horizontal.</a:t>
            </a:r>
          </a:p>
          <a:p>
            <a:pPr marL="539748" lvl="1" indent="-269874" algn="just">
              <a:lnSpc>
                <a:spcPts val="3249"/>
              </a:lnSpc>
              <a:buFont typeface="Arial"/>
              <a:buChar char="•"/>
            </a:pPr>
            <a:r>
              <a:rPr lang="en-US" sz="2499">
                <a:solidFill>
                  <a:srgbClr val="000000"/>
                </a:solidFill>
                <a:latin typeface="Glacial Indifference"/>
              </a:rPr>
              <a:t>Largueros unirse por la parte superior mediante bisagras u otros medios.</a:t>
            </a:r>
          </a:p>
          <a:p>
            <a:pPr algn="just">
              <a:lnSpc>
                <a:spcPts val="3249"/>
              </a:lnSpc>
            </a:pPr>
            <a:endParaRPr lang="en-US" sz="2499">
              <a:solidFill>
                <a:srgbClr val="000000"/>
              </a:solidFill>
              <a:latin typeface="Glacial Indifference"/>
            </a:endParaRPr>
          </a:p>
          <a:p>
            <a:pPr marL="0" lvl="0" indent="0" algn="just">
              <a:lnSpc>
                <a:spcPts val="3249"/>
              </a:lnSpc>
              <a:spcBef>
                <a:spcPct val="0"/>
              </a:spcBef>
            </a:pPr>
            <a:r>
              <a:rPr lang="en-US" sz="2499">
                <a:solidFill>
                  <a:srgbClr val="000000"/>
                </a:solidFill>
                <a:latin typeface="Glacial Indifference Bold Italics"/>
              </a:rPr>
              <a:t>Forma de uso:</a:t>
            </a:r>
            <a:r>
              <a:rPr lang="en-US" sz="2499">
                <a:solidFill>
                  <a:srgbClr val="000000"/>
                </a:solidFill>
                <a:latin typeface="Glacial Indifference"/>
              </a:rPr>
              <a:t> dejar libre 1,2 m para permitir al operario comodidad para realizar tareas.</a:t>
            </a:r>
          </a:p>
        </p:txBody>
      </p:sp>
      <p:sp>
        <p:nvSpPr>
          <p:cNvPr id="8" name="TextBox 8"/>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9" name="TextBox 9"/>
          <p:cNvSpPr txBox="1"/>
          <p:nvPr/>
        </p:nvSpPr>
        <p:spPr>
          <a:xfrm>
            <a:off x="9359753" y="2778841"/>
            <a:ext cx="7029295"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ESCALERA DE DOS HOJAS</a:t>
            </a:r>
          </a:p>
        </p:txBody>
      </p:sp>
      <p:sp>
        <p:nvSpPr>
          <p:cNvPr id="10" name="AutoShape 10"/>
          <p:cNvSpPr/>
          <p:nvPr/>
        </p:nvSpPr>
        <p:spPr>
          <a:xfrm>
            <a:off x="7460802" y="3756861"/>
            <a:ext cx="10827198" cy="4763"/>
          </a:xfrm>
          <a:prstGeom prst="line">
            <a:avLst/>
          </a:prstGeom>
          <a:ln w="9525" cap="rnd">
            <a:solidFill>
              <a:srgbClr val="6A4622"/>
            </a:solidFill>
            <a:prstDash val="solid"/>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1208989" y="738232"/>
            <a:ext cx="5023511" cy="8810537"/>
            <a:chOff x="0" y="0"/>
            <a:chExt cx="6698015" cy="11747383"/>
          </a:xfrm>
        </p:grpSpPr>
        <p:pic>
          <p:nvPicPr>
            <p:cNvPr id="6" name="Picture 6"/>
            <p:cNvPicPr>
              <a:picLocks noChangeAspect="1"/>
            </p:cNvPicPr>
            <p:nvPr/>
          </p:nvPicPr>
          <p:blipFill>
            <a:blip r:embed="rId2"/>
            <a:srcRect t="4572" b="4572"/>
            <a:stretch>
              <a:fillRect/>
            </a:stretch>
          </p:blipFill>
          <p:spPr>
            <a:xfrm>
              <a:off x="0" y="0"/>
              <a:ext cx="6698015" cy="11747383"/>
            </a:xfrm>
            <a:prstGeom prst="rect">
              <a:avLst/>
            </a:prstGeom>
          </p:spPr>
        </p:pic>
      </p:grpSp>
      <p:sp>
        <p:nvSpPr>
          <p:cNvPr id="7" name="TextBox 7"/>
          <p:cNvSpPr txBox="1"/>
          <p:nvPr/>
        </p:nvSpPr>
        <p:spPr>
          <a:xfrm>
            <a:off x="8332048" y="4071186"/>
            <a:ext cx="9475493" cy="5865495"/>
          </a:xfrm>
          <a:prstGeom prst="rect">
            <a:avLst/>
          </a:prstGeom>
        </p:spPr>
        <p:txBody>
          <a:bodyPr lIns="0" tIns="0" rIns="0" bIns="0" rtlCol="0" anchor="t">
            <a:spAutoFit/>
          </a:bodyPr>
          <a:lstStyle/>
          <a:p>
            <a:pPr algn="just">
              <a:lnSpc>
                <a:spcPts val="3119"/>
              </a:lnSpc>
            </a:pPr>
            <a:r>
              <a:rPr lang="en-US" sz="2399">
                <a:solidFill>
                  <a:srgbClr val="000000"/>
                </a:solidFill>
                <a:latin typeface="Glacial Indifference"/>
              </a:rPr>
              <a:t>Compuesta de dos simples superpuestas y cuya longitud varía por desplazamientos relativos de un tramo sobre otro. Pueden ser mecánicas (cable) o manuales.</a:t>
            </a:r>
          </a:p>
          <a:p>
            <a:pPr algn="just">
              <a:lnSpc>
                <a:spcPts val="3119"/>
              </a:lnSpc>
            </a:pPr>
            <a:endParaRPr lang="en-US" sz="2399">
              <a:solidFill>
                <a:srgbClr val="000000"/>
              </a:solidFill>
              <a:latin typeface="Glacial Indifference"/>
            </a:endParaRPr>
          </a:p>
          <a:p>
            <a:pPr algn="just">
              <a:lnSpc>
                <a:spcPts val="3119"/>
              </a:lnSpc>
            </a:pPr>
            <a:r>
              <a:rPr lang="en-US" sz="2399">
                <a:solidFill>
                  <a:srgbClr val="000000"/>
                </a:solidFill>
                <a:latin typeface="Glacial Indifference Bold Italics"/>
              </a:rPr>
              <a:t>Artículo 216:</a:t>
            </a:r>
            <a:r>
              <a:rPr lang="en-US" sz="2399">
                <a:solidFill>
                  <a:srgbClr val="000000"/>
                </a:solidFill>
                <a:latin typeface="Glacial Indifference Italics"/>
              </a:rPr>
              <a:t> </a:t>
            </a:r>
            <a:r>
              <a:rPr lang="en-US" sz="2399">
                <a:solidFill>
                  <a:srgbClr val="000000"/>
                </a:solidFill>
                <a:latin typeface="Glacial Indifference"/>
              </a:rPr>
              <a:t>equipadas con dispositivos de enclavamiento y correderas mediante las cuales se pueden alargar, acortar o enclavar en cualquier posición. La superposición de ambos tramos como mínimo de 1 m. </a:t>
            </a:r>
          </a:p>
          <a:p>
            <a:pPr algn="just">
              <a:lnSpc>
                <a:spcPts val="3119"/>
              </a:lnSpc>
            </a:pPr>
            <a:endParaRPr lang="en-US" sz="2399">
              <a:solidFill>
                <a:srgbClr val="000000"/>
              </a:solidFill>
              <a:latin typeface="Glacial Indifference"/>
            </a:endParaRPr>
          </a:p>
          <a:p>
            <a:pPr algn="just">
              <a:lnSpc>
                <a:spcPts val="3119"/>
              </a:lnSpc>
            </a:pPr>
            <a:r>
              <a:rPr lang="en-US" sz="2399">
                <a:solidFill>
                  <a:srgbClr val="000000"/>
                </a:solidFill>
                <a:latin typeface="Glacial Indifference Bold Italics"/>
              </a:rPr>
              <a:t>Artículo 217:</a:t>
            </a:r>
            <a:r>
              <a:rPr lang="en-US" sz="2399">
                <a:solidFill>
                  <a:srgbClr val="000000"/>
                </a:solidFill>
                <a:latin typeface="Glacial Indifference"/>
              </a:rPr>
              <a:t> los cables, cuerdas o cabos de las escaleras extensibles amarrados y con mecanismos o dispositivos de seguridad que eviten su desplazamiento longitudinal accidental.</a:t>
            </a:r>
          </a:p>
          <a:p>
            <a:pPr algn="just">
              <a:lnSpc>
                <a:spcPts val="3119"/>
              </a:lnSpc>
            </a:pPr>
            <a:endParaRPr lang="en-US" sz="2399">
              <a:solidFill>
                <a:srgbClr val="000000"/>
              </a:solidFill>
              <a:latin typeface="Glacial Indifference"/>
            </a:endParaRPr>
          </a:p>
          <a:p>
            <a:pPr marL="0" lvl="0" indent="0" algn="just">
              <a:lnSpc>
                <a:spcPts val="3119"/>
              </a:lnSpc>
              <a:spcBef>
                <a:spcPct val="0"/>
              </a:spcBef>
            </a:pPr>
            <a:r>
              <a:rPr lang="en-US" sz="2399">
                <a:solidFill>
                  <a:srgbClr val="000000"/>
                </a:solidFill>
                <a:latin typeface="Glacial Indifference Bold Italics"/>
              </a:rPr>
              <a:t>Forma de uso: </a:t>
            </a:r>
            <a:r>
              <a:rPr lang="en-US" sz="2399">
                <a:solidFill>
                  <a:srgbClr val="000000"/>
                </a:solidFill>
                <a:latin typeface="Glacial Indifference"/>
              </a:rPr>
              <a:t>garantizar la relación de lados que determinan su inclinación y que se sobrepase en 1 m. del punto de apoyo para utilizar los largueros como pasamanos. </a:t>
            </a:r>
          </a:p>
        </p:txBody>
      </p:sp>
      <p:sp>
        <p:nvSpPr>
          <p:cNvPr id="8" name="TextBox 8"/>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9" name="TextBox 9"/>
          <p:cNvSpPr txBox="1"/>
          <p:nvPr/>
        </p:nvSpPr>
        <p:spPr>
          <a:xfrm>
            <a:off x="9555147" y="2774199"/>
            <a:ext cx="7029295"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ESCALERA EXTENSIBLE</a:t>
            </a:r>
          </a:p>
        </p:txBody>
      </p:sp>
      <p:sp>
        <p:nvSpPr>
          <p:cNvPr id="10" name="AutoShape 10"/>
          <p:cNvSpPr/>
          <p:nvPr/>
        </p:nvSpPr>
        <p:spPr>
          <a:xfrm>
            <a:off x="7460802" y="3756861"/>
            <a:ext cx="10827198" cy="4763"/>
          </a:xfrm>
          <a:prstGeom prst="line">
            <a:avLst/>
          </a:prstGeom>
          <a:ln w="9525" cap="rnd">
            <a:solidFill>
              <a:srgbClr val="6A4622"/>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1208989" y="738232"/>
            <a:ext cx="5023511" cy="8810537"/>
            <a:chOff x="0" y="0"/>
            <a:chExt cx="6698015" cy="11747383"/>
          </a:xfrm>
        </p:grpSpPr>
        <p:pic>
          <p:nvPicPr>
            <p:cNvPr id="6" name="Picture 6"/>
            <p:cNvPicPr>
              <a:picLocks noChangeAspect="1"/>
            </p:cNvPicPr>
            <p:nvPr/>
          </p:nvPicPr>
          <p:blipFill>
            <a:blip r:embed="rId2"/>
            <a:srcRect t="4785" b="4785"/>
            <a:stretch>
              <a:fillRect/>
            </a:stretch>
          </p:blipFill>
          <p:spPr>
            <a:xfrm>
              <a:off x="0" y="0"/>
              <a:ext cx="6698015" cy="11747383"/>
            </a:xfrm>
            <a:prstGeom prst="rect">
              <a:avLst/>
            </a:prstGeom>
          </p:spPr>
        </p:pic>
      </p:grpSp>
      <p:sp>
        <p:nvSpPr>
          <p:cNvPr id="7" name="TextBox 7"/>
          <p:cNvSpPr txBox="1"/>
          <p:nvPr/>
        </p:nvSpPr>
        <p:spPr>
          <a:xfrm>
            <a:off x="8136654" y="4080711"/>
            <a:ext cx="9475493" cy="5730875"/>
          </a:xfrm>
          <a:prstGeom prst="rect">
            <a:avLst/>
          </a:prstGeom>
        </p:spPr>
        <p:txBody>
          <a:bodyPr lIns="0" tIns="0" rIns="0" bIns="0" rtlCol="0" anchor="t">
            <a:spAutoFit/>
          </a:bodyPr>
          <a:lstStyle/>
          <a:p>
            <a:pPr algn="just">
              <a:lnSpc>
                <a:spcPts val="3249"/>
              </a:lnSpc>
            </a:pPr>
            <a:r>
              <a:rPr lang="en-US" sz="2499">
                <a:solidFill>
                  <a:srgbClr val="000000"/>
                </a:solidFill>
                <a:latin typeface="Glacial Indifference"/>
              </a:rPr>
              <a:t>Formada por escalones que se encuentran fijados a algún tipo de estructura los cuales pueden ser edificios, chimeneas, zonas de acceso restringido.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000000"/>
                </a:solidFill>
                <a:latin typeface="Glacial Indifference Bold Italics"/>
              </a:rPr>
              <a:t>Artículo 218:</a:t>
            </a:r>
          </a:p>
          <a:p>
            <a:pPr marL="539748" lvl="1" indent="-269874" algn="just">
              <a:lnSpc>
                <a:spcPts val="3249"/>
              </a:lnSpc>
              <a:buFont typeface="Arial"/>
              <a:buChar char="•"/>
            </a:pPr>
            <a:r>
              <a:rPr lang="en-US" sz="2499">
                <a:solidFill>
                  <a:srgbClr val="000000"/>
                </a:solidFill>
                <a:latin typeface="Glacial Indifference"/>
              </a:rPr>
              <a:t>Distancia mínima entre largueros de 45 cm.</a:t>
            </a:r>
          </a:p>
          <a:p>
            <a:pPr marL="539748" lvl="1" indent="-269874" algn="just">
              <a:lnSpc>
                <a:spcPts val="3249"/>
              </a:lnSpc>
              <a:buFont typeface="Arial"/>
              <a:buChar char="•"/>
            </a:pPr>
            <a:r>
              <a:rPr lang="en-US" sz="2499">
                <a:solidFill>
                  <a:srgbClr val="000000"/>
                </a:solidFill>
                <a:latin typeface="Glacial Indifference"/>
              </a:rPr>
              <a:t>Espacio mínimo libre detrás de los peldaños de 15 cm.</a:t>
            </a:r>
          </a:p>
          <a:p>
            <a:pPr marL="539748" lvl="1" indent="-269874" algn="just">
              <a:lnSpc>
                <a:spcPts val="3249"/>
              </a:lnSpc>
              <a:buFont typeface="Arial"/>
              <a:buChar char="•"/>
            </a:pPr>
            <a:r>
              <a:rPr lang="en-US" sz="2499">
                <a:solidFill>
                  <a:srgbClr val="000000"/>
                </a:solidFill>
                <a:latin typeface="Glacial Indifference"/>
              </a:rPr>
              <a:t>No debe haber obstrucción en espacio libre mínimo de 75 cm delante de la escalera.</a:t>
            </a:r>
          </a:p>
          <a:p>
            <a:pPr marL="539748" lvl="1" indent="-269874" algn="just">
              <a:lnSpc>
                <a:spcPts val="3249"/>
              </a:lnSpc>
              <a:buFont typeface="Arial"/>
              <a:buChar char="•"/>
            </a:pPr>
            <a:r>
              <a:rPr lang="en-US" sz="2499">
                <a:solidFill>
                  <a:srgbClr val="000000"/>
                </a:solidFill>
                <a:latin typeface="Glacial Indifference"/>
              </a:rPr>
              <a:t>Fijadas sólidamente mediante un sistema eficaz.</a:t>
            </a:r>
          </a:p>
          <a:p>
            <a:pPr marL="539748" lvl="1" indent="-269874" algn="just">
              <a:lnSpc>
                <a:spcPts val="3249"/>
              </a:lnSpc>
              <a:buFont typeface="Arial"/>
              <a:buChar char="•"/>
            </a:pPr>
            <a:r>
              <a:rPr lang="en-US" sz="2499">
                <a:solidFill>
                  <a:srgbClr val="000000"/>
                </a:solidFill>
                <a:latin typeface="Glacial Indifference"/>
              </a:rPr>
              <a:t>Ofrecer suficientes condiciones de seguridad.</a:t>
            </a:r>
          </a:p>
          <a:p>
            <a:pPr algn="just">
              <a:lnSpc>
                <a:spcPts val="3249"/>
              </a:lnSpc>
            </a:pPr>
            <a:endParaRPr lang="en-US" sz="2499">
              <a:solidFill>
                <a:srgbClr val="000000"/>
              </a:solidFill>
              <a:latin typeface="Glacial Indifference"/>
            </a:endParaRPr>
          </a:p>
          <a:p>
            <a:pPr marL="0" lvl="0" indent="0" algn="just">
              <a:lnSpc>
                <a:spcPts val="3249"/>
              </a:lnSpc>
              <a:spcBef>
                <a:spcPct val="0"/>
              </a:spcBef>
            </a:pPr>
            <a:r>
              <a:rPr lang="en-US" sz="2499">
                <a:solidFill>
                  <a:srgbClr val="000000"/>
                </a:solidFill>
                <a:latin typeface="Glacial Indifference Bold Italics"/>
              </a:rPr>
              <a:t>Forma de uso:</a:t>
            </a:r>
            <a:r>
              <a:rPr lang="en-US" sz="2499">
                <a:solidFill>
                  <a:srgbClr val="000000"/>
                </a:solidFill>
                <a:latin typeface="Glacial Indifference Italics"/>
              </a:rPr>
              <a:t> </a:t>
            </a:r>
            <a:r>
              <a:rPr lang="en-US" sz="2499">
                <a:solidFill>
                  <a:srgbClr val="000000"/>
                </a:solidFill>
                <a:latin typeface="Glacial Indifference"/>
              </a:rPr>
              <a:t>al tratarse de escaleras que se encuentran fijas no presentan especificaciones respecto a su uso.</a:t>
            </a:r>
          </a:p>
        </p:txBody>
      </p:sp>
      <p:sp>
        <p:nvSpPr>
          <p:cNvPr id="8" name="TextBox 8"/>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9" name="TextBox 9"/>
          <p:cNvSpPr txBox="1"/>
          <p:nvPr/>
        </p:nvSpPr>
        <p:spPr>
          <a:xfrm>
            <a:off x="9359753" y="2778841"/>
            <a:ext cx="7029295"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ESCALERA FIJA VERTICAL</a:t>
            </a:r>
          </a:p>
        </p:txBody>
      </p:sp>
      <p:sp>
        <p:nvSpPr>
          <p:cNvPr id="10" name="AutoShape 10"/>
          <p:cNvSpPr/>
          <p:nvPr/>
        </p:nvSpPr>
        <p:spPr>
          <a:xfrm>
            <a:off x="7460802" y="3756861"/>
            <a:ext cx="10827198" cy="4763"/>
          </a:xfrm>
          <a:prstGeom prst="line">
            <a:avLst/>
          </a:prstGeom>
          <a:ln w="9525" cap="rnd">
            <a:solidFill>
              <a:srgbClr val="6A4622"/>
            </a:solidFill>
            <a:prstDash val="solid"/>
            <a:headEnd type="none" w="sm" len="sm"/>
            <a:tailEnd type="none" w="sm" len="sm"/>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1208989" y="738232"/>
            <a:ext cx="5023511" cy="8810537"/>
            <a:chOff x="0" y="0"/>
            <a:chExt cx="6698015" cy="11747383"/>
          </a:xfrm>
        </p:grpSpPr>
        <p:pic>
          <p:nvPicPr>
            <p:cNvPr id="6" name="Picture 6"/>
            <p:cNvPicPr>
              <a:picLocks noChangeAspect="1"/>
            </p:cNvPicPr>
            <p:nvPr/>
          </p:nvPicPr>
          <p:blipFill>
            <a:blip r:embed="rId2"/>
            <a:srcRect l="8810" r="8810"/>
            <a:stretch>
              <a:fillRect/>
            </a:stretch>
          </p:blipFill>
          <p:spPr>
            <a:xfrm>
              <a:off x="0" y="0"/>
              <a:ext cx="6698015" cy="11747383"/>
            </a:xfrm>
            <a:prstGeom prst="rect">
              <a:avLst/>
            </a:prstGeom>
          </p:spPr>
        </p:pic>
      </p:grpSp>
      <p:sp>
        <p:nvSpPr>
          <p:cNvPr id="7" name="TextBox 7"/>
          <p:cNvSpPr txBox="1"/>
          <p:nvPr/>
        </p:nvSpPr>
        <p:spPr>
          <a:xfrm>
            <a:off x="8136654" y="4030980"/>
            <a:ext cx="9475493" cy="6256020"/>
          </a:xfrm>
          <a:prstGeom prst="rect">
            <a:avLst/>
          </a:prstGeom>
        </p:spPr>
        <p:txBody>
          <a:bodyPr lIns="0" tIns="0" rIns="0" bIns="0" rtlCol="0" anchor="t">
            <a:spAutoFit/>
          </a:bodyPr>
          <a:lstStyle/>
          <a:p>
            <a:pPr algn="just">
              <a:lnSpc>
                <a:spcPts val="3119"/>
              </a:lnSpc>
            </a:pPr>
            <a:r>
              <a:rPr lang="en-US" sz="2399">
                <a:solidFill>
                  <a:srgbClr val="000000"/>
                </a:solidFill>
                <a:latin typeface="Glacial Indifference"/>
              </a:rPr>
              <a:t>Constituida por una escalera que se encuentra integrada a una estructura de andamio; cuenta con rodapié, barandas, descansos, etc. </a:t>
            </a:r>
          </a:p>
          <a:p>
            <a:pPr algn="just">
              <a:lnSpc>
                <a:spcPts val="3119"/>
              </a:lnSpc>
            </a:pPr>
            <a:endParaRPr lang="en-US" sz="2399">
              <a:solidFill>
                <a:srgbClr val="000000"/>
              </a:solidFill>
              <a:latin typeface="Glacial Indifference"/>
            </a:endParaRPr>
          </a:p>
          <a:p>
            <a:pPr algn="just">
              <a:lnSpc>
                <a:spcPts val="3119"/>
              </a:lnSpc>
            </a:pPr>
            <a:r>
              <a:rPr lang="en-US" sz="2399">
                <a:solidFill>
                  <a:srgbClr val="000000"/>
                </a:solidFill>
                <a:latin typeface="Glacial Indifference Bold Italics"/>
              </a:rPr>
              <a:t>Artículo 219:</a:t>
            </a:r>
          </a:p>
          <a:p>
            <a:pPr marL="518158" lvl="1" indent="-259079" algn="just">
              <a:lnSpc>
                <a:spcPts val="3119"/>
              </a:lnSpc>
              <a:buFont typeface="Arial"/>
              <a:buChar char="•"/>
            </a:pPr>
            <a:r>
              <a:rPr lang="en-US" sz="2399">
                <a:solidFill>
                  <a:srgbClr val="000000"/>
                </a:solidFill>
                <a:latin typeface="Glacial Indifference"/>
              </a:rPr>
              <a:t>Soportar sin peligro las cargas previstas. </a:t>
            </a:r>
          </a:p>
          <a:p>
            <a:pPr marL="518158" lvl="1" indent="-259079" algn="just">
              <a:lnSpc>
                <a:spcPts val="3119"/>
              </a:lnSpc>
              <a:buFont typeface="Arial"/>
              <a:buChar char="•"/>
            </a:pPr>
            <a:r>
              <a:rPr lang="en-US" sz="2399">
                <a:solidFill>
                  <a:srgbClr val="000000"/>
                </a:solidFill>
                <a:latin typeface="Glacial Indifference"/>
              </a:rPr>
              <a:t>Ancho libre de 60 cm como mínimo.</a:t>
            </a:r>
          </a:p>
          <a:p>
            <a:pPr marL="518158" lvl="1" indent="-259079" algn="just">
              <a:lnSpc>
                <a:spcPts val="3119"/>
              </a:lnSpc>
              <a:buFont typeface="Arial"/>
              <a:buChar char="•"/>
            </a:pPr>
            <a:r>
              <a:rPr lang="en-US" sz="2399">
                <a:solidFill>
                  <a:srgbClr val="000000"/>
                </a:solidFill>
                <a:latin typeface="Glacial Indifference"/>
              </a:rPr>
              <a:t>Cuando tengan más de 1 m de altura, estar provistas en los lados abiertos de barandas, de pasamanos, o cuerda apropiada.</a:t>
            </a:r>
          </a:p>
          <a:p>
            <a:pPr marL="518158" lvl="1" indent="-259079" algn="just">
              <a:lnSpc>
                <a:spcPts val="3119"/>
              </a:lnSpc>
              <a:buFont typeface="Arial"/>
              <a:buChar char="•"/>
            </a:pPr>
            <a:r>
              <a:rPr lang="en-US" sz="2399">
                <a:solidFill>
                  <a:srgbClr val="000000"/>
                </a:solidFill>
                <a:latin typeface="Glacial Indifference"/>
              </a:rPr>
              <a:t>Alzada máxima de 20 cm y una pedada mínima de 25 cm.</a:t>
            </a:r>
          </a:p>
          <a:p>
            <a:pPr marL="518158" lvl="1" indent="-259079" algn="just">
              <a:lnSpc>
                <a:spcPts val="3119"/>
              </a:lnSpc>
              <a:buFont typeface="Arial"/>
              <a:buChar char="•"/>
            </a:pPr>
            <a:r>
              <a:rPr lang="en-US" sz="2399">
                <a:solidFill>
                  <a:srgbClr val="000000"/>
                </a:solidFill>
                <a:latin typeface="Glacial Indifference"/>
              </a:rPr>
              <a:t>Si forman ángulos de menos de 30° con la vertical, estar provistas de un asidero seguro.</a:t>
            </a:r>
          </a:p>
          <a:p>
            <a:pPr algn="just">
              <a:lnSpc>
                <a:spcPts val="3119"/>
              </a:lnSpc>
            </a:pPr>
            <a:endParaRPr lang="en-US" sz="2399">
              <a:solidFill>
                <a:srgbClr val="000000"/>
              </a:solidFill>
              <a:latin typeface="Glacial Indifference"/>
            </a:endParaRPr>
          </a:p>
          <a:p>
            <a:pPr algn="just">
              <a:lnSpc>
                <a:spcPts val="3119"/>
              </a:lnSpc>
            </a:pPr>
            <a:r>
              <a:rPr lang="en-US" sz="2399">
                <a:solidFill>
                  <a:srgbClr val="000000"/>
                </a:solidFill>
                <a:latin typeface="Glacial Indifference Bold Italics"/>
              </a:rPr>
              <a:t>Forma de uso: </a:t>
            </a:r>
            <a:r>
              <a:rPr lang="en-US" sz="2399">
                <a:solidFill>
                  <a:srgbClr val="000000"/>
                </a:solidFill>
                <a:latin typeface="Glacial Indifference"/>
              </a:rPr>
              <a:t>fijarse utilizando los mecanismos previstos para este uso. Tener en cuenta la distancia a la que se encuentra la escalera de la zona sobre la que se desea trabajar.</a:t>
            </a:r>
          </a:p>
          <a:p>
            <a:pPr marL="0" lvl="0" indent="0" algn="just">
              <a:lnSpc>
                <a:spcPts val="3119"/>
              </a:lnSpc>
              <a:spcBef>
                <a:spcPct val="0"/>
              </a:spcBef>
            </a:pPr>
            <a:endParaRPr lang="en-US" sz="2399">
              <a:solidFill>
                <a:srgbClr val="000000"/>
              </a:solidFill>
              <a:latin typeface="Glacial Indifference"/>
            </a:endParaRPr>
          </a:p>
        </p:txBody>
      </p:sp>
      <p:sp>
        <p:nvSpPr>
          <p:cNvPr id="8" name="TextBox 8"/>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9" name="TextBox 9"/>
          <p:cNvSpPr txBox="1"/>
          <p:nvPr/>
        </p:nvSpPr>
        <p:spPr>
          <a:xfrm>
            <a:off x="7622767" y="2778841"/>
            <a:ext cx="10503267"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ESCALERA ESTRUCTURAL TEMPORARIA</a:t>
            </a:r>
          </a:p>
        </p:txBody>
      </p:sp>
      <p:sp>
        <p:nvSpPr>
          <p:cNvPr id="10" name="AutoShape 10"/>
          <p:cNvSpPr/>
          <p:nvPr/>
        </p:nvSpPr>
        <p:spPr>
          <a:xfrm>
            <a:off x="7460802" y="3756861"/>
            <a:ext cx="10827198" cy="4763"/>
          </a:xfrm>
          <a:prstGeom prst="line">
            <a:avLst/>
          </a:prstGeom>
          <a:ln w="9525" cap="rnd">
            <a:solidFill>
              <a:srgbClr val="6A4622"/>
            </a:solidFill>
            <a:prstDash val="solid"/>
            <a:headEnd type="none" w="sm" len="sm"/>
            <a:tailEnd type="none" w="sm" len="sm"/>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734786" y="5258451"/>
            <a:ext cx="6445432" cy="4802175"/>
          </a:xfrm>
          <a:custGeom>
            <a:avLst/>
            <a:gdLst/>
            <a:ahLst/>
            <a:cxnLst/>
            <a:rect l="l" t="t" r="r" b="b"/>
            <a:pathLst>
              <a:path w="6445432" h="4802175">
                <a:moveTo>
                  <a:pt x="0" y="0"/>
                </a:moveTo>
                <a:lnTo>
                  <a:pt x="6445431" y="0"/>
                </a:lnTo>
                <a:lnTo>
                  <a:pt x="6445431" y="4802175"/>
                </a:lnTo>
                <a:lnTo>
                  <a:pt x="0" y="4802175"/>
                </a:lnTo>
                <a:lnTo>
                  <a:pt x="0" y="0"/>
                </a:lnTo>
                <a:close/>
              </a:path>
            </a:pathLst>
          </a:custGeom>
          <a:blipFill>
            <a:blip r:embed="rId2"/>
            <a:stretch>
              <a:fillRect l="-44670"/>
            </a:stretch>
          </a:blipFill>
        </p:spPr>
      </p:sp>
      <p:sp>
        <p:nvSpPr>
          <p:cNvPr id="6" name="Freeform 6"/>
          <p:cNvSpPr/>
          <p:nvPr/>
        </p:nvSpPr>
        <p:spPr>
          <a:xfrm>
            <a:off x="2186919" y="636298"/>
            <a:ext cx="3541165" cy="4622153"/>
          </a:xfrm>
          <a:custGeom>
            <a:avLst/>
            <a:gdLst/>
            <a:ahLst/>
            <a:cxnLst/>
            <a:rect l="l" t="t" r="r" b="b"/>
            <a:pathLst>
              <a:path w="3541165" h="4622153">
                <a:moveTo>
                  <a:pt x="0" y="0"/>
                </a:moveTo>
                <a:lnTo>
                  <a:pt x="3541165" y="0"/>
                </a:lnTo>
                <a:lnTo>
                  <a:pt x="3541165" y="4622153"/>
                </a:lnTo>
                <a:lnTo>
                  <a:pt x="0" y="4622153"/>
                </a:lnTo>
                <a:lnTo>
                  <a:pt x="0" y="0"/>
                </a:lnTo>
                <a:close/>
              </a:path>
            </a:pathLst>
          </a:custGeom>
          <a:blipFill>
            <a:blip r:embed="rId3"/>
            <a:stretch>
              <a:fillRect/>
            </a:stretch>
          </a:blipFill>
        </p:spPr>
      </p:sp>
      <p:sp>
        <p:nvSpPr>
          <p:cNvPr id="7" name="TextBox 7"/>
          <p:cNvSpPr txBox="1"/>
          <p:nvPr/>
        </p:nvSpPr>
        <p:spPr>
          <a:xfrm>
            <a:off x="8136654" y="4080711"/>
            <a:ext cx="9475493" cy="5730875"/>
          </a:xfrm>
          <a:prstGeom prst="rect">
            <a:avLst/>
          </a:prstGeom>
        </p:spPr>
        <p:txBody>
          <a:bodyPr lIns="0" tIns="0" rIns="0" bIns="0" rtlCol="0" anchor="t">
            <a:spAutoFit/>
          </a:bodyPr>
          <a:lstStyle/>
          <a:p>
            <a:pPr algn="just">
              <a:lnSpc>
                <a:spcPts val="3249"/>
              </a:lnSpc>
            </a:pPr>
            <a:r>
              <a:rPr lang="en-US" sz="2499">
                <a:solidFill>
                  <a:srgbClr val="000000"/>
                </a:solidFill>
                <a:latin typeface="Glacial Indifference"/>
              </a:rPr>
              <a:t>Son similares a las extensibles, con la diferencia que se pueden salvar alturas más importantes. El mecanismo por el medio del cual se despliega es mecánico, se realiza mediante el accionar de una manivela.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000000"/>
                </a:solidFill>
                <a:latin typeface="Glacial Indifference Bold Italics"/>
              </a:rPr>
              <a:t>Artículo 220:</a:t>
            </a:r>
            <a:r>
              <a:rPr lang="en-US" sz="2499">
                <a:solidFill>
                  <a:srgbClr val="000000"/>
                </a:solidFill>
                <a:latin typeface="Glacial Indifference"/>
              </a:rPr>
              <a:t> deben estar equipadas con una plataforma de trabajo con barandas y zócalos, o con una jaula o malla de alambre de acero resistente. Cuando estén montadas sobre elementos móviles, su desplazamiento se efectuará cuando no haya ninguna persona sobre ella.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000000"/>
                </a:solidFill>
                <a:latin typeface="Glacial Indifference Bold Italics"/>
              </a:rPr>
              <a:t>Forma de uso:</a:t>
            </a:r>
            <a:r>
              <a:rPr lang="en-US" sz="2499">
                <a:solidFill>
                  <a:srgbClr val="000000"/>
                </a:solidFill>
                <a:latin typeface="Glacial Indifference Italics"/>
              </a:rPr>
              <a:t> </a:t>
            </a:r>
            <a:r>
              <a:rPr lang="en-US" sz="2499">
                <a:solidFill>
                  <a:srgbClr val="000000"/>
                </a:solidFill>
                <a:latin typeface="Glacial Indifference"/>
              </a:rPr>
              <a:t>tener un buen mecanismo de fijación, que asegure estabilidad para que el operario pueda trabajar con comodidad.</a:t>
            </a:r>
          </a:p>
          <a:p>
            <a:pPr marL="0" lvl="0" indent="0" algn="just">
              <a:lnSpc>
                <a:spcPts val="3249"/>
              </a:lnSpc>
              <a:spcBef>
                <a:spcPct val="0"/>
              </a:spcBef>
            </a:pPr>
            <a:endParaRPr lang="en-US" sz="2499">
              <a:solidFill>
                <a:srgbClr val="000000"/>
              </a:solidFill>
              <a:latin typeface="Glacial Indifference"/>
            </a:endParaRPr>
          </a:p>
        </p:txBody>
      </p:sp>
      <p:sp>
        <p:nvSpPr>
          <p:cNvPr id="8" name="TextBox 8"/>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9" name="TextBox 9"/>
          <p:cNvSpPr txBox="1"/>
          <p:nvPr/>
        </p:nvSpPr>
        <p:spPr>
          <a:xfrm>
            <a:off x="7975152" y="2778841"/>
            <a:ext cx="9798498"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ESCALERA TELESCÓPICA MECÁNICA</a:t>
            </a:r>
          </a:p>
        </p:txBody>
      </p:sp>
      <p:sp>
        <p:nvSpPr>
          <p:cNvPr id="10" name="AutoShape 10"/>
          <p:cNvSpPr/>
          <p:nvPr/>
        </p:nvSpPr>
        <p:spPr>
          <a:xfrm>
            <a:off x="7460802" y="3756861"/>
            <a:ext cx="10827198" cy="4763"/>
          </a:xfrm>
          <a:prstGeom prst="line">
            <a:avLst/>
          </a:prstGeom>
          <a:ln w="9525" cap="rnd">
            <a:solidFill>
              <a:srgbClr val="6A4622"/>
            </a:solidFill>
            <a:prstDash val="solid"/>
            <a:headEnd type="none" w="sm" len="sm"/>
            <a:tailEnd type="none" w="sm" len="sm"/>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2782226" y="408863"/>
            <a:ext cx="12671481" cy="3681493"/>
          </a:xfrm>
          <a:custGeom>
            <a:avLst/>
            <a:gdLst/>
            <a:ahLst/>
            <a:cxnLst/>
            <a:rect l="l" t="t" r="r" b="b"/>
            <a:pathLst>
              <a:path w="12671481" h="3681493">
                <a:moveTo>
                  <a:pt x="0" y="0"/>
                </a:moveTo>
                <a:lnTo>
                  <a:pt x="12671480" y="0"/>
                </a:lnTo>
                <a:lnTo>
                  <a:pt x="12671480" y="3681493"/>
                </a:lnTo>
                <a:lnTo>
                  <a:pt x="0" y="3681493"/>
                </a:lnTo>
                <a:lnTo>
                  <a:pt x="0" y="0"/>
                </a:lnTo>
                <a:close/>
              </a:path>
            </a:pathLst>
          </a:custGeom>
          <a:blipFill>
            <a:blip r:embed="rId2"/>
            <a:stretch>
              <a:fillRect t="-22358" b="-22358"/>
            </a:stretch>
          </a:blipFill>
        </p:spPr>
      </p:sp>
      <p:sp>
        <p:nvSpPr>
          <p:cNvPr id="6" name="Freeform 6"/>
          <p:cNvSpPr/>
          <p:nvPr/>
        </p:nvSpPr>
        <p:spPr>
          <a:xfrm>
            <a:off x="3886749" y="3138900"/>
            <a:ext cx="3574050" cy="7148100"/>
          </a:xfrm>
          <a:custGeom>
            <a:avLst/>
            <a:gdLst/>
            <a:ahLst/>
            <a:cxnLst/>
            <a:rect l="l" t="t" r="r" b="b"/>
            <a:pathLst>
              <a:path w="3574050" h="7148100">
                <a:moveTo>
                  <a:pt x="0" y="0"/>
                </a:moveTo>
                <a:lnTo>
                  <a:pt x="3574050" y="0"/>
                </a:lnTo>
                <a:lnTo>
                  <a:pt x="3574050" y="7148100"/>
                </a:lnTo>
                <a:lnTo>
                  <a:pt x="0" y="7148100"/>
                </a:lnTo>
                <a:lnTo>
                  <a:pt x="0" y="0"/>
                </a:lnTo>
                <a:close/>
              </a:path>
            </a:pathLst>
          </a:custGeom>
          <a:blipFill>
            <a:blip r:embed="rId3"/>
            <a:stretch>
              <a:fillRect/>
            </a:stretch>
          </a:blipFill>
        </p:spPr>
      </p:sp>
      <p:sp>
        <p:nvSpPr>
          <p:cNvPr id="7" name="TextBox 7"/>
          <p:cNvSpPr txBox="1"/>
          <p:nvPr/>
        </p:nvSpPr>
        <p:spPr>
          <a:xfrm>
            <a:off x="7659776" y="3895728"/>
            <a:ext cx="10449148" cy="7428865"/>
          </a:xfrm>
          <a:prstGeom prst="rect">
            <a:avLst/>
          </a:prstGeom>
        </p:spPr>
        <p:txBody>
          <a:bodyPr lIns="0" tIns="0" rIns="0" bIns="0" rtlCol="0" anchor="t">
            <a:spAutoFit/>
          </a:bodyPr>
          <a:lstStyle/>
          <a:p>
            <a:pPr algn="just">
              <a:lnSpc>
                <a:spcPts val="2989"/>
              </a:lnSpc>
            </a:pPr>
            <a:r>
              <a:rPr lang="en-US" sz="2299">
                <a:solidFill>
                  <a:srgbClr val="000000"/>
                </a:solidFill>
                <a:latin typeface="Glacial Indifference Bold Italics"/>
              </a:rPr>
              <a:t>Pasarela</a:t>
            </a:r>
            <a:r>
              <a:rPr lang="en-US" sz="2299">
                <a:solidFill>
                  <a:srgbClr val="000000"/>
                </a:solidFill>
                <a:latin typeface="Glacial Indifference Bold"/>
              </a:rPr>
              <a:t>:</a:t>
            </a:r>
            <a:r>
              <a:rPr lang="en-US" sz="2299">
                <a:solidFill>
                  <a:srgbClr val="000000"/>
                </a:solidFill>
                <a:latin typeface="Glacial Indifference"/>
              </a:rPr>
              <a:t> puente pequeño y provisional, hecho de materiales ligeros para salvar un espacio en el mismo nivel. Cuentan con barandas, rodapiés y extremos de transición.</a:t>
            </a:r>
          </a:p>
          <a:p>
            <a:pPr algn="just">
              <a:lnSpc>
                <a:spcPts val="2989"/>
              </a:lnSpc>
            </a:pPr>
            <a:r>
              <a:rPr lang="en-US" sz="2299">
                <a:solidFill>
                  <a:srgbClr val="000000"/>
                </a:solidFill>
                <a:latin typeface="Glacial Indifference Bold Italics"/>
              </a:rPr>
              <a:t>Rampa:</a:t>
            </a:r>
            <a:r>
              <a:rPr lang="en-US" sz="2299">
                <a:solidFill>
                  <a:srgbClr val="000000"/>
                </a:solidFill>
                <a:latin typeface="Glacial Indifference"/>
              </a:rPr>
              <a:t> de plano inclinado y tiene la función de comunicar dos planos de distinto nivel, de modo que se salve una diferencia de altura. Pueden ser usadas para el pasaje de personas y de materiales. </a:t>
            </a:r>
          </a:p>
          <a:p>
            <a:pPr algn="just">
              <a:lnSpc>
                <a:spcPts val="2989"/>
              </a:lnSpc>
            </a:pPr>
            <a:endParaRPr lang="en-US" sz="2299">
              <a:solidFill>
                <a:srgbClr val="000000"/>
              </a:solidFill>
              <a:latin typeface="Glacial Indifference"/>
            </a:endParaRPr>
          </a:p>
          <a:p>
            <a:pPr algn="just">
              <a:lnSpc>
                <a:spcPts val="2989"/>
              </a:lnSpc>
            </a:pPr>
            <a:r>
              <a:rPr lang="en-US" sz="2299">
                <a:solidFill>
                  <a:srgbClr val="000000"/>
                </a:solidFill>
                <a:latin typeface="Glacial Indifference Bold Italics"/>
              </a:rPr>
              <a:t>Artículo 243:</a:t>
            </a:r>
            <a:r>
              <a:rPr lang="en-US" sz="2299">
                <a:solidFill>
                  <a:srgbClr val="000000"/>
                </a:solidFill>
                <a:latin typeface="Glacial Indifference"/>
              </a:rPr>
              <a:t> calcularse en función de las cargas máximas a soportar y tendrán pendiente máxima de 1:4. </a:t>
            </a:r>
          </a:p>
          <a:p>
            <a:pPr algn="just">
              <a:lnSpc>
                <a:spcPts val="2989"/>
              </a:lnSpc>
            </a:pPr>
            <a:r>
              <a:rPr lang="en-US" sz="2299">
                <a:solidFill>
                  <a:srgbClr val="000000"/>
                </a:solidFill>
                <a:latin typeface="Glacial Indifference Bold Italics"/>
              </a:rPr>
              <a:t>Artículo 244:</a:t>
            </a:r>
            <a:r>
              <a:rPr lang="en-US" sz="2299">
                <a:solidFill>
                  <a:srgbClr val="000000"/>
                </a:solidFill>
                <a:latin typeface="Glacial Indifference"/>
              </a:rPr>
              <a:t> cuando tenga alguna de sus partes a más de 2 m de altura, deberá contar con una plataforma de tablones en contacto de un ancho mínimo de 60 cm. </a:t>
            </a:r>
          </a:p>
          <a:p>
            <a:pPr algn="just">
              <a:lnSpc>
                <a:spcPts val="2989"/>
              </a:lnSpc>
            </a:pPr>
            <a:r>
              <a:rPr lang="en-US" sz="2299">
                <a:solidFill>
                  <a:srgbClr val="000000"/>
                </a:solidFill>
                <a:latin typeface="Glacial Indifference Bold Italics"/>
              </a:rPr>
              <a:t>Artículo 245:</a:t>
            </a:r>
            <a:r>
              <a:rPr lang="en-US" sz="2299">
                <a:solidFill>
                  <a:srgbClr val="000000"/>
                </a:solidFill>
                <a:latin typeface="Glacial Indifference"/>
              </a:rPr>
              <a:t> si la inclinación hace necesario el uso de apoyos suplementarios para los pies, se deben utilizar peldaños colocados a intervalos máximos de 50 cm.</a:t>
            </a:r>
          </a:p>
          <a:p>
            <a:pPr algn="just">
              <a:lnSpc>
                <a:spcPts val="2989"/>
              </a:lnSpc>
            </a:pPr>
            <a:endParaRPr lang="en-US" sz="2299">
              <a:solidFill>
                <a:srgbClr val="000000"/>
              </a:solidFill>
              <a:latin typeface="Glacial Indifference"/>
            </a:endParaRPr>
          </a:p>
          <a:p>
            <a:pPr algn="just">
              <a:lnSpc>
                <a:spcPts val="2989"/>
              </a:lnSpc>
            </a:pPr>
            <a:r>
              <a:rPr lang="en-US" sz="2299">
                <a:solidFill>
                  <a:srgbClr val="000000"/>
                </a:solidFill>
                <a:latin typeface="Glacial Indifference Bold Italics"/>
              </a:rPr>
              <a:t>Forma de uso:</a:t>
            </a:r>
            <a:r>
              <a:rPr lang="en-US" sz="2299">
                <a:solidFill>
                  <a:srgbClr val="000000"/>
                </a:solidFill>
                <a:latin typeface="Glacial Indifference"/>
              </a:rPr>
              <a:t> respetar la pendiente máxima de 1:4 y contar con dispositivos de fijación.</a:t>
            </a:r>
          </a:p>
          <a:p>
            <a:pPr algn="just">
              <a:lnSpc>
                <a:spcPts val="2989"/>
              </a:lnSpc>
            </a:pPr>
            <a:endParaRPr lang="en-US" sz="2299">
              <a:solidFill>
                <a:srgbClr val="000000"/>
              </a:solidFill>
              <a:latin typeface="Glacial Indifference"/>
            </a:endParaRPr>
          </a:p>
          <a:p>
            <a:pPr algn="just">
              <a:lnSpc>
                <a:spcPts val="2989"/>
              </a:lnSpc>
            </a:pPr>
            <a:endParaRPr lang="en-US" sz="2299">
              <a:solidFill>
                <a:srgbClr val="000000"/>
              </a:solidFill>
              <a:latin typeface="Glacial Indifference"/>
            </a:endParaRPr>
          </a:p>
          <a:p>
            <a:pPr marL="0" lvl="0" indent="0" algn="just">
              <a:lnSpc>
                <a:spcPts val="2989"/>
              </a:lnSpc>
              <a:spcBef>
                <a:spcPct val="0"/>
              </a:spcBef>
            </a:pPr>
            <a:endParaRPr lang="en-US" sz="2299">
              <a:solidFill>
                <a:srgbClr val="000000"/>
              </a:solidFill>
              <a:latin typeface="Glacial Indifference"/>
            </a:endParaRPr>
          </a:p>
        </p:txBody>
      </p:sp>
      <p:sp>
        <p:nvSpPr>
          <p:cNvPr id="8" name="TextBox 8"/>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9" name="TextBox 9"/>
          <p:cNvSpPr txBox="1"/>
          <p:nvPr/>
        </p:nvSpPr>
        <p:spPr>
          <a:xfrm>
            <a:off x="9889254" y="2778841"/>
            <a:ext cx="6284041"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PASALERAS Y RAMPAS</a:t>
            </a:r>
          </a:p>
        </p:txBody>
      </p:sp>
      <p:sp>
        <p:nvSpPr>
          <p:cNvPr id="10" name="AutoShape 10"/>
          <p:cNvSpPr/>
          <p:nvPr/>
        </p:nvSpPr>
        <p:spPr>
          <a:xfrm>
            <a:off x="7460802" y="3756861"/>
            <a:ext cx="10827198" cy="4763"/>
          </a:xfrm>
          <a:prstGeom prst="line">
            <a:avLst/>
          </a:prstGeom>
          <a:ln w="9525" cap="rnd">
            <a:solidFill>
              <a:srgbClr val="6A4622"/>
            </a:solidFill>
            <a:prstDash val="solid"/>
            <a:headEnd type="none" w="sm" len="sm"/>
            <a:tailEnd type="none" w="sm" len="sm"/>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460802" y="0"/>
            <a:ext cx="10827198" cy="10287000"/>
            <a:chOff x="0" y="0"/>
            <a:chExt cx="2851608" cy="2709333"/>
          </a:xfrm>
        </p:grpSpPr>
        <p:sp>
          <p:nvSpPr>
            <p:cNvPr id="3" name="Freeform 3"/>
            <p:cNvSpPr/>
            <p:nvPr/>
          </p:nvSpPr>
          <p:spPr>
            <a:xfrm>
              <a:off x="0" y="0"/>
              <a:ext cx="2851608" cy="2709333"/>
            </a:xfrm>
            <a:custGeom>
              <a:avLst/>
              <a:gdLst/>
              <a:ahLst/>
              <a:cxnLst/>
              <a:rect l="l" t="t" r="r" b="b"/>
              <a:pathLst>
                <a:path w="2851608" h="2709333">
                  <a:moveTo>
                    <a:pt x="0" y="0"/>
                  </a:moveTo>
                  <a:lnTo>
                    <a:pt x="2851608" y="0"/>
                  </a:lnTo>
                  <a:lnTo>
                    <a:pt x="2851608" y="2709333"/>
                  </a:lnTo>
                  <a:lnTo>
                    <a:pt x="0" y="2709333"/>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1028700" y="1028700"/>
            <a:ext cx="4670854" cy="8229600"/>
          </a:xfrm>
          <a:custGeom>
            <a:avLst/>
            <a:gdLst/>
            <a:ahLst/>
            <a:cxnLst/>
            <a:rect l="l" t="t" r="r" b="b"/>
            <a:pathLst>
              <a:path w="4670854" h="8229600">
                <a:moveTo>
                  <a:pt x="0" y="0"/>
                </a:moveTo>
                <a:lnTo>
                  <a:pt x="4670854" y="0"/>
                </a:lnTo>
                <a:lnTo>
                  <a:pt x="4670854" y="8229600"/>
                </a:lnTo>
                <a:lnTo>
                  <a:pt x="0" y="8229600"/>
                </a:lnTo>
                <a:lnTo>
                  <a:pt x="0" y="0"/>
                </a:lnTo>
                <a:close/>
              </a:path>
            </a:pathLst>
          </a:custGeom>
          <a:blipFill>
            <a:blip r:embed="rId2"/>
            <a:stretch>
              <a:fillRect/>
            </a:stretch>
          </a:blipFill>
        </p:spPr>
      </p:sp>
      <p:sp>
        <p:nvSpPr>
          <p:cNvPr id="6" name="TextBox 6"/>
          <p:cNvSpPr txBox="1"/>
          <p:nvPr/>
        </p:nvSpPr>
        <p:spPr>
          <a:xfrm>
            <a:off x="8136654" y="4099761"/>
            <a:ext cx="9475493" cy="5730875"/>
          </a:xfrm>
          <a:prstGeom prst="rect">
            <a:avLst/>
          </a:prstGeom>
        </p:spPr>
        <p:txBody>
          <a:bodyPr lIns="0" tIns="0" rIns="0" bIns="0" rtlCol="0" anchor="t">
            <a:spAutoFit/>
          </a:bodyPr>
          <a:lstStyle/>
          <a:p>
            <a:pPr algn="just">
              <a:lnSpc>
                <a:spcPts val="3249"/>
              </a:lnSpc>
            </a:pPr>
            <a:r>
              <a:rPr lang="en-US" sz="2499">
                <a:solidFill>
                  <a:srgbClr val="000000"/>
                </a:solidFill>
                <a:latin typeface="Glacial Indifference"/>
              </a:rPr>
              <a:t>Utilizada en donde se necesita llevar material de un nivel a otro, para que el operario no deba realizar la labor con su propia fuerza. Equipadas con motores que pueden ser a combustión o eléctricos.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000000"/>
                </a:solidFill>
                <a:latin typeface="Glacial Indifference Bold Italics"/>
              </a:rPr>
              <a:t>Capacidad: </a:t>
            </a:r>
            <a:r>
              <a:rPr lang="en-US" sz="2499">
                <a:solidFill>
                  <a:srgbClr val="000000"/>
                </a:solidFill>
                <a:latin typeface="Glacial Indifference"/>
              </a:rPr>
              <a:t>desde 100 Kg. hasta 300 Kg.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000000"/>
                </a:solidFill>
                <a:latin typeface="Glacial Indifference Bold Italics"/>
              </a:rPr>
              <a:t>Características:</a:t>
            </a:r>
          </a:p>
          <a:p>
            <a:pPr marL="539748" lvl="1" indent="-269874" algn="just">
              <a:lnSpc>
                <a:spcPts val="3249"/>
              </a:lnSpc>
              <a:buFont typeface="Arial"/>
              <a:buChar char="•"/>
            </a:pPr>
            <a:r>
              <a:rPr lang="en-US" sz="2499">
                <a:solidFill>
                  <a:srgbClr val="000000"/>
                </a:solidFill>
                <a:latin typeface="Glacial Indifference Italics"/>
              </a:rPr>
              <a:t>Simple</a:t>
            </a:r>
            <a:r>
              <a:rPr lang="en-US" sz="2499">
                <a:solidFill>
                  <a:srgbClr val="000000"/>
                </a:solidFill>
                <a:latin typeface="Glacial Indifference"/>
              </a:rPr>
              <a:t>.</a:t>
            </a:r>
          </a:p>
          <a:p>
            <a:pPr marL="539748" lvl="1" indent="-269874" algn="just">
              <a:lnSpc>
                <a:spcPts val="3249"/>
              </a:lnSpc>
              <a:buFont typeface="Arial"/>
              <a:buChar char="•"/>
            </a:pPr>
            <a:r>
              <a:rPr lang="en-US" sz="2499">
                <a:solidFill>
                  <a:srgbClr val="000000"/>
                </a:solidFill>
                <a:latin typeface="Glacial Indifference Italics"/>
              </a:rPr>
              <a:t>Seguro</a:t>
            </a:r>
            <a:r>
              <a:rPr lang="en-US" sz="2499">
                <a:solidFill>
                  <a:srgbClr val="000000"/>
                </a:solidFill>
                <a:latin typeface="Glacial Indifference"/>
              </a:rPr>
              <a:t>.</a:t>
            </a:r>
          </a:p>
          <a:p>
            <a:pPr marL="539748" lvl="1" indent="-269874" algn="just">
              <a:lnSpc>
                <a:spcPts val="3249"/>
              </a:lnSpc>
              <a:buFont typeface="Arial"/>
              <a:buChar char="•"/>
            </a:pPr>
            <a:r>
              <a:rPr lang="en-US" sz="2499">
                <a:solidFill>
                  <a:srgbClr val="000000"/>
                </a:solidFill>
                <a:latin typeface="Glacial Indifference Italics"/>
              </a:rPr>
              <a:t>Ecológica</a:t>
            </a:r>
            <a:r>
              <a:rPr lang="en-US" sz="2499">
                <a:solidFill>
                  <a:srgbClr val="000000"/>
                </a:solidFill>
                <a:latin typeface="Glacial Indifference"/>
              </a:rPr>
              <a:t>.</a:t>
            </a:r>
          </a:p>
          <a:p>
            <a:pPr marL="539748" lvl="1" indent="-269874" algn="just">
              <a:lnSpc>
                <a:spcPts val="3249"/>
              </a:lnSpc>
              <a:buFont typeface="Arial"/>
              <a:buChar char="•"/>
            </a:pPr>
            <a:r>
              <a:rPr lang="en-US" sz="2499">
                <a:solidFill>
                  <a:srgbClr val="000000"/>
                </a:solidFill>
                <a:latin typeface="Glacial Indifference Italics"/>
              </a:rPr>
              <a:t>De alta calidad.</a:t>
            </a:r>
          </a:p>
          <a:p>
            <a:pPr marL="539748" lvl="1" indent="-269874" algn="just">
              <a:lnSpc>
                <a:spcPts val="3249"/>
              </a:lnSpc>
              <a:buFont typeface="Arial"/>
              <a:buChar char="•"/>
            </a:pPr>
            <a:r>
              <a:rPr lang="en-US" sz="2499">
                <a:solidFill>
                  <a:srgbClr val="000000"/>
                </a:solidFill>
                <a:latin typeface="Glacial Indifference Italics"/>
              </a:rPr>
              <a:t>Liviana y durable</a:t>
            </a:r>
            <a:r>
              <a:rPr lang="en-US" sz="2499">
                <a:solidFill>
                  <a:srgbClr val="000000"/>
                </a:solidFill>
                <a:latin typeface="Glacial Indifference"/>
              </a:rPr>
              <a:t>.</a:t>
            </a:r>
          </a:p>
          <a:p>
            <a:pPr marL="539748" lvl="1" indent="-269874" algn="just">
              <a:lnSpc>
                <a:spcPts val="3249"/>
              </a:lnSpc>
              <a:buFont typeface="Arial"/>
              <a:buChar char="•"/>
            </a:pPr>
            <a:r>
              <a:rPr lang="en-US" sz="2499">
                <a:solidFill>
                  <a:srgbClr val="000000"/>
                </a:solidFill>
                <a:latin typeface="Glacial Indifference Italics"/>
              </a:rPr>
              <a:t>Versátil.</a:t>
            </a:r>
          </a:p>
          <a:p>
            <a:pPr marL="539748" lvl="1" indent="-269874" algn="just">
              <a:lnSpc>
                <a:spcPts val="3249"/>
              </a:lnSpc>
              <a:spcBef>
                <a:spcPct val="0"/>
              </a:spcBef>
              <a:buFont typeface="Arial"/>
              <a:buChar char="•"/>
            </a:pPr>
            <a:r>
              <a:rPr lang="en-US" sz="2499">
                <a:solidFill>
                  <a:srgbClr val="000000"/>
                </a:solidFill>
                <a:latin typeface="Glacial Indifference"/>
              </a:rPr>
              <a:t>C</a:t>
            </a:r>
            <a:r>
              <a:rPr lang="en-US" sz="2499">
                <a:solidFill>
                  <a:srgbClr val="000000"/>
                </a:solidFill>
                <a:latin typeface="Glacial Indifference Italics"/>
              </a:rPr>
              <a:t>onfiable</a:t>
            </a:r>
            <a:r>
              <a:rPr lang="en-US" sz="2499">
                <a:solidFill>
                  <a:srgbClr val="000000"/>
                </a:solidFill>
                <a:latin typeface="Glacial Indifference"/>
              </a:rPr>
              <a:t>.</a:t>
            </a:r>
          </a:p>
        </p:txBody>
      </p:sp>
      <p:sp>
        <p:nvSpPr>
          <p:cNvPr id="7" name="TextBox 7"/>
          <p:cNvSpPr txBox="1"/>
          <p:nvPr/>
        </p:nvSpPr>
        <p:spPr>
          <a:xfrm>
            <a:off x="8332048" y="1002283"/>
            <a:ext cx="9084706" cy="14954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CLASIFICACIÓN SEGÚN DECRETO 911/96</a:t>
            </a:r>
          </a:p>
        </p:txBody>
      </p:sp>
      <p:sp>
        <p:nvSpPr>
          <p:cNvPr id="8" name="TextBox 8"/>
          <p:cNvSpPr txBox="1"/>
          <p:nvPr/>
        </p:nvSpPr>
        <p:spPr>
          <a:xfrm>
            <a:off x="7600082" y="2758944"/>
            <a:ext cx="10827201"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ESCALERA CON MOTOR/MONTACARGAS</a:t>
            </a:r>
          </a:p>
        </p:txBody>
      </p:sp>
      <p:sp>
        <p:nvSpPr>
          <p:cNvPr id="9" name="AutoShape 9"/>
          <p:cNvSpPr/>
          <p:nvPr/>
        </p:nvSpPr>
        <p:spPr>
          <a:xfrm>
            <a:off x="7460802" y="3756861"/>
            <a:ext cx="10827198" cy="4763"/>
          </a:xfrm>
          <a:prstGeom prst="line">
            <a:avLst/>
          </a:prstGeom>
          <a:ln w="9525" cap="rnd">
            <a:solidFill>
              <a:srgbClr val="6A4622"/>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14750" y="0"/>
            <a:ext cx="7209103" cy="10287000"/>
            <a:chOff x="0" y="0"/>
            <a:chExt cx="1898694" cy="2709333"/>
          </a:xfrm>
        </p:grpSpPr>
        <p:sp>
          <p:nvSpPr>
            <p:cNvPr id="3" name="Freeform 3"/>
            <p:cNvSpPr/>
            <p:nvPr/>
          </p:nvSpPr>
          <p:spPr>
            <a:xfrm>
              <a:off x="0" y="0"/>
              <a:ext cx="1898694" cy="2709333"/>
            </a:xfrm>
            <a:custGeom>
              <a:avLst/>
              <a:gdLst/>
              <a:ahLst/>
              <a:cxnLst/>
              <a:rect l="l" t="t" r="r" b="b"/>
              <a:pathLst>
                <a:path w="1898694" h="2709333">
                  <a:moveTo>
                    <a:pt x="0" y="0"/>
                  </a:moveTo>
                  <a:lnTo>
                    <a:pt x="1898694" y="0"/>
                  </a:lnTo>
                  <a:lnTo>
                    <a:pt x="1898694" y="2709333"/>
                  </a:lnTo>
                  <a:lnTo>
                    <a:pt x="0" y="2709333"/>
                  </a:lnTo>
                  <a:close/>
                </a:path>
              </a:pathLst>
            </a:custGeom>
            <a:solidFill>
              <a:srgbClr val="D8CEB8"/>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TextBox 5"/>
          <p:cNvSpPr txBox="1"/>
          <p:nvPr/>
        </p:nvSpPr>
        <p:spPr>
          <a:xfrm>
            <a:off x="8138433" y="1305677"/>
            <a:ext cx="4398295"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A MANO</a:t>
            </a:r>
          </a:p>
        </p:txBody>
      </p:sp>
      <p:sp>
        <p:nvSpPr>
          <p:cNvPr id="6" name="AutoShape 6"/>
          <p:cNvSpPr/>
          <p:nvPr/>
        </p:nvSpPr>
        <p:spPr>
          <a:xfrm>
            <a:off x="8138433" y="1913689"/>
            <a:ext cx="10149567" cy="0"/>
          </a:xfrm>
          <a:prstGeom prst="line">
            <a:avLst/>
          </a:prstGeom>
          <a:ln w="9525" cap="rnd">
            <a:solidFill>
              <a:srgbClr val="6A4622"/>
            </a:solidFill>
            <a:prstDash val="solid"/>
            <a:headEnd type="none" w="sm" len="sm"/>
            <a:tailEnd type="none" w="sm" len="sm"/>
          </a:ln>
        </p:spPr>
      </p:sp>
      <p:sp>
        <p:nvSpPr>
          <p:cNvPr id="7" name="AutoShape 7"/>
          <p:cNvSpPr/>
          <p:nvPr/>
        </p:nvSpPr>
        <p:spPr>
          <a:xfrm>
            <a:off x="8138433" y="7295930"/>
            <a:ext cx="10149567" cy="0"/>
          </a:xfrm>
          <a:prstGeom prst="line">
            <a:avLst/>
          </a:prstGeom>
          <a:ln w="9525" cap="rnd">
            <a:solidFill>
              <a:srgbClr val="6A4622"/>
            </a:solidFill>
            <a:prstDash val="solid"/>
            <a:headEnd type="none" w="sm" len="sm"/>
            <a:tailEnd type="none" w="sm" len="sm"/>
          </a:ln>
        </p:spPr>
      </p:sp>
      <p:sp>
        <p:nvSpPr>
          <p:cNvPr id="8" name="Freeform 8"/>
          <p:cNvSpPr/>
          <p:nvPr/>
        </p:nvSpPr>
        <p:spPr>
          <a:xfrm>
            <a:off x="8778771" y="2956817"/>
            <a:ext cx="2740177" cy="3240968"/>
          </a:xfrm>
          <a:custGeom>
            <a:avLst/>
            <a:gdLst/>
            <a:ahLst/>
            <a:cxnLst/>
            <a:rect l="l" t="t" r="r" b="b"/>
            <a:pathLst>
              <a:path w="2740177" h="3240968">
                <a:moveTo>
                  <a:pt x="0" y="0"/>
                </a:moveTo>
                <a:lnTo>
                  <a:pt x="2740177" y="0"/>
                </a:lnTo>
                <a:lnTo>
                  <a:pt x="2740177" y="3240968"/>
                </a:lnTo>
                <a:lnTo>
                  <a:pt x="0" y="3240968"/>
                </a:lnTo>
                <a:lnTo>
                  <a:pt x="0" y="0"/>
                </a:lnTo>
                <a:close/>
              </a:path>
            </a:pathLst>
          </a:custGeom>
          <a:blipFill>
            <a:blip r:embed="rId2"/>
            <a:stretch>
              <a:fillRect/>
            </a:stretch>
          </a:blipFill>
        </p:spPr>
      </p:sp>
      <p:sp>
        <p:nvSpPr>
          <p:cNvPr id="9" name="Freeform 9"/>
          <p:cNvSpPr/>
          <p:nvPr/>
        </p:nvSpPr>
        <p:spPr>
          <a:xfrm>
            <a:off x="10607357" y="7656893"/>
            <a:ext cx="5211719" cy="2326497"/>
          </a:xfrm>
          <a:custGeom>
            <a:avLst/>
            <a:gdLst/>
            <a:ahLst/>
            <a:cxnLst/>
            <a:rect l="l" t="t" r="r" b="b"/>
            <a:pathLst>
              <a:path w="5211719" h="2326497">
                <a:moveTo>
                  <a:pt x="0" y="0"/>
                </a:moveTo>
                <a:lnTo>
                  <a:pt x="5211719" y="0"/>
                </a:lnTo>
                <a:lnTo>
                  <a:pt x="5211719" y="2326497"/>
                </a:lnTo>
                <a:lnTo>
                  <a:pt x="0" y="2326497"/>
                </a:lnTo>
                <a:lnTo>
                  <a:pt x="0" y="0"/>
                </a:lnTo>
                <a:close/>
              </a:path>
            </a:pathLst>
          </a:custGeom>
          <a:blipFill>
            <a:blip r:embed="rId3"/>
            <a:stretch>
              <a:fillRect/>
            </a:stretch>
          </a:blipFill>
        </p:spPr>
      </p:sp>
      <p:sp>
        <p:nvSpPr>
          <p:cNvPr id="10" name="Freeform 10"/>
          <p:cNvSpPr/>
          <p:nvPr/>
        </p:nvSpPr>
        <p:spPr>
          <a:xfrm>
            <a:off x="12536728" y="3446008"/>
            <a:ext cx="5366688" cy="2356107"/>
          </a:xfrm>
          <a:custGeom>
            <a:avLst/>
            <a:gdLst/>
            <a:ahLst/>
            <a:cxnLst/>
            <a:rect l="l" t="t" r="r" b="b"/>
            <a:pathLst>
              <a:path w="5366688" h="2356107">
                <a:moveTo>
                  <a:pt x="0" y="0"/>
                </a:moveTo>
                <a:lnTo>
                  <a:pt x="5366688" y="0"/>
                </a:lnTo>
                <a:lnTo>
                  <a:pt x="5366688" y="2356107"/>
                </a:lnTo>
                <a:lnTo>
                  <a:pt x="0" y="2356107"/>
                </a:lnTo>
                <a:lnTo>
                  <a:pt x="0" y="0"/>
                </a:lnTo>
                <a:close/>
              </a:path>
            </a:pathLst>
          </a:custGeom>
          <a:blipFill>
            <a:blip r:embed="rId4"/>
            <a:stretch>
              <a:fillRect/>
            </a:stretch>
          </a:blipFill>
        </p:spPr>
      </p:sp>
      <p:sp>
        <p:nvSpPr>
          <p:cNvPr id="11" name="Freeform 11"/>
          <p:cNvSpPr/>
          <p:nvPr/>
        </p:nvSpPr>
        <p:spPr>
          <a:xfrm>
            <a:off x="913635" y="3521618"/>
            <a:ext cx="5352334" cy="5352334"/>
          </a:xfrm>
          <a:custGeom>
            <a:avLst/>
            <a:gdLst/>
            <a:ahLst/>
            <a:cxnLst/>
            <a:rect l="l" t="t" r="r" b="b"/>
            <a:pathLst>
              <a:path w="5352334" h="5352334">
                <a:moveTo>
                  <a:pt x="0" y="0"/>
                </a:moveTo>
                <a:lnTo>
                  <a:pt x="5352333" y="0"/>
                </a:lnTo>
                <a:lnTo>
                  <a:pt x="5352333" y="5352334"/>
                </a:lnTo>
                <a:lnTo>
                  <a:pt x="0" y="5352334"/>
                </a:lnTo>
                <a:lnTo>
                  <a:pt x="0" y="0"/>
                </a:lnTo>
                <a:close/>
              </a:path>
            </a:pathLst>
          </a:custGeom>
          <a:blipFill>
            <a:blip r:embed="rId5"/>
            <a:stretch>
              <a:fillRect/>
            </a:stretch>
          </a:blipFill>
        </p:spPr>
      </p:sp>
      <p:sp>
        <p:nvSpPr>
          <p:cNvPr id="12" name="TextBox 12"/>
          <p:cNvSpPr txBox="1"/>
          <p:nvPr/>
        </p:nvSpPr>
        <p:spPr>
          <a:xfrm>
            <a:off x="-14750" y="1935913"/>
            <a:ext cx="7209103" cy="7715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TRANSPORTE</a:t>
            </a:r>
          </a:p>
        </p:txBody>
      </p:sp>
      <p:sp>
        <p:nvSpPr>
          <p:cNvPr id="13" name="TextBox 13"/>
          <p:cNvSpPr txBox="1"/>
          <p:nvPr/>
        </p:nvSpPr>
        <p:spPr>
          <a:xfrm>
            <a:off x="8818344" y="2221663"/>
            <a:ext cx="3185159" cy="476250"/>
          </a:xfrm>
          <a:prstGeom prst="rect">
            <a:avLst/>
          </a:prstGeom>
        </p:spPr>
        <p:txBody>
          <a:bodyPr lIns="0" tIns="0" rIns="0" bIns="0" rtlCol="0" anchor="t">
            <a:spAutoFit/>
          </a:bodyPr>
          <a:lstStyle/>
          <a:p>
            <a:pPr algn="just">
              <a:lnSpc>
                <a:spcPts val="3899"/>
              </a:lnSpc>
              <a:spcBef>
                <a:spcPct val="0"/>
              </a:spcBef>
            </a:pPr>
            <a:r>
              <a:rPr lang="en-US" sz="2999">
                <a:solidFill>
                  <a:srgbClr val="000000"/>
                </a:solidFill>
                <a:latin typeface="Glacial Indifference"/>
              </a:rPr>
              <a:t>Por una persona</a:t>
            </a:r>
            <a:r>
              <a:rPr lang="en-US" sz="2999" u="none" strike="noStrike">
                <a:solidFill>
                  <a:srgbClr val="000000"/>
                </a:solidFill>
                <a:latin typeface="Glacial Indifference"/>
              </a:rPr>
              <a:t> </a:t>
            </a:r>
          </a:p>
        </p:txBody>
      </p:sp>
      <p:sp>
        <p:nvSpPr>
          <p:cNvPr id="14" name="TextBox 14"/>
          <p:cNvSpPr txBox="1"/>
          <p:nvPr/>
        </p:nvSpPr>
        <p:spPr>
          <a:xfrm>
            <a:off x="8138433" y="6521635"/>
            <a:ext cx="4398295" cy="635000"/>
          </a:xfrm>
          <a:prstGeom prst="rect">
            <a:avLst/>
          </a:prstGeom>
        </p:spPr>
        <p:txBody>
          <a:bodyPr lIns="0" tIns="0" rIns="0" bIns="0" rtlCol="0" anchor="t">
            <a:spAutoFit/>
          </a:bodyPr>
          <a:lstStyle/>
          <a:p>
            <a:pPr marL="0" lvl="0" indent="0" algn="just">
              <a:lnSpc>
                <a:spcPts val="5199"/>
              </a:lnSpc>
              <a:spcBef>
                <a:spcPct val="0"/>
              </a:spcBef>
            </a:pPr>
            <a:r>
              <a:rPr lang="en-US" sz="3999">
                <a:solidFill>
                  <a:srgbClr val="993248"/>
                </a:solidFill>
                <a:latin typeface="Montaser Arabic Bold"/>
              </a:rPr>
              <a:t>CON VEHÍCULO</a:t>
            </a:r>
          </a:p>
        </p:txBody>
      </p:sp>
      <p:sp>
        <p:nvSpPr>
          <p:cNvPr id="15" name="TextBox 15"/>
          <p:cNvSpPr txBox="1"/>
          <p:nvPr/>
        </p:nvSpPr>
        <p:spPr>
          <a:xfrm>
            <a:off x="13627493" y="2221663"/>
            <a:ext cx="3185159" cy="476250"/>
          </a:xfrm>
          <a:prstGeom prst="rect">
            <a:avLst/>
          </a:prstGeom>
        </p:spPr>
        <p:txBody>
          <a:bodyPr lIns="0" tIns="0" rIns="0" bIns="0" rtlCol="0" anchor="t">
            <a:spAutoFit/>
          </a:bodyPr>
          <a:lstStyle/>
          <a:p>
            <a:pPr algn="just">
              <a:lnSpc>
                <a:spcPts val="3899"/>
              </a:lnSpc>
              <a:spcBef>
                <a:spcPct val="0"/>
              </a:spcBef>
            </a:pPr>
            <a:r>
              <a:rPr lang="en-US" sz="2999">
                <a:solidFill>
                  <a:srgbClr val="000000"/>
                </a:solidFill>
                <a:latin typeface="Glacial Indifference"/>
              </a:rPr>
              <a:t>Por dos personas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14750" y="0"/>
            <a:ext cx="18302750" cy="3183779"/>
            <a:chOff x="0" y="0"/>
            <a:chExt cx="4820477" cy="838526"/>
          </a:xfrm>
        </p:grpSpPr>
        <p:sp>
          <p:nvSpPr>
            <p:cNvPr id="3" name="Freeform 3"/>
            <p:cNvSpPr/>
            <p:nvPr/>
          </p:nvSpPr>
          <p:spPr>
            <a:xfrm>
              <a:off x="0" y="0"/>
              <a:ext cx="4820477" cy="838526"/>
            </a:xfrm>
            <a:custGeom>
              <a:avLst/>
              <a:gdLst/>
              <a:ahLst/>
              <a:cxnLst/>
              <a:rect l="l" t="t" r="r" b="b"/>
              <a:pathLst>
                <a:path w="4820477" h="838526">
                  <a:moveTo>
                    <a:pt x="0" y="0"/>
                  </a:moveTo>
                  <a:lnTo>
                    <a:pt x="4820477" y="0"/>
                  </a:lnTo>
                  <a:lnTo>
                    <a:pt x="4820477" y="838526"/>
                  </a:lnTo>
                  <a:lnTo>
                    <a:pt x="0" y="838526"/>
                  </a:lnTo>
                  <a:close/>
                </a:path>
              </a:pathLst>
            </a:custGeom>
            <a:solidFill>
              <a:srgbClr val="D8CEB8"/>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TextBox 5"/>
          <p:cNvSpPr txBox="1"/>
          <p:nvPr/>
        </p:nvSpPr>
        <p:spPr>
          <a:xfrm>
            <a:off x="1028700" y="3507629"/>
            <a:ext cx="16460093" cy="8575535"/>
          </a:xfrm>
          <a:prstGeom prst="rect">
            <a:avLst/>
          </a:prstGeom>
        </p:spPr>
        <p:txBody>
          <a:bodyPr lIns="0" tIns="0" rIns="0" bIns="0" rtlCol="0" anchor="t">
            <a:spAutoFit/>
          </a:bodyPr>
          <a:lstStyle/>
          <a:p>
            <a:pPr>
              <a:lnSpc>
                <a:spcPts val="4550"/>
              </a:lnSpc>
              <a:spcBef>
                <a:spcPct val="0"/>
              </a:spcBef>
            </a:pPr>
            <a:r>
              <a:rPr lang="en-US" sz="3500">
                <a:solidFill>
                  <a:srgbClr val="993248"/>
                </a:solidFill>
                <a:latin typeface="Glacial Indifference Bold"/>
              </a:rPr>
              <a:t>1-</a:t>
            </a:r>
            <a:r>
              <a:rPr lang="en-US" sz="3500">
                <a:solidFill>
                  <a:srgbClr val="000000"/>
                </a:solidFill>
                <a:latin typeface="Glacial Indifference"/>
              </a:rPr>
              <a:t> Definir claramente el área de trabajo.</a:t>
            </a:r>
          </a:p>
          <a:p>
            <a:pPr>
              <a:lnSpc>
                <a:spcPts val="4550"/>
              </a:lnSpc>
              <a:spcBef>
                <a:spcPct val="0"/>
              </a:spcBef>
            </a:pPr>
            <a:endParaRPr lang="en-US" sz="3500">
              <a:solidFill>
                <a:srgbClr val="000000"/>
              </a:solidFill>
              <a:latin typeface="Glacial Indifference"/>
            </a:endParaRPr>
          </a:p>
          <a:p>
            <a:pPr>
              <a:lnSpc>
                <a:spcPts val="4550"/>
              </a:lnSpc>
              <a:spcBef>
                <a:spcPct val="0"/>
              </a:spcBef>
            </a:pPr>
            <a:r>
              <a:rPr lang="en-US" sz="3500">
                <a:solidFill>
                  <a:srgbClr val="993248"/>
                </a:solidFill>
                <a:latin typeface="Glacial Indifference Bold"/>
              </a:rPr>
              <a:t>2-</a:t>
            </a:r>
            <a:r>
              <a:rPr lang="en-US" sz="3500">
                <a:solidFill>
                  <a:srgbClr val="000000"/>
                </a:solidFill>
                <a:latin typeface="Glacial Indifference"/>
              </a:rPr>
              <a:t> Verificar la estabilidad del terreno donde se colocará la escalera.</a:t>
            </a:r>
          </a:p>
          <a:p>
            <a:pPr>
              <a:lnSpc>
                <a:spcPts val="4550"/>
              </a:lnSpc>
              <a:spcBef>
                <a:spcPct val="0"/>
              </a:spcBef>
            </a:pPr>
            <a:endParaRPr lang="en-US" sz="3500">
              <a:solidFill>
                <a:srgbClr val="000000"/>
              </a:solidFill>
              <a:latin typeface="Glacial Indifference"/>
            </a:endParaRPr>
          </a:p>
          <a:p>
            <a:pPr>
              <a:lnSpc>
                <a:spcPts val="4550"/>
              </a:lnSpc>
              <a:spcBef>
                <a:spcPct val="0"/>
              </a:spcBef>
            </a:pPr>
            <a:r>
              <a:rPr lang="en-US" sz="3500">
                <a:solidFill>
                  <a:srgbClr val="993248"/>
                </a:solidFill>
                <a:latin typeface="Glacial Indifference Bold"/>
              </a:rPr>
              <a:t>3-</a:t>
            </a:r>
            <a:r>
              <a:rPr lang="en-US" sz="3500">
                <a:solidFill>
                  <a:srgbClr val="000000"/>
                </a:solidFill>
                <a:latin typeface="Glacial Indifference"/>
              </a:rPr>
              <a:t> Asegurar la base de la escalera utilizando superficies antideslizantes o a través del hincado.</a:t>
            </a:r>
          </a:p>
          <a:p>
            <a:pPr>
              <a:lnSpc>
                <a:spcPts val="4550"/>
              </a:lnSpc>
              <a:spcBef>
                <a:spcPct val="0"/>
              </a:spcBef>
            </a:pPr>
            <a:endParaRPr lang="en-US" sz="3500">
              <a:solidFill>
                <a:srgbClr val="000000"/>
              </a:solidFill>
              <a:latin typeface="Glacial Indifference"/>
            </a:endParaRPr>
          </a:p>
          <a:p>
            <a:pPr>
              <a:lnSpc>
                <a:spcPts val="4550"/>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r>
              <a:rPr lang="en-US" sz="2022">
                <a:solidFill>
                  <a:srgbClr val="000000"/>
                </a:solidFill>
                <a:latin typeface="Lazord Sans Serif"/>
              </a:rPr>
              <a:t> </a:t>
            </a:r>
          </a:p>
        </p:txBody>
      </p:sp>
      <p:sp>
        <p:nvSpPr>
          <p:cNvPr id="6" name="Freeform 6"/>
          <p:cNvSpPr/>
          <p:nvPr/>
        </p:nvSpPr>
        <p:spPr>
          <a:xfrm>
            <a:off x="6418974" y="6757172"/>
            <a:ext cx="5679546" cy="2925827"/>
          </a:xfrm>
          <a:custGeom>
            <a:avLst/>
            <a:gdLst/>
            <a:ahLst/>
            <a:cxnLst/>
            <a:rect l="l" t="t" r="r" b="b"/>
            <a:pathLst>
              <a:path w="5679546" h="2925827">
                <a:moveTo>
                  <a:pt x="0" y="0"/>
                </a:moveTo>
                <a:lnTo>
                  <a:pt x="5679546" y="0"/>
                </a:lnTo>
                <a:lnTo>
                  <a:pt x="5679546" y="2925827"/>
                </a:lnTo>
                <a:lnTo>
                  <a:pt x="0" y="2925827"/>
                </a:lnTo>
                <a:lnTo>
                  <a:pt x="0" y="0"/>
                </a:lnTo>
                <a:close/>
              </a:path>
            </a:pathLst>
          </a:custGeom>
          <a:blipFill>
            <a:blip r:embed="rId2"/>
            <a:stretch>
              <a:fillRect/>
            </a:stretch>
          </a:blipFill>
        </p:spPr>
      </p:sp>
      <p:sp>
        <p:nvSpPr>
          <p:cNvPr id="7" name="TextBox 7"/>
          <p:cNvSpPr txBox="1"/>
          <p:nvPr/>
        </p:nvSpPr>
        <p:spPr>
          <a:xfrm>
            <a:off x="2712381" y="1973022"/>
            <a:ext cx="12848487" cy="635000"/>
          </a:xfrm>
          <a:prstGeom prst="rect">
            <a:avLst/>
          </a:prstGeom>
        </p:spPr>
        <p:txBody>
          <a:bodyPr lIns="0" tIns="0" rIns="0" bIns="0" rtlCol="0" anchor="t">
            <a:spAutoFit/>
          </a:bodyPr>
          <a:lstStyle/>
          <a:p>
            <a:pPr marL="0" lvl="0" indent="0" algn="ctr">
              <a:lnSpc>
                <a:spcPts val="4750"/>
              </a:lnSpc>
              <a:spcBef>
                <a:spcPct val="0"/>
              </a:spcBef>
            </a:pPr>
            <a:r>
              <a:rPr lang="en-US" sz="5000">
                <a:solidFill>
                  <a:srgbClr val="000000"/>
                </a:solidFill>
                <a:latin typeface="Montaser Arabic Bold"/>
              </a:rPr>
              <a:t>COLOCACIÓN </a:t>
            </a:r>
          </a:p>
        </p:txBody>
      </p:sp>
      <p:sp>
        <p:nvSpPr>
          <p:cNvPr id="8" name="TextBox 8"/>
          <p:cNvSpPr txBox="1"/>
          <p:nvPr/>
        </p:nvSpPr>
        <p:spPr>
          <a:xfrm>
            <a:off x="846215" y="714375"/>
            <a:ext cx="16580819" cy="7715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SEGURIDAD EN EL USO DE ESCALERAS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AC87"/>
        </a:solidFill>
        <a:effectLst/>
      </p:bgPr>
    </p:bg>
    <p:spTree>
      <p:nvGrpSpPr>
        <p:cNvPr id="1" name=""/>
        <p:cNvGrpSpPr/>
        <p:nvPr/>
      </p:nvGrpSpPr>
      <p:grpSpPr>
        <a:xfrm>
          <a:off x="0" y="0"/>
          <a:ext cx="0" cy="0"/>
          <a:chOff x="0" y="0"/>
          <a:chExt cx="0" cy="0"/>
        </a:xfrm>
      </p:grpSpPr>
      <p:grpSp>
        <p:nvGrpSpPr>
          <p:cNvPr id="2" name="Group 2"/>
          <p:cNvGrpSpPr/>
          <p:nvPr/>
        </p:nvGrpSpPr>
        <p:grpSpPr>
          <a:xfrm>
            <a:off x="0" y="901319"/>
            <a:ext cx="6863292" cy="8029721"/>
            <a:chOff x="0" y="0"/>
            <a:chExt cx="1807616" cy="2114824"/>
          </a:xfrm>
        </p:grpSpPr>
        <p:sp>
          <p:nvSpPr>
            <p:cNvPr id="3" name="Freeform 3"/>
            <p:cNvSpPr/>
            <p:nvPr/>
          </p:nvSpPr>
          <p:spPr>
            <a:xfrm>
              <a:off x="0" y="0"/>
              <a:ext cx="1807616" cy="2114823"/>
            </a:xfrm>
            <a:custGeom>
              <a:avLst/>
              <a:gdLst/>
              <a:ahLst/>
              <a:cxnLst/>
              <a:rect l="l" t="t" r="r" b="b"/>
              <a:pathLst>
                <a:path w="1807616" h="2114823">
                  <a:moveTo>
                    <a:pt x="0" y="0"/>
                  </a:moveTo>
                  <a:lnTo>
                    <a:pt x="1807616" y="0"/>
                  </a:lnTo>
                  <a:lnTo>
                    <a:pt x="1807616" y="2114823"/>
                  </a:lnTo>
                  <a:lnTo>
                    <a:pt x="0" y="2114823"/>
                  </a:lnTo>
                  <a:close/>
                </a:path>
              </a:pathLst>
            </a:custGeom>
            <a:solidFill>
              <a:srgbClr val="F7E7CD"/>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AutoShape 5"/>
          <p:cNvSpPr/>
          <p:nvPr/>
        </p:nvSpPr>
        <p:spPr>
          <a:xfrm rot="-5400000">
            <a:off x="15854356" y="9258186"/>
            <a:ext cx="2800363" cy="0"/>
          </a:xfrm>
          <a:prstGeom prst="line">
            <a:avLst/>
          </a:prstGeom>
          <a:ln w="9525" cap="rnd">
            <a:solidFill>
              <a:srgbClr val="6A4622"/>
            </a:solidFill>
            <a:prstDash val="solid"/>
            <a:headEnd type="none" w="sm" len="sm"/>
            <a:tailEnd type="none" w="sm" len="sm"/>
          </a:ln>
        </p:spPr>
      </p:sp>
      <p:sp>
        <p:nvSpPr>
          <p:cNvPr id="6" name="AutoShape 6"/>
          <p:cNvSpPr/>
          <p:nvPr/>
        </p:nvSpPr>
        <p:spPr>
          <a:xfrm flipV="1">
            <a:off x="8058603" y="-498863"/>
            <a:ext cx="0" cy="2183632"/>
          </a:xfrm>
          <a:prstGeom prst="line">
            <a:avLst/>
          </a:prstGeom>
          <a:ln w="9525" cap="rnd">
            <a:solidFill>
              <a:srgbClr val="6A4622"/>
            </a:solidFill>
            <a:prstDash val="solid"/>
            <a:headEnd type="none" w="sm" len="sm"/>
            <a:tailEnd type="none" w="sm" len="sm"/>
          </a:ln>
        </p:spPr>
      </p:sp>
      <p:sp>
        <p:nvSpPr>
          <p:cNvPr id="7" name="TextBox 7"/>
          <p:cNvSpPr txBox="1"/>
          <p:nvPr/>
        </p:nvSpPr>
        <p:spPr>
          <a:xfrm>
            <a:off x="8252815" y="2095243"/>
            <a:ext cx="9195935" cy="7705090"/>
          </a:xfrm>
          <a:prstGeom prst="rect">
            <a:avLst/>
          </a:prstGeom>
        </p:spPr>
        <p:txBody>
          <a:bodyPr lIns="0" tIns="0" rIns="0" bIns="0" rtlCol="0" anchor="t">
            <a:spAutoFit/>
          </a:bodyPr>
          <a:lstStyle/>
          <a:p>
            <a:pPr marL="798828" lvl="1" indent="-399414" algn="just">
              <a:lnSpc>
                <a:spcPts val="4809"/>
              </a:lnSpc>
              <a:spcBef>
                <a:spcPct val="0"/>
              </a:spcBef>
              <a:buFont typeface="Arial"/>
              <a:buChar char="•"/>
            </a:pPr>
            <a:r>
              <a:rPr lang="en-US" sz="3699" u="none" strike="noStrike">
                <a:solidFill>
                  <a:srgbClr val="000000"/>
                </a:solidFill>
                <a:latin typeface="Glacial Indifference"/>
              </a:rPr>
              <a:t>Definición</a:t>
            </a:r>
          </a:p>
          <a:p>
            <a:pPr marL="798828" lvl="1" indent="-399414" algn="just">
              <a:lnSpc>
                <a:spcPts val="4809"/>
              </a:lnSpc>
              <a:spcBef>
                <a:spcPct val="0"/>
              </a:spcBef>
              <a:buFont typeface="Arial"/>
              <a:buChar char="•"/>
            </a:pPr>
            <a:r>
              <a:rPr lang="en-US" sz="3699" u="none" strike="noStrike">
                <a:solidFill>
                  <a:srgbClr val="000000"/>
                </a:solidFill>
                <a:latin typeface="Glacial Indifference"/>
              </a:rPr>
              <a:t>Marco Legal</a:t>
            </a:r>
          </a:p>
          <a:p>
            <a:pPr marL="798828" lvl="1" indent="-399414" algn="just">
              <a:lnSpc>
                <a:spcPts val="4809"/>
              </a:lnSpc>
              <a:spcBef>
                <a:spcPct val="0"/>
              </a:spcBef>
              <a:buFont typeface="Arial"/>
              <a:buChar char="•"/>
            </a:pPr>
            <a:r>
              <a:rPr lang="en-US" sz="3699" u="none" strike="noStrike">
                <a:solidFill>
                  <a:srgbClr val="000000"/>
                </a:solidFill>
                <a:latin typeface="Glacial Indifference"/>
              </a:rPr>
              <a:t>Posibles riesgos</a:t>
            </a:r>
          </a:p>
          <a:p>
            <a:pPr marL="798828" lvl="1" indent="-399414" algn="just">
              <a:lnSpc>
                <a:spcPts val="4809"/>
              </a:lnSpc>
              <a:spcBef>
                <a:spcPct val="0"/>
              </a:spcBef>
              <a:buFont typeface="Arial"/>
              <a:buChar char="•"/>
            </a:pPr>
            <a:r>
              <a:rPr lang="en-US" sz="3699" u="none" strike="noStrike">
                <a:solidFill>
                  <a:srgbClr val="000000"/>
                </a:solidFill>
                <a:latin typeface="Glacial Indifference"/>
              </a:rPr>
              <a:t>Materiales</a:t>
            </a:r>
          </a:p>
          <a:p>
            <a:pPr marL="798828" lvl="1" indent="-399414" algn="just">
              <a:lnSpc>
                <a:spcPts val="4809"/>
              </a:lnSpc>
              <a:spcBef>
                <a:spcPct val="0"/>
              </a:spcBef>
              <a:buFont typeface="Arial"/>
              <a:buChar char="•"/>
            </a:pPr>
            <a:r>
              <a:rPr lang="en-US" sz="3699" u="none" strike="noStrike">
                <a:solidFill>
                  <a:srgbClr val="000000"/>
                </a:solidFill>
                <a:latin typeface="Glacial Indifference"/>
              </a:rPr>
              <a:t>Clasificación según Decreto 911/96</a:t>
            </a:r>
          </a:p>
          <a:p>
            <a:pPr marL="798828" lvl="1" indent="-399414" algn="just">
              <a:lnSpc>
                <a:spcPts val="4809"/>
              </a:lnSpc>
              <a:spcBef>
                <a:spcPct val="0"/>
              </a:spcBef>
              <a:buFont typeface="Arial"/>
              <a:buChar char="•"/>
            </a:pPr>
            <a:r>
              <a:rPr lang="en-US" sz="3699" u="none" strike="noStrike">
                <a:solidFill>
                  <a:srgbClr val="000000"/>
                </a:solidFill>
                <a:latin typeface="Glacial Indifference"/>
              </a:rPr>
              <a:t>Transporte</a:t>
            </a:r>
          </a:p>
          <a:p>
            <a:pPr marL="798828" lvl="1" indent="-399414" algn="just">
              <a:lnSpc>
                <a:spcPts val="4809"/>
              </a:lnSpc>
              <a:spcBef>
                <a:spcPct val="0"/>
              </a:spcBef>
              <a:buFont typeface="Arial"/>
              <a:buChar char="•"/>
            </a:pPr>
            <a:r>
              <a:rPr lang="en-US" sz="3699" u="none" strike="noStrike">
                <a:solidFill>
                  <a:srgbClr val="000000"/>
                </a:solidFill>
                <a:latin typeface="Glacial Indifference"/>
              </a:rPr>
              <a:t>Seguridad en el uso</a:t>
            </a:r>
          </a:p>
          <a:p>
            <a:pPr marL="0" lvl="0" indent="0" algn="just">
              <a:lnSpc>
                <a:spcPts val="4290"/>
              </a:lnSpc>
              <a:spcBef>
                <a:spcPct val="0"/>
              </a:spcBef>
            </a:pPr>
            <a:r>
              <a:rPr lang="en-US" sz="3300" u="none" strike="noStrike">
                <a:solidFill>
                  <a:srgbClr val="000000"/>
                </a:solidFill>
                <a:latin typeface="Glacial Indifference"/>
              </a:rPr>
              <a:t>          Colocación de Escaleras</a:t>
            </a:r>
          </a:p>
          <a:p>
            <a:pPr marL="0" lvl="0" indent="0" algn="just">
              <a:lnSpc>
                <a:spcPts val="4290"/>
              </a:lnSpc>
              <a:spcBef>
                <a:spcPct val="0"/>
              </a:spcBef>
            </a:pPr>
            <a:r>
              <a:rPr lang="en-US" sz="3300" u="none" strike="noStrike">
                <a:solidFill>
                  <a:srgbClr val="000000"/>
                </a:solidFill>
                <a:latin typeface="Glacial Indifference"/>
              </a:rPr>
              <a:t>          Indicaciones de uso</a:t>
            </a:r>
          </a:p>
          <a:p>
            <a:pPr marL="0" lvl="0" indent="0" algn="just">
              <a:lnSpc>
                <a:spcPts val="4290"/>
              </a:lnSpc>
              <a:spcBef>
                <a:spcPct val="0"/>
              </a:spcBef>
            </a:pPr>
            <a:r>
              <a:rPr lang="en-US" sz="3300" u="none" strike="noStrike">
                <a:solidFill>
                  <a:srgbClr val="000000"/>
                </a:solidFill>
                <a:latin typeface="Glacial Indifference"/>
              </a:rPr>
              <a:t>          Disposiciones de seguridad</a:t>
            </a:r>
          </a:p>
          <a:p>
            <a:pPr marL="0" lvl="0" indent="0" algn="just">
              <a:lnSpc>
                <a:spcPts val="4290"/>
              </a:lnSpc>
              <a:spcBef>
                <a:spcPct val="0"/>
              </a:spcBef>
            </a:pPr>
            <a:r>
              <a:rPr lang="en-US" sz="3300" u="none" strike="noStrike">
                <a:solidFill>
                  <a:srgbClr val="000000"/>
                </a:solidFill>
                <a:latin typeface="Glacial Indifference"/>
              </a:rPr>
              <a:t>          Tipos de escaleras no permitidas en obra</a:t>
            </a:r>
          </a:p>
          <a:p>
            <a:pPr marL="0" lvl="0" indent="0" algn="just">
              <a:lnSpc>
                <a:spcPts val="5069"/>
              </a:lnSpc>
              <a:spcBef>
                <a:spcPct val="0"/>
              </a:spcBef>
            </a:pPr>
            <a:endParaRPr lang="en-US" sz="3300" u="none" strike="noStrike">
              <a:solidFill>
                <a:srgbClr val="000000"/>
              </a:solidFill>
              <a:latin typeface="Glacial Indifference"/>
            </a:endParaRPr>
          </a:p>
          <a:p>
            <a:pPr marL="0" lvl="0" indent="0" algn="just">
              <a:lnSpc>
                <a:spcPts val="5069"/>
              </a:lnSpc>
              <a:spcBef>
                <a:spcPct val="0"/>
              </a:spcBef>
            </a:pPr>
            <a:endParaRPr lang="en-US" sz="3300" u="none" strike="noStrike">
              <a:solidFill>
                <a:srgbClr val="000000"/>
              </a:solidFill>
              <a:latin typeface="Glacial Indifference"/>
            </a:endParaRPr>
          </a:p>
        </p:txBody>
      </p:sp>
      <p:sp>
        <p:nvSpPr>
          <p:cNvPr id="8" name="TextBox 8"/>
          <p:cNvSpPr txBox="1"/>
          <p:nvPr/>
        </p:nvSpPr>
        <p:spPr>
          <a:xfrm>
            <a:off x="654034" y="4547879"/>
            <a:ext cx="5555224" cy="898525"/>
          </a:xfrm>
          <a:prstGeom prst="rect">
            <a:avLst/>
          </a:prstGeom>
        </p:spPr>
        <p:txBody>
          <a:bodyPr lIns="0" tIns="0" rIns="0" bIns="0" rtlCol="0" anchor="t">
            <a:spAutoFit/>
          </a:bodyPr>
          <a:lstStyle/>
          <a:p>
            <a:pPr marL="0" lvl="0" indent="0" algn="just">
              <a:lnSpc>
                <a:spcPts val="6649"/>
              </a:lnSpc>
              <a:spcBef>
                <a:spcPct val="0"/>
              </a:spcBef>
            </a:pPr>
            <a:r>
              <a:rPr lang="en-US" sz="6999">
                <a:solidFill>
                  <a:srgbClr val="000000"/>
                </a:solidFill>
                <a:latin typeface="Montaser Arabic Bold"/>
              </a:rPr>
              <a:t>CONTENIDO</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sp>
        <p:nvSpPr>
          <p:cNvPr id="2" name="TextBox 2"/>
          <p:cNvSpPr txBox="1"/>
          <p:nvPr/>
        </p:nvSpPr>
        <p:spPr>
          <a:xfrm>
            <a:off x="799207" y="719012"/>
            <a:ext cx="16460093" cy="7432535"/>
          </a:xfrm>
          <a:prstGeom prst="rect">
            <a:avLst/>
          </a:prstGeom>
        </p:spPr>
        <p:txBody>
          <a:bodyPr lIns="0" tIns="0" rIns="0" bIns="0" rtlCol="0" anchor="t">
            <a:spAutoFit/>
          </a:bodyPr>
          <a:lstStyle/>
          <a:p>
            <a:pPr>
              <a:lnSpc>
                <a:spcPts val="4550"/>
              </a:lnSpc>
              <a:spcBef>
                <a:spcPct val="0"/>
              </a:spcBef>
            </a:pPr>
            <a:endParaRPr/>
          </a:p>
          <a:p>
            <a:pPr>
              <a:lnSpc>
                <a:spcPts val="4550"/>
              </a:lnSpc>
              <a:spcBef>
                <a:spcPct val="0"/>
              </a:spcBef>
            </a:pPr>
            <a:endParaRPr/>
          </a:p>
          <a:p>
            <a:pPr>
              <a:lnSpc>
                <a:spcPts val="4550"/>
              </a:lnSpc>
              <a:spcBef>
                <a:spcPct val="0"/>
              </a:spcBef>
            </a:pPr>
            <a:r>
              <a:rPr lang="en-US" sz="3500">
                <a:solidFill>
                  <a:srgbClr val="993248"/>
                </a:solidFill>
                <a:latin typeface="Glacial Indifference Bold"/>
              </a:rPr>
              <a:t>4-</a:t>
            </a:r>
            <a:r>
              <a:rPr lang="en-US" sz="3500">
                <a:solidFill>
                  <a:srgbClr val="000000"/>
                </a:solidFill>
                <a:latin typeface="Glacial Indifference"/>
              </a:rPr>
              <a:t> Asegurar la estabilidad del punto de apoyo superior mediante ganchos, amarres u otros dispositivos.</a:t>
            </a:r>
          </a:p>
          <a:p>
            <a:pPr>
              <a:lnSpc>
                <a:spcPts val="4550"/>
              </a:lnSpc>
              <a:spcBef>
                <a:spcPct val="0"/>
              </a:spcBef>
            </a:pPr>
            <a:endParaRPr lang="en-US" sz="3500">
              <a:solidFill>
                <a:srgbClr val="000000"/>
              </a:solidFill>
              <a:latin typeface="Glacial Indifference"/>
            </a:endParaRPr>
          </a:p>
          <a:p>
            <a:pPr>
              <a:lnSpc>
                <a:spcPts val="4550"/>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r>
              <a:rPr lang="en-US" sz="2022">
                <a:solidFill>
                  <a:srgbClr val="000000"/>
                </a:solidFill>
                <a:latin typeface="Lazord Sans Serif"/>
              </a:rPr>
              <a:t> </a:t>
            </a:r>
          </a:p>
        </p:txBody>
      </p:sp>
      <p:sp>
        <p:nvSpPr>
          <p:cNvPr id="3" name="Freeform 3"/>
          <p:cNvSpPr/>
          <p:nvPr/>
        </p:nvSpPr>
        <p:spPr>
          <a:xfrm>
            <a:off x="5618729" y="3675715"/>
            <a:ext cx="7050542" cy="5308450"/>
          </a:xfrm>
          <a:custGeom>
            <a:avLst/>
            <a:gdLst/>
            <a:ahLst/>
            <a:cxnLst/>
            <a:rect l="l" t="t" r="r" b="b"/>
            <a:pathLst>
              <a:path w="7050542" h="5308450">
                <a:moveTo>
                  <a:pt x="0" y="0"/>
                </a:moveTo>
                <a:lnTo>
                  <a:pt x="7050542" y="0"/>
                </a:lnTo>
                <a:lnTo>
                  <a:pt x="7050542" y="5308450"/>
                </a:lnTo>
                <a:lnTo>
                  <a:pt x="0" y="5308450"/>
                </a:lnTo>
                <a:lnTo>
                  <a:pt x="0" y="0"/>
                </a:lnTo>
                <a:close/>
              </a:path>
            </a:pathLst>
          </a:custGeom>
          <a:blipFill>
            <a:blip r:embed="rId2"/>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14750" y="0"/>
            <a:ext cx="18302750" cy="3183779"/>
            <a:chOff x="0" y="0"/>
            <a:chExt cx="4820477" cy="838526"/>
          </a:xfrm>
        </p:grpSpPr>
        <p:sp>
          <p:nvSpPr>
            <p:cNvPr id="3" name="Freeform 3"/>
            <p:cNvSpPr/>
            <p:nvPr/>
          </p:nvSpPr>
          <p:spPr>
            <a:xfrm>
              <a:off x="0" y="0"/>
              <a:ext cx="4820477" cy="838526"/>
            </a:xfrm>
            <a:custGeom>
              <a:avLst/>
              <a:gdLst/>
              <a:ahLst/>
              <a:cxnLst/>
              <a:rect l="l" t="t" r="r" b="b"/>
              <a:pathLst>
                <a:path w="4820477" h="838526">
                  <a:moveTo>
                    <a:pt x="0" y="0"/>
                  </a:moveTo>
                  <a:lnTo>
                    <a:pt x="4820477" y="0"/>
                  </a:lnTo>
                  <a:lnTo>
                    <a:pt x="4820477" y="838526"/>
                  </a:lnTo>
                  <a:lnTo>
                    <a:pt x="0" y="838526"/>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TextBox 5"/>
          <p:cNvSpPr txBox="1"/>
          <p:nvPr/>
        </p:nvSpPr>
        <p:spPr>
          <a:xfrm>
            <a:off x="2712381" y="1973022"/>
            <a:ext cx="12848487" cy="635000"/>
          </a:xfrm>
          <a:prstGeom prst="rect">
            <a:avLst/>
          </a:prstGeom>
        </p:spPr>
        <p:txBody>
          <a:bodyPr lIns="0" tIns="0" rIns="0" bIns="0" rtlCol="0" anchor="t">
            <a:spAutoFit/>
          </a:bodyPr>
          <a:lstStyle/>
          <a:p>
            <a:pPr marL="0" lvl="0" indent="0" algn="ctr">
              <a:lnSpc>
                <a:spcPts val="4750"/>
              </a:lnSpc>
              <a:spcBef>
                <a:spcPct val="0"/>
              </a:spcBef>
            </a:pPr>
            <a:r>
              <a:rPr lang="en-US" sz="5000">
                <a:solidFill>
                  <a:srgbClr val="000000"/>
                </a:solidFill>
                <a:latin typeface="Montaser Arabic Bold"/>
              </a:rPr>
              <a:t>INDICACIONES DE USO</a:t>
            </a:r>
          </a:p>
        </p:txBody>
      </p:sp>
      <p:sp>
        <p:nvSpPr>
          <p:cNvPr id="6" name="TextBox 6"/>
          <p:cNvSpPr txBox="1"/>
          <p:nvPr/>
        </p:nvSpPr>
        <p:spPr>
          <a:xfrm>
            <a:off x="1028700" y="3597525"/>
            <a:ext cx="16460093" cy="9718535"/>
          </a:xfrm>
          <a:prstGeom prst="rect">
            <a:avLst/>
          </a:prstGeom>
        </p:spPr>
        <p:txBody>
          <a:bodyPr lIns="0" tIns="0" rIns="0" bIns="0" rtlCol="0" anchor="t">
            <a:spAutoFit/>
          </a:bodyPr>
          <a:lstStyle/>
          <a:p>
            <a:pPr>
              <a:lnSpc>
                <a:spcPts val="4550"/>
              </a:lnSpc>
              <a:spcBef>
                <a:spcPct val="0"/>
              </a:spcBef>
            </a:pPr>
            <a:r>
              <a:rPr lang="en-US" sz="3500">
                <a:solidFill>
                  <a:srgbClr val="993248"/>
                </a:solidFill>
                <a:latin typeface="Glacial Indifference Bold"/>
              </a:rPr>
              <a:t>1-</a:t>
            </a:r>
            <a:r>
              <a:rPr lang="en-US" sz="3500">
                <a:solidFill>
                  <a:srgbClr val="000000"/>
                </a:solidFill>
                <a:latin typeface="Glacial Indifference"/>
              </a:rPr>
              <a:t> Antes de utilizar la escalera, asegurarse de realizar una inspección para detectar posibles daños.</a:t>
            </a:r>
          </a:p>
          <a:p>
            <a:pPr>
              <a:lnSpc>
                <a:spcPts val="4550"/>
              </a:lnSpc>
              <a:spcBef>
                <a:spcPct val="0"/>
              </a:spcBef>
            </a:pPr>
            <a:endParaRPr lang="en-US" sz="3500">
              <a:solidFill>
                <a:srgbClr val="000000"/>
              </a:solidFill>
              <a:latin typeface="Glacial Indifference"/>
            </a:endParaRPr>
          </a:p>
          <a:p>
            <a:pPr>
              <a:lnSpc>
                <a:spcPts val="4550"/>
              </a:lnSpc>
              <a:spcBef>
                <a:spcPct val="0"/>
              </a:spcBef>
            </a:pPr>
            <a:r>
              <a:rPr lang="en-US" sz="3500">
                <a:solidFill>
                  <a:srgbClr val="993248"/>
                </a:solidFill>
                <a:latin typeface="Glacial Indifference Bold"/>
              </a:rPr>
              <a:t>2-</a:t>
            </a:r>
            <a:r>
              <a:rPr lang="en-US" sz="3500">
                <a:solidFill>
                  <a:srgbClr val="000000"/>
                </a:solidFill>
                <a:latin typeface="Glacial Indifference"/>
              </a:rPr>
              <a:t> Mantener tres puntos de contacto con la escalera en todo momento.</a:t>
            </a:r>
          </a:p>
          <a:p>
            <a:pPr>
              <a:lnSpc>
                <a:spcPts val="4550"/>
              </a:lnSpc>
              <a:spcBef>
                <a:spcPct val="0"/>
              </a:spcBef>
            </a:pPr>
            <a:endParaRPr lang="en-US" sz="3500">
              <a:solidFill>
                <a:srgbClr val="000000"/>
              </a:solidFill>
              <a:latin typeface="Glacial Indifference"/>
            </a:endParaRPr>
          </a:p>
          <a:p>
            <a:pPr>
              <a:lnSpc>
                <a:spcPts val="4550"/>
              </a:lnSpc>
              <a:spcBef>
                <a:spcPct val="0"/>
              </a:spcBef>
            </a:pPr>
            <a:r>
              <a:rPr lang="en-US" sz="3500">
                <a:solidFill>
                  <a:srgbClr val="993248"/>
                </a:solidFill>
                <a:latin typeface="Glacial Indifference Bold"/>
              </a:rPr>
              <a:t>3-</a:t>
            </a:r>
            <a:r>
              <a:rPr lang="en-US" sz="3500">
                <a:solidFill>
                  <a:srgbClr val="000000"/>
                </a:solidFill>
                <a:latin typeface="Glacial Indifference"/>
              </a:rPr>
              <a:t> Mantener el centro de gravedad en una posición segura.</a:t>
            </a:r>
          </a:p>
          <a:p>
            <a:pPr>
              <a:lnSpc>
                <a:spcPts val="4550"/>
              </a:lnSpc>
              <a:spcBef>
                <a:spcPct val="0"/>
              </a:spcBef>
            </a:pPr>
            <a:endParaRPr lang="en-US" sz="3500">
              <a:solidFill>
                <a:srgbClr val="000000"/>
              </a:solidFill>
              <a:latin typeface="Glacial Indifference"/>
            </a:endParaRPr>
          </a:p>
          <a:p>
            <a:pPr>
              <a:lnSpc>
                <a:spcPts val="4550"/>
              </a:lnSpc>
              <a:spcBef>
                <a:spcPct val="0"/>
              </a:spcBef>
            </a:pPr>
            <a:r>
              <a:rPr lang="en-US" sz="3500">
                <a:solidFill>
                  <a:srgbClr val="993248"/>
                </a:solidFill>
                <a:latin typeface="Glacial Indifference Bold"/>
              </a:rPr>
              <a:t>4-</a:t>
            </a:r>
            <a:r>
              <a:rPr lang="en-US" sz="3500">
                <a:solidFill>
                  <a:srgbClr val="000000"/>
                </a:solidFill>
                <a:latin typeface="Glacial Indifference"/>
              </a:rPr>
              <a:t> No exceder el límite máximo indicado ni la capacidad de carga establecida.</a:t>
            </a:r>
          </a:p>
          <a:p>
            <a:pPr>
              <a:lnSpc>
                <a:spcPts val="4550"/>
              </a:lnSpc>
              <a:spcBef>
                <a:spcPct val="0"/>
              </a:spcBef>
            </a:pPr>
            <a:endParaRPr lang="en-US" sz="3500">
              <a:solidFill>
                <a:srgbClr val="000000"/>
              </a:solidFill>
              <a:latin typeface="Glacial Indifference"/>
            </a:endParaRPr>
          </a:p>
          <a:p>
            <a:pPr>
              <a:lnSpc>
                <a:spcPts val="4550"/>
              </a:lnSpc>
              <a:spcBef>
                <a:spcPct val="0"/>
              </a:spcBef>
            </a:pPr>
            <a:r>
              <a:rPr lang="en-US" sz="3500">
                <a:solidFill>
                  <a:srgbClr val="993248"/>
                </a:solidFill>
                <a:latin typeface="Glacial Indifference Bold"/>
              </a:rPr>
              <a:t>5-</a:t>
            </a:r>
            <a:r>
              <a:rPr lang="en-US" sz="3500">
                <a:solidFill>
                  <a:srgbClr val="000000"/>
                </a:solidFill>
                <a:latin typeface="Glacial Indifference"/>
              </a:rPr>
              <a:t> Usarla únicamente para el propósito designado.</a:t>
            </a: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r>
              <a:rPr lang="en-US" sz="2022">
                <a:solidFill>
                  <a:srgbClr val="000000"/>
                </a:solidFill>
                <a:latin typeface="Lazord Sans Serif"/>
              </a:rPr>
              <a:t> </a:t>
            </a:r>
          </a:p>
        </p:txBody>
      </p:sp>
      <p:sp>
        <p:nvSpPr>
          <p:cNvPr id="7" name="TextBox 7"/>
          <p:cNvSpPr txBox="1"/>
          <p:nvPr/>
        </p:nvSpPr>
        <p:spPr>
          <a:xfrm>
            <a:off x="846215" y="714375"/>
            <a:ext cx="16580819" cy="7715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SEGURIDAD EN EL USO DE ESCALERAS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sp>
        <p:nvSpPr>
          <p:cNvPr id="2" name="TextBox 2"/>
          <p:cNvSpPr txBox="1"/>
          <p:nvPr/>
        </p:nvSpPr>
        <p:spPr>
          <a:xfrm>
            <a:off x="719224" y="276494"/>
            <a:ext cx="17227604" cy="12847815"/>
          </a:xfrm>
          <a:prstGeom prst="rect">
            <a:avLst/>
          </a:prstGeom>
        </p:spPr>
        <p:txBody>
          <a:bodyPr lIns="0" tIns="0" rIns="0" bIns="0" rtlCol="0" anchor="t">
            <a:spAutoFit/>
          </a:bodyPr>
          <a:lstStyle/>
          <a:p>
            <a:pPr>
              <a:lnSpc>
                <a:spcPts val="4550"/>
              </a:lnSpc>
            </a:pPr>
            <a:r>
              <a:rPr lang="en-US" sz="3500">
                <a:solidFill>
                  <a:srgbClr val="993248"/>
                </a:solidFill>
                <a:latin typeface="Glacial Indifference Bold"/>
              </a:rPr>
              <a:t>6- </a:t>
            </a:r>
            <a:r>
              <a:rPr lang="en-US" sz="3500">
                <a:solidFill>
                  <a:srgbClr val="000000"/>
                </a:solidFill>
                <a:latin typeface="Glacial Indifference"/>
              </a:rPr>
              <a:t>Permitir la presencia de una sola persona a la vez.</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7-</a:t>
            </a:r>
            <a:r>
              <a:rPr lang="en-US" sz="3500">
                <a:solidFill>
                  <a:srgbClr val="000000"/>
                </a:solidFill>
                <a:latin typeface="Glacial Indifference"/>
              </a:rPr>
              <a:t> Evitar mover, extender o alterar la posición de la escalera mientras alguien la esté utilizando.</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8-</a:t>
            </a:r>
            <a:r>
              <a:rPr lang="en-US" sz="3500">
                <a:solidFill>
                  <a:srgbClr val="000000"/>
                </a:solidFill>
                <a:latin typeface="Glacial Indifference"/>
              </a:rPr>
              <a:t> Evitar el uso de escaleras metálicas en áreas cercanas a elementos eléctricos.</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9-</a:t>
            </a:r>
            <a:r>
              <a:rPr lang="en-US" sz="3500">
                <a:solidFill>
                  <a:srgbClr val="000000"/>
                </a:solidFill>
                <a:latin typeface="Glacial Indifference"/>
              </a:rPr>
              <a:t> Al subir o bajar de la escalera, asegurarse de estar siempre de frente a ella.</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10-</a:t>
            </a:r>
            <a:r>
              <a:rPr lang="en-US" sz="3500">
                <a:solidFill>
                  <a:srgbClr val="000000"/>
                </a:solidFill>
                <a:latin typeface="Glacial Indifference"/>
              </a:rPr>
              <a:t> Evitar transportar o manipular cargas por o desde escaleras de mano si el peso o las dimensiones pueden poner en riesgo la seguridad del trabajador.</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11-</a:t>
            </a:r>
            <a:r>
              <a:rPr lang="en-US" sz="3500">
                <a:solidFill>
                  <a:srgbClr val="000000"/>
                </a:solidFill>
                <a:latin typeface="Glacial Indifference"/>
              </a:rPr>
              <a:t> Para trabajos a más de 3,5 m. de altura desde el suelo, utilizar un equipo de protección individual anticaídas.</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12-</a:t>
            </a:r>
            <a:r>
              <a:rPr lang="en-US" sz="3500">
                <a:solidFill>
                  <a:srgbClr val="000000"/>
                </a:solidFill>
                <a:latin typeface="Glacial Indifference"/>
              </a:rPr>
              <a:t> No trabajar por encima del tercer peldaño contando desde el punto de apoyo superior.</a:t>
            </a:r>
          </a:p>
          <a:p>
            <a:pPr>
              <a:lnSpc>
                <a:spcPts val="3538"/>
              </a:lnSpc>
            </a:pPr>
            <a:endParaRPr lang="en-US" sz="3500">
              <a:solidFill>
                <a:srgbClr val="000000"/>
              </a:solidFill>
              <a:latin typeface="Glacial Indifference"/>
            </a:endParaRPr>
          </a:p>
          <a:p>
            <a:pPr>
              <a:lnSpc>
                <a:spcPts val="3538"/>
              </a:lnSpc>
            </a:pPr>
            <a:endParaRPr lang="en-US" sz="3500">
              <a:solidFill>
                <a:srgbClr val="000000"/>
              </a:solidFill>
              <a:latin typeface="Glacial Indifference"/>
            </a:endParaRPr>
          </a:p>
          <a:p>
            <a:pPr>
              <a:lnSpc>
                <a:spcPts val="3538"/>
              </a:lnSpc>
            </a:pPr>
            <a:endParaRPr lang="en-US" sz="3500">
              <a:solidFill>
                <a:srgbClr val="000000"/>
              </a:solidFill>
              <a:latin typeface="Glacial Indifference"/>
            </a:endParaRPr>
          </a:p>
          <a:p>
            <a:pPr>
              <a:lnSpc>
                <a:spcPts val="3538"/>
              </a:lnSpc>
            </a:pPr>
            <a:endParaRPr lang="en-US" sz="3500">
              <a:solidFill>
                <a:srgbClr val="000000"/>
              </a:solidFill>
              <a:latin typeface="Glacial Indifference"/>
            </a:endParaRPr>
          </a:p>
          <a:p>
            <a:pPr>
              <a:lnSpc>
                <a:spcPts val="3538"/>
              </a:lnSpc>
            </a:pPr>
            <a:endParaRPr lang="en-US" sz="3500">
              <a:solidFill>
                <a:srgbClr val="000000"/>
              </a:solidFill>
              <a:latin typeface="Glacial Indifference"/>
            </a:endParaRPr>
          </a:p>
          <a:p>
            <a:pPr>
              <a:lnSpc>
                <a:spcPts val="3538"/>
              </a:lnSpc>
            </a:pPr>
            <a:endParaRPr lang="en-US" sz="3500">
              <a:solidFill>
                <a:srgbClr val="000000"/>
              </a:solidFill>
              <a:latin typeface="Glacial Indifference"/>
            </a:endParaRPr>
          </a:p>
          <a:p>
            <a:pPr algn="l">
              <a:lnSpc>
                <a:spcPts val="3538"/>
              </a:lnSpc>
              <a:spcBef>
                <a:spcPct val="0"/>
              </a:spcBef>
            </a:pPr>
            <a:endParaRPr lang="en-US" sz="3500">
              <a:solidFill>
                <a:srgbClr val="000000"/>
              </a:solidFill>
              <a:latin typeface="Glacial Indifference"/>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sp>
        <p:nvSpPr>
          <p:cNvPr id="2" name="TextBox 2"/>
          <p:cNvSpPr txBox="1"/>
          <p:nvPr/>
        </p:nvSpPr>
        <p:spPr>
          <a:xfrm>
            <a:off x="1028700" y="990600"/>
            <a:ext cx="16607317" cy="11433035"/>
          </a:xfrm>
          <a:prstGeom prst="rect">
            <a:avLst/>
          </a:prstGeom>
        </p:spPr>
        <p:txBody>
          <a:bodyPr lIns="0" tIns="0" rIns="0" bIns="0" rtlCol="0" anchor="t">
            <a:spAutoFit/>
          </a:bodyPr>
          <a:lstStyle/>
          <a:p>
            <a:pPr>
              <a:lnSpc>
                <a:spcPts val="4550"/>
              </a:lnSpc>
            </a:pPr>
            <a:r>
              <a:rPr lang="en-US" sz="3500">
                <a:solidFill>
                  <a:srgbClr val="993248"/>
                </a:solidFill>
                <a:latin typeface="Glacial Indifference Bold"/>
              </a:rPr>
              <a:t>13-</a:t>
            </a:r>
            <a:r>
              <a:rPr lang="en-US" sz="3500">
                <a:solidFill>
                  <a:srgbClr val="000000"/>
                </a:solidFill>
                <a:latin typeface="Glacial Indifference"/>
              </a:rPr>
              <a:t> Cuando se reposiciona una escalera, asegurarse de que el operario no se encuentre sobre ella.</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14-</a:t>
            </a:r>
            <a:r>
              <a:rPr lang="en-US" sz="3500">
                <a:solidFill>
                  <a:srgbClr val="000000"/>
                </a:solidFill>
                <a:latin typeface="Glacial Indifference"/>
              </a:rPr>
              <a:t> Usar calzado con suelas antideslizantes.</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15-</a:t>
            </a:r>
            <a:r>
              <a:rPr lang="en-US" sz="3500">
                <a:solidFill>
                  <a:srgbClr val="000000"/>
                </a:solidFill>
                <a:latin typeface="Glacial Indifference"/>
              </a:rPr>
              <a:t> Utilizar equipos de trabajo ligeros y fáciles de manejar.</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16-</a:t>
            </a:r>
            <a:r>
              <a:rPr lang="en-US" sz="3500">
                <a:solidFill>
                  <a:srgbClr val="000000"/>
                </a:solidFill>
                <a:latin typeface="Glacial Indifference"/>
              </a:rPr>
              <a:t> Evitar permanecer durante largos períodos de tiempo en una escalera sin tomar descansos.</a:t>
            </a: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17-</a:t>
            </a:r>
            <a:r>
              <a:rPr lang="en-US" sz="3500">
                <a:solidFill>
                  <a:srgbClr val="000000"/>
                </a:solidFill>
                <a:latin typeface="Glacial Indifference"/>
              </a:rPr>
              <a:t> Asegurar la inmovilización adecuada de los diferentes segmentos de la escalera.</a:t>
            </a:r>
          </a:p>
          <a:p>
            <a:pPr>
              <a:lnSpc>
                <a:spcPts val="4550"/>
              </a:lnSpc>
            </a:pPr>
            <a:endParaRPr lang="en-US" sz="3500">
              <a:solidFill>
                <a:srgbClr val="000000"/>
              </a:solidFill>
              <a:latin typeface="Glacial Indifference"/>
            </a:endParaRPr>
          </a:p>
          <a:p>
            <a:pPr>
              <a:lnSpc>
                <a:spcPts val="4550"/>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endParaRPr lang="en-US" sz="3500">
              <a:solidFill>
                <a:srgbClr val="000000"/>
              </a:solidFill>
              <a:latin typeface="Glacial Indifference"/>
            </a:endParaRPr>
          </a:p>
          <a:p>
            <a:pPr algn="ctr">
              <a:lnSpc>
                <a:spcPts val="2628"/>
              </a:lnSpc>
              <a:spcBef>
                <a:spcPct val="0"/>
              </a:spcBef>
            </a:pPr>
            <a:r>
              <a:rPr lang="en-US" sz="2022">
                <a:solidFill>
                  <a:srgbClr val="000000"/>
                </a:solidFill>
                <a:latin typeface="Lazord Sans Serif"/>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sp>
        <p:nvSpPr>
          <p:cNvPr id="2" name="Freeform 2"/>
          <p:cNvSpPr/>
          <p:nvPr/>
        </p:nvSpPr>
        <p:spPr>
          <a:xfrm>
            <a:off x="13525763" y="4682424"/>
            <a:ext cx="4040264" cy="5189330"/>
          </a:xfrm>
          <a:custGeom>
            <a:avLst/>
            <a:gdLst/>
            <a:ahLst/>
            <a:cxnLst/>
            <a:rect l="l" t="t" r="r" b="b"/>
            <a:pathLst>
              <a:path w="4040264" h="5189330">
                <a:moveTo>
                  <a:pt x="0" y="0"/>
                </a:moveTo>
                <a:lnTo>
                  <a:pt x="4040264" y="0"/>
                </a:lnTo>
                <a:lnTo>
                  <a:pt x="4040264" y="5189330"/>
                </a:lnTo>
                <a:lnTo>
                  <a:pt x="0" y="5189330"/>
                </a:lnTo>
                <a:lnTo>
                  <a:pt x="0" y="0"/>
                </a:lnTo>
                <a:close/>
              </a:path>
            </a:pathLst>
          </a:custGeom>
          <a:blipFill>
            <a:blip r:embed="rId2"/>
            <a:stretch>
              <a:fillRect/>
            </a:stretch>
          </a:blipFill>
        </p:spPr>
      </p:sp>
      <p:sp>
        <p:nvSpPr>
          <p:cNvPr id="3" name="TextBox 3"/>
          <p:cNvSpPr txBox="1"/>
          <p:nvPr/>
        </p:nvSpPr>
        <p:spPr>
          <a:xfrm>
            <a:off x="1028700" y="-181717"/>
            <a:ext cx="16878397" cy="11200143"/>
          </a:xfrm>
          <a:prstGeom prst="rect">
            <a:avLst/>
          </a:prstGeom>
        </p:spPr>
        <p:txBody>
          <a:bodyPr lIns="0" tIns="0" rIns="0" bIns="0" rtlCol="0" anchor="t">
            <a:spAutoFit/>
          </a:bodyPr>
          <a:lstStyle/>
          <a:p>
            <a:pPr>
              <a:lnSpc>
                <a:spcPts val="4550"/>
              </a:lnSpc>
            </a:pPr>
            <a:endParaRPr/>
          </a:p>
          <a:p>
            <a:pPr>
              <a:lnSpc>
                <a:spcPts val="4550"/>
              </a:lnSpc>
            </a:pPr>
            <a:endParaRPr/>
          </a:p>
          <a:p>
            <a:pPr>
              <a:lnSpc>
                <a:spcPts val="4550"/>
              </a:lnSpc>
            </a:pPr>
            <a:r>
              <a:rPr lang="en-US" sz="3500">
                <a:solidFill>
                  <a:srgbClr val="993248"/>
                </a:solidFill>
                <a:latin typeface="Glacial Indifference Bold"/>
              </a:rPr>
              <a:t>18-</a:t>
            </a:r>
            <a:r>
              <a:rPr lang="en-US" sz="3500">
                <a:solidFill>
                  <a:srgbClr val="000000"/>
                </a:solidFill>
                <a:latin typeface="Glacial Indifference"/>
              </a:rPr>
              <a:t> Al posicionar la escalera, respetar la relación de lados 4:1 (ángulo de 75°) para su correcto emplazamiento.</a:t>
            </a: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endParaRPr lang="en-US" sz="3500">
              <a:solidFill>
                <a:srgbClr val="000000"/>
              </a:solidFill>
              <a:latin typeface="Glacial Indifference"/>
            </a:endParaRPr>
          </a:p>
          <a:p>
            <a:pPr>
              <a:lnSpc>
                <a:spcPts val="4550"/>
              </a:lnSpc>
            </a:pPr>
            <a:r>
              <a:rPr lang="en-US" sz="3500">
                <a:solidFill>
                  <a:srgbClr val="993248"/>
                </a:solidFill>
                <a:latin typeface="Glacial Indifference Bold"/>
              </a:rPr>
              <a:t>19</a:t>
            </a:r>
            <a:r>
              <a:rPr lang="en-US" sz="3500">
                <a:solidFill>
                  <a:srgbClr val="000000"/>
                </a:solidFill>
                <a:latin typeface="Glacial Indifference"/>
              </a:rPr>
              <a:t>- Deja al menos 1 metro sobrante por encima del apoyo que </a:t>
            </a:r>
          </a:p>
          <a:p>
            <a:pPr>
              <a:lnSpc>
                <a:spcPts val="4550"/>
              </a:lnSpc>
            </a:pPr>
            <a:r>
              <a:rPr lang="en-US" sz="3500">
                <a:solidFill>
                  <a:srgbClr val="000000"/>
                </a:solidFill>
                <a:latin typeface="Glacial Indifference"/>
              </a:rPr>
              <a:t>actue como pasamanos.</a:t>
            </a:r>
          </a:p>
          <a:p>
            <a:pPr>
              <a:lnSpc>
                <a:spcPts val="2695"/>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endParaRPr lang="en-US" sz="3500">
              <a:solidFill>
                <a:srgbClr val="000000"/>
              </a:solidFill>
              <a:latin typeface="Glacial Indifference"/>
            </a:endParaRPr>
          </a:p>
          <a:p>
            <a:pPr algn="ctr">
              <a:lnSpc>
                <a:spcPts val="1557"/>
              </a:lnSpc>
              <a:spcBef>
                <a:spcPct val="0"/>
              </a:spcBef>
            </a:pPr>
            <a:r>
              <a:rPr lang="en-US" sz="1197">
                <a:solidFill>
                  <a:srgbClr val="000000"/>
                </a:solidFill>
                <a:latin typeface="Lazord Sans Serif"/>
              </a:rPr>
              <a:t> </a:t>
            </a:r>
          </a:p>
        </p:txBody>
      </p:sp>
      <p:sp>
        <p:nvSpPr>
          <p:cNvPr id="4" name="Freeform 4"/>
          <p:cNvSpPr/>
          <p:nvPr/>
        </p:nvSpPr>
        <p:spPr>
          <a:xfrm>
            <a:off x="1028700" y="2742791"/>
            <a:ext cx="3864345" cy="3879265"/>
          </a:xfrm>
          <a:custGeom>
            <a:avLst/>
            <a:gdLst/>
            <a:ahLst/>
            <a:cxnLst/>
            <a:rect l="l" t="t" r="r" b="b"/>
            <a:pathLst>
              <a:path w="3864345" h="3879265">
                <a:moveTo>
                  <a:pt x="0" y="0"/>
                </a:moveTo>
                <a:lnTo>
                  <a:pt x="3864345" y="0"/>
                </a:lnTo>
                <a:lnTo>
                  <a:pt x="3864345" y="3879265"/>
                </a:lnTo>
                <a:lnTo>
                  <a:pt x="0" y="3879265"/>
                </a:lnTo>
                <a:lnTo>
                  <a:pt x="0" y="0"/>
                </a:lnTo>
                <a:close/>
              </a:path>
            </a:pathLst>
          </a:custGeom>
          <a:blipFill>
            <a:blip r:embed="rId3"/>
            <a:stretch>
              <a:fillRect/>
            </a:stretch>
          </a:blipFill>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14750" y="0"/>
            <a:ext cx="18302750" cy="3105150"/>
            <a:chOff x="0" y="0"/>
            <a:chExt cx="4820477" cy="817817"/>
          </a:xfrm>
        </p:grpSpPr>
        <p:sp>
          <p:nvSpPr>
            <p:cNvPr id="3" name="Freeform 3"/>
            <p:cNvSpPr/>
            <p:nvPr/>
          </p:nvSpPr>
          <p:spPr>
            <a:xfrm>
              <a:off x="0" y="0"/>
              <a:ext cx="4820477" cy="817817"/>
            </a:xfrm>
            <a:custGeom>
              <a:avLst/>
              <a:gdLst/>
              <a:ahLst/>
              <a:cxnLst/>
              <a:rect l="l" t="t" r="r" b="b"/>
              <a:pathLst>
                <a:path w="4820477" h="817817">
                  <a:moveTo>
                    <a:pt x="0" y="0"/>
                  </a:moveTo>
                  <a:lnTo>
                    <a:pt x="4820477" y="0"/>
                  </a:lnTo>
                  <a:lnTo>
                    <a:pt x="4820477" y="817817"/>
                  </a:lnTo>
                  <a:lnTo>
                    <a:pt x="0" y="817817"/>
                  </a:lnTo>
                  <a:close/>
                </a:path>
              </a:pathLst>
            </a:custGeom>
            <a:solidFill>
              <a:srgbClr val="90785E"/>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AutoShape 5"/>
          <p:cNvSpPr/>
          <p:nvPr/>
        </p:nvSpPr>
        <p:spPr>
          <a:xfrm>
            <a:off x="1028700" y="4348162"/>
            <a:ext cx="3779414" cy="0"/>
          </a:xfrm>
          <a:prstGeom prst="line">
            <a:avLst/>
          </a:prstGeom>
          <a:ln w="9525" cap="rnd">
            <a:solidFill>
              <a:srgbClr val="6A4622"/>
            </a:solidFill>
            <a:prstDash val="solid"/>
            <a:headEnd type="none" w="sm" len="sm"/>
            <a:tailEnd type="none" w="sm" len="sm"/>
          </a:ln>
        </p:spPr>
      </p:sp>
      <p:sp>
        <p:nvSpPr>
          <p:cNvPr id="6" name="AutoShape 6"/>
          <p:cNvSpPr/>
          <p:nvPr/>
        </p:nvSpPr>
        <p:spPr>
          <a:xfrm>
            <a:off x="7690032" y="4843462"/>
            <a:ext cx="3779414" cy="0"/>
          </a:xfrm>
          <a:prstGeom prst="line">
            <a:avLst/>
          </a:prstGeom>
          <a:ln w="9525" cap="rnd">
            <a:solidFill>
              <a:srgbClr val="6A4622"/>
            </a:solidFill>
            <a:prstDash val="solid"/>
            <a:headEnd type="none" w="sm" len="sm"/>
            <a:tailEnd type="none" w="sm" len="sm"/>
          </a:ln>
        </p:spPr>
      </p:sp>
      <p:sp>
        <p:nvSpPr>
          <p:cNvPr id="7" name="AutoShape 7"/>
          <p:cNvSpPr/>
          <p:nvPr/>
        </p:nvSpPr>
        <p:spPr>
          <a:xfrm>
            <a:off x="13782334" y="4538662"/>
            <a:ext cx="3779414" cy="0"/>
          </a:xfrm>
          <a:prstGeom prst="line">
            <a:avLst/>
          </a:prstGeom>
          <a:ln w="9525" cap="rnd">
            <a:solidFill>
              <a:srgbClr val="6A4622"/>
            </a:solidFill>
            <a:prstDash val="solid"/>
            <a:headEnd type="none" w="sm" len="sm"/>
            <a:tailEnd type="none" w="sm" len="sm"/>
          </a:ln>
        </p:spPr>
      </p:sp>
      <p:sp>
        <p:nvSpPr>
          <p:cNvPr id="8" name="Freeform 8"/>
          <p:cNvSpPr/>
          <p:nvPr/>
        </p:nvSpPr>
        <p:spPr>
          <a:xfrm>
            <a:off x="466276" y="7480477"/>
            <a:ext cx="2452132" cy="2354046"/>
          </a:xfrm>
          <a:custGeom>
            <a:avLst/>
            <a:gdLst/>
            <a:ahLst/>
            <a:cxnLst/>
            <a:rect l="l" t="t" r="r" b="b"/>
            <a:pathLst>
              <a:path w="2452132" h="2354046">
                <a:moveTo>
                  <a:pt x="0" y="0"/>
                </a:moveTo>
                <a:lnTo>
                  <a:pt x="2452131" y="0"/>
                </a:lnTo>
                <a:lnTo>
                  <a:pt x="2452131" y="2354046"/>
                </a:lnTo>
                <a:lnTo>
                  <a:pt x="0" y="2354046"/>
                </a:lnTo>
                <a:lnTo>
                  <a:pt x="0" y="0"/>
                </a:lnTo>
                <a:close/>
              </a:path>
            </a:pathLst>
          </a:custGeom>
          <a:blipFill>
            <a:blip r:embed="rId2"/>
            <a:stretch>
              <a:fillRect/>
            </a:stretch>
          </a:blipFill>
        </p:spPr>
      </p:sp>
      <p:sp>
        <p:nvSpPr>
          <p:cNvPr id="9" name="Freeform 9"/>
          <p:cNvSpPr/>
          <p:nvPr/>
        </p:nvSpPr>
        <p:spPr>
          <a:xfrm>
            <a:off x="7755568" y="7241858"/>
            <a:ext cx="3779414" cy="2743200"/>
          </a:xfrm>
          <a:custGeom>
            <a:avLst/>
            <a:gdLst/>
            <a:ahLst/>
            <a:cxnLst/>
            <a:rect l="l" t="t" r="r" b="b"/>
            <a:pathLst>
              <a:path w="3779414" h="2743200">
                <a:moveTo>
                  <a:pt x="0" y="0"/>
                </a:moveTo>
                <a:lnTo>
                  <a:pt x="3779415" y="0"/>
                </a:lnTo>
                <a:lnTo>
                  <a:pt x="3779415" y="2743200"/>
                </a:lnTo>
                <a:lnTo>
                  <a:pt x="0" y="2743200"/>
                </a:lnTo>
                <a:lnTo>
                  <a:pt x="0" y="0"/>
                </a:lnTo>
                <a:close/>
              </a:path>
            </a:pathLst>
          </a:custGeom>
          <a:blipFill>
            <a:blip r:embed="rId3"/>
            <a:stretch>
              <a:fillRect r="-3287"/>
            </a:stretch>
          </a:blipFill>
        </p:spPr>
      </p:sp>
      <p:sp>
        <p:nvSpPr>
          <p:cNvPr id="10" name="Freeform 10"/>
          <p:cNvSpPr/>
          <p:nvPr/>
        </p:nvSpPr>
        <p:spPr>
          <a:xfrm>
            <a:off x="3385183" y="7437120"/>
            <a:ext cx="2440759" cy="2440759"/>
          </a:xfrm>
          <a:custGeom>
            <a:avLst/>
            <a:gdLst/>
            <a:ahLst/>
            <a:cxnLst/>
            <a:rect l="l" t="t" r="r" b="b"/>
            <a:pathLst>
              <a:path w="2440759" h="2440759">
                <a:moveTo>
                  <a:pt x="0" y="0"/>
                </a:moveTo>
                <a:lnTo>
                  <a:pt x="2440759" y="0"/>
                </a:lnTo>
                <a:lnTo>
                  <a:pt x="2440759" y="2440759"/>
                </a:lnTo>
                <a:lnTo>
                  <a:pt x="0" y="2440759"/>
                </a:lnTo>
                <a:lnTo>
                  <a:pt x="0" y="0"/>
                </a:lnTo>
                <a:close/>
              </a:path>
            </a:pathLst>
          </a:custGeom>
          <a:blipFill>
            <a:blip r:embed="rId4"/>
            <a:stretch>
              <a:fillRect/>
            </a:stretch>
          </a:blipFill>
        </p:spPr>
      </p:sp>
      <p:sp>
        <p:nvSpPr>
          <p:cNvPr id="11" name="Freeform 11"/>
          <p:cNvSpPr/>
          <p:nvPr/>
        </p:nvSpPr>
        <p:spPr>
          <a:xfrm>
            <a:off x="14165877" y="6560820"/>
            <a:ext cx="3012329" cy="3108263"/>
          </a:xfrm>
          <a:custGeom>
            <a:avLst/>
            <a:gdLst/>
            <a:ahLst/>
            <a:cxnLst/>
            <a:rect l="l" t="t" r="r" b="b"/>
            <a:pathLst>
              <a:path w="3012329" h="3108263">
                <a:moveTo>
                  <a:pt x="0" y="0"/>
                </a:moveTo>
                <a:lnTo>
                  <a:pt x="3012329" y="0"/>
                </a:lnTo>
                <a:lnTo>
                  <a:pt x="3012329" y="3108263"/>
                </a:lnTo>
                <a:lnTo>
                  <a:pt x="0" y="3108263"/>
                </a:lnTo>
                <a:lnTo>
                  <a:pt x="0" y="0"/>
                </a:lnTo>
                <a:close/>
              </a:path>
            </a:pathLst>
          </a:custGeom>
          <a:blipFill>
            <a:blip r:embed="rId5"/>
            <a:stretch>
              <a:fillRect/>
            </a:stretch>
          </a:blipFill>
        </p:spPr>
      </p:sp>
      <p:sp>
        <p:nvSpPr>
          <p:cNvPr id="12" name="TextBox 12"/>
          <p:cNvSpPr txBox="1"/>
          <p:nvPr/>
        </p:nvSpPr>
        <p:spPr>
          <a:xfrm>
            <a:off x="1497933" y="1893123"/>
            <a:ext cx="15614753" cy="635000"/>
          </a:xfrm>
          <a:prstGeom prst="rect">
            <a:avLst/>
          </a:prstGeom>
        </p:spPr>
        <p:txBody>
          <a:bodyPr lIns="0" tIns="0" rIns="0" bIns="0" rtlCol="0" anchor="t">
            <a:spAutoFit/>
          </a:bodyPr>
          <a:lstStyle/>
          <a:p>
            <a:pPr marL="0" lvl="0" indent="0" algn="ctr">
              <a:lnSpc>
                <a:spcPts val="4750"/>
              </a:lnSpc>
              <a:spcBef>
                <a:spcPct val="0"/>
              </a:spcBef>
            </a:pPr>
            <a:r>
              <a:rPr lang="en-US" sz="5000" u="none" strike="noStrike">
                <a:solidFill>
                  <a:srgbClr val="000000"/>
                </a:solidFill>
                <a:latin typeface="Montaser Arabic Bold"/>
              </a:rPr>
              <a:t>DISPOSICIONES DE SEGURIDAD</a:t>
            </a:r>
          </a:p>
        </p:txBody>
      </p:sp>
      <p:sp>
        <p:nvSpPr>
          <p:cNvPr id="13" name="TextBox 13"/>
          <p:cNvSpPr txBox="1"/>
          <p:nvPr/>
        </p:nvSpPr>
        <p:spPr>
          <a:xfrm>
            <a:off x="226729" y="4573905"/>
            <a:ext cx="5900512" cy="2350770"/>
          </a:xfrm>
          <a:prstGeom prst="rect">
            <a:avLst/>
          </a:prstGeom>
        </p:spPr>
        <p:txBody>
          <a:bodyPr lIns="0" tIns="0" rIns="0" bIns="0" rtlCol="0" anchor="t">
            <a:spAutoFit/>
          </a:bodyPr>
          <a:lstStyle/>
          <a:p>
            <a:pPr algn="just">
              <a:lnSpc>
                <a:spcPts val="3119"/>
              </a:lnSpc>
            </a:pPr>
            <a:r>
              <a:rPr lang="en-US" sz="2399">
                <a:solidFill>
                  <a:srgbClr val="000000"/>
                </a:solidFill>
                <a:latin typeface="Glacial Indifference"/>
              </a:rPr>
              <a:t>Cintas textiles dispuestas sobre los hombros y en la zona pélvica para sostener el cuerpo durante y después de una caída. </a:t>
            </a:r>
          </a:p>
          <a:p>
            <a:pPr algn="just">
              <a:lnSpc>
                <a:spcPts val="3119"/>
              </a:lnSpc>
              <a:spcBef>
                <a:spcPct val="0"/>
              </a:spcBef>
            </a:pPr>
            <a:r>
              <a:rPr lang="en-US" sz="2399">
                <a:solidFill>
                  <a:srgbClr val="000000"/>
                </a:solidFill>
                <a:latin typeface="Glacial Indifference"/>
              </a:rPr>
              <a:t>Acompaña al operador sin requerir intervención manual y posee un mecanismo de bloqueo automático en caso de caída.</a:t>
            </a:r>
          </a:p>
        </p:txBody>
      </p:sp>
      <p:sp>
        <p:nvSpPr>
          <p:cNvPr id="14" name="TextBox 14"/>
          <p:cNvSpPr txBox="1"/>
          <p:nvPr/>
        </p:nvSpPr>
        <p:spPr>
          <a:xfrm>
            <a:off x="845753" y="3362325"/>
            <a:ext cx="4662464" cy="981075"/>
          </a:xfrm>
          <a:prstGeom prst="rect">
            <a:avLst/>
          </a:prstGeom>
        </p:spPr>
        <p:txBody>
          <a:bodyPr lIns="0" tIns="0" rIns="0" bIns="0" rtlCol="0" anchor="t">
            <a:spAutoFit/>
          </a:bodyPr>
          <a:lstStyle/>
          <a:p>
            <a:pPr marL="0" lvl="0" indent="0" algn="ctr">
              <a:lnSpc>
                <a:spcPts val="3900"/>
              </a:lnSpc>
              <a:spcBef>
                <a:spcPct val="0"/>
              </a:spcBef>
            </a:pPr>
            <a:r>
              <a:rPr lang="en-US" sz="3000" u="none" strike="noStrike">
                <a:solidFill>
                  <a:srgbClr val="993248"/>
                </a:solidFill>
                <a:latin typeface="Montaser Arabic Bold"/>
              </a:rPr>
              <a:t>ARNÉS DE DETENCIÓN DE CAÍDAS</a:t>
            </a:r>
          </a:p>
        </p:txBody>
      </p:sp>
      <p:sp>
        <p:nvSpPr>
          <p:cNvPr id="15" name="TextBox 15"/>
          <p:cNvSpPr txBox="1"/>
          <p:nvPr/>
        </p:nvSpPr>
        <p:spPr>
          <a:xfrm>
            <a:off x="7117942" y="3314700"/>
            <a:ext cx="5054667" cy="1476375"/>
          </a:xfrm>
          <a:prstGeom prst="rect">
            <a:avLst/>
          </a:prstGeom>
        </p:spPr>
        <p:txBody>
          <a:bodyPr lIns="0" tIns="0" rIns="0" bIns="0" rtlCol="0" anchor="t">
            <a:spAutoFit/>
          </a:bodyPr>
          <a:lstStyle/>
          <a:p>
            <a:pPr marL="0" lvl="0" indent="0" algn="ctr">
              <a:lnSpc>
                <a:spcPts val="3900"/>
              </a:lnSpc>
              <a:spcBef>
                <a:spcPct val="0"/>
              </a:spcBef>
            </a:pPr>
            <a:r>
              <a:rPr lang="en-US" sz="3000">
                <a:solidFill>
                  <a:srgbClr val="993248"/>
                </a:solidFill>
                <a:latin typeface="Montaser Arabic Bold"/>
              </a:rPr>
              <a:t>CONECTOR (DISPOSITIVO DE BLOQUEO AUTOMÁTICO)</a:t>
            </a:r>
          </a:p>
        </p:txBody>
      </p:sp>
      <p:sp>
        <p:nvSpPr>
          <p:cNvPr id="16" name="TextBox 16"/>
          <p:cNvSpPr txBox="1"/>
          <p:nvPr/>
        </p:nvSpPr>
        <p:spPr>
          <a:xfrm>
            <a:off x="13782334" y="3362325"/>
            <a:ext cx="3779414" cy="981075"/>
          </a:xfrm>
          <a:prstGeom prst="rect">
            <a:avLst/>
          </a:prstGeom>
        </p:spPr>
        <p:txBody>
          <a:bodyPr lIns="0" tIns="0" rIns="0" bIns="0" rtlCol="0" anchor="t">
            <a:spAutoFit/>
          </a:bodyPr>
          <a:lstStyle/>
          <a:p>
            <a:pPr marL="0" lvl="0" indent="0" algn="ctr">
              <a:lnSpc>
                <a:spcPts val="3900"/>
              </a:lnSpc>
              <a:spcBef>
                <a:spcPct val="0"/>
              </a:spcBef>
            </a:pPr>
            <a:r>
              <a:rPr lang="en-US" sz="3000">
                <a:solidFill>
                  <a:srgbClr val="993248"/>
                </a:solidFill>
                <a:latin typeface="Montaser Arabic Bold"/>
              </a:rPr>
              <a:t>ELEMENTOS DE SUJECIÓN</a:t>
            </a:r>
          </a:p>
        </p:txBody>
      </p:sp>
      <p:sp>
        <p:nvSpPr>
          <p:cNvPr id="17" name="TextBox 17"/>
          <p:cNvSpPr txBox="1"/>
          <p:nvPr/>
        </p:nvSpPr>
        <p:spPr>
          <a:xfrm>
            <a:off x="7539031" y="4995862"/>
            <a:ext cx="4568877" cy="1960245"/>
          </a:xfrm>
          <a:prstGeom prst="rect">
            <a:avLst/>
          </a:prstGeom>
        </p:spPr>
        <p:txBody>
          <a:bodyPr lIns="0" tIns="0" rIns="0" bIns="0" rtlCol="0" anchor="t">
            <a:spAutoFit/>
          </a:bodyPr>
          <a:lstStyle/>
          <a:p>
            <a:pPr algn="just">
              <a:lnSpc>
                <a:spcPts val="3119"/>
              </a:lnSpc>
              <a:spcBef>
                <a:spcPct val="0"/>
              </a:spcBef>
            </a:pPr>
            <a:r>
              <a:rPr lang="en-US" sz="2399">
                <a:solidFill>
                  <a:srgbClr val="000000"/>
                </a:solidFill>
                <a:latin typeface="Glacial Indifference"/>
              </a:rPr>
              <a:t>Permite unir los distintos componentes del sistema, y también puede incluir mecanismos de cierre manuales, como mosquetones o ganchos.</a:t>
            </a:r>
          </a:p>
        </p:txBody>
      </p:sp>
      <p:sp>
        <p:nvSpPr>
          <p:cNvPr id="18" name="TextBox 18"/>
          <p:cNvSpPr txBox="1"/>
          <p:nvPr/>
        </p:nvSpPr>
        <p:spPr>
          <a:xfrm>
            <a:off x="13651644" y="4800600"/>
            <a:ext cx="4040795" cy="1569720"/>
          </a:xfrm>
          <a:prstGeom prst="rect">
            <a:avLst/>
          </a:prstGeom>
        </p:spPr>
        <p:txBody>
          <a:bodyPr lIns="0" tIns="0" rIns="0" bIns="0" rtlCol="0" anchor="t">
            <a:spAutoFit/>
          </a:bodyPr>
          <a:lstStyle/>
          <a:p>
            <a:pPr algn="just">
              <a:lnSpc>
                <a:spcPts val="3119"/>
              </a:lnSpc>
            </a:pPr>
            <a:r>
              <a:rPr lang="en-US" sz="2399">
                <a:solidFill>
                  <a:srgbClr val="000000"/>
                </a:solidFill>
                <a:latin typeface="Glacial Indifference"/>
              </a:rPr>
              <a:t>Pueden incluir cables metálicos, correas o cuerdas hechas de fibras sintéticas.</a:t>
            </a:r>
          </a:p>
          <a:p>
            <a:pPr algn="just">
              <a:lnSpc>
                <a:spcPts val="3119"/>
              </a:lnSpc>
              <a:spcBef>
                <a:spcPct val="0"/>
              </a:spcBef>
            </a:pPr>
            <a:endParaRPr lang="en-US" sz="2399">
              <a:solidFill>
                <a:srgbClr val="000000"/>
              </a:solidFill>
              <a:latin typeface="Glacial Indifference"/>
            </a:endParaRPr>
          </a:p>
        </p:txBody>
      </p:sp>
      <p:sp>
        <p:nvSpPr>
          <p:cNvPr id="19" name="TextBox 19"/>
          <p:cNvSpPr txBox="1"/>
          <p:nvPr/>
        </p:nvSpPr>
        <p:spPr>
          <a:xfrm>
            <a:off x="846215" y="714375"/>
            <a:ext cx="16580819" cy="7715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SEGURIDAD EN EL USO DE ESCALERAS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14750" y="0"/>
            <a:ext cx="18302750" cy="3183779"/>
            <a:chOff x="0" y="0"/>
            <a:chExt cx="4820477" cy="838526"/>
          </a:xfrm>
        </p:grpSpPr>
        <p:sp>
          <p:nvSpPr>
            <p:cNvPr id="3" name="Freeform 3"/>
            <p:cNvSpPr/>
            <p:nvPr/>
          </p:nvSpPr>
          <p:spPr>
            <a:xfrm>
              <a:off x="0" y="0"/>
              <a:ext cx="4820477" cy="838526"/>
            </a:xfrm>
            <a:custGeom>
              <a:avLst/>
              <a:gdLst/>
              <a:ahLst/>
              <a:cxnLst/>
              <a:rect l="l" t="t" r="r" b="b"/>
              <a:pathLst>
                <a:path w="4820477" h="838526">
                  <a:moveTo>
                    <a:pt x="0" y="0"/>
                  </a:moveTo>
                  <a:lnTo>
                    <a:pt x="4820477" y="0"/>
                  </a:lnTo>
                  <a:lnTo>
                    <a:pt x="4820477" y="838526"/>
                  </a:lnTo>
                  <a:lnTo>
                    <a:pt x="0" y="838526"/>
                  </a:lnTo>
                  <a:close/>
                </a:path>
              </a:pathLst>
            </a:custGeom>
            <a:solidFill>
              <a:srgbClr val="D8CEB8"/>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1028700" y="3526679"/>
            <a:ext cx="7736854" cy="5731621"/>
          </a:xfrm>
          <a:custGeom>
            <a:avLst/>
            <a:gdLst/>
            <a:ahLst/>
            <a:cxnLst/>
            <a:rect l="l" t="t" r="r" b="b"/>
            <a:pathLst>
              <a:path w="7736854" h="5731621">
                <a:moveTo>
                  <a:pt x="0" y="0"/>
                </a:moveTo>
                <a:lnTo>
                  <a:pt x="7736854" y="0"/>
                </a:lnTo>
                <a:lnTo>
                  <a:pt x="7736854" y="5731621"/>
                </a:lnTo>
                <a:lnTo>
                  <a:pt x="0" y="5731621"/>
                </a:lnTo>
                <a:lnTo>
                  <a:pt x="0" y="0"/>
                </a:lnTo>
                <a:close/>
              </a:path>
            </a:pathLst>
          </a:custGeom>
          <a:blipFill>
            <a:blip r:embed="rId2"/>
            <a:stretch>
              <a:fillRect l="-7447" t="-3707" r="-11738" b="-2469"/>
            </a:stretch>
          </a:blipFill>
        </p:spPr>
      </p:sp>
      <p:sp>
        <p:nvSpPr>
          <p:cNvPr id="6" name="Freeform 6"/>
          <p:cNvSpPr/>
          <p:nvPr/>
        </p:nvSpPr>
        <p:spPr>
          <a:xfrm>
            <a:off x="9424743" y="3526679"/>
            <a:ext cx="7834557" cy="5731621"/>
          </a:xfrm>
          <a:custGeom>
            <a:avLst/>
            <a:gdLst/>
            <a:ahLst/>
            <a:cxnLst/>
            <a:rect l="l" t="t" r="r" b="b"/>
            <a:pathLst>
              <a:path w="7834557" h="5731621">
                <a:moveTo>
                  <a:pt x="0" y="0"/>
                </a:moveTo>
                <a:lnTo>
                  <a:pt x="7834557" y="0"/>
                </a:lnTo>
                <a:lnTo>
                  <a:pt x="7834557" y="5731621"/>
                </a:lnTo>
                <a:lnTo>
                  <a:pt x="0" y="5731621"/>
                </a:lnTo>
                <a:lnTo>
                  <a:pt x="0" y="0"/>
                </a:lnTo>
                <a:close/>
              </a:path>
            </a:pathLst>
          </a:custGeom>
          <a:blipFill>
            <a:blip r:embed="rId3"/>
            <a:stretch>
              <a:fillRect l="-8715" r="-50594" b="-7493"/>
            </a:stretch>
          </a:blipFill>
        </p:spPr>
      </p:sp>
      <p:sp>
        <p:nvSpPr>
          <p:cNvPr id="7" name="TextBox 7"/>
          <p:cNvSpPr txBox="1"/>
          <p:nvPr/>
        </p:nvSpPr>
        <p:spPr>
          <a:xfrm>
            <a:off x="1422452" y="1953124"/>
            <a:ext cx="16004582" cy="635000"/>
          </a:xfrm>
          <a:prstGeom prst="rect">
            <a:avLst/>
          </a:prstGeom>
        </p:spPr>
        <p:txBody>
          <a:bodyPr lIns="0" tIns="0" rIns="0" bIns="0" rtlCol="0" anchor="t">
            <a:spAutoFit/>
          </a:bodyPr>
          <a:lstStyle/>
          <a:p>
            <a:pPr marL="0" lvl="0" indent="0" algn="ctr">
              <a:lnSpc>
                <a:spcPts val="4750"/>
              </a:lnSpc>
              <a:spcBef>
                <a:spcPct val="0"/>
              </a:spcBef>
            </a:pPr>
            <a:r>
              <a:rPr lang="en-US" sz="5000">
                <a:solidFill>
                  <a:srgbClr val="000000"/>
                </a:solidFill>
                <a:latin typeface="Montaser Arabic Bold"/>
              </a:rPr>
              <a:t>TIPOS DE ESCALERAS NO PERMITIDAS EN OBRA </a:t>
            </a:r>
          </a:p>
        </p:txBody>
      </p:sp>
      <p:sp>
        <p:nvSpPr>
          <p:cNvPr id="8" name="TextBox 8"/>
          <p:cNvSpPr txBox="1"/>
          <p:nvPr/>
        </p:nvSpPr>
        <p:spPr>
          <a:xfrm>
            <a:off x="846215" y="714375"/>
            <a:ext cx="16580819" cy="771525"/>
          </a:xfrm>
          <a:prstGeom prst="rect">
            <a:avLst/>
          </a:prstGeom>
        </p:spPr>
        <p:txBody>
          <a:bodyPr lIns="0" tIns="0" rIns="0" bIns="0" rtlCol="0" anchor="t">
            <a:spAutoFit/>
          </a:bodyPr>
          <a:lstStyle/>
          <a:p>
            <a:pPr marL="0" lvl="0" indent="0" algn="ctr">
              <a:lnSpc>
                <a:spcPts val="5700"/>
              </a:lnSpc>
              <a:spcBef>
                <a:spcPct val="0"/>
              </a:spcBef>
            </a:pPr>
            <a:r>
              <a:rPr lang="en-US" sz="6000">
                <a:solidFill>
                  <a:srgbClr val="000000"/>
                </a:solidFill>
                <a:latin typeface="Montaser Arabic Bold"/>
              </a:rPr>
              <a:t>SEGURIDAD EN EL USO DE ESCALERAS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sp>
        <p:nvSpPr>
          <p:cNvPr id="2" name="Freeform 2"/>
          <p:cNvSpPr/>
          <p:nvPr/>
        </p:nvSpPr>
        <p:spPr>
          <a:xfrm>
            <a:off x="1028700" y="2415335"/>
            <a:ext cx="4868870" cy="5456329"/>
          </a:xfrm>
          <a:custGeom>
            <a:avLst/>
            <a:gdLst/>
            <a:ahLst/>
            <a:cxnLst/>
            <a:rect l="l" t="t" r="r" b="b"/>
            <a:pathLst>
              <a:path w="4868870" h="5456329">
                <a:moveTo>
                  <a:pt x="0" y="0"/>
                </a:moveTo>
                <a:lnTo>
                  <a:pt x="4868870" y="0"/>
                </a:lnTo>
                <a:lnTo>
                  <a:pt x="4868870" y="5456330"/>
                </a:lnTo>
                <a:lnTo>
                  <a:pt x="0" y="5456330"/>
                </a:lnTo>
                <a:lnTo>
                  <a:pt x="0" y="0"/>
                </a:lnTo>
                <a:close/>
              </a:path>
            </a:pathLst>
          </a:custGeom>
          <a:blipFill>
            <a:blip r:embed="rId2"/>
            <a:stretch>
              <a:fillRect r="-15022"/>
            </a:stretch>
          </a:blipFill>
        </p:spPr>
      </p:sp>
      <p:sp>
        <p:nvSpPr>
          <p:cNvPr id="3" name="Freeform 3"/>
          <p:cNvSpPr/>
          <p:nvPr/>
        </p:nvSpPr>
        <p:spPr>
          <a:xfrm>
            <a:off x="6427585" y="368058"/>
            <a:ext cx="4919610" cy="4114800"/>
          </a:xfrm>
          <a:custGeom>
            <a:avLst/>
            <a:gdLst/>
            <a:ahLst/>
            <a:cxnLst/>
            <a:rect l="l" t="t" r="r" b="b"/>
            <a:pathLst>
              <a:path w="4919610" h="4114800">
                <a:moveTo>
                  <a:pt x="0" y="0"/>
                </a:moveTo>
                <a:lnTo>
                  <a:pt x="4919609" y="0"/>
                </a:lnTo>
                <a:lnTo>
                  <a:pt x="4919609" y="4114800"/>
                </a:lnTo>
                <a:lnTo>
                  <a:pt x="0" y="4114800"/>
                </a:lnTo>
                <a:lnTo>
                  <a:pt x="0" y="0"/>
                </a:lnTo>
                <a:close/>
              </a:path>
            </a:pathLst>
          </a:custGeom>
          <a:blipFill>
            <a:blip r:embed="rId3"/>
            <a:stretch>
              <a:fillRect l="-24613"/>
            </a:stretch>
          </a:blipFill>
        </p:spPr>
      </p:sp>
      <p:sp>
        <p:nvSpPr>
          <p:cNvPr id="4" name="Freeform 4"/>
          <p:cNvSpPr/>
          <p:nvPr/>
        </p:nvSpPr>
        <p:spPr>
          <a:xfrm>
            <a:off x="11880594" y="4226669"/>
            <a:ext cx="5528561" cy="5471712"/>
          </a:xfrm>
          <a:custGeom>
            <a:avLst/>
            <a:gdLst/>
            <a:ahLst/>
            <a:cxnLst/>
            <a:rect l="l" t="t" r="r" b="b"/>
            <a:pathLst>
              <a:path w="5528561" h="5471712">
                <a:moveTo>
                  <a:pt x="0" y="0"/>
                </a:moveTo>
                <a:lnTo>
                  <a:pt x="5528561" y="0"/>
                </a:lnTo>
                <a:lnTo>
                  <a:pt x="5528561" y="5471712"/>
                </a:lnTo>
                <a:lnTo>
                  <a:pt x="0" y="5471712"/>
                </a:lnTo>
                <a:lnTo>
                  <a:pt x="0" y="0"/>
                </a:lnTo>
                <a:close/>
              </a:path>
            </a:pathLst>
          </a:custGeom>
          <a:blipFill>
            <a:blip r:embed="rId4"/>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sp>
        <p:nvSpPr>
          <p:cNvPr id="2" name="AutoShape 2"/>
          <p:cNvSpPr/>
          <p:nvPr/>
        </p:nvSpPr>
        <p:spPr>
          <a:xfrm>
            <a:off x="9694532" y="7868124"/>
            <a:ext cx="9612615" cy="0"/>
          </a:xfrm>
          <a:prstGeom prst="line">
            <a:avLst/>
          </a:prstGeom>
          <a:ln w="9525" cap="rnd">
            <a:solidFill>
              <a:srgbClr val="6A4622"/>
            </a:solidFill>
            <a:prstDash val="solid"/>
            <a:headEnd type="none" w="sm" len="sm"/>
            <a:tailEnd type="none" w="sm" len="sm"/>
          </a:ln>
        </p:spPr>
      </p:sp>
      <p:sp>
        <p:nvSpPr>
          <p:cNvPr id="3" name="Freeform 3"/>
          <p:cNvSpPr/>
          <p:nvPr/>
        </p:nvSpPr>
        <p:spPr>
          <a:xfrm>
            <a:off x="1028700" y="1028700"/>
            <a:ext cx="7778463" cy="7088960"/>
          </a:xfrm>
          <a:custGeom>
            <a:avLst/>
            <a:gdLst/>
            <a:ahLst/>
            <a:cxnLst/>
            <a:rect l="l" t="t" r="r" b="b"/>
            <a:pathLst>
              <a:path w="7778463" h="7088960">
                <a:moveTo>
                  <a:pt x="0" y="0"/>
                </a:moveTo>
                <a:lnTo>
                  <a:pt x="7778463" y="0"/>
                </a:lnTo>
                <a:lnTo>
                  <a:pt x="7778463" y="7088960"/>
                </a:lnTo>
                <a:lnTo>
                  <a:pt x="0" y="7088960"/>
                </a:lnTo>
                <a:lnTo>
                  <a:pt x="0" y="0"/>
                </a:lnTo>
                <a:close/>
              </a:path>
            </a:pathLst>
          </a:custGeom>
          <a:blipFill>
            <a:blip r:embed="rId2"/>
            <a:stretch>
              <a:fillRect/>
            </a:stretch>
          </a:blipFill>
        </p:spPr>
      </p:sp>
      <p:sp>
        <p:nvSpPr>
          <p:cNvPr id="4" name="TextBox 4"/>
          <p:cNvSpPr txBox="1"/>
          <p:nvPr/>
        </p:nvSpPr>
        <p:spPr>
          <a:xfrm>
            <a:off x="10338868" y="6771162"/>
            <a:ext cx="6920432" cy="898525"/>
          </a:xfrm>
          <a:prstGeom prst="rect">
            <a:avLst/>
          </a:prstGeom>
        </p:spPr>
        <p:txBody>
          <a:bodyPr lIns="0" tIns="0" rIns="0" bIns="0" rtlCol="0" anchor="t">
            <a:spAutoFit/>
          </a:bodyPr>
          <a:lstStyle/>
          <a:p>
            <a:pPr marL="0" lvl="0" indent="0" algn="ctr">
              <a:lnSpc>
                <a:spcPts val="6649"/>
              </a:lnSpc>
              <a:spcBef>
                <a:spcPct val="0"/>
              </a:spcBef>
            </a:pPr>
            <a:r>
              <a:rPr lang="en-US" sz="6999" u="none" strike="noStrike">
                <a:solidFill>
                  <a:srgbClr val="000000"/>
                </a:solidFill>
                <a:latin typeface="Montaser Arabic Bold"/>
              </a:rPr>
              <a:t>¡GRACIAS!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7224859" y="0"/>
            <a:ext cx="11063141" cy="10287000"/>
            <a:chOff x="0" y="0"/>
            <a:chExt cx="2913749" cy="2709333"/>
          </a:xfrm>
        </p:grpSpPr>
        <p:sp>
          <p:nvSpPr>
            <p:cNvPr id="3" name="Freeform 3"/>
            <p:cNvSpPr/>
            <p:nvPr/>
          </p:nvSpPr>
          <p:spPr>
            <a:xfrm>
              <a:off x="0" y="0"/>
              <a:ext cx="2913749" cy="2709333"/>
            </a:xfrm>
            <a:custGeom>
              <a:avLst/>
              <a:gdLst/>
              <a:ahLst/>
              <a:cxnLst/>
              <a:rect l="l" t="t" r="r" b="b"/>
              <a:pathLst>
                <a:path w="2913749" h="2709333">
                  <a:moveTo>
                    <a:pt x="0" y="0"/>
                  </a:moveTo>
                  <a:lnTo>
                    <a:pt x="2913749" y="0"/>
                  </a:lnTo>
                  <a:lnTo>
                    <a:pt x="2913749" y="2709333"/>
                  </a:lnTo>
                  <a:lnTo>
                    <a:pt x="0" y="2709333"/>
                  </a:lnTo>
                  <a:close/>
                </a:path>
              </a:pathLst>
            </a:custGeom>
            <a:solidFill>
              <a:srgbClr val="96866D"/>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AutoShape 5"/>
          <p:cNvSpPr/>
          <p:nvPr/>
        </p:nvSpPr>
        <p:spPr>
          <a:xfrm rot="-10800000">
            <a:off x="-90904" y="481270"/>
            <a:ext cx="18378904" cy="0"/>
          </a:xfrm>
          <a:prstGeom prst="line">
            <a:avLst/>
          </a:prstGeom>
          <a:ln w="9525" cap="flat">
            <a:solidFill>
              <a:srgbClr val="69723D"/>
            </a:solidFill>
            <a:prstDash val="solid"/>
            <a:headEnd type="none" w="sm" len="sm"/>
            <a:tailEnd type="none" w="sm" len="sm"/>
          </a:ln>
        </p:spPr>
      </p:sp>
      <p:sp>
        <p:nvSpPr>
          <p:cNvPr id="6" name="Freeform 6"/>
          <p:cNvSpPr/>
          <p:nvPr/>
        </p:nvSpPr>
        <p:spPr>
          <a:xfrm>
            <a:off x="0" y="2202743"/>
            <a:ext cx="9144000" cy="7855657"/>
          </a:xfrm>
          <a:custGeom>
            <a:avLst/>
            <a:gdLst/>
            <a:ahLst/>
            <a:cxnLst/>
            <a:rect l="l" t="t" r="r" b="b"/>
            <a:pathLst>
              <a:path w="9144000" h="7855657">
                <a:moveTo>
                  <a:pt x="0" y="0"/>
                </a:moveTo>
                <a:lnTo>
                  <a:pt x="9144000" y="0"/>
                </a:lnTo>
                <a:lnTo>
                  <a:pt x="9144000" y="7855657"/>
                </a:lnTo>
                <a:lnTo>
                  <a:pt x="0" y="7855657"/>
                </a:lnTo>
                <a:lnTo>
                  <a:pt x="0" y="0"/>
                </a:lnTo>
                <a:close/>
              </a:path>
            </a:pathLst>
          </a:custGeom>
          <a:blipFill>
            <a:blip r:embed="rId2"/>
            <a:stretch>
              <a:fillRect t="-8200" b="-8200"/>
            </a:stretch>
          </a:blipFill>
        </p:spPr>
      </p:sp>
      <p:sp>
        <p:nvSpPr>
          <p:cNvPr id="7" name="TextBox 7"/>
          <p:cNvSpPr txBox="1"/>
          <p:nvPr/>
        </p:nvSpPr>
        <p:spPr>
          <a:xfrm>
            <a:off x="1332262" y="1171575"/>
            <a:ext cx="5892597" cy="771525"/>
          </a:xfrm>
          <a:prstGeom prst="rect">
            <a:avLst/>
          </a:prstGeom>
        </p:spPr>
        <p:txBody>
          <a:bodyPr lIns="0" tIns="0" rIns="0" bIns="0" rtlCol="0" anchor="t">
            <a:spAutoFit/>
          </a:bodyPr>
          <a:lstStyle/>
          <a:p>
            <a:pPr marL="0" lvl="0" indent="0" algn="just">
              <a:lnSpc>
                <a:spcPts val="5700"/>
              </a:lnSpc>
              <a:spcBef>
                <a:spcPct val="0"/>
              </a:spcBef>
            </a:pPr>
            <a:r>
              <a:rPr lang="en-US" sz="6000">
                <a:solidFill>
                  <a:srgbClr val="000000"/>
                </a:solidFill>
                <a:latin typeface="Montaser Arabic Bold"/>
              </a:rPr>
              <a:t>DEFINICIÓN</a:t>
            </a:r>
          </a:p>
        </p:txBody>
      </p:sp>
      <p:sp>
        <p:nvSpPr>
          <p:cNvPr id="8" name="TextBox 8"/>
          <p:cNvSpPr txBox="1"/>
          <p:nvPr/>
        </p:nvSpPr>
        <p:spPr>
          <a:xfrm>
            <a:off x="8871464" y="2890106"/>
            <a:ext cx="8387836" cy="4037330"/>
          </a:xfrm>
          <a:prstGeom prst="rect">
            <a:avLst/>
          </a:prstGeom>
        </p:spPr>
        <p:txBody>
          <a:bodyPr lIns="0" tIns="0" rIns="0" bIns="0" rtlCol="0" anchor="t">
            <a:spAutoFit/>
          </a:bodyPr>
          <a:lstStyle/>
          <a:p>
            <a:pPr algn="just">
              <a:lnSpc>
                <a:spcPts val="4029"/>
              </a:lnSpc>
            </a:pPr>
            <a:r>
              <a:rPr lang="en-US" sz="3099">
                <a:solidFill>
                  <a:srgbClr val="000000"/>
                </a:solidFill>
                <a:latin typeface="Glacial Indifference"/>
              </a:rPr>
              <a:t>Estructuras conformadas por escalones que sirven para comunicar distintos niveles. </a:t>
            </a:r>
          </a:p>
          <a:p>
            <a:pPr algn="just">
              <a:lnSpc>
                <a:spcPts val="4029"/>
              </a:lnSpc>
            </a:pPr>
            <a:endParaRPr lang="en-US" sz="3099">
              <a:solidFill>
                <a:srgbClr val="000000"/>
              </a:solidFill>
              <a:latin typeface="Glacial Indifference"/>
            </a:endParaRPr>
          </a:p>
          <a:p>
            <a:pPr algn="just">
              <a:lnSpc>
                <a:spcPts val="4029"/>
              </a:lnSpc>
            </a:pPr>
            <a:endParaRPr lang="en-US" sz="3099">
              <a:solidFill>
                <a:srgbClr val="000000"/>
              </a:solidFill>
              <a:latin typeface="Glacial Indifference"/>
            </a:endParaRPr>
          </a:p>
          <a:p>
            <a:pPr algn="just">
              <a:lnSpc>
                <a:spcPts val="4029"/>
              </a:lnSpc>
              <a:spcBef>
                <a:spcPct val="0"/>
              </a:spcBef>
            </a:pPr>
            <a:r>
              <a:rPr lang="en-US" sz="3099">
                <a:solidFill>
                  <a:srgbClr val="000000"/>
                </a:solidFill>
                <a:latin typeface="Glacial Indifference"/>
              </a:rPr>
              <a:t>Elementos auxiliares que constituyen herramientas complementarias que facilitan a las personas acceder a áreas elevadas en proyectos específicos, durante períodos de tiempo breves.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CEB8"/>
        </a:solidFill>
        <a:effectLst/>
      </p:bgPr>
    </p:bg>
    <p:spTree>
      <p:nvGrpSpPr>
        <p:cNvPr id="1" name=""/>
        <p:cNvGrpSpPr/>
        <p:nvPr/>
      </p:nvGrpSpPr>
      <p:grpSpPr>
        <a:xfrm>
          <a:off x="0" y="0"/>
          <a:ext cx="0" cy="0"/>
          <a:chOff x="0" y="0"/>
          <a:chExt cx="0" cy="0"/>
        </a:xfrm>
      </p:grpSpPr>
      <p:grpSp>
        <p:nvGrpSpPr>
          <p:cNvPr id="2" name="Group 2"/>
          <p:cNvGrpSpPr/>
          <p:nvPr/>
        </p:nvGrpSpPr>
        <p:grpSpPr>
          <a:xfrm>
            <a:off x="-3574015" y="0"/>
            <a:ext cx="13793829" cy="10287000"/>
            <a:chOff x="0" y="0"/>
            <a:chExt cx="18391773" cy="13716000"/>
          </a:xfrm>
        </p:grpSpPr>
        <p:pic>
          <p:nvPicPr>
            <p:cNvPr id="3" name="Picture 3"/>
            <p:cNvPicPr>
              <a:picLocks noChangeAspect="1"/>
            </p:cNvPicPr>
            <p:nvPr/>
          </p:nvPicPr>
          <p:blipFill>
            <a:blip r:embed="rId2"/>
            <a:srcRect l="4307" r="4307"/>
            <a:stretch>
              <a:fillRect/>
            </a:stretch>
          </p:blipFill>
          <p:spPr>
            <a:xfrm>
              <a:off x="0" y="0"/>
              <a:ext cx="18391773" cy="13716000"/>
            </a:xfrm>
            <a:prstGeom prst="rect">
              <a:avLst/>
            </a:prstGeom>
          </p:spPr>
        </p:pic>
      </p:grpSp>
      <p:sp>
        <p:nvSpPr>
          <p:cNvPr id="4" name="TextBox 4"/>
          <p:cNvSpPr txBox="1"/>
          <p:nvPr/>
        </p:nvSpPr>
        <p:spPr>
          <a:xfrm>
            <a:off x="10011120" y="2199860"/>
            <a:ext cx="8024182" cy="771525"/>
          </a:xfrm>
          <a:prstGeom prst="rect">
            <a:avLst/>
          </a:prstGeom>
        </p:spPr>
        <p:txBody>
          <a:bodyPr lIns="0" tIns="0" rIns="0" bIns="0" rtlCol="0" anchor="t">
            <a:spAutoFit/>
          </a:bodyPr>
          <a:lstStyle/>
          <a:p>
            <a:pPr marL="0" lvl="0" indent="0" algn="just">
              <a:lnSpc>
                <a:spcPts val="5700"/>
              </a:lnSpc>
              <a:spcBef>
                <a:spcPct val="0"/>
              </a:spcBef>
            </a:pPr>
            <a:r>
              <a:rPr lang="en-US" sz="6000">
                <a:solidFill>
                  <a:srgbClr val="000000"/>
                </a:solidFill>
                <a:latin typeface="Montaser Arabic Bold"/>
              </a:rPr>
              <a:t>MARCO LEGAL </a:t>
            </a:r>
          </a:p>
        </p:txBody>
      </p:sp>
      <p:sp>
        <p:nvSpPr>
          <p:cNvPr id="5" name="AutoShape 5"/>
          <p:cNvSpPr/>
          <p:nvPr/>
        </p:nvSpPr>
        <p:spPr>
          <a:xfrm>
            <a:off x="8305175" y="2971385"/>
            <a:ext cx="9982825" cy="0"/>
          </a:xfrm>
          <a:prstGeom prst="line">
            <a:avLst/>
          </a:prstGeom>
          <a:ln w="9525" cap="rnd">
            <a:solidFill>
              <a:srgbClr val="6B4D45"/>
            </a:solidFill>
            <a:prstDash val="solid"/>
            <a:headEnd type="none" w="sm" len="sm"/>
            <a:tailEnd type="none" w="sm" len="sm"/>
          </a:ln>
        </p:spPr>
      </p:sp>
      <p:sp>
        <p:nvSpPr>
          <p:cNvPr id="6" name="TextBox 6"/>
          <p:cNvSpPr txBox="1"/>
          <p:nvPr/>
        </p:nvSpPr>
        <p:spPr>
          <a:xfrm>
            <a:off x="9734550" y="3800427"/>
            <a:ext cx="8118559" cy="495300"/>
          </a:xfrm>
          <a:prstGeom prst="rect">
            <a:avLst/>
          </a:prstGeom>
        </p:spPr>
        <p:txBody>
          <a:bodyPr lIns="0" tIns="0" rIns="0" bIns="0" rtlCol="0" anchor="t">
            <a:spAutoFit/>
          </a:bodyPr>
          <a:lstStyle/>
          <a:p>
            <a:pPr algn="just">
              <a:lnSpc>
                <a:spcPts val="3900"/>
              </a:lnSpc>
              <a:spcBef>
                <a:spcPct val="0"/>
              </a:spcBef>
            </a:pPr>
            <a:r>
              <a:rPr lang="en-US" sz="3000" u="none" strike="noStrike">
                <a:solidFill>
                  <a:srgbClr val="000000"/>
                </a:solidFill>
                <a:latin typeface="Glacial Indifference"/>
              </a:rPr>
              <a:t>En Argentina se encuentra regido por:</a:t>
            </a:r>
          </a:p>
        </p:txBody>
      </p:sp>
      <p:sp>
        <p:nvSpPr>
          <p:cNvPr id="7" name="TextBox 7"/>
          <p:cNvSpPr txBox="1"/>
          <p:nvPr/>
        </p:nvSpPr>
        <p:spPr>
          <a:xfrm>
            <a:off x="8305175" y="5302568"/>
            <a:ext cx="3829277" cy="3467100"/>
          </a:xfrm>
          <a:prstGeom prst="rect">
            <a:avLst/>
          </a:prstGeom>
        </p:spPr>
        <p:txBody>
          <a:bodyPr lIns="0" tIns="0" rIns="0" bIns="0" rtlCol="0" anchor="t">
            <a:spAutoFit/>
          </a:bodyPr>
          <a:lstStyle/>
          <a:p>
            <a:pPr algn="ctr">
              <a:lnSpc>
                <a:spcPts val="3900"/>
              </a:lnSpc>
              <a:spcBef>
                <a:spcPct val="0"/>
              </a:spcBef>
            </a:pPr>
            <a:r>
              <a:rPr lang="en-US" sz="3000" u="none" strike="noStrike">
                <a:solidFill>
                  <a:srgbClr val="000000"/>
                </a:solidFill>
                <a:latin typeface="Glacial Indifference Bold"/>
              </a:rPr>
              <a:t>Ley de Higiene y Seguridad Nº19.587</a:t>
            </a:r>
            <a:r>
              <a:rPr lang="en-US" sz="3000" u="none" strike="noStrike">
                <a:solidFill>
                  <a:srgbClr val="000000"/>
                </a:solidFill>
                <a:latin typeface="Glacial Indifference"/>
              </a:rPr>
              <a:t>: referida a las condiciones de higiene y seguridad en el trabajo.</a:t>
            </a:r>
          </a:p>
          <a:p>
            <a:pPr marL="0" lvl="0" indent="0" algn="just">
              <a:lnSpc>
                <a:spcPts val="3900"/>
              </a:lnSpc>
              <a:spcBef>
                <a:spcPct val="0"/>
              </a:spcBef>
            </a:pPr>
            <a:endParaRPr lang="en-US" sz="3000" u="none" strike="noStrike">
              <a:solidFill>
                <a:srgbClr val="000000"/>
              </a:solidFill>
              <a:latin typeface="Glacial Indifference"/>
            </a:endParaRPr>
          </a:p>
        </p:txBody>
      </p:sp>
      <p:sp>
        <p:nvSpPr>
          <p:cNvPr id="8" name="TextBox 8"/>
          <p:cNvSpPr txBox="1"/>
          <p:nvPr/>
        </p:nvSpPr>
        <p:spPr>
          <a:xfrm>
            <a:off x="12594457" y="5054918"/>
            <a:ext cx="4019777" cy="3962400"/>
          </a:xfrm>
          <a:prstGeom prst="rect">
            <a:avLst/>
          </a:prstGeom>
        </p:spPr>
        <p:txBody>
          <a:bodyPr lIns="0" tIns="0" rIns="0" bIns="0" rtlCol="0" anchor="t">
            <a:spAutoFit/>
          </a:bodyPr>
          <a:lstStyle/>
          <a:p>
            <a:pPr marL="0" lvl="0" indent="0" algn="ctr">
              <a:lnSpc>
                <a:spcPts val="3900"/>
              </a:lnSpc>
              <a:spcBef>
                <a:spcPct val="0"/>
              </a:spcBef>
            </a:pPr>
            <a:r>
              <a:rPr lang="en-US" sz="3000" u="none" strike="noStrike">
                <a:solidFill>
                  <a:srgbClr val="000000"/>
                </a:solidFill>
                <a:latin typeface="Glacial Indifference Bold"/>
              </a:rPr>
              <a:t>Decreto Reglamentario 911/96:</a:t>
            </a:r>
            <a:r>
              <a:rPr lang="en-US" sz="3000" u="none" strike="noStrike">
                <a:solidFill>
                  <a:srgbClr val="000000"/>
                </a:solidFill>
                <a:latin typeface="Glacial Indifference"/>
              </a:rPr>
              <a:t> referido a escaleras (Artículos 210 a 220) y a pasarelas y rampas (Artículos 243, 244 y 245 y Decreto 351/79). </a:t>
            </a:r>
          </a:p>
          <a:p>
            <a:pPr marL="0" lvl="0" indent="0" algn="just">
              <a:lnSpc>
                <a:spcPts val="3900"/>
              </a:lnSpc>
              <a:spcBef>
                <a:spcPct val="0"/>
              </a:spcBef>
            </a:pPr>
            <a:endParaRPr lang="en-US" sz="3000" u="none" strike="noStrike">
              <a:solidFill>
                <a:srgbClr val="000000"/>
              </a:solidFill>
              <a:latin typeface="Glacial Indifferen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E7CD"/>
        </a:solidFill>
        <a:effectLst/>
      </p:bgPr>
    </p:bg>
    <p:spTree>
      <p:nvGrpSpPr>
        <p:cNvPr id="1" name=""/>
        <p:cNvGrpSpPr/>
        <p:nvPr/>
      </p:nvGrpSpPr>
      <p:grpSpPr>
        <a:xfrm>
          <a:off x="0" y="0"/>
          <a:ext cx="0" cy="0"/>
          <a:chOff x="0" y="0"/>
          <a:chExt cx="0" cy="0"/>
        </a:xfrm>
      </p:grpSpPr>
      <p:grpSp>
        <p:nvGrpSpPr>
          <p:cNvPr id="2" name="Group 2"/>
          <p:cNvGrpSpPr/>
          <p:nvPr/>
        </p:nvGrpSpPr>
        <p:grpSpPr>
          <a:xfrm>
            <a:off x="10254370" y="1469025"/>
            <a:ext cx="8033630" cy="7351928"/>
            <a:chOff x="0" y="0"/>
            <a:chExt cx="2115853" cy="1936310"/>
          </a:xfrm>
        </p:grpSpPr>
        <p:sp>
          <p:nvSpPr>
            <p:cNvPr id="3" name="Freeform 3"/>
            <p:cNvSpPr/>
            <p:nvPr/>
          </p:nvSpPr>
          <p:spPr>
            <a:xfrm>
              <a:off x="0" y="0"/>
              <a:ext cx="2115853" cy="1936310"/>
            </a:xfrm>
            <a:custGeom>
              <a:avLst/>
              <a:gdLst/>
              <a:ahLst/>
              <a:cxnLst/>
              <a:rect l="l" t="t" r="r" b="b"/>
              <a:pathLst>
                <a:path w="2115853" h="1936310">
                  <a:moveTo>
                    <a:pt x="0" y="0"/>
                  </a:moveTo>
                  <a:lnTo>
                    <a:pt x="2115853" y="0"/>
                  </a:lnTo>
                  <a:lnTo>
                    <a:pt x="2115853" y="1936310"/>
                  </a:lnTo>
                  <a:lnTo>
                    <a:pt x="0" y="1936310"/>
                  </a:lnTo>
                  <a:close/>
                </a:path>
              </a:pathLst>
            </a:custGeom>
            <a:solidFill>
              <a:srgbClr val="DBAC87"/>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grpSp>
        <p:nvGrpSpPr>
          <p:cNvPr id="5" name="Group 5"/>
          <p:cNvGrpSpPr/>
          <p:nvPr/>
        </p:nvGrpSpPr>
        <p:grpSpPr>
          <a:xfrm>
            <a:off x="11808058" y="0"/>
            <a:ext cx="4926253" cy="3272740"/>
            <a:chOff x="0" y="0"/>
            <a:chExt cx="6568337" cy="4363653"/>
          </a:xfrm>
        </p:grpSpPr>
        <p:pic>
          <p:nvPicPr>
            <p:cNvPr id="6" name="Picture 6"/>
            <p:cNvPicPr>
              <a:picLocks noChangeAspect="1"/>
            </p:cNvPicPr>
            <p:nvPr/>
          </p:nvPicPr>
          <p:blipFill>
            <a:blip r:embed="rId2"/>
            <a:srcRect t="6223" b="26902"/>
            <a:stretch>
              <a:fillRect/>
            </a:stretch>
          </p:blipFill>
          <p:spPr>
            <a:xfrm>
              <a:off x="0" y="0"/>
              <a:ext cx="6568337" cy="4363653"/>
            </a:xfrm>
            <a:prstGeom prst="rect">
              <a:avLst/>
            </a:prstGeom>
          </p:spPr>
        </p:pic>
      </p:grpSp>
      <p:grpSp>
        <p:nvGrpSpPr>
          <p:cNvPr id="7" name="Group 7"/>
          <p:cNvGrpSpPr/>
          <p:nvPr/>
        </p:nvGrpSpPr>
        <p:grpSpPr>
          <a:xfrm>
            <a:off x="11816107" y="7014260"/>
            <a:ext cx="4910155" cy="3272740"/>
            <a:chOff x="0" y="0"/>
            <a:chExt cx="6546874" cy="4363653"/>
          </a:xfrm>
        </p:grpSpPr>
        <p:pic>
          <p:nvPicPr>
            <p:cNvPr id="8" name="Picture 8"/>
            <p:cNvPicPr>
              <a:picLocks noChangeAspect="1"/>
            </p:cNvPicPr>
            <p:nvPr/>
          </p:nvPicPr>
          <p:blipFill>
            <a:blip r:embed="rId3"/>
            <a:srcRect t="1061" b="1061"/>
            <a:stretch>
              <a:fillRect/>
            </a:stretch>
          </p:blipFill>
          <p:spPr>
            <a:xfrm>
              <a:off x="0" y="0"/>
              <a:ext cx="6546874" cy="4363653"/>
            </a:xfrm>
            <a:prstGeom prst="rect">
              <a:avLst/>
            </a:prstGeom>
          </p:spPr>
        </p:pic>
      </p:grpSp>
      <p:grpSp>
        <p:nvGrpSpPr>
          <p:cNvPr id="9" name="Group 9"/>
          <p:cNvGrpSpPr/>
          <p:nvPr/>
        </p:nvGrpSpPr>
        <p:grpSpPr>
          <a:xfrm>
            <a:off x="11816107" y="3508619"/>
            <a:ext cx="4910155" cy="3272740"/>
            <a:chOff x="0" y="0"/>
            <a:chExt cx="6546874" cy="4363653"/>
          </a:xfrm>
        </p:grpSpPr>
        <p:pic>
          <p:nvPicPr>
            <p:cNvPr id="10" name="Picture 10"/>
            <p:cNvPicPr>
              <a:picLocks noChangeAspect="1"/>
            </p:cNvPicPr>
            <p:nvPr/>
          </p:nvPicPr>
          <p:blipFill>
            <a:blip r:embed="rId4"/>
            <a:srcRect t="1394" b="1394"/>
            <a:stretch>
              <a:fillRect/>
            </a:stretch>
          </p:blipFill>
          <p:spPr>
            <a:xfrm>
              <a:off x="0" y="0"/>
              <a:ext cx="6546874" cy="4363653"/>
            </a:xfrm>
            <a:prstGeom prst="rect">
              <a:avLst/>
            </a:prstGeom>
          </p:spPr>
        </p:pic>
      </p:grpSp>
      <p:sp>
        <p:nvSpPr>
          <p:cNvPr id="11" name="TextBox 11"/>
          <p:cNvSpPr txBox="1"/>
          <p:nvPr/>
        </p:nvSpPr>
        <p:spPr>
          <a:xfrm>
            <a:off x="726635" y="2130954"/>
            <a:ext cx="9010650" cy="7861300"/>
          </a:xfrm>
          <a:prstGeom prst="rect">
            <a:avLst/>
          </a:prstGeom>
        </p:spPr>
        <p:txBody>
          <a:bodyPr lIns="0" tIns="0" rIns="0" bIns="0" rtlCol="0" anchor="t">
            <a:spAutoFit/>
          </a:bodyPr>
          <a:lstStyle/>
          <a:p>
            <a:pPr algn="just">
              <a:lnSpc>
                <a:spcPts val="3249"/>
              </a:lnSpc>
            </a:pPr>
            <a:r>
              <a:rPr lang="en-US" sz="2499">
                <a:solidFill>
                  <a:srgbClr val="993248"/>
                </a:solidFill>
                <a:latin typeface="Glacial Indifference Bold"/>
              </a:rPr>
              <a:t>1-</a:t>
            </a:r>
            <a:r>
              <a:rPr lang="en-US" sz="2499">
                <a:solidFill>
                  <a:srgbClr val="000000"/>
                </a:solidFill>
                <a:latin typeface="Glacial Indifference"/>
              </a:rPr>
              <a:t> Vuelco, deslizamiento y basculación lateral.</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993248"/>
                </a:solidFill>
                <a:latin typeface="Glacial Indifference Bold"/>
              </a:rPr>
              <a:t>2-</a:t>
            </a:r>
            <a:r>
              <a:rPr lang="en-US" sz="2499">
                <a:solidFill>
                  <a:srgbClr val="000000"/>
                </a:solidFill>
                <a:latin typeface="Glacial Indifference"/>
              </a:rPr>
              <a:t> Caídas en el ascenso y descenso por falta de longitud de la escalera en el desembarque de la misma.</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993248"/>
                </a:solidFill>
                <a:latin typeface="Glacial Indifference Bold"/>
              </a:rPr>
              <a:t>3-</a:t>
            </a:r>
            <a:r>
              <a:rPr lang="en-US" sz="2499">
                <a:solidFill>
                  <a:srgbClr val="000000"/>
                </a:solidFill>
                <a:latin typeface="Glacial Indifference"/>
              </a:rPr>
              <a:t> Caída en altura debido a la rotura de elementos constituyentes.</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993248"/>
                </a:solidFill>
                <a:latin typeface="Glacial Indifference Bold"/>
              </a:rPr>
              <a:t>4-</a:t>
            </a:r>
            <a:r>
              <a:rPr lang="en-US" sz="2499">
                <a:solidFill>
                  <a:srgbClr val="000000"/>
                </a:solidFill>
                <a:latin typeface="Glacial Indifference"/>
              </a:rPr>
              <a:t> Pérdida de equilibrio debido a calzado inadecuado, peldaños sucios, etc.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993248"/>
                </a:solidFill>
                <a:latin typeface="Glacial Indifference Bold"/>
              </a:rPr>
              <a:t>5-</a:t>
            </a:r>
            <a:r>
              <a:rPr lang="en-US" sz="2499">
                <a:solidFill>
                  <a:srgbClr val="000000"/>
                </a:solidFill>
                <a:latin typeface="Glacial Indifference"/>
              </a:rPr>
              <a:t> Electrocución en el transporte y utilización.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993248"/>
                </a:solidFill>
                <a:latin typeface="Glacial Indifference Bold"/>
              </a:rPr>
              <a:t>6-</a:t>
            </a:r>
            <a:r>
              <a:rPr lang="en-US" sz="2499">
                <a:solidFill>
                  <a:srgbClr val="000000"/>
                </a:solidFill>
                <a:latin typeface="Glacial Indifference"/>
              </a:rPr>
              <a:t> Caída de objetos sobre personas al ejecutar distintas tareas. </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993248"/>
                </a:solidFill>
                <a:latin typeface="Glacial Indifference Bold"/>
              </a:rPr>
              <a:t>7-</a:t>
            </a:r>
            <a:r>
              <a:rPr lang="en-US" sz="2499">
                <a:solidFill>
                  <a:srgbClr val="000000"/>
                </a:solidFill>
                <a:latin typeface="Glacial Indifference"/>
              </a:rPr>
              <a:t> Atrapamientos en escaleras.</a:t>
            </a:r>
          </a:p>
          <a:p>
            <a:pPr algn="just">
              <a:lnSpc>
                <a:spcPts val="3249"/>
              </a:lnSpc>
            </a:pPr>
            <a:endParaRPr lang="en-US" sz="2499">
              <a:solidFill>
                <a:srgbClr val="000000"/>
              </a:solidFill>
              <a:latin typeface="Glacial Indifference"/>
            </a:endParaRPr>
          </a:p>
          <a:p>
            <a:pPr algn="just">
              <a:lnSpc>
                <a:spcPts val="3249"/>
              </a:lnSpc>
            </a:pPr>
            <a:r>
              <a:rPr lang="en-US" sz="2499">
                <a:solidFill>
                  <a:srgbClr val="993248"/>
                </a:solidFill>
                <a:latin typeface="Glacial Indifference Bold"/>
              </a:rPr>
              <a:t>8-</a:t>
            </a:r>
            <a:r>
              <a:rPr lang="en-US" sz="2499">
                <a:solidFill>
                  <a:srgbClr val="000000"/>
                </a:solidFill>
                <a:latin typeface="Glacial Indifference"/>
              </a:rPr>
              <a:t> Accidentes varios.</a:t>
            </a:r>
          </a:p>
          <a:p>
            <a:pPr algn="just">
              <a:lnSpc>
                <a:spcPts val="3900"/>
              </a:lnSpc>
              <a:spcBef>
                <a:spcPct val="0"/>
              </a:spcBef>
            </a:pPr>
            <a:endParaRPr lang="en-US" sz="2499">
              <a:solidFill>
                <a:srgbClr val="000000"/>
              </a:solidFill>
              <a:latin typeface="Glacial Indifference"/>
            </a:endParaRPr>
          </a:p>
        </p:txBody>
      </p:sp>
      <p:sp>
        <p:nvSpPr>
          <p:cNvPr id="12" name="TextBox 12"/>
          <p:cNvSpPr txBox="1"/>
          <p:nvPr/>
        </p:nvSpPr>
        <p:spPr>
          <a:xfrm>
            <a:off x="1383252" y="697500"/>
            <a:ext cx="11620500" cy="771525"/>
          </a:xfrm>
          <a:prstGeom prst="rect">
            <a:avLst/>
          </a:prstGeom>
        </p:spPr>
        <p:txBody>
          <a:bodyPr lIns="0" tIns="0" rIns="0" bIns="0" rtlCol="0" anchor="t">
            <a:spAutoFit/>
          </a:bodyPr>
          <a:lstStyle/>
          <a:p>
            <a:pPr marL="0" lvl="0" indent="0" algn="just">
              <a:lnSpc>
                <a:spcPts val="5700"/>
              </a:lnSpc>
              <a:spcBef>
                <a:spcPct val="0"/>
              </a:spcBef>
            </a:pPr>
            <a:r>
              <a:rPr lang="en-US" sz="6000" u="none" strike="noStrike">
                <a:solidFill>
                  <a:srgbClr val="000000"/>
                </a:solidFill>
                <a:latin typeface="Montaser Arabic Bold"/>
              </a:rPr>
              <a:t>POSIBLES RIESGOS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AC87"/>
        </a:solidFill>
        <a:effectLst/>
      </p:bgPr>
    </p:bg>
    <p:spTree>
      <p:nvGrpSpPr>
        <p:cNvPr id="1" name=""/>
        <p:cNvGrpSpPr/>
        <p:nvPr/>
      </p:nvGrpSpPr>
      <p:grpSpPr>
        <a:xfrm>
          <a:off x="0" y="0"/>
          <a:ext cx="0" cy="0"/>
          <a:chOff x="0" y="0"/>
          <a:chExt cx="0" cy="0"/>
        </a:xfrm>
      </p:grpSpPr>
      <p:grpSp>
        <p:nvGrpSpPr>
          <p:cNvPr id="2" name="Group 2"/>
          <p:cNvGrpSpPr/>
          <p:nvPr/>
        </p:nvGrpSpPr>
        <p:grpSpPr>
          <a:xfrm>
            <a:off x="11325239" y="-23498"/>
            <a:ext cx="6962761" cy="10310498"/>
            <a:chOff x="0" y="0"/>
            <a:chExt cx="1833814" cy="2715522"/>
          </a:xfrm>
        </p:grpSpPr>
        <p:sp>
          <p:nvSpPr>
            <p:cNvPr id="3" name="Freeform 3"/>
            <p:cNvSpPr/>
            <p:nvPr/>
          </p:nvSpPr>
          <p:spPr>
            <a:xfrm>
              <a:off x="0" y="0"/>
              <a:ext cx="1833814" cy="2715522"/>
            </a:xfrm>
            <a:custGeom>
              <a:avLst/>
              <a:gdLst/>
              <a:ahLst/>
              <a:cxnLst/>
              <a:rect l="l" t="t" r="r" b="b"/>
              <a:pathLst>
                <a:path w="1833814" h="2715522">
                  <a:moveTo>
                    <a:pt x="0" y="0"/>
                  </a:moveTo>
                  <a:lnTo>
                    <a:pt x="1833814" y="0"/>
                  </a:lnTo>
                  <a:lnTo>
                    <a:pt x="1833814" y="2715522"/>
                  </a:lnTo>
                  <a:lnTo>
                    <a:pt x="0" y="2715522"/>
                  </a:lnTo>
                  <a:close/>
                </a:path>
              </a:pathLst>
            </a:custGeom>
            <a:solidFill>
              <a:srgbClr val="F7E7CD"/>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902504" y="2322436"/>
            <a:ext cx="10092776" cy="6907705"/>
          </a:xfrm>
          <a:custGeom>
            <a:avLst/>
            <a:gdLst/>
            <a:ahLst/>
            <a:cxnLst/>
            <a:rect l="l" t="t" r="r" b="b"/>
            <a:pathLst>
              <a:path w="10092776" h="6907705">
                <a:moveTo>
                  <a:pt x="0" y="0"/>
                </a:moveTo>
                <a:lnTo>
                  <a:pt x="10092776" y="0"/>
                </a:lnTo>
                <a:lnTo>
                  <a:pt x="10092776" y="6907705"/>
                </a:lnTo>
                <a:lnTo>
                  <a:pt x="0" y="6907705"/>
                </a:lnTo>
                <a:lnTo>
                  <a:pt x="0" y="0"/>
                </a:lnTo>
                <a:close/>
              </a:path>
            </a:pathLst>
          </a:custGeom>
          <a:blipFill>
            <a:blip r:embed="rId2"/>
            <a:stretch>
              <a:fillRect/>
            </a:stretch>
          </a:blipFill>
        </p:spPr>
      </p:sp>
      <p:sp>
        <p:nvSpPr>
          <p:cNvPr id="6" name="Freeform 6"/>
          <p:cNvSpPr/>
          <p:nvPr/>
        </p:nvSpPr>
        <p:spPr>
          <a:xfrm>
            <a:off x="12012135" y="2279042"/>
            <a:ext cx="1552553" cy="6994493"/>
          </a:xfrm>
          <a:custGeom>
            <a:avLst/>
            <a:gdLst/>
            <a:ahLst/>
            <a:cxnLst/>
            <a:rect l="l" t="t" r="r" b="b"/>
            <a:pathLst>
              <a:path w="1552553" h="6994493">
                <a:moveTo>
                  <a:pt x="0" y="0"/>
                </a:moveTo>
                <a:lnTo>
                  <a:pt x="1552554" y="0"/>
                </a:lnTo>
                <a:lnTo>
                  <a:pt x="1552554" y="6994493"/>
                </a:lnTo>
                <a:lnTo>
                  <a:pt x="0" y="6994493"/>
                </a:lnTo>
                <a:lnTo>
                  <a:pt x="0" y="0"/>
                </a:lnTo>
                <a:close/>
              </a:path>
            </a:pathLst>
          </a:custGeom>
          <a:blipFill>
            <a:blip r:embed="rId3"/>
            <a:stretch>
              <a:fillRect/>
            </a:stretch>
          </a:blipFill>
        </p:spPr>
      </p:sp>
      <p:sp>
        <p:nvSpPr>
          <p:cNvPr id="7" name="Freeform 7"/>
          <p:cNvSpPr/>
          <p:nvPr/>
        </p:nvSpPr>
        <p:spPr>
          <a:xfrm>
            <a:off x="14581544" y="2279042"/>
            <a:ext cx="3165668" cy="6907705"/>
          </a:xfrm>
          <a:custGeom>
            <a:avLst/>
            <a:gdLst/>
            <a:ahLst/>
            <a:cxnLst/>
            <a:rect l="l" t="t" r="r" b="b"/>
            <a:pathLst>
              <a:path w="3165668" h="6907705">
                <a:moveTo>
                  <a:pt x="0" y="0"/>
                </a:moveTo>
                <a:lnTo>
                  <a:pt x="3165668" y="0"/>
                </a:lnTo>
                <a:lnTo>
                  <a:pt x="3165668" y="6907705"/>
                </a:lnTo>
                <a:lnTo>
                  <a:pt x="0" y="6907705"/>
                </a:lnTo>
                <a:lnTo>
                  <a:pt x="0" y="0"/>
                </a:lnTo>
                <a:close/>
              </a:path>
            </a:pathLst>
          </a:custGeom>
          <a:blipFill>
            <a:blip r:embed="rId4"/>
            <a:stretch>
              <a:fillRect r="-3933"/>
            </a:stretch>
          </a:blipFill>
        </p:spPr>
      </p:sp>
      <p:sp>
        <p:nvSpPr>
          <p:cNvPr id="8" name="TextBox 8"/>
          <p:cNvSpPr txBox="1"/>
          <p:nvPr/>
        </p:nvSpPr>
        <p:spPr>
          <a:xfrm>
            <a:off x="2877631" y="714375"/>
            <a:ext cx="6142522" cy="771525"/>
          </a:xfrm>
          <a:prstGeom prst="rect">
            <a:avLst/>
          </a:prstGeom>
        </p:spPr>
        <p:txBody>
          <a:bodyPr lIns="0" tIns="0" rIns="0" bIns="0" rtlCol="0" anchor="t">
            <a:spAutoFit/>
          </a:bodyPr>
          <a:lstStyle/>
          <a:p>
            <a:pPr marL="0" lvl="0" indent="0" algn="just">
              <a:lnSpc>
                <a:spcPts val="5700"/>
              </a:lnSpc>
              <a:spcBef>
                <a:spcPct val="0"/>
              </a:spcBef>
            </a:pPr>
            <a:r>
              <a:rPr lang="en-US" sz="6000" u="none" strike="noStrike">
                <a:solidFill>
                  <a:srgbClr val="000000"/>
                </a:solidFill>
                <a:latin typeface="Montaser Arabic Bold"/>
              </a:rPr>
              <a:t>MATERIALES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AC87"/>
        </a:solidFill>
        <a:effectLst/>
      </p:bgPr>
    </p:bg>
    <p:spTree>
      <p:nvGrpSpPr>
        <p:cNvPr id="1" name=""/>
        <p:cNvGrpSpPr/>
        <p:nvPr/>
      </p:nvGrpSpPr>
      <p:grpSpPr>
        <a:xfrm>
          <a:off x="0" y="0"/>
          <a:ext cx="0" cy="0"/>
          <a:chOff x="0" y="0"/>
          <a:chExt cx="0" cy="0"/>
        </a:xfrm>
      </p:grpSpPr>
      <p:grpSp>
        <p:nvGrpSpPr>
          <p:cNvPr id="2" name="Group 2"/>
          <p:cNvGrpSpPr/>
          <p:nvPr/>
        </p:nvGrpSpPr>
        <p:grpSpPr>
          <a:xfrm>
            <a:off x="11325239" y="-23498"/>
            <a:ext cx="6962761" cy="10310498"/>
            <a:chOff x="0" y="0"/>
            <a:chExt cx="1833814" cy="2715522"/>
          </a:xfrm>
        </p:grpSpPr>
        <p:sp>
          <p:nvSpPr>
            <p:cNvPr id="3" name="Freeform 3"/>
            <p:cNvSpPr/>
            <p:nvPr/>
          </p:nvSpPr>
          <p:spPr>
            <a:xfrm>
              <a:off x="0" y="0"/>
              <a:ext cx="1833814" cy="2715522"/>
            </a:xfrm>
            <a:custGeom>
              <a:avLst/>
              <a:gdLst/>
              <a:ahLst/>
              <a:cxnLst/>
              <a:rect l="l" t="t" r="r" b="b"/>
              <a:pathLst>
                <a:path w="1833814" h="2715522">
                  <a:moveTo>
                    <a:pt x="0" y="0"/>
                  </a:moveTo>
                  <a:lnTo>
                    <a:pt x="1833814" y="0"/>
                  </a:lnTo>
                  <a:lnTo>
                    <a:pt x="1833814" y="2715522"/>
                  </a:lnTo>
                  <a:lnTo>
                    <a:pt x="0" y="2715522"/>
                  </a:lnTo>
                  <a:close/>
                </a:path>
              </a:pathLst>
            </a:custGeom>
            <a:solidFill>
              <a:srgbClr val="F7E7CD"/>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1187880" y="1558925"/>
            <a:ext cx="8985184" cy="8263010"/>
          </a:xfrm>
          <a:custGeom>
            <a:avLst/>
            <a:gdLst/>
            <a:ahLst/>
            <a:cxnLst/>
            <a:rect l="l" t="t" r="r" b="b"/>
            <a:pathLst>
              <a:path w="8985184" h="8263010">
                <a:moveTo>
                  <a:pt x="0" y="0"/>
                </a:moveTo>
                <a:lnTo>
                  <a:pt x="8985184" y="0"/>
                </a:lnTo>
                <a:lnTo>
                  <a:pt x="8985184" y="8263010"/>
                </a:lnTo>
                <a:lnTo>
                  <a:pt x="0" y="8263010"/>
                </a:lnTo>
                <a:lnTo>
                  <a:pt x="0" y="0"/>
                </a:lnTo>
                <a:close/>
              </a:path>
            </a:pathLst>
          </a:custGeom>
          <a:blipFill>
            <a:blip r:embed="rId2"/>
            <a:stretch>
              <a:fillRect/>
            </a:stretch>
          </a:blipFill>
        </p:spPr>
      </p:sp>
      <p:sp>
        <p:nvSpPr>
          <p:cNvPr id="6" name="Freeform 6"/>
          <p:cNvSpPr/>
          <p:nvPr/>
        </p:nvSpPr>
        <p:spPr>
          <a:xfrm>
            <a:off x="12503029" y="1891418"/>
            <a:ext cx="4756271" cy="7366882"/>
          </a:xfrm>
          <a:custGeom>
            <a:avLst/>
            <a:gdLst/>
            <a:ahLst/>
            <a:cxnLst/>
            <a:rect l="l" t="t" r="r" b="b"/>
            <a:pathLst>
              <a:path w="4756271" h="7366882">
                <a:moveTo>
                  <a:pt x="0" y="0"/>
                </a:moveTo>
                <a:lnTo>
                  <a:pt x="4756271" y="0"/>
                </a:lnTo>
                <a:lnTo>
                  <a:pt x="4756271" y="7366882"/>
                </a:lnTo>
                <a:lnTo>
                  <a:pt x="0" y="7366882"/>
                </a:lnTo>
                <a:lnTo>
                  <a:pt x="0" y="0"/>
                </a:lnTo>
                <a:close/>
              </a:path>
            </a:pathLst>
          </a:custGeom>
          <a:blipFill>
            <a:blip r:embed="rId3"/>
            <a:stretch>
              <a:fillRect r="-6391"/>
            </a:stretch>
          </a:blipFill>
        </p:spPr>
      </p:sp>
      <p:sp>
        <p:nvSpPr>
          <p:cNvPr id="7" name="TextBox 7"/>
          <p:cNvSpPr txBox="1"/>
          <p:nvPr/>
        </p:nvSpPr>
        <p:spPr>
          <a:xfrm>
            <a:off x="2609211" y="714375"/>
            <a:ext cx="6142522" cy="771525"/>
          </a:xfrm>
          <a:prstGeom prst="rect">
            <a:avLst/>
          </a:prstGeom>
        </p:spPr>
        <p:txBody>
          <a:bodyPr lIns="0" tIns="0" rIns="0" bIns="0" rtlCol="0" anchor="t">
            <a:spAutoFit/>
          </a:bodyPr>
          <a:lstStyle/>
          <a:p>
            <a:pPr marL="0" lvl="0" indent="0" algn="just">
              <a:lnSpc>
                <a:spcPts val="5700"/>
              </a:lnSpc>
              <a:spcBef>
                <a:spcPct val="0"/>
              </a:spcBef>
            </a:pPr>
            <a:r>
              <a:rPr lang="en-US" sz="6000" u="none" strike="noStrike">
                <a:solidFill>
                  <a:srgbClr val="000000"/>
                </a:solidFill>
                <a:latin typeface="Montaser Arabic Bold"/>
              </a:rPr>
              <a:t>MATERIALES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AC87"/>
        </a:solidFill>
        <a:effectLst/>
      </p:bgPr>
    </p:bg>
    <p:spTree>
      <p:nvGrpSpPr>
        <p:cNvPr id="1" name=""/>
        <p:cNvGrpSpPr/>
        <p:nvPr/>
      </p:nvGrpSpPr>
      <p:grpSpPr>
        <a:xfrm>
          <a:off x="0" y="0"/>
          <a:ext cx="0" cy="0"/>
          <a:chOff x="0" y="0"/>
          <a:chExt cx="0" cy="0"/>
        </a:xfrm>
      </p:grpSpPr>
      <p:grpSp>
        <p:nvGrpSpPr>
          <p:cNvPr id="2" name="Group 2"/>
          <p:cNvGrpSpPr/>
          <p:nvPr/>
        </p:nvGrpSpPr>
        <p:grpSpPr>
          <a:xfrm>
            <a:off x="11325239" y="0"/>
            <a:ext cx="6962761" cy="10310498"/>
            <a:chOff x="0" y="0"/>
            <a:chExt cx="1833814" cy="2715522"/>
          </a:xfrm>
        </p:grpSpPr>
        <p:sp>
          <p:nvSpPr>
            <p:cNvPr id="3" name="Freeform 3"/>
            <p:cNvSpPr/>
            <p:nvPr/>
          </p:nvSpPr>
          <p:spPr>
            <a:xfrm>
              <a:off x="0" y="0"/>
              <a:ext cx="1833814" cy="2715522"/>
            </a:xfrm>
            <a:custGeom>
              <a:avLst/>
              <a:gdLst/>
              <a:ahLst/>
              <a:cxnLst/>
              <a:rect l="l" t="t" r="r" b="b"/>
              <a:pathLst>
                <a:path w="1833814" h="2715522">
                  <a:moveTo>
                    <a:pt x="0" y="0"/>
                  </a:moveTo>
                  <a:lnTo>
                    <a:pt x="1833814" y="0"/>
                  </a:lnTo>
                  <a:lnTo>
                    <a:pt x="1833814" y="2715522"/>
                  </a:lnTo>
                  <a:lnTo>
                    <a:pt x="0" y="2715522"/>
                  </a:lnTo>
                  <a:close/>
                </a:path>
              </a:pathLst>
            </a:custGeom>
            <a:solidFill>
              <a:srgbClr val="F7E7CD"/>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11678519" y="2600358"/>
            <a:ext cx="2417801" cy="6626565"/>
          </a:xfrm>
          <a:custGeom>
            <a:avLst/>
            <a:gdLst/>
            <a:ahLst/>
            <a:cxnLst/>
            <a:rect l="l" t="t" r="r" b="b"/>
            <a:pathLst>
              <a:path w="2417801" h="6626565">
                <a:moveTo>
                  <a:pt x="0" y="0"/>
                </a:moveTo>
                <a:lnTo>
                  <a:pt x="2417800" y="0"/>
                </a:lnTo>
                <a:lnTo>
                  <a:pt x="2417800" y="6626565"/>
                </a:lnTo>
                <a:lnTo>
                  <a:pt x="0" y="6626565"/>
                </a:lnTo>
                <a:lnTo>
                  <a:pt x="0" y="0"/>
                </a:lnTo>
                <a:close/>
              </a:path>
            </a:pathLst>
          </a:custGeom>
          <a:blipFill>
            <a:blip r:embed="rId2"/>
            <a:stretch>
              <a:fillRect/>
            </a:stretch>
          </a:blipFill>
        </p:spPr>
      </p:sp>
      <p:sp>
        <p:nvSpPr>
          <p:cNvPr id="6" name="Freeform 6"/>
          <p:cNvSpPr/>
          <p:nvPr/>
        </p:nvSpPr>
        <p:spPr>
          <a:xfrm>
            <a:off x="14548239" y="3540223"/>
            <a:ext cx="3471754" cy="4746835"/>
          </a:xfrm>
          <a:custGeom>
            <a:avLst/>
            <a:gdLst/>
            <a:ahLst/>
            <a:cxnLst/>
            <a:rect l="l" t="t" r="r" b="b"/>
            <a:pathLst>
              <a:path w="3471754" h="4746835">
                <a:moveTo>
                  <a:pt x="0" y="0"/>
                </a:moveTo>
                <a:lnTo>
                  <a:pt x="3471754" y="0"/>
                </a:lnTo>
                <a:lnTo>
                  <a:pt x="3471754" y="4746835"/>
                </a:lnTo>
                <a:lnTo>
                  <a:pt x="0" y="4746835"/>
                </a:lnTo>
                <a:lnTo>
                  <a:pt x="0" y="0"/>
                </a:lnTo>
                <a:close/>
              </a:path>
            </a:pathLst>
          </a:custGeom>
          <a:blipFill>
            <a:blip r:embed="rId3"/>
            <a:stretch>
              <a:fillRect/>
            </a:stretch>
          </a:blipFill>
        </p:spPr>
      </p:sp>
      <p:sp>
        <p:nvSpPr>
          <p:cNvPr id="7" name="Freeform 7"/>
          <p:cNvSpPr/>
          <p:nvPr/>
        </p:nvSpPr>
        <p:spPr>
          <a:xfrm>
            <a:off x="1028700" y="1811106"/>
            <a:ext cx="9022242" cy="8205070"/>
          </a:xfrm>
          <a:custGeom>
            <a:avLst/>
            <a:gdLst/>
            <a:ahLst/>
            <a:cxnLst/>
            <a:rect l="l" t="t" r="r" b="b"/>
            <a:pathLst>
              <a:path w="9022242" h="8205070">
                <a:moveTo>
                  <a:pt x="0" y="0"/>
                </a:moveTo>
                <a:lnTo>
                  <a:pt x="9022242" y="0"/>
                </a:lnTo>
                <a:lnTo>
                  <a:pt x="9022242" y="8205070"/>
                </a:lnTo>
                <a:lnTo>
                  <a:pt x="0" y="8205070"/>
                </a:lnTo>
                <a:lnTo>
                  <a:pt x="0" y="0"/>
                </a:lnTo>
                <a:close/>
              </a:path>
            </a:pathLst>
          </a:custGeom>
          <a:blipFill>
            <a:blip r:embed="rId4"/>
            <a:stretch>
              <a:fillRect/>
            </a:stretch>
          </a:blipFill>
        </p:spPr>
      </p:sp>
      <p:sp>
        <p:nvSpPr>
          <p:cNvPr id="8" name="TextBox 8"/>
          <p:cNvSpPr txBox="1"/>
          <p:nvPr/>
        </p:nvSpPr>
        <p:spPr>
          <a:xfrm>
            <a:off x="2468560" y="714375"/>
            <a:ext cx="6142522" cy="771525"/>
          </a:xfrm>
          <a:prstGeom prst="rect">
            <a:avLst/>
          </a:prstGeom>
        </p:spPr>
        <p:txBody>
          <a:bodyPr lIns="0" tIns="0" rIns="0" bIns="0" rtlCol="0" anchor="t">
            <a:spAutoFit/>
          </a:bodyPr>
          <a:lstStyle/>
          <a:p>
            <a:pPr marL="0" lvl="0" indent="0" algn="just">
              <a:lnSpc>
                <a:spcPts val="5700"/>
              </a:lnSpc>
              <a:spcBef>
                <a:spcPct val="0"/>
              </a:spcBef>
            </a:pPr>
            <a:r>
              <a:rPr lang="en-US" sz="6000" u="none" strike="noStrike">
                <a:solidFill>
                  <a:srgbClr val="000000"/>
                </a:solidFill>
                <a:latin typeface="Montaser Arabic Bold"/>
              </a:rPr>
              <a:t>MATERIALES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AC87"/>
        </a:solidFill>
        <a:effectLst/>
      </p:bgPr>
    </p:bg>
    <p:spTree>
      <p:nvGrpSpPr>
        <p:cNvPr id="1" name=""/>
        <p:cNvGrpSpPr/>
        <p:nvPr/>
      </p:nvGrpSpPr>
      <p:grpSpPr>
        <a:xfrm>
          <a:off x="0" y="0"/>
          <a:ext cx="0" cy="0"/>
          <a:chOff x="0" y="0"/>
          <a:chExt cx="0" cy="0"/>
        </a:xfrm>
      </p:grpSpPr>
      <p:grpSp>
        <p:nvGrpSpPr>
          <p:cNvPr id="2" name="Group 2"/>
          <p:cNvGrpSpPr/>
          <p:nvPr/>
        </p:nvGrpSpPr>
        <p:grpSpPr>
          <a:xfrm>
            <a:off x="11325239" y="-23498"/>
            <a:ext cx="6962761" cy="10310498"/>
            <a:chOff x="0" y="0"/>
            <a:chExt cx="1833814" cy="2715522"/>
          </a:xfrm>
        </p:grpSpPr>
        <p:sp>
          <p:nvSpPr>
            <p:cNvPr id="3" name="Freeform 3"/>
            <p:cNvSpPr/>
            <p:nvPr/>
          </p:nvSpPr>
          <p:spPr>
            <a:xfrm>
              <a:off x="0" y="0"/>
              <a:ext cx="1833814" cy="2715522"/>
            </a:xfrm>
            <a:custGeom>
              <a:avLst/>
              <a:gdLst/>
              <a:ahLst/>
              <a:cxnLst/>
              <a:rect l="l" t="t" r="r" b="b"/>
              <a:pathLst>
                <a:path w="1833814" h="2715522">
                  <a:moveTo>
                    <a:pt x="0" y="0"/>
                  </a:moveTo>
                  <a:lnTo>
                    <a:pt x="1833814" y="0"/>
                  </a:lnTo>
                  <a:lnTo>
                    <a:pt x="1833814" y="2715522"/>
                  </a:lnTo>
                  <a:lnTo>
                    <a:pt x="0" y="2715522"/>
                  </a:lnTo>
                  <a:close/>
                </a:path>
              </a:pathLst>
            </a:custGeom>
            <a:solidFill>
              <a:srgbClr val="F7E7CD"/>
            </a:solidFill>
          </p:spPr>
        </p:sp>
        <p:sp>
          <p:nvSpPr>
            <p:cNvPr id="4" name="TextBox 4"/>
            <p:cNvSpPr txBox="1"/>
            <p:nvPr/>
          </p:nvSpPr>
          <p:spPr>
            <a:xfrm>
              <a:off x="0" y="-85725"/>
              <a:ext cx="812800" cy="898525"/>
            </a:xfrm>
            <a:prstGeom prst="rect">
              <a:avLst/>
            </a:prstGeom>
          </p:spPr>
          <p:txBody>
            <a:bodyPr lIns="50800" tIns="50800" rIns="50800" bIns="50800" rtlCol="0" anchor="ctr"/>
            <a:lstStyle/>
            <a:p>
              <a:pPr algn="ctr">
                <a:lnSpc>
                  <a:spcPts val="2340"/>
                </a:lnSpc>
              </a:pPr>
              <a:endParaRPr/>
            </a:p>
          </p:txBody>
        </p:sp>
      </p:grpSp>
      <p:sp>
        <p:nvSpPr>
          <p:cNvPr id="5" name="Freeform 5"/>
          <p:cNvSpPr/>
          <p:nvPr/>
        </p:nvSpPr>
        <p:spPr>
          <a:xfrm>
            <a:off x="1412673" y="1725375"/>
            <a:ext cx="9072438" cy="7930225"/>
          </a:xfrm>
          <a:custGeom>
            <a:avLst/>
            <a:gdLst/>
            <a:ahLst/>
            <a:cxnLst/>
            <a:rect l="l" t="t" r="r" b="b"/>
            <a:pathLst>
              <a:path w="9072438" h="7930225">
                <a:moveTo>
                  <a:pt x="0" y="0"/>
                </a:moveTo>
                <a:lnTo>
                  <a:pt x="9072438" y="0"/>
                </a:lnTo>
                <a:lnTo>
                  <a:pt x="9072438" y="7930224"/>
                </a:lnTo>
                <a:lnTo>
                  <a:pt x="0" y="7930224"/>
                </a:lnTo>
                <a:lnTo>
                  <a:pt x="0" y="0"/>
                </a:lnTo>
                <a:close/>
              </a:path>
            </a:pathLst>
          </a:custGeom>
          <a:blipFill>
            <a:blip r:embed="rId2"/>
            <a:stretch>
              <a:fillRect/>
            </a:stretch>
          </a:blipFill>
        </p:spPr>
      </p:sp>
      <p:sp>
        <p:nvSpPr>
          <p:cNvPr id="6" name="Freeform 6"/>
          <p:cNvSpPr/>
          <p:nvPr/>
        </p:nvSpPr>
        <p:spPr>
          <a:xfrm>
            <a:off x="14122543" y="2944444"/>
            <a:ext cx="3803645" cy="6003344"/>
          </a:xfrm>
          <a:custGeom>
            <a:avLst/>
            <a:gdLst/>
            <a:ahLst/>
            <a:cxnLst/>
            <a:rect l="l" t="t" r="r" b="b"/>
            <a:pathLst>
              <a:path w="3803645" h="6003344">
                <a:moveTo>
                  <a:pt x="0" y="0"/>
                </a:moveTo>
                <a:lnTo>
                  <a:pt x="3803645" y="0"/>
                </a:lnTo>
                <a:lnTo>
                  <a:pt x="3803645" y="6003344"/>
                </a:lnTo>
                <a:lnTo>
                  <a:pt x="0" y="6003344"/>
                </a:lnTo>
                <a:lnTo>
                  <a:pt x="0" y="0"/>
                </a:lnTo>
                <a:close/>
              </a:path>
            </a:pathLst>
          </a:custGeom>
          <a:blipFill>
            <a:blip r:embed="rId3"/>
            <a:stretch>
              <a:fillRect/>
            </a:stretch>
          </a:blipFill>
        </p:spPr>
      </p:sp>
      <p:sp>
        <p:nvSpPr>
          <p:cNvPr id="7" name="Freeform 7"/>
          <p:cNvSpPr/>
          <p:nvPr/>
        </p:nvSpPr>
        <p:spPr>
          <a:xfrm>
            <a:off x="11743086" y="2789187"/>
            <a:ext cx="1760129" cy="6313856"/>
          </a:xfrm>
          <a:custGeom>
            <a:avLst/>
            <a:gdLst/>
            <a:ahLst/>
            <a:cxnLst/>
            <a:rect l="l" t="t" r="r" b="b"/>
            <a:pathLst>
              <a:path w="1760129" h="6313856">
                <a:moveTo>
                  <a:pt x="0" y="0"/>
                </a:moveTo>
                <a:lnTo>
                  <a:pt x="1760129" y="0"/>
                </a:lnTo>
                <a:lnTo>
                  <a:pt x="1760129" y="6313857"/>
                </a:lnTo>
                <a:lnTo>
                  <a:pt x="0" y="6313857"/>
                </a:lnTo>
                <a:lnTo>
                  <a:pt x="0" y="0"/>
                </a:lnTo>
                <a:close/>
              </a:path>
            </a:pathLst>
          </a:custGeom>
          <a:blipFill>
            <a:blip r:embed="rId4"/>
            <a:stretch>
              <a:fillRect/>
            </a:stretch>
          </a:blipFill>
        </p:spPr>
      </p:sp>
      <p:sp>
        <p:nvSpPr>
          <p:cNvPr id="8" name="TextBox 8"/>
          <p:cNvSpPr txBox="1"/>
          <p:nvPr/>
        </p:nvSpPr>
        <p:spPr>
          <a:xfrm>
            <a:off x="2877631" y="714375"/>
            <a:ext cx="6142522" cy="771525"/>
          </a:xfrm>
          <a:prstGeom prst="rect">
            <a:avLst/>
          </a:prstGeom>
        </p:spPr>
        <p:txBody>
          <a:bodyPr lIns="0" tIns="0" rIns="0" bIns="0" rtlCol="0" anchor="t">
            <a:spAutoFit/>
          </a:bodyPr>
          <a:lstStyle/>
          <a:p>
            <a:pPr marL="0" lvl="0" indent="0" algn="just">
              <a:lnSpc>
                <a:spcPts val="5700"/>
              </a:lnSpc>
              <a:spcBef>
                <a:spcPct val="0"/>
              </a:spcBef>
            </a:pPr>
            <a:r>
              <a:rPr lang="en-US" sz="6000" u="none" strike="noStrike">
                <a:solidFill>
                  <a:srgbClr val="000000"/>
                </a:solidFill>
                <a:latin typeface="Montaser Arabic Bold"/>
              </a:rPr>
              <a:t>MATERIALES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1701</Words>
  <Application>Microsoft Office PowerPoint</Application>
  <PresentationFormat>Personalizado</PresentationFormat>
  <Paragraphs>279</Paragraphs>
  <Slides>28</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28</vt:i4>
      </vt:variant>
    </vt:vector>
  </HeadingPairs>
  <TitlesOfParts>
    <vt:vector size="38" baseType="lpstr">
      <vt:lpstr>Montaser Arabic Bold</vt:lpstr>
      <vt:lpstr>Calibri</vt:lpstr>
      <vt:lpstr>Montaser Arabic</vt:lpstr>
      <vt:lpstr>Glacial Indifference</vt:lpstr>
      <vt:lpstr>Arial</vt:lpstr>
      <vt:lpstr>Lazord Sans Serif</vt:lpstr>
      <vt:lpstr>Glacial Indifference Bold</vt:lpstr>
      <vt:lpstr>Glacial Indifference Italics</vt:lpstr>
      <vt:lpstr>Glacial Indifference Bold Italics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Escaleras - HyS - Grupo 7</dc:title>
  <dc:creator>maria</dc:creator>
  <cp:lastModifiedBy>marianadelhoyo@gmail.com</cp:lastModifiedBy>
  <cp:revision>2</cp:revision>
  <dcterms:created xsi:type="dcterms:W3CDTF">2006-08-16T00:00:00Z</dcterms:created>
  <dcterms:modified xsi:type="dcterms:W3CDTF">2023-09-14T23:09:22Z</dcterms:modified>
  <dc:identifier>DAFsBQdCBpM</dc:identifier>
</cp:coreProperties>
</file>