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157" r:id="rId1"/>
  </p:sldMasterIdLst>
  <p:notesMasterIdLst>
    <p:notesMasterId r:id="rId32"/>
  </p:notesMasterIdLst>
  <p:sldIdLst>
    <p:sldId id="256" r:id="rId2"/>
    <p:sldId id="257" r:id="rId3"/>
    <p:sldId id="270" r:id="rId4"/>
    <p:sldId id="283" r:id="rId5"/>
    <p:sldId id="271" r:id="rId6"/>
    <p:sldId id="272" r:id="rId7"/>
    <p:sldId id="273" r:id="rId8"/>
    <p:sldId id="275" r:id="rId9"/>
    <p:sldId id="260" r:id="rId10"/>
    <p:sldId id="261" r:id="rId11"/>
    <p:sldId id="259" r:id="rId12"/>
    <p:sldId id="276" r:id="rId13"/>
    <p:sldId id="277" r:id="rId14"/>
    <p:sldId id="278" r:id="rId15"/>
    <p:sldId id="282" r:id="rId16"/>
    <p:sldId id="306" r:id="rId17"/>
    <p:sldId id="307" r:id="rId18"/>
    <p:sldId id="310" r:id="rId19"/>
    <p:sldId id="309" r:id="rId20"/>
    <p:sldId id="274" r:id="rId21"/>
    <p:sldId id="279" r:id="rId22"/>
    <p:sldId id="280" r:id="rId23"/>
    <p:sldId id="258" r:id="rId24"/>
    <p:sldId id="262" r:id="rId25"/>
    <p:sldId id="263" r:id="rId26"/>
    <p:sldId id="264" r:id="rId27"/>
    <p:sldId id="265" r:id="rId28"/>
    <p:sldId id="266" r:id="rId29"/>
    <p:sldId id="267" r:id="rId30"/>
    <p:sldId id="268" r:id="rId3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7b709ba903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7b709ba903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7b709ba903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7b709ba903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7e35c696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7e35c696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7b709ba903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7b709ba903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7cfb161bf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7cfb161bf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21050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7b709ba903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7b709ba903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7460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7e35c6963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7e35c6963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7bd98c9e1a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7bd98c9e1a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7cc74254e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7cc74254e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7b709ba903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7b709ba903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7b709ba9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7b709ba90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7cc74254e7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7cc74254e7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7b709ba903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7b709ba903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7b709ba903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7b709ba903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7cfb161bf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7cfb161bf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7e91c461e8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7e91c461e8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7b709ba903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7b709ba903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7b709ba903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7b709ba903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7e35c6963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7e35c6963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7e35c6963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7e35c6963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7e35c6963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7e35c6963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b709ba90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7b709ba90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7cc74254e7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7cc74254e7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5142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403349"/>
            <a:ext cx="5111752" cy="1136650"/>
          </a:xfrm>
        </p:spPr>
        <p:txBody>
          <a:bodyPr anchor="b">
            <a:noAutofit/>
          </a:bodyPr>
          <a:lstStyle>
            <a:lvl1pPr algn="ctr">
              <a:defRPr sz="405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2743198"/>
            <a:ext cx="5111752" cy="990602"/>
          </a:xfrm>
        </p:spPr>
        <p:txBody>
          <a:bodyPr anchor="t">
            <a:normAutofit/>
          </a:bodyPr>
          <a:lstStyle>
            <a:lvl1pPr marL="0" indent="0" algn="ct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3778247"/>
            <a:ext cx="673100" cy="20955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3778247"/>
            <a:ext cx="3910976" cy="2095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6" y="3778247"/>
            <a:ext cx="413375" cy="20955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299" y="2641598"/>
            <a:ext cx="5111751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75115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3611561"/>
            <a:ext cx="7207250" cy="425054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70" y="781050"/>
            <a:ext cx="7579479" cy="2501902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4036615"/>
            <a:ext cx="7207250" cy="370284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061436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1" y="736599"/>
            <a:ext cx="7194549" cy="2216151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01" y="3257550"/>
            <a:ext cx="7194549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3731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77800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2514600"/>
            <a:ext cx="6629402" cy="43815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5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257550"/>
            <a:ext cx="7207250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  <p:sp>
        <p:nvSpPr>
          <p:cNvPr id="14" name="TextBox 13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12090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91654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2481436"/>
            <a:ext cx="7207251" cy="11016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3036"/>
            <a:ext cx="7207251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3157550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68275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9484"/>
            <a:ext cx="7207251" cy="66522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397250"/>
            <a:ext cx="7207251" cy="10096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  <p:sp>
        <p:nvSpPr>
          <p:cNvPr id="12" name="TextBox 11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1949446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864197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736599"/>
            <a:ext cx="7207250" cy="16827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2626"/>
            <a:ext cx="7207251" cy="63093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3352800"/>
            <a:ext cx="7207253" cy="10541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752113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52957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18" y="736599"/>
            <a:ext cx="1418171" cy="367030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49" y="736599"/>
            <a:ext cx="5574769" cy="3670301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742950"/>
            <a:ext cx="0" cy="36576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27573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575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226815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314454"/>
            <a:ext cx="6119016" cy="1366886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0" y="2884539"/>
            <a:ext cx="6119018" cy="71591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42" y="2782939"/>
            <a:ext cx="612253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3775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9518882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42736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7351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4137002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59" y="1041401"/>
            <a:ext cx="2788841" cy="10287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1" y="736599"/>
            <a:ext cx="4102100" cy="3670301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59" y="2273299"/>
            <a:ext cx="2788841" cy="1828803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184400"/>
            <a:ext cx="26358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71470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412874"/>
            <a:ext cx="4681362" cy="10287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4" y="781050"/>
            <a:ext cx="2297510" cy="35814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2441574"/>
            <a:ext cx="4681362" cy="1371600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6490947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514216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736600"/>
            <a:ext cx="7200897" cy="9779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1917699"/>
            <a:ext cx="7200897" cy="2489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4476750"/>
            <a:ext cx="1200150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1" y="4476750"/>
            <a:ext cx="5479425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26" y="4476750"/>
            <a:ext cx="407023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06482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  <p:sldLayoutId id="2147484159" r:id="rId2"/>
    <p:sldLayoutId id="2147484160" r:id="rId3"/>
    <p:sldLayoutId id="2147484161" r:id="rId4"/>
    <p:sldLayoutId id="2147484162" r:id="rId5"/>
    <p:sldLayoutId id="2147484163" r:id="rId6"/>
    <p:sldLayoutId id="2147484164" r:id="rId7"/>
    <p:sldLayoutId id="2147484165" r:id="rId8"/>
    <p:sldLayoutId id="2147484166" r:id="rId9"/>
    <p:sldLayoutId id="2147484167" r:id="rId10"/>
    <p:sldLayoutId id="2147484168" r:id="rId11"/>
    <p:sldLayoutId id="2147484169" r:id="rId12"/>
    <p:sldLayoutId id="2147484170" r:id="rId13"/>
    <p:sldLayoutId id="2147484171" r:id="rId14"/>
    <p:sldLayoutId id="2147484172" r:id="rId15"/>
    <p:sldLayoutId id="2147484173" r:id="rId16"/>
    <p:sldLayoutId id="2147484174" r:id="rId17"/>
    <p:sldLayoutId id="2147484175" r:id="rId18"/>
  </p:sldLayoutIdLst>
  <p:hf sldNum="0"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3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aMC8ZEF8z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009850" y="690150"/>
            <a:ext cx="6691800" cy="188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ASCENSORES Y MONTACARGAS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65400" y="2708050"/>
            <a:ext cx="8413200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GRUPO N°9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BONO T., MARCELO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FERRER, FACUNDO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FIGUEROA M., OCTAVIO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DISPOSITIVOS DE SEGURIDAD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10;p18"/>
          <p:cNvSpPr txBox="1">
            <a:spLocks noGrp="1"/>
          </p:cNvSpPr>
          <p:nvPr>
            <p:ph type="body" idx="1"/>
          </p:nvPr>
        </p:nvSpPr>
        <p:spPr>
          <a:xfrm>
            <a:off x="677500" y="621062"/>
            <a:ext cx="2610000" cy="9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7257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s" sz="7257" u="sng" dirty="0"/>
              <a:t>Paracaídas  </a:t>
            </a:r>
            <a:endParaRPr sz="7257" u="sng" dirty="0"/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s" sz="1100" dirty="0">
                <a:solidFill>
                  <a:schemeClr val="dk1"/>
                </a:solidFill>
              </a:rPr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61111"/>
              <a:buFont typeface="Arial"/>
              <a:buNone/>
            </a:pPr>
            <a:endParaRPr dirty="0"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4294967295"/>
          </p:nvPr>
        </p:nvSpPr>
        <p:spPr>
          <a:xfrm>
            <a:off x="5458984" y="621062"/>
            <a:ext cx="2609850" cy="9286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7257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s" sz="7257" u="sng" dirty="0"/>
              <a:t>Limitador de cargas </a:t>
            </a:r>
            <a:endParaRPr sz="7257" u="sng" dirty="0"/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s" sz="1100" dirty="0">
                <a:solidFill>
                  <a:schemeClr val="dk1"/>
                </a:solidFill>
              </a:rPr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61111"/>
              <a:buFont typeface="Arial"/>
              <a:buNone/>
            </a:pPr>
            <a:endParaRPr dirty="0"/>
          </a:p>
        </p:txBody>
      </p:sp>
      <p:sp>
        <p:nvSpPr>
          <p:cNvPr id="111" name="Google Shape;111;p18"/>
          <p:cNvSpPr txBox="1"/>
          <p:nvPr/>
        </p:nvSpPr>
        <p:spPr>
          <a:xfrm>
            <a:off x="374350" y="1299641"/>
            <a:ext cx="3763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Palancas, que al saltar el limitador de velocidad, activan una una caja de cuña que detiene la caída o velocidad excesiva de la cabina </a:t>
            </a:r>
            <a:endParaRPr dirty="0"/>
          </a:p>
        </p:txBody>
      </p:sp>
      <p:pic>
        <p:nvPicPr>
          <p:cNvPr id="112" name="Google Shape;11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500" y="2626300"/>
            <a:ext cx="3156901" cy="17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8"/>
          <p:cNvSpPr txBox="1"/>
          <p:nvPr/>
        </p:nvSpPr>
        <p:spPr>
          <a:xfrm>
            <a:off x="4781551" y="1271994"/>
            <a:ext cx="3763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Dispositivo adicional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Evita que se utilice el ascensor si se supera el máximo permitido </a:t>
            </a:r>
            <a:endParaRPr dirty="0"/>
          </a:p>
        </p:txBody>
      </p:sp>
      <p:pic>
        <p:nvPicPr>
          <p:cNvPr id="116" name="Google Shape;11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1101" y="2774138"/>
            <a:ext cx="2533650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6801" y="2985924"/>
            <a:ext cx="1871900" cy="1597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s"/>
              <a:t>DISPOSITIVOS DE SEGURIDAD </a:t>
            </a:r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435878" y="803200"/>
            <a:ext cx="2610000" cy="9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7257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s" sz="7257" u="sng" dirty="0"/>
              <a:t>Operador de puertas </a:t>
            </a:r>
            <a:endParaRPr sz="7257" u="sng" dirty="0"/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s" sz="1100" dirty="0">
                <a:solidFill>
                  <a:schemeClr val="dk1"/>
                </a:solidFill>
              </a:rPr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61111"/>
              <a:buFont typeface="Arial"/>
              <a:buNone/>
            </a:pPr>
            <a:endParaRPr dirty="0"/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4294967295"/>
          </p:nvPr>
        </p:nvSpPr>
        <p:spPr>
          <a:xfrm>
            <a:off x="4918531" y="2631107"/>
            <a:ext cx="3763962" cy="9286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7257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s" sz="7257" u="sng" dirty="0"/>
              <a:t>Botón de alarma y comunicación </a:t>
            </a:r>
            <a:endParaRPr sz="7257" u="sng" dirty="0"/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s" sz="1100" dirty="0">
                <a:solidFill>
                  <a:schemeClr val="dk1"/>
                </a:solidFill>
              </a:rPr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61111"/>
              <a:buFont typeface="Arial"/>
              <a:buNone/>
            </a:pPr>
            <a:endParaRPr dirty="0"/>
          </a:p>
        </p:txBody>
      </p:sp>
      <p:pic>
        <p:nvPicPr>
          <p:cNvPr id="84" name="Google Shape;84;p16"/>
          <p:cNvPicPr preferRelativeResize="0"/>
          <p:nvPr/>
        </p:nvPicPr>
        <p:blipFill rotWithShape="1">
          <a:blip r:embed="rId3">
            <a:alphaModFix/>
          </a:blip>
          <a:srcRect b="50480"/>
          <a:stretch/>
        </p:blipFill>
        <p:spPr>
          <a:xfrm>
            <a:off x="4415421" y="1253028"/>
            <a:ext cx="4267072" cy="1816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3950" y="2934824"/>
            <a:ext cx="2250420" cy="168782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154338" y="1641469"/>
            <a:ext cx="3689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Abre y cierra las puertas cuando se llega al piso solicitado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Evita el cierre de las puertas si hay objeto atrapado </a:t>
            </a:r>
            <a:endParaRPr dirty="0"/>
          </a:p>
        </p:txBody>
      </p:sp>
      <p:sp>
        <p:nvSpPr>
          <p:cNvPr id="89" name="Google Shape;89;p16"/>
          <p:cNvSpPr txBox="1"/>
          <p:nvPr/>
        </p:nvSpPr>
        <p:spPr>
          <a:xfrm>
            <a:off x="4572000" y="3317772"/>
            <a:ext cx="3763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Pedir ayuda en caso de emergencia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Poder contactar al personal de mantenimiento o servicio de emergencia </a:t>
            </a:r>
            <a:endParaRPr dirty="0"/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C8A27CD1-F9DC-D116-A7F0-EA74F3EA0FCA}"/>
              </a:ext>
            </a:extLst>
          </p:cNvPr>
          <p:cNvCxnSpPr/>
          <p:nvPr/>
        </p:nvCxnSpPr>
        <p:spPr>
          <a:xfrm>
            <a:off x="2578883" y="1449365"/>
            <a:ext cx="1591733" cy="203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D76ABB2E-EE98-B79F-7D39-1B382EE45199}"/>
              </a:ext>
            </a:extLst>
          </p:cNvPr>
          <p:cNvCxnSpPr/>
          <p:nvPr/>
        </p:nvCxnSpPr>
        <p:spPr>
          <a:xfrm>
            <a:off x="3170056" y="3778737"/>
            <a:ext cx="14019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7351" y="2571750"/>
            <a:ext cx="2910249" cy="217700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3"/>
          <p:cNvSpPr txBox="1">
            <a:spLocks noGrp="1"/>
          </p:cNvSpPr>
          <p:nvPr>
            <p:ph type="title"/>
          </p:nvPr>
        </p:nvSpPr>
        <p:spPr>
          <a:xfrm>
            <a:off x="406400" y="159775"/>
            <a:ext cx="8425900" cy="504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355" dirty="0">
                <a:latin typeface="Times New Roman"/>
                <a:ea typeface="Times New Roman"/>
                <a:cs typeface="Times New Roman"/>
                <a:sym typeface="Times New Roman"/>
              </a:rPr>
              <a:t>RECOMENDACIONES EN LA INSTALACIÓN Y MANTENIMIENTO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7" name="Google Shape;267;p33"/>
          <p:cNvSpPr txBox="1">
            <a:spLocks noGrp="1"/>
          </p:cNvSpPr>
          <p:nvPr>
            <p:ph type="body" idx="1"/>
          </p:nvPr>
        </p:nvSpPr>
        <p:spPr>
          <a:xfrm>
            <a:off x="406400" y="863550"/>
            <a:ext cx="8168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❖"/>
            </a:pPr>
            <a:r>
              <a:rPr lang="es" sz="1600" dirty="0">
                <a:solidFill>
                  <a:schemeClr val="dk1"/>
                </a:solidFill>
              </a:rPr>
              <a:t>Realizar un plan de trabajo para mantener el orden 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❖"/>
            </a:pPr>
            <a:r>
              <a:rPr lang="es" sz="1600" dirty="0">
                <a:solidFill>
                  <a:schemeClr val="dk1"/>
                </a:solidFill>
              </a:rPr>
              <a:t>Trabajo realizado por operarios capacitados 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❖"/>
            </a:pPr>
            <a:r>
              <a:rPr lang="es" sz="1600" dirty="0">
                <a:solidFill>
                  <a:schemeClr val="dk1"/>
                </a:solidFill>
              </a:rPr>
              <a:t>Antes de realizar cualquier trabajo en ascensores, colocar señales de advertencia para informar a los usuarios sobre las operaciones en curso (Señalización). Complementar con zonificación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❖"/>
            </a:pPr>
            <a:r>
              <a:rPr lang="es" sz="1600" dirty="0">
                <a:solidFill>
                  <a:schemeClr val="dk1"/>
                </a:solidFill>
              </a:rPr>
              <a:t>Durante la ejecución de trabajos prohibir su uso al público.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❖"/>
            </a:pPr>
            <a:r>
              <a:rPr lang="es" sz="1600" dirty="0">
                <a:solidFill>
                  <a:schemeClr val="dk1"/>
                </a:solidFill>
              </a:rPr>
              <a:t>Mantener área de trabajo limpia 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dk1"/>
              </a:solidFill>
            </a:endParaRPr>
          </a:p>
        </p:txBody>
      </p:sp>
      <p:pic>
        <p:nvPicPr>
          <p:cNvPr id="269" name="Google Shape;26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2612" y="3217625"/>
            <a:ext cx="2008075" cy="129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4"/>
          <p:cNvSpPr txBox="1">
            <a:spLocks noGrp="1"/>
          </p:cNvSpPr>
          <p:nvPr>
            <p:ph type="title"/>
          </p:nvPr>
        </p:nvSpPr>
        <p:spPr>
          <a:xfrm>
            <a:off x="311700" y="159775"/>
            <a:ext cx="8520600" cy="5727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355" dirty="0">
                <a:latin typeface="Times New Roman"/>
                <a:ea typeface="Times New Roman"/>
                <a:cs typeface="Times New Roman"/>
                <a:sym typeface="Times New Roman"/>
              </a:rPr>
              <a:t>RECOMENDACIONES EN LA INSTALACIÓN Y MANTENIMIENTO </a:t>
            </a:r>
            <a:endParaRPr sz="2355" dirty="0">
              <a:highlight>
                <a:srgbClr val="00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  <a:highlight>
                <a:srgbClr val="00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4" name="Google Shape;274;p34"/>
          <p:cNvSpPr txBox="1">
            <a:spLocks noGrp="1"/>
          </p:cNvSpPr>
          <p:nvPr>
            <p:ph type="body" idx="1"/>
          </p:nvPr>
        </p:nvSpPr>
        <p:spPr>
          <a:xfrm>
            <a:off x="311700" y="863549"/>
            <a:ext cx="8520600" cy="42799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❖"/>
            </a:pPr>
            <a:r>
              <a:rPr lang="es" sz="1600" dirty="0">
                <a:solidFill>
                  <a:schemeClr val="dk1"/>
                </a:solidFill>
              </a:rPr>
              <a:t>Iluminación en todas las áreas de trabajo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❖"/>
            </a:pPr>
            <a:r>
              <a:rPr lang="es" sz="1600" dirty="0">
                <a:solidFill>
                  <a:schemeClr val="dk1"/>
                </a:solidFill>
              </a:rPr>
              <a:t>Utilizar siempre equipo de protección personal (casco, guantes, arnés, protección visual, vestimenta adecuada)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❖"/>
            </a:pPr>
            <a:r>
              <a:rPr lang="es" sz="1600" dirty="0">
                <a:solidFill>
                  <a:schemeClr val="dk1"/>
                </a:solidFill>
              </a:rPr>
              <a:t> Se trabaja con corriente eléctrica → cables en buenas condiciones, disyuntor diferencial, evitar contacto con superficies húmedas. 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❖"/>
            </a:pPr>
            <a:r>
              <a:rPr lang="es" sz="1600" dirty="0">
                <a:solidFill>
                  <a:schemeClr val="dk1"/>
                </a:solidFill>
              </a:rPr>
              <a:t>Chequeo de buen estado de herramientas y equipos 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❖"/>
            </a:pPr>
            <a:r>
              <a:rPr lang="es" sz="1600" dirty="0">
                <a:solidFill>
                  <a:schemeClr val="dk1"/>
                </a:solidFill>
              </a:rPr>
              <a:t>Realizar inspecciones periódicas de sala de máquinas, cables, caja,  iluminacion, tablero de comando, frenos, etc. </a:t>
            </a: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❖"/>
            </a:pPr>
            <a:r>
              <a:rPr lang="es" sz="1600" dirty="0">
                <a:solidFill>
                  <a:schemeClr val="dk1"/>
                </a:solidFill>
              </a:rPr>
              <a:t>Sala de ,aquinas cerrada, material incombustible </a:t>
            </a: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❖"/>
            </a:pPr>
            <a:endParaRPr sz="1600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76" name="Google Shape;27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2255" y="2438936"/>
            <a:ext cx="3744056" cy="2392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5"/>
          <p:cNvSpPr txBox="1">
            <a:spLocks noGrp="1"/>
          </p:cNvSpPr>
          <p:nvPr>
            <p:ph type="title"/>
          </p:nvPr>
        </p:nvSpPr>
        <p:spPr>
          <a:xfrm>
            <a:off x="311700" y="340992"/>
            <a:ext cx="8520600" cy="5727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s" dirty="0">
                <a:latin typeface="Times New Roman"/>
                <a:ea typeface="Times New Roman"/>
                <a:cs typeface="Times New Roman"/>
                <a:sym typeface="Times New Roman"/>
              </a:rPr>
              <a:t>RECOMENDACIONES EN EL USO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3" name="Google Shape;283;p35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❖"/>
            </a:pPr>
            <a:r>
              <a:rPr lang="es" sz="1700" dirty="0">
                <a:solidFill>
                  <a:schemeClr val="dk1"/>
                </a:solidFill>
              </a:rPr>
              <a:t>No interferir con el cierre automático de las puertas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❖"/>
            </a:pPr>
            <a:r>
              <a:rPr lang="es" sz="1700" dirty="0">
                <a:solidFill>
                  <a:schemeClr val="dk1"/>
                </a:solidFill>
              </a:rPr>
              <a:t>No forzar la apertura de las puertas. 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❖"/>
            </a:pPr>
            <a:r>
              <a:rPr lang="es" sz="1700" dirty="0">
                <a:solidFill>
                  <a:schemeClr val="dk1"/>
                </a:solidFill>
              </a:rPr>
              <a:t>Mantener objetos alejados de las puertas 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❖"/>
            </a:pPr>
            <a:r>
              <a:rPr lang="es" sz="1700" dirty="0">
                <a:solidFill>
                  <a:schemeClr val="dk1"/>
                </a:solidFill>
              </a:rPr>
              <a:t>Evita saltar o hacer movimientos bruscos dentro del ascensor, sin importar si está detenido o en movimiento.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❖"/>
            </a:pPr>
            <a:r>
              <a:rPr lang="es" sz="1700" dirty="0">
                <a:solidFill>
                  <a:schemeClr val="dk1"/>
                </a:solidFill>
              </a:rPr>
              <a:t>No intentar salir de la caja de ascensor ante un detenimiento del mismo porque se puede desbloquear. Comunicarse con personal calificado (apretar botón de alarma)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❖"/>
            </a:pPr>
            <a:r>
              <a:rPr lang="es" sz="1700" dirty="0">
                <a:solidFill>
                  <a:schemeClr val="dk1"/>
                </a:solidFill>
              </a:rPr>
              <a:t>Respetar la capacidad máxima. 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❖"/>
            </a:pPr>
            <a:r>
              <a:rPr lang="es" sz="1700" dirty="0">
                <a:solidFill>
                  <a:schemeClr val="dk1"/>
                </a:solidFill>
              </a:rPr>
              <a:t>En caso de incendio no utilizar el ascensor</a:t>
            </a:r>
            <a:endParaRPr sz="17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dk1"/>
              </a:solidFill>
            </a:endParaRPr>
          </a:p>
        </p:txBody>
      </p:sp>
      <p:pic>
        <p:nvPicPr>
          <p:cNvPr id="284" name="Google Shape;28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4423" y="3486061"/>
            <a:ext cx="1032650" cy="84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3062" y="3593103"/>
            <a:ext cx="812747" cy="71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0678" y="3486061"/>
            <a:ext cx="975383" cy="84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50981" y="3339715"/>
            <a:ext cx="1295118" cy="121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70640" y="3256321"/>
            <a:ext cx="1466850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9141" y="3339499"/>
            <a:ext cx="1466850" cy="13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>
            <a:spLocks noGrp="1"/>
          </p:cNvSpPr>
          <p:nvPr>
            <p:ph type="title"/>
          </p:nvPr>
        </p:nvSpPr>
        <p:spPr>
          <a:xfrm>
            <a:off x="743868" y="514923"/>
            <a:ext cx="3200700" cy="5727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920" dirty="0"/>
              <a:t>MONTACARGAS</a:t>
            </a:r>
            <a:endParaRPr sz="2920" dirty="0"/>
          </a:p>
        </p:txBody>
      </p:sp>
      <p:sp>
        <p:nvSpPr>
          <p:cNvPr id="172" name="Google Shape;172;p24"/>
          <p:cNvSpPr txBox="1">
            <a:spLocks noGrp="1"/>
          </p:cNvSpPr>
          <p:nvPr>
            <p:ph type="title" idx="4294967295"/>
          </p:nvPr>
        </p:nvSpPr>
        <p:spPr>
          <a:xfrm>
            <a:off x="743868" y="1354089"/>
            <a:ext cx="4325937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120" dirty="0"/>
              <a:t>mercadería / materiales pesados</a:t>
            </a:r>
            <a:endParaRPr sz="2120" dirty="0"/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7A5EF894-ED2B-1EE1-B073-694B215B2C4E}"/>
              </a:ext>
            </a:extLst>
          </p:cNvPr>
          <p:cNvCxnSpPr>
            <a:cxnSpLocks/>
            <a:stCxn id="170" idx="2"/>
          </p:cNvCxnSpPr>
          <p:nvPr/>
        </p:nvCxnSpPr>
        <p:spPr>
          <a:xfrm>
            <a:off x="2344218" y="1087623"/>
            <a:ext cx="0" cy="360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196;p26">
            <a:extLst>
              <a:ext uri="{FF2B5EF4-FFF2-40B4-BE49-F238E27FC236}">
                <a16:creationId xmlns:a16="http://schemas.microsoft.com/office/drawing/2014/main" id="{15AE69B5-8396-F6FB-CCA5-F7ABCC693D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2152317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dirty="0"/>
              <a:t>Diseñados principalmente para la manipulación de carga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dirty="0"/>
              <a:t>Tienden a moverse a velocidades más lentas que los ascensores, ya que su enfoque principal es la manipulación segura de la carga. Los movimientos suelen ser más bruscos debido a la naturaleza de las cargas pesadas que transportan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dirty="0"/>
              <a:t>Están equipados con características de seguridad específicas para la carga, como estabilidad mejorada y controles que permiten al operador manejar y posicionar la carga de manera segura.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dirty="0"/>
              <a:t>Se utilizan principalmente en almacenes, fábricas, centros de distribución y sitios de construcción</a:t>
            </a:r>
            <a:endParaRPr dirty="0"/>
          </a:p>
        </p:txBody>
      </p:sp>
      <p:sp>
        <p:nvSpPr>
          <p:cNvPr id="11" name="Google Shape;195;p26">
            <a:extLst>
              <a:ext uri="{FF2B5EF4-FFF2-40B4-BE49-F238E27FC236}">
                <a16:creationId xmlns:a16="http://schemas.microsoft.com/office/drawing/2014/main" id="{B1C80A39-AE7B-D257-546E-E58FF3BAA80B}"/>
              </a:ext>
            </a:extLst>
          </p:cNvPr>
          <p:cNvSpPr txBox="1">
            <a:spLocks/>
          </p:cNvSpPr>
          <p:nvPr/>
        </p:nvSpPr>
        <p:spPr>
          <a:xfrm>
            <a:off x="743868" y="1759904"/>
            <a:ext cx="3647507" cy="4337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/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3429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33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lvl="1" rtl="0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2pPr>
            <a:lvl3pPr lvl="2" rtl="0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3pPr>
            <a:lvl4pPr lvl="3" rtl="0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4pPr>
            <a:lvl5pPr lvl="4" rtl="0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5pPr>
            <a:lvl6pPr lvl="5" rtl="0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6pPr>
            <a:lvl7pPr lvl="6" rtl="0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7pPr>
            <a:lvl8pPr lvl="7" rtl="0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8pPr>
            <a:lvl9pPr lvl="8" rtl="0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9pPr>
          </a:lstStyle>
          <a:p>
            <a:pPr marL="457200" indent="-388620" algn="l">
              <a:buSzPct val="100000"/>
              <a:buFontTx/>
              <a:buChar char="❖"/>
            </a:pPr>
            <a:r>
              <a:rPr lang="es-AR" sz="2000" u="sng"/>
              <a:t>Diferencia con un ascensor</a:t>
            </a:r>
            <a:endParaRPr lang="es-AR" sz="2000" u="sng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EAA0F85-F423-6E3E-DDB0-4A4A19AF7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830" y="487918"/>
            <a:ext cx="1593061" cy="155182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29925CB-7F87-613C-5FA1-7D193A16F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986" y="412479"/>
            <a:ext cx="1768563" cy="207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80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61863" y="283827"/>
            <a:ext cx="7200897" cy="977900"/>
          </a:xfrm>
        </p:spPr>
        <p:txBody>
          <a:bodyPr/>
          <a:lstStyle/>
          <a:p>
            <a:r>
              <a:rPr lang="es-AR" b="1" dirty="0"/>
              <a:t>Medidas de Seguridad</a:t>
            </a:r>
            <a:endParaRPr lang="en-GB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02021" y="1027289"/>
            <a:ext cx="6965134" cy="384604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s-US" b="1" dirty="0"/>
              <a:t>Mecanismo de elevación</a:t>
            </a:r>
            <a:r>
              <a:rPr lang="es-US" dirty="0"/>
              <a:t>:</a:t>
            </a:r>
          </a:p>
          <a:p>
            <a:r>
              <a:rPr lang="es-US" dirty="0"/>
              <a:t>Los cables de suspensión deberán estar diseñados con un factor de seguridad no menor a cinco, deberán estar libres de nudos, torceduras y otros defectos.</a:t>
            </a:r>
          </a:p>
          <a:p>
            <a:r>
              <a:rPr lang="es-US" dirty="0"/>
              <a:t>Los elementos móviles del equipo motriz deben encontrarse debidamente protegidos.</a:t>
            </a:r>
          </a:p>
          <a:p>
            <a:r>
              <a:rPr lang="es-US" dirty="0"/>
              <a:t>Los limitadores de velocidad detienen automáticamente la plataforma del montacargas, cuando la velocidad de descenso de ésta, sobrepasa ciertos límites.</a:t>
            </a:r>
          </a:p>
          <a:p>
            <a:pPr marL="270272" lvl="1"/>
            <a:r>
              <a:rPr lang="es-ES" sz="1800" dirty="0"/>
              <a:t>Se deben instalar interruptores eléctricos tipo golpe de puño (para frenar el coche)</a:t>
            </a:r>
          </a:p>
          <a:p>
            <a:pPr>
              <a:buNone/>
            </a:pPr>
            <a:r>
              <a:rPr lang="es-US" b="1" dirty="0"/>
              <a:t>Características estructurales</a:t>
            </a:r>
            <a:r>
              <a:rPr lang="es-US" dirty="0"/>
              <a:t>:</a:t>
            </a:r>
          </a:p>
          <a:p>
            <a:r>
              <a:rPr lang="es-US" dirty="0"/>
              <a:t>La base a apoyo del montacargas debe estar dispuesta sobre el suelo, con dimensiones y resistencia adecuada para evitar asentamientos.</a:t>
            </a:r>
          </a:p>
          <a:p>
            <a:r>
              <a:rPr lang="es-US" dirty="0"/>
              <a:t>Las guías que dirigen el deslizamiento del montacargas deben asegurar la estabilidad horizontal y vertical de la plataforma, y estar calculadas para soportar los esfuerzos de los sistemas de frenados.</a:t>
            </a:r>
          </a:p>
          <a:p>
            <a:r>
              <a:rPr lang="es-AR" dirty="0"/>
              <a:t>Finales de carrera en la parte superior e inferior del recorrido, con limitador adicional en la parte superior que corta la corriente si se supera el fin de carrera</a:t>
            </a:r>
            <a:r>
              <a:rPr lang="en-GB" dirty="0"/>
              <a:t>.</a:t>
            </a:r>
          </a:p>
          <a:p>
            <a:endParaRPr lang="es-US" dirty="0"/>
          </a:p>
          <a:p>
            <a:pPr marL="342900" lvl="1" indent="0">
              <a:buNone/>
            </a:pPr>
            <a:endParaRPr lang="es-ES" dirty="0"/>
          </a:p>
          <a:p>
            <a:pPr marL="0" indent="0">
              <a:buNone/>
            </a:pPr>
            <a:endParaRPr lang="es-US" dirty="0"/>
          </a:p>
          <a:p>
            <a:endParaRPr lang="es-US" dirty="0"/>
          </a:p>
          <a:p>
            <a:endParaRPr lang="en-GB" dirty="0"/>
          </a:p>
          <a:p>
            <a:endParaRPr lang="en-GB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6256" y="291663"/>
            <a:ext cx="6569246" cy="488731"/>
          </a:xfrm>
        </p:spPr>
        <p:txBody>
          <a:bodyPr>
            <a:normAutofit fontScale="90000"/>
          </a:bodyPr>
          <a:lstStyle/>
          <a:p>
            <a:r>
              <a:rPr lang="es-AR" b="1" dirty="0"/>
              <a:t>Medidas de Seguridad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4138" y="740980"/>
            <a:ext cx="6221826" cy="405962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s-AR" b="1" dirty="0"/>
              <a:t>Plataforma de elevación</a:t>
            </a:r>
            <a:r>
              <a:rPr lang="es-AR" dirty="0"/>
              <a:t>:</a:t>
            </a:r>
          </a:p>
          <a:p>
            <a:r>
              <a:rPr lang="es-US" dirty="0"/>
              <a:t>Los materiales utilizados en la construcción de esta cabina deben tener suficiente resistencia mecánica.</a:t>
            </a:r>
          </a:p>
          <a:p>
            <a:r>
              <a:rPr lang="es-US" dirty="0"/>
              <a:t>Las puertas de la plataforma deben tener dispositivos que no permitan el funcionamiento si esta no se encuentra correctamente cerrada, deben tener una correcta iluminación y </a:t>
            </a:r>
            <a:r>
              <a:rPr lang="es-US" dirty="0" err="1"/>
              <a:t>carteleria</a:t>
            </a:r>
            <a:r>
              <a:rPr lang="es-US" dirty="0"/>
              <a:t> que indique la carga máxima </a:t>
            </a:r>
            <a:r>
              <a:rPr lang="es-AR" dirty="0"/>
              <a:t>admisible.</a:t>
            </a:r>
          </a:p>
          <a:p>
            <a:r>
              <a:rPr lang="es-AR" dirty="0"/>
              <a:t>Contener dispositivos de paracaídas</a:t>
            </a:r>
          </a:p>
          <a:p>
            <a:r>
              <a:rPr lang="es-ES" dirty="0"/>
              <a:t>Como recomendación se puede </a:t>
            </a:r>
            <a:r>
              <a:rPr lang="es-US" dirty="0"/>
              <a:t>proteger en su techo y paredes laterales, de modo que no puedan sobresalir los materiales transportados y no exista riesgo de caída de materiales al y desde el exterior.</a:t>
            </a:r>
            <a:endParaRPr lang="es-ES" sz="1800" dirty="0"/>
          </a:p>
          <a:p>
            <a:r>
              <a:rPr lang="es-ES" dirty="0"/>
              <a:t>Correcta zonificación y </a:t>
            </a:r>
            <a:r>
              <a:rPr lang="es-ES" dirty="0" err="1"/>
              <a:t>señalizacion</a:t>
            </a:r>
            <a:endParaRPr lang="es-AR" dirty="0"/>
          </a:p>
          <a:p>
            <a:endParaRPr lang="en-GB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57BD0B9-3284-30EB-D9DD-39D32F6BA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846" y="291663"/>
            <a:ext cx="2133898" cy="315321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F11AA98-20B4-F8FA-E363-9AF710326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320" y="3444878"/>
            <a:ext cx="1790950" cy="131463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3"/>
          <p:cNvSpPr txBox="1">
            <a:spLocks noGrp="1"/>
          </p:cNvSpPr>
          <p:nvPr>
            <p:ph type="title"/>
          </p:nvPr>
        </p:nvSpPr>
        <p:spPr>
          <a:xfrm>
            <a:off x="406400" y="376850"/>
            <a:ext cx="8425900" cy="504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355" dirty="0">
                <a:latin typeface="Times New Roman"/>
                <a:ea typeface="Times New Roman"/>
                <a:cs typeface="Times New Roman"/>
                <a:sym typeface="Times New Roman"/>
              </a:rPr>
              <a:t>RECOMENDACIONES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7" name="Google Shape;267;p33"/>
          <p:cNvSpPr txBox="1">
            <a:spLocks noGrp="1"/>
          </p:cNvSpPr>
          <p:nvPr>
            <p:ph type="body" idx="1"/>
          </p:nvPr>
        </p:nvSpPr>
        <p:spPr>
          <a:xfrm>
            <a:off x="406400" y="863550"/>
            <a:ext cx="8168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❖"/>
            </a:pPr>
            <a:r>
              <a:rPr lang="es" sz="1600" dirty="0">
                <a:solidFill>
                  <a:schemeClr val="dk1"/>
                </a:solidFill>
              </a:rPr>
              <a:t>Realizar un plan de trabajo para mantener el orden 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❖"/>
            </a:pPr>
            <a:r>
              <a:rPr lang="es" sz="1600" dirty="0">
                <a:solidFill>
                  <a:schemeClr val="dk1"/>
                </a:solidFill>
              </a:rPr>
              <a:t>Trabajo realizado por operarios capacitados 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❖"/>
            </a:pPr>
            <a:r>
              <a:rPr lang="es" sz="1600" dirty="0">
                <a:solidFill>
                  <a:schemeClr val="dk1"/>
                </a:solidFill>
              </a:rPr>
              <a:t>Antes de realizar cualquier trabajo en montacargas, colocar señales de advertencia para informar a los usuarios sobre las operaciones en curso (Señalización). Complementar con zonificación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❖"/>
            </a:pPr>
            <a:r>
              <a:rPr lang="es" sz="1600" dirty="0">
                <a:solidFill>
                  <a:schemeClr val="dk1"/>
                </a:solidFill>
              </a:rPr>
              <a:t>Durante la ejecución de trabajos prohibir su acceso al público.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❖"/>
            </a:pPr>
            <a:r>
              <a:rPr lang="es" sz="1600" dirty="0">
                <a:solidFill>
                  <a:schemeClr val="dk1"/>
                </a:solidFill>
              </a:rPr>
              <a:t>Mantener área de trabajo limpia </a:t>
            </a: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❖"/>
            </a:pPr>
            <a:r>
              <a:rPr lang="es" sz="1600" dirty="0">
                <a:solidFill>
                  <a:schemeClr val="dk1"/>
                </a:solidFill>
              </a:rPr>
              <a:t>Elementos de proteccion personal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dk1"/>
              </a:solidFill>
            </a:endParaRPr>
          </a:p>
        </p:txBody>
      </p:sp>
      <p:pic>
        <p:nvPicPr>
          <p:cNvPr id="269" name="Google Shape;26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6656" y="3469925"/>
            <a:ext cx="2008075" cy="129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2E1D68C-1AD7-F071-8F56-C2BA22683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692" y="3539520"/>
            <a:ext cx="2449998" cy="116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93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83435" y="176777"/>
            <a:ext cx="6447501" cy="990600"/>
          </a:xfrm>
        </p:spPr>
        <p:txBody>
          <a:bodyPr/>
          <a:lstStyle/>
          <a:p>
            <a:r>
              <a:rPr lang="es-AR" dirty="0"/>
              <a:t>Principales Accidentes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89348" y="915862"/>
            <a:ext cx="6577129" cy="394926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s-US" sz="1600" b="1" u="sng" dirty="0"/>
              <a:t>Riesgos directos</a:t>
            </a:r>
            <a:endParaRPr lang="en-GB" sz="1600" b="1" u="sng" dirty="0"/>
          </a:p>
          <a:p>
            <a:pPr algn="just"/>
            <a:r>
              <a:rPr lang="es-US" sz="1300" b="1" dirty="0"/>
              <a:t>Desplome de la estructura o de la plataforma de elevación por :</a:t>
            </a:r>
            <a:endParaRPr lang="en-GB" sz="1300" dirty="0"/>
          </a:p>
          <a:p>
            <a:pPr lvl="3" algn="just"/>
            <a:r>
              <a:rPr lang="es-US" sz="1300" dirty="0"/>
              <a:t>Por mal asentamiento de la estructura o deficiente anclaje a la obra.</a:t>
            </a:r>
          </a:p>
          <a:p>
            <a:pPr lvl="3" algn="just"/>
            <a:r>
              <a:rPr lang="es-US" sz="1300" dirty="0"/>
              <a:t>Falta de finales de carrera en los extremos del recorrido.</a:t>
            </a:r>
            <a:endParaRPr lang="en-GB" sz="1300" dirty="0"/>
          </a:p>
          <a:p>
            <a:pPr lvl="3" algn="just"/>
            <a:r>
              <a:rPr lang="es-US" sz="1300" dirty="0"/>
              <a:t>Desgaste de los elementos de frenado o mala regulación.</a:t>
            </a:r>
            <a:endParaRPr lang="en-GB" sz="1300" dirty="0"/>
          </a:p>
          <a:p>
            <a:pPr lvl="3" algn="just"/>
            <a:r>
              <a:rPr lang="es-US" sz="1300" dirty="0"/>
              <a:t>Cables en malas condiciones.</a:t>
            </a:r>
            <a:endParaRPr lang="en-GB" sz="1300" dirty="0"/>
          </a:p>
          <a:p>
            <a:pPr algn="just"/>
            <a:r>
              <a:rPr lang="es-US" sz="1300" b="1" dirty="0"/>
              <a:t>Caídas de altura </a:t>
            </a:r>
            <a:r>
              <a:rPr lang="es-US" sz="1300" dirty="0"/>
              <a:t>en la fase de montaje/desmontaje o por caídas por los huecos de carga y descarga o desde la plataforma</a:t>
            </a:r>
            <a:endParaRPr lang="en-GB" sz="1300" dirty="0"/>
          </a:p>
          <a:p>
            <a:pPr lvl="0" algn="just"/>
            <a:r>
              <a:rPr lang="es-US" sz="1300" b="1" dirty="0"/>
              <a:t>Riesgos eléctricos </a:t>
            </a:r>
            <a:r>
              <a:rPr lang="es-US" sz="1300" dirty="0"/>
              <a:t>por contactos eléctricos directos o indirectos.</a:t>
            </a:r>
            <a:endParaRPr lang="en-GB" sz="1300" dirty="0"/>
          </a:p>
          <a:p>
            <a:pPr algn="just">
              <a:buNone/>
            </a:pPr>
            <a:r>
              <a:rPr lang="en-GB" sz="1600" dirty="0"/>
              <a:t> </a:t>
            </a:r>
            <a:r>
              <a:rPr lang="es-US" sz="1600" b="1" u="sng" dirty="0"/>
              <a:t>Riesgos indirectos</a:t>
            </a:r>
            <a:endParaRPr lang="en-GB" sz="1600" b="1" u="sng" dirty="0"/>
          </a:p>
          <a:p>
            <a:pPr algn="just"/>
            <a:r>
              <a:rPr lang="es-US" sz="1300" b="1" dirty="0"/>
              <a:t> Sobreesfuerzos </a:t>
            </a:r>
          </a:p>
          <a:p>
            <a:pPr algn="just"/>
            <a:r>
              <a:rPr lang="es-US" sz="1300" b="1" dirty="0"/>
              <a:t>Caída de objetos</a:t>
            </a:r>
            <a:endParaRPr lang="en-GB" sz="1300" b="1" dirty="0"/>
          </a:p>
          <a:p>
            <a:pPr lvl="0" algn="just"/>
            <a:r>
              <a:rPr lang="es-US" sz="1300" b="1" dirty="0"/>
              <a:t> Caídas a nivel </a:t>
            </a:r>
            <a:r>
              <a:rPr lang="es-US" sz="1300" dirty="0"/>
              <a:t>en las operaciones de carga y descarga de la plataforma.</a:t>
            </a:r>
            <a:endParaRPr lang="en-GB" sz="1300" dirty="0"/>
          </a:p>
          <a:p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CFD9D00-27DC-7641-8EEA-F618D1E22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7" r="27526"/>
          <a:stretch/>
        </p:blipFill>
        <p:spPr bwMode="auto">
          <a:xfrm>
            <a:off x="7306429" y="1430549"/>
            <a:ext cx="1524003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A14DCC4-0DAE-D18B-815F-41857FF926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2" r="49959"/>
          <a:stretch/>
        </p:blipFill>
        <p:spPr bwMode="auto">
          <a:xfrm>
            <a:off x="7323365" y="2527427"/>
            <a:ext cx="1524002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CAF5E3F2-D3E3-8411-8ABF-2A50902F8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51"/>
          <a:stretch/>
        </p:blipFill>
        <p:spPr bwMode="auto">
          <a:xfrm>
            <a:off x="7323365" y="3624305"/>
            <a:ext cx="1524001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57B83332-9F8F-22D2-7F0E-FBE92EF86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3"/>
          <a:stretch/>
        </p:blipFill>
        <p:spPr bwMode="auto">
          <a:xfrm>
            <a:off x="7323366" y="349124"/>
            <a:ext cx="1524001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677820" y="3549498"/>
            <a:ext cx="3200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355" dirty="0"/>
              <a:t>personas</a:t>
            </a:r>
            <a:r>
              <a:rPr lang="es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468998" y="2404098"/>
            <a:ext cx="400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es" sz="4864" dirty="0">
                <a:solidFill>
                  <a:schemeClr val="dk1"/>
                </a:solidFill>
              </a:rPr>
              <a:t>Dispositivos de elevación vertical</a:t>
            </a:r>
            <a:r>
              <a:rPr lang="es" sz="2600" dirty="0">
                <a:solidFill>
                  <a:schemeClr val="dk1"/>
                </a:solidFill>
              </a:rPr>
              <a:t>  </a:t>
            </a:r>
            <a:endParaRPr sz="3300" dirty="0"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4294967295"/>
          </p:nvPr>
        </p:nvSpPr>
        <p:spPr>
          <a:xfrm>
            <a:off x="2869078" y="3646754"/>
            <a:ext cx="320040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120" dirty="0"/>
              <a:t>artículos</a:t>
            </a:r>
            <a:endParaRPr sz="2120" dirty="0"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7175" y="1123126"/>
            <a:ext cx="3808550" cy="292902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/>
          <p:nvPr/>
        </p:nvSpPr>
        <p:spPr>
          <a:xfrm>
            <a:off x="559625" y="790222"/>
            <a:ext cx="3910773" cy="76520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 dirty="0"/>
              <a:t>ASCENSORES </a:t>
            </a:r>
            <a:endParaRPr sz="2100" b="1" dirty="0"/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DC3336C7-DF2D-70F8-D549-7600C99F4298}"/>
              </a:ext>
            </a:extLst>
          </p:cNvPr>
          <p:cNvCxnSpPr>
            <a:cxnSpLocks/>
          </p:cNvCxnSpPr>
          <p:nvPr/>
        </p:nvCxnSpPr>
        <p:spPr>
          <a:xfrm>
            <a:off x="2406539" y="1693317"/>
            <a:ext cx="0" cy="572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0DF60C6A-3EFA-5335-1CD3-26C91AFEAF2B}"/>
              </a:ext>
            </a:extLst>
          </p:cNvPr>
          <p:cNvCxnSpPr>
            <a:stCxn id="60" idx="2"/>
          </p:cNvCxnSpPr>
          <p:nvPr/>
        </p:nvCxnSpPr>
        <p:spPr>
          <a:xfrm flipH="1">
            <a:off x="1684872" y="2976798"/>
            <a:ext cx="784826" cy="784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8D199DBB-0A93-7C14-7B32-9DC21F1F2B74}"/>
              </a:ext>
            </a:extLst>
          </p:cNvPr>
          <p:cNvCxnSpPr>
            <a:stCxn id="60" idx="2"/>
          </p:cNvCxnSpPr>
          <p:nvPr/>
        </p:nvCxnSpPr>
        <p:spPr>
          <a:xfrm>
            <a:off x="2469698" y="2976798"/>
            <a:ext cx="767600" cy="767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1"/>
          <p:cNvSpPr txBox="1">
            <a:spLocks noGrp="1"/>
          </p:cNvSpPr>
          <p:nvPr>
            <p:ph type="title"/>
          </p:nvPr>
        </p:nvSpPr>
        <p:spPr>
          <a:xfrm>
            <a:off x="1535288" y="387319"/>
            <a:ext cx="5910111" cy="5727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120" u="sng" dirty="0">
                <a:latin typeface="Times New Roman"/>
                <a:ea typeface="Times New Roman"/>
                <a:cs typeface="Times New Roman"/>
                <a:sym typeface="Times New Roman"/>
              </a:rPr>
              <a:t>MANTENIMIENTO MONTACARGAS</a:t>
            </a:r>
            <a:endParaRPr sz="2120" u="sng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3" name="Google Shape;243;p31"/>
          <p:cNvSpPr txBox="1">
            <a:spLocks noGrp="1"/>
          </p:cNvSpPr>
          <p:nvPr>
            <p:ph type="body" idx="1"/>
          </p:nvPr>
        </p:nvSpPr>
        <p:spPr>
          <a:xfrm>
            <a:off x="1698601" y="914344"/>
            <a:ext cx="6018900" cy="12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dirty="0">
                <a:latin typeface="Times New Roman"/>
                <a:ea typeface="Times New Roman"/>
                <a:cs typeface="Times New Roman"/>
                <a:sym typeface="Times New Roman"/>
              </a:rPr>
              <a:t>Preventivo                           anticipar posibles errores</a:t>
            </a:r>
            <a:endParaRPr sz="21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2100" dirty="0">
                <a:latin typeface="Times New Roman"/>
                <a:ea typeface="Times New Roman"/>
                <a:cs typeface="Times New Roman"/>
                <a:sym typeface="Times New Roman"/>
              </a:rPr>
              <a:t>Correctivo                              reparar fallos</a:t>
            </a:r>
            <a:endParaRPr sz="21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p31"/>
          <p:cNvSpPr/>
          <p:nvPr/>
        </p:nvSpPr>
        <p:spPr>
          <a:xfrm>
            <a:off x="3385675" y="970200"/>
            <a:ext cx="1122300" cy="255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1"/>
          <p:cNvSpPr/>
          <p:nvPr/>
        </p:nvSpPr>
        <p:spPr>
          <a:xfrm>
            <a:off x="3385675" y="1490625"/>
            <a:ext cx="1122300" cy="255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1"/>
          <p:cNvSpPr txBox="1"/>
          <p:nvPr/>
        </p:nvSpPr>
        <p:spPr>
          <a:xfrm>
            <a:off x="824089" y="1874888"/>
            <a:ext cx="7880986" cy="28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 u="sng" dirty="0">
                <a:latin typeface="Times New Roman"/>
                <a:ea typeface="Times New Roman"/>
                <a:cs typeface="Times New Roman"/>
                <a:sym typeface="Times New Roman"/>
              </a:rPr>
              <a:t>Verificaciones:</a:t>
            </a:r>
            <a:endParaRPr sz="2300" u="sng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●"/>
            </a:pPr>
            <a:r>
              <a:rPr lang="es" sz="1900" dirty="0">
                <a:latin typeface="Times New Roman"/>
                <a:ea typeface="Times New Roman"/>
                <a:cs typeface="Times New Roman"/>
                <a:sym typeface="Times New Roman"/>
              </a:rPr>
              <a:t>Daños estructurales</a:t>
            </a:r>
            <a:endParaRPr sz="19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●"/>
            </a:pPr>
            <a:r>
              <a:rPr lang="es" sz="1900" dirty="0">
                <a:latin typeface="Times New Roman"/>
                <a:ea typeface="Times New Roman"/>
                <a:cs typeface="Times New Roman"/>
                <a:sym typeface="Times New Roman"/>
              </a:rPr>
              <a:t>Cuadro eléctrico</a:t>
            </a:r>
            <a:endParaRPr sz="19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●"/>
            </a:pPr>
            <a:r>
              <a:rPr lang="es" sz="1900" dirty="0">
                <a:latin typeface="Times New Roman"/>
                <a:ea typeface="Times New Roman"/>
                <a:cs typeface="Times New Roman"/>
                <a:sym typeface="Times New Roman"/>
              </a:rPr>
              <a:t>Dispositivos de anclaje</a:t>
            </a:r>
            <a:endParaRPr sz="19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●"/>
            </a:pPr>
            <a:r>
              <a:rPr lang="es" sz="1900" dirty="0">
                <a:latin typeface="Times New Roman"/>
                <a:ea typeface="Times New Roman"/>
                <a:cs typeface="Times New Roman"/>
                <a:sym typeface="Times New Roman"/>
              </a:rPr>
              <a:t>Estado de dispositivos de seguridad y protección</a:t>
            </a:r>
            <a:endParaRPr sz="19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●"/>
            </a:pPr>
            <a:r>
              <a:rPr lang="es" sz="1900" dirty="0">
                <a:latin typeface="Times New Roman"/>
                <a:ea typeface="Times New Roman"/>
                <a:cs typeface="Times New Roman"/>
                <a:sym typeface="Times New Roman"/>
              </a:rPr>
              <a:t>Puesta a tierra</a:t>
            </a:r>
            <a:endParaRPr sz="19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●"/>
            </a:pPr>
            <a:r>
              <a:rPr lang="es" sz="1900" dirty="0">
                <a:latin typeface="Times New Roman"/>
                <a:ea typeface="Times New Roman"/>
                <a:cs typeface="Times New Roman"/>
                <a:sym typeface="Times New Roman"/>
              </a:rPr>
              <a:t>Estado de cable eléctrico y enchufe macho</a:t>
            </a:r>
            <a:endParaRPr sz="19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●"/>
            </a:pPr>
            <a:r>
              <a:rPr lang="es" sz="1900" dirty="0">
                <a:latin typeface="Times New Roman"/>
                <a:ea typeface="Times New Roman"/>
                <a:cs typeface="Times New Roman"/>
                <a:sym typeface="Times New Roman"/>
              </a:rPr>
              <a:t>Adecuación de plataforma</a:t>
            </a:r>
            <a:endParaRPr sz="19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7" name="Google Shape;24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6167" y="1920563"/>
            <a:ext cx="2678908" cy="2711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C7572773-EFED-4240-886B-69624490C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1618" cy="5154169"/>
            <a:chOff x="0" y="0"/>
            <a:chExt cx="12188825" cy="687222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A1CA1AF-5204-432F-BD8E-57A786399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E3D1EE3-433A-41E2-8487-E98B4F3EC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0D43889-CB91-4677-AA9D-108C1AFB8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A50A65F-E0C2-4FEB-892C-03ACF95DA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cxnSp>
        <p:nvCxnSpPr>
          <p:cNvPr id="72" name="Straight Connector 45">
            <a:extLst>
              <a:ext uri="{FF2B5EF4-FFF2-40B4-BE49-F238E27FC236}">
                <a16:creationId xmlns:a16="http://schemas.microsoft.com/office/drawing/2014/main" id="{B3C176ED-7D6F-4F56-A1F8-9687B0C63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019299" y="2641598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73" name="Rectangle 47">
            <a:extLst>
              <a:ext uri="{FF2B5EF4-FFF2-40B4-BE49-F238E27FC236}">
                <a16:creationId xmlns:a16="http://schemas.microsoft.com/office/drawing/2014/main" id="{946E2E74-06CA-4173-B7B0-204D27B1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4" name="Rectangle 49">
            <a:extLst>
              <a:ext uri="{FF2B5EF4-FFF2-40B4-BE49-F238E27FC236}">
                <a16:creationId xmlns:a16="http://schemas.microsoft.com/office/drawing/2014/main" id="{6970E1C9-C9F9-481F-894F-6978A15CF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900" y="723900"/>
            <a:ext cx="7714581" cy="3695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995FB36-9688-49FD-8F26-AD6071762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7010" y="846963"/>
            <a:ext cx="7468362" cy="344957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917F07E-817A-4F35-85EE-FEE30116F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657" y="1191126"/>
            <a:ext cx="6861867" cy="19835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ct val="0"/>
              </a:spcBef>
            </a:pPr>
            <a:r>
              <a:rPr lang="en-US" sz="3600"/>
              <a:t>MUCHAS GRACIAS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E8DFF79-735F-44E8-8B9C-D1F28BED7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86200" y="3497580"/>
            <a:ext cx="1371600" cy="0"/>
          </a:xfrm>
          <a:prstGeom prst="line">
            <a:avLst/>
          </a:prstGeom>
          <a:ln w="15875">
            <a:solidFill>
              <a:schemeClr val="accent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294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7572773-EFED-4240-886B-69624490C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1618" cy="5154169"/>
            <a:chOff x="0" y="0"/>
            <a:chExt cx="12188825" cy="687222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1CA1AF-5204-432F-BD8E-57A786399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E3D1EE3-433A-41E2-8487-E98B4F3EC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0D43889-CB91-4677-AA9D-108C1AFB8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50A65F-E0C2-4FEB-892C-03ACF95DA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C176ED-7D6F-4F56-A1F8-9687B0C63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019299" y="2641598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46E2E74-06CA-4173-B7B0-204D27B1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70E1C9-C9F9-481F-894F-6978A15CF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900" y="723900"/>
            <a:ext cx="7714581" cy="3695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95FB36-9688-49FD-8F26-AD6071762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7010" y="846963"/>
            <a:ext cx="7468362" cy="344957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DD2FC34-87D3-8154-87EC-F3274B859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657" y="1191126"/>
            <a:ext cx="6861867" cy="19835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ct val="0"/>
              </a:spcBef>
            </a:pPr>
            <a:r>
              <a:rPr lang="en-US" sz="3600"/>
              <a:t>Material Complementario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E8DFF79-735F-44E8-8B9C-D1F28BED7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86200" y="3497580"/>
            <a:ext cx="1371600" cy="0"/>
          </a:xfrm>
          <a:prstGeom prst="line">
            <a:avLst/>
          </a:prstGeom>
          <a:ln w="15875">
            <a:solidFill>
              <a:schemeClr val="accent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24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505244" y="691554"/>
            <a:ext cx="3618831" cy="11270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dirty="0"/>
              <a:t>ELEMENTOS </a:t>
            </a:r>
            <a:br>
              <a:rPr lang="es" dirty="0"/>
            </a:br>
            <a:r>
              <a:rPr lang="es" dirty="0"/>
              <a:t>DE UN ASCENSOR                                            </a:t>
            </a:r>
            <a:br>
              <a:rPr lang="es" dirty="0"/>
            </a:br>
            <a:endParaRPr dirty="0"/>
          </a:p>
        </p:txBody>
      </p:sp>
      <p:sp>
        <p:nvSpPr>
          <p:cNvPr id="73" name="Google Shape;73;p15"/>
          <p:cNvSpPr txBox="1">
            <a:spLocks noGrp="1"/>
          </p:cNvSpPr>
          <p:nvPr>
            <p:ph type="title" idx="4294967295"/>
          </p:nvPr>
        </p:nvSpPr>
        <p:spPr>
          <a:xfrm>
            <a:off x="447701" y="2969020"/>
            <a:ext cx="3860800" cy="8524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/>
              <a:t>un TODO     trabajo en conjunto </a:t>
            </a:r>
            <a:endParaRPr sz="2000" dirty="0"/>
          </a:p>
        </p:txBody>
      </p:sp>
      <p:sp>
        <p:nvSpPr>
          <p:cNvPr id="77" name="Google Shape;77;p15"/>
          <p:cNvSpPr txBox="1">
            <a:spLocks noGrp="1"/>
          </p:cNvSpPr>
          <p:nvPr>
            <p:ph type="title" idx="4294967295"/>
          </p:nvPr>
        </p:nvSpPr>
        <p:spPr>
          <a:xfrm>
            <a:off x="1354666" y="3821508"/>
            <a:ext cx="3860800" cy="8524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/>
              <a:t>SEGURIDAD </a:t>
            </a:r>
            <a:endParaRPr sz="2000" dirty="0"/>
          </a:p>
        </p:txBody>
      </p:sp>
      <p:sp>
        <p:nvSpPr>
          <p:cNvPr id="72" name="Google Shape;72;p15"/>
          <p:cNvSpPr/>
          <p:nvPr/>
        </p:nvSpPr>
        <p:spPr>
          <a:xfrm rot="-10799137" flipH="1">
            <a:off x="1933447" y="1989444"/>
            <a:ext cx="1195200" cy="9420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7495" y="399736"/>
            <a:ext cx="4430106" cy="43440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66AF4233-13CD-8637-9F80-B77840B64D3C}"/>
              </a:ext>
            </a:extLst>
          </p:cNvPr>
          <p:cNvCxnSpPr/>
          <p:nvPr/>
        </p:nvCxnSpPr>
        <p:spPr>
          <a:xfrm>
            <a:off x="2378101" y="3395264"/>
            <a:ext cx="0" cy="426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0707CC45-022B-3B60-CE85-DF4337D33CF1}"/>
              </a:ext>
            </a:extLst>
          </p:cNvPr>
          <p:cNvCxnSpPr/>
          <p:nvPr/>
        </p:nvCxnSpPr>
        <p:spPr>
          <a:xfrm>
            <a:off x="1625600" y="3228622"/>
            <a:ext cx="3077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Video ilustrativo de ELEMENTOS de un ASCENSOR </a:t>
            </a:r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hlink"/>
                </a:solidFill>
                <a:hlinkClick r:id="rId3"/>
              </a:rPr>
              <a:t>https://www.youtube.com/watch?v=saMC8ZEF8zs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885992" y="700868"/>
            <a:ext cx="361457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CLASIFICACIÓN </a:t>
            </a:r>
            <a:endParaRPr dirty="0"/>
          </a:p>
        </p:txBody>
      </p:sp>
      <p:sp>
        <p:nvSpPr>
          <p:cNvPr id="132" name="Google Shape;132;p20"/>
          <p:cNvSpPr txBox="1">
            <a:spLocks noGrp="1"/>
          </p:cNvSpPr>
          <p:nvPr>
            <p:ph type="title" idx="4294967295"/>
          </p:nvPr>
        </p:nvSpPr>
        <p:spPr>
          <a:xfrm>
            <a:off x="560744" y="2377184"/>
            <a:ext cx="4032956" cy="6937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ELECTROMECÁNICO</a:t>
            </a:r>
            <a:endParaRPr dirty="0"/>
          </a:p>
        </p:txBody>
      </p:sp>
      <p:sp>
        <p:nvSpPr>
          <p:cNvPr id="133" name="Google Shape;133;p20"/>
          <p:cNvSpPr txBox="1">
            <a:spLocks noGrp="1"/>
          </p:cNvSpPr>
          <p:nvPr>
            <p:ph type="title" idx="4294967295"/>
          </p:nvPr>
        </p:nvSpPr>
        <p:spPr>
          <a:xfrm>
            <a:off x="348199" y="1595484"/>
            <a:ext cx="4419600" cy="6937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355" dirty="0"/>
              <a:t>→ Según FUERZA IMPULSORA </a:t>
            </a:r>
            <a:endParaRPr dirty="0"/>
          </a:p>
        </p:txBody>
      </p:sp>
      <p:sp>
        <p:nvSpPr>
          <p:cNvPr id="130" name="Google Shape;130;p20"/>
          <p:cNvSpPr txBox="1"/>
          <p:nvPr/>
        </p:nvSpPr>
        <p:spPr>
          <a:xfrm>
            <a:off x="385029" y="1792658"/>
            <a:ext cx="3848303" cy="373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1" name="Google Shape;131;p20"/>
          <p:cNvPicPr preferRelativeResize="0"/>
          <p:nvPr/>
        </p:nvPicPr>
        <p:blipFill rotWithShape="1">
          <a:blip r:embed="rId3">
            <a:alphaModFix/>
          </a:blip>
          <a:srcRect l="-1569" t="-750" r="1569" b="750"/>
          <a:stretch/>
        </p:blipFill>
        <p:spPr>
          <a:xfrm>
            <a:off x="4767799" y="90250"/>
            <a:ext cx="4288775" cy="49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0"/>
          <p:cNvSpPr txBox="1"/>
          <p:nvPr/>
        </p:nvSpPr>
        <p:spPr>
          <a:xfrm>
            <a:off x="283200" y="3307644"/>
            <a:ext cx="4310500" cy="1314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s" sz="1400" dirty="0">
                <a:solidFill>
                  <a:schemeClr val="dk1"/>
                </a:solidFill>
              </a:rPr>
              <a:t>Requieren una máquina de tracción que se encuentra en una sala de máquinas .</a:t>
            </a:r>
            <a:endParaRPr sz="1400" dirty="0">
              <a:solidFill>
                <a:schemeClr val="dk1"/>
              </a:solidFill>
            </a:endParaRPr>
          </a:p>
          <a:p>
            <a:pPr marL="457200" lvl="0" indent="-3111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s" sz="1400" dirty="0">
                <a:solidFill>
                  <a:schemeClr val="dk1"/>
                </a:solidFill>
              </a:rPr>
              <a:t>La tracción se efectúa mediante cables y poleas que son impulsados por un motor electromecánico</a:t>
            </a:r>
            <a:endParaRPr sz="1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>
            <a:spLocks noGrp="1"/>
          </p:cNvSpPr>
          <p:nvPr>
            <p:ph type="title"/>
          </p:nvPr>
        </p:nvSpPr>
        <p:spPr>
          <a:xfrm>
            <a:off x="698991" y="1002041"/>
            <a:ext cx="2661668" cy="5727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HIDRÁULICO </a:t>
            </a:r>
            <a:endParaRPr dirty="0"/>
          </a:p>
        </p:txBody>
      </p:sp>
      <p:pic>
        <p:nvPicPr>
          <p:cNvPr id="140" name="Google Shape;14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4061" y="0"/>
            <a:ext cx="5470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1"/>
          <p:cNvSpPr txBox="1"/>
          <p:nvPr/>
        </p:nvSpPr>
        <p:spPr>
          <a:xfrm>
            <a:off x="363753" y="1820824"/>
            <a:ext cx="3139997" cy="2336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-"/>
            </a:pPr>
            <a:r>
              <a:rPr lang="es" sz="1400" dirty="0">
                <a:solidFill>
                  <a:schemeClr val="dk1"/>
                </a:solidFill>
              </a:rPr>
              <a:t>Utilizan fluido presurizado, generalmente aceite, para mover la cabina. Un pistón hidráulico levanta o baja la cabina al cambiar la presión del fluido en el pistón. El mismo reemplaza la máquina a tracción</a:t>
            </a:r>
            <a:endParaRPr sz="20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095600"/>
          </a:xfrm>
          <a:prstGeom prst="rect">
            <a:avLst/>
          </a:prstGeom>
          <a:solidFill>
            <a:srgbClr val="E69138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VENTAJAS Y DESVENTAJAS ELECTROMECÁNICO -HIDRÁULICO</a:t>
            </a:r>
            <a:endParaRPr/>
          </a:p>
        </p:txBody>
      </p:sp>
      <p:sp>
        <p:nvSpPr>
          <p:cNvPr id="147" name="Google Shape;147;p22"/>
          <p:cNvSpPr txBox="1"/>
          <p:nvPr/>
        </p:nvSpPr>
        <p:spPr>
          <a:xfrm>
            <a:off x="803247" y="1723325"/>
            <a:ext cx="3322800" cy="70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VENTAJAS ELECTROMAGNÉTICO</a:t>
            </a:r>
            <a:endParaRPr dirty="0"/>
          </a:p>
        </p:txBody>
      </p:sp>
      <p:sp>
        <p:nvSpPr>
          <p:cNvPr id="148" name="Google Shape;148;p22"/>
          <p:cNvSpPr txBox="1"/>
          <p:nvPr/>
        </p:nvSpPr>
        <p:spPr>
          <a:xfrm>
            <a:off x="4927644" y="1505399"/>
            <a:ext cx="4758000" cy="92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Mayor velocidad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Eficiente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Capacidad de carga </a:t>
            </a:r>
            <a:endParaRPr dirty="0"/>
          </a:p>
        </p:txBody>
      </p:sp>
      <p:sp>
        <p:nvSpPr>
          <p:cNvPr id="149" name="Google Shape;149;p22"/>
          <p:cNvSpPr txBox="1"/>
          <p:nvPr/>
        </p:nvSpPr>
        <p:spPr>
          <a:xfrm>
            <a:off x="803247" y="2497618"/>
            <a:ext cx="3591600" cy="65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DESVENTAJAS ELECTROMAGNÉTICO</a:t>
            </a:r>
            <a:endParaRPr dirty="0"/>
          </a:p>
        </p:txBody>
      </p:sp>
      <p:sp>
        <p:nvSpPr>
          <p:cNvPr id="150" name="Google Shape;150;p22"/>
          <p:cNvSpPr txBox="1"/>
          <p:nvPr/>
        </p:nvSpPr>
        <p:spPr>
          <a:xfrm>
            <a:off x="846005" y="3359733"/>
            <a:ext cx="332280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VENTAJAS HIDRÁULICO </a:t>
            </a:r>
            <a:endParaRPr dirty="0"/>
          </a:p>
        </p:txBody>
      </p:sp>
      <p:sp>
        <p:nvSpPr>
          <p:cNvPr id="151" name="Google Shape;151;p22"/>
          <p:cNvSpPr txBox="1"/>
          <p:nvPr/>
        </p:nvSpPr>
        <p:spPr>
          <a:xfrm>
            <a:off x="4927644" y="2384145"/>
            <a:ext cx="47580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Cuarto de máquinas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Mayor inversión inicial</a:t>
            </a:r>
            <a:endParaRPr dirty="0"/>
          </a:p>
        </p:txBody>
      </p:sp>
      <p:sp>
        <p:nvSpPr>
          <p:cNvPr id="152" name="Google Shape;152;p22"/>
          <p:cNvSpPr txBox="1"/>
          <p:nvPr/>
        </p:nvSpPr>
        <p:spPr>
          <a:xfrm>
            <a:off x="4946797" y="3130813"/>
            <a:ext cx="47580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Funcionamiento suave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No requieren de cuarto de máquinas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Capacidad de carga</a:t>
            </a:r>
            <a:endParaRPr dirty="0"/>
          </a:p>
        </p:txBody>
      </p:sp>
      <p:sp>
        <p:nvSpPr>
          <p:cNvPr id="153" name="Google Shape;153;p22"/>
          <p:cNvSpPr txBox="1"/>
          <p:nvPr/>
        </p:nvSpPr>
        <p:spPr>
          <a:xfrm>
            <a:off x="803247" y="4086612"/>
            <a:ext cx="359160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DESVENTAJAS HIDRÁULICO </a:t>
            </a:r>
            <a:endParaRPr dirty="0"/>
          </a:p>
        </p:txBody>
      </p:sp>
      <p:sp>
        <p:nvSpPr>
          <p:cNvPr id="154" name="Google Shape;154;p22"/>
          <p:cNvSpPr txBox="1"/>
          <p:nvPr/>
        </p:nvSpPr>
        <p:spPr>
          <a:xfrm>
            <a:off x="4965950" y="3939913"/>
            <a:ext cx="4758000" cy="80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Velocidad limitada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Altura limitada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Mantenimiento más frecuente  </a:t>
            </a:r>
            <a:endParaRPr dirty="0"/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A8475425-E64C-8042-7AE7-43F596D9C111}"/>
              </a:ext>
            </a:extLst>
          </p:cNvPr>
          <p:cNvCxnSpPr/>
          <p:nvPr/>
        </p:nvCxnSpPr>
        <p:spPr>
          <a:xfrm>
            <a:off x="4041422" y="4258512"/>
            <a:ext cx="1027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84C7A2AC-0CE7-1AF8-F31A-61ABE205B3EE}"/>
              </a:ext>
            </a:extLst>
          </p:cNvPr>
          <p:cNvCxnSpPr/>
          <p:nvPr/>
        </p:nvCxnSpPr>
        <p:spPr>
          <a:xfrm>
            <a:off x="3900355" y="3687224"/>
            <a:ext cx="1027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A6C35E31-89CF-EB27-0F8B-63BA2079FC73}"/>
              </a:ext>
            </a:extLst>
          </p:cNvPr>
          <p:cNvCxnSpPr/>
          <p:nvPr/>
        </p:nvCxnSpPr>
        <p:spPr>
          <a:xfrm>
            <a:off x="3900355" y="2106835"/>
            <a:ext cx="1027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03BD9208-5A55-12F0-54BF-9238D18F713E}"/>
              </a:ext>
            </a:extLst>
          </p:cNvPr>
          <p:cNvCxnSpPr/>
          <p:nvPr/>
        </p:nvCxnSpPr>
        <p:spPr>
          <a:xfrm>
            <a:off x="3881202" y="2788695"/>
            <a:ext cx="1027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 txBox="1">
            <a:spLocks noGrp="1"/>
          </p:cNvSpPr>
          <p:nvPr>
            <p:ph type="title"/>
          </p:nvPr>
        </p:nvSpPr>
        <p:spPr>
          <a:xfrm>
            <a:off x="959912" y="420125"/>
            <a:ext cx="288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355" dirty="0"/>
              <a:t>→ Según DESTINO </a:t>
            </a:r>
            <a:endParaRPr dirty="0"/>
          </a:p>
        </p:txBody>
      </p:sp>
      <p:sp>
        <p:nvSpPr>
          <p:cNvPr id="160" name="Google Shape;160;p23"/>
          <p:cNvSpPr txBox="1">
            <a:spLocks noGrp="1"/>
          </p:cNvSpPr>
          <p:nvPr>
            <p:ph type="title" idx="4294967295"/>
          </p:nvPr>
        </p:nvSpPr>
        <p:spPr>
          <a:xfrm>
            <a:off x="1083734" y="1010709"/>
            <a:ext cx="1452563" cy="572700"/>
          </a:xfrm>
          <a:prstGeom prst="rect">
            <a:avLst/>
          </a:prstGeom>
          <a:solidFill>
            <a:srgbClr val="FFE599"/>
          </a:solidFill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88" dirty="0"/>
              <a:t>PASAJEROS</a:t>
            </a:r>
            <a:r>
              <a:rPr lang="es" dirty="0"/>
              <a:t>  </a:t>
            </a:r>
            <a:endParaRPr dirty="0"/>
          </a:p>
        </p:txBody>
      </p:sp>
      <p:sp>
        <p:nvSpPr>
          <p:cNvPr id="162" name="Google Shape;162;p23"/>
          <p:cNvSpPr txBox="1">
            <a:spLocks noGrp="1"/>
          </p:cNvSpPr>
          <p:nvPr>
            <p:ph type="title" idx="4294967295"/>
          </p:nvPr>
        </p:nvSpPr>
        <p:spPr>
          <a:xfrm>
            <a:off x="3846512" y="1010709"/>
            <a:ext cx="1452563" cy="573087"/>
          </a:xfrm>
          <a:prstGeom prst="rect">
            <a:avLst/>
          </a:prstGeom>
          <a:solidFill>
            <a:srgbClr val="FFE599"/>
          </a:solidFill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88" dirty="0"/>
              <a:t>SERVICIO</a:t>
            </a:r>
            <a:r>
              <a:rPr lang="es" dirty="0"/>
              <a:t>  </a:t>
            </a:r>
            <a:endParaRPr dirty="0"/>
          </a:p>
        </p:txBody>
      </p:sp>
      <p:sp>
        <p:nvSpPr>
          <p:cNvPr id="164" name="Google Shape;164;p23"/>
          <p:cNvSpPr txBox="1">
            <a:spLocks noGrp="1"/>
          </p:cNvSpPr>
          <p:nvPr>
            <p:ph type="title" idx="4294967295"/>
          </p:nvPr>
        </p:nvSpPr>
        <p:spPr>
          <a:xfrm>
            <a:off x="6609291" y="973246"/>
            <a:ext cx="1450975" cy="573087"/>
          </a:xfrm>
          <a:prstGeom prst="rect">
            <a:avLst/>
          </a:prstGeom>
          <a:solidFill>
            <a:srgbClr val="FFE599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88" dirty="0"/>
              <a:t>HOSPITALES </a:t>
            </a:r>
            <a:r>
              <a:rPr lang="es" dirty="0"/>
              <a:t> </a:t>
            </a:r>
            <a:endParaRPr dirty="0"/>
          </a:p>
        </p:txBody>
      </p:sp>
      <p:pic>
        <p:nvPicPr>
          <p:cNvPr id="161" name="Google Shape;16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050" y="1910600"/>
            <a:ext cx="2689050" cy="25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0775" y="1910600"/>
            <a:ext cx="2886600" cy="281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9775" y="1857150"/>
            <a:ext cx="2931824" cy="2721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>
            <a:spLocks noGrp="1"/>
          </p:cNvSpPr>
          <p:nvPr>
            <p:ph type="title"/>
          </p:nvPr>
        </p:nvSpPr>
        <p:spPr>
          <a:xfrm>
            <a:off x="743868" y="514923"/>
            <a:ext cx="3200700" cy="5727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920" dirty="0"/>
              <a:t>MONTACARGAS</a:t>
            </a:r>
            <a:endParaRPr sz="2920" dirty="0"/>
          </a:p>
        </p:txBody>
      </p:sp>
      <p:sp>
        <p:nvSpPr>
          <p:cNvPr id="174" name="Google Shape;174;p24"/>
          <p:cNvSpPr txBox="1">
            <a:spLocks noGrp="1"/>
          </p:cNvSpPr>
          <p:nvPr>
            <p:ph type="title" idx="4294967295"/>
          </p:nvPr>
        </p:nvSpPr>
        <p:spPr>
          <a:xfrm>
            <a:off x="743868" y="1211263"/>
            <a:ext cx="1543209" cy="5115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355" dirty="0"/>
              <a:t>→ TIPOS</a:t>
            </a:r>
            <a:endParaRPr dirty="0"/>
          </a:p>
        </p:txBody>
      </p:sp>
      <p:pic>
        <p:nvPicPr>
          <p:cNvPr id="175" name="Google Shape;17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500" y="2518038"/>
            <a:ext cx="1950575" cy="195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4"/>
          <p:cNvPicPr preferRelativeResize="0"/>
          <p:nvPr/>
        </p:nvPicPr>
        <p:blipFill rotWithShape="1">
          <a:blip r:embed="rId4">
            <a:alphaModFix/>
          </a:blip>
          <a:srcRect l="25175" r="26951"/>
          <a:stretch/>
        </p:blipFill>
        <p:spPr>
          <a:xfrm>
            <a:off x="2561437" y="2293188"/>
            <a:ext cx="2143125" cy="24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4"/>
          <p:cNvPicPr preferRelativeResize="0"/>
          <p:nvPr/>
        </p:nvPicPr>
        <p:blipFill rotWithShape="1">
          <a:blip r:embed="rId5">
            <a:alphaModFix/>
          </a:blip>
          <a:srcRect l="20691" r="10589"/>
          <a:stretch/>
        </p:blipFill>
        <p:spPr>
          <a:xfrm>
            <a:off x="5407625" y="2942927"/>
            <a:ext cx="1950575" cy="1609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4"/>
          <p:cNvSpPr txBox="1"/>
          <p:nvPr/>
        </p:nvSpPr>
        <p:spPr>
          <a:xfrm>
            <a:off x="424337" y="1720244"/>
            <a:ext cx="1788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Montacarga de obra</a:t>
            </a:r>
            <a:endParaRPr dirty="0"/>
          </a:p>
        </p:txBody>
      </p:sp>
      <p:sp>
        <p:nvSpPr>
          <p:cNvPr id="180" name="Google Shape;180;p24"/>
          <p:cNvSpPr txBox="1"/>
          <p:nvPr/>
        </p:nvSpPr>
        <p:spPr>
          <a:xfrm>
            <a:off x="2738538" y="1759938"/>
            <a:ext cx="1788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Elevador de obra</a:t>
            </a:r>
            <a:endParaRPr/>
          </a:p>
        </p:txBody>
      </p:sp>
      <p:sp>
        <p:nvSpPr>
          <p:cNvPr id="182" name="Google Shape;182;p24"/>
          <p:cNvSpPr txBox="1"/>
          <p:nvPr/>
        </p:nvSpPr>
        <p:spPr>
          <a:xfrm>
            <a:off x="5569300" y="1211263"/>
            <a:ext cx="1788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Equipos auxiliares para personas con movilidad reducida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/>
          <p:nvPr/>
        </p:nvSpPr>
        <p:spPr>
          <a:xfrm>
            <a:off x="3115400" y="246775"/>
            <a:ext cx="2506200" cy="7095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7"/>
          <p:cNvSpPr txBox="1">
            <a:spLocks noGrp="1"/>
          </p:cNvSpPr>
          <p:nvPr>
            <p:ph type="title"/>
          </p:nvPr>
        </p:nvSpPr>
        <p:spPr>
          <a:xfrm>
            <a:off x="3157850" y="289225"/>
            <a:ext cx="2421300" cy="6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020" dirty="0">
                <a:latin typeface="Times New Roman"/>
                <a:ea typeface="Times New Roman"/>
                <a:cs typeface="Times New Roman"/>
                <a:sym typeface="Times New Roman"/>
              </a:rPr>
              <a:t>RIESGOS</a:t>
            </a:r>
            <a:endParaRPr sz="302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3" name="Google Shape;203;p27"/>
          <p:cNvSpPr txBox="1"/>
          <p:nvPr/>
        </p:nvSpPr>
        <p:spPr>
          <a:xfrm>
            <a:off x="331550" y="913825"/>
            <a:ext cx="8073900" cy="36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❖"/>
            </a:pPr>
            <a:r>
              <a:rPr lang="es" sz="2000" dirty="0">
                <a:solidFill>
                  <a:schemeClr val="dk1"/>
                </a:solidFill>
              </a:rPr>
              <a:t>Desplome de la estructura o de la plataforma de elevación 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❖"/>
            </a:pPr>
            <a:r>
              <a:rPr lang="es" sz="2000" dirty="0">
                <a:solidFill>
                  <a:schemeClr val="dk1"/>
                </a:solidFill>
              </a:rPr>
              <a:t>Caídas de altura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❖"/>
            </a:pPr>
            <a:r>
              <a:rPr lang="es" sz="2000" dirty="0">
                <a:solidFill>
                  <a:schemeClr val="dk1"/>
                </a:solidFill>
              </a:rPr>
              <a:t>Atrapamientos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❖"/>
            </a:pPr>
            <a:r>
              <a:rPr lang="es" sz="2000" dirty="0">
                <a:solidFill>
                  <a:schemeClr val="dk1"/>
                </a:solidFill>
              </a:rPr>
              <a:t>Riesgos eléctricos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❖"/>
            </a:pPr>
            <a:r>
              <a:rPr lang="es" sz="2000" dirty="0">
                <a:solidFill>
                  <a:schemeClr val="dk1"/>
                </a:solidFill>
              </a:rPr>
              <a:t>Caída de objetos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❖"/>
            </a:pPr>
            <a:r>
              <a:rPr lang="es" sz="2000" dirty="0">
                <a:solidFill>
                  <a:schemeClr val="dk1"/>
                </a:solidFill>
              </a:rPr>
              <a:t>Caídas a nivel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❖"/>
            </a:pPr>
            <a:r>
              <a:rPr lang="es" sz="2000" dirty="0">
                <a:solidFill>
                  <a:schemeClr val="dk1"/>
                </a:solidFill>
              </a:rPr>
              <a:t>Sobreesfuerzos</a:t>
            </a:r>
            <a:endParaRPr sz="2300" dirty="0"/>
          </a:p>
        </p:txBody>
      </p:sp>
      <p:pic>
        <p:nvPicPr>
          <p:cNvPr id="204" name="Google Shape;20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7888" y="2065750"/>
            <a:ext cx="4454975" cy="250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7"/>
          <p:cNvPicPr preferRelativeResize="0"/>
          <p:nvPr/>
        </p:nvPicPr>
        <p:blipFill rotWithShape="1">
          <a:blip r:embed="rId4">
            <a:alphaModFix/>
          </a:blip>
          <a:srcRect l="17309" r="14464"/>
          <a:stretch/>
        </p:blipFill>
        <p:spPr>
          <a:xfrm>
            <a:off x="6648292" y="289225"/>
            <a:ext cx="2373451" cy="195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-388620" algn="l" rtl="0">
              <a:spcBef>
                <a:spcPts val="0"/>
              </a:spcBef>
              <a:spcAft>
                <a:spcPts val="0"/>
              </a:spcAft>
              <a:buSzPct val="100000"/>
              <a:buChar char="❖"/>
            </a:pPr>
            <a:r>
              <a:rPr lang="es" u="sng" dirty="0"/>
              <a:t>Elementos de Montacarga</a:t>
            </a:r>
            <a:endParaRPr u="sng" dirty="0"/>
          </a:p>
        </p:txBody>
      </p:sp>
      <p:sp>
        <p:nvSpPr>
          <p:cNvPr id="189" name="Google Shape;189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71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dirty="0">
                <a:solidFill>
                  <a:schemeClr val="dk1"/>
                </a:solidFill>
              </a:rPr>
              <a:t>Acotamiento de base del montacarga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dirty="0">
                <a:solidFill>
                  <a:schemeClr val="dk1"/>
                </a:solidFill>
              </a:rPr>
              <a:t>Cuadro de maniobras y selector de paradas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dirty="0">
                <a:solidFill>
                  <a:schemeClr val="dk1"/>
                </a:solidFill>
              </a:rPr>
              <a:t>Cabrestantes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dirty="0">
                <a:solidFill>
                  <a:schemeClr val="dk1"/>
                </a:solidFill>
              </a:rPr>
              <a:t>Barandilla de acceso a planta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dirty="0">
                <a:solidFill>
                  <a:schemeClr val="dk1"/>
                </a:solidFill>
              </a:rPr>
              <a:t>Cables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dirty="0">
                <a:solidFill>
                  <a:schemeClr val="dk1"/>
                </a:solidFill>
              </a:rPr>
              <a:t>Salvavidas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dirty="0">
                <a:solidFill>
                  <a:schemeClr val="dk1"/>
                </a:solidFill>
              </a:rPr>
              <a:t>Pulsador de reenvió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dirty="0">
                <a:solidFill>
                  <a:schemeClr val="dk1"/>
                </a:solidFill>
              </a:rPr>
              <a:t>Fin de carrera de piso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dirty="0">
                <a:solidFill>
                  <a:schemeClr val="dk1"/>
                </a:solidFill>
              </a:rPr>
              <a:t>Fin de carrera superior</a:t>
            </a:r>
            <a:endParaRPr dirty="0"/>
          </a:p>
        </p:txBody>
      </p:sp>
      <p:pic>
        <p:nvPicPr>
          <p:cNvPr id="190" name="Google Shape;19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4834" y="885109"/>
            <a:ext cx="3455700" cy="3683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7572773-EFED-4240-886B-69624490C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1618" cy="5154169"/>
            <a:chOff x="0" y="0"/>
            <a:chExt cx="12188825" cy="687222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1CA1AF-5204-432F-BD8E-57A786399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E3D1EE3-433A-41E2-8487-E98B4F3EC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0D43889-CB91-4677-AA9D-108C1AFB8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50A65F-E0C2-4FEB-892C-03ACF95DA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C176ED-7D6F-4F56-A1F8-9687B0C63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019299" y="2641598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46E2E74-06CA-4173-B7B0-204D27B1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70E1C9-C9F9-481F-894F-6978A15CF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900" y="723900"/>
            <a:ext cx="7714581" cy="3695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95FB36-9688-49FD-8F26-AD6071762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7010" y="846963"/>
            <a:ext cx="7468362" cy="344957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727FCCE-529B-B54D-CB58-85B5FFA78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657" y="1191126"/>
            <a:ext cx="6861867" cy="19835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ct val="0"/>
              </a:spcBef>
            </a:pPr>
            <a:r>
              <a:rPr lang="en-US" sz="3600"/>
              <a:t>¿COMO PREVENIMOS ESTAS SITUACIONES?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E8DFF79-735F-44E8-8B9C-D1F28BED7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86200" y="3497580"/>
            <a:ext cx="1371600" cy="0"/>
          </a:xfrm>
          <a:prstGeom prst="line">
            <a:avLst/>
          </a:prstGeom>
          <a:ln w="15875">
            <a:solidFill>
              <a:schemeClr val="accent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71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/>
          <p:nvPr/>
        </p:nvSpPr>
        <p:spPr>
          <a:xfrm>
            <a:off x="3104444" y="211137"/>
            <a:ext cx="2912534" cy="6294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8"/>
          <p:cNvSpPr txBox="1">
            <a:spLocks noGrp="1"/>
          </p:cNvSpPr>
          <p:nvPr>
            <p:ph type="title"/>
          </p:nvPr>
        </p:nvSpPr>
        <p:spPr>
          <a:xfrm>
            <a:off x="311700" y="192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MARCO LEGAL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2" name="Google Shape;212;p28"/>
          <p:cNvSpPr txBox="1">
            <a:spLocks noGrp="1"/>
          </p:cNvSpPr>
          <p:nvPr>
            <p:ph type="title" idx="4294967295"/>
          </p:nvPr>
        </p:nvSpPr>
        <p:spPr>
          <a:xfrm>
            <a:off x="462845" y="1169153"/>
            <a:ext cx="8116711" cy="10906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1920" dirty="0"/>
              <a:t>→ </a:t>
            </a:r>
            <a:r>
              <a:rPr lang="es" sz="1920" b="1" dirty="0"/>
              <a:t>Ordenanza municipal 10.950/05</a:t>
            </a:r>
            <a:r>
              <a:rPr lang="es" sz="1920" dirty="0"/>
              <a:t> : “Conservación y adecuación a la seguridad,                     	higiene y confort de los medios de circulación mecánica estacionaria”</a:t>
            </a:r>
            <a:endParaRPr sz="2320" dirty="0"/>
          </a:p>
        </p:txBody>
      </p:sp>
      <p:sp>
        <p:nvSpPr>
          <p:cNvPr id="213" name="Google Shape;213;p28"/>
          <p:cNvSpPr txBox="1">
            <a:spLocks noGrp="1"/>
          </p:cNvSpPr>
          <p:nvPr>
            <p:ph type="title" idx="4294967295"/>
          </p:nvPr>
        </p:nvSpPr>
        <p:spPr>
          <a:xfrm>
            <a:off x="462845" y="1897326"/>
            <a:ext cx="8915400" cy="5254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1920" dirty="0"/>
              <a:t>→ </a:t>
            </a:r>
            <a:r>
              <a:rPr lang="es" sz="1920" b="1" dirty="0"/>
              <a:t>Ordenanza 9387/95 modificada por la 10741/04</a:t>
            </a:r>
            <a:endParaRPr sz="2320" b="1" dirty="0"/>
          </a:p>
        </p:txBody>
      </p:sp>
      <p:sp>
        <p:nvSpPr>
          <p:cNvPr id="214" name="Google Shape;214;p28"/>
          <p:cNvSpPr txBox="1">
            <a:spLocks noGrp="1"/>
          </p:cNvSpPr>
          <p:nvPr>
            <p:ph type="title" idx="4294967295"/>
          </p:nvPr>
        </p:nvSpPr>
        <p:spPr>
          <a:xfrm>
            <a:off x="462845" y="2455155"/>
            <a:ext cx="8915400" cy="5270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1920" dirty="0">
                <a:solidFill>
                  <a:srgbClr val="000000"/>
                </a:solidFill>
              </a:rPr>
              <a:t>→ </a:t>
            </a:r>
            <a:r>
              <a:rPr lang="es" sz="1920" b="1" dirty="0">
                <a:solidFill>
                  <a:srgbClr val="000000"/>
                </a:solidFill>
              </a:rPr>
              <a:t>Ley N°19587</a:t>
            </a:r>
            <a:r>
              <a:rPr lang="es" sz="1920" dirty="0">
                <a:solidFill>
                  <a:srgbClr val="000000"/>
                </a:solidFill>
              </a:rPr>
              <a:t> :“Ley de Higiene y seguridad” </a:t>
            </a:r>
            <a:endParaRPr sz="192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920" dirty="0"/>
          </a:p>
        </p:txBody>
      </p:sp>
      <p:sp>
        <p:nvSpPr>
          <p:cNvPr id="215" name="Google Shape;215;p28"/>
          <p:cNvSpPr txBox="1">
            <a:spLocks noGrp="1"/>
          </p:cNvSpPr>
          <p:nvPr>
            <p:ph type="title" idx="4294967295"/>
          </p:nvPr>
        </p:nvSpPr>
        <p:spPr>
          <a:xfrm>
            <a:off x="1185333" y="2874395"/>
            <a:ext cx="8915400" cy="5270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1920" b="1" dirty="0">
                <a:solidFill>
                  <a:srgbClr val="000000"/>
                </a:solidFill>
              </a:rPr>
              <a:t>Decreto 911/96</a:t>
            </a:r>
            <a:r>
              <a:rPr lang="es" sz="1920" dirty="0">
                <a:solidFill>
                  <a:srgbClr val="000000"/>
                </a:solidFill>
              </a:rPr>
              <a:t> :</a:t>
            </a:r>
            <a:r>
              <a:rPr lang="es" sz="1920" dirty="0"/>
              <a:t>“</a:t>
            </a:r>
            <a:r>
              <a:rPr lang="es" sz="1920" dirty="0">
                <a:solidFill>
                  <a:srgbClr val="000000"/>
                </a:solidFill>
              </a:rPr>
              <a:t>Trabajos en pozos de ascensores cajas de escaleras y plenos”</a:t>
            </a:r>
            <a:endParaRPr sz="192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920" dirty="0"/>
          </a:p>
        </p:txBody>
      </p:sp>
      <p:sp>
        <p:nvSpPr>
          <p:cNvPr id="216" name="Google Shape;216;p28"/>
          <p:cNvSpPr txBox="1">
            <a:spLocks noGrp="1"/>
          </p:cNvSpPr>
          <p:nvPr>
            <p:ph type="title" idx="4294967295"/>
          </p:nvPr>
        </p:nvSpPr>
        <p:spPr>
          <a:xfrm>
            <a:off x="1185333" y="3295223"/>
            <a:ext cx="8915400" cy="5254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1920" b="1" dirty="0">
                <a:solidFill>
                  <a:srgbClr val="000000"/>
                </a:solidFill>
              </a:rPr>
              <a:t>Decreto 911/96</a:t>
            </a:r>
            <a:r>
              <a:rPr lang="es" sz="1920" dirty="0">
                <a:solidFill>
                  <a:srgbClr val="000000"/>
                </a:solidFill>
              </a:rPr>
              <a:t> :</a:t>
            </a:r>
            <a:r>
              <a:rPr lang="es" sz="1920" dirty="0"/>
              <a:t>“</a:t>
            </a:r>
            <a:r>
              <a:rPr lang="es" sz="1920" dirty="0">
                <a:solidFill>
                  <a:srgbClr val="000000"/>
                </a:solidFill>
              </a:rPr>
              <a:t>Trabajos en pozos de ascensores cajas de escaleras y plenos”</a:t>
            </a:r>
            <a:endParaRPr sz="192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920" dirty="0"/>
          </a:p>
        </p:txBody>
      </p:sp>
      <p:sp>
        <p:nvSpPr>
          <p:cNvPr id="217" name="Google Shape;217;p28"/>
          <p:cNvSpPr txBox="1">
            <a:spLocks noGrp="1"/>
          </p:cNvSpPr>
          <p:nvPr>
            <p:ph type="title" idx="4294967295"/>
          </p:nvPr>
        </p:nvSpPr>
        <p:spPr>
          <a:xfrm>
            <a:off x="1185333" y="3702933"/>
            <a:ext cx="8915400" cy="5270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1920" b="1" dirty="0">
                <a:solidFill>
                  <a:srgbClr val="000000"/>
                </a:solidFill>
              </a:rPr>
              <a:t>Decreto 351/79 : </a:t>
            </a:r>
            <a:r>
              <a:rPr lang="es" sz="1920" dirty="0">
                <a:solidFill>
                  <a:srgbClr val="000000"/>
                </a:solidFill>
              </a:rPr>
              <a:t>“Ascensores y montacargas” </a:t>
            </a:r>
            <a:endParaRPr sz="192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920" dirty="0"/>
          </a:p>
        </p:txBody>
      </p:sp>
      <p:sp>
        <p:nvSpPr>
          <p:cNvPr id="218" name="Google Shape;218;p28"/>
          <p:cNvSpPr txBox="1">
            <a:spLocks noGrp="1"/>
          </p:cNvSpPr>
          <p:nvPr>
            <p:ph type="title" idx="4294967295"/>
          </p:nvPr>
        </p:nvSpPr>
        <p:spPr>
          <a:xfrm>
            <a:off x="462845" y="4133703"/>
            <a:ext cx="8915400" cy="5270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s" sz="1920" dirty="0"/>
              <a:t>→</a:t>
            </a:r>
            <a:r>
              <a:rPr lang="es" sz="1920" b="1" dirty="0"/>
              <a:t>Normas IRAM</a:t>
            </a:r>
            <a:endParaRPr sz="1920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92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9"/>
          <p:cNvSpPr/>
          <p:nvPr/>
        </p:nvSpPr>
        <p:spPr>
          <a:xfrm>
            <a:off x="406400" y="372533"/>
            <a:ext cx="8353778" cy="7734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4" name="Google Shape;224;p29"/>
          <p:cNvSpPr txBox="1">
            <a:spLocks noGrp="1"/>
          </p:cNvSpPr>
          <p:nvPr>
            <p:ph type="title"/>
          </p:nvPr>
        </p:nvSpPr>
        <p:spPr>
          <a:xfrm>
            <a:off x="406399" y="372533"/>
            <a:ext cx="8331201" cy="7734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latin typeface="Times New Roman"/>
                <a:ea typeface="Times New Roman"/>
                <a:cs typeface="Times New Roman"/>
                <a:sym typeface="Times New Roman"/>
              </a:rPr>
              <a:t>ORDENANZA 10950/05 - </a:t>
            </a: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latin typeface="Times New Roman"/>
                <a:ea typeface="Times New Roman"/>
                <a:cs typeface="Times New Roman"/>
                <a:sym typeface="Times New Roman"/>
              </a:rPr>
              <a:t>Conservación y adecuación medios de circulación mecánica</a:t>
            </a: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5" name="Google Shape;225;p29"/>
          <p:cNvSpPr txBox="1">
            <a:spLocks noGrp="1"/>
          </p:cNvSpPr>
          <p:nvPr>
            <p:ph type="body" idx="1"/>
          </p:nvPr>
        </p:nvSpPr>
        <p:spPr>
          <a:xfrm>
            <a:off x="572725" y="1979050"/>
            <a:ext cx="3858000" cy="264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b="1"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❖"/>
            </a:pPr>
            <a:r>
              <a:rPr lang="es" dirty="0"/>
              <a:t>Otorgar habilitación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s" dirty="0"/>
              <a:t>Verificar el cumplimiento de las condiciones de seguridad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s" dirty="0"/>
              <a:t>Clausura de las instalaciones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226" name="Google Shape;226;p29"/>
          <p:cNvSpPr txBox="1"/>
          <p:nvPr/>
        </p:nvSpPr>
        <p:spPr>
          <a:xfrm>
            <a:off x="4261225" y="2335906"/>
            <a:ext cx="4396500" cy="28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2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Char char="❖"/>
            </a:pPr>
            <a:r>
              <a:rPr lang="es" sz="1800" dirty="0">
                <a:solidFill>
                  <a:schemeClr val="dk2"/>
                </a:solidFill>
              </a:rPr>
              <a:t>Mantener en perfecto estado de conservación, edilicio y electromecánico</a:t>
            </a:r>
            <a:endParaRPr sz="1800" dirty="0">
              <a:solidFill>
                <a:schemeClr val="dk2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❖"/>
            </a:pPr>
            <a:r>
              <a:rPr lang="es" sz="1800" dirty="0">
                <a:solidFill>
                  <a:schemeClr val="dk2"/>
                </a:solidFill>
              </a:rPr>
              <a:t>Disponer de servicio de Mantenimiento y asistencia técnica</a:t>
            </a:r>
            <a:endParaRPr sz="1800" dirty="0">
              <a:solidFill>
                <a:schemeClr val="dk2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❖"/>
            </a:pPr>
            <a:r>
              <a:rPr lang="es" sz="1800" dirty="0">
                <a:solidFill>
                  <a:schemeClr val="dk2"/>
                </a:solidFill>
              </a:rPr>
              <a:t>Contratar seguro de Responsabilidad Civil</a:t>
            </a: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227" name="Google Shape;227;p29"/>
          <p:cNvSpPr txBox="1"/>
          <p:nvPr/>
        </p:nvSpPr>
        <p:spPr>
          <a:xfrm>
            <a:off x="486275" y="15173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800" u="sng" dirty="0">
                <a:solidFill>
                  <a:schemeClr val="dk2"/>
                </a:solidFill>
              </a:rPr>
              <a:t>Actividades a realizar por:</a:t>
            </a:r>
            <a:endParaRPr u="sng" dirty="0"/>
          </a:p>
        </p:txBody>
      </p:sp>
      <p:sp>
        <p:nvSpPr>
          <p:cNvPr id="228" name="Google Shape;228;p29"/>
          <p:cNvSpPr txBox="1"/>
          <p:nvPr/>
        </p:nvSpPr>
        <p:spPr>
          <a:xfrm>
            <a:off x="645900" y="2109175"/>
            <a:ext cx="3288900" cy="5283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800" b="1">
                <a:solidFill>
                  <a:schemeClr val="dk2"/>
                </a:solidFill>
              </a:rPr>
              <a:t>Autoridad de aplicación</a:t>
            </a:r>
            <a:endParaRPr>
              <a:highlight>
                <a:srgbClr val="FFD966"/>
              </a:highlight>
            </a:endParaRPr>
          </a:p>
        </p:txBody>
      </p:sp>
      <p:sp>
        <p:nvSpPr>
          <p:cNvPr id="229" name="Google Shape;229;p29"/>
          <p:cNvSpPr txBox="1"/>
          <p:nvPr/>
        </p:nvSpPr>
        <p:spPr>
          <a:xfrm>
            <a:off x="4430725" y="2110049"/>
            <a:ext cx="4227000" cy="527425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800" b="1" dirty="0">
                <a:solidFill>
                  <a:schemeClr val="dk2"/>
                </a:solidFill>
              </a:rPr>
              <a:t>Propietario de las instalaciones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 txBox="1">
            <a:spLocks noGrp="1"/>
          </p:cNvSpPr>
          <p:nvPr>
            <p:ph type="body" idx="1"/>
          </p:nvPr>
        </p:nvSpPr>
        <p:spPr>
          <a:xfrm>
            <a:off x="3886450" y="2260700"/>
            <a:ext cx="4866300" cy="23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4500" b="1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ct val="100000"/>
              <a:buChar char="❖"/>
            </a:pPr>
            <a:r>
              <a:rPr lang="es" sz="4500"/>
              <a:t>Revisión inicial</a:t>
            </a:r>
            <a:endParaRPr sz="45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Char char="❖"/>
            </a:pPr>
            <a:r>
              <a:rPr lang="es" sz="4500"/>
              <a:t>Certificado de Aptitud Técnica</a:t>
            </a:r>
            <a:endParaRPr sz="45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Char char="❖"/>
            </a:pPr>
            <a:r>
              <a:rPr lang="es" sz="4500"/>
              <a:t>Mantenimiento</a:t>
            </a:r>
            <a:endParaRPr sz="45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br>
              <a:rPr lang="es"/>
            </a:br>
            <a:endParaRPr/>
          </a:p>
        </p:txBody>
      </p:sp>
      <p:sp>
        <p:nvSpPr>
          <p:cNvPr id="235" name="Google Shape;235;p30"/>
          <p:cNvSpPr txBox="1"/>
          <p:nvPr/>
        </p:nvSpPr>
        <p:spPr>
          <a:xfrm>
            <a:off x="445050" y="920000"/>
            <a:ext cx="3395700" cy="26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2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Char char="❖"/>
            </a:pPr>
            <a:r>
              <a:rPr lang="es" sz="1800" dirty="0">
                <a:solidFill>
                  <a:schemeClr val="dk2"/>
                </a:solidFill>
              </a:rPr>
              <a:t>Servicio de Mantenimiento y Asistencia técnica</a:t>
            </a:r>
            <a:endParaRPr sz="1800" dirty="0">
              <a:solidFill>
                <a:schemeClr val="dk2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❖"/>
            </a:pPr>
            <a:r>
              <a:rPr lang="es" sz="1800" dirty="0">
                <a:solidFill>
                  <a:schemeClr val="dk2"/>
                </a:solidFill>
              </a:rPr>
              <a:t>Guardia Técnica y de Emergencia las 24 horas</a:t>
            </a:r>
            <a:endParaRPr sz="1800" dirty="0">
              <a:solidFill>
                <a:schemeClr val="dk2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❖"/>
            </a:pPr>
            <a:r>
              <a:rPr lang="es" sz="1800" dirty="0">
                <a:solidFill>
                  <a:schemeClr val="dk2"/>
                </a:solidFill>
              </a:rPr>
              <a:t>Interrupción del  servicio</a:t>
            </a:r>
            <a:endParaRPr dirty="0"/>
          </a:p>
        </p:txBody>
      </p:sp>
      <p:sp>
        <p:nvSpPr>
          <p:cNvPr id="236" name="Google Shape;236;p30"/>
          <p:cNvSpPr txBox="1"/>
          <p:nvPr/>
        </p:nvSpPr>
        <p:spPr>
          <a:xfrm>
            <a:off x="633300" y="1025850"/>
            <a:ext cx="3019200" cy="776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800" b="1" dirty="0">
                <a:solidFill>
                  <a:schemeClr val="dk2"/>
                </a:solidFill>
              </a:rPr>
              <a:t>Conservador de las instalaciones</a:t>
            </a:r>
            <a:endParaRPr dirty="0"/>
          </a:p>
        </p:txBody>
      </p:sp>
      <p:sp>
        <p:nvSpPr>
          <p:cNvPr id="237" name="Google Shape;237;p30"/>
          <p:cNvSpPr txBox="1"/>
          <p:nvPr/>
        </p:nvSpPr>
        <p:spPr>
          <a:xfrm>
            <a:off x="3977850" y="2346400"/>
            <a:ext cx="4884600" cy="690311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800" dirty="0">
                <a:solidFill>
                  <a:schemeClr val="dk2"/>
                </a:solidFill>
              </a:rPr>
              <a:t> </a:t>
            </a:r>
            <a:r>
              <a:rPr lang="es" sz="1800" b="1" dirty="0">
                <a:solidFill>
                  <a:schemeClr val="dk2"/>
                </a:solidFill>
              </a:rPr>
              <a:t>Representante técnico del conservador</a:t>
            </a:r>
            <a:endParaRPr sz="1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2"/>
          <p:cNvSpPr/>
          <p:nvPr/>
        </p:nvSpPr>
        <p:spPr>
          <a:xfrm>
            <a:off x="6671053" y="1042693"/>
            <a:ext cx="1737612" cy="512244"/>
          </a:xfrm>
          <a:prstGeom prst="cloud">
            <a:avLst/>
          </a:prstGeom>
          <a:solidFill>
            <a:srgbClr val="FFD966"/>
          </a:solidFill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2"/>
          <p:cNvSpPr/>
          <p:nvPr/>
        </p:nvSpPr>
        <p:spPr>
          <a:xfrm>
            <a:off x="4302600" y="1476900"/>
            <a:ext cx="1910196" cy="448200"/>
          </a:xfrm>
          <a:prstGeom prst="cloud">
            <a:avLst/>
          </a:prstGeom>
          <a:solidFill>
            <a:srgbClr val="FFD966"/>
          </a:solidFill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2"/>
          <p:cNvSpPr/>
          <p:nvPr/>
        </p:nvSpPr>
        <p:spPr>
          <a:xfrm>
            <a:off x="1816235" y="1203653"/>
            <a:ext cx="2318652" cy="572724"/>
          </a:xfrm>
          <a:prstGeom prst="cloud">
            <a:avLst/>
          </a:prstGeom>
          <a:solidFill>
            <a:srgbClr val="FFD966"/>
          </a:solidFill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5" name="Google Shape;255;p32"/>
          <p:cNvSpPr/>
          <p:nvPr/>
        </p:nvSpPr>
        <p:spPr>
          <a:xfrm>
            <a:off x="345069" y="2324929"/>
            <a:ext cx="1835460" cy="572724"/>
          </a:xfrm>
          <a:prstGeom prst="cloud">
            <a:avLst/>
          </a:prstGeom>
          <a:solidFill>
            <a:srgbClr val="FFD966"/>
          </a:solidFill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2"/>
          <p:cNvSpPr txBox="1">
            <a:spLocks noGrp="1"/>
          </p:cNvSpPr>
          <p:nvPr>
            <p:ph type="title"/>
          </p:nvPr>
        </p:nvSpPr>
        <p:spPr>
          <a:xfrm>
            <a:off x="178932" y="428487"/>
            <a:ext cx="837804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120" u="sng" dirty="0">
                <a:latin typeface="Times New Roman"/>
                <a:ea typeface="Times New Roman"/>
                <a:cs typeface="Times New Roman"/>
                <a:sym typeface="Times New Roman"/>
              </a:rPr>
              <a:t>MANTENIMIENTO ASCENSORES</a:t>
            </a:r>
            <a:endParaRPr sz="2120" u="sng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7" name="Google Shape;257;p32"/>
          <p:cNvSpPr txBox="1">
            <a:spLocks noGrp="1"/>
          </p:cNvSpPr>
          <p:nvPr>
            <p:ph type="body" idx="1"/>
          </p:nvPr>
        </p:nvSpPr>
        <p:spPr>
          <a:xfrm>
            <a:off x="491985" y="2352802"/>
            <a:ext cx="1737600" cy="25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>
                <a:latin typeface="Times New Roman"/>
                <a:ea typeface="Times New Roman"/>
                <a:cs typeface="Times New Roman"/>
                <a:sym typeface="Times New Roman"/>
              </a:rPr>
              <a:t>MENSUALES </a:t>
            </a:r>
            <a:endParaRPr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Font typeface="Times New Roman"/>
              <a:buChar char="❏"/>
            </a:pPr>
            <a:r>
              <a:rPr lang="es" dirty="0">
                <a:latin typeface="Times New Roman"/>
                <a:ea typeface="Times New Roman"/>
                <a:cs typeface="Times New Roman"/>
                <a:sym typeface="Times New Roman"/>
              </a:rPr>
              <a:t>Cabina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❏"/>
            </a:pPr>
            <a:r>
              <a:rPr lang="es" dirty="0">
                <a:latin typeface="Times New Roman"/>
                <a:ea typeface="Times New Roman"/>
                <a:cs typeface="Times New Roman"/>
                <a:sym typeface="Times New Roman"/>
              </a:rPr>
              <a:t>Alarma 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❏"/>
            </a:pPr>
            <a:r>
              <a:rPr lang="es" dirty="0">
                <a:latin typeface="Times New Roman"/>
                <a:ea typeface="Times New Roman"/>
                <a:cs typeface="Times New Roman"/>
                <a:sym typeface="Times New Roman"/>
              </a:rPr>
              <a:t>Arranque 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❏"/>
            </a:pPr>
            <a:r>
              <a:rPr lang="es" dirty="0">
                <a:latin typeface="Times New Roman"/>
                <a:ea typeface="Times New Roman"/>
                <a:cs typeface="Times New Roman"/>
                <a:sym typeface="Times New Roman"/>
              </a:rPr>
              <a:t>Parada 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❏"/>
            </a:pPr>
            <a:r>
              <a:rPr lang="es" dirty="0">
                <a:latin typeface="Times New Roman"/>
                <a:ea typeface="Times New Roman"/>
                <a:cs typeface="Times New Roman"/>
                <a:sym typeface="Times New Roman"/>
              </a:rPr>
              <a:t>Nivelación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8" name="Google Shape;258;p32"/>
          <p:cNvSpPr txBox="1"/>
          <p:nvPr/>
        </p:nvSpPr>
        <p:spPr>
          <a:xfrm>
            <a:off x="444468" y="659888"/>
            <a:ext cx="32013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u="sng" dirty="0">
                <a:latin typeface="Times New Roman"/>
                <a:ea typeface="Times New Roman"/>
                <a:cs typeface="Times New Roman"/>
                <a:sym typeface="Times New Roman"/>
              </a:rPr>
              <a:t>REVISIONES</a:t>
            </a:r>
            <a:endParaRPr sz="1900" u="sng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9" name="Google Shape;259;p32"/>
          <p:cNvSpPr txBox="1"/>
          <p:nvPr/>
        </p:nvSpPr>
        <p:spPr>
          <a:xfrm>
            <a:off x="1985719" y="1226554"/>
            <a:ext cx="2030400" cy="3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TRIMESTRALES</a:t>
            </a:r>
            <a:endParaRPr sz="1800" b="1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❏"/>
            </a:pPr>
            <a:r>
              <a:rPr lang="es" sz="18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Frenos</a:t>
            </a:r>
            <a:endParaRPr sz="18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❏"/>
            </a:pPr>
            <a:r>
              <a:rPr lang="es" sz="18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Limpieza foso</a:t>
            </a:r>
            <a:endParaRPr sz="18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❏"/>
            </a:pPr>
            <a:r>
              <a:rPr lang="es" sz="18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Motores </a:t>
            </a:r>
            <a:endParaRPr sz="18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❏"/>
            </a:pPr>
            <a:r>
              <a:rPr lang="es" sz="18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Limpieza sala de máquinas</a:t>
            </a:r>
            <a:endParaRPr sz="18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0" name="Google Shape;260;p32"/>
          <p:cNvSpPr txBox="1"/>
          <p:nvPr/>
        </p:nvSpPr>
        <p:spPr>
          <a:xfrm>
            <a:off x="4099975" y="1468025"/>
            <a:ext cx="2368800" cy="37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SEMESTRALES</a:t>
            </a:r>
            <a:endParaRPr sz="1800" b="1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❏"/>
            </a:pPr>
            <a:r>
              <a:rPr lang="es" sz="18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Luz de emergencia</a:t>
            </a:r>
            <a:endParaRPr sz="18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❏"/>
            </a:pPr>
            <a:r>
              <a:rPr lang="es" sz="18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Rieles y cables</a:t>
            </a:r>
            <a:endParaRPr sz="18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❏"/>
            </a:pPr>
            <a:r>
              <a:rPr lang="es" sz="18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Puertas de cabinas</a:t>
            </a:r>
            <a:endParaRPr sz="18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❏"/>
            </a:pPr>
            <a:r>
              <a:rPr lang="es" sz="18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Cuadros y protecciones eléctricas</a:t>
            </a:r>
            <a:endParaRPr sz="18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1" name="Google Shape;261;p32"/>
          <p:cNvSpPr txBox="1"/>
          <p:nvPr/>
        </p:nvSpPr>
        <p:spPr>
          <a:xfrm>
            <a:off x="6380509" y="1035821"/>
            <a:ext cx="2318700" cy="39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ANUALES</a:t>
            </a:r>
            <a:endParaRPr sz="1800" b="1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❏"/>
            </a:pPr>
            <a:r>
              <a:rPr lang="es" sz="18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Fijación contrapeso</a:t>
            </a:r>
            <a:endParaRPr sz="18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❏"/>
            </a:pPr>
            <a:r>
              <a:rPr lang="es" sz="18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Limpieza cabezal</a:t>
            </a:r>
            <a:endParaRPr sz="18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❏"/>
            </a:pPr>
            <a:r>
              <a:rPr lang="es" sz="18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Tensión y estado cables y poleas</a:t>
            </a:r>
            <a:endParaRPr sz="18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❏"/>
            </a:pPr>
            <a:r>
              <a:rPr lang="es" sz="18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Fijación de cabina</a:t>
            </a:r>
            <a:endParaRPr sz="18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❏"/>
            </a:pPr>
            <a:r>
              <a:rPr lang="es" sz="18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Limitador de capacidad</a:t>
            </a:r>
            <a:endParaRPr sz="18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❏"/>
            </a:pPr>
            <a:r>
              <a:rPr lang="es" sz="18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Paracaídas</a:t>
            </a:r>
            <a:endParaRPr sz="18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8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DISPOSITIVOS DE SEGURIDAD </a:t>
            </a:r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body" idx="1"/>
          </p:nvPr>
        </p:nvSpPr>
        <p:spPr>
          <a:xfrm>
            <a:off x="436536" y="615313"/>
            <a:ext cx="2610000" cy="9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7257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s" sz="7257" u="sng" dirty="0"/>
              <a:t>Limitador de velocidad  </a:t>
            </a:r>
            <a:endParaRPr sz="7257" u="sng" dirty="0"/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s" sz="1100" dirty="0">
                <a:solidFill>
                  <a:schemeClr val="dk1"/>
                </a:solidFill>
              </a:rPr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61111"/>
              <a:buFont typeface="Arial"/>
              <a:buNone/>
            </a:pPr>
            <a:endParaRPr dirty="0"/>
          </a:p>
        </p:txBody>
      </p:sp>
      <p:sp>
        <p:nvSpPr>
          <p:cNvPr id="101" name="Google Shape;101;p17"/>
          <p:cNvSpPr txBox="1">
            <a:spLocks noGrp="1"/>
          </p:cNvSpPr>
          <p:nvPr>
            <p:ph type="body" idx="4294967295"/>
          </p:nvPr>
        </p:nvSpPr>
        <p:spPr>
          <a:xfrm>
            <a:off x="436536" y="1714701"/>
            <a:ext cx="2609850" cy="11596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7257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s" sz="7257" u="sng" dirty="0"/>
              <a:t>Amortiguadores (cabina - contrapeso)</a:t>
            </a:r>
            <a:endParaRPr sz="7257" u="sng" dirty="0"/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s" sz="1100" dirty="0">
                <a:solidFill>
                  <a:schemeClr val="dk1"/>
                </a:solidFill>
              </a:rPr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61111"/>
              <a:buFont typeface="Arial"/>
              <a:buNone/>
            </a:pPr>
            <a:endParaRPr dirty="0"/>
          </a:p>
        </p:txBody>
      </p:sp>
      <p:sp>
        <p:nvSpPr>
          <p:cNvPr id="97" name="Google Shape;97;p17"/>
          <p:cNvSpPr txBox="1"/>
          <p:nvPr/>
        </p:nvSpPr>
        <p:spPr>
          <a:xfrm>
            <a:off x="258968" y="1372973"/>
            <a:ext cx="3763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Superada la velocidad nominal de activa el limitador de velocidad </a:t>
            </a:r>
            <a:endParaRPr dirty="0"/>
          </a:p>
        </p:txBody>
      </p:sp>
      <p:pic>
        <p:nvPicPr>
          <p:cNvPr id="98" name="Google Shape;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7650" y="925099"/>
            <a:ext cx="2956164" cy="332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9625" y="3008826"/>
            <a:ext cx="1667000" cy="146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7"/>
          <p:cNvSpPr txBox="1"/>
          <p:nvPr/>
        </p:nvSpPr>
        <p:spPr>
          <a:xfrm>
            <a:off x="311700" y="2731526"/>
            <a:ext cx="3763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Reducen el impacto </a:t>
            </a:r>
            <a:endParaRPr dirty="0"/>
          </a:p>
        </p:txBody>
      </p:sp>
      <p:pic>
        <p:nvPicPr>
          <p:cNvPr id="103" name="Google Shape;10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7344" y="3218450"/>
            <a:ext cx="2757444" cy="125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á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á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á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1870</TotalTime>
  <Words>1445</Words>
  <Application>Microsoft Office PowerPoint</Application>
  <PresentationFormat>Presentación en pantalla (16:9)</PresentationFormat>
  <Paragraphs>240</Paragraphs>
  <Slides>30</Slides>
  <Notes>24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4" baseType="lpstr">
      <vt:lpstr>Arial</vt:lpstr>
      <vt:lpstr>Garamond</vt:lpstr>
      <vt:lpstr>Times New Roman</vt:lpstr>
      <vt:lpstr>Orgánico</vt:lpstr>
      <vt:lpstr>ASCENSORES Y MONTACARGAS</vt:lpstr>
      <vt:lpstr>personas  </vt:lpstr>
      <vt:lpstr>RIESGOS</vt:lpstr>
      <vt:lpstr>¿COMO PREVENIMOS ESTAS SITUACIONES?</vt:lpstr>
      <vt:lpstr>MARCO LEGAL</vt:lpstr>
      <vt:lpstr>ORDENANZA 10950/05 -  Conservación y adecuación medios de circulación mecánica</vt:lpstr>
      <vt:lpstr>Presentación de PowerPoint</vt:lpstr>
      <vt:lpstr>MANTENIMIENTO ASCENSORES</vt:lpstr>
      <vt:lpstr>DISPOSITIVOS DE SEGURIDAD </vt:lpstr>
      <vt:lpstr>DISPOSITIVOS DE SEGURIDAD  </vt:lpstr>
      <vt:lpstr>DISPOSITIVOS DE SEGURIDAD </vt:lpstr>
      <vt:lpstr>RECOMENDACIONES EN LA INSTALACIÓN Y MANTENIMIENTO  </vt:lpstr>
      <vt:lpstr>RECOMENDACIONES EN LA INSTALACIÓN Y MANTENIMIENTO   </vt:lpstr>
      <vt:lpstr>RECOMENDACIONES EN EL USO </vt:lpstr>
      <vt:lpstr>MONTACARGAS</vt:lpstr>
      <vt:lpstr>Medidas de Seguridad</vt:lpstr>
      <vt:lpstr>Medidas de Seguridad</vt:lpstr>
      <vt:lpstr>RECOMENDACIONES </vt:lpstr>
      <vt:lpstr>Principales Accidentes</vt:lpstr>
      <vt:lpstr>MANTENIMIENTO MONTACARGAS</vt:lpstr>
      <vt:lpstr>MUCHAS GRACIAS</vt:lpstr>
      <vt:lpstr>Material Complementario</vt:lpstr>
      <vt:lpstr>ELEMENTOS  DE UN ASCENSOR                                             </vt:lpstr>
      <vt:lpstr>Video ilustrativo de ELEMENTOS de un ASCENSOR </vt:lpstr>
      <vt:lpstr>CLASIFICACIÓN </vt:lpstr>
      <vt:lpstr>HIDRÁULICO </vt:lpstr>
      <vt:lpstr>VENTAJAS Y DESVENTAJAS ELECTROMECÁNICO -HIDRÁULICO</vt:lpstr>
      <vt:lpstr>→ Según DESTINO </vt:lpstr>
      <vt:lpstr>MONTACARGAS</vt:lpstr>
      <vt:lpstr>Elementos de Montacarga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ASCENSORES Y MONTACARGAS</dc:title>
  <cp:lastModifiedBy>Facu Ferrer</cp:lastModifiedBy>
  <cp:revision>12</cp:revision>
  <dcterms:modified xsi:type="dcterms:W3CDTF">2023-09-29T01:43:09Z</dcterms:modified>
</cp:coreProperties>
</file>