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3" r:id="rId19"/>
    <p:sldId id="273" r:id="rId20"/>
    <p:sldId id="274" r:id="rId21"/>
    <p:sldId id="275" r:id="rId22"/>
    <p:sldId id="276" r:id="rId23"/>
    <p:sldId id="277" r:id="rId24"/>
    <p:sldId id="284" r:id="rId25"/>
    <p:sldId id="278" r:id="rId26"/>
    <p:sldId id="279" r:id="rId27"/>
    <p:sldId id="280" r:id="rId28"/>
    <p:sldId id="281" r:id="rId29"/>
    <p:sldId id="285" r:id="rId30"/>
    <p:sldId id="286" r:id="rId31"/>
    <p:sldId id="282" r:id="rId32"/>
  </p:sldIdLst>
  <p:sldSz cx="12192000" cy="6858000"/>
  <p:notesSz cx="6858000" cy="9144000"/>
  <p:embeddedFontLst>
    <p:embeddedFont>
      <p:font typeface="Economica" panose="020B0604020202020204" charset="0"/>
      <p:regular r:id="rId34"/>
      <p:bold r:id="rId35"/>
      <p:italic r:id="rId36"/>
      <p:boldItalic r:id="rId37"/>
    </p:embeddedFont>
    <p:embeddedFont>
      <p:font typeface="Century Gothic" panose="020B050202020202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hhCSb4H+VDs/jY7FB6Bu64Zyg9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e878b2446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e878b2446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e878b2446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e878b2446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e878b2446d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e878b2446d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e878b2446d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e878b2446d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e878b2446d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e878b2446d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e878b2446d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e878b2446d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e878b2446d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e878b2446d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e878b2446d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e878b2446d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e878b244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e878b2446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/>
          <p:nvPr/>
        </p:nvSpPr>
        <p:spPr>
          <a:xfrm>
            <a:off x="0" y="4323810"/>
            <a:ext cx="1744652" cy="778589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escripción">
  <p:cSld name="Título y descripció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9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 con descripción">
  <p:cSld name="Cita con descripció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2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119" name="Google Shape;119;p20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0" name="Google Shape;120;p20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jeta de nombre">
  <p:cSld name="Tarjeta de nombre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r la tarjeta de nombre">
  <p:cSld name="Citar la tarjeta de nombre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2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136" name="Google Shape;136;p22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7" name="Google Shape;137;p22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dadero o falso">
  <p:cSld name="Verdadero o falso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3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body" idx="1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>
            <a:spLocks noGrp="1"/>
          </p:cNvSpPr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body" idx="1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5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2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>
            <a:spLocks noGrp="1"/>
          </p:cNvSpPr>
          <p:nvPr>
            <p:ph type="pic" idx="2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9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7" name="Google Shape;7;p9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9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9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9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9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9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9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9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9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9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9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9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20" name="Google Shape;20;p9"/>
            <p:cNvSpPr/>
            <p:nvPr/>
          </p:nvSpPr>
          <p:spPr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9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9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9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9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9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9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9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9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9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9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9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9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>
            <a:spLocks noGrp="1"/>
          </p:cNvSpPr>
          <p:nvPr>
            <p:ph type="ctrTitle"/>
          </p:nvPr>
        </p:nvSpPr>
        <p:spPr>
          <a:xfrm>
            <a:off x="4673507" y="1573306"/>
            <a:ext cx="4699093" cy="180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r>
              <a:rPr lang="es-MX"/>
              <a:t>EXPLOSIVOS</a:t>
            </a:r>
            <a:endParaRPr/>
          </a:p>
        </p:txBody>
      </p:sp>
      <p:sp>
        <p:nvSpPr>
          <p:cNvPr id="165" name="Google Shape;165;p1"/>
          <p:cNvSpPr txBox="1">
            <a:spLocks noGrp="1"/>
          </p:cNvSpPr>
          <p:nvPr>
            <p:ph type="subTitle" idx="1"/>
          </p:nvPr>
        </p:nvSpPr>
        <p:spPr>
          <a:xfrm>
            <a:off x="2589213" y="4329953"/>
            <a:ext cx="8915399" cy="18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MX" sz="2400"/>
              <a:t>GRUPO 15:</a:t>
            </a:r>
            <a:endParaRPr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Char char="-"/>
            </a:pPr>
            <a:r>
              <a:rPr lang="es-MX" sz="2400"/>
              <a:t>Arata Juan</a:t>
            </a:r>
            <a:endParaRPr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Char char="-"/>
            </a:pPr>
            <a:r>
              <a:rPr lang="es-MX" sz="2400"/>
              <a:t>Narváez Juan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e878b2446d_0_6"/>
          <p:cNvSpPr txBox="1">
            <a:spLocks noGrp="1"/>
          </p:cNvSpPr>
          <p:nvPr>
            <p:ph type="title"/>
          </p:nvPr>
        </p:nvSpPr>
        <p:spPr>
          <a:xfrm>
            <a:off x="2592925" y="480291"/>
            <a:ext cx="8911800" cy="88669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dirty="0"/>
              <a:t>REGISTRO DE LOS EXPLOSIVOS</a:t>
            </a:r>
            <a:endParaRPr dirty="0"/>
          </a:p>
        </p:txBody>
      </p:sp>
      <p:sp>
        <p:nvSpPr>
          <p:cNvPr id="228" name="Google Shape;228;g1e878b2446d_0_6"/>
          <p:cNvSpPr txBox="1">
            <a:spLocks noGrp="1"/>
          </p:cNvSpPr>
          <p:nvPr>
            <p:ph type="body" idx="1"/>
          </p:nvPr>
        </p:nvSpPr>
        <p:spPr>
          <a:xfrm>
            <a:off x="1302327" y="1440873"/>
            <a:ext cx="10202398" cy="506190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es-MX" sz="1900" dirty="0">
                <a:latin typeface="Century Gothic" panose="020B0502020202020204" pitchFamily="34" charset="0"/>
              </a:rPr>
              <a:t>Artículo 13. — Queda prohibida la realización de cualquier acto con explosivos </a:t>
            </a:r>
            <a:r>
              <a:rPr lang="es-MX" sz="1900" b="1" dirty="0">
                <a:latin typeface="Century Gothic" panose="020B0502020202020204" pitchFamily="34" charset="0"/>
              </a:rPr>
              <a:t>no registrados</a:t>
            </a:r>
            <a:r>
              <a:rPr lang="es-MX" sz="1900" dirty="0">
                <a:latin typeface="Century Gothic" panose="020B0502020202020204" pitchFamily="34" charset="0"/>
              </a:rPr>
              <a:t>.</a:t>
            </a:r>
            <a:endParaRPr sz="1100" dirty="0">
              <a:solidFill>
                <a:schemeClr val="dk1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342900" lvl="0" algn="just" rtl="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MX" sz="1900" dirty="0"/>
              <a:t>Artículo 14. — El REGISTRO NACIONAL DE ARMAS llevará un registro de los </a:t>
            </a:r>
            <a:r>
              <a:rPr lang="es-MX" sz="1900" b="1" dirty="0"/>
              <a:t>explosivos que pueden ser importados, exportados, fabricados, almacenados y utilizados</a:t>
            </a:r>
            <a:r>
              <a:rPr lang="es-MX" sz="1900" dirty="0"/>
              <a:t> en el país en las </a:t>
            </a:r>
            <a:r>
              <a:rPr lang="es-MX" sz="1900" b="1" dirty="0"/>
              <a:t>condiciones</a:t>
            </a:r>
            <a:r>
              <a:rPr lang="es-MX" sz="1900" dirty="0"/>
              <a:t> que establece esta Reglamentación o en las que para casos especiales determine dicha repartición al ser registrados.</a:t>
            </a:r>
            <a:endParaRPr sz="1900" dirty="0"/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MX" sz="1900" dirty="0"/>
              <a:t>Datos requeridos:</a:t>
            </a:r>
            <a:endParaRPr sz="1900" dirty="0"/>
          </a:p>
          <a:p>
            <a:pPr marL="457200" lvl="0" indent="-29845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s-MX" sz="1900" dirty="0"/>
              <a:t>Fábrica que lo produce o producirá.</a:t>
            </a:r>
            <a:endParaRPr sz="1900" dirty="0"/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s-MX" sz="1900" dirty="0"/>
              <a:t>Designación y marca del explosivo.</a:t>
            </a:r>
            <a:endParaRPr sz="1900" dirty="0"/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s-MX" sz="1900" dirty="0"/>
              <a:t>Características.</a:t>
            </a:r>
            <a:endParaRPr sz="1900" dirty="0"/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s-MX" sz="1900" dirty="0"/>
              <a:t>Datos de sus componentes.</a:t>
            </a:r>
            <a:endParaRPr sz="1900" dirty="0"/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s-MX" sz="1900" dirty="0"/>
              <a:t>Acondicionamiento y embalaje.</a:t>
            </a:r>
            <a:endParaRPr sz="1900" dirty="0"/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s-MX" sz="1900" dirty="0"/>
              <a:t>Usos y aplicaciones.</a:t>
            </a:r>
            <a:endParaRPr sz="1900" dirty="0"/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s-MX" sz="1900" dirty="0"/>
              <a:t>Antecedentes bibliográficos y otros que pudieran resultar de interés a los fines de registro.</a:t>
            </a:r>
            <a:endParaRPr sz="1900" dirty="0"/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s-MX" sz="1900" dirty="0"/>
              <a:t>Muestra del explosivo.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e878b2446d_0_11"/>
          <p:cNvSpPr txBox="1">
            <a:spLocks noGrp="1"/>
          </p:cNvSpPr>
          <p:nvPr>
            <p:ph type="title"/>
          </p:nvPr>
        </p:nvSpPr>
        <p:spPr>
          <a:xfrm>
            <a:off x="2160505" y="337783"/>
            <a:ext cx="8911800" cy="73363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COMERCIALIZACIÓN</a:t>
            </a:r>
            <a:endParaRPr dirty="0"/>
          </a:p>
        </p:txBody>
      </p:sp>
      <p:sp>
        <p:nvSpPr>
          <p:cNvPr id="234" name="Google Shape;234;g1e878b2446d_0_11"/>
          <p:cNvSpPr txBox="1">
            <a:spLocks noGrp="1"/>
          </p:cNvSpPr>
          <p:nvPr>
            <p:ph type="body" idx="1"/>
          </p:nvPr>
        </p:nvSpPr>
        <p:spPr>
          <a:xfrm>
            <a:off x="1311564" y="1154545"/>
            <a:ext cx="10002797" cy="4952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00100"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MX" dirty="0"/>
              <a:t>Artículo 62. — </a:t>
            </a:r>
            <a:r>
              <a:rPr lang="es-MX" b="1" dirty="0"/>
              <a:t>Las compras, ventas y transferencias de explosivos sólo podrán realizarse entre inscriptos</a:t>
            </a:r>
            <a:r>
              <a:rPr lang="es-MX" dirty="0"/>
              <a:t>, excepto en los casos previstos en el Artículo 12.</a:t>
            </a:r>
            <a:endParaRPr dirty="0"/>
          </a:p>
          <a:p>
            <a:pPr marL="800100" marR="0" lvl="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MX" dirty="0"/>
              <a:t>Artículo 66. — </a:t>
            </a:r>
            <a:r>
              <a:rPr lang="es-MX" b="1" dirty="0"/>
              <a:t>Los vendedores de 1ra clase</a:t>
            </a:r>
            <a:r>
              <a:rPr lang="es-MX" dirty="0"/>
              <a:t> deberán disponer de una </a:t>
            </a:r>
            <a:r>
              <a:rPr lang="es-MX" b="1" dirty="0"/>
              <a:t>nómina actualizada de los inscriptos a los cuales venden</a:t>
            </a:r>
            <a:r>
              <a:rPr lang="es-MX" dirty="0"/>
              <a:t> sus productos.</a:t>
            </a:r>
            <a:endParaRPr dirty="0"/>
          </a:p>
          <a:p>
            <a:pPr marL="800100" marR="0" lvl="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MX" dirty="0"/>
              <a:t>Artículo 67. — </a:t>
            </a:r>
            <a:r>
              <a:rPr lang="es-MX" b="1" dirty="0"/>
              <a:t>Las ventas de explosivos a pequeños usuarios deberán hacerse por intermedio de los vendedores de 2da. clase</a:t>
            </a:r>
            <a:r>
              <a:rPr lang="es-MX" dirty="0"/>
              <a:t>, bajo su responsabilidad y dejando constancia de las ventas que realicen, en formularios que establecerá el REGISTRO NACIONAL DE ARMAS</a:t>
            </a:r>
            <a:r>
              <a:rPr lang="es-MX" dirty="0" smtClean="0"/>
              <a:t>.</a:t>
            </a:r>
            <a:endParaRPr dirty="0"/>
          </a:p>
        </p:txBody>
      </p:sp>
      <p:pic>
        <p:nvPicPr>
          <p:cNvPr id="2050" name="Picture 2" descr="Tacna: Sucamec verifica 16 toneladas de dinamita para exportación -  Noticias - Superintendencia Nacional de Control de Servicios de Seguridad,  Armas, Municiones y Explosivos de Uso Civil - Plataforma del Estado Peru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103" y="4176202"/>
            <a:ext cx="3926898" cy="221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ucamec inmovilizó más de 6 toneladas de insumos para la elaboración de  explosivos - Noticias - Ministerio del Interior - Plataforma del Estado  Perua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405" y="4176202"/>
            <a:ext cx="3926897" cy="221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e878b2446d_0_27"/>
          <p:cNvSpPr txBox="1">
            <a:spLocks noGrp="1"/>
          </p:cNvSpPr>
          <p:nvPr>
            <p:ph type="title"/>
          </p:nvPr>
        </p:nvSpPr>
        <p:spPr>
          <a:xfrm>
            <a:off x="2148750" y="410979"/>
            <a:ext cx="8911800" cy="77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dirty="0"/>
              <a:t>TRANSPORTE</a:t>
            </a:r>
            <a:endParaRPr dirty="0"/>
          </a:p>
        </p:txBody>
      </p:sp>
      <p:sp>
        <p:nvSpPr>
          <p:cNvPr id="240" name="Google Shape;240;g1e878b2446d_0_27"/>
          <p:cNvSpPr txBox="1">
            <a:spLocks noGrp="1"/>
          </p:cNvSpPr>
          <p:nvPr>
            <p:ph type="body" idx="1"/>
          </p:nvPr>
        </p:nvSpPr>
        <p:spPr>
          <a:xfrm>
            <a:off x="4178075" y="1190375"/>
            <a:ext cx="7725600" cy="531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900" b="1" dirty="0"/>
              <a:t>GENERALIDADES</a:t>
            </a:r>
            <a:endParaRPr sz="190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 dirty="0"/>
          </a:p>
          <a:p>
            <a:pPr marL="3429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MX" sz="1900" dirty="0"/>
              <a:t>Artículo 81. — Queda </a:t>
            </a:r>
            <a:r>
              <a:rPr lang="es-MX" sz="1900" b="1" dirty="0"/>
              <a:t>prohibido el transporte</a:t>
            </a:r>
            <a:r>
              <a:rPr lang="es-MX" sz="1900" dirty="0"/>
              <a:t> de ciertos explosivos, tales como: explosivos no registrados (excepto las muestras para registro),  explosivos que arden espontáneamente,</a:t>
            </a:r>
            <a:r>
              <a:rPr lang="es-MX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1900" dirty="0"/>
              <a:t>explosivos con signo de exudación o descomposición o acondicionados en envases dañados.</a:t>
            </a: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sz="1900" dirty="0"/>
          </a:p>
          <a:p>
            <a:pPr marL="3429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MX" sz="1900" dirty="0"/>
              <a:t>Artículo 83. — Deberá estar acompañado de </a:t>
            </a:r>
            <a:r>
              <a:rPr lang="es-MX" sz="1900" b="1" dirty="0"/>
              <a:t>factura o remito</a:t>
            </a:r>
            <a:r>
              <a:rPr lang="es-MX" sz="1900" dirty="0"/>
              <a:t> del proveedor. Cuando se trate de un transporte entre dos explotaciones de una misma empresa se usará remito interno.</a:t>
            </a:r>
            <a:endParaRPr sz="1900" dirty="0"/>
          </a:p>
          <a:p>
            <a:pPr marL="3429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sz="1900" dirty="0"/>
          </a:p>
          <a:p>
            <a:pPr marL="3429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MX" sz="1900" dirty="0"/>
              <a:t>Artículo 84. — En un mismo vehículo sólo podrán transportarse </a:t>
            </a:r>
            <a:r>
              <a:rPr lang="es-MX" sz="1900" b="1" dirty="0"/>
              <a:t>explosivos compatibles</a:t>
            </a:r>
            <a:endParaRPr sz="1900" b="1" dirty="0"/>
          </a:p>
          <a:p>
            <a:pPr marL="3429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sz="1900" b="1" dirty="0"/>
          </a:p>
          <a:p>
            <a:pPr marL="3429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es-MX" sz="1900" dirty="0"/>
              <a:t>Las </a:t>
            </a:r>
            <a:r>
              <a:rPr lang="es-MX" sz="1900" b="1" dirty="0"/>
              <a:t>cantidades máximas</a:t>
            </a:r>
            <a:r>
              <a:rPr lang="es-MX" sz="1900" dirty="0"/>
              <a:t> permitidas varían según el/los tipos de explosivos y capacidades del vehículo.</a:t>
            </a:r>
            <a:endParaRPr sz="1900" dirty="0"/>
          </a:p>
        </p:txBody>
      </p:sp>
      <p:pic>
        <p:nvPicPr>
          <p:cNvPr id="241" name="Google Shape;241;g1e878b2446d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925" y="1403500"/>
            <a:ext cx="3858149" cy="4787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e878b2446d_0_33"/>
          <p:cNvSpPr txBox="1">
            <a:spLocks noGrp="1"/>
          </p:cNvSpPr>
          <p:nvPr>
            <p:ph type="body" idx="1"/>
          </p:nvPr>
        </p:nvSpPr>
        <p:spPr>
          <a:xfrm>
            <a:off x="3121890" y="1386350"/>
            <a:ext cx="8763709" cy="523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900" b="1" dirty="0"/>
              <a:t>PERSONAL DE </a:t>
            </a:r>
            <a:r>
              <a:rPr lang="es-MX" sz="1900" b="1" dirty="0" smtClean="0"/>
              <a:t>TRANSPORTE</a:t>
            </a:r>
            <a:endParaRPr sz="1900" b="1" dirty="0"/>
          </a:p>
          <a:p>
            <a:pPr marL="342900" lvl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MX" sz="1900" dirty="0"/>
              <a:t>Artículo 93. — Las personas empleadas para el transporte, carga, descarga y </a:t>
            </a:r>
            <a:r>
              <a:rPr lang="es-MX" sz="1900" dirty="0" err="1"/>
              <a:t>estibamiento</a:t>
            </a:r>
            <a:r>
              <a:rPr lang="es-MX" sz="1900" dirty="0"/>
              <a:t> de explosivos serán </a:t>
            </a:r>
            <a:r>
              <a:rPr lang="es-MX" sz="1900" b="1" dirty="0"/>
              <a:t>mayores 18 años</a:t>
            </a:r>
            <a:r>
              <a:rPr lang="es-MX" sz="1900" dirty="0"/>
              <a:t>, deberán gozar de </a:t>
            </a:r>
            <a:r>
              <a:rPr lang="es-MX" sz="1900" b="1" dirty="0"/>
              <a:t>buena salud</a:t>
            </a:r>
            <a:r>
              <a:rPr lang="es-MX" sz="1900" dirty="0"/>
              <a:t> y ser de reconocida </a:t>
            </a:r>
            <a:r>
              <a:rPr lang="es-MX" sz="1900" b="1" dirty="0"/>
              <a:t>buena conducta</a:t>
            </a:r>
            <a:r>
              <a:rPr lang="es-MX" sz="1900" dirty="0"/>
              <a:t>.</a:t>
            </a:r>
            <a:endParaRPr sz="1900" dirty="0"/>
          </a:p>
          <a:p>
            <a:pPr marL="342900" lvl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MX" sz="1900" dirty="0"/>
              <a:t>Artículo 94. — Durante el transporte, carga, descarga y </a:t>
            </a:r>
            <a:r>
              <a:rPr lang="es-MX" sz="1900" dirty="0" err="1"/>
              <a:t>estibamiento</a:t>
            </a:r>
            <a:r>
              <a:rPr lang="es-MX" sz="1900" dirty="0"/>
              <a:t> de explosivos, </a:t>
            </a:r>
            <a:r>
              <a:rPr lang="es-MX" sz="1900" b="1" dirty="0"/>
              <a:t>el personal no podrá fumar</a:t>
            </a:r>
            <a:r>
              <a:rPr lang="es-MX" sz="1900" dirty="0"/>
              <a:t> ni tener en su poder fósforos u otros elementos capaces de producir fuego.</a:t>
            </a:r>
            <a:endParaRPr sz="1900" dirty="0"/>
          </a:p>
          <a:p>
            <a:pPr marL="3429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sz="1900" dirty="0"/>
          </a:p>
          <a:p>
            <a:pPr marL="3429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5000"/>
              <a:buFont typeface="Wingdings" panose="05000000000000000000" pitchFamily="2" charset="2"/>
              <a:buChar char="Ø"/>
            </a:pPr>
            <a:r>
              <a:rPr lang="es-MX" sz="1900" dirty="0"/>
              <a:t>Artículo 95. — El capataz, conductor y toda persona que esté a cargo del transporte, carga, descarga y </a:t>
            </a:r>
            <a:r>
              <a:rPr lang="es-MX" sz="1900" dirty="0" err="1"/>
              <a:t>estibamiento</a:t>
            </a:r>
            <a:r>
              <a:rPr lang="es-MX" sz="1900" dirty="0"/>
              <a:t> de explosivos deberán estar familiarizados con las prescripciones pertinentes a esta Reglamentación y serán </a:t>
            </a:r>
            <a:r>
              <a:rPr lang="es-MX" sz="1900" b="1" dirty="0"/>
              <a:t>informados de las características de los explosivos y las precauciones que deben adoptar</a:t>
            </a:r>
            <a:r>
              <a:rPr lang="es-MX" sz="1900" dirty="0"/>
              <a:t>.</a:t>
            </a:r>
            <a:endParaRPr dirty="0"/>
          </a:p>
        </p:txBody>
      </p:sp>
      <p:pic>
        <p:nvPicPr>
          <p:cNvPr id="247" name="Google Shape;247;g1e878b2446d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800" y="1757750"/>
            <a:ext cx="2650400" cy="3342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39;g1e878b2446d_0_27"/>
          <p:cNvSpPr txBox="1">
            <a:spLocks noGrp="1"/>
          </p:cNvSpPr>
          <p:nvPr>
            <p:ph type="title"/>
          </p:nvPr>
        </p:nvSpPr>
        <p:spPr>
          <a:xfrm>
            <a:off x="2148750" y="410979"/>
            <a:ext cx="8911800" cy="77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dirty="0"/>
              <a:t>TRANSPORTE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e878b2446d_0_40"/>
          <p:cNvSpPr txBox="1">
            <a:spLocks noGrp="1"/>
          </p:cNvSpPr>
          <p:nvPr>
            <p:ph type="body" idx="1"/>
          </p:nvPr>
        </p:nvSpPr>
        <p:spPr>
          <a:xfrm>
            <a:off x="4294909" y="1302326"/>
            <a:ext cx="7689982" cy="522315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900" b="1" dirty="0"/>
              <a:t>CARGA Y DESCARGA</a:t>
            </a:r>
            <a:endParaRPr sz="19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/>
          </a:p>
          <a:p>
            <a:pPr marL="3429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MX" sz="1900" dirty="0"/>
              <a:t>Artículo 96. — Deberán realizarse, preferentemente, </a:t>
            </a:r>
            <a:r>
              <a:rPr lang="es-MX" sz="1900" b="1" dirty="0"/>
              <a:t>en horas del día</a:t>
            </a:r>
            <a:r>
              <a:rPr lang="es-MX" sz="1900" dirty="0"/>
              <a:t>.</a:t>
            </a:r>
            <a:endParaRPr sz="1900" dirty="0"/>
          </a:p>
          <a:p>
            <a:pPr marL="3429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sz="1900" dirty="0"/>
          </a:p>
          <a:p>
            <a:pPr marL="3429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MX" sz="1900" dirty="0"/>
              <a:t>Artículo 97. — Se realizarán perfectamente en tiempo no lluvioso y </a:t>
            </a:r>
            <a:r>
              <a:rPr lang="es-MX" sz="1900" b="1" dirty="0"/>
              <a:t>nunca durante tormentas eléctricas</a:t>
            </a:r>
            <a:r>
              <a:rPr lang="es-MX" sz="1200" dirty="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900" dirty="0"/>
          </a:p>
          <a:p>
            <a:pPr marL="3429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sz="1900" dirty="0"/>
          </a:p>
          <a:p>
            <a:pPr marL="3429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5000"/>
              <a:buFont typeface="Wingdings" panose="05000000000000000000" pitchFamily="2" charset="2"/>
              <a:buChar char="Ø"/>
            </a:pPr>
            <a:r>
              <a:rPr lang="es-MX" sz="1900" dirty="0"/>
              <a:t>Artículo 98. — Para la carga y descarga y manipuleo de envases con explosivos </a:t>
            </a:r>
            <a:r>
              <a:rPr lang="es-MX" sz="1900" b="1" dirty="0"/>
              <a:t>no se usarán ganchos</a:t>
            </a:r>
            <a:r>
              <a:rPr lang="es-MX" sz="1900" dirty="0"/>
              <a:t> para fardo ni utensilios metálicos. Queda </a:t>
            </a:r>
            <a:r>
              <a:rPr lang="es-MX" sz="1900" b="1" dirty="0"/>
              <a:t>prohibido arrojar</a:t>
            </a:r>
            <a:r>
              <a:rPr lang="es-MX" sz="1900" dirty="0"/>
              <a:t> o dejar caer los envases y contenedores de explosivos.</a:t>
            </a:r>
            <a:endParaRPr sz="1900" dirty="0"/>
          </a:p>
          <a:p>
            <a:pPr marL="3429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5000"/>
              <a:buFont typeface="Wingdings" panose="05000000000000000000" pitchFamily="2" charset="2"/>
              <a:buChar char="Ø"/>
            </a:pPr>
            <a:endParaRPr sz="1900" dirty="0"/>
          </a:p>
          <a:p>
            <a:pPr marL="3429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5000"/>
              <a:buFont typeface="Wingdings" panose="05000000000000000000" pitchFamily="2" charset="2"/>
              <a:buChar char="Ø"/>
            </a:pPr>
            <a:r>
              <a:rPr lang="es-MX" sz="1900" dirty="0"/>
              <a:t>Artículo 102. — Debe </a:t>
            </a:r>
            <a:r>
              <a:rPr lang="es-MX" sz="1900" b="1" dirty="0"/>
              <a:t>evitarse</a:t>
            </a:r>
            <a:r>
              <a:rPr lang="es-MX" sz="1900" dirty="0"/>
              <a:t> que </a:t>
            </a:r>
            <a:r>
              <a:rPr lang="es-MX" sz="1900" b="1" dirty="0"/>
              <a:t>personas no autorizadas</a:t>
            </a:r>
            <a:r>
              <a:rPr lang="es-MX" sz="1900" dirty="0"/>
              <a:t> tengan acceso a los explosivos. </a:t>
            </a:r>
            <a:endParaRPr sz="1900" dirty="0"/>
          </a:p>
          <a:p>
            <a:pPr marL="342900" lvl="0" algn="l" rtl="0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sz="1900" dirty="0"/>
          </a:p>
          <a:p>
            <a:pPr marL="342900" lvl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1900" dirty="0"/>
              <a:t>Artículo 103. — Los automotores empleados permanecerán con los </a:t>
            </a:r>
            <a:r>
              <a:rPr lang="es-MX" sz="1900" b="1" dirty="0"/>
              <a:t>motores detenidos</a:t>
            </a:r>
            <a:r>
              <a:rPr lang="es-MX" sz="1900" dirty="0"/>
              <a:t> y </a:t>
            </a:r>
            <a:r>
              <a:rPr lang="es-MX" sz="1900" b="1" dirty="0"/>
              <a:t>frenos manuales aplicados</a:t>
            </a:r>
            <a:r>
              <a:rPr lang="es-MX" sz="1900" dirty="0"/>
              <a:t>.</a:t>
            </a:r>
            <a:endParaRPr sz="1900" dirty="0"/>
          </a:p>
        </p:txBody>
      </p:sp>
      <p:sp>
        <p:nvSpPr>
          <p:cNvPr id="3" name="Google Shape;239;g1e878b2446d_0_27"/>
          <p:cNvSpPr txBox="1">
            <a:spLocks noGrp="1"/>
          </p:cNvSpPr>
          <p:nvPr>
            <p:ph type="title"/>
          </p:nvPr>
        </p:nvSpPr>
        <p:spPr>
          <a:xfrm>
            <a:off x="2148750" y="410979"/>
            <a:ext cx="8911800" cy="77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dirty="0"/>
              <a:t>TRANSPORTE</a:t>
            </a:r>
            <a:endParaRPr dirty="0"/>
          </a:p>
        </p:txBody>
      </p:sp>
      <p:pic>
        <p:nvPicPr>
          <p:cNvPr id="5122" name="Picture 2" descr="Tecnovoladuras, su labor apoya a tres actividades | Revista Líde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39" y="1475510"/>
            <a:ext cx="3557443" cy="226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56742" t="48664" r="12146" b="20332"/>
          <a:stretch/>
        </p:blipFill>
        <p:spPr>
          <a:xfrm>
            <a:off x="349539" y="4029074"/>
            <a:ext cx="3557443" cy="22923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e878b2446d_0_49"/>
          <p:cNvSpPr txBox="1">
            <a:spLocks noGrp="1"/>
          </p:cNvSpPr>
          <p:nvPr>
            <p:ph type="body" idx="1"/>
          </p:nvPr>
        </p:nvSpPr>
        <p:spPr>
          <a:xfrm>
            <a:off x="1460055" y="1190379"/>
            <a:ext cx="8903145" cy="51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900" b="1" dirty="0"/>
              <a:t>TRANSPORTE CARRETERO</a:t>
            </a:r>
            <a:endParaRPr sz="19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/>
          </a:p>
          <a:p>
            <a:pPr marL="3429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MX" sz="1900" dirty="0"/>
              <a:t>Artículo 106. — Antes de permitir el embarque de los explosivos, el transportista se asegurará que </a:t>
            </a:r>
            <a:r>
              <a:rPr lang="es-MX" sz="1900" b="1" dirty="0"/>
              <a:t>el destinatario conozca el momento aproximado de su arribo</a:t>
            </a:r>
            <a:r>
              <a:rPr lang="es-MX" sz="1900" dirty="0"/>
              <a:t> y que esté preparado para recibirlo.</a:t>
            </a:r>
            <a:endParaRPr sz="1900" dirty="0"/>
          </a:p>
          <a:p>
            <a:pPr marL="342900" marR="3521284" lvl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MX" sz="1900" dirty="0"/>
              <a:t>Artículo 107. — Todo vehículo que contenga </a:t>
            </a:r>
            <a:r>
              <a:rPr lang="es-MX" sz="1900" b="1" dirty="0"/>
              <a:t>más de sesenta</a:t>
            </a:r>
            <a:r>
              <a:rPr lang="es-MX" sz="1900" dirty="0"/>
              <a:t> (60) </a:t>
            </a:r>
            <a:r>
              <a:rPr lang="es-MX" sz="1900" b="1" dirty="0"/>
              <a:t>kilogramos de explosivos deberá llevar carteles</a:t>
            </a:r>
            <a:r>
              <a:rPr lang="es-MX" sz="1900" dirty="0"/>
              <a:t> visibles desde cualquier ángulo.</a:t>
            </a:r>
            <a:endParaRPr sz="1900" dirty="0"/>
          </a:p>
          <a:p>
            <a:pPr marL="342900" marR="3521284" lvl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95000"/>
              <a:buFont typeface="Wingdings" panose="05000000000000000000" pitchFamily="2" charset="2"/>
              <a:buChar char="Ø"/>
            </a:pPr>
            <a:r>
              <a:rPr lang="es-MX" sz="1900" dirty="0"/>
              <a:t>Artículo 108. — El peso del cargamento de explosivos a transportar </a:t>
            </a:r>
            <a:r>
              <a:rPr lang="es-MX" sz="1900" b="1" dirty="0"/>
              <a:t>no</a:t>
            </a:r>
            <a:r>
              <a:rPr lang="es-MX" sz="1900" dirty="0"/>
              <a:t> debe </a:t>
            </a:r>
            <a:r>
              <a:rPr lang="es-MX" sz="1900" b="1" dirty="0"/>
              <a:t>sobrepasar el 80% de la capacidad de carga del vehículo.</a:t>
            </a:r>
            <a:endParaRPr sz="1900" b="1" dirty="0"/>
          </a:p>
        </p:txBody>
      </p:sp>
      <p:sp>
        <p:nvSpPr>
          <p:cNvPr id="4" name="Google Shape;239;g1e878b2446d_0_27"/>
          <p:cNvSpPr txBox="1">
            <a:spLocks noGrp="1"/>
          </p:cNvSpPr>
          <p:nvPr>
            <p:ph type="title"/>
          </p:nvPr>
        </p:nvSpPr>
        <p:spPr>
          <a:xfrm>
            <a:off x="2148750" y="410979"/>
            <a:ext cx="8911800" cy="77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dirty="0"/>
              <a:t>TRANSPORTE</a:t>
            </a:r>
            <a:endParaRPr dirty="0"/>
          </a:p>
        </p:txBody>
      </p:sp>
      <p:pic>
        <p:nvPicPr>
          <p:cNvPr id="3074" name="Picture 2" descr="7-CAPITULO 6: TRANSPORTE DE EXPLOSIVOS – MAELF O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992" y="3122322"/>
            <a:ext cx="4875863" cy="301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e878b2446d_0_59"/>
          <p:cNvSpPr txBox="1">
            <a:spLocks noGrp="1"/>
          </p:cNvSpPr>
          <p:nvPr>
            <p:ph type="title"/>
          </p:nvPr>
        </p:nvSpPr>
        <p:spPr>
          <a:xfrm>
            <a:off x="2011034" y="165485"/>
            <a:ext cx="8911800" cy="9705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dirty="0"/>
              <a:t>ACONDICIONAMIENTO Y EMBALAJE</a:t>
            </a:r>
            <a:endParaRPr dirty="0"/>
          </a:p>
        </p:txBody>
      </p:sp>
      <p:sp>
        <p:nvSpPr>
          <p:cNvPr id="264" name="Google Shape;264;g1e878b2446d_0_59"/>
          <p:cNvSpPr txBox="1">
            <a:spLocks noGrp="1"/>
          </p:cNvSpPr>
          <p:nvPr>
            <p:ph type="body" idx="1"/>
          </p:nvPr>
        </p:nvSpPr>
        <p:spPr>
          <a:xfrm>
            <a:off x="3685310" y="1104029"/>
            <a:ext cx="8506690" cy="562004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5000"/>
              <a:buFont typeface="Wingdings" panose="05000000000000000000" pitchFamily="2" charset="2"/>
              <a:buChar char="Ø"/>
            </a:pPr>
            <a:r>
              <a:rPr lang="es-MX" sz="1500" dirty="0" smtClean="0"/>
              <a:t>Serán </a:t>
            </a:r>
            <a:r>
              <a:rPr lang="es-MX" sz="1500" dirty="0"/>
              <a:t>de tal naturaleza o construcción </a:t>
            </a:r>
            <a:r>
              <a:rPr lang="es-MX" sz="1500" b="1" dirty="0"/>
              <a:t>que impidan la pérdida de explosivos</a:t>
            </a:r>
            <a:r>
              <a:rPr lang="es-MX" sz="1500" dirty="0"/>
              <a:t>.</a:t>
            </a:r>
            <a:endParaRPr sz="1500" dirty="0"/>
          </a:p>
          <a:p>
            <a:pPr marL="3429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5000"/>
              <a:buFont typeface="Wingdings" panose="05000000000000000000" pitchFamily="2" charset="2"/>
              <a:buChar char="Ø"/>
            </a:pPr>
            <a:r>
              <a:rPr lang="es-MX" sz="1500" b="1" dirty="0" smtClean="0"/>
              <a:t>No </a:t>
            </a:r>
            <a:r>
              <a:rPr lang="es-MX" sz="1500" b="1" dirty="0"/>
              <a:t>estarán impregnados con sustancias que puedan inflamarse fácilmente</a:t>
            </a:r>
            <a:r>
              <a:rPr lang="es-MX" sz="1500" dirty="0"/>
              <a:t>, como aceites, petróleo, solventes, etcétera.</a:t>
            </a:r>
            <a:endParaRPr sz="1500" dirty="0"/>
          </a:p>
          <a:p>
            <a:pPr marL="3429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5000"/>
              <a:buFont typeface="Wingdings" panose="05000000000000000000" pitchFamily="2" charset="2"/>
              <a:buChar char="Ø"/>
            </a:pPr>
            <a:r>
              <a:rPr lang="es-MX" sz="1500" dirty="0" smtClean="0"/>
              <a:t>El </a:t>
            </a:r>
            <a:r>
              <a:rPr lang="es-MX" sz="1500" dirty="0"/>
              <a:t>peso bruto no sobrepasará los 35 kg (hay excepciones)</a:t>
            </a:r>
            <a:endParaRPr sz="1500" dirty="0"/>
          </a:p>
          <a:p>
            <a:pPr marL="3429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5000"/>
              <a:buFont typeface="Wingdings" panose="05000000000000000000" pitchFamily="2" charset="2"/>
              <a:buChar char="Ø"/>
            </a:pPr>
            <a:r>
              <a:rPr lang="es-MX" sz="1500" dirty="0" smtClean="0"/>
              <a:t>Tendrán </a:t>
            </a:r>
            <a:r>
              <a:rPr lang="es-MX" sz="1500" dirty="0"/>
              <a:t>fajas impresas o impresiones bien visibles desde cualquier ángulo con la </a:t>
            </a:r>
            <a:r>
              <a:rPr lang="es-MX" sz="1500" b="1" dirty="0"/>
              <a:t>leyenda 'Explosivo' </a:t>
            </a:r>
            <a:r>
              <a:rPr lang="es-MX" sz="1500" dirty="0"/>
              <a:t>y con letras de iguales características y de no menos de un (1) centímetro de alto: </a:t>
            </a:r>
            <a:r>
              <a:rPr lang="es-MX" sz="1500" b="1" dirty="0"/>
              <a:t>'Manéjese con cuidado'</a:t>
            </a:r>
            <a:r>
              <a:rPr lang="es-MX" sz="1500" dirty="0"/>
              <a:t>.</a:t>
            </a:r>
            <a:endParaRPr sz="1500" dirty="0"/>
          </a:p>
          <a:p>
            <a:pPr marL="3429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5000"/>
              <a:buFont typeface="Wingdings" panose="05000000000000000000" pitchFamily="2" charset="2"/>
              <a:buChar char="Ø"/>
            </a:pPr>
            <a:r>
              <a:rPr lang="es-MX" sz="1500" dirty="0" smtClean="0"/>
              <a:t>Tendrán </a:t>
            </a:r>
            <a:r>
              <a:rPr lang="es-MX" sz="1500" dirty="0"/>
              <a:t>las siguientes leyendas en color rojo indeleble</a:t>
            </a:r>
            <a:r>
              <a:rPr lang="es-MX" sz="1500" dirty="0" smtClean="0"/>
              <a:t>:</a:t>
            </a:r>
            <a:endParaRPr sz="1500" dirty="0"/>
          </a:p>
          <a:p>
            <a:pPr lvl="1" indent="-2863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115"/>
              <a:buFont typeface="Arial"/>
              <a:buChar char="●"/>
            </a:pPr>
            <a:r>
              <a:rPr lang="es-MX" sz="1500" dirty="0"/>
              <a:t>I - Número de registro de explosivo.</a:t>
            </a:r>
            <a:endParaRPr sz="1500" dirty="0"/>
          </a:p>
          <a:p>
            <a:pPr lvl="1" indent="-2863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115"/>
              <a:buFont typeface="Arial"/>
              <a:buChar char="●"/>
            </a:pPr>
            <a:r>
              <a:rPr lang="es-MX" sz="1500" dirty="0"/>
              <a:t>II - 'Explosivo con nitroglicerina' o 'Explosivo sin nitroglicerina' </a:t>
            </a:r>
            <a:r>
              <a:rPr lang="es-MX" sz="1500" dirty="0" smtClean="0"/>
              <a:t>según corresponda</a:t>
            </a:r>
            <a:r>
              <a:rPr lang="es-MX" sz="1500" dirty="0"/>
              <a:t>.</a:t>
            </a:r>
            <a:endParaRPr sz="1500" dirty="0"/>
          </a:p>
          <a:p>
            <a:pPr lvl="1" indent="-2863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115"/>
              <a:buFont typeface="Arial"/>
              <a:buChar char="●"/>
            </a:pPr>
            <a:r>
              <a:rPr lang="es-MX" sz="1500" dirty="0"/>
              <a:t>III - Fabricante.</a:t>
            </a:r>
            <a:endParaRPr sz="1500" dirty="0"/>
          </a:p>
          <a:p>
            <a:pPr lvl="1" indent="-2863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115"/>
              <a:buFont typeface="Arial"/>
              <a:buChar char="●"/>
            </a:pPr>
            <a:r>
              <a:rPr lang="es-MX" sz="1500" dirty="0"/>
              <a:t>IV - Marca del explosivo.</a:t>
            </a:r>
            <a:endParaRPr sz="1500" dirty="0"/>
          </a:p>
          <a:p>
            <a:pPr lvl="1" indent="-2863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115"/>
              <a:buFont typeface="Arial"/>
              <a:buChar char="●"/>
            </a:pPr>
            <a:r>
              <a:rPr lang="es-MX" sz="1500" dirty="0"/>
              <a:t>V - Clasificación.</a:t>
            </a:r>
            <a:endParaRPr sz="1500" dirty="0"/>
          </a:p>
          <a:p>
            <a:pPr lvl="1" indent="-2863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115"/>
              <a:buFont typeface="Arial"/>
              <a:buChar char="●"/>
            </a:pPr>
            <a:r>
              <a:rPr lang="es-MX" sz="1500" dirty="0"/>
              <a:t>VI – 'Presentación': para los explosivos encartuchados o prensados se considerará el diámetro y peso neto promedio del cartucho o elemento; para los explosivos a granel, el número de envases interiores contenidos en el envase exterior y el peso neto de explosivo de cada envase interior.</a:t>
            </a:r>
            <a:endParaRPr sz="1500" dirty="0"/>
          </a:p>
          <a:p>
            <a:pPr lvl="1" indent="-2863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115"/>
              <a:buFont typeface="Arial"/>
              <a:buChar char="●"/>
            </a:pPr>
            <a:r>
              <a:rPr lang="es-MX" sz="1500" dirty="0"/>
              <a:t>VII – 'Peso bruto' y 'Peso neto'.</a:t>
            </a:r>
            <a:endParaRPr sz="1500" dirty="0"/>
          </a:p>
          <a:p>
            <a:pPr lvl="1" indent="-2863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115"/>
              <a:buFont typeface="Arial"/>
              <a:buChar char="●"/>
            </a:pPr>
            <a:r>
              <a:rPr lang="es-MX" sz="1500" dirty="0"/>
              <a:t>VIII - 'Industria Argentina' o del país de origen.</a:t>
            </a:r>
            <a:endParaRPr sz="1500" dirty="0"/>
          </a:p>
          <a:p>
            <a:pPr lvl="1" indent="-2863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115"/>
              <a:buFont typeface="Arial"/>
              <a:buChar char="●"/>
            </a:pPr>
            <a:r>
              <a:rPr lang="es-MX" sz="1500" dirty="0"/>
              <a:t>IX - Mes y año de fabricación.</a:t>
            </a:r>
            <a:endParaRPr sz="1500" dirty="0"/>
          </a:p>
        </p:txBody>
      </p:sp>
      <p:pic>
        <p:nvPicPr>
          <p:cNvPr id="7" name="Picture 6" descr="Empaque, Envase y Embalaj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7" t="11754" r="21815" b="12919"/>
          <a:stretch/>
        </p:blipFill>
        <p:spPr bwMode="auto">
          <a:xfrm>
            <a:off x="739913" y="1357051"/>
            <a:ext cx="2530922" cy="257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tros productos | Explosivos y accesorios | Nuestras ofert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0" r="28078"/>
          <a:stretch/>
        </p:blipFill>
        <p:spPr bwMode="auto">
          <a:xfrm>
            <a:off x="411075" y="4153804"/>
            <a:ext cx="3489818" cy="238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e878b2446d_0_67"/>
          <p:cNvSpPr txBox="1">
            <a:spLocks noGrp="1"/>
          </p:cNvSpPr>
          <p:nvPr>
            <p:ph type="title"/>
          </p:nvPr>
        </p:nvSpPr>
        <p:spPr>
          <a:xfrm>
            <a:off x="2371252" y="273118"/>
            <a:ext cx="8911800" cy="78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EMPLEO Y USO</a:t>
            </a:r>
            <a:endParaRPr dirty="0"/>
          </a:p>
        </p:txBody>
      </p:sp>
      <p:sp>
        <p:nvSpPr>
          <p:cNvPr id="272" name="Google Shape;272;g1e878b2446d_0_67"/>
          <p:cNvSpPr txBox="1">
            <a:spLocks noGrp="1"/>
          </p:cNvSpPr>
          <p:nvPr>
            <p:ph type="body" idx="1"/>
          </p:nvPr>
        </p:nvSpPr>
        <p:spPr>
          <a:xfrm>
            <a:off x="1856508" y="951346"/>
            <a:ext cx="10123055" cy="345439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MX" sz="1900" b="1" dirty="0"/>
              <a:t>Aspectos generales</a:t>
            </a:r>
          </a:p>
          <a:p>
            <a:pPr marL="800100" lvl="1">
              <a:lnSpc>
                <a:spcPct val="115000"/>
              </a:lnSpc>
              <a:spcBef>
                <a:spcPts val="0"/>
              </a:spcBef>
              <a:buSzPct val="95000"/>
              <a:buFont typeface="Wingdings" panose="05000000000000000000" pitchFamily="2" charset="2"/>
              <a:buChar char="Ø"/>
            </a:pPr>
            <a:r>
              <a:rPr lang="es-MX" dirty="0"/>
              <a:t>Se prohíbe el uso de explosivos a personas no autorizadas, salvo bajo supervisión</a:t>
            </a:r>
          </a:p>
          <a:p>
            <a:pPr marL="800100" lvl="1">
              <a:lnSpc>
                <a:spcPct val="115000"/>
              </a:lnSpc>
              <a:spcBef>
                <a:spcPts val="0"/>
              </a:spcBef>
              <a:buSzPct val="95000"/>
              <a:buFont typeface="Wingdings" panose="05000000000000000000" pitchFamily="2" charset="2"/>
              <a:buChar char="Ø"/>
            </a:pPr>
            <a:r>
              <a:rPr lang="es-MX" dirty="0"/>
              <a:t>Toda persona autorizada será responsable del uso de los explosivos</a:t>
            </a:r>
          </a:p>
          <a:p>
            <a:pPr marL="800100" lvl="1">
              <a:lnSpc>
                <a:spcPct val="115000"/>
              </a:lnSpc>
              <a:spcBef>
                <a:spcPts val="0"/>
              </a:spcBef>
              <a:buSzPct val="95000"/>
              <a:buFont typeface="Wingdings" panose="05000000000000000000" pitchFamily="2" charset="2"/>
              <a:buChar char="Ø"/>
            </a:pPr>
            <a:r>
              <a:rPr lang="es-MX" dirty="0"/>
              <a:t>El empleo de explosivos se hará bajo la supervisión del titular autorizado denominado “encargado de voladuras”.</a:t>
            </a:r>
          </a:p>
          <a:p>
            <a:pPr marL="800100" lvl="1">
              <a:lnSpc>
                <a:spcPct val="115000"/>
              </a:lnSpc>
              <a:spcBef>
                <a:spcPts val="0"/>
              </a:spcBef>
              <a:buSzPct val="95000"/>
              <a:buFont typeface="Wingdings" panose="05000000000000000000" pitchFamily="2" charset="2"/>
              <a:buChar char="Ø"/>
            </a:pPr>
            <a:r>
              <a:rPr lang="es-MX" dirty="0"/>
              <a:t>Los empleadores de explosivos deberán conocer el reglamento y tomar las medidas y precauciones necesarias para evitar accidentes.</a:t>
            </a:r>
          </a:p>
          <a:p>
            <a:pPr marL="800100" lvl="1">
              <a:lnSpc>
                <a:spcPct val="115000"/>
              </a:lnSpc>
              <a:spcBef>
                <a:spcPts val="0"/>
              </a:spcBef>
              <a:buSzPct val="95000"/>
              <a:buFont typeface="Wingdings" panose="05000000000000000000" pitchFamily="2" charset="2"/>
              <a:buChar char="Ø"/>
            </a:pPr>
            <a:r>
              <a:rPr lang="es-MX" dirty="0"/>
              <a:t>Queda prohibido el empleo de explosivos en mal estado</a:t>
            </a:r>
          </a:p>
          <a:p>
            <a:pPr marL="800100" lvl="1">
              <a:lnSpc>
                <a:spcPct val="115000"/>
              </a:lnSpc>
              <a:spcBef>
                <a:spcPts val="0"/>
              </a:spcBef>
              <a:buSzPct val="95000"/>
              <a:buFont typeface="Wingdings" panose="05000000000000000000" pitchFamily="2" charset="2"/>
              <a:buChar char="Ø"/>
            </a:pPr>
            <a:r>
              <a:rPr lang="es-MX" dirty="0"/>
              <a:t>Para voladuras en zonas urbanas se pedirá permiso al municipio correspondiente.</a:t>
            </a:r>
          </a:p>
          <a:p>
            <a:pPr marL="800100" lvl="1">
              <a:lnSpc>
                <a:spcPct val="115000"/>
              </a:lnSpc>
              <a:spcBef>
                <a:spcPts val="0"/>
              </a:spcBef>
              <a:buSzPct val="95000"/>
              <a:buFont typeface="Wingdings" panose="05000000000000000000" pitchFamily="2" charset="2"/>
              <a:buChar char="Ø"/>
            </a:pPr>
            <a:r>
              <a:rPr lang="es-MX" dirty="0"/>
              <a:t>Se definirán a las zonas de trabajo como “zona de voladura” en la cual solo se encontrara personal autorizado y los accesos estarán clausurados.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SzPct val="95000"/>
              <a:buNone/>
            </a:pPr>
            <a:endParaRPr lang="es-MX" sz="19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900" dirty="0"/>
          </a:p>
        </p:txBody>
      </p:sp>
      <p:pic>
        <p:nvPicPr>
          <p:cNvPr id="6146" name="Picture 2" descr="Exploenergy SAS – Especialistas en Explosivos y Voladuras controlad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18" y="4291588"/>
            <a:ext cx="3723294" cy="236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iferencias entre detonadores eléctricos y electrónicos - Tiempo Min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152" y="4285673"/>
            <a:ext cx="3560618" cy="237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62016" y="494801"/>
            <a:ext cx="8911687" cy="844472"/>
          </a:xfrm>
        </p:spPr>
        <p:txBody>
          <a:bodyPr/>
          <a:lstStyle/>
          <a:p>
            <a:pPr algn="ctr"/>
            <a:r>
              <a:rPr lang="es-MX" dirty="0" smtClean="0"/>
              <a:t>EMPLEO Y USO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42638" y="1413164"/>
            <a:ext cx="6743617" cy="5080000"/>
          </a:xfrm>
        </p:spPr>
        <p:txBody>
          <a:bodyPr>
            <a:normAutofit fontScale="92500" lnSpcReduction="20000"/>
          </a:bodyPr>
          <a:lstStyle/>
          <a:p>
            <a:pPr marL="133350" lvl="0" indent="0">
              <a:lnSpc>
                <a:spcPct val="115000"/>
              </a:lnSpc>
              <a:spcBef>
                <a:spcPts val="0"/>
              </a:spcBef>
              <a:buSzPts val="1500"/>
              <a:buNone/>
            </a:pPr>
            <a:r>
              <a:rPr lang="es-MX" b="1" dirty="0" smtClean="0"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PREPARACION DE LOS BARRENOS</a:t>
            </a:r>
          </a:p>
          <a:p>
            <a:pPr marL="133350" lvl="0" indent="0">
              <a:lnSpc>
                <a:spcPct val="115000"/>
              </a:lnSpc>
              <a:spcBef>
                <a:spcPts val="0"/>
              </a:spcBef>
              <a:buSzPts val="1500"/>
              <a:buNone/>
            </a:pPr>
            <a:endParaRPr lang="es-MX" dirty="0" smtClean="0">
              <a:latin typeface="Century Gothic" panose="020B0502020202020204" pitchFamily="34" charset="0"/>
              <a:ea typeface="Economica"/>
              <a:cs typeface="Economica"/>
              <a:sym typeface="Economica"/>
            </a:endParaRPr>
          </a:p>
          <a:p>
            <a:pPr lvl="0" indent="-323850">
              <a:lnSpc>
                <a:spcPct val="115000"/>
              </a:lnSpc>
              <a:spcBef>
                <a:spcPts val="0"/>
              </a:spcBef>
              <a:buSzPts val="1500"/>
              <a:buFont typeface="Wingdings" panose="05000000000000000000" pitchFamily="2" charset="2"/>
              <a:buChar char="Ø"/>
            </a:pPr>
            <a:r>
              <a:rPr lang="es-MX" dirty="0" smtClean="0"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Prohibido </a:t>
            </a:r>
            <a:r>
              <a:rPr lang="es-MX" dirty="0"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el uso de herramientas metálicas para abrir envases. </a:t>
            </a:r>
          </a:p>
          <a:p>
            <a:pPr lvl="0" indent="-323850">
              <a:lnSpc>
                <a:spcPct val="115000"/>
              </a:lnSpc>
              <a:spcBef>
                <a:spcPts val="0"/>
              </a:spcBef>
              <a:buSzPts val="1500"/>
              <a:buFont typeface="Wingdings" panose="05000000000000000000" pitchFamily="2" charset="2"/>
              <a:buChar char="Ø"/>
            </a:pPr>
            <a:r>
              <a:rPr lang="es-MX" dirty="0"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Explosivos en lugares secos, lejos de fuentes combustibles.</a:t>
            </a:r>
          </a:p>
          <a:p>
            <a:pPr lvl="0" indent="-323850">
              <a:lnSpc>
                <a:spcPct val="115000"/>
              </a:lnSpc>
              <a:spcBef>
                <a:spcPts val="0"/>
              </a:spcBef>
              <a:buSzPts val="1500"/>
              <a:buFont typeface="Wingdings" panose="05000000000000000000" pitchFamily="2" charset="2"/>
              <a:buChar char="Ø"/>
            </a:pPr>
            <a:r>
              <a:rPr lang="es-MX" dirty="0"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No manipular explosivos con tormenta.</a:t>
            </a:r>
          </a:p>
          <a:p>
            <a:pPr lvl="0" indent="-323850">
              <a:lnSpc>
                <a:spcPct val="115000"/>
              </a:lnSpc>
              <a:spcBef>
                <a:spcPts val="0"/>
              </a:spcBef>
              <a:buSzPts val="1500"/>
              <a:buFont typeface="Wingdings" panose="05000000000000000000" pitchFamily="2" charset="2"/>
              <a:buChar char="Ø"/>
            </a:pPr>
            <a:r>
              <a:rPr lang="es-MX" dirty="0"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Prohibido el uso de explosivos deteriorados</a:t>
            </a:r>
            <a:r>
              <a:rPr lang="es-MX" dirty="0" smtClean="0"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.</a:t>
            </a:r>
          </a:p>
          <a:p>
            <a:pPr lvl="0" indent="-323850">
              <a:lnSpc>
                <a:spcPct val="115000"/>
              </a:lnSpc>
              <a:spcBef>
                <a:spcPts val="0"/>
              </a:spcBef>
              <a:buSzPts val="1500"/>
              <a:buFont typeface="Wingdings" panose="05000000000000000000" pitchFamily="2" charset="2"/>
              <a:buChar char="Ø"/>
            </a:pPr>
            <a:endParaRPr lang="es-MX" dirty="0">
              <a:latin typeface="Century Gothic" panose="020B0502020202020204" pitchFamily="34" charset="0"/>
              <a:ea typeface="Economica"/>
              <a:cs typeface="Economica"/>
              <a:sym typeface="Economica"/>
            </a:endParaRPr>
          </a:p>
          <a:p>
            <a:pPr marL="133350" lvl="0" indent="0">
              <a:lnSpc>
                <a:spcPct val="115000"/>
              </a:lnSpc>
              <a:spcBef>
                <a:spcPts val="0"/>
              </a:spcBef>
              <a:buSzPts val="1500"/>
              <a:buNone/>
            </a:pPr>
            <a:r>
              <a:rPr lang="es-MX" b="1" dirty="0" smtClean="0">
                <a:latin typeface="Century Gothic" panose="020B0502020202020204" pitchFamily="34" charset="0"/>
                <a:ea typeface="Economica"/>
                <a:cs typeface="Economica"/>
                <a:sym typeface="Economica"/>
              </a:rPr>
              <a:t>CARGAS FALLADAS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s-MX" dirty="0"/>
              <a:t>Cuando falle algún explosivo nadie se acercara en el transcurso de una hora desde el momento en que debió detonar.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s-MX" dirty="0"/>
              <a:t>Una vez detectada la falla se dará aviso al encargado para que tome las medidas correspondientes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s-MX" dirty="0"/>
              <a:t>No se realizara ningún trabajo en el lugar de la falla, salvo tareas para eliminar el riesgo.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s-MX" dirty="0"/>
              <a:t>Está prohibido descargar o reacondicionar una carga fallada.</a:t>
            </a:r>
          </a:p>
          <a:p>
            <a:pPr marL="133350" lvl="0" indent="0">
              <a:lnSpc>
                <a:spcPct val="115000"/>
              </a:lnSpc>
              <a:spcBef>
                <a:spcPts val="0"/>
              </a:spcBef>
              <a:buSzPts val="1500"/>
              <a:buNone/>
            </a:pPr>
            <a:endParaRPr lang="es-MX" b="1" dirty="0">
              <a:latin typeface="Century Gothic" panose="020B0502020202020204" pitchFamily="34" charset="0"/>
              <a:ea typeface="Economica"/>
              <a:cs typeface="Economica"/>
              <a:sym typeface="Economica"/>
            </a:endParaRPr>
          </a:p>
          <a:p>
            <a:pPr marL="114300" indent="0">
              <a:buNone/>
            </a:pP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082" t="41759" r="50788" b="28776"/>
          <a:stretch/>
        </p:blipFill>
        <p:spPr>
          <a:xfrm>
            <a:off x="7897091" y="1579418"/>
            <a:ext cx="3538970" cy="2366650"/>
          </a:xfrm>
          <a:prstGeom prst="rect">
            <a:avLst/>
          </a:prstGeom>
        </p:spPr>
      </p:pic>
      <p:pic>
        <p:nvPicPr>
          <p:cNvPr id="14340" name="Picture 4" descr="Riesgos vinculados al uso de explosivos en actividades miner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091" y="4435595"/>
            <a:ext cx="3538970" cy="213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97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3050" y="439383"/>
            <a:ext cx="8911687" cy="844472"/>
          </a:xfrm>
        </p:spPr>
        <p:txBody>
          <a:bodyPr/>
          <a:lstStyle/>
          <a:p>
            <a:pPr algn="ctr"/>
            <a:r>
              <a:rPr lang="es-MX" dirty="0" smtClean="0"/>
              <a:t>ALMACENAMIENTO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874982" y="1283855"/>
            <a:ext cx="9629630" cy="462736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MX" sz="1400" dirty="0"/>
              <a:t>Artículo 418. — Solamente se almacenarán explosivos en polvorines, los que deberán estar habilitados por la D.G.F.M. mediante certificación</a:t>
            </a:r>
            <a:r>
              <a:rPr lang="es-MX" sz="14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1400" dirty="0"/>
              <a:t>Artículo 424. — No se practicará ninguna operación en los polvorines, cuando haya tormentas eléctricas.</a:t>
            </a:r>
            <a:endParaRPr lang="es-MX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es-MX" sz="1400" dirty="0"/>
              <a:t>Artículo 425. — Los polvorines se mantendrán secos, ventilados y limpios.</a:t>
            </a:r>
            <a:endParaRPr lang="es-MX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es-MX" sz="1400" dirty="0"/>
              <a:t>Artículo 427. — Dentro de los polvorines no habrá sistema de calefacción a fuego directo a vapor o electricidad. Sólo se permitirán radiadores de agua caliente</a:t>
            </a:r>
            <a:r>
              <a:rPr lang="es-MX" sz="14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1400" dirty="0"/>
              <a:t>Artículo 428. — Queda prohibido abrir los envases de explosivos dentro del polvorín. Dicha operación será hecha a distancia prudencial.</a:t>
            </a:r>
            <a:endParaRPr lang="es-MX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es-MX" sz="1400" dirty="0"/>
              <a:t>Artículo 430. — En lo posible los polvorines tendrán únicamente iluminación natural.</a:t>
            </a:r>
            <a:endParaRPr lang="es-MX" sz="1400" dirty="0"/>
          </a:p>
          <a:p>
            <a:endParaRPr lang="es-MX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Google Shape;231;p30"/>
          <p:cNvSpPr/>
          <p:nvPr/>
        </p:nvSpPr>
        <p:spPr>
          <a:xfrm>
            <a:off x="2766667" y="4614533"/>
            <a:ext cx="2730543" cy="150917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 u="sng" dirty="0">
                <a:solidFill>
                  <a:schemeClr val="lt1"/>
                </a:solidFill>
              </a:rPr>
              <a:t>¿Qué es un Polvorín?</a:t>
            </a:r>
            <a:endParaRPr sz="1100" b="1" u="sng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u="sng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dirty="0">
                <a:solidFill>
                  <a:schemeClr val="lt1"/>
                </a:solidFill>
              </a:rPr>
              <a:t>Es un edificio donde se almacena la pólvora y las municiones o explosivos hechos a base de pólvora.</a:t>
            </a:r>
            <a:endParaRPr sz="1100" dirty="0">
              <a:solidFill>
                <a:schemeClr val="lt1"/>
              </a:solidFill>
            </a:endParaRPr>
          </a:p>
        </p:txBody>
      </p:sp>
      <p:pic>
        <p:nvPicPr>
          <p:cNvPr id="7170" name="Picture 2" descr="Polvorines realizados con contenedores reciclados | 4hou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894" y="4420120"/>
            <a:ext cx="3530961" cy="210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388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>
            <a:spLocks noGrp="1"/>
          </p:cNvSpPr>
          <p:nvPr>
            <p:ph type="title"/>
          </p:nvPr>
        </p:nvSpPr>
        <p:spPr>
          <a:xfrm>
            <a:off x="2038744" y="688765"/>
            <a:ext cx="8911687" cy="7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s-MX" dirty="0"/>
              <a:t>OBJETIVOS</a:t>
            </a:r>
            <a:endParaRPr dirty="0"/>
          </a:p>
        </p:txBody>
      </p:sp>
      <p:sp>
        <p:nvSpPr>
          <p:cNvPr id="171" name="Google Shape;171;p2"/>
          <p:cNvSpPr txBox="1">
            <a:spLocks noGrp="1"/>
          </p:cNvSpPr>
          <p:nvPr>
            <p:ph type="body" idx="1"/>
          </p:nvPr>
        </p:nvSpPr>
        <p:spPr>
          <a:xfrm>
            <a:off x="2589212" y="1653988"/>
            <a:ext cx="8915400" cy="4257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s-MX" sz="2400" dirty="0"/>
              <a:t>Entender las normativas vigentes en la República Argentina sobre explosivos</a:t>
            </a:r>
            <a:endParaRPr sz="2400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s-MX" sz="2400" dirty="0"/>
              <a:t>Brindar información sobre el empleo de explosivos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s-MX" sz="2400" dirty="0"/>
              <a:t>Exponer los riesgos en el uso, transporte y almacenamiento, como así también las medidas de seguridad adecuadas.  </a:t>
            </a:r>
            <a:endParaRPr sz="2400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s-MX" sz="2400" dirty="0"/>
              <a:t>Conocer la aplicación que tienen en la Ingeniería Civil, así como también los riesgos que conllevan y las medidas de seguridad a adoptar en caso de un accidente.</a:t>
            </a:r>
            <a:endParaRPr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3807" y="328546"/>
            <a:ext cx="8911687" cy="807526"/>
          </a:xfrm>
        </p:spPr>
        <p:txBody>
          <a:bodyPr/>
          <a:lstStyle/>
          <a:p>
            <a:pPr algn="ctr"/>
            <a:r>
              <a:rPr lang="es-MX" dirty="0" smtClean="0"/>
              <a:t>ALMACENAMIENTO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835384" y="1136072"/>
            <a:ext cx="9467273" cy="3371273"/>
          </a:xfrm>
        </p:spPr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es-MX" b="1" dirty="0" smtClean="0"/>
              <a:t>CLASES DE POLVORINES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u="sng" dirty="0"/>
              <a:t>Polvorines de Superficie:</a:t>
            </a:r>
            <a:r>
              <a:rPr lang="es-MX" dirty="0"/>
              <a:t> Son los construidos sobre el nivel del terreno, y sus capacidades varían de acuerdo a las características del almacén de explosivos y necesidades del </a:t>
            </a:r>
            <a:r>
              <a:rPr lang="es-MX" dirty="0" smtClean="0"/>
              <a:t>usuario.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u="sng" dirty="0" smtClean="0"/>
              <a:t>Polvorines </a:t>
            </a:r>
            <a:r>
              <a:rPr lang="es-MX" u="sng" dirty="0"/>
              <a:t>Subterráneos:</a:t>
            </a:r>
            <a:r>
              <a:rPr lang="es-MX" dirty="0"/>
              <a:t> Son aquellos que se construyen en galerías o túneles en el interior de una mina. Tienen comunicación con otras galerías de la misma mina y se les destina, por lo general, al almacenamiento temporal de explosivos.</a:t>
            </a:r>
            <a:endParaRPr lang="es-MX" dirty="0"/>
          </a:p>
          <a:p>
            <a:pPr>
              <a:buFont typeface="Wingdings" panose="05000000000000000000" pitchFamily="2" charset="2"/>
              <a:buChar char="Ø"/>
            </a:pPr>
            <a:r>
              <a:rPr lang="es-MX" u="sng" dirty="0"/>
              <a:t>Polvorines Enterrados:</a:t>
            </a:r>
            <a:r>
              <a:rPr lang="es-MX" dirty="0"/>
              <a:t> Son los almacenes de explosivos instalados en socavones o galerías sin comunicación a otras labores subterráneas en actividad. Pueden también estar constituidos por una bóveda recubierta de tierra suelta, con una techumbre adecuadamente resistente para </a:t>
            </a:r>
            <a:r>
              <a:rPr lang="es-MX" dirty="0" smtClean="0"/>
              <a:t>soportarla.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u="sng" dirty="0" smtClean="0"/>
              <a:t>Polvorines </a:t>
            </a:r>
            <a:r>
              <a:rPr lang="es-MX" u="sng" dirty="0"/>
              <a:t>Móviles:</a:t>
            </a:r>
            <a:r>
              <a:rPr lang="es-MX" dirty="0"/>
              <a:t> Son aquellos que pueden ser trasladados de un lugar a otro sobre vehículos de transporte.</a:t>
            </a:r>
            <a:endParaRPr lang="es-MX" dirty="0"/>
          </a:p>
          <a:p>
            <a:endParaRPr lang="en-US" dirty="0"/>
          </a:p>
        </p:txBody>
      </p:sp>
      <p:pic>
        <p:nvPicPr>
          <p:cNvPr id="8194" name="Picture 2" descr="Deposito y Custodia de Explosivos - DME SeguridadDME Segurid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558" y="4507343"/>
            <a:ext cx="3280351" cy="201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epositos - Explosivos Industria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735" y="4507343"/>
            <a:ext cx="2978229" cy="201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Polvorines Especiales - Explosivos Industria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790" y="4507343"/>
            <a:ext cx="2676846" cy="200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476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2243" y="254656"/>
            <a:ext cx="8911687" cy="844472"/>
          </a:xfrm>
        </p:spPr>
        <p:txBody>
          <a:bodyPr/>
          <a:lstStyle/>
          <a:p>
            <a:pPr algn="ctr"/>
            <a:r>
              <a:rPr lang="es-MX" dirty="0" smtClean="0"/>
              <a:t>DESTRUCCION EXPLOSIVOS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754909" y="1099129"/>
            <a:ext cx="9827491" cy="271548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MX" sz="1600" dirty="0"/>
              <a:t>Artículo 565. — Cuando los explosivos a destruir, por su cantidad o estado requieran tomar decisiones excepcionales, se consultará, previamente, al fabricante o en su defecto a la D.G.F.M.</a:t>
            </a:r>
            <a:endParaRPr lang="es-MX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s-MX" sz="1600" dirty="0"/>
              <a:t>Artículo 566. — Las operaciones de destrucción se realizarán en sitios suficientemente alejados de edificios, ferrovías, carreteras y lugares de reunión de gente.</a:t>
            </a:r>
            <a:endParaRPr lang="es-MX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s-MX" sz="1600" dirty="0"/>
              <a:t>Artículo 567. — No debe destruirse más de una clase de explosivos por vez.</a:t>
            </a:r>
            <a:endParaRPr lang="es-MX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s-MX" sz="1600" dirty="0"/>
              <a:t>Art. 568 - Para la destrucción de explosivos se tendrán en cuenta las siguientes distancias mínimas de seguridad:</a:t>
            </a:r>
            <a:endParaRPr lang="es-MX" sz="1600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9218" name="Picture 2" descr="https://lh4.googleusercontent.com/pM4gMRmQxql_W1NOfjQUz6Q2DgpV00FieY9Fx5wy34x5QFH-UaZX3g2GalS1ykJSJaBtUIm9igMExrj7PsY9uzGoKi5fF3HlByEQseuPTdpBlEAV-3d7tegKz2HSBUqlxf3aKZuTPbPe6CRmXO8f8u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224" y="3814618"/>
            <a:ext cx="6155220" cy="248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633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3080" y="420910"/>
            <a:ext cx="8911687" cy="705926"/>
          </a:xfrm>
        </p:spPr>
        <p:txBody>
          <a:bodyPr/>
          <a:lstStyle/>
          <a:p>
            <a:pPr algn="ctr"/>
            <a:r>
              <a:rPr lang="es-MX" dirty="0" smtClean="0"/>
              <a:t>RIESGOS VINCULADOS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533235" y="1274618"/>
            <a:ext cx="9971376" cy="4488822"/>
          </a:xfrm>
        </p:spPr>
        <p:txBody>
          <a:bodyPr/>
          <a:lstStyle/>
          <a:p>
            <a:pPr marL="114300" indent="0">
              <a:buNone/>
            </a:pPr>
            <a:r>
              <a:rPr lang="es-MX" dirty="0"/>
              <a:t>Los explosivos se inician o activan con los detonadores, pero pueden reaccionar y explotar por otros motivos como: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b="1" u="sng" dirty="0"/>
              <a:t>Explosión fortuita: </a:t>
            </a:r>
            <a:r>
              <a:rPr lang="es-MX" dirty="0"/>
              <a:t>Detonación sorpresiva fuera del taladro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b="1" u="sng" dirty="0"/>
              <a:t>Tiro prematuro: </a:t>
            </a:r>
            <a:r>
              <a:rPr lang="es-MX" dirty="0"/>
              <a:t>Detonación adelantada de uno o más taladros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b="1" u="sng" dirty="0"/>
              <a:t>Tiro retardado: </a:t>
            </a:r>
            <a:r>
              <a:rPr lang="es-MX" dirty="0"/>
              <a:t>No salió total o parcialmente por falla del iniciador, guía o explosivo, deja restos que deben eliminarse posteriormente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b="1" u="sng" dirty="0"/>
              <a:t>Tiro soplado: </a:t>
            </a:r>
            <a:r>
              <a:rPr lang="es-MX" dirty="0"/>
              <a:t>Salió sin romper la roca ni dejar restos.</a:t>
            </a:r>
          </a:p>
          <a:p>
            <a:endParaRPr lang="en-US" dirty="0"/>
          </a:p>
        </p:txBody>
      </p:sp>
      <p:pic>
        <p:nvPicPr>
          <p:cNvPr id="10242" name="Picture 2" descr="Riesgo de Explos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301" y="4174836"/>
            <a:ext cx="2613419" cy="231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Voladura en minería subterránea - Maquire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786" y="4159594"/>
            <a:ext cx="4148570" cy="233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48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564602" cy="872181"/>
          </a:xfrm>
        </p:spPr>
        <p:txBody>
          <a:bodyPr/>
          <a:lstStyle/>
          <a:p>
            <a:pPr algn="ctr"/>
            <a:r>
              <a:rPr lang="es-MX" dirty="0" smtClean="0"/>
              <a:t>ACCIDENTES CON EXPLOSIVOS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07128" y="1496291"/>
            <a:ext cx="9790545" cy="478443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MX" sz="2000" b="1" dirty="0"/>
              <a:t>Directos:</a:t>
            </a:r>
          </a:p>
          <a:p>
            <a:pPr marL="114300" indent="0">
              <a:buNone/>
            </a:pPr>
            <a:r>
              <a:rPr lang="es-MX" sz="2000" dirty="0"/>
              <a:t>Por explosiones fortuitas o tiros fallados. Motivos: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sz="2000" dirty="0"/>
              <a:t>Negligencia,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sz="2000" dirty="0"/>
              <a:t>Fallas de encendido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sz="2000" dirty="0"/>
              <a:t>Productos defectuosos.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000" b="1" dirty="0"/>
              <a:t>Indirectos:</a:t>
            </a:r>
          </a:p>
          <a:p>
            <a:pPr marL="114300" indent="0">
              <a:buNone/>
            </a:pPr>
            <a:r>
              <a:rPr lang="es-MX" sz="2000" u="sng" dirty="0"/>
              <a:t>Por </a:t>
            </a:r>
            <a:r>
              <a:rPr lang="es-MX" sz="2000" u="sng" dirty="0" err="1"/>
              <a:t>gaseamiento</a:t>
            </a:r>
            <a:r>
              <a:rPr lang="es-MX" sz="2000" u="sng" dirty="0"/>
              <a:t>. Motivos</a:t>
            </a:r>
            <a:r>
              <a:rPr lang="es-MX" sz="2000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sz="2000" dirty="0"/>
              <a:t>Ingreso antes de despejar los humos.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sz="2000" dirty="0"/>
              <a:t>Exposición a ambiente mal ventilado.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sz="2000" dirty="0"/>
              <a:t>Iniciación defectuosa del explosivo.</a:t>
            </a:r>
          </a:p>
          <a:p>
            <a:pPr marL="114300" indent="0">
              <a:buNone/>
            </a:pPr>
            <a:r>
              <a:rPr lang="es-MX" sz="2000" u="sng" dirty="0"/>
              <a:t>Por desplome de rocas (vibración excesiva). Motivos: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sz="2000" dirty="0"/>
              <a:t>Condiciones geológicas, roca muy fisurada o incompetente.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sz="2000" dirty="0"/>
              <a:t>Sobrecarga de explosivos.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sz="2000" dirty="0"/>
              <a:t>Iniciación instantánea del disparo o con retardos muy cortos.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11270" name="Picture 6" descr="Accidentes en minería chilena se redujeron 75% desde 2010 a 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436" y="1754909"/>
            <a:ext cx="4073237" cy="271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246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0545" y="624110"/>
            <a:ext cx="9334067" cy="1280890"/>
          </a:xfrm>
        </p:spPr>
        <p:txBody>
          <a:bodyPr/>
          <a:lstStyle/>
          <a:p>
            <a:pPr algn="ctr"/>
            <a:r>
              <a:rPr lang="es-MX" dirty="0" smtClean="0"/>
              <a:t>ELEMENTOS DE PROTECCION PERSONAL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627976" y="1773382"/>
            <a:ext cx="6259224" cy="4535054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CASCO: puede tener lámpara, orejeras, visera retráctil y extensiones posteriores para proteger la nuca.</a:t>
            </a:r>
          </a:p>
          <a:p>
            <a:pPr>
              <a:buFont typeface="Wingdings" panose="05000000000000000000" pitchFamily="2" charset="2"/>
              <a:buChar char="Ø"/>
            </a:pPr>
            <a:endParaRPr lang="es-MX" dirty="0"/>
          </a:p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PROTECCIÓN OCULAR</a:t>
            </a:r>
          </a:p>
          <a:p>
            <a:pPr>
              <a:buFont typeface="Wingdings" panose="05000000000000000000" pitchFamily="2" charset="2"/>
              <a:buChar char="Ø"/>
            </a:pPr>
            <a:endParaRPr lang="es-MX" dirty="0"/>
          </a:p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PROTECTORES AUDITIVOS</a:t>
            </a:r>
          </a:p>
          <a:p>
            <a:pPr>
              <a:buFont typeface="Wingdings" panose="05000000000000000000" pitchFamily="2" charset="2"/>
              <a:buChar char="Ø"/>
            </a:pPr>
            <a:endParaRPr lang="es-MX" dirty="0"/>
          </a:p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PROTECTORES DE VÍAS RESPIRATORIAS</a:t>
            </a:r>
          </a:p>
          <a:p>
            <a:pPr marL="114300" indent="0">
              <a:buNone/>
            </a:pPr>
            <a:endParaRPr lang="es-MX" dirty="0"/>
          </a:p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CALZADO DE SEGURIDAD CON PUNTA METÁLICA (conductivo)</a:t>
            </a:r>
          </a:p>
          <a:p>
            <a:pPr>
              <a:buFont typeface="Wingdings" panose="05000000000000000000" pitchFamily="2" charset="2"/>
              <a:buChar char="Ø"/>
            </a:pPr>
            <a:endParaRPr lang="es-MX" dirty="0"/>
          </a:p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ROPA: de material ignífugo y antiestático - chaleco refractario.</a:t>
            </a:r>
          </a:p>
          <a:p>
            <a:endParaRPr lang="en-US" dirty="0"/>
          </a:p>
        </p:txBody>
      </p:sp>
      <p:pic>
        <p:nvPicPr>
          <p:cNvPr id="4" name="Google Shape;337;p37"/>
          <p:cNvPicPr preferRelativeResize="0"/>
          <p:nvPr/>
        </p:nvPicPr>
        <p:blipFill rotWithShape="1">
          <a:blip r:embed="rId2">
            <a:alphaModFix/>
          </a:blip>
          <a:srcRect l="20796" t="16229" r="9927" b="10300"/>
          <a:stretch/>
        </p:blipFill>
        <p:spPr>
          <a:xfrm>
            <a:off x="1028819" y="1773382"/>
            <a:ext cx="4439107" cy="4451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5076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47979" y="476328"/>
            <a:ext cx="8911687" cy="816763"/>
          </a:xfrm>
        </p:spPr>
        <p:txBody>
          <a:bodyPr/>
          <a:lstStyle/>
          <a:p>
            <a:pPr algn="ctr"/>
            <a:r>
              <a:rPr lang="es-MX" dirty="0" smtClean="0"/>
              <a:t>APLICACIONES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459345" y="1293091"/>
            <a:ext cx="10045267" cy="4618131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s-MX" b="1" dirty="0" smtClean="0"/>
              <a:t>DEMOLICIONES CON EXPLOSIVOS</a:t>
            </a:r>
          </a:p>
          <a:p>
            <a:pPr marL="114300" indent="0">
              <a:buNone/>
            </a:pPr>
            <a:r>
              <a:rPr lang="es-MX" dirty="0"/>
              <a:t>Se basa en debilitar o eliminar apoyos o puntos estructurales críticos de la estructura, para así provocar su desequilibrio y, como consecuencia, su caída en una dirección predeterminada. Se colocan pequeñas cargas explosivas (generalmente menores a 50 g).</a:t>
            </a:r>
            <a:endParaRPr lang="es-MX" dirty="0"/>
          </a:p>
          <a:p>
            <a:pPr>
              <a:buFont typeface="Wingdings" panose="05000000000000000000" pitchFamily="2" charset="2"/>
              <a:buChar char="Ø"/>
            </a:pPr>
            <a:r>
              <a:rPr lang="es-MX" u="sng" dirty="0"/>
              <a:t>Riegos:</a:t>
            </a:r>
            <a:endParaRPr lang="es-MX" dirty="0"/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s-MX" dirty="0"/>
              <a:t>Proyección de fragmentos volantes.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s-MX" dirty="0"/>
              <a:t>Vibraciones.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s-MX" dirty="0"/>
              <a:t>Fallas de disparo (tiros prematuros o retardados).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u="sng" dirty="0"/>
              <a:t>Medidas de seguridad:</a:t>
            </a:r>
            <a:endParaRPr lang="es-MX" dirty="0"/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s-MX" dirty="0"/>
              <a:t>Las cargas de explosivo deben ser  cubiertas con protecciones adecuadas como ser: bandas de goma, redes, etc. con el fin de evitar proyecciones.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s-MX" dirty="0"/>
              <a:t>Para evitar la formación de polvo, un meto eficiente es rociar con agua el frente de la voladura.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s-MX" dirty="0"/>
              <a:t>Con respecto al área circundante de la zona de voladura, la misma debe ser evacuada e inspeccionada antes del disparo.</a:t>
            </a:r>
          </a:p>
          <a:p>
            <a:pPr marL="11430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067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emolición por voladura controlada - Maquinaria de Demoli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56" y="1361929"/>
            <a:ext cx="5445783" cy="508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emolición controlada - El Blog de RD San J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999" y="1361928"/>
            <a:ext cx="5366328" cy="508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23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9988" y="226946"/>
            <a:ext cx="8911687" cy="622799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APLICACIONES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357745" y="932874"/>
            <a:ext cx="10741891" cy="5689599"/>
          </a:xfrm>
        </p:spPr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es-MX" sz="2900" b="1" dirty="0" smtClean="0"/>
              <a:t>EXCAVACIONES CON EXPLOSIVOS</a:t>
            </a:r>
          </a:p>
          <a:p>
            <a:pPr marL="114300" indent="0">
              <a:buNone/>
            </a:pPr>
            <a:r>
              <a:rPr lang="es-MX" sz="2500" dirty="0" smtClean="0"/>
              <a:t>Es válido </a:t>
            </a:r>
            <a:r>
              <a:rPr lang="es-MX" sz="2500" dirty="0"/>
              <a:t>en la ejecución de un túnel en roca cuando ésta es muy abrasiva y resistente o se encuentra en estado masivo. Es necesario taladrar la superficie del frente del túnel, cargándose estos taladros con explosivos, que se detonarán. Esta reacción explosiva genera una serie de gases y vibraciones que rompen la roca.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500" u="sng" dirty="0"/>
              <a:t>R</a:t>
            </a:r>
            <a:r>
              <a:rPr lang="es-MX" sz="2500" u="sng" dirty="0" smtClean="0"/>
              <a:t>iesgos</a:t>
            </a:r>
            <a:r>
              <a:rPr lang="es-MX" sz="2500" u="sng" dirty="0"/>
              <a:t>:</a:t>
            </a:r>
            <a:endParaRPr lang="es-MX" sz="2500" u="sng" dirty="0"/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s-MX" sz="2500" dirty="0"/>
              <a:t>Preparación de la zona de voladura: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s-MX" sz="2500" dirty="0" smtClean="0"/>
              <a:t>Regreso </a:t>
            </a:r>
            <a:r>
              <a:rPr lang="es-MX" sz="2500" dirty="0"/>
              <a:t>al área de voladura: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s-MX" sz="2500" dirty="0" smtClean="0"/>
              <a:t>Gases</a:t>
            </a:r>
            <a:r>
              <a:rPr lang="es-MX" sz="2500" dirty="0"/>
              <a:t>: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s-MX" sz="2500" dirty="0" smtClean="0"/>
              <a:t>Barrenos </a:t>
            </a:r>
            <a:r>
              <a:rPr lang="es-MX" sz="2500" dirty="0"/>
              <a:t>no explosionados: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s-MX" sz="2500" dirty="0" smtClean="0"/>
              <a:t>Barrenos incendiados o demorados: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s-MX" sz="2500" dirty="0" smtClean="0"/>
              <a:t>Vibraciones </a:t>
            </a:r>
            <a:r>
              <a:rPr lang="es-MX" sz="2500" dirty="0"/>
              <a:t>producidas por la voladura</a:t>
            </a:r>
            <a:r>
              <a:rPr lang="es-MX" sz="2500" dirty="0" smtClean="0"/>
              <a:t>:</a:t>
            </a:r>
            <a:endParaRPr lang="es-MX" sz="2500" u="sng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MX" sz="2500" u="sng" dirty="0" smtClean="0"/>
              <a:t>Medidas </a:t>
            </a:r>
            <a:r>
              <a:rPr lang="es-MX" sz="2500" u="sng" dirty="0"/>
              <a:t>de seguridad </a:t>
            </a:r>
            <a:endParaRPr lang="es-MX" sz="2500" dirty="0" smtClean="0"/>
          </a:p>
          <a:p>
            <a:pPr marL="114300" indent="0">
              <a:buNone/>
            </a:pPr>
            <a:r>
              <a:rPr lang="es-MX" sz="2500" dirty="0"/>
              <a:t/>
            </a:r>
            <a:br>
              <a:rPr lang="es-MX" sz="2500" dirty="0"/>
            </a:br>
            <a:r>
              <a:rPr lang="es-MX" sz="2500" dirty="0"/>
              <a:t>Después del disparo y solo después de haber pasado un tiempo prudencial, el encargado de la operación regresará al lugar de la voladura para efectuar su evaluación de la fragmentación, empuje, volumen removido y sobre rotura. Es en este momento que deberá tener presentes los riesgos de gases tóxicos remanentes, restos de explosivo o accesorios no detonados (tiros fallados) y el desprendimiento de bloques de roca capaces de causar daño. En estos casos, se prohibirá el acceso al lugar hasta no haber eliminado el riesgo</a:t>
            </a:r>
            <a:r>
              <a:rPr lang="es-MX" sz="2500" dirty="0" smtClean="0"/>
              <a:t>.</a:t>
            </a:r>
            <a:endParaRPr lang="es-MX" b="1" dirty="0" smtClean="0"/>
          </a:p>
        </p:txBody>
      </p:sp>
    </p:spTree>
    <p:extLst>
      <p:ext uri="{BB962C8B-B14F-4D97-AF65-F5344CB8AC3E}">
        <p14:creationId xmlns:p14="http://schemas.microsoft.com/office/powerpoint/2010/main" val="3519190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Entendiendo el real impacto de la voladura en las operaciones mineras |  Outletmine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0" y="1330035"/>
            <a:ext cx="5375565" cy="432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explosivos – El blog de Víctor Yep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492" y="1330035"/>
            <a:ext cx="5698836" cy="432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946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90618" y="596401"/>
            <a:ext cx="8911687" cy="816763"/>
          </a:xfrm>
        </p:spPr>
        <p:txBody>
          <a:bodyPr/>
          <a:lstStyle/>
          <a:p>
            <a:pPr algn="ctr"/>
            <a:r>
              <a:rPr lang="es-MX" dirty="0" smtClean="0"/>
              <a:t>EJEMPLO DE CALCULO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727200" y="1413165"/>
            <a:ext cx="9777412" cy="4498058"/>
          </a:xfrm>
        </p:spPr>
        <p:txBody>
          <a:bodyPr/>
          <a:lstStyle/>
          <a:p>
            <a:pPr marL="114300" indent="0">
              <a:buNone/>
            </a:pPr>
            <a:r>
              <a:rPr lang="es-MX" dirty="0"/>
              <a:t>Cantidad de explosivo a colocar en un pozo a cielo abierto con una longitud de perforación de 15m, que tiene un taco de grava fina de 6m. Este explosivo dispone de un iniciador eléctrico.</a:t>
            </a:r>
          </a:p>
          <a:p>
            <a:pPr>
              <a:buFont typeface="Wingdings" panose="05000000000000000000" pitchFamily="2" charset="2"/>
              <a:buChar char="Ø"/>
            </a:pPr>
            <a:endParaRPr lang="es-MX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Google Shape;305;g9bf44ef225_0_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69667" y="2618673"/>
            <a:ext cx="4130251" cy="3292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2007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"/>
          <p:cNvSpPr txBox="1">
            <a:spLocks noGrp="1"/>
          </p:cNvSpPr>
          <p:nvPr>
            <p:ph type="title"/>
          </p:nvPr>
        </p:nvSpPr>
        <p:spPr>
          <a:xfrm>
            <a:off x="2241944" y="624110"/>
            <a:ext cx="8911687" cy="85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s-MX" dirty="0"/>
              <a:t>MARCO LEGAL</a:t>
            </a:r>
            <a:endParaRPr dirty="0"/>
          </a:p>
        </p:txBody>
      </p:sp>
      <p:sp>
        <p:nvSpPr>
          <p:cNvPr id="177" name="Google Shape;177;p3"/>
          <p:cNvSpPr txBox="1">
            <a:spLocks noGrp="1"/>
          </p:cNvSpPr>
          <p:nvPr>
            <p:ph type="body" idx="1"/>
          </p:nvPr>
        </p:nvSpPr>
        <p:spPr>
          <a:xfrm>
            <a:off x="2589212" y="1707776"/>
            <a:ext cx="8915400" cy="4203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s-MX" sz="2400" dirty="0"/>
              <a:t>La Ley de Higiene y Seguridad N° 19.587 - Decreto 911/96.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s-MX" sz="2400" dirty="0"/>
              <a:t>Ley Nacional de Armas y Explosivos N° 20.429 - Decreto 302/83.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dirty="0"/>
          </a:p>
        </p:txBody>
      </p:sp>
      <p:pic>
        <p:nvPicPr>
          <p:cNvPr id="178" name="Google Shape;17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3491" y="4151499"/>
            <a:ext cx="384810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46912" y="4308156"/>
            <a:ext cx="3199747" cy="752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9434" y="476328"/>
            <a:ext cx="8911687" cy="807526"/>
          </a:xfrm>
        </p:spPr>
        <p:txBody>
          <a:bodyPr/>
          <a:lstStyle/>
          <a:p>
            <a:pPr algn="ctr"/>
            <a:r>
              <a:rPr lang="es-MX" dirty="0" smtClean="0"/>
              <a:t>EJEMPLO DE CALCULO</a:t>
            </a:r>
            <a:endParaRPr lang="en-US" dirty="0"/>
          </a:p>
        </p:txBody>
      </p:sp>
      <p:pic>
        <p:nvPicPr>
          <p:cNvPr id="4" name="Google Shape;310;g9bf44ef225_0_7"/>
          <p:cNvPicPr preferRelativeResize="0"/>
          <p:nvPr/>
        </p:nvPicPr>
        <p:blipFill rotWithShape="1">
          <a:blip r:embed="rId2">
            <a:alphaModFix/>
          </a:blip>
          <a:srcRect l="30593" t="19554" r="39365" b="32222"/>
          <a:stretch/>
        </p:blipFill>
        <p:spPr>
          <a:xfrm>
            <a:off x="1191491" y="1600200"/>
            <a:ext cx="4784436" cy="424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15;g9bf44ef225_0_19"/>
          <p:cNvPicPr preferRelativeResize="0"/>
          <p:nvPr/>
        </p:nvPicPr>
        <p:blipFill rotWithShape="1">
          <a:blip r:embed="rId3">
            <a:alphaModFix/>
          </a:blip>
          <a:srcRect l="28941" t="19127" r="36268" b="25924"/>
          <a:stretch/>
        </p:blipFill>
        <p:spPr>
          <a:xfrm>
            <a:off x="6180469" y="1600200"/>
            <a:ext cx="5143314" cy="4245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48100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8671" y="2914728"/>
            <a:ext cx="8911687" cy="1280890"/>
          </a:xfrm>
        </p:spPr>
        <p:txBody>
          <a:bodyPr/>
          <a:lstStyle/>
          <a:p>
            <a:pPr algn="ctr"/>
            <a:r>
              <a:rPr lang="es-MX" dirty="0" smtClean="0"/>
              <a:t>MUCHAS GRACIAS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448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"/>
          <p:cNvSpPr txBox="1">
            <a:spLocks noGrp="1"/>
          </p:cNvSpPr>
          <p:nvPr>
            <p:ph type="title"/>
          </p:nvPr>
        </p:nvSpPr>
        <p:spPr>
          <a:xfrm>
            <a:off x="2140343" y="624110"/>
            <a:ext cx="8911687" cy="908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s-MX"/>
              <a:t>DEFINICION</a:t>
            </a:r>
            <a:endParaRPr/>
          </a:p>
        </p:txBody>
      </p:sp>
      <p:sp>
        <p:nvSpPr>
          <p:cNvPr id="185" name="Google Shape;185;p4"/>
          <p:cNvSpPr txBox="1">
            <a:spLocks noGrp="1"/>
          </p:cNvSpPr>
          <p:nvPr>
            <p:ph type="body" idx="1"/>
          </p:nvPr>
        </p:nvSpPr>
        <p:spPr>
          <a:xfrm>
            <a:off x="2051329" y="1707776"/>
            <a:ext cx="8915400" cy="4203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Ø"/>
            </a:pPr>
            <a:r>
              <a:rPr lang="es-MX" sz="2000" dirty="0"/>
              <a:t>Artículo 1 — Se entenderá por pólvoras, explosivos y afines (explosivos en lo que sigue) las sustancias o mezclas de sustancias que en determinadas condiciones son susceptibles de una súbita liberación de energía mediante transformaciones químicas. Esta definición incluye la de aquellos artificios que contengan explosivos o estén destinados a producir o transmitir fuego.</a:t>
            </a:r>
            <a:r>
              <a:rPr lang="es-MX" dirty="0"/>
              <a:t/>
            </a:r>
            <a:br>
              <a:rPr lang="es-MX" dirty="0"/>
            </a:br>
            <a:endParaRPr dirty="0"/>
          </a:p>
        </p:txBody>
      </p:sp>
      <p:pic>
        <p:nvPicPr>
          <p:cNvPr id="186" name="Google Shape;186;p4" descr="2 fundamentos-sobre-explosivos"/>
          <p:cNvPicPr preferRelativeResize="0"/>
          <p:nvPr/>
        </p:nvPicPr>
        <p:blipFill rotWithShape="1">
          <a:blip r:embed="rId3">
            <a:alphaModFix/>
          </a:blip>
          <a:srcRect l="8572" t="33845" r="50398" b="19096"/>
          <a:stretch/>
        </p:blipFill>
        <p:spPr>
          <a:xfrm>
            <a:off x="2592925" y="3939987"/>
            <a:ext cx="3592722" cy="2317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4" descr="Carreras Técnicas realizó taller de explosivos en la minería - Universidad  Central de Chi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4975" y="3903626"/>
            <a:ext cx="4185328" cy="2354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"/>
          <p:cNvSpPr txBox="1">
            <a:spLocks noGrp="1"/>
          </p:cNvSpPr>
          <p:nvPr>
            <p:ph type="title"/>
          </p:nvPr>
        </p:nvSpPr>
        <p:spPr>
          <a:xfrm>
            <a:off x="2387364" y="529980"/>
            <a:ext cx="8911687" cy="84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s-MX"/>
              <a:t>CLASIFICACION</a:t>
            </a:r>
            <a:endParaRPr/>
          </a:p>
        </p:txBody>
      </p:sp>
      <p:pic>
        <p:nvPicPr>
          <p:cNvPr id="193" name="Google Shape;193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3452" t="15760" r="23103" b="11701"/>
          <a:stretch/>
        </p:blipFill>
        <p:spPr>
          <a:xfrm>
            <a:off x="2888428" y="1371599"/>
            <a:ext cx="7909560" cy="439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8428" y="4299696"/>
            <a:ext cx="2786231" cy="2301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"/>
          <p:cNvSpPr txBox="1">
            <a:spLocks noGrp="1"/>
          </p:cNvSpPr>
          <p:nvPr>
            <p:ph type="title"/>
          </p:nvPr>
        </p:nvSpPr>
        <p:spPr>
          <a:xfrm>
            <a:off x="2314750" y="220698"/>
            <a:ext cx="8911687" cy="653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s-MX"/>
              <a:t>CLASIFICACION</a:t>
            </a:r>
            <a:endParaRPr/>
          </a:p>
        </p:txBody>
      </p:sp>
      <p:sp>
        <p:nvSpPr>
          <p:cNvPr id="200" name="Google Shape;200;p6"/>
          <p:cNvSpPr txBox="1">
            <a:spLocks noGrp="1"/>
          </p:cNvSpPr>
          <p:nvPr>
            <p:ph type="body" idx="1"/>
          </p:nvPr>
        </p:nvSpPr>
        <p:spPr>
          <a:xfrm>
            <a:off x="1600200" y="1129553"/>
            <a:ext cx="10340788" cy="543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Ø"/>
            </a:pPr>
            <a:r>
              <a:rPr lang="es-MX" sz="2000" dirty="0"/>
              <a:t>Según el Decreto 302: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201" name="Google Shape;20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9234" y="1629540"/>
            <a:ext cx="9934553" cy="5063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"/>
          <p:cNvSpPr txBox="1">
            <a:spLocks noGrp="1"/>
          </p:cNvSpPr>
          <p:nvPr>
            <p:ph type="title"/>
          </p:nvPr>
        </p:nvSpPr>
        <p:spPr>
          <a:xfrm>
            <a:off x="2234066" y="193804"/>
            <a:ext cx="8911687" cy="707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s-MX"/>
              <a:t>SELECCIÓN DE EXPLOSIVOS</a:t>
            </a:r>
            <a:endParaRPr/>
          </a:p>
        </p:txBody>
      </p:sp>
      <p:sp>
        <p:nvSpPr>
          <p:cNvPr id="207" name="Google Shape;207;p7"/>
          <p:cNvSpPr txBox="1">
            <a:spLocks noGrp="1"/>
          </p:cNvSpPr>
          <p:nvPr>
            <p:ph type="body" idx="1"/>
          </p:nvPr>
        </p:nvSpPr>
        <p:spPr>
          <a:xfrm>
            <a:off x="1425387" y="900953"/>
            <a:ext cx="10650072" cy="5849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s-MX" sz="1900" dirty="0"/>
              <a:t>Para la selección se toma en cuenta las siguientes propiedades:</a:t>
            </a:r>
            <a:endParaRPr dirty="0"/>
          </a:p>
          <a:p>
            <a:pPr marL="342900" lvl="0" indent="-333851" algn="l" rtl="0">
              <a:spcBef>
                <a:spcPts val="1000"/>
              </a:spcBef>
              <a:spcAft>
                <a:spcPts val="0"/>
              </a:spcAft>
              <a:buSzPct val="100000"/>
              <a:buAutoNum type="arabicPeriod"/>
            </a:pPr>
            <a:r>
              <a:rPr lang="es-MX" sz="1900" b="1" dirty="0"/>
              <a:t>CARACTERÍSTICAS DEL AMBIENTE</a:t>
            </a:r>
            <a:endParaRPr dirty="0"/>
          </a:p>
          <a:p>
            <a:pPr marL="809149" lvl="1" algn="l" rtl="0"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es-MX" sz="1900" dirty="0"/>
              <a:t>Sensibilidad</a:t>
            </a:r>
            <a:endParaRPr dirty="0"/>
          </a:p>
          <a:p>
            <a:pPr marL="809149" lvl="1" algn="l" rtl="0"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es-MX" sz="1900" dirty="0"/>
              <a:t>Resistencia del agua</a:t>
            </a:r>
            <a:endParaRPr dirty="0"/>
          </a:p>
          <a:p>
            <a:pPr marL="809149" lvl="1" algn="l" rtl="0"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es-MX" sz="1900" dirty="0"/>
              <a:t>Entorno</a:t>
            </a:r>
            <a:endParaRPr dirty="0"/>
          </a:p>
          <a:p>
            <a:pPr marL="809149" lvl="1" algn="l" rtl="0"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es-MX" sz="1900" dirty="0"/>
              <a:t>Volumen a volar</a:t>
            </a:r>
            <a:endParaRPr dirty="0"/>
          </a:p>
          <a:p>
            <a:pPr marL="809149" lvl="1" algn="l" rtl="0"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es-MX" sz="1900" dirty="0"/>
              <a:t>Características del elemento a volar</a:t>
            </a:r>
            <a:endParaRPr dirty="0"/>
          </a:p>
          <a:p>
            <a:pPr marL="809149" lvl="1" algn="l" rtl="0"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es-MX" sz="1900" dirty="0"/>
              <a:t>Condiciones Atmosféricas</a:t>
            </a:r>
            <a:endParaRPr sz="1900" dirty="0"/>
          </a:p>
          <a:p>
            <a:pPr marL="342900" lvl="0" indent="-333851" algn="l" rtl="0">
              <a:spcBef>
                <a:spcPts val="1000"/>
              </a:spcBef>
              <a:spcAft>
                <a:spcPts val="0"/>
              </a:spcAft>
              <a:buSzPct val="100000"/>
              <a:buAutoNum type="arabicPeriod"/>
            </a:pPr>
            <a:r>
              <a:rPr lang="es-MX" sz="1900" b="1" dirty="0"/>
              <a:t>CARACTERÍSTICAS DEL EXPLOSIVO</a:t>
            </a:r>
            <a:endParaRPr dirty="0"/>
          </a:p>
          <a:p>
            <a:pPr marL="809149" lvl="1" algn="l" rtl="0"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es-MX" sz="1900" dirty="0"/>
              <a:t>Estabilidad Química</a:t>
            </a:r>
            <a:endParaRPr dirty="0"/>
          </a:p>
          <a:p>
            <a:pPr marL="809149" lvl="1" algn="l" rtl="0"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es-MX" sz="1900" dirty="0" err="1"/>
              <a:t>Flamabilidad</a:t>
            </a:r>
            <a:endParaRPr sz="1900" dirty="0"/>
          </a:p>
          <a:p>
            <a:pPr marL="809149" lvl="1" algn="l" rtl="0"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es-MX" sz="1900" dirty="0"/>
              <a:t>Velocidad de Detonación</a:t>
            </a:r>
            <a:endParaRPr dirty="0"/>
          </a:p>
          <a:p>
            <a:pPr marL="809149" lvl="1" algn="l" rtl="0"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es-MX" sz="1900" dirty="0"/>
              <a:t>Densidad</a:t>
            </a:r>
            <a:endParaRPr dirty="0"/>
          </a:p>
          <a:p>
            <a:pPr marL="809149" lvl="1" algn="l" rtl="0"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es-MX" sz="1900" dirty="0"/>
              <a:t>Presión de Detonación</a:t>
            </a:r>
            <a:endParaRPr dirty="0"/>
          </a:p>
          <a:p>
            <a:pPr marL="809149" lvl="1" algn="l" rtl="0"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es-MX" sz="1900" dirty="0"/>
              <a:t>Potencia</a:t>
            </a:r>
            <a:endParaRPr dirty="0"/>
          </a:p>
          <a:p>
            <a:pPr marL="809149" lvl="1" algn="l" rtl="0"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es-MX" sz="1900" dirty="0" err="1"/>
              <a:t>Cohesividad</a:t>
            </a:r>
            <a:endParaRPr sz="1900" dirty="0"/>
          </a:p>
          <a:p>
            <a:pPr marL="809149" lvl="1" algn="l" rtl="0"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es-MX" sz="1900" dirty="0"/>
              <a:t>Humos</a:t>
            </a:r>
            <a:endParaRPr dirty="0"/>
          </a:p>
          <a:p>
            <a:pPr marL="809149" lvl="1" algn="l" rtl="0"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es-MX" sz="1900" dirty="0"/>
              <a:t>Costos</a:t>
            </a:r>
            <a:endParaRPr dirty="0"/>
          </a:p>
          <a:p>
            <a:pPr marL="400050" lvl="1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pic>
        <p:nvPicPr>
          <p:cNvPr id="208" name="Google Shape;208;p7" descr="conceptos de condiciones atmosféricas 4786535 Vector en Vecteez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7722" y="1608102"/>
            <a:ext cx="2708396" cy="2364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7"/>
          <p:cNvPicPr preferRelativeResize="0"/>
          <p:nvPr/>
        </p:nvPicPr>
        <p:blipFill rotWithShape="1">
          <a:blip r:embed="rId4">
            <a:alphaModFix/>
          </a:blip>
          <a:srcRect l="28308" t="31806" r="45052" b="30972"/>
          <a:stretch/>
        </p:blipFill>
        <p:spPr>
          <a:xfrm>
            <a:off x="8757725" y="1608102"/>
            <a:ext cx="3031655" cy="238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7" descr="Exploenergy SAS – Especialistas en Explosivos y Voladuras controlada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2788" y="4079686"/>
            <a:ext cx="4589873" cy="2581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e878b2446d_0_0"/>
          <p:cNvSpPr txBox="1">
            <a:spLocks noGrp="1"/>
          </p:cNvSpPr>
          <p:nvPr>
            <p:ph type="title"/>
          </p:nvPr>
        </p:nvSpPr>
        <p:spPr>
          <a:xfrm>
            <a:off x="1964852" y="443344"/>
            <a:ext cx="8911800" cy="8220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dirty="0"/>
              <a:t>REQUISITOS</a:t>
            </a:r>
            <a:endParaRPr dirty="0"/>
          </a:p>
        </p:txBody>
      </p:sp>
      <p:sp>
        <p:nvSpPr>
          <p:cNvPr id="216" name="Google Shape;216;g1e878b2446d_0_0"/>
          <p:cNvSpPr txBox="1">
            <a:spLocks noGrp="1"/>
          </p:cNvSpPr>
          <p:nvPr>
            <p:ph type="body" idx="1"/>
          </p:nvPr>
        </p:nvSpPr>
        <p:spPr>
          <a:xfrm>
            <a:off x="1597891" y="1533236"/>
            <a:ext cx="9675812" cy="394627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MX" sz="1900" dirty="0"/>
              <a:t>Los interesados en realizar actos con explosivos deberán inscribirse en el RENAR (REGISTRO NACIONAL DE ARMAS) y utilizar explosivos registrados.</a:t>
            </a:r>
            <a:endParaRPr sz="19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900" dirty="0"/>
              <a:t>En resumen:</a:t>
            </a:r>
            <a:endParaRPr sz="1900" b="1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900" b="1" dirty="0"/>
              <a:t>1) Registro de las personas</a:t>
            </a:r>
            <a:endParaRPr sz="19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MX" sz="1900" b="1" dirty="0"/>
              <a:t>2) Registro de los explosivos</a:t>
            </a:r>
            <a:endParaRPr dirty="0"/>
          </a:p>
        </p:txBody>
      </p:sp>
      <p:pic>
        <p:nvPicPr>
          <p:cNvPr id="1026" name="Picture 2" descr="Disposición 13/99 RENAR • Legitima Defen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884" y="277419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"/>
          <p:cNvSpPr txBox="1">
            <a:spLocks noGrp="1"/>
          </p:cNvSpPr>
          <p:nvPr>
            <p:ph type="title"/>
          </p:nvPr>
        </p:nvSpPr>
        <p:spPr>
          <a:xfrm>
            <a:off x="2247506" y="420910"/>
            <a:ext cx="8911687" cy="74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dirty="0"/>
              <a:t>REGISTRO DE LAS PERSONAS</a:t>
            </a:r>
            <a:endParaRPr dirty="0"/>
          </a:p>
        </p:txBody>
      </p:sp>
      <p:sp>
        <p:nvSpPr>
          <p:cNvPr id="222" name="Google Shape;222;p8"/>
          <p:cNvSpPr txBox="1">
            <a:spLocks noGrp="1"/>
          </p:cNvSpPr>
          <p:nvPr>
            <p:ph type="body" idx="1"/>
          </p:nvPr>
        </p:nvSpPr>
        <p:spPr>
          <a:xfrm>
            <a:off x="1559850" y="1371600"/>
            <a:ext cx="10287000" cy="53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algn="just" rtl="0">
              <a:spcBef>
                <a:spcPts val="0"/>
              </a:spcBef>
              <a:spcAft>
                <a:spcPts val="0"/>
              </a:spcAft>
              <a:buSzPct val="95000"/>
              <a:buFont typeface="Wingdings" panose="05000000000000000000" pitchFamily="2" charset="2"/>
              <a:buChar char="Ø"/>
            </a:pPr>
            <a:r>
              <a:rPr lang="es-MX" sz="1900" dirty="0"/>
              <a:t>Artículo 4. — Los interesados en realizar actos con explosivos deberán </a:t>
            </a:r>
            <a:r>
              <a:rPr lang="es-MX" sz="1900" b="1" dirty="0"/>
              <a:t>inscribirse en el REGISTRO NACIONAL DE ARMAS</a:t>
            </a:r>
            <a:r>
              <a:rPr lang="es-MX" sz="1900" dirty="0"/>
              <a:t> la que habilitará un registro con la siguiente clasificación:</a:t>
            </a:r>
            <a:endParaRPr sz="1900" dirty="0"/>
          </a:p>
          <a:p>
            <a:pPr marL="457200" lvl="0" indent="-304165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3684"/>
              <a:buFont typeface="Arial"/>
              <a:buChar char="●"/>
            </a:pPr>
            <a:r>
              <a:rPr lang="es-MX" sz="1900" dirty="0"/>
              <a:t>Importadores</a:t>
            </a:r>
            <a:endParaRPr sz="1900" dirty="0"/>
          </a:p>
          <a:p>
            <a:pPr marL="457200" lvl="0" indent="-30416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684"/>
              <a:buFont typeface="Arial"/>
              <a:buChar char="●"/>
            </a:pPr>
            <a:r>
              <a:rPr lang="es-MX" sz="1900" dirty="0"/>
              <a:t>Exportadores</a:t>
            </a:r>
            <a:endParaRPr sz="1900" dirty="0"/>
          </a:p>
          <a:p>
            <a:pPr marL="457200" lvl="0" indent="-30416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684"/>
              <a:buFont typeface="Arial"/>
              <a:buChar char="●"/>
            </a:pPr>
            <a:r>
              <a:rPr lang="es-MX" sz="1900" dirty="0"/>
              <a:t>Fabricantes</a:t>
            </a:r>
            <a:endParaRPr sz="1900" dirty="0"/>
          </a:p>
          <a:p>
            <a:pPr marL="457200" lvl="0" indent="-30416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684"/>
              <a:buFont typeface="Arial"/>
              <a:buChar char="●"/>
            </a:pPr>
            <a:r>
              <a:rPr lang="es-MX" sz="1900" dirty="0"/>
              <a:t>Usuarios</a:t>
            </a:r>
            <a:endParaRPr sz="1900" dirty="0"/>
          </a:p>
          <a:p>
            <a:pPr marL="457200" lvl="0" indent="-30416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684"/>
              <a:buFont typeface="Arial"/>
              <a:buChar char="●"/>
            </a:pPr>
            <a:r>
              <a:rPr lang="es-MX" sz="1900" dirty="0"/>
              <a:t>Vendedores de primera</a:t>
            </a:r>
            <a:endParaRPr sz="1900" dirty="0"/>
          </a:p>
          <a:p>
            <a:pPr marL="457200" lvl="0" indent="-30416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684"/>
              <a:buFont typeface="Arial"/>
              <a:buChar char="●"/>
            </a:pPr>
            <a:r>
              <a:rPr lang="es-MX" sz="1900" dirty="0"/>
              <a:t>Vendedores de segunda</a:t>
            </a:r>
            <a:endParaRPr sz="1900" dirty="0"/>
          </a:p>
          <a:p>
            <a:pPr marL="457200" lvl="0" indent="-30416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684"/>
              <a:buFont typeface="Arial"/>
              <a:buChar char="●"/>
            </a:pPr>
            <a:r>
              <a:rPr lang="es-MX" sz="1900" dirty="0"/>
              <a:t>Vendedores de artificios pirotécnicos</a:t>
            </a:r>
            <a:endParaRPr sz="1900" dirty="0"/>
          </a:p>
          <a:p>
            <a:pPr marL="457200" lvl="0" indent="-30416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684"/>
              <a:buFont typeface="Arial"/>
              <a:buChar char="●"/>
            </a:pPr>
            <a:r>
              <a:rPr lang="es-MX" sz="1900" dirty="0"/>
              <a:t>Pirotécnicos</a:t>
            </a:r>
            <a:endParaRPr sz="1900" dirty="0"/>
          </a:p>
          <a:p>
            <a:pPr marL="342900" lvl="0" algn="just" rtl="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MX" sz="1900" dirty="0"/>
              <a:t>Artículo 6. — En la solicitud se hará constar </a:t>
            </a:r>
            <a:r>
              <a:rPr lang="es-MX" sz="1900" b="1" dirty="0"/>
              <a:t>nombre y apellido o razón social, domicilio legal, datos de identidad, actividad que desarrollan</a:t>
            </a:r>
            <a:r>
              <a:rPr lang="es-MX" sz="1900" dirty="0"/>
              <a:t> y toda otra referencia que solicite aquella repartición, además de la </a:t>
            </a:r>
            <a:r>
              <a:rPr lang="es-MX" sz="1900" b="1" dirty="0"/>
              <a:t>categoría</a:t>
            </a:r>
            <a:r>
              <a:rPr lang="es-MX" sz="1900" dirty="0"/>
              <a:t> a la que se desea inscribir. Asimismo, se agregaron </a:t>
            </a:r>
            <a:r>
              <a:rPr lang="es-MX" sz="1900" b="1" dirty="0"/>
              <a:t>planos</a:t>
            </a:r>
            <a:r>
              <a:rPr lang="es-MX" sz="1900" dirty="0"/>
              <a:t> por duplicado de construcción y </a:t>
            </a:r>
            <a:r>
              <a:rPr lang="es-MX" sz="1900" b="1" dirty="0"/>
              <a:t>ubicación de los polvorines</a:t>
            </a:r>
            <a:r>
              <a:rPr lang="es-MX" sz="1900" dirty="0"/>
              <a:t> previstos para la guarda de los explosivos. </a:t>
            </a:r>
            <a:endParaRPr sz="1900" dirty="0"/>
          </a:p>
          <a:p>
            <a:pPr marL="342900" lvl="0" algn="just" rtl="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MX" sz="1900" dirty="0"/>
              <a:t>Artículo 8. — Se debe renovar anualmente</a:t>
            </a:r>
            <a:endParaRPr sz="1900" dirty="0"/>
          </a:p>
          <a:p>
            <a:pPr marL="342900" lvl="0" algn="just" rtl="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MX" sz="1900" dirty="0"/>
              <a:t>Artículo 11. — Se denegará o revocará las inscripciones cuando los causantes estén incursos en irregularidades.</a:t>
            </a:r>
            <a:endParaRPr sz="1900" dirty="0"/>
          </a:p>
          <a:p>
            <a:pPr marL="342900" lvl="0" algn="just" rtl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1900" dirty="0"/>
              <a:t>Artículo 12. — Quedan </a:t>
            </a:r>
            <a:r>
              <a:rPr lang="es-MX" sz="1900" b="1" dirty="0"/>
              <a:t>exceptuados de inscribirse</a:t>
            </a:r>
            <a:r>
              <a:rPr lang="es-MX" sz="1900" dirty="0"/>
              <a:t> en el registro a que alude el Artículo 4 de esta Reglamentación: pequeños usuarios (hasta 10kg de </a:t>
            </a:r>
            <a:r>
              <a:rPr lang="es-MX" sz="1900" dirty="0" err="1"/>
              <a:t>polvora</a:t>
            </a:r>
            <a:r>
              <a:rPr lang="es-MX" sz="1900" dirty="0"/>
              <a:t> negra o similar por mes), usuarios y comerciantes de artificios pirotécnicos de venta libre, vendedores y usuarios de pólvoras deportivas, usuarios de nitrato de amonio con fines no explosivos y fertilizantes a base de nitrato de amonio.</a:t>
            </a:r>
            <a:endParaRPr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2254</Words>
  <Application>Microsoft Office PowerPoint</Application>
  <PresentationFormat>Panorámica</PresentationFormat>
  <Paragraphs>224</Paragraphs>
  <Slides>31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7" baseType="lpstr">
      <vt:lpstr>Arial</vt:lpstr>
      <vt:lpstr>Wingdings</vt:lpstr>
      <vt:lpstr>Economica</vt:lpstr>
      <vt:lpstr>Century Gothic</vt:lpstr>
      <vt:lpstr>Noto Sans Symbols</vt:lpstr>
      <vt:lpstr>Espiral</vt:lpstr>
      <vt:lpstr>EXPLOSIVOS</vt:lpstr>
      <vt:lpstr>OBJETIVOS</vt:lpstr>
      <vt:lpstr>MARCO LEGAL</vt:lpstr>
      <vt:lpstr>DEFINICION</vt:lpstr>
      <vt:lpstr>CLASIFICACION</vt:lpstr>
      <vt:lpstr>CLASIFICACION</vt:lpstr>
      <vt:lpstr>SELECCIÓN DE EXPLOSIVOS</vt:lpstr>
      <vt:lpstr>REQUISITOS</vt:lpstr>
      <vt:lpstr>REGISTRO DE LAS PERSONAS</vt:lpstr>
      <vt:lpstr>REGISTRO DE LOS EXPLOSIVOS</vt:lpstr>
      <vt:lpstr>COMERCIALIZACIÓN</vt:lpstr>
      <vt:lpstr>TRANSPORTE</vt:lpstr>
      <vt:lpstr>TRANSPORTE</vt:lpstr>
      <vt:lpstr>TRANSPORTE</vt:lpstr>
      <vt:lpstr>TRANSPORTE</vt:lpstr>
      <vt:lpstr>ACONDICIONAMIENTO Y EMBALAJE</vt:lpstr>
      <vt:lpstr>EMPLEO Y USO</vt:lpstr>
      <vt:lpstr>EMPLEO Y USO</vt:lpstr>
      <vt:lpstr>ALMACENAMIENTO</vt:lpstr>
      <vt:lpstr>ALMACENAMIENTO</vt:lpstr>
      <vt:lpstr>DESTRUCCION EXPLOSIVOS</vt:lpstr>
      <vt:lpstr>RIESGOS VINCULADOS</vt:lpstr>
      <vt:lpstr>ACCIDENTES CON EXPLOSIVOS</vt:lpstr>
      <vt:lpstr>ELEMENTOS DE PROTECCION PERSONAL</vt:lpstr>
      <vt:lpstr>APLICACIONES</vt:lpstr>
      <vt:lpstr>Presentación de PowerPoint</vt:lpstr>
      <vt:lpstr>APLICACIONES</vt:lpstr>
      <vt:lpstr>Presentación de PowerPoint</vt:lpstr>
      <vt:lpstr>EJEMPLO DE CALCULO</vt:lpstr>
      <vt:lpstr>EJEMPLO DE CALCULO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EXPLOSIVOS</dc:title>
  <dc:creator>User</dc:creator>
  <cp:lastModifiedBy>User</cp:lastModifiedBy>
  <cp:revision>19</cp:revision>
  <dcterms:created xsi:type="dcterms:W3CDTF">2023-10-04T13:21:40Z</dcterms:created>
  <dcterms:modified xsi:type="dcterms:W3CDTF">2023-10-05T20:43:46Z</dcterms:modified>
</cp:coreProperties>
</file>