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91" r:id="rId3"/>
    <p:sldId id="257" r:id="rId4"/>
    <p:sldId id="286" r:id="rId5"/>
    <p:sldId id="313" r:id="rId6"/>
    <p:sldId id="287" r:id="rId7"/>
    <p:sldId id="293" r:id="rId8"/>
    <p:sldId id="288" r:id="rId9"/>
    <p:sldId id="314" r:id="rId10"/>
    <p:sldId id="289" r:id="rId11"/>
    <p:sldId id="290" r:id="rId12"/>
    <p:sldId id="292" r:id="rId13"/>
    <p:sldId id="307" r:id="rId14"/>
    <p:sldId id="318" r:id="rId15"/>
    <p:sldId id="315" r:id="rId16"/>
    <p:sldId id="317" r:id="rId17"/>
    <p:sldId id="316" r:id="rId18"/>
    <p:sldId id="319" r:id="rId19"/>
    <p:sldId id="294" r:id="rId20"/>
    <p:sldId id="297" r:id="rId21"/>
    <p:sldId id="305" r:id="rId2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Barlow Black" panose="00000A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17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92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c18793d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1c18793d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88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72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0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0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71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8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460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50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37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86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7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93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02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93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83e0a65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83e0a65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38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42" y="94713"/>
            <a:ext cx="3448519" cy="4598025"/>
          </a:xfrm>
          <a:prstGeom prst="rect">
            <a:avLst/>
          </a:prstGeom>
        </p:spPr>
      </p:pic>
      <p:sp>
        <p:nvSpPr>
          <p:cNvPr id="56" name="Google Shape;56;p13"/>
          <p:cNvSpPr txBox="1"/>
          <p:nvPr/>
        </p:nvSpPr>
        <p:spPr>
          <a:xfrm>
            <a:off x="854103" y="345305"/>
            <a:ext cx="789233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Universidad Nacional de Córdoba</a:t>
            </a:r>
          </a:p>
        </p:txBody>
      </p:sp>
      <p:sp>
        <p:nvSpPr>
          <p:cNvPr id="3" name="Google Shape;56;p13"/>
          <p:cNvSpPr txBox="1"/>
          <p:nvPr/>
        </p:nvSpPr>
        <p:spPr>
          <a:xfrm>
            <a:off x="317390" y="1041044"/>
            <a:ext cx="868083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Facultad de Ciencias Exactas Físicas y Naturales</a:t>
            </a:r>
          </a:p>
        </p:txBody>
      </p:sp>
      <p:sp>
        <p:nvSpPr>
          <p:cNvPr id="4" name="Google Shape;56;p13"/>
          <p:cNvSpPr txBox="1"/>
          <p:nvPr/>
        </p:nvSpPr>
        <p:spPr>
          <a:xfrm>
            <a:off x="2045960" y="1666297"/>
            <a:ext cx="5103485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Cátedra Higiene y Seguridad</a:t>
            </a:r>
          </a:p>
        </p:txBody>
      </p:sp>
      <p:sp>
        <p:nvSpPr>
          <p:cNvPr id="5" name="Google Shape;56;p13"/>
          <p:cNvSpPr txBox="1"/>
          <p:nvPr/>
        </p:nvSpPr>
        <p:spPr>
          <a:xfrm>
            <a:off x="1887772" y="2763827"/>
            <a:ext cx="574548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ASCENSORES Y MONTACARGAS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2141469" y="116237"/>
            <a:ext cx="7898599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Mantenimiento de Ascensores </a:t>
            </a:r>
            <a:endParaRPr sz="24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B2366162-DE3D-E0B0-E9C1-670F08F21C6D}"/>
              </a:ext>
            </a:extLst>
          </p:cNvPr>
          <p:cNvSpPr txBox="1"/>
          <p:nvPr/>
        </p:nvSpPr>
        <p:spPr>
          <a:xfrm>
            <a:off x="643490" y="994815"/>
            <a:ext cx="1497979" cy="182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MENSUALES</a:t>
            </a:r>
          </a:p>
          <a:p>
            <a:pPr marL="457200" lvl="0" indent="-342900">
              <a:spcBef>
                <a:spcPts val="1200"/>
              </a:spcBef>
              <a:buSzPts val="1800"/>
              <a:buFont typeface="Times New Roman"/>
              <a:buChar char="❏"/>
            </a:pPr>
            <a:r>
              <a:rPr lang="es-AR" sz="1600" dirty="0"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Cabina</a:t>
            </a:r>
          </a:p>
          <a:p>
            <a:pPr marL="457200" lvl="0" indent="-342900">
              <a:buSzPts val="1800"/>
              <a:buFont typeface="Times New Roman"/>
              <a:buChar char="❏"/>
            </a:pPr>
            <a:r>
              <a:rPr lang="es-AR" sz="1600" dirty="0"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Alarma </a:t>
            </a:r>
          </a:p>
          <a:p>
            <a:pPr marL="457200" lvl="0" indent="-342900">
              <a:buSzPts val="1800"/>
              <a:buFont typeface="Times New Roman"/>
              <a:buChar char="❏"/>
            </a:pPr>
            <a:r>
              <a:rPr lang="es-AR" sz="1600" dirty="0"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Arranque </a:t>
            </a:r>
          </a:p>
          <a:p>
            <a:pPr marL="457200" lvl="0" indent="-342900">
              <a:buSzPts val="1800"/>
              <a:buFont typeface="Times New Roman"/>
              <a:buChar char="❏"/>
            </a:pPr>
            <a:r>
              <a:rPr lang="es-AR" sz="1600" dirty="0"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Puertas </a:t>
            </a:r>
          </a:p>
          <a:p>
            <a:pPr marL="457200" lvl="0" indent="-342900">
              <a:buSzPts val="1800"/>
              <a:buFont typeface="Times New Roman"/>
              <a:buChar char="❏"/>
            </a:pPr>
            <a:r>
              <a:rPr lang="es-AR" sz="1600" dirty="0"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Nivelación</a:t>
            </a:r>
          </a:p>
        </p:txBody>
      </p:sp>
      <p:sp>
        <p:nvSpPr>
          <p:cNvPr id="5" name="Google Shape;73;p15">
            <a:extLst>
              <a:ext uri="{FF2B5EF4-FFF2-40B4-BE49-F238E27FC236}">
                <a16:creationId xmlns:a16="http://schemas.microsoft.com/office/drawing/2014/main" id="{575C22F5-3A79-2312-D420-309B669162EA}"/>
              </a:ext>
            </a:extLst>
          </p:cNvPr>
          <p:cNvSpPr txBox="1"/>
          <p:nvPr/>
        </p:nvSpPr>
        <p:spPr>
          <a:xfrm>
            <a:off x="643490" y="384691"/>
            <a:ext cx="1785385" cy="90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4"/>
                </a:solidFill>
                <a:latin typeface="Barlow"/>
              </a:rPr>
              <a:t>. </a:t>
            </a:r>
            <a:r>
              <a:rPr lang="es-ES" sz="2000" b="1" dirty="0">
                <a:solidFill>
                  <a:schemeClr val="accent4"/>
                </a:solidFill>
                <a:latin typeface="Barlow"/>
              </a:rPr>
              <a:t>REVISIONES</a:t>
            </a:r>
            <a:endParaRPr lang="es-AR" sz="2000" b="1" dirty="0">
              <a:solidFill>
                <a:schemeClr val="accent4"/>
              </a:solidFill>
              <a:latin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5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73;p15">
            <a:extLst>
              <a:ext uri="{FF2B5EF4-FFF2-40B4-BE49-F238E27FC236}">
                <a16:creationId xmlns:a16="http://schemas.microsoft.com/office/drawing/2014/main" id="{B2366162-DE3D-E0B0-E9C1-670F08F21C6D}"/>
              </a:ext>
            </a:extLst>
          </p:cNvPr>
          <p:cNvSpPr txBox="1"/>
          <p:nvPr/>
        </p:nvSpPr>
        <p:spPr>
          <a:xfrm>
            <a:off x="2240861" y="994815"/>
            <a:ext cx="2007882" cy="201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TRIMESTRALES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Frenos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Limpieza foso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Motores 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Limpieza sala de máquinas</a:t>
            </a:r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B2366162-DE3D-E0B0-E9C1-670F08F21C6D}"/>
              </a:ext>
            </a:extLst>
          </p:cNvPr>
          <p:cNvSpPr txBox="1"/>
          <p:nvPr/>
        </p:nvSpPr>
        <p:spPr>
          <a:xfrm>
            <a:off x="4337838" y="1056079"/>
            <a:ext cx="2007882" cy="286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SEMESTRALES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Luz de emergencia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Rieles y cables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Puertas de cabinas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Cuadros y protecciones eléctricas</a:t>
            </a:r>
          </a:p>
        </p:txBody>
      </p:sp>
      <p:sp>
        <p:nvSpPr>
          <p:cNvPr id="8" name="Google Shape;73;p15">
            <a:extLst>
              <a:ext uri="{FF2B5EF4-FFF2-40B4-BE49-F238E27FC236}">
                <a16:creationId xmlns:a16="http://schemas.microsoft.com/office/drawing/2014/main" id="{B2366162-DE3D-E0B0-E9C1-670F08F21C6D}"/>
              </a:ext>
            </a:extLst>
          </p:cNvPr>
          <p:cNvSpPr txBox="1"/>
          <p:nvPr/>
        </p:nvSpPr>
        <p:spPr>
          <a:xfrm>
            <a:off x="6434815" y="1056079"/>
            <a:ext cx="2007882" cy="399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ANUALES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Fijación contrapeso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Limpieza cabezal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Tensión y estado cables y poleas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AR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Fijación de cabina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ES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Limitador de capacidad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Times New Roman"/>
              <a:buChar char="❏"/>
            </a:pPr>
            <a:r>
              <a:rPr lang="es-ES" sz="1600" dirty="0">
                <a:solidFill>
                  <a:schemeClr val="tx1"/>
                </a:solidFill>
                <a:latin typeface="Barlow" panose="020B0604020202020204" charset="0"/>
                <a:ea typeface="Times New Roman"/>
                <a:cs typeface="Times New Roman"/>
                <a:sym typeface="Times New Roman"/>
              </a:rPr>
              <a:t>Paracaídas</a:t>
            </a:r>
            <a:endParaRPr lang="es-AR" sz="1600" dirty="0">
              <a:solidFill>
                <a:schemeClr val="tx1"/>
              </a:solidFill>
              <a:latin typeface="Barlow" panose="020B060402020202020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72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244861" y="383517"/>
            <a:ext cx="4678322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Calcomanía mantenimiento obligatoria </a:t>
            </a:r>
            <a:endParaRPr sz="45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45" y="108484"/>
            <a:ext cx="2223481" cy="39547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53315" y="2022397"/>
            <a:ext cx="4129478" cy="265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2857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AR" sz="1200" dirty="0">
                <a:latin typeface="Barlow" panose="020B0604020202020204" charset="0"/>
              </a:rPr>
              <a:t>Rótulo con instrucciones para casos de emergencias.</a:t>
            </a:r>
          </a:p>
          <a:p>
            <a:pPr marL="400050" lvl="0" indent="-2857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AR" sz="1200" dirty="0">
                <a:latin typeface="Barlow" panose="020B0604020202020204" charset="0"/>
              </a:rPr>
              <a:t>Rótulo visible que indique la carga nominal en Kg. como así también el número de personas correspondiente.</a:t>
            </a:r>
          </a:p>
          <a:p>
            <a:pPr marL="285750" lvl="0" indent="-1714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panose="020B0604020202020204" charset="0"/>
              </a:rPr>
              <a:t>Nombre del Representante Técnico con matrícula habilitante.</a:t>
            </a:r>
          </a:p>
          <a:p>
            <a:pPr marL="285750" lvl="0" indent="-1714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panose="020B0604020202020204" charset="0"/>
              </a:rPr>
              <a:t>Asentar en libro de Inspección el estado general de las instalaciones, observaciones  y novedades pertinentes a la seguridad de las mismas y de registrar la vigencia de Certificación de Aptitud Técnica.</a:t>
            </a:r>
            <a:endParaRPr lang="es-AR" sz="1200" dirty="0">
              <a:latin typeface="Barlow" panose="020B060402020202020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87" y="395527"/>
            <a:ext cx="1829338" cy="3253740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 flipV="1">
            <a:off x="7208520" y="2369820"/>
            <a:ext cx="797936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5"/>
          <p:cNvSpPr txBox="1"/>
          <p:nvPr/>
        </p:nvSpPr>
        <p:spPr>
          <a:xfrm>
            <a:off x="5188060" y="4266709"/>
            <a:ext cx="380745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0" indent="-2857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AR" sz="1200" dirty="0">
                <a:latin typeface="Barlow" panose="020B0604020202020204" charset="0"/>
              </a:rPr>
              <a:t>Colocación de espejos en cabina, recomendable.</a:t>
            </a:r>
          </a:p>
        </p:txBody>
      </p:sp>
    </p:spTree>
    <p:extLst>
      <p:ext uri="{BB962C8B-B14F-4D97-AF65-F5344CB8AC3E}">
        <p14:creationId xmlns:p14="http://schemas.microsoft.com/office/powerpoint/2010/main" val="149531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343D6CD9-A95D-CD22-AC5F-1303C6195BE7}"/>
              </a:ext>
            </a:extLst>
          </p:cNvPr>
          <p:cNvSpPr txBox="1"/>
          <p:nvPr/>
        </p:nvSpPr>
        <p:spPr>
          <a:xfrm>
            <a:off x="4874895" y="699104"/>
            <a:ext cx="3897105" cy="366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/>
              <a:t>          </a:t>
            </a:r>
            <a:r>
              <a:rPr lang="es-AR" b="1" dirty="0"/>
              <a:t>  </a:t>
            </a:r>
            <a:r>
              <a:rPr lang="es-AR" b="1" dirty="0">
                <a:latin typeface="Barlow" panose="020B0604020202020204" charset="0"/>
              </a:rPr>
              <a:t>a) Separación entre puertas de cabina y rellano</a:t>
            </a:r>
            <a:r>
              <a:rPr lang="es-AR" dirty="0">
                <a:latin typeface="Barlow" panose="020B0604020202020204" charset="0"/>
              </a:rPr>
              <a:t>: </a:t>
            </a:r>
            <a:br>
              <a:rPr lang="es-AR" dirty="0">
                <a:latin typeface="Barlow" panose="020B0604020202020204" charset="0"/>
              </a:rPr>
            </a:br>
            <a:r>
              <a:rPr lang="es-AR" dirty="0">
                <a:latin typeface="Barlow" panose="020B0604020202020204" charset="0"/>
              </a:rPr>
              <a:t>               </a:t>
            </a:r>
            <a:r>
              <a:rPr lang="es-AR" u="sng" dirty="0">
                <a:latin typeface="Barlow" panose="020B0604020202020204" charset="0"/>
              </a:rPr>
              <a:t>Cuando la separación entre puertas enfrentadas de cabina v de rellano sea mayor que 0,12 </a:t>
            </a:r>
            <a:r>
              <a:rPr lang="es-AR" u="sng" dirty="0" err="1">
                <a:latin typeface="Barlow" panose="020B0604020202020204" charset="0"/>
              </a:rPr>
              <a:t>mts</a:t>
            </a:r>
            <a:r>
              <a:rPr lang="es-AR" u="sng" dirty="0">
                <a:latin typeface="Barlow" panose="020B0604020202020204" charset="0"/>
              </a:rPr>
              <a:t>.</a:t>
            </a:r>
            <a:r>
              <a:rPr lang="es-AR" dirty="0">
                <a:latin typeface="Barlow" panose="020B0604020202020204" charset="0"/>
              </a:rPr>
              <a:t> (esta separación se entiende entre pianos materializados que comprenden la totalidad de los paños de las puertas) deberá implementarse algún dispositivo que materialmente reduzca esta distancia a un valor menor o igual que 0,12 </a:t>
            </a:r>
            <a:r>
              <a:rPr lang="es-AR" dirty="0" err="1">
                <a:latin typeface="Barlow" panose="020B0604020202020204" charset="0"/>
              </a:rPr>
              <a:t>mts</a:t>
            </a:r>
            <a:r>
              <a:rPr lang="es-AR" dirty="0">
                <a:latin typeface="Barlow" panose="020B0604020202020204" charset="0"/>
              </a:rPr>
              <a:t>., y cuyas características serán definitivas en el Decreto Reglamentario de la presente Ordenanza.</a:t>
            </a:r>
            <a:br>
              <a:rPr lang="es-AR" dirty="0">
                <a:latin typeface="Barlow" panose="020B0604020202020204" charset="0"/>
              </a:rPr>
            </a:br>
            <a:r>
              <a:rPr lang="es-AR" dirty="0">
                <a:latin typeface="Barlow" panose="020B0604020202020204" charset="0"/>
              </a:rPr>
              <a:t>Queda prohibida cualquier variación que amplíe dicha medida. </a:t>
            </a:r>
            <a:br>
              <a:rPr lang="es-AR" dirty="0">
                <a:latin typeface="Barlow" panose="020B0604020202020204" charset="0"/>
              </a:rPr>
            </a:br>
            <a:endParaRPr lang="es-AR" sz="1500" b="1" dirty="0">
              <a:solidFill>
                <a:schemeClr val="accent1"/>
              </a:solidFill>
              <a:latin typeface="Barlow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1" y="394667"/>
            <a:ext cx="37814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5" y="238123"/>
            <a:ext cx="7259136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Dispositivos de seguridad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0760CC27-5B14-5ABF-F3B8-E10C93D190FF}"/>
              </a:ext>
            </a:extLst>
          </p:cNvPr>
          <p:cNvSpPr txBox="1"/>
          <p:nvPr/>
        </p:nvSpPr>
        <p:spPr>
          <a:xfrm>
            <a:off x="349775" y="800353"/>
            <a:ext cx="3629568" cy="459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. SENSORES DE PUERTAS: </a:t>
            </a:r>
            <a:r>
              <a:rPr lang="es-ES" sz="1500" b="1" dirty="0">
                <a:solidFill>
                  <a:schemeClr val="tx1"/>
                </a:solidFill>
                <a:latin typeface="Barlow"/>
              </a:rPr>
              <a:t>1 en puerta interior y 1 en puerta exterior</a:t>
            </a:r>
          </a:p>
          <a:p>
            <a:pPr lvl="0">
              <a:lnSpc>
                <a:spcPct val="150000"/>
              </a:lnSpc>
            </a:pPr>
            <a:r>
              <a:rPr lang="es-ES" sz="1500" b="1" dirty="0">
                <a:solidFill>
                  <a:schemeClr val="accent4"/>
                </a:solidFill>
                <a:latin typeface="Barlow"/>
              </a:rPr>
              <a:t>. PARACAÍDAS: </a:t>
            </a:r>
            <a:r>
              <a:rPr lang="es-AR" sz="1500" b="1" dirty="0">
                <a:solidFill>
                  <a:schemeClr val="tx1"/>
                </a:solidFill>
                <a:latin typeface="Barlow"/>
              </a:rPr>
              <a:t>Palancas, que al saltar el limitador de velocidad, activan una caja de cuña que detiene la caída o velocidad excesiva de la cabina. La cuña traba la polea reguladora y eso frena la cabina sobre las guías del ascensor.</a:t>
            </a:r>
          </a:p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. LIMITADOR DE CARGAS: </a:t>
            </a:r>
            <a:r>
              <a:rPr lang="es-ES" sz="1500" b="1" dirty="0">
                <a:solidFill>
                  <a:schemeClr val="tx1"/>
                </a:solidFill>
                <a:latin typeface="Barlow"/>
              </a:rPr>
              <a:t>Dispositivo adicional que evita que se utilice el ascensor si se supera la carga máxima permitida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5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86" y="1383285"/>
            <a:ext cx="1924050" cy="1443038"/>
          </a:xfrm>
          <a:prstGeom prst="rect">
            <a:avLst/>
          </a:prstGeom>
        </p:spPr>
      </p:pic>
      <p:pic>
        <p:nvPicPr>
          <p:cNvPr id="9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343" y="1383285"/>
            <a:ext cx="2748551" cy="12895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979343" y="3097140"/>
            <a:ext cx="4572000" cy="17754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  <a:latin typeface="Barlow"/>
              </a:rPr>
              <a:t>. LÍMITES DE RECORRIDO: </a:t>
            </a:r>
            <a:r>
              <a:rPr lang="es-AR" sz="1500" b="1" dirty="0">
                <a:solidFill>
                  <a:schemeClr val="tx1"/>
                </a:solidFill>
                <a:latin typeface="Barlow"/>
              </a:rPr>
              <a:t>En cada extremo del recorrido se deberá colocar un interruptor de límite el cual, al ser accionado por la cabina, reducirá su velocidad y parará automáticamente en los pisos terminales</a:t>
            </a:r>
            <a:endParaRPr lang="es-ES" sz="1500" b="1" dirty="0">
              <a:solidFill>
                <a:schemeClr val="tx1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39550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5" y="238123"/>
            <a:ext cx="7259136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Dispositivos de seguridad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0760CC27-5B14-5ABF-F3B8-E10C93D190FF}"/>
              </a:ext>
            </a:extLst>
          </p:cNvPr>
          <p:cNvSpPr txBox="1"/>
          <p:nvPr/>
        </p:nvSpPr>
        <p:spPr>
          <a:xfrm>
            <a:off x="349775" y="1090128"/>
            <a:ext cx="3629568" cy="17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139700" lvl="0">
              <a:buSzPts val="1400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. LIMITADOR DE VELOCIDAD: </a:t>
            </a:r>
            <a:r>
              <a:rPr lang="es-AR" sz="1500" b="1" dirty="0">
                <a:solidFill>
                  <a:schemeClr val="tx1"/>
                </a:solidFill>
                <a:latin typeface="Barlow"/>
              </a:rPr>
              <a:t>Superada la velocidad nominal de activa el limitador de velocidad </a:t>
            </a:r>
          </a:p>
          <a:p>
            <a:pPr marL="139700" lvl="0">
              <a:buSzPts val="1400"/>
            </a:pPr>
            <a:endParaRPr lang="es-AR" sz="1500" b="1" dirty="0">
              <a:solidFill>
                <a:schemeClr val="tx1"/>
              </a:solidFill>
              <a:latin typeface="Barlow"/>
            </a:endParaRPr>
          </a:p>
          <a:p>
            <a:pPr lvl="0">
              <a:lnSpc>
                <a:spcPct val="150000"/>
              </a:lnSpc>
            </a:pPr>
            <a:r>
              <a:rPr lang="es-ES" sz="1500" b="1" dirty="0">
                <a:solidFill>
                  <a:schemeClr val="accent4"/>
                </a:solidFill>
                <a:latin typeface="Barlow"/>
              </a:rPr>
              <a:t>. AMORTIGUADORES : </a:t>
            </a:r>
            <a:r>
              <a:rPr lang="es-AR" sz="1500" b="1" dirty="0">
                <a:solidFill>
                  <a:schemeClr val="tx1"/>
                </a:solidFill>
                <a:latin typeface="Barlow"/>
              </a:rPr>
              <a:t>Reducen el impacto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5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907507"/>
            <a:ext cx="16002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92766"/>
              </p:ext>
            </p:extLst>
          </p:nvPr>
        </p:nvGraphicFramePr>
        <p:xfrm>
          <a:off x="1707359" y="25542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showAsIcon="1" r:id="rId4" imgW="914400" imgH="771480" progId="FoxitPhantomPDF.Document">
                  <p:embed/>
                </p:oleObj>
              </mc:Choice>
              <mc:Fallback>
                <p:oleObj name="PDF" showAsIcon="1" r:id="rId4" imgW="914400" imgH="77148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7359" y="25542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29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5" y="238123"/>
            <a:ext cx="7259136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Dispositivos de seguridad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0760CC27-5B14-5ABF-F3B8-E10C93D190FF}"/>
              </a:ext>
            </a:extLst>
          </p:cNvPr>
          <p:cNvSpPr txBox="1"/>
          <p:nvPr/>
        </p:nvSpPr>
        <p:spPr>
          <a:xfrm>
            <a:off x="629175" y="907508"/>
            <a:ext cx="3266550" cy="424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. OPERADOR DE PUERTAS: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Barlow"/>
              </a:rPr>
              <a:t>Abre y cierra las puertas cuando se llega al piso solicitado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Barlow"/>
              </a:rPr>
              <a:t>Evita el cierre de las puertas si hay un objeto atrapado</a:t>
            </a:r>
          </a:p>
          <a:p>
            <a:pPr marL="139700" lvl="0">
              <a:lnSpc>
                <a:spcPct val="150000"/>
              </a:lnSpc>
              <a:buSzPts val="1400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. BOTÓN DE ALARMA Y COMUNICACIÓN: </a:t>
            </a:r>
          </a:p>
          <a:p>
            <a:pPr marL="425450" lvl="0" indent="-285750">
              <a:lnSpc>
                <a:spcPct val="150000"/>
              </a:lnSpc>
              <a:buSzPts val="1400"/>
              <a:buFont typeface="Arial" pitchFamily="34" charset="0"/>
              <a:buChar char="•"/>
            </a:pPr>
            <a:r>
              <a:rPr lang="es-AR" sz="1500" b="1" dirty="0">
                <a:solidFill>
                  <a:schemeClr val="tx1"/>
                </a:solidFill>
                <a:latin typeface="Barlow"/>
              </a:rPr>
              <a:t>Pedir ayuda en caso de emergencia</a:t>
            </a:r>
          </a:p>
          <a:p>
            <a:pPr marL="425450" lvl="0" indent="-285750">
              <a:lnSpc>
                <a:spcPct val="150000"/>
              </a:lnSpc>
              <a:buSzPts val="1400"/>
              <a:buFont typeface="Arial" pitchFamily="34" charset="0"/>
              <a:buChar char="•"/>
            </a:pPr>
            <a:r>
              <a:rPr lang="es-AR" sz="1500" b="1" dirty="0">
                <a:solidFill>
                  <a:schemeClr val="tx1"/>
                </a:solidFill>
                <a:latin typeface="Barlow"/>
              </a:rPr>
              <a:t>Poder contactar al personal de mantenimiento o servicio de emergencia </a:t>
            </a:r>
          </a:p>
        </p:txBody>
      </p:sp>
      <p:pic>
        <p:nvPicPr>
          <p:cNvPr id="6" name="Google Shape;84;p16"/>
          <p:cNvPicPr preferRelativeResize="0"/>
          <p:nvPr/>
        </p:nvPicPr>
        <p:blipFill rotWithShape="1">
          <a:blip r:embed="rId3">
            <a:alphaModFix/>
          </a:blip>
          <a:srcRect b="50480"/>
          <a:stretch/>
        </p:blipFill>
        <p:spPr>
          <a:xfrm>
            <a:off x="4415421" y="954209"/>
            <a:ext cx="4267072" cy="18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2931214"/>
            <a:ext cx="1773790" cy="205988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43" y="3087078"/>
            <a:ext cx="2400300" cy="1920240"/>
          </a:xfrm>
          <a:prstGeom prst="rect">
            <a:avLst/>
          </a:prstGeom>
        </p:spPr>
      </p:pic>
      <p:cxnSp>
        <p:nvCxnSpPr>
          <p:cNvPr id="10" name="9 Conector recto de flecha"/>
          <p:cNvCxnSpPr/>
          <p:nvPr/>
        </p:nvCxnSpPr>
        <p:spPr>
          <a:xfrm flipV="1">
            <a:off x="3810000" y="1666875"/>
            <a:ext cx="762000" cy="28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548957" y="1514475"/>
            <a:ext cx="1339354" cy="1847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9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82514" y="49034"/>
            <a:ext cx="8042386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Recomendaciones en el uso de ascensores</a:t>
            </a:r>
            <a:endParaRPr sz="45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4800" y="1178788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No interferir con el cierre automático de las puertas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No forzar la apertura de las puertas. 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Mantener objetos alejados de las puertas 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Evita saltar o hacer movimientos bruscos dentro del ascensor, sin importar si está detenido o en movimiento.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No intentar salir de la caja de ascensor ante un detenimiento del mismo porque se puede desbloquear. Comunicarse con personal calificado (apretar botón de alarma)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Respetar la capacidad máxima. </a:t>
            </a:r>
          </a:p>
          <a:p>
            <a:pPr marL="28575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dirty="0">
                <a:latin typeface="Barlow" charset="0"/>
              </a:rPr>
              <a:t>En caso de incendio no utilizar el ascensor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endParaRPr lang="es-AR" dirty="0">
              <a:latin typeface="Barlow" charset="0"/>
            </a:endParaRPr>
          </a:p>
          <a:p>
            <a:pPr marL="114300" lvl="0">
              <a:lnSpc>
                <a:spcPct val="150000"/>
              </a:lnSpc>
              <a:buSzPts val="1800"/>
            </a:pPr>
            <a:endParaRPr lang="es-AR" dirty="0">
              <a:latin typeface="Barlow" charset="0"/>
            </a:endParaRPr>
          </a:p>
        </p:txBody>
      </p:sp>
      <p:pic>
        <p:nvPicPr>
          <p:cNvPr id="5" name="Google Shape;2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041" y="977299"/>
            <a:ext cx="14668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941" y="977299"/>
            <a:ext cx="1295118" cy="12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9" t="63704" r="35930" b="10123"/>
          <a:stretch/>
        </p:blipFill>
        <p:spPr>
          <a:xfrm>
            <a:off x="5109207" y="3408889"/>
            <a:ext cx="1016000" cy="1346200"/>
          </a:xfrm>
          <a:prstGeom prst="rect">
            <a:avLst/>
          </a:prstGeom>
        </p:spPr>
      </p:pic>
      <p:pic>
        <p:nvPicPr>
          <p:cNvPr id="9" name="Google Shape;28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6041" y="2370400"/>
            <a:ext cx="975383" cy="8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8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400" y="2557049"/>
            <a:ext cx="1638159" cy="1524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6423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925388" y="66427"/>
            <a:ext cx="5655715" cy="119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MONTACARGAS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chemeClr val="accent4"/>
                </a:solidFill>
                <a:latin typeface="Barlow"/>
                <a:sym typeface="Barlow Black"/>
              </a:rPr>
              <a:t>DISEÑADOS PARA TRANSPORTE DE MERCADERÍAS – OTRAS CARGAS PESADAS COMO AUTOMÓVILES</a:t>
            </a:r>
            <a:endParaRPr sz="1500" b="1" dirty="0">
              <a:solidFill>
                <a:schemeClr val="accent4"/>
              </a:solidFill>
              <a:latin typeface="Barlow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21A62A90-6621-3F43-2E0A-9A6D9424A1B0}"/>
              </a:ext>
            </a:extLst>
          </p:cNvPr>
          <p:cNvSpPr txBox="1"/>
          <p:nvPr/>
        </p:nvSpPr>
        <p:spPr>
          <a:xfrm>
            <a:off x="1229454" y="1066906"/>
            <a:ext cx="7818561" cy="8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1600" b="1" dirty="0">
                <a:latin typeface="Barlow" charset="0"/>
              </a:rPr>
              <a:t>(Sólo pueden trasladar personas si cuentan con todos los dispositivos de seguridad para ascensores)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8198" y="1814815"/>
            <a:ext cx="332422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Usos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sz="1200" dirty="0">
                <a:latin typeface="Barlow" charset="0"/>
              </a:rPr>
              <a:t>Diseñados principalmente para la manipulación de carga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sz="1200" dirty="0">
                <a:latin typeface="Barlow" charset="0"/>
              </a:rPr>
              <a:t>Tienden a moverse a velocidades más lentas que los ascensores, ya que su enfoque principal es la manipulación segura de la carga. Los movimientos suelen ser más bruscos debido a la naturaleza de las cargas pesadas que transportan</a:t>
            </a:r>
          </a:p>
          <a:p>
            <a:pPr marL="114300" lvl="0">
              <a:lnSpc>
                <a:spcPct val="150000"/>
              </a:lnSpc>
              <a:buSzPts val="1800"/>
            </a:pPr>
            <a:endParaRPr lang="es-AR" sz="1200" dirty="0">
              <a:latin typeface="Barlow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38734" y="1897913"/>
            <a:ext cx="33242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Usos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200" dirty="0">
                <a:latin typeface="Barlow" charset="0"/>
              </a:rPr>
              <a:t>Están equipados con características de seguridad específicas para la carga, como estabilidad mejorada y controles que permiten al operador posicionar la carga de manera segura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200" dirty="0">
                <a:latin typeface="Barlow" charset="0"/>
              </a:rPr>
              <a:t>Se utilizan principalmente en almacenes, fábricas, centros de distribución y sitios de construcción</a:t>
            </a:r>
          </a:p>
          <a:p>
            <a:pPr>
              <a:lnSpc>
                <a:spcPct val="150000"/>
              </a:lnSpc>
            </a:pPr>
            <a:endParaRPr lang="es-AR" sz="1200" dirty="0">
              <a:latin typeface="Barlow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dirty="0">
              <a:latin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5" y="535900"/>
            <a:ext cx="3622786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Cargas livianas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343D6CD9-A95D-CD22-AC5F-1303C6195BE7}"/>
              </a:ext>
            </a:extLst>
          </p:cNvPr>
          <p:cNvSpPr txBox="1"/>
          <p:nvPr/>
        </p:nvSpPr>
        <p:spPr>
          <a:xfrm>
            <a:off x="4572000" y="989894"/>
            <a:ext cx="3897105" cy="7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500" b="1" dirty="0">
              <a:solidFill>
                <a:schemeClr val="accent1"/>
              </a:solidFill>
              <a:latin typeface="Barlow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500" b="1" dirty="0">
              <a:solidFill>
                <a:schemeClr val="accent1"/>
              </a:solidFill>
              <a:latin typeface="Barlow"/>
            </a:endParaRPr>
          </a:p>
        </p:txBody>
      </p:sp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5166358" y="129611"/>
            <a:ext cx="3622786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Cargas medias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" y="1781403"/>
            <a:ext cx="2359780" cy="31463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C90A70-8D79-FE0D-FD3C-6838D9B8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94" y="1781403"/>
            <a:ext cx="1535906" cy="1640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F0C8A7-D27D-9EB4-EABF-9450B746D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58" y="1198757"/>
            <a:ext cx="2834969" cy="40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343D6CD9-A95D-CD22-AC5F-1303C6195BE7}"/>
              </a:ext>
            </a:extLst>
          </p:cNvPr>
          <p:cNvSpPr txBox="1"/>
          <p:nvPr/>
        </p:nvSpPr>
        <p:spPr>
          <a:xfrm>
            <a:off x="4572000" y="989894"/>
            <a:ext cx="3897105" cy="7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500" b="1" dirty="0">
              <a:solidFill>
                <a:schemeClr val="accent1"/>
              </a:solidFill>
              <a:latin typeface="Barlow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500" b="1" dirty="0">
              <a:solidFill>
                <a:schemeClr val="accent1"/>
              </a:solidFill>
              <a:latin typeface="Barlow"/>
            </a:endParaRPr>
          </a:p>
        </p:txBody>
      </p:sp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2171435" y="75402"/>
            <a:ext cx="4349117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Cargas pesadas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1" y="1494412"/>
            <a:ext cx="5045006" cy="336333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6" y="1480111"/>
            <a:ext cx="3119316" cy="37639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11CC76-159B-F153-5150-FFDFD426D1DC}"/>
              </a:ext>
            </a:extLst>
          </p:cNvPr>
          <p:cNvSpPr txBox="1"/>
          <p:nvPr/>
        </p:nvSpPr>
        <p:spPr>
          <a:xfrm>
            <a:off x="674895" y="922622"/>
            <a:ext cx="2554080" cy="24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accent4"/>
                </a:solidFill>
                <a:latin typeface="Barlow"/>
                <a:sym typeface="Barlow Black"/>
              </a:rPr>
              <a:t>MONTACARGAS - DEPÓSITO</a:t>
            </a:r>
            <a:endParaRPr lang="es-ES" sz="1400" b="1" dirty="0">
              <a:solidFill>
                <a:schemeClr val="accent4"/>
              </a:solidFill>
              <a:latin typeface="Barlow"/>
              <a:sym typeface="Barlow Black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553AF6-602C-C70E-5409-6096D1DF38E2}"/>
              </a:ext>
            </a:extLst>
          </p:cNvPr>
          <p:cNvSpPr txBox="1"/>
          <p:nvPr/>
        </p:nvSpPr>
        <p:spPr>
          <a:xfrm>
            <a:off x="6314264" y="933822"/>
            <a:ext cx="2554080" cy="24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accent4"/>
                </a:solidFill>
                <a:latin typeface="Barlow"/>
                <a:sym typeface="Barlow Black"/>
              </a:rPr>
              <a:t>MONTAVEHÍCULOS</a:t>
            </a:r>
            <a:endParaRPr lang="es-ES" sz="1400" b="1" dirty="0">
              <a:solidFill>
                <a:schemeClr val="accent4"/>
              </a:solidFill>
              <a:latin typeface="Barlow"/>
              <a:sym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10515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5" y="254625"/>
            <a:ext cx="75909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Ascensores - Antecedentes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343D6CD9-A95D-CD22-AC5F-1303C6195BE7}"/>
              </a:ext>
            </a:extLst>
          </p:cNvPr>
          <p:cNvSpPr txBox="1"/>
          <p:nvPr/>
        </p:nvSpPr>
        <p:spPr>
          <a:xfrm>
            <a:off x="5246895" y="1114276"/>
            <a:ext cx="3897105" cy="332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En 1850 aparecen los primeros ascensores a vapor e hidráulicos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En 1853 se inventa el primer ascensor del mundo, seguro para personas, ideado por </a:t>
            </a:r>
            <a:r>
              <a:rPr lang="es-ES" sz="1500" b="1" dirty="0" err="1">
                <a:solidFill>
                  <a:schemeClr val="accent1"/>
                </a:solidFill>
                <a:latin typeface="Barlow"/>
              </a:rPr>
              <a:t>Elisha</a:t>
            </a:r>
            <a:r>
              <a:rPr lang="es-ES" sz="1500" b="1" dirty="0">
                <a:solidFill>
                  <a:schemeClr val="accent1"/>
                </a:solidFill>
                <a:latin typeface="Barlow"/>
              </a:rPr>
              <a:t> Graves Otis.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En 1857, en Nueva York se instala el primer ascensor para pasajero.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En 1880 Werner von Siemens introdujo el motor eléctrico en las construcción de ascensores.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500" b="1" dirty="0">
              <a:solidFill>
                <a:schemeClr val="accent1"/>
              </a:solidFill>
              <a:latin typeface="Barlow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" y="1114276"/>
            <a:ext cx="5016699" cy="37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1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4" y="410200"/>
            <a:ext cx="3622786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Riesgos </a:t>
            </a:r>
            <a:endParaRPr sz="45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3F239B-71FC-EF06-E6A9-7BFC272DAB2A}"/>
              </a:ext>
            </a:extLst>
          </p:cNvPr>
          <p:cNvSpPr txBox="1"/>
          <p:nvPr/>
        </p:nvSpPr>
        <p:spPr>
          <a:xfrm>
            <a:off x="722183" y="1352153"/>
            <a:ext cx="4572000" cy="255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Desplome de la estructura o de la plataforma de elevación </a:t>
            </a:r>
          </a:p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Caídas de altura</a:t>
            </a:r>
          </a:p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Atrapamientos</a:t>
            </a:r>
          </a:p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Riesgos eléctricos</a:t>
            </a:r>
          </a:p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Caída de objetos</a:t>
            </a:r>
          </a:p>
          <a:p>
            <a:pPr marL="387350" lvl="0" indent="-285750" algn="just">
              <a:lnSpc>
                <a:spcPct val="107000"/>
              </a:lnSpc>
              <a:spcAft>
                <a:spcPts val="800"/>
              </a:spcAft>
              <a:buSzPts val="2000"/>
              <a:buFont typeface="Wingdings" pitchFamily="2" charset="2"/>
              <a:buChar char="Ø"/>
            </a:pPr>
            <a:r>
              <a:rPr lang="es-AR" b="1" dirty="0">
                <a:solidFill>
                  <a:schemeClr val="accent4"/>
                </a:solidFill>
                <a:latin typeface="Barlow"/>
              </a:rPr>
              <a:t>Caídas a nivel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400" b="1" dirty="0">
              <a:solidFill>
                <a:schemeClr val="accent4"/>
              </a:solidFill>
              <a:latin typeface="Barlow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593178"/>
            <a:ext cx="3324324" cy="2219246"/>
          </a:xfrm>
          <a:prstGeom prst="rect">
            <a:avLst/>
          </a:prstGeom>
        </p:spPr>
      </p:pic>
      <p:pic>
        <p:nvPicPr>
          <p:cNvPr id="5" name="Google Shape;205;p27"/>
          <p:cNvPicPr preferRelativeResize="0"/>
          <p:nvPr/>
        </p:nvPicPr>
        <p:blipFill rotWithShape="1">
          <a:blip r:embed="rId4">
            <a:alphaModFix/>
          </a:blip>
          <a:srcRect l="17309" r="14464"/>
          <a:stretch/>
        </p:blipFill>
        <p:spPr>
          <a:xfrm>
            <a:off x="3008183" y="2812424"/>
            <a:ext cx="2373451" cy="1956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72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6;p24"/>
          <p:cNvPicPr preferRelativeResize="0"/>
          <p:nvPr/>
        </p:nvPicPr>
        <p:blipFill rotWithShape="1">
          <a:blip r:embed="rId3">
            <a:alphaModFix/>
          </a:blip>
          <a:srcRect l="25175" r="26951"/>
          <a:stretch/>
        </p:blipFill>
        <p:spPr>
          <a:xfrm>
            <a:off x="4527397" y="49034"/>
            <a:ext cx="2041043" cy="224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82514" y="49034"/>
            <a:ext cx="3622786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Medidas de seguridad</a:t>
            </a:r>
            <a:endParaRPr sz="45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1707" y="997426"/>
            <a:ext cx="45720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sz="1200" dirty="0">
                <a:latin typeface="Barlow" charset="0"/>
              </a:rPr>
              <a:t>Los montacargas se pueden instalar en huecos de la construcción o en torres afuera, unidas a la edificación o independientes.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AR" sz="1200" dirty="0">
                <a:latin typeface="Barlow" charset="0"/>
              </a:rPr>
              <a:t>No se construyen para transportar con seguridad a los trabajadores y se debe prohibir que el personal sea transportado en las jaulas de los montacargas (principalmente no tienen seguridad en las puertas).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charset="0"/>
              </a:rPr>
              <a:t>La estructura se debe construir con un factor de seguridad capaz de resistir la máxima carga posible, incluyendo aquella debida al viento.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charset="0"/>
              </a:rPr>
              <a:t>Todos los montacargas deben estar protegidos en el piso principal de carga con una reja que corra vertical u horizontalmente y en todos los demás pisos con rejas corredizas que se corran a mano y tengan la altura suficiente para impedir que cualquiera se asome al hueco. </a:t>
            </a:r>
            <a:endParaRPr lang="es-AR" sz="1200" dirty="0">
              <a:latin typeface="Barlow" charset="0"/>
            </a:endParaRPr>
          </a:p>
          <a:p>
            <a:pPr marL="114300" lvl="0">
              <a:lnSpc>
                <a:spcPct val="150000"/>
              </a:lnSpc>
              <a:buSzPts val="1800"/>
            </a:pPr>
            <a:endParaRPr lang="es-AR" dirty="0">
              <a:latin typeface="Barlow" charset="0"/>
            </a:endParaRPr>
          </a:p>
        </p:txBody>
      </p:sp>
      <p:pic>
        <p:nvPicPr>
          <p:cNvPr id="7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120" y="257634"/>
            <a:ext cx="1950575" cy="19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4703707" y="22989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charset="0"/>
              </a:rPr>
              <a:t>Mantener limpias las plataformas, libres de materiales y escombros.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charset="0"/>
              </a:rPr>
              <a:t>Techo resistente</a:t>
            </a:r>
          </a:p>
          <a:p>
            <a:pPr marL="285750" lvl="0" indent="-171450"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s-ES" sz="1200" dirty="0">
                <a:latin typeface="Barlow" charset="0"/>
              </a:rPr>
              <a:t>Se debe realizar una Inspección de cables semanal. No se podrán utilizar cuando los cables estén rotos en más de un 10 % del total de los alambres de acero en un tramo de 30 cm. de largo, cuando los alambres del extremo de los cables estén gastados en más de un 60% de su superficie original o cuando, al inspeccionarlo superficialmente, se vean señales de corrosión. </a:t>
            </a:r>
            <a:endParaRPr lang="es-AR" dirty="0">
              <a:latin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3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629174" y="1177722"/>
            <a:ext cx="8256408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Definiciones – Diferenciación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21A62A90-6621-3F43-2E0A-9A6D9424A1B0}"/>
              </a:ext>
            </a:extLst>
          </p:cNvPr>
          <p:cNvSpPr txBox="1"/>
          <p:nvPr/>
        </p:nvSpPr>
        <p:spPr>
          <a:xfrm>
            <a:off x="629174" y="1843618"/>
            <a:ext cx="8102701" cy="279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500" b="1" dirty="0">
                <a:solidFill>
                  <a:schemeClr val="accent1"/>
                </a:solidFill>
                <a:latin typeface="Barlow"/>
              </a:rPr>
              <a:t>Ascensor: </a:t>
            </a:r>
            <a:r>
              <a:rPr lang="es-AR" dirty="0">
                <a:latin typeface="Barlow" charset="0"/>
              </a:rPr>
              <a:t>Dispositivo de elevación vertical diseñado con el propósito de desplazar tanto individuos como artículos entre los distintos niveles de un edificio o estructura. Está compuesto por componentes mecánicos, eléctricos y electrónicos que operan de manera coordinada para ponerlo en funcionamiento.</a:t>
            </a:r>
          </a:p>
          <a:p>
            <a:pPr algn="just">
              <a:lnSpc>
                <a:spcPct val="150000"/>
              </a:lnSpc>
            </a:pPr>
            <a:r>
              <a:rPr lang="es-AR" dirty="0">
                <a:latin typeface="Barlow" charset="0"/>
              </a:rPr>
              <a:t> </a:t>
            </a:r>
            <a:br>
              <a:rPr lang="es-AR" dirty="0">
                <a:latin typeface="Barlow" charset="0"/>
              </a:rPr>
            </a:br>
            <a:r>
              <a:rPr lang="es-ES" sz="1500" b="1" dirty="0">
                <a:solidFill>
                  <a:schemeClr val="accent1"/>
                </a:solidFill>
                <a:latin typeface="Barlow"/>
              </a:rPr>
              <a:t>Diferenciación: </a:t>
            </a:r>
            <a:r>
              <a:rPr lang="es-ES" sz="1500" dirty="0">
                <a:solidFill>
                  <a:schemeClr val="tx1"/>
                </a:solidFill>
                <a:latin typeface="Barlow"/>
              </a:rPr>
              <a:t>Ascensor</a:t>
            </a:r>
            <a:r>
              <a:rPr lang="es-ES" sz="1500" b="1" dirty="0">
                <a:solidFill>
                  <a:schemeClr val="accent1"/>
                </a:solidFill>
                <a:latin typeface="Barlow"/>
              </a:rPr>
              <a:t> 			</a:t>
            </a:r>
            <a:r>
              <a:rPr lang="es-ES" sz="1500" dirty="0">
                <a:solidFill>
                  <a:schemeClr val="tx1"/>
                </a:solidFill>
                <a:latin typeface="Barlow"/>
              </a:rPr>
              <a:t>Desplaza personas</a:t>
            </a:r>
            <a:endParaRPr lang="es-AR" sz="1500" dirty="0">
              <a:solidFill>
                <a:schemeClr val="tx1"/>
              </a:solidFill>
              <a:latin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5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	  </a:t>
            </a:r>
            <a:r>
              <a:rPr lang="es-ES" sz="15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Montacargas		                 Desplaza artículos (paquetes, vehículos, etc.)	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923503" y="3387669"/>
            <a:ext cx="214433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781834" y="4074542"/>
            <a:ext cx="214433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925388" y="66427"/>
            <a:ext cx="5655715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Normativa</a:t>
            </a:r>
            <a:r>
              <a:rPr lang="es-ES" sz="45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endParaRPr sz="450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21A62A90-6621-3F43-2E0A-9A6D9424A1B0}"/>
              </a:ext>
            </a:extLst>
          </p:cNvPr>
          <p:cNvSpPr txBox="1"/>
          <p:nvPr/>
        </p:nvSpPr>
        <p:spPr>
          <a:xfrm>
            <a:off x="925387" y="619174"/>
            <a:ext cx="7818561" cy="415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dirty="0">
                <a:latin typeface="Barlow" charset="0"/>
              </a:rPr>
              <a:t>Norma IRAM 3681 – 1 NM 207 MERCOSUR</a:t>
            </a:r>
          </a:p>
          <a:p>
            <a:pPr>
              <a:lnSpc>
                <a:spcPct val="150000"/>
              </a:lnSpc>
            </a:pPr>
            <a:r>
              <a:rPr lang="es-AR" sz="1600" dirty="0">
                <a:latin typeface="Barlow" charset="0"/>
              </a:rPr>
              <a:t>       Ascensores eléctricos de pasajeros – Seguridad para la construcción e instalación.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dirty="0">
                <a:latin typeface="Barlow" charset="0"/>
              </a:rPr>
              <a:t>Norma IRAM 3681 – 4</a:t>
            </a:r>
            <a:br>
              <a:rPr lang="es-AR" sz="1600" dirty="0">
                <a:latin typeface="Barlow" charset="0"/>
              </a:rPr>
            </a:br>
            <a:r>
              <a:rPr lang="es-AR" sz="1600" dirty="0">
                <a:latin typeface="Barlow" charset="0"/>
              </a:rPr>
              <a:t>Guías para cabinas y contrapesos de ascensores de pasajeros y montacargas.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dirty="0">
                <a:latin typeface="Barlow" charset="0"/>
              </a:rPr>
              <a:t>Ordenanza Nº 10741</a:t>
            </a:r>
          </a:p>
          <a:p>
            <a:pPr>
              <a:lnSpc>
                <a:spcPct val="150000"/>
              </a:lnSpc>
            </a:pPr>
            <a:r>
              <a:rPr lang="es-AR" sz="1600" dirty="0">
                <a:latin typeface="Barlow" charset="0"/>
              </a:rPr>
              <a:t>       Circulaciones mecánicas de uso público – Municipalidad de la Ciudad de Córdoba.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1" dirty="0">
                <a:latin typeface="Barlow" charset="0"/>
              </a:rPr>
              <a:t>Ordenanza Nº 10950 de la Municipalidad de Córdoba</a:t>
            </a:r>
          </a:p>
          <a:p>
            <a:pPr>
              <a:lnSpc>
                <a:spcPct val="150000"/>
              </a:lnSpc>
            </a:pPr>
            <a:r>
              <a:rPr lang="es-AR" sz="1600" dirty="0">
                <a:latin typeface="Barlow" charset="0"/>
              </a:rPr>
              <a:t>       Conservación y adecuación a la seguridad, higiene y confort de los medios de          circulación mecánica estacionaria – Municipalidad de la Ciudad de Córdoba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1" dirty="0">
                <a:latin typeface="Barlow" charset="0"/>
              </a:rPr>
              <a:t>Ley de Higiene y Seguridad en el Trabajo Nº19587 y decretos reglamentarios.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Barlow" charset="0"/>
              </a:rPr>
              <a:t>Capítulo 15 – Artículo 137</a:t>
            </a:r>
            <a:endParaRPr lang="es-AR" sz="1600" b="1" dirty="0">
              <a:latin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6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925388" y="66427"/>
            <a:ext cx="5655715" cy="103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ASCENSORES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chemeClr val="accent4"/>
                </a:solidFill>
                <a:latin typeface="Barlow"/>
                <a:sym typeface="Barlow Black"/>
              </a:rPr>
              <a:t>CLASIFICACIÓN</a:t>
            </a:r>
            <a:endParaRPr sz="1500" b="1" dirty="0">
              <a:solidFill>
                <a:schemeClr val="accent4"/>
              </a:solidFill>
              <a:latin typeface="Barlow"/>
              <a:sym typeface="Barlow Black"/>
            </a:endParaRPr>
          </a:p>
        </p:txBody>
      </p:sp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21A62A90-6621-3F43-2E0A-9A6D9424A1B0}"/>
              </a:ext>
            </a:extLst>
          </p:cNvPr>
          <p:cNvSpPr txBox="1"/>
          <p:nvPr/>
        </p:nvSpPr>
        <p:spPr>
          <a:xfrm>
            <a:off x="2810605" y="933594"/>
            <a:ext cx="7818561" cy="4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1600" b="1" dirty="0">
                <a:latin typeface="Barlow" charset="0"/>
              </a:rPr>
              <a:t>Según sistema de Impulsión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8200" y="1183586"/>
            <a:ext cx="13144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ELÉCTRICOS</a:t>
            </a:r>
            <a:endParaRPr lang="es-AR" b="1" dirty="0">
              <a:latin typeface="Barlow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199" y="1599084"/>
            <a:ext cx="1390651" cy="37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latin typeface="Barlow" charset="0"/>
              </a:rPr>
              <a:t>Motor eléctrico</a:t>
            </a:r>
            <a:endParaRPr lang="es-AR" b="1" u="sng" dirty="0">
              <a:latin typeface="Barlow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198" y="1969698"/>
            <a:ext cx="332422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Usos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Grandes recorridos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Alto tráfico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Amplitud de velocidades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Barlow" charset="0"/>
              </a:rPr>
              <a:t>0,5 m/</a:t>
            </a:r>
            <a:r>
              <a:rPr lang="es-ES" dirty="0" err="1">
                <a:latin typeface="Barlow" charset="0"/>
              </a:rPr>
              <a:t>seg</a:t>
            </a:r>
            <a:r>
              <a:rPr lang="es-ES" dirty="0">
                <a:latin typeface="Barlow" charset="0"/>
              </a:rPr>
              <a:t>. 8 m/</a:t>
            </a:r>
            <a:r>
              <a:rPr lang="es-ES" dirty="0" err="1">
                <a:latin typeface="Barlow" charset="0"/>
              </a:rPr>
              <a:t>seg</a:t>
            </a:r>
            <a:r>
              <a:rPr lang="es-ES" dirty="0">
                <a:latin typeface="Barlow" charset="0"/>
              </a:rPr>
              <a:t>. – 10 m/</a:t>
            </a:r>
            <a:r>
              <a:rPr lang="es-ES" dirty="0" err="1">
                <a:latin typeface="Barlow" charset="0"/>
              </a:rPr>
              <a:t>seg</a:t>
            </a:r>
            <a:r>
              <a:rPr lang="es-ES" dirty="0">
                <a:latin typeface="Barlow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Grandes capacidades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Menor consumo de energía</a:t>
            </a:r>
            <a:endParaRPr lang="es-AR" dirty="0">
              <a:latin typeface="Barlow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10197" y="1599084"/>
            <a:ext cx="29622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latin typeface="Barlow" charset="0"/>
              </a:rPr>
              <a:t>Equipo Hidráulico</a:t>
            </a:r>
            <a:endParaRPr lang="es-AR" b="1" u="sng" dirty="0">
              <a:latin typeface="Barlow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10196" y="1969698"/>
            <a:ext cx="3324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Usos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Recorridos cortos: 15 a 20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Tráfico: baja densidad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Velocidad: 0,63 m/</a:t>
            </a:r>
            <a:r>
              <a:rPr lang="es-ES" dirty="0" err="1">
                <a:latin typeface="Barlow" charset="0"/>
              </a:rPr>
              <a:t>seg</a:t>
            </a:r>
            <a:r>
              <a:rPr lang="es-ES" dirty="0">
                <a:latin typeface="Barlow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Barlow" charset="0"/>
              </a:rPr>
              <a:t>1 m/</a:t>
            </a:r>
            <a:r>
              <a:rPr lang="es-ES" dirty="0" err="1">
                <a:latin typeface="Barlow" charset="0"/>
              </a:rPr>
              <a:t>seg</a:t>
            </a:r>
            <a:r>
              <a:rPr lang="es-ES" dirty="0">
                <a:latin typeface="Barlow" charset="0"/>
              </a:rPr>
              <a:t>. (válvula motorizada)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Mayor consumo de energía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arlow" charset="0"/>
              </a:rPr>
              <a:t>Reducción de espacio foso,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Barlow" charset="0"/>
              </a:rPr>
              <a:t>Pasadizo, sala de máquinas</a:t>
            </a:r>
            <a:endParaRPr lang="es-AR" dirty="0">
              <a:latin typeface="Barlow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76875" y="1295083"/>
            <a:ext cx="1314450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Barlow" charset="0"/>
              </a:rPr>
              <a:t>HIDRÁULICO</a:t>
            </a:r>
            <a:endParaRPr lang="es-AR" b="1" dirty="0">
              <a:latin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5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304497" y="311992"/>
            <a:ext cx="780127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 electromecánico </a:t>
            </a:r>
            <a:endParaRPr sz="20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59" y="2978330"/>
            <a:ext cx="2400822" cy="1800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83" y="821633"/>
            <a:ext cx="2341907" cy="3122543"/>
          </a:xfrm>
          <a:prstGeom prst="rect">
            <a:avLst/>
          </a:prstGeom>
        </p:spPr>
      </p:pic>
      <p:sp>
        <p:nvSpPr>
          <p:cNvPr id="7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5203854" y="340657"/>
            <a:ext cx="252513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 hidráulico </a:t>
            </a:r>
            <a:endParaRPr sz="20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59" y="957469"/>
            <a:ext cx="2262806" cy="16971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8" y="957469"/>
            <a:ext cx="1825071" cy="24334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8" y="3438937"/>
            <a:ext cx="2034209" cy="15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74" y="337700"/>
            <a:ext cx="4430106" cy="434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557" y="239451"/>
            <a:ext cx="4134452" cy="45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312187" y="77761"/>
            <a:ext cx="2404826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70000"/>
              </a:lnSpc>
            </a:pPr>
            <a:r>
              <a:rPr lang="es-ES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 electromecánico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65112" y="77760"/>
            <a:ext cx="1837362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70000"/>
              </a:lnSpc>
            </a:pPr>
            <a:r>
              <a:rPr lang="es-ES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Ascensor hidráulico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19400" y="4343471"/>
            <a:ext cx="154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Sist</a:t>
            </a:r>
            <a:r>
              <a:rPr lang="es-ES" dirty="0">
                <a:solidFill>
                  <a:srgbClr val="FF0000"/>
                </a:solidFill>
              </a:rPr>
              <a:t>. de cuñas</a:t>
            </a:r>
            <a:endParaRPr lang="es-AR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2758440" y="3025140"/>
            <a:ext cx="236220" cy="13183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16557" y="2278881"/>
            <a:ext cx="233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Válvula en la cabeza del pistón</a:t>
            </a:r>
            <a:endParaRPr lang="es-AR" sz="1200" b="1" dirty="0">
              <a:solidFill>
                <a:srgbClr val="FF00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5722620" y="2202180"/>
            <a:ext cx="24384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4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1820861" y="262133"/>
            <a:ext cx="5626861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2"/>
                </a:solidFill>
                <a:latin typeface="Barlow Black"/>
                <a:ea typeface="Barlow Black"/>
                <a:cs typeface="Barlow Black"/>
                <a:sym typeface="Barlow Black"/>
              </a:rPr>
              <a:t>Ordenanza 10950/05</a:t>
            </a:r>
            <a:endParaRPr sz="4500" dirty="0">
              <a:solidFill>
                <a:schemeClr val="tx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19F57B24-429C-0511-2400-9F55974FCE79}"/>
              </a:ext>
            </a:extLst>
          </p:cNvPr>
          <p:cNvSpPr txBox="1"/>
          <p:nvPr/>
        </p:nvSpPr>
        <p:spPr>
          <a:xfrm>
            <a:off x="2968157" y="1371292"/>
            <a:ext cx="2425480" cy="477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/>
          <a:p>
            <a:pPr marL="114300" lvl="0" algn="ctr">
              <a:spcBef>
                <a:spcPts val="1200"/>
              </a:spcBef>
              <a:buSzPts val="1800"/>
            </a:pPr>
            <a:r>
              <a:rPr lang="es-ES" sz="1500" b="1" dirty="0">
                <a:solidFill>
                  <a:schemeClr val="tx2"/>
                </a:solidFill>
                <a:latin typeface="Barlow"/>
              </a:rPr>
              <a:t>Autoridad de aplicación</a:t>
            </a:r>
            <a:endParaRPr lang="es-AR" sz="1500" b="1" dirty="0">
              <a:solidFill>
                <a:schemeClr val="tx2"/>
              </a:solidFill>
              <a:latin typeface="Barlow"/>
            </a:endParaRPr>
          </a:p>
        </p:txBody>
      </p:sp>
      <p:sp>
        <p:nvSpPr>
          <p:cNvPr id="5" name="Google Shape;73;p15">
            <a:extLst>
              <a:ext uri="{FF2B5EF4-FFF2-40B4-BE49-F238E27FC236}">
                <a16:creationId xmlns:a16="http://schemas.microsoft.com/office/drawing/2014/main" id="{A98B7609-47F1-4555-8D0F-273653CE626A}"/>
              </a:ext>
            </a:extLst>
          </p:cNvPr>
          <p:cNvSpPr txBox="1"/>
          <p:nvPr/>
        </p:nvSpPr>
        <p:spPr>
          <a:xfrm>
            <a:off x="470147" y="840033"/>
            <a:ext cx="5245845" cy="43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4"/>
                </a:solidFill>
                <a:latin typeface="Barlow"/>
              </a:rPr>
              <a:t> Establece funciones/obligaciones para: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0861" y="2007704"/>
            <a:ext cx="6888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285750">
              <a:spcBef>
                <a:spcPts val="1200"/>
              </a:spcBef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Instrumentar un Registro permanente de las instalaciones sujetas a la Ordenanza.</a:t>
            </a:r>
          </a:p>
          <a:p>
            <a:pPr marL="400050" indent="-285750">
              <a:spcBef>
                <a:spcPts val="1200"/>
              </a:spcBef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Otorgar habilitación las instalaciones</a:t>
            </a:r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Verificar el cumplimiento de las condiciones de seguridad</a:t>
            </a:r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Clausura de las instalaciones</a:t>
            </a:r>
          </a:p>
          <a:p>
            <a:endParaRPr lang="es-AR" dirty="0"/>
          </a:p>
        </p:txBody>
      </p:sp>
      <p:sp>
        <p:nvSpPr>
          <p:cNvPr id="6" name="Google Shape;73;p15">
            <a:extLst>
              <a:ext uri="{FF2B5EF4-FFF2-40B4-BE49-F238E27FC236}">
                <a16:creationId xmlns:a16="http://schemas.microsoft.com/office/drawing/2014/main" id="{19F57B24-429C-0511-2400-9F55974FCE79}"/>
              </a:ext>
            </a:extLst>
          </p:cNvPr>
          <p:cNvSpPr txBox="1"/>
          <p:nvPr/>
        </p:nvSpPr>
        <p:spPr>
          <a:xfrm>
            <a:off x="3290512" y="3155701"/>
            <a:ext cx="2425480" cy="707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114300" lvl="0" algn="ctr">
              <a:spcBef>
                <a:spcPts val="1200"/>
              </a:spcBef>
              <a:buSzPts val="1800"/>
            </a:pPr>
            <a:r>
              <a:rPr lang="es-ES" sz="1500" b="1" dirty="0">
                <a:solidFill>
                  <a:schemeClr val="tx2"/>
                </a:solidFill>
                <a:latin typeface="Barlow"/>
              </a:rPr>
              <a:t>Propietario de las instalaciones</a:t>
            </a:r>
            <a:endParaRPr lang="es-AR" sz="1500" b="1" dirty="0">
              <a:solidFill>
                <a:schemeClr val="tx2"/>
              </a:solidFill>
              <a:latin typeface="Barlow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32828" y="3863597"/>
            <a:ext cx="6266459" cy="105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0" indent="-285750">
              <a:lnSpc>
                <a:spcPct val="115000"/>
              </a:lnSpc>
              <a:spcBef>
                <a:spcPts val="120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Mantener en perfecto estado de conservación, edilicio y electromecánico</a:t>
            </a:r>
          </a:p>
          <a:p>
            <a:pPr marL="400050" lvl="0" indent="-285750">
              <a:lnSpc>
                <a:spcPct val="115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Disponer de servicio de Mantenimiento y asistencia técnica</a:t>
            </a:r>
          </a:p>
          <a:p>
            <a:pPr marL="400050" lvl="0" indent="-285750">
              <a:lnSpc>
                <a:spcPct val="115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Contratar seguro de Responsabilidad Civil</a:t>
            </a:r>
          </a:p>
          <a:p>
            <a:endParaRPr lang="es-AR" dirty="0"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038FC318-8BA6-2381-2FDC-2486C78348BA}"/>
              </a:ext>
            </a:extLst>
          </p:cNvPr>
          <p:cNvSpPr txBox="1"/>
          <p:nvPr/>
        </p:nvSpPr>
        <p:spPr>
          <a:xfrm>
            <a:off x="1820861" y="262133"/>
            <a:ext cx="5626861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chemeClr val="tx1"/>
                </a:solidFill>
                <a:latin typeface="Barlow Black"/>
                <a:ea typeface="Barlow Black"/>
                <a:cs typeface="Barlow Black"/>
                <a:sym typeface="Barlow Black"/>
              </a:rPr>
              <a:t>Ordenanza 10950/05</a:t>
            </a:r>
            <a:endParaRPr sz="4500" dirty="0">
              <a:solidFill>
                <a:schemeClr val="tx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" name="Google Shape;73;p15">
            <a:extLst>
              <a:ext uri="{FF2B5EF4-FFF2-40B4-BE49-F238E27FC236}">
                <a16:creationId xmlns:a16="http://schemas.microsoft.com/office/drawing/2014/main" id="{19F57B24-429C-0511-2400-9F55974FCE79}"/>
              </a:ext>
            </a:extLst>
          </p:cNvPr>
          <p:cNvSpPr txBox="1"/>
          <p:nvPr/>
        </p:nvSpPr>
        <p:spPr>
          <a:xfrm>
            <a:off x="2968157" y="1255876"/>
            <a:ext cx="2425480" cy="707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/>
          <a:p>
            <a:pPr marL="114300" lvl="0" algn="ctr">
              <a:spcBef>
                <a:spcPts val="1200"/>
              </a:spcBef>
              <a:buSzPts val="1800"/>
            </a:pPr>
            <a:r>
              <a:rPr lang="es-ES" sz="1500" b="1" dirty="0">
                <a:solidFill>
                  <a:schemeClr val="tx2"/>
                </a:solidFill>
                <a:latin typeface="Barlow"/>
              </a:rPr>
              <a:t>Conservador de las instalaciones</a:t>
            </a:r>
            <a:endParaRPr lang="es-AR" sz="1500" b="1" dirty="0">
              <a:solidFill>
                <a:schemeClr val="tx2"/>
              </a:solidFill>
              <a:latin typeface="Barlow"/>
            </a:endParaRPr>
          </a:p>
        </p:txBody>
      </p:sp>
      <p:sp>
        <p:nvSpPr>
          <p:cNvPr id="5" name="Google Shape;73;p15">
            <a:extLst>
              <a:ext uri="{FF2B5EF4-FFF2-40B4-BE49-F238E27FC236}">
                <a16:creationId xmlns:a16="http://schemas.microsoft.com/office/drawing/2014/main" id="{A98B7609-47F1-4555-8D0F-273653CE626A}"/>
              </a:ext>
            </a:extLst>
          </p:cNvPr>
          <p:cNvSpPr txBox="1"/>
          <p:nvPr/>
        </p:nvSpPr>
        <p:spPr>
          <a:xfrm>
            <a:off x="470147" y="840033"/>
            <a:ext cx="5245845" cy="43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500" b="1" dirty="0">
                <a:solidFill>
                  <a:schemeClr val="accent4"/>
                </a:solidFill>
                <a:latin typeface="Barlow"/>
              </a:rPr>
              <a:t> Establece funciones/obligaciones para: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0861" y="2007704"/>
            <a:ext cx="4248279" cy="105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0" indent="-28575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Barlow" panose="020B0604020202020204" charset="0"/>
              </a:rPr>
              <a:t>Servicio de Mantenimiento y Asistencia técnica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Barlow" panose="020B0604020202020204" charset="0"/>
              </a:rPr>
              <a:t>Guardia Técnica y de Emergencia las 24 horas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Barlow" panose="020B0604020202020204" charset="0"/>
              </a:rPr>
              <a:t>Interrupción del  servicio</a:t>
            </a:r>
          </a:p>
          <a:p>
            <a:endParaRPr lang="es-AR" dirty="0"/>
          </a:p>
        </p:txBody>
      </p:sp>
      <p:sp>
        <p:nvSpPr>
          <p:cNvPr id="6" name="Google Shape;73;p15">
            <a:extLst>
              <a:ext uri="{FF2B5EF4-FFF2-40B4-BE49-F238E27FC236}">
                <a16:creationId xmlns:a16="http://schemas.microsoft.com/office/drawing/2014/main" id="{19F57B24-429C-0511-2400-9F55974FCE79}"/>
              </a:ext>
            </a:extLst>
          </p:cNvPr>
          <p:cNvSpPr txBox="1"/>
          <p:nvPr/>
        </p:nvSpPr>
        <p:spPr>
          <a:xfrm>
            <a:off x="3040060" y="2842548"/>
            <a:ext cx="2425480" cy="707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114300" lvl="0" algn="ctr">
              <a:spcBef>
                <a:spcPts val="1200"/>
              </a:spcBef>
              <a:buSzPts val="1800"/>
            </a:pPr>
            <a:r>
              <a:rPr lang="es-ES" sz="1500" b="1" dirty="0">
                <a:solidFill>
                  <a:schemeClr val="tx2"/>
                </a:solidFill>
                <a:latin typeface="Barlow"/>
              </a:rPr>
              <a:t>Representante técnico del conservador</a:t>
            </a:r>
            <a:endParaRPr lang="es-AR" sz="1500" b="1" dirty="0">
              <a:solidFill>
                <a:schemeClr val="tx2"/>
              </a:solidFill>
              <a:latin typeface="Barlow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00363" y="3700092"/>
            <a:ext cx="2961067" cy="105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0" indent="-285750">
              <a:lnSpc>
                <a:spcPct val="115000"/>
              </a:lnSpc>
              <a:spcBef>
                <a:spcPts val="120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Revisión inicial</a:t>
            </a:r>
          </a:p>
          <a:p>
            <a:pPr marL="400050" lvl="0" indent="-285750">
              <a:lnSpc>
                <a:spcPct val="115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Certificado de Aptitud Técnica</a:t>
            </a:r>
          </a:p>
          <a:p>
            <a:pPr marL="400050" lvl="0" indent="-285750">
              <a:lnSpc>
                <a:spcPct val="115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Barlow" panose="020B0604020202020204" charset="0"/>
              </a:rPr>
              <a:t>Mantenimiento</a:t>
            </a:r>
          </a:p>
          <a:p>
            <a:endParaRPr lang="es-AR" dirty="0"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88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1354</Words>
  <Application>Microsoft Office PowerPoint</Application>
  <PresentationFormat>Presentación en pantalla (16:9)</PresentationFormat>
  <Paragraphs>160</Paragraphs>
  <Slides>21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Barlow Black</vt:lpstr>
      <vt:lpstr>Barlow</vt:lpstr>
      <vt:lpstr>Times New Roman</vt:lpstr>
      <vt:lpstr>Wingdings</vt:lpstr>
      <vt:lpstr>Arial</vt:lpstr>
      <vt:lpstr>Simple Light</vt:lpstr>
      <vt:lpstr>PDF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ASUS</cp:lastModifiedBy>
  <cp:revision>51</cp:revision>
  <dcterms:modified xsi:type="dcterms:W3CDTF">2024-09-12T23:57:32Z</dcterms:modified>
</cp:coreProperties>
</file>