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715000" type="screen16x10"/>
  <p:notesSz cx="6858000" cy="9144000"/>
  <p:embeddedFontLst>
    <p:embeddedFont>
      <p:font typeface="Lato" panose="020F0502020204030203"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831A57-DB82-4824-8A1B-F6431600C6DB}">
  <a:tblStyle styleId="{53831A57-DB82-4824-8A1B-F6431600C6D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BC2B4AC-F994-4C7E-BAA1-685FD6E1DD6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62" y="72"/>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d2d7936006_0_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d2d79360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d2d7936006_0_8: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d2d793600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d2d7936006_0_27: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d2d793600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d2d7936006_0_51: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d2d793600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d2d7936006_0_5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d2d793600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d2d7936006_0_6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d2d793600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d2d7936006_0_6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d2d793600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2d7936006_0_9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d2d793600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d2d7936006_0_99: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d2d7936006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d2d7936006_0_72: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d2d793600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d2c70a4bdb_0_125: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d2c70a4bd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d2d7936006_0_77: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d2d793600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d30b5303de_1_5: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d30b5303d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d30b5303de_1_10: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d30b5303d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d30b5303de_1_16: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d30b5303d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d30b5303de_1_23: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d30b5303d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d30b5303de_1_2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d30b5303de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d30b5303de_1_37: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d30b5303de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d2c70a4bdb_0_14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d2c70a4bd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d2c70a4bdb_0_164: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d2c70a4bd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d2c73262f7_0_1: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d2c73262f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d2c73262f7_0_6: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d2c73262f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d2d7936006_0_82: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d2d7936006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d2d7936006_0_88: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d2d7936006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d2c73262f7_0_5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d2c73262f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d2c73262f7_0_106: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d2c73262f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d30b5303de_3_0: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d30b5303d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408950" y="91911"/>
            <a:ext cx="18264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545"/>
            <a:ext cx="5153705" cy="5704831"/>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753778"/>
            <a:ext cx="5017500" cy="17544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4361028"/>
            <a:ext cx="3470700" cy="562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714459"/>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427417"/>
            <a:ext cx="4776000" cy="14454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936805"/>
            <a:ext cx="4776000" cy="1354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714459"/>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281111"/>
            <a:ext cx="4587000" cy="12762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423331"/>
            <a:ext cx="1037850" cy="112919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437500"/>
            <a:ext cx="7038900" cy="10158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741722"/>
            <a:ext cx="7038900" cy="3234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423331"/>
            <a:ext cx="1037850" cy="112919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437500"/>
            <a:ext cx="7038900" cy="10158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741722"/>
            <a:ext cx="3403200" cy="3234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741722"/>
            <a:ext cx="3403200" cy="3234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423331"/>
            <a:ext cx="1037850" cy="112919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437500"/>
            <a:ext cx="7038900" cy="10158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423331"/>
            <a:ext cx="1037850" cy="112919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437500"/>
            <a:ext cx="3798900" cy="16590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2191722"/>
            <a:ext cx="3798900" cy="2684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714943"/>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963083"/>
            <a:ext cx="4587000" cy="39123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423331"/>
            <a:ext cx="1037850" cy="112919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842583"/>
            <a:ext cx="3036300" cy="19464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931111"/>
            <a:ext cx="3036300" cy="562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885111"/>
            <a:ext cx="3676800" cy="2608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587260"/>
            <a:ext cx="698925" cy="760722"/>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783750"/>
            <a:ext cx="6936000" cy="5820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gif"/><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8.gi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1.gif"/><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4.gi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537150" y="600556"/>
            <a:ext cx="5017500" cy="175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4200">
                <a:latin typeface="Trebuchet MS"/>
                <a:ea typeface="Trebuchet MS"/>
                <a:cs typeface="Trebuchet MS"/>
                <a:sym typeface="Trebuchet MS"/>
              </a:rPr>
              <a:t>SOLDADURAS Y CORTES A GAS</a:t>
            </a:r>
            <a:endParaRPr sz="4200">
              <a:latin typeface="Trebuchet MS"/>
              <a:ea typeface="Trebuchet MS"/>
              <a:cs typeface="Trebuchet MS"/>
              <a:sym typeface="Trebuchet MS"/>
            </a:endParaRPr>
          </a:p>
        </p:txBody>
      </p:sp>
      <p:sp>
        <p:nvSpPr>
          <p:cNvPr id="135" name="Google Shape;135;p13"/>
          <p:cNvSpPr txBox="1">
            <a:spLocks noGrp="1"/>
          </p:cNvSpPr>
          <p:nvPr>
            <p:ph type="subTitle" idx="1"/>
          </p:nvPr>
        </p:nvSpPr>
        <p:spPr>
          <a:xfrm>
            <a:off x="5171350" y="3260083"/>
            <a:ext cx="3470700" cy="131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400" b="1">
                <a:latin typeface="Trebuchet MS"/>
                <a:ea typeface="Trebuchet MS"/>
                <a:cs typeface="Trebuchet MS"/>
                <a:sym typeface="Trebuchet MS"/>
              </a:rPr>
              <a:t>GRUPO N°12</a:t>
            </a:r>
            <a:endParaRPr sz="1400" b="1">
              <a:latin typeface="Trebuchet MS"/>
              <a:ea typeface="Trebuchet MS"/>
              <a:cs typeface="Trebuchet MS"/>
              <a:sym typeface="Trebuchet MS"/>
            </a:endParaRPr>
          </a:p>
          <a:p>
            <a:pPr marL="0" lvl="0" indent="0" algn="l" rtl="0">
              <a:spcBef>
                <a:spcPts val="0"/>
              </a:spcBef>
              <a:spcAft>
                <a:spcPts val="0"/>
              </a:spcAft>
              <a:buNone/>
            </a:pPr>
            <a:endParaRPr sz="1400">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s" sz="1400">
                <a:latin typeface="Trebuchet MS"/>
                <a:ea typeface="Trebuchet MS"/>
                <a:cs typeface="Trebuchet MS"/>
                <a:sym typeface="Trebuchet MS"/>
              </a:rPr>
              <a:t>IRIARTE, FRANCISCO</a:t>
            </a:r>
            <a:endParaRPr sz="1400">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s" sz="1400">
                <a:latin typeface="Trebuchet MS"/>
                <a:ea typeface="Trebuchet MS"/>
                <a:cs typeface="Trebuchet MS"/>
                <a:sym typeface="Trebuchet MS"/>
              </a:rPr>
              <a:t>MORENO, FEDERICO</a:t>
            </a:r>
            <a:endParaRPr sz="1400">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s" sz="1400">
                <a:latin typeface="Trebuchet MS"/>
                <a:ea typeface="Trebuchet MS"/>
                <a:cs typeface="Trebuchet MS"/>
                <a:sym typeface="Trebuchet MS"/>
              </a:rPr>
              <a:t>SALCEDO, NICOLÁS</a:t>
            </a:r>
            <a:endParaRPr sz="1400">
              <a:latin typeface="Trebuchet MS"/>
              <a:ea typeface="Trebuchet MS"/>
              <a:cs typeface="Trebuchet MS"/>
              <a:sym typeface="Trebuchet MS"/>
            </a:endParaRPr>
          </a:p>
        </p:txBody>
      </p:sp>
      <p:sp>
        <p:nvSpPr>
          <p:cNvPr id="136" name="Google Shape;136;p13"/>
          <p:cNvSpPr txBox="1">
            <a:spLocks noGrp="1"/>
          </p:cNvSpPr>
          <p:nvPr>
            <p:ph type="subTitle" idx="1"/>
          </p:nvPr>
        </p:nvSpPr>
        <p:spPr>
          <a:xfrm>
            <a:off x="3537150" y="2188444"/>
            <a:ext cx="3952200" cy="8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500" i="1">
                <a:latin typeface="Trebuchet MS"/>
                <a:ea typeface="Trebuchet MS"/>
                <a:cs typeface="Trebuchet MS"/>
                <a:sym typeface="Trebuchet MS"/>
              </a:rPr>
              <a:t>HIGIENE Y SEGURIDAD 2024 - FCEFyN - UNC</a:t>
            </a:r>
            <a:endParaRPr sz="1500" i="1">
              <a:latin typeface="Trebuchet MS"/>
              <a:ea typeface="Trebuchet MS"/>
              <a:cs typeface="Trebuchet MS"/>
              <a:sym typeface="Trebuchet MS"/>
            </a:endParaRPr>
          </a:p>
          <a:p>
            <a:pPr marL="0" lvl="0" indent="0" algn="l" rtl="0">
              <a:spcBef>
                <a:spcPts val="0"/>
              </a:spcBef>
              <a:spcAft>
                <a:spcPts val="0"/>
              </a:spcAft>
              <a:buNone/>
            </a:pPr>
            <a:endParaRPr sz="1500">
              <a:latin typeface="Trebuchet MS"/>
              <a:ea typeface="Trebuchet MS"/>
              <a:cs typeface="Trebuchet MS"/>
              <a:sym typeface="Trebuchet MS"/>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2"/>
          <p:cNvSpPr txBox="1">
            <a:spLocks noGrp="1"/>
          </p:cNvSpPr>
          <p:nvPr>
            <p:ph type="title" idx="4294967295"/>
          </p:nvPr>
        </p:nvSpPr>
        <p:spPr>
          <a:xfrm>
            <a:off x="1632000" y="239667"/>
            <a:ext cx="5880000" cy="997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s" b="1" i="1">
                <a:latin typeface="Trebuchet MS"/>
                <a:ea typeface="Trebuchet MS"/>
                <a:cs typeface="Trebuchet MS"/>
                <a:sym typeface="Trebuchet MS"/>
              </a:rPr>
              <a:t>E</a:t>
            </a:r>
            <a:r>
              <a:rPr lang="es" sz="2622" b="1" i="1">
                <a:latin typeface="Trebuchet MS"/>
                <a:ea typeface="Trebuchet MS"/>
                <a:cs typeface="Trebuchet MS"/>
                <a:sym typeface="Trebuchet MS"/>
              </a:rPr>
              <a:t>LEMENTOS DE PROTECCIÓN PERSONAL CORRESPONDIENTES</a:t>
            </a:r>
            <a:endParaRPr sz="2622" b="1" i="1">
              <a:latin typeface="Trebuchet MS"/>
              <a:ea typeface="Trebuchet MS"/>
              <a:cs typeface="Trebuchet MS"/>
              <a:sym typeface="Trebuchet MS"/>
            </a:endParaRPr>
          </a:p>
        </p:txBody>
      </p:sp>
      <p:pic>
        <p:nvPicPr>
          <p:cNvPr id="213" name="Google Shape;213;p22"/>
          <p:cNvPicPr preferRelativeResize="0"/>
          <p:nvPr/>
        </p:nvPicPr>
        <p:blipFill rotWithShape="1">
          <a:blip r:embed="rId3">
            <a:alphaModFix/>
          </a:blip>
          <a:srcRect l="16814" t="4038" r="19709" b="2468"/>
          <a:stretch/>
        </p:blipFill>
        <p:spPr>
          <a:xfrm>
            <a:off x="71900" y="1179266"/>
            <a:ext cx="4572000" cy="4384200"/>
          </a:xfrm>
          <a:prstGeom prst="roundRect">
            <a:avLst>
              <a:gd name="adj" fmla="val 16667"/>
            </a:avLst>
          </a:prstGeom>
          <a:noFill/>
          <a:ln w="28575" cap="flat" cmpd="sng">
            <a:solidFill>
              <a:schemeClr val="accent1"/>
            </a:solidFill>
            <a:prstDash val="solid"/>
            <a:round/>
            <a:headEnd type="none" w="sm" len="sm"/>
            <a:tailEnd type="none" w="sm" len="sm"/>
          </a:ln>
        </p:spPr>
      </p:pic>
      <p:pic>
        <p:nvPicPr>
          <p:cNvPr id="214" name="Google Shape;214;p22"/>
          <p:cNvPicPr preferRelativeResize="0"/>
          <p:nvPr/>
        </p:nvPicPr>
        <p:blipFill rotWithShape="1">
          <a:blip r:embed="rId4">
            <a:alphaModFix/>
          </a:blip>
          <a:srcRect t="33415" b="7836"/>
          <a:stretch/>
        </p:blipFill>
        <p:spPr>
          <a:xfrm>
            <a:off x="4732790" y="1236876"/>
            <a:ext cx="4212600" cy="4269000"/>
          </a:xfrm>
          <a:prstGeom prst="roundRect">
            <a:avLst>
              <a:gd name="adj" fmla="val 16667"/>
            </a:avLst>
          </a:prstGeom>
          <a:noFill/>
          <a:ln w="28575" cap="flat" cmpd="sng">
            <a:solidFill>
              <a:schemeClr val="lt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18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8"/>
        <p:cNvGrpSpPr/>
        <p:nvPr/>
      </p:nvGrpSpPr>
      <p:grpSpPr>
        <a:xfrm>
          <a:off x="0" y="0"/>
          <a:ext cx="0" cy="0"/>
          <a:chOff x="0" y="0"/>
          <a:chExt cx="0" cy="0"/>
        </a:xfrm>
      </p:grpSpPr>
      <p:sp>
        <p:nvSpPr>
          <p:cNvPr id="219" name="Google Shape;219;p23"/>
          <p:cNvSpPr txBox="1">
            <a:spLocks noGrp="1"/>
          </p:cNvSpPr>
          <p:nvPr>
            <p:ph type="title"/>
          </p:nvPr>
        </p:nvSpPr>
        <p:spPr>
          <a:xfrm>
            <a:off x="1307825" y="253917"/>
            <a:ext cx="7038900" cy="88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s" sz="2060" b="1" i="1"/>
              <a:t>RIESGOS ASOCIADOS A LOS DISTINTOS TIPOS DE TAREAS</a:t>
            </a:r>
            <a:endParaRPr sz="2060" b="1" i="1"/>
          </a:p>
        </p:txBody>
      </p:sp>
      <p:sp>
        <p:nvSpPr>
          <p:cNvPr id="220" name="Google Shape;220;p23"/>
          <p:cNvSpPr txBox="1"/>
          <p:nvPr/>
        </p:nvSpPr>
        <p:spPr>
          <a:xfrm>
            <a:off x="4955775" y="1498667"/>
            <a:ext cx="4042200" cy="32538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Trebuchet MS"/>
              <a:buChar char="○"/>
            </a:pPr>
            <a:r>
              <a:rPr lang="es" sz="2000">
                <a:solidFill>
                  <a:schemeClr val="lt1"/>
                </a:solidFill>
                <a:latin typeface="Trebuchet MS"/>
                <a:ea typeface="Trebuchet MS"/>
                <a:cs typeface="Trebuchet MS"/>
                <a:sym typeface="Trebuchet MS"/>
              </a:rPr>
              <a:t>Quemaduras</a:t>
            </a:r>
            <a:endParaRPr sz="2000">
              <a:solidFill>
                <a:schemeClr val="lt1"/>
              </a:solidFill>
              <a:latin typeface="Trebuchet MS"/>
              <a:ea typeface="Trebuchet MS"/>
              <a:cs typeface="Trebuchet MS"/>
              <a:sym typeface="Trebuchet MS"/>
            </a:endParaRPr>
          </a:p>
          <a:p>
            <a:pPr marL="457200" lvl="0" indent="-355600" algn="l" rtl="0">
              <a:spcBef>
                <a:spcPts val="0"/>
              </a:spcBef>
              <a:spcAft>
                <a:spcPts val="0"/>
              </a:spcAft>
              <a:buClr>
                <a:schemeClr val="lt1"/>
              </a:buClr>
              <a:buSzPts val="2000"/>
              <a:buFont typeface="Trebuchet MS"/>
              <a:buChar char="○"/>
            </a:pPr>
            <a:r>
              <a:rPr lang="es" sz="2000">
                <a:solidFill>
                  <a:schemeClr val="lt1"/>
                </a:solidFill>
                <a:latin typeface="Trebuchet MS"/>
                <a:ea typeface="Trebuchet MS"/>
                <a:cs typeface="Trebuchet MS"/>
                <a:sym typeface="Trebuchet MS"/>
              </a:rPr>
              <a:t>Heridas de cortadura</a:t>
            </a:r>
            <a:endParaRPr sz="2000">
              <a:solidFill>
                <a:schemeClr val="lt1"/>
              </a:solidFill>
              <a:latin typeface="Trebuchet MS"/>
              <a:ea typeface="Trebuchet MS"/>
              <a:cs typeface="Trebuchet MS"/>
              <a:sym typeface="Trebuchet MS"/>
            </a:endParaRPr>
          </a:p>
          <a:p>
            <a:pPr marL="457200" lvl="0" indent="-355600" algn="l" rtl="0">
              <a:spcBef>
                <a:spcPts val="0"/>
              </a:spcBef>
              <a:spcAft>
                <a:spcPts val="0"/>
              </a:spcAft>
              <a:buClr>
                <a:schemeClr val="lt1"/>
              </a:buClr>
              <a:buSzPts val="2000"/>
              <a:buFont typeface="Trebuchet MS"/>
              <a:buChar char="○"/>
            </a:pPr>
            <a:r>
              <a:rPr lang="es" sz="2000">
                <a:solidFill>
                  <a:schemeClr val="lt1"/>
                </a:solidFill>
                <a:latin typeface="Trebuchet MS"/>
                <a:ea typeface="Trebuchet MS"/>
                <a:cs typeface="Trebuchet MS"/>
                <a:sym typeface="Trebuchet MS"/>
              </a:rPr>
              <a:t>Ruido</a:t>
            </a:r>
            <a:endParaRPr sz="2000">
              <a:solidFill>
                <a:schemeClr val="lt1"/>
              </a:solidFill>
              <a:latin typeface="Trebuchet MS"/>
              <a:ea typeface="Trebuchet MS"/>
              <a:cs typeface="Trebuchet MS"/>
              <a:sym typeface="Trebuchet MS"/>
            </a:endParaRPr>
          </a:p>
          <a:p>
            <a:pPr marL="457200" lvl="0" indent="-355600" algn="l" rtl="0">
              <a:spcBef>
                <a:spcPts val="0"/>
              </a:spcBef>
              <a:spcAft>
                <a:spcPts val="0"/>
              </a:spcAft>
              <a:buClr>
                <a:schemeClr val="lt1"/>
              </a:buClr>
              <a:buSzPts val="2000"/>
              <a:buFont typeface="Trebuchet MS"/>
              <a:buChar char="○"/>
            </a:pPr>
            <a:r>
              <a:rPr lang="es" sz="2000">
                <a:solidFill>
                  <a:schemeClr val="lt1"/>
                </a:solidFill>
                <a:latin typeface="Trebuchet MS"/>
                <a:ea typeface="Trebuchet MS"/>
                <a:cs typeface="Trebuchet MS"/>
                <a:sym typeface="Trebuchet MS"/>
              </a:rPr>
              <a:t>Calor</a:t>
            </a:r>
            <a:endParaRPr sz="2000">
              <a:solidFill>
                <a:schemeClr val="lt1"/>
              </a:solidFill>
              <a:latin typeface="Trebuchet MS"/>
              <a:ea typeface="Trebuchet MS"/>
              <a:cs typeface="Trebuchet MS"/>
              <a:sym typeface="Trebuchet MS"/>
            </a:endParaRPr>
          </a:p>
          <a:p>
            <a:pPr marL="457200" lvl="0" indent="-355600" algn="l" rtl="0">
              <a:spcBef>
                <a:spcPts val="0"/>
              </a:spcBef>
              <a:spcAft>
                <a:spcPts val="0"/>
              </a:spcAft>
              <a:buClr>
                <a:schemeClr val="lt1"/>
              </a:buClr>
              <a:buSzPts val="2000"/>
              <a:buFont typeface="Trebuchet MS"/>
              <a:buChar char="○"/>
            </a:pPr>
            <a:r>
              <a:rPr lang="es" sz="2000">
                <a:solidFill>
                  <a:schemeClr val="lt1"/>
                </a:solidFill>
                <a:latin typeface="Trebuchet MS"/>
                <a:ea typeface="Trebuchet MS"/>
                <a:cs typeface="Trebuchet MS"/>
                <a:sym typeface="Trebuchet MS"/>
              </a:rPr>
              <a:t>Choque eléctrico</a:t>
            </a:r>
            <a:endParaRPr sz="2000">
              <a:solidFill>
                <a:schemeClr val="lt1"/>
              </a:solidFill>
              <a:latin typeface="Trebuchet MS"/>
              <a:ea typeface="Trebuchet MS"/>
              <a:cs typeface="Trebuchet MS"/>
              <a:sym typeface="Trebuchet MS"/>
            </a:endParaRPr>
          </a:p>
          <a:p>
            <a:pPr marL="457200" lvl="0" indent="-355600" algn="l" rtl="0">
              <a:spcBef>
                <a:spcPts val="0"/>
              </a:spcBef>
              <a:spcAft>
                <a:spcPts val="0"/>
              </a:spcAft>
              <a:buClr>
                <a:schemeClr val="lt1"/>
              </a:buClr>
              <a:buSzPts val="2000"/>
              <a:buFont typeface="Trebuchet MS"/>
              <a:buChar char="○"/>
            </a:pPr>
            <a:r>
              <a:rPr lang="es" sz="2000">
                <a:solidFill>
                  <a:schemeClr val="lt1"/>
                </a:solidFill>
                <a:latin typeface="Trebuchet MS"/>
                <a:ea typeface="Trebuchet MS"/>
                <a:cs typeface="Trebuchet MS"/>
                <a:sym typeface="Trebuchet MS"/>
              </a:rPr>
              <a:t>Problemas respiratorios</a:t>
            </a:r>
            <a:endParaRPr sz="2000">
              <a:solidFill>
                <a:schemeClr val="lt1"/>
              </a:solidFill>
              <a:latin typeface="Trebuchet MS"/>
              <a:ea typeface="Trebuchet MS"/>
              <a:cs typeface="Trebuchet MS"/>
              <a:sym typeface="Trebuchet MS"/>
            </a:endParaRPr>
          </a:p>
          <a:p>
            <a:pPr marL="457200" lvl="0" indent="-355600" algn="l" rtl="0">
              <a:spcBef>
                <a:spcPts val="0"/>
              </a:spcBef>
              <a:spcAft>
                <a:spcPts val="0"/>
              </a:spcAft>
              <a:buClr>
                <a:schemeClr val="lt1"/>
              </a:buClr>
              <a:buSzPts val="2000"/>
              <a:buFont typeface="Trebuchet MS"/>
              <a:buChar char="○"/>
            </a:pPr>
            <a:r>
              <a:rPr lang="es" sz="2000">
                <a:solidFill>
                  <a:schemeClr val="lt1"/>
                </a:solidFill>
                <a:latin typeface="Trebuchet MS"/>
                <a:ea typeface="Trebuchet MS"/>
                <a:cs typeface="Trebuchet MS"/>
                <a:sym typeface="Trebuchet MS"/>
              </a:rPr>
              <a:t>Mala postura</a:t>
            </a:r>
            <a:endParaRPr sz="2000">
              <a:solidFill>
                <a:schemeClr val="lt1"/>
              </a:solidFill>
              <a:latin typeface="Trebuchet MS"/>
              <a:ea typeface="Trebuchet MS"/>
              <a:cs typeface="Trebuchet MS"/>
              <a:sym typeface="Trebuchet MS"/>
            </a:endParaRPr>
          </a:p>
          <a:p>
            <a:pPr marL="457200" lvl="0" indent="-355600" algn="l" rtl="0">
              <a:spcBef>
                <a:spcPts val="0"/>
              </a:spcBef>
              <a:spcAft>
                <a:spcPts val="0"/>
              </a:spcAft>
              <a:buClr>
                <a:schemeClr val="lt1"/>
              </a:buClr>
              <a:buSzPts val="2000"/>
              <a:buFont typeface="Trebuchet MS"/>
              <a:buChar char="○"/>
            </a:pPr>
            <a:r>
              <a:rPr lang="es" sz="2000">
                <a:solidFill>
                  <a:schemeClr val="lt1"/>
                </a:solidFill>
                <a:latin typeface="Trebuchet MS"/>
                <a:ea typeface="Trebuchet MS"/>
                <a:cs typeface="Trebuchet MS"/>
                <a:sym typeface="Trebuchet MS"/>
              </a:rPr>
              <a:t>Heridas oculares (Radiación Infrarrojos / Rayos UV)</a:t>
            </a:r>
            <a:endParaRPr sz="2000">
              <a:solidFill>
                <a:schemeClr val="lt1"/>
              </a:solidFill>
              <a:latin typeface="Trebuchet MS"/>
              <a:ea typeface="Trebuchet MS"/>
              <a:cs typeface="Trebuchet MS"/>
              <a:sym typeface="Trebuchet MS"/>
            </a:endParaRPr>
          </a:p>
        </p:txBody>
      </p:sp>
      <p:sp>
        <p:nvSpPr>
          <p:cNvPr id="221" name="Google Shape;221;p23"/>
          <p:cNvSpPr txBox="1"/>
          <p:nvPr/>
        </p:nvSpPr>
        <p:spPr>
          <a:xfrm>
            <a:off x="319100" y="1498667"/>
            <a:ext cx="4342500" cy="28923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Lato"/>
              <a:buChar char="○"/>
            </a:pPr>
            <a:r>
              <a:rPr lang="es" sz="2000">
                <a:solidFill>
                  <a:schemeClr val="lt1"/>
                </a:solidFill>
                <a:latin typeface="Lato"/>
                <a:ea typeface="Lato"/>
                <a:cs typeface="Lato"/>
                <a:sym typeface="Lato"/>
              </a:rPr>
              <a:t>Falta de capacitación</a:t>
            </a:r>
            <a:endParaRPr sz="200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es" sz="2000">
                <a:solidFill>
                  <a:schemeClr val="lt1"/>
                </a:solidFill>
                <a:latin typeface="Lato"/>
                <a:ea typeface="Lato"/>
                <a:cs typeface="Lato"/>
                <a:sym typeface="Lato"/>
              </a:rPr>
              <a:t>Mal uso de los EPP</a:t>
            </a:r>
            <a:endParaRPr sz="200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es" sz="2000">
                <a:solidFill>
                  <a:schemeClr val="lt1"/>
                </a:solidFill>
                <a:latin typeface="Lato"/>
                <a:ea typeface="Lato"/>
                <a:cs typeface="Lato"/>
                <a:sym typeface="Lato"/>
              </a:rPr>
              <a:t>Mal manejo de los equipos y entendimiento de los mismo</a:t>
            </a:r>
            <a:endParaRPr sz="200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es" sz="2000">
                <a:solidFill>
                  <a:schemeClr val="lt1"/>
                </a:solidFill>
                <a:latin typeface="Lato"/>
                <a:ea typeface="Lato"/>
                <a:cs typeface="Lato"/>
                <a:sym typeface="Lato"/>
              </a:rPr>
              <a:t>Falta de ventilación adecuada</a:t>
            </a:r>
            <a:endParaRPr sz="200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es" sz="2000">
                <a:solidFill>
                  <a:schemeClr val="lt1"/>
                </a:solidFill>
                <a:latin typeface="Lato"/>
                <a:ea typeface="Lato"/>
                <a:cs typeface="Lato"/>
                <a:sym typeface="Lato"/>
              </a:rPr>
              <a:t>No realizar mantenimiento de los EPP o de las herramientas de trabajo</a:t>
            </a:r>
            <a:endParaRPr sz="2000">
              <a:solidFill>
                <a:schemeClr val="lt1"/>
              </a:solidFill>
              <a:latin typeface="Lato"/>
              <a:ea typeface="Lato"/>
              <a:cs typeface="Lato"/>
              <a:sym typeface="Lato"/>
            </a:endParaRPr>
          </a:p>
        </p:txBody>
      </p:sp>
      <p:sp>
        <p:nvSpPr>
          <p:cNvPr id="222" name="Google Shape;222;p23"/>
          <p:cNvSpPr txBox="1"/>
          <p:nvPr/>
        </p:nvSpPr>
        <p:spPr>
          <a:xfrm>
            <a:off x="1814625" y="1015667"/>
            <a:ext cx="11262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900" b="1" i="1" u="sng">
                <a:solidFill>
                  <a:schemeClr val="lt1"/>
                </a:solidFill>
                <a:latin typeface="Trebuchet MS"/>
                <a:ea typeface="Trebuchet MS"/>
                <a:cs typeface="Trebuchet MS"/>
                <a:sym typeface="Trebuchet MS"/>
              </a:rPr>
              <a:t>CAUSAS</a:t>
            </a:r>
            <a:endParaRPr sz="1900" b="1" i="1" u="sng">
              <a:solidFill>
                <a:schemeClr val="lt1"/>
              </a:solidFill>
              <a:latin typeface="Trebuchet MS"/>
              <a:ea typeface="Trebuchet MS"/>
              <a:cs typeface="Trebuchet MS"/>
              <a:sym typeface="Trebuchet MS"/>
            </a:endParaRPr>
          </a:p>
        </p:txBody>
      </p:sp>
      <p:sp>
        <p:nvSpPr>
          <p:cNvPr id="223" name="Google Shape;223;p23"/>
          <p:cNvSpPr txBox="1"/>
          <p:nvPr/>
        </p:nvSpPr>
        <p:spPr>
          <a:xfrm>
            <a:off x="5871675" y="1015667"/>
            <a:ext cx="22104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900" b="1" i="1" u="sng">
                <a:solidFill>
                  <a:schemeClr val="lt1"/>
                </a:solidFill>
                <a:latin typeface="Trebuchet MS"/>
                <a:ea typeface="Trebuchet MS"/>
                <a:cs typeface="Trebuchet MS"/>
                <a:sym typeface="Trebuchet MS"/>
              </a:rPr>
              <a:t>CONSECUENCIAS</a:t>
            </a:r>
            <a:endParaRPr sz="1900" b="1" i="1" u="sng">
              <a:solidFill>
                <a:schemeClr val="lt1"/>
              </a:solidFill>
              <a:latin typeface="Trebuchet MS"/>
              <a:ea typeface="Trebuchet MS"/>
              <a:cs typeface="Trebuchet MS"/>
              <a:sym typeface="Trebuchet MS"/>
            </a:endParaRPr>
          </a:p>
        </p:txBody>
      </p:sp>
      <p:pic>
        <p:nvPicPr>
          <p:cNvPr id="224" name="Google Shape;224;p23"/>
          <p:cNvPicPr preferRelativeResize="0"/>
          <p:nvPr/>
        </p:nvPicPr>
        <p:blipFill rotWithShape="1">
          <a:blip r:embed="rId3">
            <a:alphaModFix/>
          </a:blip>
          <a:srcRect l="2950"/>
          <a:stretch/>
        </p:blipFill>
        <p:spPr>
          <a:xfrm>
            <a:off x="702350" y="4391000"/>
            <a:ext cx="2398500" cy="1112100"/>
          </a:xfrm>
          <a:prstGeom prst="roundRect">
            <a:avLst>
              <a:gd name="adj" fmla="val 16667"/>
            </a:avLst>
          </a:prstGeom>
          <a:noFill/>
          <a:ln w="28575" cap="flat" cmpd="sng">
            <a:solidFill>
              <a:schemeClr val="accent1"/>
            </a:solidFill>
            <a:prstDash val="solid"/>
            <a:round/>
            <a:headEnd type="none" w="sm" len="sm"/>
            <a:tailEnd type="none" w="sm" len="sm"/>
          </a:ln>
        </p:spPr>
      </p:pic>
      <p:pic>
        <p:nvPicPr>
          <p:cNvPr id="225" name="Google Shape;225;p23"/>
          <p:cNvPicPr preferRelativeResize="0"/>
          <p:nvPr/>
        </p:nvPicPr>
        <p:blipFill rotWithShape="1">
          <a:blip r:embed="rId4">
            <a:alphaModFix/>
          </a:blip>
          <a:srcRect l="22075" t="14248" r="17709" b="7845"/>
          <a:stretch/>
        </p:blipFill>
        <p:spPr>
          <a:xfrm>
            <a:off x="3900100" y="4328333"/>
            <a:ext cx="914400" cy="1237200"/>
          </a:xfrm>
          <a:prstGeom prst="roundRect">
            <a:avLst>
              <a:gd name="adj" fmla="val 16667"/>
            </a:avLst>
          </a:prstGeom>
          <a:noFill/>
          <a:ln w="28575" cap="flat" cmpd="sng">
            <a:solidFill>
              <a:schemeClr val="lt2"/>
            </a:solidFill>
            <a:prstDash val="solid"/>
            <a:round/>
            <a:headEnd type="none" w="sm" len="sm"/>
            <a:tailEnd type="none" w="sm" len="sm"/>
          </a:ln>
        </p:spPr>
      </p:pic>
      <p:sp>
        <p:nvSpPr>
          <p:cNvPr id="226" name="Google Shape;226;p23"/>
          <p:cNvSpPr/>
          <p:nvPr/>
        </p:nvSpPr>
        <p:spPr>
          <a:xfrm>
            <a:off x="3683350" y="1142833"/>
            <a:ext cx="1583100" cy="228900"/>
          </a:xfrm>
          <a:prstGeom prst="rightArrow">
            <a:avLst>
              <a:gd name="adj1" fmla="val 50000"/>
              <a:gd name="adj2" fmla="val 50000"/>
            </a:avLst>
          </a:prstGeom>
          <a:solidFill>
            <a:schemeClr val="accent1"/>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4"/>
          <p:cNvSpPr txBox="1"/>
          <p:nvPr/>
        </p:nvSpPr>
        <p:spPr>
          <a:xfrm>
            <a:off x="4057175" y="548692"/>
            <a:ext cx="5031600" cy="46176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lvl="0" indent="-304800" algn="l" rtl="0">
              <a:spcBef>
                <a:spcPts val="0"/>
              </a:spcBef>
              <a:spcAft>
                <a:spcPts val="0"/>
              </a:spcAft>
              <a:buClr>
                <a:schemeClr val="lt1"/>
              </a:buClr>
              <a:buSzPts val="1200"/>
              <a:buFont typeface="Trebuchet MS"/>
              <a:buChar char="●"/>
            </a:pPr>
            <a:r>
              <a:rPr lang="es" sz="1200" b="1">
                <a:solidFill>
                  <a:schemeClr val="lt1"/>
                </a:solidFill>
                <a:latin typeface="Trebuchet MS"/>
                <a:ea typeface="Trebuchet MS"/>
                <a:cs typeface="Trebuchet MS"/>
                <a:sym typeface="Trebuchet MS"/>
              </a:rPr>
              <a:t>Al soldar usar guantes que estén secos y en buenas condiciones.</a:t>
            </a:r>
            <a:endParaRPr sz="1200" b="1">
              <a:solidFill>
                <a:schemeClr val="lt1"/>
              </a:solidFill>
              <a:latin typeface="Trebuchet MS"/>
              <a:ea typeface="Trebuchet MS"/>
              <a:cs typeface="Trebuchet MS"/>
              <a:sym typeface="Trebuchet MS"/>
            </a:endParaRPr>
          </a:p>
          <a:p>
            <a:pPr marL="457200" lvl="0" indent="0" algn="l" rtl="0">
              <a:spcBef>
                <a:spcPts val="0"/>
              </a:spcBef>
              <a:spcAft>
                <a:spcPts val="0"/>
              </a:spcAft>
              <a:buNone/>
            </a:pPr>
            <a:endParaRPr sz="1200" b="1">
              <a:solidFill>
                <a:schemeClr val="lt1"/>
              </a:solidFill>
              <a:latin typeface="Trebuchet MS"/>
              <a:ea typeface="Trebuchet MS"/>
              <a:cs typeface="Trebuchet MS"/>
              <a:sym typeface="Trebuchet MS"/>
            </a:endParaRPr>
          </a:p>
          <a:p>
            <a:pPr marL="457200" lvl="0" indent="-304800" algn="l" rtl="0">
              <a:spcBef>
                <a:spcPts val="0"/>
              </a:spcBef>
              <a:spcAft>
                <a:spcPts val="0"/>
              </a:spcAft>
              <a:buClr>
                <a:schemeClr val="lt1"/>
              </a:buClr>
              <a:buSzPts val="1200"/>
              <a:buFont typeface="Trebuchet MS"/>
              <a:buChar char="●"/>
            </a:pPr>
            <a:r>
              <a:rPr lang="es" sz="1200" b="1">
                <a:solidFill>
                  <a:schemeClr val="lt1"/>
                </a:solidFill>
                <a:latin typeface="Trebuchet MS"/>
                <a:ea typeface="Trebuchet MS"/>
                <a:cs typeface="Trebuchet MS"/>
                <a:sym typeface="Trebuchet MS"/>
              </a:rPr>
              <a:t>Mantener el cable de soldadura y porta electrodo en buenas condiciones</a:t>
            </a:r>
            <a:endParaRPr sz="1200" b="1">
              <a:solidFill>
                <a:schemeClr val="lt1"/>
              </a:solidFill>
              <a:latin typeface="Trebuchet MS"/>
              <a:ea typeface="Trebuchet MS"/>
              <a:cs typeface="Trebuchet MS"/>
              <a:sym typeface="Trebuchet MS"/>
            </a:endParaRPr>
          </a:p>
          <a:p>
            <a:pPr marL="457200" lvl="0" indent="0" algn="l" rtl="0">
              <a:spcBef>
                <a:spcPts val="0"/>
              </a:spcBef>
              <a:spcAft>
                <a:spcPts val="0"/>
              </a:spcAft>
              <a:buNone/>
            </a:pPr>
            <a:endParaRPr sz="1200" b="1">
              <a:solidFill>
                <a:schemeClr val="lt1"/>
              </a:solidFill>
              <a:latin typeface="Trebuchet MS"/>
              <a:ea typeface="Trebuchet MS"/>
              <a:cs typeface="Trebuchet MS"/>
              <a:sym typeface="Trebuchet MS"/>
            </a:endParaRPr>
          </a:p>
          <a:p>
            <a:pPr marL="457200" lvl="0" indent="-304800" algn="l" rtl="0">
              <a:spcBef>
                <a:spcPts val="0"/>
              </a:spcBef>
              <a:spcAft>
                <a:spcPts val="0"/>
              </a:spcAft>
              <a:buClr>
                <a:schemeClr val="lt1"/>
              </a:buClr>
              <a:buSzPts val="1200"/>
              <a:buFont typeface="Trebuchet MS"/>
              <a:buChar char="●"/>
            </a:pPr>
            <a:r>
              <a:rPr lang="es" sz="1200" b="1">
                <a:solidFill>
                  <a:schemeClr val="lt1"/>
                </a:solidFill>
                <a:latin typeface="Trebuchet MS"/>
                <a:ea typeface="Trebuchet MS"/>
                <a:cs typeface="Trebuchet MS"/>
                <a:sym typeface="Trebuchet MS"/>
              </a:rPr>
              <a:t>Evitar trabajar en zonas con agua o exceso de humedad. De no ser posible, utilizar calzado adecuado</a:t>
            </a:r>
            <a:endParaRPr sz="1200" b="1">
              <a:solidFill>
                <a:schemeClr val="lt1"/>
              </a:solidFill>
              <a:latin typeface="Trebuchet MS"/>
              <a:ea typeface="Trebuchet MS"/>
              <a:cs typeface="Trebuchet MS"/>
              <a:sym typeface="Trebuchet MS"/>
            </a:endParaRPr>
          </a:p>
          <a:p>
            <a:pPr marL="457200" lvl="0" indent="0" algn="l" rtl="0">
              <a:spcBef>
                <a:spcPts val="0"/>
              </a:spcBef>
              <a:spcAft>
                <a:spcPts val="0"/>
              </a:spcAft>
              <a:buNone/>
            </a:pPr>
            <a:endParaRPr sz="1200" b="1">
              <a:solidFill>
                <a:schemeClr val="lt1"/>
              </a:solidFill>
              <a:latin typeface="Trebuchet MS"/>
              <a:ea typeface="Trebuchet MS"/>
              <a:cs typeface="Trebuchet MS"/>
              <a:sym typeface="Trebuchet MS"/>
            </a:endParaRPr>
          </a:p>
          <a:p>
            <a:pPr marL="457200" lvl="0" indent="-304800" algn="l" rtl="0">
              <a:spcBef>
                <a:spcPts val="0"/>
              </a:spcBef>
              <a:spcAft>
                <a:spcPts val="0"/>
              </a:spcAft>
              <a:buClr>
                <a:schemeClr val="lt1"/>
              </a:buClr>
              <a:buSzPts val="1200"/>
              <a:buFont typeface="Trebuchet MS"/>
              <a:buChar char="●"/>
            </a:pPr>
            <a:r>
              <a:rPr lang="es" sz="1200" b="1">
                <a:solidFill>
                  <a:schemeClr val="lt1"/>
                </a:solidFill>
                <a:latin typeface="Trebuchet MS"/>
                <a:ea typeface="Trebuchet MS"/>
                <a:cs typeface="Trebuchet MS"/>
                <a:sym typeface="Trebuchet MS"/>
              </a:rPr>
              <a:t>No utilizar ropa manchada con disolventes, grasas o cualquier material inflamable</a:t>
            </a:r>
            <a:endParaRPr sz="1200" b="1">
              <a:solidFill>
                <a:schemeClr val="lt1"/>
              </a:solidFill>
              <a:latin typeface="Trebuchet MS"/>
              <a:ea typeface="Trebuchet MS"/>
              <a:cs typeface="Trebuchet MS"/>
              <a:sym typeface="Trebuchet MS"/>
            </a:endParaRPr>
          </a:p>
          <a:p>
            <a:pPr marL="457200" lvl="0" indent="0" algn="l" rtl="0">
              <a:spcBef>
                <a:spcPts val="0"/>
              </a:spcBef>
              <a:spcAft>
                <a:spcPts val="0"/>
              </a:spcAft>
              <a:buNone/>
            </a:pPr>
            <a:endParaRPr sz="1200" b="1">
              <a:solidFill>
                <a:schemeClr val="lt1"/>
              </a:solidFill>
              <a:latin typeface="Trebuchet MS"/>
              <a:ea typeface="Trebuchet MS"/>
              <a:cs typeface="Trebuchet MS"/>
              <a:sym typeface="Trebuchet MS"/>
            </a:endParaRPr>
          </a:p>
          <a:p>
            <a:pPr marL="457200" lvl="0" indent="-304800" algn="l" rtl="0">
              <a:spcBef>
                <a:spcPts val="0"/>
              </a:spcBef>
              <a:spcAft>
                <a:spcPts val="0"/>
              </a:spcAft>
              <a:buClr>
                <a:schemeClr val="lt1"/>
              </a:buClr>
              <a:buSzPts val="1200"/>
              <a:buFont typeface="Trebuchet MS"/>
              <a:buChar char="●"/>
            </a:pPr>
            <a:r>
              <a:rPr lang="es" sz="1200" b="1">
                <a:solidFill>
                  <a:schemeClr val="lt1"/>
                </a:solidFill>
                <a:latin typeface="Trebuchet MS"/>
                <a:ea typeface="Trebuchet MS"/>
                <a:cs typeface="Trebuchet MS"/>
                <a:sym typeface="Trebuchet MS"/>
              </a:rPr>
              <a:t>Utilizar la protección respiratoria recomendada</a:t>
            </a:r>
            <a:endParaRPr sz="1200" b="1">
              <a:solidFill>
                <a:schemeClr val="lt1"/>
              </a:solidFill>
              <a:latin typeface="Trebuchet MS"/>
              <a:ea typeface="Trebuchet MS"/>
              <a:cs typeface="Trebuchet MS"/>
              <a:sym typeface="Trebuchet MS"/>
            </a:endParaRPr>
          </a:p>
          <a:p>
            <a:pPr marL="457200" lvl="0" indent="0" algn="l" rtl="0">
              <a:spcBef>
                <a:spcPts val="0"/>
              </a:spcBef>
              <a:spcAft>
                <a:spcPts val="0"/>
              </a:spcAft>
              <a:buNone/>
            </a:pPr>
            <a:endParaRPr sz="1200" b="1">
              <a:solidFill>
                <a:schemeClr val="lt1"/>
              </a:solidFill>
              <a:latin typeface="Trebuchet MS"/>
              <a:ea typeface="Trebuchet MS"/>
              <a:cs typeface="Trebuchet MS"/>
              <a:sym typeface="Trebuchet MS"/>
            </a:endParaRPr>
          </a:p>
          <a:p>
            <a:pPr marL="457200" lvl="0" indent="-304800" algn="l" rtl="0">
              <a:spcBef>
                <a:spcPts val="0"/>
              </a:spcBef>
              <a:spcAft>
                <a:spcPts val="0"/>
              </a:spcAft>
              <a:buClr>
                <a:schemeClr val="lt1"/>
              </a:buClr>
              <a:buSzPts val="1200"/>
              <a:buFont typeface="Trebuchet MS"/>
              <a:buChar char="●"/>
            </a:pPr>
            <a:r>
              <a:rPr lang="es" sz="1200" b="1">
                <a:solidFill>
                  <a:schemeClr val="lt1"/>
                </a:solidFill>
                <a:latin typeface="Trebuchet MS"/>
                <a:ea typeface="Trebuchet MS"/>
                <a:cs typeface="Trebuchet MS"/>
                <a:sym typeface="Trebuchet MS"/>
              </a:rPr>
              <a:t>Usar vestimenta que reduzca el potencial de riesgo de quemado</a:t>
            </a:r>
            <a:endParaRPr sz="1200" b="1">
              <a:solidFill>
                <a:schemeClr val="lt1"/>
              </a:solidFill>
              <a:latin typeface="Trebuchet MS"/>
              <a:ea typeface="Trebuchet MS"/>
              <a:cs typeface="Trebuchet MS"/>
              <a:sym typeface="Trebuchet MS"/>
            </a:endParaRPr>
          </a:p>
          <a:p>
            <a:pPr marL="457200" lvl="0" indent="0" algn="l" rtl="0">
              <a:spcBef>
                <a:spcPts val="0"/>
              </a:spcBef>
              <a:spcAft>
                <a:spcPts val="0"/>
              </a:spcAft>
              <a:buNone/>
            </a:pPr>
            <a:endParaRPr sz="1200" b="1">
              <a:solidFill>
                <a:schemeClr val="lt1"/>
              </a:solidFill>
              <a:latin typeface="Trebuchet MS"/>
              <a:ea typeface="Trebuchet MS"/>
              <a:cs typeface="Trebuchet MS"/>
              <a:sym typeface="Trebuchet MS"/>
            </a:endParaRPr>
          </a:p>
          <a:p>
            <a:pPr marL="457200" lvl="0" indent="-304800" algn="l" rtl="0">
              <a:spcBef>
                <a:spcPts val="0"/>
              </a:spcBef>
              <a:spcAft>
                <a:spcPts val="0"/>
              </a:spcAft>
              <a:buClr>
                <a:schemeClr val="lt1"/>
              </a:buClr>
              <a:buSzPts val="1200"/>
              <a:buFont typeface="Trebuchet MS"/>
              <a:buChar char="●"/>
            </a:pPr>
            <a:r>
              <a:rPr lang="es" sz="1200" b="1">
                <a:solidFill>
                  <a:schemeClr val="lt1"/>
                </a:solidFill>
                <a:latin typeface="Trebuchet MS"/>
                <a:ea typeface="Trebuchet MS"/>
                <a:cs typeface="Trebuchet MS"/>
                <a:sym typeface="Trebuchet MS"/>
              </a:rPr>
              <a:t>No arremangarse la ropa, y evitar pliegues dobleces y bolsillos que atrapen las chispas</a:t>
            </a:r>
            <a:endParaRPr sz="1200" b="1">
              <a:solidFill>
                <a:schemeClr val="lt1"/>
              </a:solidFill>
              <a:latin typeface="Trebuchet MS"/>
              <a:ea typeface="Trebuchet MS"/>
              <a:cs typeface="Trebuchet MS"/>
              <a:sym typeface="Trebuchet MS"/>
            </a:endParaRPr>
          </a:p>
          <a:p>
            <a:pPr marL="457200" lvl="0" indent="0" algn="l" rtl="0">
              <a:spcBef>
                <a:spcPts val="0"/>
              </a:spcBef>
              <a:spcAft>
                <a:spcPts val="0"/>
              </a:spcAft>
              <a:buNone/>
            </a:pPr>
            <a:endParaRPr sz="1200" b="1">
              <a:solidFill>
                <a:schemeClr val="lt1"/>
              </a:solidFill>
              <a:latin typeface="Trebuchet MS"/>
              <a:ea typeface="Trebuchet MS"/>
              <a:cs typeface="Trebuchet MS"/>
              <a:sym typeface="Trebuchet MS"/>
            </a:endParaRPr>
          </a:p>
          <a:p>
            <a:pPr marL="457200" lvl="0" indent="-304800" algn="l" rtl="0">
              <a:spcBef>
                <a:spcPts val="0"/>
              </a:spcBef>
              <a:spcAft>
                <a:spcPts val="0"/>
              </a:spcAft>
              <a:buClr>
                <a:schemeClr val="lt1"/>
              </a:buClr>
              <a:buSzPts val="1200"/>
              <a:buFont typeface="Trebuchet MS"/>
              <a:buChar char="●"/>
            </a:pPr>
            <a:r>
              <a:rPr lang="es" sz="1200" b="1">
                <a:solidFill>
                  <a:schemeClr val="lt1"/>
                </a:solidFill>
                <a:latin typeface="Trebuchet MS"/>
                <a:ea typeface="Trebuchet MS"/>
                <a:cs typeface="Trebuchet MS"/>
                <a:sym typeface="Trebuchet MS"/>
              </a:rPr>
              <a:t>Los suelos de madera deben cubrirse con metal u otro material incombustible</a:t>
            </a:r>
            <a:endParaRPr sz="1200" b="1">
              <a:solidFill>
                <a:schemeClr val="lt1"/>
              </a:solidFill>
              <a:latin typeface="Trebuchet MS"/>
              <a:ea typeface="Trebuchet MS"/>
              <a:cs typeface="Trebuchet MS"/>
              <a:sym typeface="Trebuchet MS"/>
            </a:endParaRPr>
          </a:p>
          <a:p>
            <a:pPr marL="457200" lvl="0" indent="0" algn="l" rtl="0">
              <a:spcBef>
                <a:spcPts val="0"/>
              </a:spcBef>
              <a:spcAft>
                <a:spcPts val="0"/>
              </a:spcAft>
              <a:buNone/>
            </a:pPr>
            <a:endParaRPr sz="1200" b="1">
              <a:solidFill>
                <a:schemeClr val="lt1"/>
              </a:solidFill>
              <a:latin typeface="Trebuchet MS"/>
              <a:ea typeface="Trebuchet MS"/>
              <a:cs typeface="Trebuchet MS"/>
              <a:sym typeface="Trebuchet MS"/>
            </a:endParaRPr>
          </a:p>
          <a:p>
            <a:pPr marL="457200" lvl="0" indent="-304800" algn="l" rtl="0">
              <a:spcBef>
                <a:spcPts val="0"/>
              </a:spcBef>
              <a:spcAft>
                <a:spcPts val="0"/>
              </a:spcAft>
              <a:buClr>
                <a:schemeClr val="lt1"/>
              </a:buClr>
              <a:buSzPts val="1200"/>
              <a:buFont typeface="Trebuchet MS"/>
              <a:buChar char="●"/>
            </a:pPr>
            <a:r>
              <a:rPr lang="es" sz="1200" b="1">
                <a:solidFill>
                  <a:schemeClr val="lt1"/>
                </a:solidFill>
                <a:latin typeface="Trebuchet MS"/>
                <a:ea typeface="Trebuchet MS"/>
                <a:cs typeface="Trebuchet MS"/>
                <a:sym typeface="Trebuchet MS"/>
              </a:rPr>
              <a:t>Reparar o reemplace cualquier aislamiento que esté dañado</a:t>
            </a:r>
            <a:endParaRPr sz="1200" b="1">
              <a:solidFill>
                <a:schemeClr val="lt1"/>
              </a:solidFill>
              <a:latin typeface="Trebuchet MS"/>
              <a:ea typeface="Trebuchet MS"/>
              <a:cs typeface="Trebuchet MS"/>
              <a:sym typeface="Trebuchet MS"/>
            </a:endParaRPr>
          </a:p>
        </p:txBody>
      </p:sp>
      <p:sp>
        <p:nvSpPr>
          <p:cNvPr id="232" name="Google Shape;232;p24"/>
          <p:cNvSpPr txBox="1"/>
          <p:nvPr/>
        </p:nvSpPr>
        <p:spPr>
          <a:xfrm>
            <a:off x="0" y="106825"/>
            <a:ext cx="3934200" cy="19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800" b="1" i="1">
                <a:solidFill>
                  <a:schemeClr val="lt1"/>
                </a:solidFill>
                <a:latin typeface="Trebuchet MS"/>
                <a:ea typeface="Trebuchet MS"/>
                <a:cs typeface="Trebuchet MS"/>
                <a:sym typeface="Trebuchet MS"/>
              </a:rPr>
              <a:t>RECOMENDACIONES PARA EL CORRECTO USO Y MANIPULEO</a:t>
            </a:r>
            <a:endParaRPr sz="1800" b="1" i="1">
              <a:solidFill>
                <a:schemeClr val="lt1"/>
              </a:solidFill>
              <a:latin typeface="Lato"/>
              <a:ea typeface="Lato"/>
              <a:cs typeface="Lato"/>
              <a:sym typeface="Lato"/>
            </a:endParaRPr>
          </a:p>
        </p:txBody>
      </p:sp>
      <p:pic>
        <p:nvPicPr>
          <p:cNvPr id="233" name="Google Shape;233;p24"/>
          <p:cNvPicPr preferRelativeResize="0"/>
          <p:nvPr/>
        </p:nvPicPr>
        <p:blipFill rotWithShape="1">
          <a:blip r:embed="rId3">
            <a:alphaModFix/>
          </a:blip>
          <a:srcRect l="12432" r="11573"/>
          <a:stretch/>
        </p:blipFill>
        <p:spPr>
          <a:xfrm>
            <a:off x="541375" y="2043025"/>
            <a:ext cx="2851450" cy="2814275"/>
          </a:xfrm>
          <a:prstGeom prst="rect">
            <a:avLst/>
          </a:prstGeom>
          <a:noFill/>
          <a:ln w="28575" cap="flat" cmpd="sng">
            <a:solidFill>
              <a:schemeClr val="dk2"/>
            </a:solidFill>
            <a:prstDash val="solid"/>
            <a:round/>
            <a:headEnd type="none" w="sm" len="sm"/>
            <a:tailEnd type="none" w="sm" len="sm"/>
          </a:ln>
        </p:spPr>
      </p:pic>
      <p:sp>
        <p:nvSpPr>
          <p:cNvPr id="234" name="Google Shape;234;p24"/>
          <p:cNvSpPr/>
          <p:nvPr/>
        </p:nvSpPr>
        <p:spPr>
          <a:xfrm>
            <a:off x="902400" y="4086175"/>
            <a:ext cx="2129400" cy="14769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5"/>
          <p:cNvSpPr txBox="1">
            <a:spLocks noGrp="1"/>
          </p:cNvSpPr>
          <p:nvPr>
            <p:ph type="title"/>
          </p:nvPr>
        </p:nvSpPr>
        <p:spPr>
          <a:xfrm>
            <a:off x="1297500" y="374850"/>
            <a:ext cx="3798900" cy="58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sz="3266" b="1" i="1"/>
              <a:t>CORTE A GAS</a:t>
            </a:r>
            <a:r>
              <a:rPr lang="es" sz="3266"/>
              <a:t>		</a:t>
            </a:r>
            <a:r>
              <a:rPr lang="es"/>
              <a:t>	</a:t>
            </a:r>
            <a:endParaRPr/>
          </a:p>
        </p:txBody>
      </p:sp>
      <p:sp>
        <p:nvSpPr>
          <p:cNvPr id="240" name="Google Shape;240;p25"/>
          <p:cNvSpPr txBox="1">
            <a:spLocks noGrp="1"/>
          </p:cNvSpPr>
          <p:nvPr>
            <p:ph type="body" idx="1"/>
          </p:nvPr>
        </p:nvSpPr>
        <p:spPr>
          <a:xfrm>
            <a:off x="237250" y="1818125"/>
            <a:ext cx="5497800" cy="2393100"/>
          </a:xfrm>
          <a:prstGeom prst="rect">
            <a:avLst/>
          </a:prstGeom>
        </p:spPr>
        <p:txBody>
          <a:bodyPr spcFirstLastPara="1" wrap="square" lIns="91425" tIns="91425" rIns="91425" bIns="91425" anchor="t" anchorCtr="0">
            <a:spAutoFit/>
          </a:bodyPr>
          <a:lstStyle/>
          <a:p>
            <a:pPr marL="12700" lvl="0" indent="0" algn="l" rtl="0">
              <a:spcBef>
                <a:spcPts val="2400"/>
              </a:spcBef>
              <a:spcAft>
                <a:spcPts val="0"/>
              </a:spcAft>
              <a:buNone/>
            </a:pPr>
            <a:r>
              <a:rPr lang="es" sz="1700" u="sng">
                <a:latin typeface="Trebuchet MS"/>
                <a:ea typeface="Trebuchet MS"/>
                <a:cs typeface="Trebuchet MS"/>
                <a:sym typeface="Trebuchet MS"/>
              </a:rPr>
              <a:t>Tipos de corte</a:t>
            </a:r>
            <a:endParaRPr sz="1700" u="sng">
              <a:latin typeface="Trebuchet MS"/>
              <a:ea typeface="Trebuchet MS"/>
              <a:cs typeface="Trebuchet MS"/>
              <a:sym typeface="Trebuchet MS"/>
            </a:endParaRPr>
          </a:p>
          <a:p>
            <a:pPr marL="457200" marR="1257300" lvl="0" indent="-336550" algn="l" rtl="0">
              <a:lnSpc>
                <a:spcPct val="115000"/>
              </a:lnSpc>
              <a:spcBef>
                <a:spcPts val="1000"/>
              </a:spcBef>
              <a:spcAft>
                <a:spcPts val="0"/>
              </a:spcAft>
              <a:buSzPts val="1700"/>
              <a:buFont typeface="Trebuchet MS"/>
              <a:buChar char="●"/>
            </a:pPr>
            <a:r>
              <a:rPr lang="es" sz="1700">
                <a:latin typeface="Trebuchet MS"/>
                <a:ea typeface="Trebuchet MS"/>
                <a:cs typeface="Trebuchet MS"/>
                <a:sym typeface="Trebuchet MS"/>
              </a:rPr>
              <a:t>Corte combustible u oxicorte.  </a:t>
            </a:r>
            <a:endParaRPr sz="1700">
              <a:latin typeface="Trebuchet MS"/>
              <a:ea typeface="Trebuchet MS"/>
              <a:cs typeface="Trebuchet MS"/>
              <a:sym typeface="Trebuchet MS"/>
            </a:endParaRPr>
          </a:p>
          <a:p>
            <a:pPr marL="457200" marR="1257300" lvl="0" indent="-336550" algn="l" rtl="0">
              <a:lnSpc>
                <a:spcPct val="115000"/>
              </a:lnSpc>
              <a:spcBef>
                <a:spcPts val="0"/>
              </a:spcBef>
              <a:spcAft>
                <a:spcPts val="0"/>
              </a:spcAft>
              <a:buSzPts val="1700"/>
              <a:buFont typeface="Trebuchet MS"/>
              <a:buChar char="●"/>
            </a:pPr>
            <a:r>
              <a:rPr lang="es" sz="1700">
                <a:latin typeface="Trebuchet MS"/>
                <a:ea typeface="Trebuchet MS"/>
                <a:cs typeface="Trebuchet MS"/>
                <a:sym typeface="Trebuchet MS"/>
              </a:rPr>
              <a:t>Corte con láser.</a:t>
            </a:r>
            <a:endParaRPr sz="1700">
              <a:latin typeface="Trebuchet MS"/>
              <a:ea typeface="Trebuchet MS"/>
              <a:cs typeface="Trebuchet MS"/>
              <a:sym typeface="Trebuchet MS"/>
            </a:endParaRPr>
          </a:p>
          <a:p>
            <a:pPr marL="457200" lvl="0" indent="-336550" algn="l" rtl="0">
              <a:spcBef>
                <a:spcPts val="0"/>
              </a:spcBef>
              <a:spcAft>
                <a:spcPts val="0"/>
              </a:spcAft>
              <a:buSzPts val="1700"/>
              <a:buFont typeface="Trebuchet MS"/>
              <a:buChar char="●"/>
            </a:pPr>
            <a:r>
              <a:rPr lang="es" sz="1700">
                <a:latin typeface="Trebuchet MS"/>
                <a:ea typeface="Trebuchet MS"/>
                <a:cs typeface="Trebuchet MS"/>
                <a:sym typeface="Trebuchet MS"/>
              </a:rPr>
              <a:t>Corte con plasma.</a:t>
            </a:r>
            <a:endParaRPr sz="1700">
              <a:latin typeface="Trebuchet MS"/>
              <a:ea typeface="Trebuchet MS"/>
              <a:cs typeface="Trebuchet MS"/>
              <a:sym typeface="Trebuchet MS"/>
            </a:endParaRPr>
          </a:p>
          <a:p>
            <a:pPr marL="457200" lvl="0" indent="-336550" algn="l" rtl="0">
              <a:spcBef>
                <a:spcPts val="0"/>
              </a:spcBef>
              <a:spcAft>
                <a:spcPts val="0"/>
              </a:spcAft>
              <a:buSzPts val="1700"/>
              <a:buFont typeface="Trebuchet MS"/>
              <a:buChar char="●"/>
            </a:pPr>
            <a:r>
              <a:rPr lang="es" sz="1700">
                <a:latin typeface="Trebuchet MS"/>
                <a:ea typeface="Trebuchet MS"/>
                <a:cs typeface="Trebuchet MS"/>
                <a:sym typeface="Trebuchet MS"/>
              </a:rPr>
              <a:t>Corte con chorro de agua</a:t>
            </a:r>
            <a:endParaRPr sz="1700">
              <a:latin typeface="Trebuchet MS"/>
              <a:ea typeface="Trebuchet MS"/>
              <a:cs typeface="Trebuchet MS"/>
              <a:sym typeface="Trebuchet MS"/>
            </a:endParaRPr>
          </a:p>
          <a:p>
            <a:pPr marL="457200" lvl="0" indent="-336550" algn="l" rtl="0">
              <a:spcBef>
                <a:spcPts val="0"/>
              </a:spcBef>
              <a:spcAft>
                <a:spcPts val="0"/>
              </a:spcAft>
              <a:buSzPts val="1700"/>
              <a:buFont typeface="Trebuchet MS"/>
              <a:buChar char="●"/>
            </a:pPr>
            <a:r>
              <a:rPr lang="es" sz="1700">
                <a:latin typeface="Trebuchet MS"/>
                <a:ea typeface="Trebuchet MS"/>
                <a:cs typeface="Trebuchet MS"/>
                <a:sym typeface="Trebuchet MS"/>
              </a:rPr>
              <a:t>Corte con fibra óptica</a:t>
            </a:r>
            <a:endParaRPr sz="1700">
              <a:latin typeface="Trebuchet MS"/>
              <a:ea typeface="Trebuchet MS"/>
              <a:cs typeface="Trebuchet MS"/>
              <a:sym typeface="Trebuchet MS"/>
            </a:endParaRPr>
          </a:p>
          <a:p>
            <a:pPr marL="12700" marR="12700" lvl="0" indent="0" algn="l" rtl="0">
              <a:lnSpc>
                <a:spcPct val="117000"/>
              </a:lnSpc>
              <a:spcBef>
                <a:spcPts val="100"/>
              </a:spcBef>
              <a:spcAft>
                <a:spcPts val="0"/>
              </a:spcAft>
              <a:buNone/>
            </a:pPr>
            <a:endParaRPr sz="1700">
              <a:latin typeface="Trebuchet MS"/>
              <a:ea typeface="Trebuchet MS"/>
              <a:cs typeface="Trebuchet MS"/>
              <a:sym typeface="Trebuchet MS"/>
            </a:endParaRPr>
          </a:p>
        </p:txBody>
      </p:sp>
      <p:sp>
        <p:nvSpPr>
          <p:cNvPr id="241" name="Google Shape;241;p25"/>
          <p:cNvSpPr txBox="1">
            <a:spLocks noGrp="1"/>
          </p:cNvSpPr>
          <p:nvPr>
            <p:ph type="body" idx="1"/>
          </p:nvPr>
        </p:nvSpPr>
        <p:spPr>
          <a:xfrm>
            <a:off x="1297500" y="959850"/>
            <a:ext cx="7005600" cy="752400"/>
          </a:xfrm>
          <a:prstGeom prst="rect">
            <a:avLst/>
          </a:prstGeom>
        </p:spPr>
        <p:txBody>
          <a:bodyPr spcFirstLastPara="1" wrap="square" lIns="91425" tIns="91425" rIns="91425" bIns="91425" anchor="t" anchorCtr="0">
            <a:spAutoFit/>
          </a:bodyPr>
          <a:lstStyle/>
          <a:p>
            <a:pPr marL="12700" marR="12700" lvl="0" indent="0" algn="l" rtl="0">
              <a:lnSpc>
                <a:spcPct val="117000"/>
              </a:lnSpc>
              <a:spcBef>
                <a:spcPts val="100"/>
              </a:spcBef>
              <a:spcAft>
                <a:spcPts val="0"/>
              </a:spcAft>
              <a:buNone/>
            </a:pPr>
            <a:r>
              <a:rPr lang="es" sz="1700">
                <a:latin typeface="Trebuchet MS"/>
                <a:ea typeface="Trebuchet MS"/>
                <a:cs typeface="Trebuchet MS"/>
                <a:sym typeface="Trebuchet MS"/>
              </a:rPr>
              <a:t>Consiste en la separación de dos  metales mediante la utilización de  instrumentos que funcionan de diversas  según el método a emplear.</a:t>
            </a:r>
            <a:endParaRPr sz="1400">
              <a:latin typeface="Trebuchet MS"/>
              <a:ea typeface="Trebuchet MS"/>
              <a:cs typeface="Trebuchet MS"/>
              <a:sym typeface="Trebuchet MS"/>
            </a:endParaRPr>
          </a:p>
        </p:txBody>
      </p:sp>
      <p:pic>
        <p:nvPicPr>
          <p:cNvPr id="242" name="Google Shape;242;p25"/>
          <p:cNvPicPr preferRelativeResize="0"/>
          <p:nvPr/>
        </p:nvPicPr>
        <p:blipFill>
          <a:blip r:embed="rId3">
            <a:alphaModFix/>
          </a:blip>
          <a:stretch>
            <a:fillRect/>
          </a:stretch>
        </p:blipFill>
        <p:spPr>
          <a:xfrm>
            <a:off x="4653488" y="1712250"/>
            <a:ext cx="3422050" cy="1916350"/>
          </a:xfrm>
          <a:prstGeom prst="rect">
            <a:avLst/>
          </a:prstGeom>
          <a:noFill/>
          <a:ln w="28575" cap="flat" cmpd="sng">
            <a:solidFill>
              <a:schemeClr val="dk2"/>
            </a:solidFill>
            <a:prstDash val="solid"/>
            <a:round/>
            <a:headEnd type="none" w="sm" len="sm"/>
            <a:tailEnd type="none" w="sm" len="sm"/>
          </a:ln>
        </p:spPr>
      </p:pic>
      <p:pic>
        <p:nvPicPr>
          <p:cNvPr id="243" name="Google Shape;243;p25"/>
          <p:cNvPicPr preferRelativeResize="0"/>
          <p:nvPr/>
        </p:nvPicPr>
        <p:blipFill>
          <a:blip r:embed="rId4">
            <a:alphaModFix/>
          </a:blip>
          <a:stretch>
            <a:fillRect/>
          </a:stretch>
        </p:blipFill>
        <p:spPr>
          <a:xfrm>
            <a:off x="4906263" y="3729926"/>
            <a:ext cx="2916500" cy="1811300"/>
          </a:xfrm>
          <a:prstGeom prst="rect">
            <a:avLst/>
          </a:prstGeom>
          <a:noFill/>
          <a:ln w="28575" cap="flat" cmpd="sng">
            <a:solidFill>
              <a:schemeClr val="dk2"/>
            </a:solidFill>
            <a:prstDash val="solid"/>
            <a:round/>
            <a:headEnd type="none" w="sm" len="sm"/>
            <a:tailEnd type="none" w="sm" len="sm"/>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6"/>
          <p:cNvSpPr txBox="1">
            <a:spLocks noGrp="1"/>
          </p:cNvSpPr>
          <p:nvPr>
            <p:ph type="title"/>
          </p:nvPr>
        </p:nvSpPr>
        <p:spPr>
          <a:xfrm>
            <a:off x="1297500" y="437500"/>
            <a:ext cx="3798900" cy="59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2600" b="1" i="1"/>
              <a:t>OXICORTE</a:t>
            </a:r>
            <a:endParaRPr sz="2600" b="1" i="1"/>
          </a:p>
        </p:txBody>
      </p:sp>
      <p:sp>
        <p:nvSpPr>
          <p:cNvPr id="249" name="Google Shape;249;p26"/>
          <p:cNvSpPr txBox="1">
            <a:spLocks noGrp="1"/>
          </p:cNvSpPr>
          <p:nvPr>
            <p:ph type="body" idx="1"/>
          </p:nvPr>
        </p:nvSpPr>
        <p:spPr>
          <a:xfrm>
            <a:off x="1175125" y="1032925"/>
            <a:ext cx="4476300" cy="1659000"/>
          </a:xfrm>
          <a:prstGeom prst="rect">
            <a:avLst/>
          </a:prstGeom>
        </p:spPr>
        <p:txBody>
          <a:bodyPr spcFirstLastPara="1" wrap="square" lIns="91425" tIns="91425" rIns="91425" bIns="91425" anchor="t" anchorCtr="0">
            <a:noAutofit/>
          </a:bodyPr>
          <a:lstStyle/>
          <a:p>
            <a:pPr marL="12700" lvl="0" indent="0" algn="just" rtl="0">
              <a:spcBef>
                <a:spcPts val="2200"/>
              </a:spcBef>
              <a:spcAft>
                <a:spcPts val="0"/>
              </a:spcAft>
              <a:buNone/>
            </a:pPr>
            <a:r>
              <a:rPr lang="es" sz="1700" u="sng">
                <a:latin typeface="Trebuchet MS"/>
                <a:ea typeface="Trebuchet MS"/>
                <a:cs typeface="Trebuchet MS"/>
                <a:sym typeface="Trebuchet MS"/>
              </a:rPr>
              <a:t>Funcionamiento</a:t>
            </a:r>
            <a:endParaRPr sz="1700" u="sng">
              <a:latin typeface="Trebuchet MS"/>
              <a:ea typeface="Trebuchet MS"/>
              <a:cs typeface="Trebuchet MS"/>
              <a:sym typeface="Trebuchet MS"/>
            </a:endParaRPr>
          </a:p>
          <a:p>
            <a:pPr marL="0" marR="12700" lvl="0" indent="0" algn="l" rtl="0">
              <a:lnSpc>
                <a:spcPct val="115000"/>
              </a:lnSpc>
              <a:spcBef>
                <a:spcPts val="2300"/>
              </a:spcBef>
              <a:spcAft>
                <a:spcPts val="0"/>
              </a:spcAft>
              <a:buNone/>
            </a:pPr>
            <a:r>
              <a:rPr lang="es" sz="1700">
                <a:latin typeface="Trebuchet MS"/>
                <a:ea typeface="Trebuchet MS"/>
                <a:cs typeface="Trebuchet MS"/>
                <a:sym typeface="Trebuchet MS"/>
              </a:rPr>
              <a:t>Remueve el metal por una reacción química del  oxígeno con el metal a elevadas temperaturas.</a:t>
            </a:r>
            <a:endParaRPr sz="2500">
              <a:solidFill>
                <a:srgbClr val="000000"/>
              </a:solidFill>
              <a:latin typeface="Trebuchet MS"/>
              <a:ea typeface="Trebuchet MS"/>
              <a:cs typeface="Trebuchet MS"/>
              <a:sym typeface="Trebuchet MS"/>
            </a:endParaRPr>
          </a:p>
          <a:p>
            <a:pPr marL="0" lvl="0" indent="0" algn="just" rtl="0">
              <a:spcBef>
                <a:spcPts val="2200"/>
              </a:spcBef>
              <a:spcAft>
                <a:spcPts val="0"/>
              </a:spcAft>
              <a:buNone/>
            </a:pPr>
            <a:endParaRPr sz="1700">
              <a:latin typeface="Trebuchet MS"/>
              <a:ea typeface="Trebuchet MS"/>
              <a:cs typeface="Trebuchet MS"/>
              <a:sym typeface="Trebuchet MS"/>
            </a:endParaRPr>
          </a:p>
          <a:p>
            <a:pPr marL="12700" lvl="0" indent="0" algn="l" rtl="0">
              <a:spcBef>
                <a:spcPts val="2200"/>
              </a:spcBef>
              <a:spcAft>
                <a:spcPts val="0"/>
              </a:spcAft>
              <a:buNone/>
            </a:pPr>
            <a:endParaRPr sz="1400">
              <a:latin typeface="Trebuchet MS"/>
              <a:ea typeface="Trebuchet MS"/>
              <a:cs typeface="Trebuchet MS"/>
              <a:sym typeface="Trebuchet MS"/>
            </a:endParaRPr>
          </a:p>
          <a:p>
            <a:pPr marL="12700" marR="12700" lvl="0" indent="0" algn="l" rtl="0">
              <a:lnSpc>
                <a:spcPct val="115000"/>
              </a:lnSpc>
              <a:spcBef>
                <a:spcPts val="2300"/>
              </a:spcBef>
              <a:spcAft>
                <a:spcPts val="0"/>
              </a:spcAft>
              <a:buNone/>
            </a:pPr>
            <a:endParaRPr sz="1400">
              <a:latin typeface="Trebuchet MS"/>
              <a:ea typeface="Trebuchet MS"/>
              <a:cs typeface="Trebuchet MS"/>
              <a:sym typeface="Trebuchet MS"/>
            </a:endParaRPr>
          </a:p>
          <a:p>
            <a:pPr marL="0" lvl="0" indent="0" algn="ctr" rtl="0">
              <a:lnSpc>
                <a:spcPct val="105000"/>
              </a:lnSpc>
              <a:spcBef>
                <a:spcPts val="0"/>
              </a:spcBef>
              <a:spcAft>
                <a:spcPts val="1200"/>
              </a:spcAft>
              <a:buNone/>
            </a:pPr>
            <a:endParaRPr sz="1400">
              <a:latin typeface="Trebuchet MS"/>
              <a:ea typeface="Trebuchet MS"/>
              <a:cs typeface="Trebuchet MS"/>
              <a:sym typeface="Trebuchet MS"/>
            </a:endParaRPr>
          </a:p>
        </p:txBody>
      </p:sp>
      <p:pic>
        <p:nvPicPr>
          <p:cNvPr id="250" name="Google Shape;250;p26"/>
          <p:cNvPicPr preferRelativeResize="0"/>
          <p:nvPr/>
        </p:nvPicPr>
        <p:blipFill>
          <a:blip r:embed="rId3">
            <a:alphaModFix/>
          </a:blip>
          <a:stretch>
            <a:fillRect/>
          </a:stretch>
        </p:blipFill>
        <p:spPr>
          <a:xfrm>
            <a:off x="5727100" y="190675"/>
            <a:ext cx="3238500" cy="2152650"/>
          </a:xfrm>
          <a:prstGeom prst="rect">
            <a:avLst/>
          </a:prstGeom>
          <a:noFill/>
          <a:ln w="28575" cap="flat" cmpd="sng">
            <a:solidFill>
              <a:schemeClr val="lt2"/>
            </a:solidFill>
            <a:prstDash val="solid"/>
            <a:round/>
            <a:headEnd type="none" w="sm" len="sm"/>
            <a:tailEnd type="none" w="sm" len="sm"/>
          </a:ln>
        </p:spPr>
      </p:pic>
      <p:pic>
        <p:nvPicPr>
          <p:cNvPr id="251" name="Google Shape;251;p26"/>
          <p:cNvPicPr preferRelativeResize="0"/>
          <p:nvPr/>
        </p:nvPicPr>
        <p:blipFill>
          <a:blip r:embed="rId4">
            <a:alphaModFix/>
          </a:blip>
          <a:stretch>
            <a:fillRect/>
          </a:stretch>
        </p:blipFill>
        <p:spPr>
          <a:xfrm>
            <a:off x="193589" y="2982447"/>
            <a:ext cx="3798900" cy="2539800"/>
          </a:xfrm>
          <a:prstGeom prst="round2DiagRect">
            <a:avLst>
              <a:gd name="adj1" fmla="val 16667"/>
              <a:gd name="adj2" fmla="val 0"/>
            </a:avLst>
          </a:prstGeom>
          <a:noFill/>
          <a:ln w="28575" cap="flat" cmpd="sng">
            <a:solidFill>
              <a:schemeClr val="accent1"/>
            </a:solidFill>
            <a:prstDash val="solid"/>
            <a:round/>
            <a:headEnd type="none" w="sm" len="sm"/>
            <a:tailEnd type="none" w="sm" len="sm"/>
          </a:ln>
        </p:spPr>
      </p:pic>
      <p:sp>
        <p:nvSpPr>
          <p:cNvPr id="252" name="Google Shape;252;p26"/>
          <p:cNvSpPr txBox="1">
            <a:spLocks noGrp="1"/>
          </p:cNvSpPr>
          <p:nvPr>
            <p:ph type="body" idx="1"/>
          </p:nvPr>
        </p:nvSpPr>
        <p:spPr>
          <a:xfrm>
            <a:off x="4088675" y="2517625"/>
            <a:ext cx="4944900" cy="15030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s" sz="1700" u="sng">
                <a:latin typeface="Trebuchet MS"/>
                <a:ea typeface="Trebuchet MS"/>
                <a:cs typeface="Trebuchet MS"/>
                <a:sym typeface="Trebuchet MS"/>
              </a:rPr>
              <a:t>Gases comunes</a:t>
            </a:r>
            <a:r>
              <a:rPr lang="es" sz="1700">
                <a:latin typeface="Trebuchet MS"/>
                <a:ea typeface="Trebuchet MS"/>
                <a:cs typeface="Trebuchet MS"/>
                <a:sym typeface="Trebuchet MS"/>
              </a:rPr>
              <a:t>: Acetileno, propano, hidrógeno, gas natural.</a:t>
            </a:r>
            <a:endParaRPr sz="1700">
              <a:latin typeface="Trebuchet MS"/>
              <a:ea typeface="Trebuchet MS"/>
              <a:cs typeface="Trebuchet MS"/>
              <a:sym typeface="Trebuchet MS"/>
            </a:endParaRPr>
          </a:p>
          <a:p>
            <a:pPr marL="0" lvl="0" indent="0" algn="l" rtl="0">
              <a:spcBef>
                <a:spcPts val="1200"/>
              </a:spcBef>
              <a:spcAft>
                <a:spcPts val="1200"/>
              </a:spcAft>
              <a:buNone/>
            </a:pPr>
            <a:r>
              <a:rPr lang="es" sz="1700" u="sng">
                <a:latin typeface="Trebuchet MS"/>
                <a:ea typeface="Trebuchet MS"/>
                <a:cs typeface="Trebuchet MS"/>
                <a:sym typeface="Trebuchet MS"/>
              </a:rPr>
              <a:t>Usos</a:t>
            </a:r>
            <a:r>
              <a:rPr lang="es" sz="1700">
                <a:latin typeface="Trebuchet MS"/>
                <a:ea typeface="Trebuchet MS"/>
                <a:cs typeface="Trebuchet MS"/>
                <a:sym typeface="Trebuchet MS"/>
              </a:rPr>
              <a:t>: Estructuras de acero, planchas gruesas, reparación de maquinaria</a:t>
            </a:r>
            <a:endParaRPr sz="1400">
              <a:latin typeface="Trebuchet MS"/>
              <a:ea typeface="Trebuchet MS"/>
              <a:cs typeface="Trebuchet MS"/>
              <a:sym typeface="Trebuchet MS"/>
            </a:endParaRPr>
          </a:p>
        </p:txBody>
      </p:sp>
      <p:pic>
        <p:nvPicPr>
          <p:cNvPr id="253" name="Google Shape;253;p26" title="a man wearing a welding helmet is holding a torch in front of his face (proporcionado por Tenor)"/>
          <p:cNvPicPr preferRelativeResize="0"/>
          <p:nvPr/>
        </p:nvPicPr>
        <p:blipFill>
          <a:blip r:embed="rId5">
            <a:alphaModFix/>
          </a:blip>
          <a:stretch>
            <a:fillRect/>
          </a:stretch>
        </p:blipFill>
        <p:spPr>
          <a:xfrm>
            <a:off x="5247125" y="4020625"/>
            <a:ext cx="2862600" cy="1609500"/>
          </a:xfrm>
          <a:prstGeom prst="round2SameRect">
            <a:avLst>
              <a:gd name="adj1" fmla="val 16667"/>
              <a:gd name="adj2" fmla="val 0"/>
            </a:avLst>
          </a:prstGeom>
          <a:noFill/>
          <a:ln w="28575" cap="flat" cmpd="sng">
            <a:solidFill>
              <a:schemeClr val="lt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p:cNvSpPr txBox="1">
            <a:spLocks noGrp="1"/>
          </p:cNvSpPr>
          <p:nvPr>
            <p:ph type="title"/>
          </p:nvPr>
        </p:nvSpPr>
        <p:spPr>
          <a:xfrm>
            <a:off x="1263200" y="729611"/>
            <a:ext cx="4122600" cy="78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900" b="1" i="1"/>
              <a:t>CORTE CON LÁSER</a:t>
            </a:r>
            <a:endParaRPr sz="2900" b="1" i="1"/>
          </a:p>
        </p:txBody>
      </p:sp>
      <p:pic>
        <p:nvPicPr>
          <p:cNvPr id="259" name="Google Shape;259;p27"/>
          <p:cNvPicPr preferRelativeResize="0"/>
          <p:nvPr/>
        </p:nvPicPr>
        <p:blipFill>
          <a:blip r:embed="rId3">
            <a:alphaModFix/>
          </a:blip>
          <a:stretch>
            <a:fillRect/>
          </a:stretch>
        </p:blipFill>
        <p:spPr>
          <a:xfrm>
            <a:off x="5487175" y="80944"/>
            <a:ext cx="3438300" cy="2570100"/>
          </a:xfrm>
          <a:prstGeom prst="round2SameRect">
            <a:avLst>
              <a:gd name="adj1" fmla="val 35981"/>
              <a:gd name="adj2" fmla="val 0"/>
            </a:avLst>
          </a:prstGeom>
          <a:noFill/>
          <a:ln w="38100" cap="flat" cmpd="sng">
            <a:solidFill>
              <a:schemeClr val="accent1"/>
            </a:solidFill>
            <a:prstDash val="solid"/>
            <a:round/>
            <a:headEnd type="none" w="sm" len="sm"/>
            <a:tailEnd type="none" w="sm" len="sm"/>
          </a:ln>
        </p:spPr>
      </p:pic>
      <p:pic>
        <p:nvPicPr>
          <p:cNvPr id="260" name="Google Shape;260;p27"/>
          <p:cNvPicPr preferRelativeResize="0"/>
          <p:nvPr/>
        </p:nvPicPr>
        <p:blipFill rotWithShape="1">
          <a:blip r:embed="rId4">
            <a:alphaModFix/>
          </a:blip>
          <a:srcRect l="1657" t="2591" r="1994"/>
          <a:stretch/>
        </p:blipFill>
        <p:spPr>
          <a:xfrm>
            <a:off x="5052875" y="2928775"/>
            <a:ext cx="3793800" cy="2684400"/>
          </a:xfrm>
          <a:prstGeom prst="round2DiagRect">
            <a:avLst>
              <a:gd name="adj1" fmla="val 28534"/>
              <a:gd name="adj2" fmla="val 0"/>
            </a:avLst>
          </a:prstGeom>
          <a:noFill/>
          <a:ln w="28575" cap="flat" cmpd="sng">
            <a:solidFill>
              <a:schemeClr val="lt2"/>
            </a:solidFill>
            <a:prstDash val="solid"/>
            <a:round/>
            <a:headEnd type="none" w="sm" len="sm"/>
            <a:tailEnd type="none" w="sm" len="sm"/>
          </a:ln>
        </p:spPr>
      </p:pic>
      <p:sp>
        <p:nvSpPr>
          <p:cNvPr id="261" name="Google Shape;261;p27"/>
          <p:cNvSpPr txBox="1">
            <a:spLocks noGrp="1"/>
          </p:cNvSpPr>
          <p:nvPr>
            <p:ph type="body" idx="1"/>
          </p:nvPr>
        </p:nvSpPr>
        <p:spPr>
          <a:xfrm>
            <a:off x="310375" y="1440975"/>
            <a:ext cx="4476300" cy="2005500"/>
          </a:xfrm>
          <a:prstGeom prst="rect">
            <a:avLst/>
          </a:prstGeom>
        </p:spPr>
        <p:txBody>
          <a:bodyPr spcFirstLastPara="1" wrap="square" lIns="91425" tIns="91425" rIns="91425" bIns="91425" anchor="t" anchorCtr="0">
            <a:noAutofit/>
          </a:bodyPr>
          <a:lstStyle/>
          <a:p>
            <a:pPr marL="12700" lvl="0" indent="0" algn="just" rtl="0">
              <a:spcBef>
                <a:spcPts val="2200"/>
              </a:spcBef>
              <a:spcAft>
                <a:spcPts val="0"/>
              </a:spcAft>
              <a:buNone/>
            </a:pPr>
            <a:r>
              <a:rPr lang="es" sz="1700" u="sng">
                <a:latin typeface="Trebuchet MS"/>
                <a:ea typeface="Trebuchet MS"/>
                <a:cs typeface="Trebuchet MS"/>
                <a:sym typeface="Trebuchet MS"/>
              </a:rPr>
              <a:t>Funcionamiento</a:t>
            </a:r>
            <a:endParaRPr sz="1700" u="sng">
              <a:latin typeface="Trebuchet MS"/>
              <a:ea typeface="Trebuchet MS"/>
              <a:cs typeface="Trebuchet MS"/>
              <a:sym typeface="Trebuchet MS"/>
            </a:endParaRPr>
          </a:p>
          <a:p>
            <a:pPr marL="0" lvl="0" indent="0" algn="just" rtl="0">
              <a:spcBef>
                <a:spcPts val="2200"/>
              </a:spcBef>
              <a:spcAft>
                <a:spcPts val="0"/>
              </a:spcAft>
              <a:buNone/>
            </a:pPr>
            <a:r>
              <a:rPr lang="es" sz="1700">
                <a:latin typeface="Trebuchet MS"/>
                <a:ea typeface="Trebuchet MS"/>
                <a:cs typeface="Trebuchet MS"/>
                <a:sym typeface="Trebuchet MS"/>
              </a:rPr>
              <a:t>El corte láser usa un rayo láser concentrado para derretir o vaporizar material, mientras un gas expulsa los residuos, logrando cortes precisos en distintos materiales.</a:t>
            </a:r>
            <a:endParaRPr sz="1700">
              <a:latin typeface="Trebuchet MS"/>
              <a:ea typeface="Trebuchet MS"/>
              <a:cs typeface="Trebuchet MS"/>
              <a:sym typeface="Trebuchet MS"/>
            </a:endParaRPr>
          </a:p>
          <a:p>
            <a:pPr marL="12700" lvl="0" indent="0" algn="l" rtl="0">
              <a:spcBef>
                <a:spcPts val="2200"/>
              </a:spcBef>
              <a:spcAft>
                <a:spcPts val="0"/>
              </a:spcAft>
              <a:buNone/>
            </a:pPr>
            <a:endParaRPr sz="1400">
              <a:latin typeface="Trebuchet MS"/>
              <a:ea typeface="Trebuchet MS"/>
              <a:cs typeface="Trebuchet MS"/>
              <a:sym typeface="Trebuchet MS"/>
            </a:endParaRPr>
          </a:p>
          <a:p>
            <a:pPr marL="12700" marR="12700" lvl="0" indent="0" algn="l" rtl="0">
              <a:lnSpc>
                <a:spcPct val="115000"/>
              </a:lnSpc>
              <a:spcBef>
                <a:spcPts val="2300"/>
              </a:spcBef>
              <a:spcAft>
                <a:spcPts val="0"/>
              </a:spcAft>
              <a:buNone/>
            </a:pPr>
            <a:endParaRPr sz="1400">
              <a:latin typeface="Trebuchet MS"/>
              <a:ea typeface="Trebuchet MS"/>
              <a:cs typeface="Trebuchet MS"/>
              <a:sym typeface="Trebuchet MS"/>
            </a:endParaRPr>
          </a:p>
          <a:p>
            <a:pPr marL="0" lvl="0" indent="0" algn="ctr" rtl="0">
              <a:lnSpc>
                <a:spcPct val="105000"/>
              </a:lnSpc>
              <a:spcBef>
                <a:spcPts val="0"/>
              </a:spcBef>
              <a:spcAft>
                <a:spcPts val="1200"/>
              </a:spcAft>
              <a:buNone/>
            </a:pPr>
            <a:endParaRPr sz="1400">
              <a:latin typeface="Trebuchet MS"/>
              <a:ea typeface="Trebuchet MS"/>
              <a:cs typeface="Trebuchet MS"/>
              <a:sym typeface="Trebuchet MS"/>
            </a:endParaRPr>
          </a:p>
        </p:txBody>
      </p:sp>
      <p:sp>
        <p:nvSpPr>
          <p:cNvPr id="262" name="Google Shape;262;p27"/>
          <p:cNvSpPr txBox="1">
            <a:spLocks noGrp="1"/>
          </p:cNvSpPr>
          <p:nvPr>
            <p:ph type="body" idx="1"/>
          </p:nvPr>
        </p:nvSpPr>
        <p:spPr>
          <a:xfrm>
            <a:off x="373175" y="3854424"/>
            <a:ext cx="4476300" cy="1631400"/>
          </a:xfrm>
          <a:prstGeom prst="rect">
            <a:avLst/>
          </a:prstGeom>
        </p:spPr>
        <p:txBody>
          <a:bodyPr spcFirstLastPara="1" wrap="square" lIns="91425" tIns="91425" rIns="91425" bIns="91425" anchor="t" anchorCtr="0">
            <a:spAutoFit/>
          </a:bodyPr>
          <a:lstStyle/>
          <a:p>
            <a:pPr marL="12700" lvl="0" indent="0" algn="r" rtl="0">
              <a:spcBef>
                <a:spcPts val="2200"/>
              </a:spcBef>
              <a:spcAft>
                <a:spcPts val="0"/>
              </a:spcAft>
              <a:buNone/>
            </a:pPr>
            <a:r>
              <a:rPr lang="es" sz="1700" u="sng">
                <a:latin typeface="Trebuchet MS"/>
                <a:ea typeface="Trebuchet MS"/>
                <a:cs typeface="Trebuchet MS"/>
                <a:sym typeface="Trebuchet MS"/>
              </a:rPr>
              <a:t>Ventajas </a:t>
            </a:r>
            <a:endParaRPr sz="1700" u="sng">
              <a:latin typeface="Trebuchet MS"/>
              <a:ea typeface="Trebuchet MS"/>
              <a:cs typeface="Trebuchet MS"/>
              <a:sym typeface="Trebuchet MS"/>
            </a:endParaRPr>
          </a:p>
          <a:p>
            <a:pPr marL="0" lvl="0" indent="0" algn="r" rtl="0">
              <a:spcBef>
                <a:spcPts val="2200"/>
              </a:spcBef>
              <a:spcAft>
                <a:spcPts val="0"/>
              </a:spcAft>
              <a:buNone/>
            </a:pPr>
            <a:r>
              <a:rPr lang="es" sz="1700">
                <a:latin typeface="Trebuchet MS"/>
                <a:ea typeface="Trebuchet MS"/>
                <a:cs typeface="Trebuchet MS"/>
                <a:sym typeface="Trebuchet MS"/>
              </a:rPr>
              <a:t>Alta precisión, rapidez, cortes limpios y posibilidad de trabajar con varios materiales (metales, plásticos, madera).</a:t>
            </a:r>
            <a:endParaRPr sz="1400">
              <a:latin typeface="Trebuchet MS"/>
              <a:ea typeface="Trebuchet MS"/>
              <a:cs typeface="Trebuchet MS"/>
              <a:sym typeface="Trebuchet MS"/>
            </a:endParaRPr>
          </a:p>
        </p:txBody>
      </p:sp>
      <p:pic>
        <p:nvPicPr>
          <p:cNvPr id="263" name="Google Shape;263;p27" title="a machine that says manual el mundo is cutting a piece of wood (proporcionado por Tenor)"/>
          <p:cNvPicPr preferRelativeResize="0"/>
          <p:nvPr/>
        </p:nvPicPr>
        <p:blipFill>
          <a:blip r:embed="rId5">
            <a:alphaModFix/>
          </a:blip>
          <a:stretch>
            <a:fillRect/>
          </a:stretch>
        </p:blipFill>
        <p:spPr>
          <a:xfrm>
            <a:off x="551101" y="3709450"/>
            <a:ext cx="1997424" cy="1123050"/>
          </a:xfrm>
          <a:prstGeom prst="rect">
            <a:avLst/>
          </a:prstGeom>
          <a:noFill/>
          <a:ln w="19050" cap="flat" cmpd="sng">
            <a:solidFill>
              <a:schemeClr val="lt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8"/>
          <p:cNvSpPr txBox="1">
            <a:spLocks noGrp="1"/>
          </p:cNvSpPr>
          <p:nvPr>
            <p:ph type="title"/>
          </p:nvPr>
        </p:nvSpPr>
        <p:spPr>
          <a:xfrm>
            <a:off x="1048925" y="792925"/>
            <a:ext cx="3910800" cy="580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sz="2900" b="1" i="1"/>
              <a:t>CORTE CON PLASMA</a:t>
            </a:r>
            <a:endParaRPr/>
          </a:p>
        </p:txBody>
      </p:sp>
      <p:sp>
        <p:nvSpPr>
          <p:cNvPr id="269" name="Google Shape;269;p28"/>
          <p:cNvSpPr txBox="1">
            <a:spLocks noGrp="1"/>
          </p:cNvSpPr>
          <p:nvPr>
            <p:ph type="body" idx="1"/>
          </p:nvPr>
        </p:nvSpPr>
        <p:spPr>
          <a:xfrm>
            <a:off x="264450" y="1462363"/>
            <a:ext cx="4307400" cy="2233200"/>
          </a:xfrm>
          <a:prstGeom prst="rect">
            <a:avLst/>
          </a:prstGeom>
        </p:spPr>
        <p:txBody>
          <a:bodyPr spcFirstLastPara="1" wrap="square" lIns="91425" tIns="91425" rIns="91425" bIns="91425" anchor="t" anchorCtr="0">
            <a:spAutoFit/>
          </a:bodyPr>
          <a:lstStyle/>
          <a:p>
            <a:pPr marL="12700" lvl="0" indent="0" algn="just" rtl="0">
              <a:spcBef>
                <a:spcPts val="2200"/>
              </a:spcBef>
              <a:spcAft>
                <a:spcPts val="0"/>
              </a:spcAft>
              <a:buNone/>
            </a:pPr>
            <a:r>
              <a:rPr lang="es" sz="1700" u="sng">
                <a:latin typeface="Trebuchet MS"/>
                <a:ea typeface="Trebuchet MS"/>
                <a:cs typeface="Trebuchet MS"/>
                <a:sym typeface="Trebuchet MS"/>
              </a:rPr>
              <a:t>Funcionamiento</a:t>
            </a:r>
            <a:endParaRPr sz="1700" u="sng">
              <a:latin typeface="Trebuchet MS"/>
              <a:ea typeface="Trebuchet MS"/>
              <a:cs typeface="Trebuchet MS"/>
              <a:sym typeface="Trebuchet MS"/>
            </a:endParaRPr>
          </a:p>
          <a:p>
            <a:pPr marL="12700" lvl="0" indent="0" algn="just" rtl="0">
              <a:spcBef>
                <a:spcPts val="2200"/>
              </a:spcBef>
              <a:spcAft>
                <a:spcPts val="0"/>
              </a:spcAft>
              <a:buNone/>
            </a:pPr>
            <a:r>
              <a:rPr lang="es" sz="1700">
                <a:latin typeface="Trebuchet MS"/>
                <a:ea typeface="Trebuchet MS"/>
                <a:cs typeface="Trebuchet MS"/>
                <a:sym typeface="Trebuchet MS"/>
              </a:rPr>
              <a:t>Se genera un arco eléctrico entre un electrodo y el material, lo que convierte el gas (como oxígeno o nitrógeno) en plasma, fundiendo el material y expulsandolo para realizar el corte.</a:t>
            </a:r>
            <a:endParaRPr sz="1400">
              <a:latin typeface="Trebuchet MS"/>
              <a:ea typeface="Trebuchet MS"/>
              <a:cs typeface="Trebuchet MS"/>
              <a:sym typeface="Trebuchet MS"/>
            </a:endParaRPr>
          </a:p>
        </p:txBody>
      </p:sp>
      <p:sp>
        <p:nvSpPr>
          <p:cNvPr id="270" name="Google Shape;270;p28"/>
          <p:cNvSpPr txBox="1">
            <a:spLocks noGrp="1"/>
          </p:cNvSpPr>
          <p:nvPr>
            <p:ph type="body" idx="1"/>
          </p:nvPr>
        </p:nvSpPr>
        <p:spPr>
          <a:xfrm>
            <a:off x="264450" y="4005575"/>
            <a:ext cx="5084700" cy="1431900"/>
          </a:xfrm>
          <a:prstGeom prst="rect">
            <a:avLst/>
          </a:prstGeom>
        </p:spPr>
        <p:txBody>
          <a:bodyPr spcFirstLastPara="1" wrap="square" lIns="91425" tIns="91425" rIns="91425" bIns="91425" anchor="t" anchorCtr="0">
            <a:spAutoFit/>
          </a:bodyPr>
          <a:lstStyle/>
          <a:p>
            <a:pPr marL="12700" lvl="0" indent="0" algn="just" rtl="0">
              <a:spcBef>
                <a:spcPts val="2200"/>
              </a:spcBef>
              <a:spcAft>
                <a:spcPts val="0"/>
              </a:spcAft>
              <a:buNone/>
            </a:pPr>
            <a:r>
              <a:rPr lang="es" sz="1900" u="sng">
                <a:latin typeface="Trebuchet MS"/>
                <a:ea typeface="Trebuchet MS"/>
                <a:cs typeface="Trebuchet MS"/>
                <a:sym typeface="Trebuchet MS"/>
              </a:rPr>
              <a:t>Ventajas </a:t>
            </a:r>
            <a:endParaRPr sz="1900" u="sng">
              <a:latin typeface="Trebuchet MS"/>
              <a:ea typeface="Trebuchet MS"/>
              <a:cs typeface="Trebuchet MS"/>
              <a:sym typeface="Trebuchet MS"/>
            </a:endParaRPr>
          </a:p>
          <a:p>
            <a:pPr marL="12700" lvl="0" indent="0" algn="just" rtl="0">
              <a:spcBef>
                <a:spcPts val="2200"/>
              </a:spcBef>
              <a:spcAft>
                <a:spcPts val="0"/>
              </a:spcAft>
              <a:buNone/>
            </a:pPr>
            <a:r>
              <a:rPr lang="es" sz="1900">
                <a:latin typeface="Trebuchet MS"/>
                <a:ea typeface="Trebuchet MS"/>
                <a:cs typeface="Trebuchet MS"/>
                <a:sym typeface="Trebuchet MS"/>
              </a:rPr>
              <a:t>Alta velocidad, corta materiales gruesos y conductores (acero, aluminio)</a:t>
            </a:r>
            <a:endParaRPr sz="1400">
              <a:latin typeface="Trebuchet MS"/>
              <a:ea typeface="Trebuchet MS"/>
              <a:cs typeface="Trebuchet MS"/>
              <a:sym typeface="Trebuchet MS"/>
            </a:endParaRPr>
          </a:p>
        </p:txBody>
      </p:sp>
      <p:pic>
        <p:nvPicPr>
          <p:cNvPr id="271" name="Google Shape;271;p28"/>
          <p:cNvPicPr preferRelativeResize="0"/>
          <p:nvPr/>
        </p:nvPicPr>
        <p:blipFill>
          <a:blip r:embed="rId3">
            <a:alphaModFix/>
          </a:blip>
          <a:stretch>
            <a:fillRect/>
          </a:stretch>
        </p:blipFill>
        <p:spPr>
          <a:xfrm>
            <a:off x="4896225" y="152400"/>
            <a:ext cx="4095300" cy="2365500"/>
          </a:xfrm>
          <a:prstGeom prst="roundRect">
            <a:avLst>
              <a:gd name="adj" fmla="val 16667"/>
            </a:avLst>
          </a:prstGeom>
          <a:noFill/>
          <a:ln w="28575" cap="flat" cmpd="sng">
            <a:solidFill>
              <a:schemeClr val="lt2"/>
            </a:solidFill>
            <a:prstDash val="solid"/>
            <a:round/>
            <a:headEnd type="none" w="sm" len="sm"/>
            <a:tailEnd type="none" w="sm" len="sm"/>
          </a:ln>
        </p:spPr>
      </p:pic>
      <p:pic>
        <p:nvPicPr>
          <p:cNvPr id="272" name="Google Shape;272;p28"/>
          <p:cNvPicPr preferRelativeResize="0"/>
          <p:nvPr/>
        </p:nvPicPr>
        <p:blipFill>
          <a:blip r:embed="rId4">
            <a:alphaModFix/>
          </a:blip>
          <a:stretch>
            <a:fillRect/>
          </a:stretch>
        </p:blipFill>
        <p:spPr>
          <a:xfrm>
            <a:off x="5349150" y="2692950"/>
            <a:ext cx="3657600" cy="2971800"/>
          </a:xfrm>
          <a:prstGeom prst="roundRect">
            <a:avLst>
              <a:gd name="adj" fmla="val 16667"/>
            </a:avLst>
          </a:prstGeom>
          <a:noFill/>
          <a:ln w="28575" cap="flat" cmpd="sng">
            <a:solidFill>
              <a:schemeClr val="accent1"/>
            </a:solidFill>
            <a:prstDash val="solid"/>
            <a:round/>
            <a:headEnd type="none" w="sm" len="sm"/>
            <a:tailEnd type="none" w="sm" len="sm"/>
          </a:ln>
        </p:spPr>
      </p:pic>
      <p:pic>
        <p:nvPicPr>
          <p:cNvPr id="273" name="Google Shape;273;p28" title="a piece of metal is being cut by a machine with sparks coming out of it (proporcionado por Tenor)"/>
          <p:cNvPicPr preferRelativeResize="0"/>
          <p:nvPr/>
        </p:nvPicPr>
        <p:blipFill>
          <a:blip r:embed="rId5">
            <a:alphaModFix/>
          </a:blip>
          <a:stretch>
            <a:fillRect/>
          </a:stretch>
        </p:blipFill>
        <p:spPr>
          <a:xfrm>
            <a:off x="2901939" y="4005575"/>
            <a:ext cx="1730675" cy="993925"/>
          </a:xfrm>
          <a:prstGeom prst="rect">
            <a:avLst/>
          </a:prstGeom>
          <a:noFill/>
          <a:ln w="19050" cap="flat" cmpd="sng">
            <a:solidFill>
              <a:schemeClr val="lt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9"/>
          <p:cNvSpPr txBox="1">
            <a:spLocks noGrp="1"/>
          </p:cNvSpPr>
          <p:nvPr>
            <p:ph type="title"/>
          </p:nvPr>
        </p:nvSpPr>
        <p:spPr>
          <a:xfrm>
            <a:off x="1145100" y="437500"/>
            <a:ext cx="5740800" cy="6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600" b="1" i="1"/>
              <a:t>CORTE CON CHORRO DE AGUA</a:t>
            </a:r>
            <a:endParaRPr sz="2600" b="1" i="1"/>
          </a:p>
        </p:txBody>
      </p:sp>
      <p:sp>
        <p:nvSpPr>
          <p:cNvPr id="279" name="Google Shape;279;p29"/>
          <p:cNvSpPr txBox="1">
            <a:spLocks noGrp="1"/>
          </p:cNvSpPr>
          <p:nvPr>
            <p:ph type="body" idx="1"/>
          </p:nvPr>
        </p:nvSpPr>
        <p:spPr>
          <a:xfrm>
            <a:off x="1054300" y="1210700"/>
            <a:ext cx="3774300" cy="2413800"/>
          </a:xfrm>
          <a:prstGeom prst="rect">
            <a:avLst/>
          </a:prstGeom>
        </p:spPr>
        <p:txBody>
          <a:bodyPr spcFirstLastPara="1" wrap="square" lIns="91425" tIns="91425" rIns="91425" bIns="91425" anchor="t" anchorCtr="0">
            <a:noAutofit/>
          </a:bodyPr>
          <a:lstStyle/>
          <a:p>
            <a:pPr marL="12700" lvl="0" indent="0" algn="just" rtl="0">
              <a:spcBef>
                <a:spcPts val="2200"/>
              </a:spcBef>
              <a:spcAft>
                <a:spcPts val="0"/>
              </a:spcAft>
              <a:buNone/>
            </a:pPr>
            <a:r>
              <a:rPr lang="es" sz="1900" u="sng">
                <a:latin typeface="Trebuchet MS"/>
                <a:ea typeface="Trebuchet MS"/>
                <a:cs typeface="Trebuchet MS"/>
                <a:sym typeface="Trebuchet MS"/>
              </a:rPr>
              <a:t>Funcionamiento</a:t>
            </a:r>
            <a:endParaRPr sz="1900" u="sng">
              <a:latin typeface="Trebuchet MS"/>
              <a:ea typeface="Trebuchet MS"/>
              <a:cs typeface="Trebuchet MS"/>
              <a:sym typeface="Trebuchet MS"/>
            </a:endParaRPr>
          </a:p>
          <a:p>
            <a:pPr marL="0" lvl="0" indent="0" algn="just" rtl="0">
              <a:spcBef>
                <a:spcPts val="2200"/>
              </a:spcBef>
              <a:spcAft>
                <a:spcPts val="0"/>
              </a:spcAft>
              <a:buNone/>
            </a:pPr>
            <a:r>
              <a:rPr lang="es" sz="1900">
                <a:latin typeface="Trebuchet MS"/>
                <a:ea typeface="Trebuchet MS"/>
                <a:cs typeface="Trebuchet MS"/>
                <a:sym typeface="Trebuchet MS"/>
              </a:rPr>
              <a:t>Un chorro de agua a muy alta presión (con o sin abrasivos) erosiona el material para realizar cortes precisos sin generar calor.</a:t>
            </a:r>
            <a:endParaRPr sz="1900">
              <a:latin typeface="Trebuchet MS"/>
              <a:ea typeface="Trebuchet MS"/>
              <a:cs typeface="Trebuchet MS"/>
              <a:sym typeface="Trebuchet MS"/>
            </a:endParaRPr>
          </a:p>
          <a:p>
            <a:pPr marL="12700" lvl="0" indent="0" algn="l" rtl="0">
              <a:spcBef>
                <a:spcPts val="2200"/>
              </a:spcBef>
              <a:spcAft>
                <a:spcPts val="0"/>
              </a:spcAft>
              <a:buNone/>
            </a:pPr>
            <a:endParaRPr sz="1400">
              <a:latin typeface="Trebuchet MS"/>
              <a:ea typeface="Trebuchet MS"/>
              <a:cs typeface="Trebuchet MS"/>
              <a:sym typeface="Trebuchet MS"/>
            </a:endParaRPr>
          </a:p>
          <a:p>
            <a:pPr marL="12700" marR="12700" lvl="0" indent="0" algn="l" rtl="0">
              <a:lnSpc>
                <a:spcPct val="115000"/>
              </a:lnSpc>
              <a:spcBef>
                <a:spcPts val="2300"/>
              </a:spcBef>
              <a:spcAft>
                <a:spcPts val="0"/>
              </a:spcAft>
              <a:buNone/>
            </a:pPr>
            <a:endParaRPr sz="1400">
              <a:latin typeface="Trebuchet MS"/>
              <a:ea typeface="Trebuchet MS"/>
              <a:cs typeface="Trebuchet MS"/>
              <a:sym typeface="Trebuchet MS"/>
            </a:endParaRPr>
          </a:p>
          <a:p>
            <a:pPr marL="0" lvl="0" indent="0" algn="ctr" rtl="0">
              <a:lnSpc>
                <a:spcPct val="105000"/>
              </a:lnSpc>
              <a:spcBef>
                <a:spcPts val="0"/>
              </a:spcBef>
              <a:spcAft>
                <a:spcPts val="1200"/>
              </a:spcAft>
              <a:buNone/>
            </a:pPr>
            <a:endParaRPr sz="1400">
              <a:latin typeface="Trebuchet MS"/>
              <a:ea typeface="Trebuchet MS"/>
              <a:cs typeface="Trebuchet MS"/>
              <a:sym typeface="Trebuchet MS"/>
            </a:endParaRPr>
          </a:p>
        </p:txBody>
      </p:sp>
      <p:sp>
        <p:nvSpPr>
          <p:cNvPr id="280" name="Google Shape;280;p29"/>
          <p:cNvSpPr txBox="1">
            <a:spLocks noGrp="1"/>
          </p:cNvSpPr>
          <p:nvPr>
            <p:ph type="body" idx="1"/>
          </p:nvPr>
        </p:nvSpPr>
        <p:spPr>
          <a:xfrm>
            <a:off x="311850" y="3725100"/>
            <a:ext cx="4209900" cy="1768200"/>
          </a:xfrm>
          <a:prstGeom prst="rect">
            <a:avLst/>
          </a:prstGeom>
        </p:spPr>
        <p:txBody>
          <a:bodyPr spcFirstLastPara="1" wrap="square" lIns="91425" tIns="91425" rIns="91425" bIns="91425" anchor="t" anchorCtr="0">
            <a:spAutoFit/>
          </a:bodyPr>
          <a:lstStyle/>
          <a:p>
            <a:pPr marL="12700" lvl="0" indent="0" algn="l" rtl="0">
              <a:spcBef>
                <a:spcPts val="2200"/>
              </a:spcBef>
              <a:spcAft>
                <a:spcPts val="0"/>
              </a:spcAft>
              <a:buNone/>
            </a:pPr>
            <a:r>
              <a:rPr lang="es" sz="1900" u="sng">
                <a:latin typeface="Trebuchet MS"/>
                <a:ea typeface="Trebuchet MS"/>
                <a:cs typeface="Trebuchet MS"/>
                <a:sym typeface="Trebuchet MS"/>
              </a:rPr>
              <a:t>Ventajas</a:t>
            </a:r>
            <a:endParaRPr sz="1900" u="sng">
              <a:latin typeface="Trebuchet MS"/>
              <a:ea typeface="Trebuchet MS"/>
              <a:cs typeface="Trebuchet MS"/>
              <a:sym typeface="Trebuchet MS"/>
            </a:endParaRPr>
          </a:p>
          <a:p>
            <a:pPr marL="12700" lvl="0" indent="0" algn="l" rtl="0">
              <a:spcBef>
                <a:spcPts val="2200"/>
              </a:spcBef>
              <a:spcAft>
                <a:spcPts val="0"/>
              </a:spcAft>
              <a:buNone/>
            </a:pPr>
            <a:r>
              <a:rPr lang="es" sz="1900">
                <a:latin typeface="Trebuchet MS"/>
                <a:ea typeface="Trebuchet MS"/>
                <a:cs typeface="Trebuchet MS"/>
                <a:sym typeface="Trebuchet MS"/>
              </a:rPr>
              <a:t>No genera calor, puede cortar casi cualquier material (metal, vidrio, piedra, goma) y es muy preciso.</a:t>
            </a:r>
            <a:endParaRPr sz="1700" u="sng">
              <a:latin typeface="Trebuchet MS"/>
              <a:ea typeface="Trebuchet MS"/>
              <a:cs typeface="Trebuchet MS"/>
              <a:sym typeface="Trebuchet MS"/>
            </a:endParaRPr>
          </a:p>
        </p:txBody>
      </p:sp>
      <p:pic>
        <p:nvPicPr>
          <p:cNvPr id="281" name="Google Shape;281;p29"/>
          <p:cNvPicPr preferRelativeResize="0"/>
          <p:nvPr/>
        </p:nvPicPr>
        <p:blipFill>
          <a:blip r:embed="rId3">
            <a:alphaModFix/>
          </a:blip>
          <a:stretch>
            <a:fillRect/>
          </a:stretch>
        </p:blipFill>
        <p:spPr>
          <a:xfrm>
            <a:off x="4934000" y="2710175"/>
            <a:ext cx="4209900" cy="2943300"/>
          </a:xfrm>
          <a:prstGeom prst="roundRect">
            <a:avLst>
              <a:gd name="adj" fmla="val 11921"/>
            </a:avLst>
          </a:prstGeom>
          <a:noFill/>
          <a:ln w="28575" cap="flat" cmpd="sng">
            <a:solidFill>
              <a:schemeClr val="accent1"/>
            </a:solidFill>
            <a:prstDash val="solid"/>
            <a:round/>
            <a:headEnd type="none" w="sm" len="sm"/>
            <a:tailEnd type="none" w="sm" len="sm"/>
          </a:ln>
        </p:spPr>
      </p:pic>
      <p:pic>
        <p:nvPicPr>
          <p:cNvPr id="282" name="Google Shape;282;p29"/>
          <p:cNvPicPr preferRelativeResize="0"/>
          <p:nvPr/>
        </p:nvPicPr>
        <p:blipFill>
          <a:blip r:embed="rId4">
            <a:alphaModFix/>
          </a:blip>
          <a:stretch>
            <a:fillRect/>
          </a:stretch>
        </p:blipFill>
        <p:spPr>
          <a:xfrm>
            <a:off x="4997288" y="960548"/>
            <a:ext cx="4083300" cy="1577100"/>
          </a:xfrm>
          <a:prstGeom prst="roundRect">
            <a:avLst>
              <a:gd name="adj" fmla="val 16667"/>
            </a:avLst>
          </a:prstGeom>
          <a:noFill/>
          <a:ln w="28575" cap="flat" cmpd="sng">
            <a:solidFill>
              <a:schemeClr val="lt2"/>
            </a:solidFill>
            <a:prstDash val="solid"/>
            <a:round/>
            <a:headEnd type="none" w="sm" len="sm"/>
            <a:tailEnd type="none" w="sm" len="sm"/>
          </a:ln>
        </p:spPr>
      </p:pic>
      <p:pic>
        <p:nvPicPr>
          <p:cNvPr id="283" name="Google Shape;283;p29" title="a machine is cutting a piece of metal and spraying water (proporcionado por Tenor)"/>
          <p:cNvPicPr preferRelativeResize="0"/>
          <p:nvPr/>
        </p:nvPicPr>
        <p:blipFill>
          <a:blip r:embed="rId5">
            <a:alphaModFix/>
          </a:blip>
          <a:stretch>
            <a:fillRect/>
          </a:stretch>
        </p:blipFill>
        <p:spPr>
          <a:xfrm>
            <a:off x="3046450" y="3624500"/>
            <a:ext cx="1681425" cy="945375"/>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0"/>
          <p:cNvSpPr txBox="1">
            <a:spLocks noGrp="1"/>
          </p:cNvSpPr>
          <p:nvPr>
            <p:ph type="title"/>
          </p:nvPr>
        </p:nvSpPr>
        <p:spPr>
          <a:xfrm>
            <a:off x="1092400" y="563875"/>
            <a:ext cx="4597800" cy="62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i="1"/>
              <a:t>CORTE POR FIBRA ÓPTICA</a:t>
            </a:r>
            <a:endParaRPr b="1" i="1"/>
          </a:p>
        </p:txBody>
      </p:sp>
      <p:pic>
        <p:nvPicPr>
          <p:cNvPr id="289" name="Google Shape;289;p30"/>
          <p:cNvPicPr preferRelativeResize="0"/>
          <p:nvPr/>
        </p:nvPicPr>
        <p:blipFill>
          <a:blip r:embed="rId3">
            <a:alphaModFix/>
          </a:blip>
          <a:stretch>
            <a:fillRect/>
          </a:stretch>
        </p:blipFill>
        <p:spPr>
          <a:xfrm>
            <a:off x="5307125" y="2274300"/>
            <a:ext cx="3684600" cy="3313800"/>
          </a:xfrm>
          <a:prstGeom prst="roundRect">
            <a:avLst>
              <a:gd name="adj" fmla="val 16667"/>
            </a:avLst>
          </a:prstGeom>
          <a:noFill/>
          <a:ln w="28575" cap="flat" cmpd="sng">
            <a:solidFill>
              <a:schemeClr val="accent1"/>
            </a:solidFill>
            <a:prstDash val="solid"/>
            <a:round/>
            <a:headEnd type="none" w="sm" len="sm"/>
            <a:tailEnd type="none" w="sm" len="sm"/>
          </a:ln>
        </p:spPr>
      </p:pic>
      <p:sp>
        <p:nvSpPr>
          <p:cNvPr id="290" name="Google Shape;290;p30"/>
          <p:cNvSpPr txBox="1">
            <a:spLocks noGrp="1"/>
          </p:cNvSpPr>
          <p:nvPr>
            <p:ph type="body" idx="1"/>
          </p:nvPr>
        </p:nvSpPr>
        <p:spPr>
          <a:xfrm>
            <a:off x="1092400" y="1186375"/>
            <a:ext cx="4144200" cy="2508600"/>
          </a:xfrm>
          <a:prstGeom prst="rect">
            <a:avLst/>
          </a:prstGeom>
        </p:spPr>
        <p:txBody>
          <a:bodyPr spcFirstLastPara="1" wrap="square" lIns="91425" tIns="91425" rIns="91425" bIns="91425" anchor="t" anchorCtr="0">
            <a:noAutofit/>
          </a:bodyPr>
          <a:lstStyle/>
          <a:p>
            <a:pPr marL="12700" lvl="0" indent="0" algn="just" rtl="0">
              <a:spcBef>
                <a:spcPts val="2200"/>
              </a:spcBef>
              <a:spcAft>
                <a:spcPts val="0"/>
              </a:spcAft>
              <a:buNone/>
            </a:pPr>
            <a:r>
              <a:rPr lang="es" sz="1700" u="sng">
                <a:latin typeface="Trebuchet MS"/>
                <a:ea typeface="Trebuchet MS"/>
                <a:cs typeface="Trebuchet MS"/>
                <a:sym typeface="Trebuchet MS"/>
              </a:rPr>
              <a:t>Funcionamiento</a:t>
            </a:r>
            <a:endParaRPr sz="1700" u="sng">
              <a:latin typeface="Trebuchet MS"/>
              <a:ea typeface="Trebuchet MS"/>
              <a:cs typeface="Trebuchet MS"/>
              <a:sym typeface="Trebuchet MS"/>
            </a:endParaRPr>
          </a:p>
          <a:p>
            <a:pPr marL="0" lvl="0" indent="0" algn="just" rtl="0">
              <a:spcBef>
                <a:spcPts val="2200"/>
              </a:spcBef>
              <a:spcAft>
                <a:spcPts val="0"/>
              </a:spcAft>
              <a:buNone/>
            </a:pPr>
            <a:r>
              <a:rPr lang="es" sz="1700">
                <a:latin typeface="Trebuchet MS"/>
                <a:ea typeface="Trebuchet MS"/>
                <a:cs typeface="Trebuchet MS"/>
                <a:sym typeface="Trebuchet MS"/>
              </a:rPr>
              <a:t>La luz generada por LEDs se amplifica y se transporta a través de fibra óptica, luego se enfoca con lentes para cortar el material, ayudado por un gas (oxígeno o nitrógeno) que limpia el corte.</a:t>
            </a:r>
            <a:endParaRPr sz="1700">
              <a:latin typeface="Trebuchet MS"/>
              <a:ea typeface="Trebuchet MS"/>
              <a:cs typeface="Trebuchet MS"/>
              <a:sym typeface="Trebuchet MS"/>
            </a:endParaRPr>
          </a:p>
          <a:p>
            <a:pPr marL="12700" lvl="0" indent="0" algn="l" rtl="0">
              <a:spcBef>
                <a:spcPts val="2200"/>
              </a:spcBef>
              <a:spcAft>
                <a:spcPts val="0"/>
              </a:spcAft>
              <a:buNone/>
            </a:pPr>
            <a:endParaRPr sz="1400">
              <a:latin typeface="Trebuchet MS"/>
              <a:ea typeface="Trebuchet MS"/>
              <a:cs typeface="Trebuchet MS"/>
              <a:sym typeface="Trebuchet MS"/>
            </a:endParaRPr>
          </a:p>
          <a:p>
            <a:pPr marL="12700" marR="12700" lvl="0" indent="0" algn="l" rtl="0">
              <a:lnSpc>
                <a:spcPct val="115000"/>
              </a:lnSpc>
              <a:spcBef>
                <a:spcPts val="2300"/>
              </a:spcBef>
              <a:spcAft>
                <a:spcPts val="0"/>
              </a:spcAft>
              <a:buNone/>
            </a:pPr>
            <a:endParaRPr sz="1400">
              <a:latin typeface="Trebuchet MS"/>
              <a:ea typeface="Trebuchet MS"/>
              <a:cs typeface="Trebuchet MS"/>
              <a:sym typeface="Trebuchet MS"/>
            </a:endParaRPr>
          </a:p>
          <a:p>
            <a:pPr marL="0" lvl="0" indent="0" algn="ctr" rtl="0">
              <a:lnSpc>
                <a:spcPct val="105000"/>
              </a:lnSpc>
              <a:spcBef>
                <a:spcPts val="0"/>
              </a:spcBef>
              <a:spcAft>
                <a:spcPts val="1200"/>
              </a:spcAft>
              <a:buNone/>
            </a:pPr>
            <a:endParaRPr sz="1400">
              <a:latin typeface="Trebuchet MS"/>
              <a:ea typeface="Trebuchet MS"/>
              <a:cs typeface="Trebuchet MS"/>
              <a:sym typeface="Trebuchet MS"/>
            </a:endParaRPr>
          </a:p>
        </p:txBody>
      </p:sp>
      <p:sp>
        <p:nvSpPr>
          <p:cNvPr id="291" name="Google Shape;291;p30"/>
          <p:cNvSpPr txBox="1">
            <a:spLocks noGrp="1"/>
          </p:cNvSpPr>
          <p:nvPr>
            <p:ph type="body" idx="1"/>
          </p:nvPr>
        </p:nvSpPr>
        <p:spPr>
          <a:xfrm>
            <a:off x="158625" y="3675375"/>
            <a:ext cx="4911300" cy="1812900"/>
          </a:xfrm>
          <a:prstGeom prst="rect">
            <a:avLst/>
          </a:prstGeom>
        </p:spPr>
        <p:txBody>
          <a:bodyPr spcFirstLastPara="1" wrap="square" lIns="91425" tIns="91425" rIns="91425" bIns="91425" anchor="t" anchorCtr="0">
            <a:noAutofit/>
          </a:bodyPr>
          <a:lstStyle/>
          <a:p>
            <a:pPr marL="12700" lvl="0" indent="0" algn="just" rtl="0">
              <a:spcBef>
                <a:spcPts val="2200"/>
              </a:spcBef>
              <a:spcAft>
                <a:spcPts val="0"/>
              </a:spcAft>
              <a:buNone/>
            </a:pPr>
            <a:r>
              <a:rPr lang="es" sz="1800" u="sng">
                <a:latin typeface="Trebuchet MS"/>
                <a:ea typeface="Trebuchet MS"/>
                <a:cs typeface="Trebuchet MS"/>
                <a:sym typeface="Trebuchet MS"/>
              </a:rPr>
              <a:t>Ventajas</a:t>
            </a:r>
            <a:endParaRPr sz="1800" u="sng">
              <a:latin typeface="Trebuchet MS"/>
              <a:ea typeface="Trebuchet MS"/>
              <a:cs typeface="Trebuchet MS"/>
              <a:sym typeface="Trebuchet MS"/>
            </a:endParaRPr>
          </a:p>
          <a:p>
            <a:pPr marL="0" lvl="0" indent="0" algn="just" rtl="0">
              <a:spcBef>
                <a:spcPts val="2200"/>
              </a:spcBef>
              <a:spcAft>
                <a:spcPts val="0"/>
              </a:spcAft>
              <a:buNone/>
            </a:pPr>
            <a:r>
              <a:rPr lang="es" sz="1800">
                <a:latin typeface="Trebuchet MS"/>
                <a:ea typeface="Trebuchet MS"/>
                <a:cs typeface="Trebuchet MS"/>
                <a:sym typeface="Trebuchet MS"/>
              </a:rPr>
              <a:t>Alta precisión, corta materiales reflectantes como aluminio, menor consumo de energía y bajo mantenimiento</a:t>
            </a:r>
            <a:endParaRPr sz="1800">
              <a:latin typeface="Trebuchet MS"/>
              <a:ea typeface="Trebuchet MS"/>
              <a:cs typeface="Trebuchet MS"/>
              <a:sym typeface="Trebuchet MS"/>
            </a:endParaRPr>
          </a:p>
          <a:p>
            <a:pPr marL="12700" lvl="0" indent="0" algn="l" rtl="0">
              <a:spcBef>
                <a:spcPts val="2200"/>
              </a:spcBef>
              <a:spcAft>
                <a:spcPts val="0"/>
              </a:spcAft>
              <a:buNone/>
            </a:pPr>
            <a:endParaRPr sz="1700" u="sng">
              <a:latin typeface="Trebuchet MS"/>
              <a:ea typeface="Trebuchet MS"/>
              <a:cs typeface="Trebuchet MS"/>
              <a:sym typeface="Trebuchet MS"/>
            </a:endParaRPr>
          </a:p>
          <a:p>
            <a:pPr marL="12700" marR="12700" lvl="0" indent="0" algn="l" rtl="0">
              <a:lnSpc>
                <a:spcPct val="115000"/>
              </a:lnSpc>
              <a:spcBef>
                <a:spcPts val="2300"/>
              </a:spcBef>
              <a:spcAft>
                <a:spcPts val="0"/>
              </a:spcAft>
              <a:buNone/>
            </a:pPr>
            <a:endParaRPr sz="1700" u="sng">
              <a:latin typeface="Trebuchet MS"/>
              <a:ea typeface="Trebuchet MS"/>
              <a:cs typeface="Trebuchet MS"/>
              <a:sym typeface="Trebuchet MS"/>
            </a:endParaRPr>
          </a:p>
          <a:p>
            <a:pPr marL="0" lvl="0" indent="0" algn="ctr" rtl="0">
              <a:lnSpc>
                <a:spcPct val="105000"/>
              </a:lnSpc>
              <a:spcBef>
                <a:spcPts val="0"/>
              </a:spcBef>
              <a:spcAft>
                <a:spcPts val="1200"/>
              </a:spcAft>
              <a:buNone/>
            </a:pPr>
            <a:endParaRPr sz="1700" u="sng">
              <a:latin typeface="Trebuchet MS"/>
              <a:ea typeface="Trebuchet MS"/>
              <a:cs typeface="Trebuchet MS"/>
              <a:sym typeface="Trebuchet MS"/>
            </a:endParaRPr>
          </a:p>
        </p:txBody>
      </p:sp>
      <p:pic>
        <p:nvPicPr>
          <p:cNvPr id="292" name="Google Shape;292;p30"/>
          <p:cNvPicPr preferRelativeResize="0"/>
          <p:nvPr/>
        </p:nvPicPr>
        <p:blipFill>
          <a:blip r:embed="rId4">
            <a:alphaModFix/>
          </a:blip>
          <a:stretch>
            <a:fillRect/>
          </a:stretch>
        </p:blipFill>
        <p:spPr>
          <a:xfrm>
            <a:off x="5843165" y="406375"/>
            <a:ext cx="3148500" cy="1721400"/>
          </a:xfrm>
          <a:prstGeom prst="roundRect">
            <a:avLst>
              <a:gd name="adj" fmla="val 16667"/>
            </a:avLst>
          </a:prstGeom>
          <a:noFill/>
          <a:ln w="28575" cap="flat" cmpd="sng">
            <a:solidFill>
              <a:schemeClr val="lt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1"/>
          <p:cNvSpPr txBox="1">
            <a:spLocks noGrp="1"/>
          </p:cNvSpPr>
          <p:nvPr>
            <p:ph type="title"/>
          </p:nvPr>
        </p:nvSpPr>
        <p:spPr>
          <a:xfrm>
            <a:off x="1048450" y="609075"/>
            <a:ext cx="6346200" cy="17238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s" sz="2500" b="1" i="1">
                <a:latin typeface="Trebuchet MS"/>
                <a:ea typeface="Trebuchet MS"/>
                <a:cs typeface="Trebuchet MS"/>
                <a:sym typeface="Trebuchet MS"/>
              </a:rPr>
              <a:t>RIESGOS COMUNES</a:t>
            </a:r>
            <a:endParaRPr sz="2500" b="1" i="1">
              <a:latin typeface="Trebuchet MS"/>
              <a:ea typeface="Trebuchet MS"/>
              <a:cs typeface="Trebuchet MS"/>
              <a:sym typeface="Trebuchet MS"/>
            </a:endParaRPr>
          </a:p>
          <a:p>
            <a:pPr marL="0" lvl="0" indent="0" algn="l" rtl="0">
              <a:spcBef>
                <a:spcPts val="0"/>
              </a:spcBef>
              <a:spcAft>
                <a:spcPts val="0"/>
              </a:spcAft>
              <a:buNone/>
            </a:pPr>
            <a:r>
              <a:rPr lang="es" sz="1700">
                <a:latin typeface="Trebuchet MS"/>
                <a:ea typeface="Trebuchet MS"/>
                <a:cs typeface="Trebuchet MS"/>
                <a:sym typeface="Trebuchet MS"/>
              </a:rPr>
              <a:t>Los procesos de corte (oxicorte, láser, plasma, chorro de agua) implica varios riesgos comunes que requieren control y medidas de seguridad.</a:t>
            </a:r>
            <a:endParaRPr sz="1700">
              <a:latin typeface="Trebuchet MS"/>
              <a:ea typeface="Trebuchet MS"/>
              <a:cs typeface="Trebuchet MS"/>
              <a:sym typeface="Trebuchet MS"/>
            </a:endParaRPr>
          </a:p>
          <a:p>
            <a:pPr marL="0" lvl="0" indent="0" algn="l" rtl="0">
              <a:spcBef>
                <a:spcPts val="0"/>
              </a:spcBef>
              <a:spcAft>
                <a:spcPts val="0"/>
              </a:spcAft>
              <a:buNone/>
            </a:pPr>
            <a:r>
              <a:rPr lang="es" sz="1700">
                <a:latin typeface="Trebuchet MS"/>
                <a:ea typeface="Trebuchet MS"/>
                <a:cs typeface="Trebuchet MS"/>
                <a:sym typeface="Trebuchet MS"/>
              </a:rPr>
              <a:t>A continuación se presentan los principales:</a:t>
            </a:r>
            <a:r>
              <a:rPr lang="es"/>
              <a:t> </a:t>
            </a:r>
            <a:endParaRPr/>
          </a:p>
        </p:txBody>
      </p:sp>
      <p:sp>
        <p:nvSpPr>
          <p:cNvPr id="298" name="Google Shape;298;p31"/>
          <p:cNvSpPr txBox="1">
            <a:spLocks noGrp="1"/>
          </p:cNvSpPr>
          <p:nvPr>
            <p:ph type="body" idx="1"/>
          </p:nvPr>
        </p:nvSpPr>
        <p:spPr>
          <a:xfrm>
            <a:off x="278850" y="2355650"/>
            <a:ext cx="4119900" cy="3150900"/>
          </a:xfrm>
          <a:prstGeom prst="rect">
            <a:avLst/>
          </a:prstGeom>
        </p:spPr>
        <p:txBody>
          <a:bodyPr spcFirstLastPara="1" wrap="square" lIns="91425" tIns="91425" rIns="91425" bIns="91425" anchor="t" anchorCtr="0">
            <a:noAutofit/>
          </a:bodyPr>
          <a:lstStyle/>
          <a:p>
            <a:pPr marL="0" lvl="0" indent="179999" algn="just" rtl="0">
              <a:spcBef>
                <a:spcPts val="1400"/>
              </a:spcBef>
              <a:spcAft>
                <a:spcPts val="0"/>
              </a:spcAft>
              <a:buNone/>
            </a:pPr>
            <a:r>
              <a:rPr lang="es" sz="1800">
                <a:latin typeface="Trebuchet MS"/>
                <a:ea typeface="Trebuchet MS"/>
                <a:cs typeface="Trebuchet MS"/>
                <a:sym typeface="Trebuchet MS"/>
              </a:rPr>
              <a:t>1. Riesgo de quemaduras y contacto con superficies calientes</a:t>
            </a:r>
            <a:endParaRPr sz="1800">
              <a:latin typeface="Trebuchet MS"/>
              <a:ea typeface="Trebuchet MS"/>
              <a:cs typeface="Trebuchet MS"/>
              <a:sym typeface="Trebuchet MS"/>
            </a:endParaRPr>
          </a:p>
          <a:p>
            <a:pPr marL="0" lvl="0" indent="179999" algn="l" rtl="0">
              <a:spcBef>
                <a:spcPts val="1400"/>
              </a:spcBef>
              <a:spcAft>
                <a:spcPts val="0"/>
              </a:spcAft>
              <a:buNone/>
            </a:pPr>
            <a:r>
              <a:rPr lang="es" sz="1800">
                <a:latin typeface="Trebuchet MS"/>
                <a:ea typeface="Trebuchet MS"/>
                <a:cs typeface="Trebuchet MS"/>
                <a:sym typeface="Trebuchet MS"/>
              </a:rPr>
              <a:t>2. Proyecciones de chispas y partículas</a:t>
            </a:r>
            <a:endParaRPr sz="1800">
              <a:latin typeface="Trebuchet MS"/>
              <a:ea typeface="Trebuchet MS"/>
              <a:cs typeface="Trebuchet MS"/>
              <a:sym typeface="Trebuchet MS"/>
            </a:endParaRPr>
          </a:p>
          <a:p>
            <a:pPr marL="0" lvl="0" indent="179999" algn="l" rtl="0">
              <a:spcBef>
                <a:spcPts val="1400"/>
              </a:spcBef>
              <a:spcAft>
                <a:spcPts val="0"/>
              </a:spcAft>
              <a:buNone/>
            </a:pPr>
            <a:r>
              <a:rPr lang="es" sz="1800">
                <a:latin typeface="Trebuchet MS"/>
                <a:ea typeface="Trebuchet MS"/>
                <a:cs typeface="Trebuchet MS"/>
                <a:sym typeface="Trebuchet MS"/>
              </a:rPr>
              <a:t>3. Exposición a gases y humos tóxicos</a:t>
            </a:r>
            <a:endParaRPr sz="1800">
              <a:latin typeface="Trebuchet MS"/>
              <a:ea typeface="Trebuchet MS"/>
              <a:cs typeface="Trebuchet MS"/>
              <a:sym typeface="Trebuchet MS"/>
            </a:endParaRPr>
          </a:p>
          <a:p>
            <a:pPr marL="0" lvl="0" indent="179999" algn="l" rtl="0">
              <a:spcBef>
                <a:spcPts val="1400"/>
              </a:spcBef>
              <a:spcAft>
                <a:spcPts val="0"/>
              </a:spcAft>
              <a:buNone/>
            </a:pPr>
            <a:r>
              <a:rPr lang="es" sz="1800">
                <a:latin typeface="Trebuchet MS"/>
                <a:ea typeface="Trebuchet MS"/>
                <a:cs typeface="Trebuchet MS"/>
                <a:sym typeface="Trebuchet MS"/>
              </a:rPr>
              <a:t>4. Riesgo de incendio y explosión</a:t>
            </a:r>
            <a:endParaRPr sz="1800">
              <a:latin typeface="Trebuchet MS"/>
              <a:ea typeface="Trebuchet MS"/>
              <a:cs typeface="Trebuchet MS"/>
              <a:sym typeface="Trebuchet MS"/>
            </a:endParaRPr>
          </a:p>
          <a:p>
            <a:pPr marL="0" lvl="0" indent="179999" algn="l" rtl="0">
              <a:spcBef>
                <a:spcPts val="1400"/>
              </a:spcBef>
              <a:spcAft>
                <a:spcPts val="400"/>
              </a:spcAft>
              <a:buNone/>
            </a:pPr>
            <a:endParaRPr b="1">
              <a:solidFill>
                <a:srgbClr val="000000"/>
              </a:solidFill>
              <a:latin typeface="Arial"/>
              <a:ea typeface="Arial"/>
              <a:cs typeface="Arial"/>
              <a:sym typeface="Arial"/>
            </a:endParaRPr>
          </a:p>
        </p:txBody>
      </p:sp>
      <p:sp>
        <p:nvSpPr>
          <p:cNvPr id="299" name="Google Shape;299;p31"/>
          <p:cNvSpPr txBox="1">
            <a:spLocks noGrp="1"/>
          </p:cNvSpPr>
          <p:nvPr>
            <p:ph type="body" idx="2"/>
          </p:nvPr>
        </p:nvSpPr>
        <p:spPr>
          <a:xfrm>
            <a:off x="4572000" y="2355650"/>
            <a:ext cx="4499100" cy="3150900"/>
          </a:xfrm>
          <a:prstGeom prst="rect">
            <a:avLst/>
          </a:prstGeom>
        </p:spPr>
        <p:txBody>
          <a:bodyPr spcFirstLastPara="1" wrap="square" lIns="91425" tIns="91425" rIns="91425" bIns="91425" anchor="t" anchorCtr="0">
            <a:normAutofit/>
          </a:bodyPr>
          <a:lstStyle/>
          <a:p>
            <a:pPr marL="0" lvl="0" indent="179999" algn="l" rtl="0">
              <a:spcBef>
                <a:spcPts val="1400"/>
              </a:spcBef>
              <a:spcAft>
                <a:spcPts val="0"/>
              </a:spcAft>
              <a:buNone/>
            </a:pPr>
            <a:r>
              <a:rPr lang="es" sz="1800">
                <a:latin typeface="Trebuchet MS"/>
                <a:ea typeface="Trebuchet MS"/>
                <a:cs typeface="Trebuchet MS"/>
                <a:sym typeface="Trebuchet MS"/>
              </a:rPr>
              <a:t>5. Cortes y laceraciones</a:t>
            </a:r>
            <a:endParaRPr sz="1800">
              <a:latin typeface="Trebuchet MS"/>
              <a:ea typeface="Trebuchet MS"/>
              <a:cs typeface="Trebuchet MS"/>
              <a:sym typeface="Trebuchet MS"/>
            </a:endParaRPr>
          </a:p>
          <a:p>
            <a:pPr marL="0" lvl="0" indent="179999" algn="l" rtl="0">
              <a:spcBef>
                <a:spcPts val="1400"/>
              </a:spcBef>
              <a:spcAft>
                <a:spcPts val="0"/>
              </a:spcAft>
              <a:buNone/>
            </a:pPr>
            <a:r>
              <a:rPr lang="es" sz="1800">
                <a:latin typeface="Trebuchet MS"/>
                <a:ea typeface="Trebuchet MS"/>
                <a:cs typeface="Trebuchet MS"/>
                <a:sym typeface="Trebuchet MS"/>
              </a:rPr>
              <a:t>6. Riesgo eléctrico</a:t>
            </a:r>
            <a:endParaRPr sz="1800">
              <a:latin typeface="Trebuchet MS"/>
              <a:ea typeface="Trebuchet MS"/>
              <a:cs typeface="Trebuchet MS"/>
              <a:sym typeface="Trebuchet MS"/>
            </a:endParaRPr>
          </a:p>
          <a:p>
            <a:pPr marL="0" lvl="0" indent="179999" algn="l" rtl="0">
              <a:spcBef>
                <a:spcPts val="1400"/>
              </a:spcBef>
              <a:spcAft>
                <a:spcPts val="0"/>
              </a:spcAft>
              <a:buNone/>
            </a:pPr>
            <a:r>
              <a:rPr lang="es" sz="1800">
                <a:latin typeface="Trebuchet MS"/>
                <a:ea typeface="Trebuchet MS"/>
                <a:cs typeface="Trebuchet MS"/>
                <a:sym typeface="Trebuchet MS"/>
              </a:rPr>
              <a:t>7. Ruido excesivo</a:t>
            </a:r>
            <a:endParaRPr sz="1800">
              <a:latin typeface="Trebuchet MS"/>
              <a:ea typeface="Trebuchet MS"/>
              <a:cs typeface="Trebuchet MS"/>
              <a:sym typeface="Trebuchet MS"/>
            </a:endParaRPr>
          </a:p>
          <a:p>
            <a:pPr marL="0" lvl="0" indent="179999" algn="l" rtl="0">
              <a:spcBef>
                <a:spcPts val="1400"/>
              </a:spcBef>
              <a:spcAft>
                <a:spcPts val="0"/>
              </a:spcAft>
              <a:buNone/>
            </a:pPr>
            <a:r>
              <a:rPr lang="es" sz="1800">
                <a:latin typeface="Trebuchet MS"/>
                <a:ea typeface="Trebuchet MS"/>
                <a:cs typeface="Trebuchet MS"/>
                <a:sym typeface="Trebuchet MS"/>
              </a:rPr>
              <a:t>8. Riesgo de alta presión (chorro de agua)</a:t>
            </a:r>
            <a:endParaRPr sz="1800">
              <a:latin typeface="Trebuchet MS"/>
              <a:ea typeface="Trebuchet MS"/>
              <a:cs typeface="Trebuchet MS"/>
              <a:sym typeface="Trebuchet MS"/>
            </a:endParaRPr>
          </a:p>
          <a:p>
            <a:pPr marL="0" lvl="0" indent="179999" algn="l" rtl="0">
              <a:spcBef>
                <a:spcPts val="1400"/>
              </a:spcBef>
              <a:spcAft>
                <a:spcPts val="0"/>
              </a:spcAft>
              <a:buNone/>
            </a:pPr>
            <a:r>
              <a:rPr lang="es" sz="1800">
                <a:latin typeface="Trebuchet MS"/>
                <a:ea typeface="Trebuchet MS"/>
                <a:cs typeface="Trebuchet MS"/>
                <a:sym typeface="Trebuchet MS"/>
              </a:rPr>
              <a:t>9. Problemas de visión (corte láser)</a:t>
            </a:r>
            <a:endParaRPr sz="1400" b="1">
              <a:solidFill>
                <a:srgbClr val="000000"/>
              </a:solidFill>
              <a:latin typeface="Arial"/>
              <a:ea typeface="Arial"/>
              <a:cs typeface="Arial"/>
              <a:sym typeface="Arial"/>
            </a:endParaRPr>
          </a:p>
          <a:p>
            <a:pPr marL="0" lvl="0" indent="0" algn="l" rtl="0">
              <a:spcBef>
                <a:spcPts val="400"/>
              </a:spcBef>
              <a:spcAft>
                <a:spcPts val="1200"/>
              </a:spcAft>
              <a:buNone/>
            </a:pPr>
            <a:endParaRPr/>
          </a:p>
        </p:txBody>
      </p:sp>
      <p:cxnSp>
        <p:nvCxnSpPr>
          <p:cNvPr id="300" name="Google Shape;300;p31"/>
          <p:cNvCxnSpPr/>
          <p:nvPr/>
        </p:nvCxnSpPr>
        <p:spPr>
          <a:xfrm rot="10800000" flipH="1">
            <a:off x="110425" y="2277725"/>
            <a:ext cx="7012500" cy="27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522600" y="531444"/>
            <a:ext cx="5807400" cy="465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b="1" i="1">
                <a:latin typeface="Trebuchet MS"/>
                <a:ea typeface="Trebuchet MS"/>
                <a:cs typeface="Trebuchet MS"/>
                <a:sym typeface="Trebuchet MS"/>
              </a:rPr>
              <a:t>OBJETIVOS</a:t>
            </a:r>
            <a:endParaRPr b="1" i="1">
              <a:latin typeface="Trebuchet MS"/>
              <a:ea typeface="Trebuchet MS"/>
              <a:cs typeface="Trebuchet MS"/>
              <a:sym typeface="Trebuchet MS"/>
            </a:endParaRPr>
          </a:p>
          <a:p>
            <a:pPr marL="0" lvl="0" indent="0" algn="just" rtl="0">
              <a:lnSpc>
                <a:spcPct val="115000"/>
              </a:lnSpc>
              <a:spcBef>
                <a:spcPts val="0"/>
              </a:spcBef>
              <a:spcAft>
                <a:spcPts val="0"/>
              </a:spcAft>
              <a:buNone/>
            </a:pPr>
            <a:r>
              <a:rPr lang="es" sz="2000">
                <a:latin typeface="Trebuchet MS"/>
                <a:ea typeface="Trebuchet MS"/>
                <a:cs typeface="Trebuchet MS"/>
                <a:sym typeface="Trebuchet MS"/>
              </a:rPr>
              <a:t>Concientizar, mentalizar y capacitar a los futuros profesionales sobre soldaduras y cortes a gas, priorizando la protección de la vida de los trabajadores expuestos a estas prácticas.</a:t>
            </a:r>
            <a:endParaRPr sz="2000">
              <a:latin typeface="Trebuchet MS"/>
              <a:ea typeface="Trebuchet MS"/>
              <a:cs typeface="Trebuchet MS"/>
              <a:sym typeface="Trebuchet MS"/>
            </a:endParaRPr>
          </a:p>
          <a:p>
            <a:pPr marL="0" lvl="0" indent="0" algn="l" rtl="0">
              <a:spcBef>
                <a:spcPts val="1200"/>
              </a:spcBef>
              <a:spcAft>
                <a:spcPts val="0"/>
              </a:spcAft>
              <a:buNone/>
            </a:pPr>
            <a:r>
              <a:rPr lang="es" b="1" i="1">
                <a:latin typeface="Trebuchet MS"/>
                <a:ea typeface="Trebuchet MS"/>
                <a:cs typeface="Trebuchet MS"/>
                <a:sym typeface="Trebuchet MS"/>
              </a:rPr>
              <a:t>MARCO LEGAL</a:t>
            </a:r>
            <a:endParaRPr b="1" i="1">
              <a:latin typeface="Trebuchet MS"/>
              <a:ea typeface="Trebuchet MS"/>
              <a:cs typeface="Trebuchet MS"/>
              <a:sym typeface="Trebuchet MS"/>
            </a:endParaRPr>
          </a:p>
          <a:p>
            <a:pPr marL="0" lvl="0" indent="0" algn="l" rtl="0">
              <a:spcBef>
                <a:spcPts val="0"/>
              </a:spcBef>
              <a:spcAft>
                <a:spcPts val="0"/>
              </a:spcAft>
              <a:buNone/>
            </a:pPr>
            <a:r>
              <a:rPr lang="es" sz="2000">
                <a:solidFill>
                  <a:srgbClr val="F4F4F4"/>
                </a:solidFill>
                <a:latin typeface="Trebuchet MS"/>
                <a:ea typeface="Trebuchet MS"/>
                <a:cs typeface="Trebuchet MS"/>
                <a:sym typeface="Trebuchet MS"/>
              </a:rPr>
              <a:t>Ley Nacional N° 24.557 </a:t>
            </a:r>
            <a:r>
              <a:rPr lang="es" sz="2000" i="1">
                <a:solidFill>
                  <a:srgbClr val="F4F4F4"/>
                </a:solidFill>
                <a:latin typeface="Trebuchet MS"/>
                <a:ea typeface="Trebuchet MS"/>
                <a:cs typeface="Trebuchet MS"/>
                <a:sym typeface="Trebuchet MS"/>
              </a:rPr>
              <a:t>"Higiene y Seguridad en el Trabajo"</a:t>
            </a:r>
            <a:r>
              <a:rPr lang="es" sz="2000">
                <a:solidFill>
                  <a:srgbClr val="F4F4F4"/>
                </a:solidFill>
                <a:latin typeface="Trebuchet MS"/>
                <a:ea typeface="Trebuchet MS"/>
                <a:cs typeface="Trebuchet MS"/>
                <a:sym typeface="Trebuchet MS"/>
              </a:rPr>
              <a:t>.  Decreto 351/79, Capítulo 17 </a:t>
            </a:r>
            <a:r>
              <a:rPr lang="es" sz="2000" i="1">
                <a:solidFill>
                  <a:srgbClr val="F4F4F4"/>
                </a:solidFill>
                <a:latin typeface="Trebuchet MS"/>
                <a:ea typeface="Trebuchet MS"/>
                <a:cs typeface="Trebuchet MS"/>
                <a:sym typeface="Trebuchet MS"/>
              </a:rPr>
              <a:t>"Trabajos con riesgos especiales"  </a:t>
            </a:r>
            <a:r>
              <a:rPr lang="es" sz="2000">
                <a:solidFill>
                  <a:srgbClr val="F4F4F4"/>
                </a:solidFill>
                <a:latin typeface="Trebuchet MS"/>
                <a:ea typeface="Trebuchet MS"/>
                <a:cs typeface="Trebuchet MS"/>
                <a:sym typeface="Trebuchet MS"/>
              </a:rPr>
              <a:t>(artículos 145-159).</a:t>
            </a:r>
            <a:endParaRPr>
              <a:latin typeface="Trebuchet MS"/>
              <a:ea typeface="Trebuchet MS"/>
              <a:cs typeface="Trebuchet MS"/>
              <a:sym typeface="Trebuchet MS"/>
            </a:endParaRPr>
          </a:p>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2"/>
          <p:cNvSpPr txBox="1">
            <a:spLocks noGrp="1"/>
          </p:cNvSpPr>
          <p:nvPr>
            <p:ph type="title"/>
          </p:nvPr>
        </p:nvSpPr>
        <p:spPr>
          <a:xfrm>
            <a:off x="1090600" y="608625"/>
            <a:ext cx="7601400" cy="646500"/>
          </a:xfrm>
          <a:prstGeom prst="rect">
            <a:avLst/>
          </a:prstGeom>
        </p:spPr>
        <p:txBody>
          <a:bodyPr spcFirstLastPara="1" wrap="square" lIns="91425" tIns="91425" rIns="91425" bIns="91425" anchor="t" anchorCtr="0">
            <a:spAutoFit/>
          </a:bodyPr>
          <a:lstStyle/>
          <a:p>
            <a:pPr marL="0" marR="0" lvl="0" indent="179999" algn="l" rtl="0">
              <a:lnSpc>
                <a:spcPct val="115000"/>
              </a:lnSpc>
              <a:spcBef>
                <a:spcPts val="1400"/>
              </a:spcBef>
              <a:spcAft>
                <a:spcPts val="400"/>
              </a:spcAft>
              <a:buNone/>
            </a:pPr>
            <a:r>
              <a:rPr lang="es" sz="3000" b="1" i="1">
                <a:latin typeface="Trebuchet MS"/>
                <a:ea typeface="Trebuchet MS"/>
                <a:cs typeface="Trebuchet MS"/>
                <a:sym typeface="Trebuchet MS"/>
              </a:rPr>
              <a:t>MEDIDAS GENERALES DE PREVENCIÓN</a:t>
            </a:r>
            <a:endParaRPr sz="3000" b="1" i="1">
              <a:latin typeface="Trebuchet MS"/>
              <a:ea typeface="Trebuchet MS"/>
              <a:cs typeface="Trebuchet MS"/>
              <a:sym typeface="Trebuchet MS"/>
            </a:endParaRPr>
          </a:p>
        </p:txBody>
      </p:sp>
      <p:sp>
        <p:nvSpPr>
          <p:cNvPr id="306" name="Google Shape;306;p32"/>
          <p:cNvSpPr txBox="1">
            <a:spLocks noGrp="1"/>
          </p:cNvSpPr>
          <p:nvPr>
            <p:ph type="body" idx="1"/>
          </p:nvPr>
        </p:nvSpPr>
        <p:spPr>
          <a:xfrm>
            <a:off x="515000" y="1396100"/>
            <a:ext cx="7752300" cy="2678100"/>
          </a:xfrm>
          <a:prstGeom prst="rect">
            <a:avLst/>
          </a:prstGeom>
        </p:spPr>
        <p:txBody>
          <a:bodyPr spcFirstLastPara="1" wrap="square" lIns="91425" tIns="91425" rIns="91425" bIns="91425" anchor="t" anchorCtr="0">
            <a:spAutoFit/>
          </a:bodyPr>
          <a:lstStyle/>
          <a:p>
            <a:pPr marL="457200" lvl="0" indent="-381000" algn="just" rtl="0">
              <a:spcBef>
                <a:spcPts val="1200"/>
              </a:spcBef>
              <a:spcAft>
                <a:spcPts val="0"/>
              </a:spcAft>
              <a:buSzPts val="2400"/>
              <a:buFont typeface="Trebuchet MS"/>
              <a:buChar char="●"/>
            </a:pPr>
            <a:r>
              <a:rPr lang="es" sz="2400">
                <a:latin typeface="Trebuchet MS"/>
                <a:ea typeface="Trebuchet MS"/>
                <a:cs typeface="Trebuchet MS"/>
                <a:sym typeface="Trebuchet MS"/>
              </a:rPr>
              <a:t>Capacitación adecuada del personal.</a:t>
            </a:r>
            <a:endParaRPr sz="2400">
              <a:latin typeface="Trebuchet MS"/>
              <a:ea typeface="Trebuchet MS"/>
              <a:cs typeface="Trebuchet MS"/>
              <a:sym typeface="Trebuchet MS"/>
            </a:endParaRPr>
          </a:p>
          <a:p>
            <a:pPr marL="457200" lvl="0" indent="-381000" algn="just" rtl="0">
              <a:spcBef>
                <a:spcPts val="0"/>
              </a:spcBef>
              <a:spcAft>
                <a:spcPts val="0"/>
              </a:spcAft>
              <a:buSzPts val="2400"/>
              <a:buFont typeface="Trebuchet MS"/>
              <a:buChar char="●"/>
            </a:pPr>
            <a:r>
              <a:rPr lang="es" sz="2400">
                <a:latin typeface="Trebuchet MS"/>
                <a:ea typeface="Trebuchet MS"/>
                <a:cs typeface="Trebuchet MS"/>
                <a:sym typeface="Trebuchet MS"/>
              </a:rPr>
              <a:t>Uso de Equipo de Protección Personal (EPP): gafas, guantes, ropa ignifuga, calzado de seguridad.</a:t>
            </a:r>
            <a:endParaRPr sz="2400">
              <a:latin typeface="Trebuchet MS"/>
              <a:ea typeface="Trebuchet MS"/>
              <a:cs typeface="Trebuchet MS"/>
              <a:sym typeface="Trebuchet MS"/>
            </a:endParaRPr>
          </a:p>
          <a:p>
            <a:pPr marL="457200" lvl="0" indent="-381000" algn="just" rtl="0">
              <a:spcBef>
                <a:spcPts val="0"/>
              </a:spcBef>
              <a:spcAft>
                <a:spcPts val="0"/>
              </a:spcAft>
              <a:buSzPts val="2400"/>
              <a:buFont typeface="Trebuchet MS"/>
              <a:buChar char="●"/>
            </a:pPr>
            <a:r>
              <a:rPr lang="es" sz="2400">
                <a:latin typeface="Trebuchet MS"/>
                <a:ea typeface="Trebuchet MS"/>
                <a:cs typeface="Trebuchet MS"/>
                <a:sym typeface="Trebuchet MS"/>
              </a:rPr>
              <a:t>Inspección y mantenimiento regular de los equipos.</a:t>
            </a:r>
            <a:endParaRPr sz="2400">
              <a:latin typeface="Trebuchet MS"/>
              <a:ea typeface="Trebuchet MS"/>
              <a:cs typeface="Trebuchet MS"/>
              <a:sym typeface="Trebuchet MS"/>
            </a:endParaRPr>
          </a:p>
          <a:p>
            <a:pPr marL="457200" lvl="0" indent="-381000" algn="just" rtl="0">
              <a:spcBef>
                <a:spcPts val="0"/>
              </a:spcBef>
              <a:spcAft>
                <a:spcPts val="0"/>
              </a:spcAft>
              <a:buSzPts val="2400"/>
              <a:buFont typeface="Trebuchet MS"/>
              <a:buChar char="●"/>
            </a:pPr>
            <a:r>
              <a:rPr lang="es" sz="2400">
                <a:latin typeface="Trebuchet MS"/>
                <a:ea typeface="Trebuchet MS"/>
                <a:cs typeface="Trebuchet MS"/>
                <a:sym typeface="Trebuchet MS"/>
              </a:rPr>
              <a:t>Establecer zonas de seguridad alrededor del área de trabajo.</a:t>
            </a:r>
            <a:endParaRPr sz="2400">
              <a:latin typeface="Trebuchet MS"/>
              <a:ea typeface="Trebuchet MS"/>
              <a:cs typeface="Trebuchet MS"/>
              <a:sym typeface="Trebuchet MS"/>
            </a:endParaRPr>
          </a:p>
        </p:txBody>
      </p:sp>
      <p:pic>
        <p:nvPicPr>
          <p:cNvPr id="307" name="Google Shape;307;p32" title="a man wearing a hard hat and an orange jacket is on a bbc channel (proporcionado por Tenor)"/>
          <p:cNvPicPr preferRelativeResize="0"/>
          <p:nvPr/>
        </p:nvPicPr>
        <p:blipFill>
          <a:blip r:embed="rId3">
            <a:alphaModFix/>
          </a:blip>
          <a:stretch>
            <a:fillRect/>
          </a:stretch>
        </p:blipFill>
        <p:spPr>
          <a:xfrm>
            <a:off x="3176550" y="4074200"/>
            <a:ext cx="2790875" cy="15579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3"/>
          <p:cNvSpPr txBox="1">
            <a:spLocks noGrp="1"/>
          </p:cNvSpPr>
          <p:nvPr>
            <p:ph type="title"/>
          </p:nvPr>
        </p:nvSpPr>
        <p:spPr>
          <a:xfrm>
            <a:off x="302625" y="692800"/>
            <a:ext cx="5977500" cy="4489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s" sz="3200" b="1" i="1">
                <a:latin typeface="Trebuchet MS"/>
                <a:ea typeface="Trebuchet MS"/>
                <a:cs typeface="Trebuchet MS"/>
                <a:sym typeface="Trebuchet MS"/>
              </a:rPr>
              <a:t>MARCO LEGAL</a:t>
            </a:r>
            <a:endParaRPr sz="3200" b="1" i="1">
              <a:latin typeface="Trebuchet MS"/>
              <a:ea typeface="Trebuchet MS"/>
              <a:cs typeface="Trebuchet MS"/>
              <a:sym typeface="Trebuchet MS"/>
            </a:endParaRPr>
          </a:p>
          <a:p>
            <a:pPr marL="0" lvl="0" indent="179999" algn="ctr" rtl="0">
              <a:lnSpc>
                <a:spcPct val="115000"/>
              </a:lnSpc>
              <a:spcBef>
                <a:spcPts val="0"/>
              </a:spcBef>
              <a:spcAft>
                <a:spcPts val="0"/>
              </a:spcAft>
              <a:buNone/>
            </a:pPr>
            <a:r>
              <a:rPr lang="es" sz="2100">
                <a:latin typeface="Trebuchet MS"/>
                <a:ea typeface="Trebuchet MS"/>
                <a:cs typeface="Trebuchet MS"/>
                <a:sym typeface="Trebuchet MS"/>
              </a:rPr>
              <a:t>En nuestro país se reglamentan los procedimientos de soldadura y corte en el Capítulo 17 “Trabajos con riesgos especiales” de la</a:t>
            </a:r>
            <a:r>
              <a:rPr lang="es" sz="2100" b="1">
                <a:latin typeface="Trebuchet MS"/>
                <a:ea typeface="Trebuchet MS"/>
                <a:cs typeface="Trebuchet MS"/>
                <a:sym typeface="Trebuchet MS"/>
              </a:rPr>
              <a:t> Ley Nacional N° 24.557 </a:t>
            </a:r>
            <a:r>
              <a:rPr lang="es" sz="2100">
                <a:latin typeface="Trebuchet MS"/>
                <a:ea typeface="Trebuchet MS"/>
                <a:cs typeface="Trebuchet MS"/>
                <a:sym typeface="Trebuchet MS"/>
              </a:rPr>
              <a:t>“Higiene y Seguridad en el Trabajo” - </a:t>
            </a:r>
            <a:r>
              <a:rPr lang="es" sz="2100" b="1">
                <a:latin typeface="Trebuchet MS"/>
                <a:ea typeface="Trebuchet MS"/>
                <a:cs typeface="Trebuchet MS"/>
                <a:sym typeface="Trebuchet MS"/>
              </a:rPr>
              <a:t>Decreto 351/79</a:t>
            </a:r>
            <a:r>
              <a:rPr lang="es" sz="2100">
                <a:latin typeface="Trebuchet MS"/>
                <a:ea typeface="Trebuchet MS"/>
                <a:cs typeface="Trebuchet MS"/>
                <a:sym typeface="Trebuchet MS"/>
              </a:rPr>
              <a:t>, desde el artículo 145 al artículo 159.</a:t>
            </a:r>
            <a:endParaRPr sz="3000">
              <a:latin typeface="Trebuchet MS"/>
              <a:ea typeface="Trebuchet MS"/>
              <a:cs typeface="Trebuchet MS"/>
              <a:sym typeface="Trebuchet MS"/>
            </a:endParaRPr>
          </a:p>
          <a:p>
            <a:pPr marL="0" lvl="0" indent="0" algn="l" rtl="0">
              <a:spcBef>
                <a:spcPts val="0"/>
              </a:spcBef>
              <a:spcAft>
                <a:spcPts val="0"/>
              </a:spcAft>
              <a:buNone/>
            </a:pPr>
            <a:endParaRPr sz="2600" b="1"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4"/>
          <p:cNvSpPr txBox="1">
            <a:spLocks noGrp="1"/>
          </p:cNvSpPr>
          <p:nvPr>
            <p:ph type="title"/>
          </p:nvPr>
        </p:nvSpPr>
        <p:spPr>
          <a:xfrm>
            <a:off x="1297500" y="713850"/>
            <a:ext cx="5914800" cy="66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3200" b="1" i="1">
                <a:latin typeface="Trebuchet MS"/>
                <a:ea typeface="Trebuchet MS"/>
                <a:cs typeface="Trebuchet MS"/>
                <a:sym typeface="Trebuchet MS"/>
              </a:rPr>
              <a:t>PROCEDIMIENTOS</a:t>
            </a:r>
            <a:endParaRPr sz="3200" b="1" i="1">
              <a:latin typeface="Trebuchet MS"/>
              <a:ea typeface="Trebuchet MS"/>
              <a:cs typeface="Trebuchet MS"/>
              <a:sym typeface="Trebuchet MS"/>
            </a:endParaRPr>
          </a:p>
        </p:txBody>
      </p:sp>
      <p:sp>
        <p:nvSpPr>
          <p:cNvPr id="318" name="Google Shape;318;p34"/>
          <p:cNvSpPr txBox="1">
            <a:spLocks noGrp="1"/>
          </p:cNvSpPr>
          <p:nvPr>
            <p:ph type="body" idx="1"/>
          </p:nvPr>
        </p:nvSpPr>
        <p:spPr>
          <a:xfrm>
            <a:off x="960825" y="1503500"/>
            <a:ext cx="7649400" cy="3965700"/>
          </a:xfrm>
          <a:prstGeom prst="rect">
            <a:avLst/>
          </a:prstGeom>
        </p:spPr>
        <p:txBody>
          <a:bodyPr spcFirstLastPara="1" wrap="square" lIns="91425" tIns="91425" rIns="91425" bIns="91425" anchor="t" anchorCtr="0">
            <a:noAutofit/>
          </a:bodyPr>
          <a:lstStyle/>
          <a:p>
            <a:pPr marL="457200" lvl="0" indent="-317500" algn="just" rtl="0">
              <a:spcBef>
                <a:spcPts val="0"/>
              </a:spcBef>
              <a:spcAft>
                <a:spcPts val="0"/>
              </a:spcAft>
              <a:buSzPts val="1400"/>
              <a:buFont typeface="Trebuchet MS"/>
              <a:buChar char="●"/>
            </a:pPr>
            <a:r>
              <a:rPr lang="es" sz="1400">
                <a:latin typeface="Trebuchet MS"/>
                <a:ea typeface="Trebuchet MS"/>
                <a:cs typeface="Trebuchet MS"/>
                <a:sym typeface="Trebuchet MS"/>
              </a:rPr>
              <a:t>En los procesos de fabricación se utilizarán las sustancias menos nocivas. </a:t>
            </a:r>
            <a:endParaRPr sz="1400">
              <a:latin typeface="Trebuchet MS"/>
              <a:ea typeface="Trebuchet MS"/>
              <a:cs typeface="Trebuchet MS"/>
              <a:sym typeface="Trebuchet MS"/>
            </a:endParaRPr>
          </a:p>
          <a:p>
            <a:pPr marL="457200" lvl="0" indent="-317500" algn="just" rtl="0">
              <a:spcBef>
                <a:spcPts val="0"/>
              </a:spcBef>
              <a:spcAft>
                <a:spcPts val="0"/>
              </a:spcAft>
              <a:buSzPts val="1400"/>
              <a:buFont typeface="Trebuchet MS"/>
              <a:buChar char="●"/>
            </a:pPr>
            <a:r>
              <a:rPr lang="es" sz="1400">
                <a:latin typeface="Trebuchet MS"/>
                <a:ea typeface="Trebuchet MS"/>
                <a:cs typeface="Trebuchet MS"/>
                <a:sym typeface="Trebuchet MS"/>
              </a:rPr>
              <a:t>Su almacenamiento, manipulación o procesamiento se efectuará en lugares aislados, destinando personal adiestrado y capacitado para su manejo y adoptando las máximas medidas de seguridad.</a:t>
            </a:r>
            <a:endParaRPr sz="1400">
              <a:latin typeface="Trebuchet MS"/>
              <a:ea typeface="Trebuchet MS"/>
              <a:cs typeface="Trebuchet MS"/>
              <a:sym typeface="Trebuchet MS"/>
            </a:endParaRPr>
          </a:p>
          <a:p>
            <a:pPr marL="457200" lvl="0" indent="-317500" algn="just" rtl="0">
              <a:spcBef>
                <a:spcPts val="0"/>
              </a:spcBef>
              <a:spcAft>
                <a:spcPts val="0"/>
              </a:spcAft>
              <a:buSzPts val="1400"/>
              <a:buFont typeface="Trebuchet MS"/>
              <a:buChar char="●"/>
            </a:pPr>
            <a:r>
              <a:rPr lang="es" sz="1400">
                <a:latin typeface="Trebuchet MS"/>
                <a:ea typeface="Trebuchet MS"/>
                <a:cs typeface="Trebuchet MS"/>
                <a:sym typeface="Trebuchet MS"/>
              </a:rPr>
              <a:t>La utilización de estas sustancias se dará en circuitos cerrados para impedir su difusión al medio ambiente laboral. De no ser posible, se captarán en su origen y se proveerá de un sistema de ventilación de probada eficacia como medida complementaria, para mantener un ambiente adecuado tratando además de evitar la contaminación al ambiente exterior.</a:t>
            </a:r>
            <a:endParaRPr sz="1400">
              <a:latin typeface="Trebuchet MS"/>
              <a:ea typeface="Trebuchet MS"/>
              <a:cs typeface="Trebuchet MS"/>
              <a:sym typeface="Trebuchet MS"/>
            </a:endParaRPr>
          </a:p>
          <a:p>
            <a:pPr marL="457200" lvl="0" indent="-317500" algn="just" rtl="0">
              <a:spcBef>
                <a:spcPts val="0"/>
              </a:spcBef>
              <a:spcAft>
                <a:spcPts val="0"/>
              </a:spcAft>
              <a:buSzPts val="1400"/>
              <a:buFont typeface="Trebuchet MS"/>
              <a:buChar char="●"/>
            </a:pPr>
            <a:r>
              <a:rPr lang="es" sz="1400">
                <a:latin typeface="Trebuchet MS"/>
                <a:ea typeface="Trebuchet MS"/>
                <a:cs typeface="Trebuchet MS"/>
                <a:sym typeface="Trebuchet MS"/>
              </a:rPr>
              <a:t>En caso de pérdidas o escapes se pondrá en acción el plan de seguridad que corresponda, según la naturaleza del establecimiento y cuyo texto será expuesto en un lugar visible.</a:t>
            </a:r>
            <a:endParaRPr sz="1400">
              <a:latin typeface="Trebuchet MS"/>
              <a:ea typeface="Trebuchet MS"/>
              <a:cs typeface="Trebuchet MS"/>
              <a:sym typeface="Trebuchet MS"/>
            </a:endParaRPr>
          </a:p>
          <a:p>
            <a:pPr marL="457200" lvl="0" indent="-317500" algn="just" rtl="0">
              <a:spcBef>
                <a:spcPts val="0"/>
              </a:spcBef>
              <a:spcAft>
                <a:spcPts val="0"/>
              </a:spcAft>
              <a:buSzPts val="1400"/>
              <a:buFont typeface="Trebuchet MS"/>
              <a:buChar char="●"/>
            </a:pPr>
            <a:r>
              <a:rPr lang="es" sz="1400">
                <a:latin typeface="Trebuchet MS"/>
                <a:ea typeface="Trebuchet MS"/>
                <a:cs typeface="Trebuchet MS"/>
                <a:sym typeface="Trebuchet MS"/>
              </a:rPr>
              <a:t>Los sopletes deberán ser limpiados regularmente, efectuándose su mantenimiento en forma adecuada, y serán conectados a los reguladores de presión por tubos flexibles, especiales para estas operaciones.</a:t>
            </a:r>
            <a:endParaRPr sz="1600">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5"/>
          <p:cNvSpPr txBox="1">
            <a:spLocks noGrp="1"/>
          </p:cNvSpPr>
          <p:nvPr>
            <p:ph type="title"/>
          </p:nvPr>
        </p:nvSpPr>
        <p:spPr>
          <a:xfrm>
            <a:off x="1297500" y="625925"/>
            <a:ext cx="5814300" cy="62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200" b="1" i="1">
                <a:latin typeface="Trebuchet MS"/>
                <a:ea typeface="Trebuchet MS"/>
                <a:cs typeface="Trebuchet MS"/>
                <a:sym typeface="Trebuchet MS"/>
              </a:rPr>
              <a:t>SOBRE EL ESTABLECIMIENTO</a:t>
            </a:r>
            <a:endParaRPr sz="3200" b="1" i="1">
              <a:latin typeface="Trebuchet MS"/>
              <a:ea typeface="Trebuchet MS"/>
              <a:cs typeface="Trebuchet MS"/>
              <a:sym typeface="Trebuchet MS"/>
            </a:endParaRPr>
          </a:p>
        </p:txBody>
      </p:sp>
      <p:sp>
        <p:nvSpPr>
          <p:cNvPr id="324" name="Google Shape;324;p35"/>
          <p:cNvSpPr txBox="1">
            <a:spLocks noGrp="1"/>
          </p:cNvSpPr>
          <p:nvPr>
            <p:ph type="body" idx="1"/>
          </p:nvPr>
        </p:nvSpPr>
        <p:spPr>
          <a:xfrm>
            <a:off x="457650" y="1643225"/>
            <a:ext cx="8228700" cy="3839100"/>
          </a:xfrm>
          <a:prstGeom prst="rect">
            <a:avLst/>
          </a:prstGeom>
        </p:spPr>
        <p:txBody>
          <a:bodyPr spcFirstLastPara="1" wrap="square" lIns="91425" tIns="91425" rIns="91425" bIns="91425" anchor="t" anchorCtr="0">
            <a:noAutofit/>
          </a:bodyPr>
          <a:lstStyle/>
          <a:p>
            <a:pPr marL="457200" lvl="0" indent="-330200" algn="just" rtl="0">
              <a:spcBef>
                <a:spcPts val="0"/>
              </a:spcBef>
              <a:spcAft>
                <a:spcPts val="0"/>
              </a:spcAft>
              <a:buSzPts val="1600"/>
              <a:buFont typeface="Trebuchet MS"/>
              <a:buChar char="●"/>
            </a:pPr>
            <a:r>
              <a:rPr lang="es" sz="1600">
                <a:latin typeface="Trebuchet MS"/>
                <a:ea typeface="Trebuchet MS"/>
                <a:cs typeface="Trebuchet MS"/>
                <a:sym typeface="Trebuchet MS"/>
              </a:rPr>
              <a:t>En los lugares donde se produzcan gases o vapores corrosivos, se protegerán las instalaciones y equipos contra sus efectos para evitar deterioros que constituyan un riesgo.</a:t>
            </a:r>
            <a:endParaRPr sz="1700">
              <a:latin typeface="Trebuchet MS"/>
              <a:ea typeface="Trebuchet MS"/>
              <a:cs typeface="Trebuchet MS"/>
              <a:sym typeface="Trebuchet MS"/>
            </a:endParaRPr>
          </a:p>
          <a:p>
            <a:pPr marL="457200" lvl="0" indent="-330200" algn="just" rtl="0">
              <a:spcBef>
                <a:spcPts val="0"/>
              </a:spcBef>
              <a:spcAft>
                <a:spcPts val="0"/>
              </a:spcAft>
              <a:buSzPts val="1600"/>
              <a:buFont typeface="Trebuchet MS"/>
              <a:buChar char="●"/>
            </a:pPr>
            <a:r>
              <a:rPr lang="es" sz="1600">
                <a:latin typeface="Trebuchet MS"/>
                <a:ea typeface="Trebuchet MS"/>
                <a:cs typeface="Trebuchet MS"/>
                <a:sym typeface="Trebuchet MS"/>
              </a:rPr>
              <a:t>Se instalarán dispositivos de alarma acústicos y visuales a fin de advertir a los trabajadores en caso de riesgo.</a:t>
            </a:r>
            <a:endParaRPr sz="1600">
              <a:latin typeface="Trebuchet MS"/>
              <a:ea typeface="Trebuchet MS"/>
              <a:cs typeface="Trebuchet MS"/>
              <a:sym typeface="Trebuchet MS"/>
            </a:endParaRPr>
          </a:p>
          <a:p>
            <a:pPr marL="457200" lvl="0" indent="-330200" algn="just" rtl="0">
              <a:spcBef>
                <a:spcPts val="0"/>
              </a:spcBef>
              <a:spcAft>
                <a:spcPts val="0"/>
              </a:spcAft>
              <a:buSzPts val="1600"/>
              <a:buFont typeface="Trebuchet MS"/>
              <a:buChar char="●"/>
            </a:pPr>
            <a:r>
              <a:rPr lang="es" sz="1600">
                <a:latin typeface="Trebuchet MS"/>
                <a:ea typeface="Trebuchet MS"/>
                <a:cs typeface="Trebuchet MS"/>
                <a:sym typeface="Trebuchet MS"/>
              </a:rPr>
              <a:t>Para facilitar su limpieza, los establecimientos deberán cumplir con las siguientes condiciones:</a:t>
            </a:r>
            <a:endParaRPr sz="1600">
              <a:latin typeface="Trebuchet MS"/>
              <a:ea typeface="Trebuchet MS"/>
              <a:cs typeface="Trebuchet MS"/>
              <a:sym typeface="Trebuchet MS"/>
            </a:endParaRPr>
          </a:p>
          <a:p>
            <a:pPr marL="914400" lvl="0" indent="-330200" algn="just" rtl="0">
              <a:spcBef>
                <a:spcPts val="0"/>
              </a:spcBef>
              <a:spcAft>
                <a:spcPts val="0"/>
              </a:spcAft>
              <a:buSzPts val="1600"/>
              <a:buFont typeface="Trebuchet MS"/>
              <a:buAutoNum type="arabicPeriod"/>
            </a:pPr>
            <a:r>
              <a:rPr lang="es" sz="1600">
                <a:latin typeface="Trebuchet MS"/>
                <a:ea typeface="Trebuchet MS"/>
                <a:cs typeface="Trebuchet MS"/>
                <a:sym typeface="Trebuchet MS"/>
              </a:rPr>
              <a:t>Paredes, techos y pavimentos lisos e impermeables, sin presentar soluciones</a:t>
            </a:r>
            <a:endParaRPr sz="1600">
              <a:latin typeface="Trebuchet MS"/>
              <a:ea typeface="Trebuchet MS"/>
              <a:cs typeface="Trebuchet MS"/>
              <a:sym typeface="Trebuchet MS"/>
            </a:endParaRPr>
          </a:p>
          <a:p>
            <a:pPr marL="914400" lvl="0" indent="0" algn="just" rtl="0">
              <a:spcBef>
                <a:spcPts val="0"/>
              </a:spcBef>
              <a:spcAft>
                <a:spcPts val="0"/>
              </a:spcAft>
              <a:buNone/>
            </a:pPr>
            <a:r>
              <a:rPr lang="es" sz="1600">
                <a:latin typeface="Trebuchet MS"/>
                <a:ea typeface="Trebuchet MS"/>
                <a:cs typeface="Trebuchet MS"/>
                <a:sym typeface="Trebuchet MS"/>
              </a:rPr>
              <a:t>de continuidad.</a:t>
            </a:r>
            <a:endParaRPr sz="1600">
              <a:latin typeface="Trebuchet MS"/>
              <a:ea typeface="Trebuchet MS"/>
              <a:cs typeface="Trebuchet MS"/>
              <a:sym typeface="Trebuchet MS"/>
            </a:endParaRPr>
          </a:p>
          <a:p>
            <a:pPr marL="914400" lvl="0" indent="-330200" algn="just" rtl="0">
              <a:spcBef>
                <a:spcPts val="0"/>
              </a:spcBef>
              <a:spcAft>
                <a:spcPts val="0"/>
              </a:spcAft>
              <a:buSzPts val="1600"/>
              <a:buFont typeface="Trebuchet MS"/>
              <a:buAutoNum type="arabicPeriod"/>
            </a:pPr>
            <a:r>
              <a:rPr lang="es" sz="1600">
                <a:latin typeface="Trebuchet MS"/>
                <a:ea typeface="Trebuchet MS"/>
                <a:cs typeface="Trebuchet MS"/>
                <a:sym typeface="Trebuchet MS"/>
              </a:rPr>
              <a:t>Ventilación adecuada y con dispositivos de seguridad, que eviten el escape de elementos nocivos a los lugares de trabajo próximos y al medio ambiente exterior.</a:t>
            </a:r>
            <a:endParaRPr sz="1600">
              <a:latin typeface="Trebuchet MS"/>
              <a:ea typeface="Trebuchet MS"/>
              <a:cs typeface="Trebuchet MS"/>
              <a:sym typeface="Trebuchet MS"/>
            </a:endParaRPr>
          </a:p>
          <a:p>
            <a:pPr marL="914400" lvl="0" indent="-330200" algn="just" rtl="0">
              <a:spcBef>
                <a:spcPts val="0"/>
              </a:spcBef>
              <a:spcAft>
                <a:spcPts val="0"/>
              </a:spcAft>
              <a:buSzPts val="1600"/>
              <a:buFont typeface="Trebuchet MS"/>
              <a:buAutoNum type="arabicPeriod"/>
            </a:pPr>
            <a:r>
              <a:rPr lang="es" sz="1600">
                <a:latin typeface="Trebuchet MS"/>
                <a:ea typeface="Trebuchet MS"/>
                <a:cs typeface="Trebuchet MS"/>
                <a:sym typeface="Trebuchet MS"/>
              </a:rPr>
              <a:t>Mantenidos en condiciones higiénicas.</a:t>
            </a:r>
            <a:endParaRPr sz="1800">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6"/>
          <p:cNvSpPr txBox="1">
            <a:spLocks noGrp="1"/>
          </p:cNvSpPr>
          <p:nvPr>
            <p:ph type="title"/>
          </p:nvPr>
        </p:nvSpPr>
        <p:spPr>
          <a:xfrm>
            <a:off x="2480850" y="356350"/>
            <a:ext cx="4182300" cy="65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3100" b="1" i="1">
                <a:latin typeface="Trebuchet MS"/>
                <a:ea typeface="Trebuchet MS"/>
                <a:cs typeface="Trebuchet MS"/>
                <a:sym typeface="Trebuchet MS"/>
              </a:rPr>
              <a:t>SOBRE EL PERSONAL</a:t>
            </a:r>
            <a:endParaRPr sz="3100" b="1" i="1">
              <a:latin typeface="Trebuchet MS"/>
              <a:ea typeface="Trebuchet MS"/>
              <a:cs typeface="Trebuchet MS"/>
              <a:sym typeface="Trebuchet MS"/>
            </a:endParaRPr>
          </a:p>
        </p:txBody>
      </p:sp>
      <p:sp>
        <p:nvSpPr>
          <p:cNvPr id="330" name="Google Shape;330;p36"/>
          <p:cNvSpPr txBox="1">
            <a:spLocks noGrp="1"/>
          </p:cNvSpPr>
          <p:nvPr>
            <p:ph type="body" idx="1"/>
          </p:nvPr>
        </p:nvSpPr>
        <p:spPr>
          <a:xfrm>
            <a:off x="697125" y="1328875"/>
            <a:ext cx="8186100" cy="3390600"/>
          </a:xfrm>
          <a:prstGeom prst="rect">
            <a:avLst/>
          </a:prstGeom>
        </p:spPr>
        <p:txBody>
          <a:bodyPr spcFirstLastPara="1" wrap="square" lIns="91425" tIns="91425" rIns="91425" bIns="91425" anchor="t" anchorCtr="0">
            <a:noAutofit/>
          </a:bodyPr>
          <a:lstStyle/>
          <a:p>
            <a:pPr marL="457200" lvl="0" indent="-360045" algn="just" rtl="0">
              <a:lnSpc>
                <a:spcPct val="105000"/>
              </a:lnSpc>
              <a:spcBef>
                <a:spcPts val="0"/>
              </a:spcBef>
              <a:spcAft>
                <a:spcPts val="0"/>
              </a:spcAft>
              <a:buSzPts val="2070"/>
              <a:buFont typeface="Trebuchet MS"/>
              <a:buChar char="●"/>
            </a:pPr>
            <a:r>
              <a:rPr lang="es" sz="2070">
                <a:latin typeface="Trebuchet MS"/>
                <a:ea typeface="Trebuchet MS"/>
                <a:cs typeface="Trebuchet MS"/>
                <a:sym typeface="Trebuchet MS"/>
              </a:rPr>
              <a:t>El mismo será capacitado y provisto de equipos y elementos de protección personal adecuados, los cuales lo protegerán contra los riesgos propios del trabajo que efectúen y en especial contra la proyección de partículas y las radiaciones.</a:t>
            </a:r>
            <a:endParaRPr sz="2070">
              <a:latin typeface="Trebuchet MS"/>
              <a:ea typeface="Trebuchet MS"/>
              <a:cs typeface="Trebuchet MS"/>
              <a:sym typeface="Trebuchet MS"/>
            </a:endParaRPr>
          </a:p>
          <a:p>
            <a:pPr marL="457200" lvl="0" indent="-360045" algn="just" rtl="0">
              <a:lnSpc>
                <a:spcPct val="105000"/>
              </a:lnSpc>
              <a:spcBef>
                <a:spcPts val="0"/>
              </a:spcBef>
              <a:spcAft>
                <a:spcPts val="0"/>
              </a:spcAft>
              <a:buSzPts val="2070"/>
              <a:buFont typeface="Trebuchet MS"/>
              <a:buChar char="●"/>
            </a:pPr>
            <a:r>
              <a:rPr lang="es" sz="2070">
                <a:latin typeface="Trebuchet MS"/>
                <a:ea typeface="Trebuchet MS"/>
                <a:cs typeface="Trebuchet MS"/>
                <a:sym typeface="Trebuchet MS"/>
              </a:rPr>
              <a:t>Se deben tomar precauciones necesarias para proteger a las personas que trabajan o pasan cerca de los lugares en donde se efectúen trabajos de soldadura o corte. </a:t>
            </a:r>
            <a:endParaRPr sz="2070">
              <a:latin typeface="Trebuchet MS"/>
              <a:ea typeface="Trebuchet MS"/>
              <a:cs typeface="Trebuchet MS"/>
              <a:sym typeface="Trebuchet MS"/>
            </a:endParaRPr>
          </a:p>
          <a:p>
            <a:pPr marL="457200" lvl="0" indent="-360045" algn="just" rtl="0">
              <a:lnSpc>
                <a:spcPct val="105000"/>
              </a:lnSpc>
              <a:spcBef>
                <a:spcPts val="0"/>
              </a:spcBef>
              <a:spcAft>
                <a:spcPts val="0"/>
              </a:spcAft>
              <a:buSzPts val="2070"/>
              <a:buFont typeface="Trebuchet MS"/>
              <a:buChar char="●"/>
            </a:pPr>
            <a:r>
              <a:rPr lang="es" sz="2070">
                <a:latin typeface="Trebuchet MS"/>
                <a:ea typeface="Trebuchet MS"/>
                <a:cs typeface="Trebuchet MS"/>
                <a:sym typeface="Trebuchet MS"/>
              </a:rPr>
              <a:t>La ropa deberá estar limpia de grasa, aceite u otras materias inflamables y se deberá cumplir con lo dispuesto en el Capítulo 10 “Radiaciones”</a:t>
            </a:r>
            <a:endParaRPr sz="2070">
              <a:latin typeface="Trebuchet MS"/>
              <a:ea typeface="Trebuchet MS"/>
              <a:cs typeface="Trebuchet MS"/>
              <a:sym typeface="Trebuchet MS"/>
            </a:endParaRPr>
          </a:p>
          <a:p>
            <a:pPr marL="0" lvl="0" indent="0" algn="l" rtl="0">
              <a:lnSpc>
                <a:spcPct val="105000"/>
              </a:lnSpc>
              <a:spcBef>
                <a:spcPts val="0"/>
              </a:spcBef>
              <a:spcAft>
                <a:spcPts val="1200"/>
              </a:spcAft>
              <a:buSzPts val="770"/>
              <a:buNone/>
            </a:pPr>
            <a:endParaRPr sz="91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7"/>
          <p:cNvSpPr txBox="1">
            <a:spLocks noGrp="1"/>
          </p:cNvSpPr>
          <p:nvPr>
            <p:ph type="title"/>
          </p:nvPr>
        </p:nvSpPr>
        <p:spPr>
          <a:xfrm>
            <a:off x="1284900" y="762650"/>
            <a:ext cx="3287100" cy="60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100" b="1" i="1"/>
              <a:t>RADIACIONES</a:t>
            </a:r>
            <a:endParaRPr sz="3100" b="1" i="1"/>
          </a:p>
        </p:txBody>
      </p:sp>
      <p:sp>
        <p:nvSpPr>
          <p:cNvPr id="336" name="Google Shape;336;p37"/>
          <p:cNvSpPr txBox="1">
            <a:spLocks noGrp="1"/>
          </p:cNvSpPr>
          <p:nvPr>
            <p:ph type="body" idx="1"/>
          </p:nvPr>
        </p:nvSpPr>
        <p:spPr>
          <a:xfrm>
            <a:off x="152575" y="1603375"/>
            <a:ext cx="8491200" cy="3779100"/>
          </a:xfrm>
          <a:prstGeom prst="rect">
            <a:avLst/>
          </a:prstGeom>
        </p:spPr>
        <p:txBody>
          <a:bodyPr spcFirstLastPara="1" wrap="square" lIns="91425" tIns="91425" rIns="91425" bIns="91425" anchor="t" anchorCtr="0">
            <a:noAutofit/>
          </a:bodyPr>
          <a:lstStyle/>
          <a:p>
            <a:pPr marL="179999" lvl="0" indent="0" algn="just" rtl="0">
              <a:lnSpc>
                <a:spcPct val="105000"/>
              </a:lnSpc>
              <a:spcBef>
                <a:spcPts val="0"/>
              </a:spcBef>
              <a:spcAft>
                <a:spcPts val="0"/>
              </a:spcAft>
              <a:buNone/>
            </a:pPr>
            <a:r>
              <a:rPr lang="es" sz="1800" b="1" i="1">
                <a:solidFill>
                  <a:schemeClr val="lt2"/>
                </a:solidFill>
                <a:latin typeface="Trebuchet MS"/>
                <a:ea typeface="Trebuchet MS"/>
                <a:cs typeface="Trebuchet MS"/>
                <a:sym typeface="Trebuchet MS"/>
              </a:rPr>
              <a:t>Radiaciones infrarrojas:</a:t>
            </a:r>
            <a:endParaRPr sz="1800" b="1" i="1">
              <a:solidFill>
                <a:schemeClr val="lt2"/>
              </a:solidFill>
              <a:latin typeface="Trebuchet MS"/>
              <a:ea typeface="Trebuchet MS"/>
              <a:cs typeface="Trebuchet MS"/>
              <a:sym typeface="Trebuchet MS"/>
            </a:endParaRPr>
          </a:p>
          <a:p>
            <a:pPr marL="179999" lvl="0" indent="110704" algn="just" rtl="0">
              <a:lnSpc>
                <a:spcPct val="105000"/>
              </a:lnSpc>
              <a:spcBef>
                <a:spcPts val="0"/>
              </a:spcBef>
              <a:spcAft>
                <a:spcPts val="0"/>
              </a:spcAft>
              <a:buSzPts val="1091"/>
              <a:buFont typeface="Trebuchet MS"/>
              <a:buAutoNum type="arabicPeriod"/>
            </a:pPr>
            <a:r>
              <a:rPr lang="es" sz="1091">
                <a:latin typeface="Trebuchet MS"/>
                <a:ea typeface="Trebuchet MS"/>
                <a:cs typeface="Trebuchet MS"/>
                <a:sym typeface="Trebuchet MS"/>
              </a:rPr>
              <a:t>En los lugares de trabajo en que exista exposición intensa a radiaciones infrarrojas, se instalarán tan cerca de las fuentes de origen como sea posible pantallas absorbentes, cortinas de agua u otros dispositivos apropiados para neutralizar o disminuir el riesgo.</a:t>
            </a:r>
            <a:endParaRPr sz="1091">
              <a:latin typeface="Trebuchet MS"/>
              <a:ea typeface="Trebuchet MS"/>
              <a:cs typeface="Trebuchet MS"/>
              <a:sym typeface="Trebuchet MS"/>
            </a:endParaRPr>
          </a:p>
          <a:p>
            <a:pPr marL="179999" lvl="0" indent="110704" algn="just" rtl="0">
              <a:lnSpc>
                <a:spcPct val="105000"/>
              </a:lnSpc>
              <a:spcBef>
                <a:spcPts val="0"/>
              </a:spcBef>
              <a:spcAft>
                <a:spcPts val="0"/>
              </a:spcAft>
              <a:buSzPts val="1091"/>
              <a:buFont typeface="Trebuchet MS"/>
              <a:buAutoNum type="arabicPeriod"/>
            </a:pPr>
            <a:r>
              <a:rPr lang="es" sz="1091">
                <a:latin typeface="Trebuchet MS"/>
                <a:ea typeface="Trebuchet MS"/>
                <a:cs typeface="Trebuchet MS"/>
                <a:sym typeface="Trebuchet MS"/>
              </a:rPr>
              <a:t>Los trabajadores expuestos frecuentemente a estas radiaciones serán provistos de protección ocular. Si la exposición es constante, se dotará además a los trabajadores de casco con visera o máscara adecuada y de ropas ligeras y resistentes al calor.</a:t>
            </a:r>
            <a:endParaRPr sz="1091">
              <a:latin typeface="Trebuchet MS"/>
              <a:ea typeface="Trebuchet MS"/>
              <a:cs typeface="Trebuchet MS"/>
              <a:sym typeface="Trebuchet MS"/>
            </a:endParaRPr>
          </a:p>
          <a:p>
            <a:pPr marL="179999" lvl="0" indent="110704" algn="just" rtl="0">
              <a:lnSpc>
                <a:spcPct val="105000"/>
              </a:lnSpc>
              <a:spcBef>
                <a:spcPts val="0"/>
              </a:spcBef>
              <a:spcAft>
                <a:spcPts val="0"/>
              </a:spcAft>
              <a:buSzPts val="1091"/>
              <a:buFont typeface="Trebuchet MS"/>
              <a:buAutoNum type="arabicPeriod"/>
            </a:pPr>
            <a:r>
              <a:rPr lang="es" sz="1091">
                <a:latin typeface="Trebuchet MS"/>
                <a:ea typeface="Trebuchet MS"/>
                <a:cs typeface="Trebuchet MS"/>
                <a:sym typeface="Trebuchet MS"/>
              </a:rPr>
              <a:t>La pérdida parcial de luz ocasionada por el empleo de anteojos, viseras o pantallas absorbentes será compensada con un aumento de la iluminación. Se adoptarán las medidas de prevención médica oportunas, para evitar trastornos de los trabajadores sometidos a estas radiaciones. </a:t>
            </a:r>
            <a:endParaRPr sz="1091">
              <a:latin typeface="Trebuchet MS"/>
              <a:ea typeface="Trebuchet MS"/>
              <a:cs typeface="Trebuchet MS"/>
              <a:sym typeface="Trebuchet MS"/>
            </a:endParaRPr>
          </a:p>
          <a:p>
            <a:pPr marL="0" lvl="0" indent="0" algn="just" rtl="0">
              <a:lnSpc>
                <a:spcPct val="105000"/>
              </a:lnSpc>
              <a:spcBef>
                <a:spcPts val="0"/>
              </a:spcBef>
              <a:spcAft>
                <a:spcPts val="0"/>
              </a:spcAft>
              <a:buNone/>
            </a:pPr>
            <a:endParaRPr sz="1091">
              <a:latin typeface="Trebuchet MS"/>
              <a:ea typeface="Trebuchet MS"/>
              <a:cs typeface="Trebuchet MS"/>
              <a:sym typeface="Trebuchet MS"/>
            </a:endParaRPr>
          </a:p>
          <a:p>
            <a:pPr marL="179999" lvl="0" indent="0" algn="just" rtl="0">
              <a:lnSpc>
                <a:spcPct val="105000"/>
              </a:lnSpc>
              <a:spcBef>
                <a:spcPts val="0"/>
              </a:spcBef>
              <a:spcAft>
                <a:spcPts val="0"/>
              </a:spcAft>
              <a:buClr>
                <a:srgbClr val="000000"/>
              </a:buClr>
              <a:buSzPts val="770"/>
              <a:buFont typeface="Arial"/>
              <a:buNone/>
            </a:pPr>
            <a:r>
              <a:rPr lang="es" sz="1800" b="1" i="1">
                <a:solidFill>
                  <a:schemeClr val="accent1"/>
                </a:solidFill>
                <a:latin typeface="Trebuchet MS"/>
                <a:ea typeface="Trebuchet MS"/>
                <a:cs typeface="Trebuchet MS"/>
                <a:sym typeface="Trebuchet MS"/>
              </a:rPr>
              <a:t>Radiaciones ultravioletas nocivas:</a:t>
            </a:r>
            <a:endParaRPr sz="1800" b="1" i="1">
              <a:solidFill>
                <a:schemeClr val="accent1"/>
              </a:solidFill>
              <a:latin typeface="Trebuchet MS"/>
              <a:ea typeface="Trebuchet MS"/>
              <a:cs typeface="Trebuchet MS"/>
              <a:sym typeface="Trebuchet MS"/>
            </a:endParaRPr>
          </a:p>
          <a:p>
            <a:pPr marL="179999" lvl="0" indent="110704" algn="just" rtl="0">
              <a:lnSpc>
                <a:spcPct val="105000"/>
              </a:lnSpc>
              <a:spcBef>
                <a:spcPts val="0"/>
              </a:spcBef>
              <a:spcAft>
                <a:spcPts val="0"/>
              </a:spcAft>
              <a:buSzPts val="1091"/>
              <a:buFont typeface="Trebuchet MS"/>
              <a:buAutoNum type="arabicPeriod"/>
            </a:pPr>
            <a:r>
              <a:rPr lang="es" sz="1091">
                <a:latin typeface="Trebuchet MS"/>
                <a:ea typeface="Trebuchet MS"/>
                <a:cs typeface="Trebuchet MS"/>
                <a:sym typeface="Trebuchet MS"/>
              </a:rPr>
              <a:t>En los trabajos de soldadura u otros, que presenten el riesgo de emisión de radiaciones ultravioletas nocivas en cantidad y calidad, se tomarán las precauciones necesarias.</a:t>
            </a:r>
            <a:endParaRPr sz="1091">
              <a:latin typeface="Trebuchet MS"/>
              <a:ea typeface="Trebuchet MS"/>
              <a:cs typeface="Trebuchet MS"/>
              <a:sym typeface="Trebuchet MS"/>
            </a:endParaRPr>
          </a:p>
          <a:p>
            <a:pPr marL="179999" lvl="0" indent="110704" algn="just" rtl="0">
              <a:lnSpc>
                <a:spcPct val="105000"/>
              </a:lnSpc>
              <a:spcBef>
                <a:spcPts val="0"/>
              </a:spcBef>
              <a:spcAft>
                <a:spcPts val="0"/>
              </a:spcAft>
              <a:buSzPts val="1091"/>
              <a:buFont typeface="Trebuchet MS"/>
              <a:buAutoNum type="arabicPeriod"/>
            </a:pPr>
            <a:r>
              <a:rPr lang="es" sz="1091">
                <a:latin typeface="Trebuchet MS"/>
                <a:ea typeface="Trebuchet MS"/>
                <a:cs typeface="Trebuchet MS"/>
                <a:sym typeface="Trebuchet MS"/>
              </a:rPr>
              <a:t>Preferentemente, estos trabajos se efectuarán en cabinas individuales o compartimientos y, de no ser factible, se colocarán pantallas protectoras  móviles o cortinas incombustibles alrededor de cada lugar de trabajo. Las paredes interiores no deberán reflejar las radiaciones.</a:t>
            </a:r>
            <a:endParaRPr sz="1091">
              <a:latin typeface="Trebuchet MS"/>
              <a:ea typeface="Trebuchet MS"/>
              <a:cs typeface="Trebuchet MS"/>
              <a:sym typeface="Trebuchet MS"/>
            </a:endParaRPr>
          </a:p>
          <a:p>
            <a:pPr marL="179999" lvl="0" indent="110704" algn="just" rtl="0">
              <a:lnSpc>
                <a:spcPct val="105000"/>
              </a:lnSpc>
              <a:spcBef>
                <a:spcPts val="0"/>
              </a:spcBef>
              <a:spcAft>
                <a:spcPts val="0"/>
              </a:spcAft>
              <a:buSzPts val="1091"/>
              <a:buFont typeface="Trebuchet MS"/>
              <a:buAutoNum type="arabicPeriod"/>
            </a:pPr>
            <a:r>
              <a:rPr lang="es" sz="1091">
                <a:latin typeface="Trebuchet MS"/>
                <a:ea typeface="Trebuchet MS"/>
                <a:cs typeface="Trebuchet MS"/>
                <a:sym typeface="Trebuchet MS"/>
              </a:rPr>
              <a:t>Todo trabajador sometido a estas radiaciones será especialmente instruido, en forma repetida, verbal y escrita, de los riesgos a los que está expuesto y provisto de los medios adecuados de protección: anteojos o máscaras protectoras con cristales coloreados para absorber las radiaciones, guantes apropiados y cremas protectores para las partes del cuerpo que queden al descubierto.</a:t>
            </a:r>
            <a:endParaRPr sz="1091">
              <a:latin typeface="Trebuchet MS"/>
              <a:ea typeface="Trebuchet MS"/>
              <a:cs typeface="Trebuchet MS"/>
              <a:sym typeface="Trebuchet MS"/>
            </a:endParaRPr>
          </a:p>
          <a:p>
            <a:pPr marL="0" lvl="0" indent="0" algn="l" rtl="0">
              <a:spcBef>
                <a:spcPts val="0"/>
              </a:spcBef>
              <a:spcAft>
                <a:spcPts val="12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8"/>
          <p:cNvSpPr txBox="1">
            <a:spLocks noGrp="1"/>
          </p:cNvSpPr>
          <p:nvPr>
            <p:ph type="title"/>
          </p:nvPr>
        </p:nvSpPr>
        <p:spPr>
          <a:xfrm>
            <a:off x="1297500" y="737625"/>
            <a:ext cx="4219800" cy="66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3100" b="1" i="1">
                <a:latin typeface="Trebuchet MS"/>
                <a:ea typeface="Trebuchet MS"/>
                <a:cs typeface="Trebuchet MS"/>
                <a:sym typeface="Trebuchet MS"/>
              </a:rPr>
              <a:t>SOLDADURA Y CORTE</a:t>
            </a:r>
            <a:endParaRPr sz="3100" b="1" i="1">
              <a:latin typeface="Trebuchet MS"/>
              <a:ea typeface="Trebuchet MS"/>
              <a:cs typeface="Trebuchet MS"/>
              <a:sym typeface="Trebuchet MS"/>
            </a:endParaRPr>
          </a:p>
        </p:txBody>
      </p:sp>
      <p:sp>
        <p:nvSpPr>
          <p:cNvPr id="342" name="Google Shape;342;p38"/>
          <p:cNvSpPr txBox="1">
            <a:spLocks noGrp="1"/>
          </p:cNvSpPr>
          <p:nvPr>
            <p:ph type="body" idx="1"/>
          </p:nvPr>
        </p:nvSpPr>
        <p:spPr>
          <a:xfrm>
            <a:off x="257550" y="1530675"/>
            <a:ext cx="8628900" cy="4001700"/>
          </a:xfrm>
          <a:prstGeom prst="rect">
            <a:avLst/>
          </a:prstGeom>
        </p:spPr>
        <p:txBody>
          <a:bodyPr spcFirstLastPara="1" wrap="square" lIns="91425" tIns="91425" rIns="91425" bIns="91425" anchor="t" anchorCtr="0">
            <a:noAutofit/>
          </a:bodyPr>
          <a:lstStyle/>
          <a:p>
            <a:pPr marL="0" lvl="0" indent="179999" algn="just" rtl="0">
              <a:lnSpc>
                <a:spcPct val="105000"/>
              </a:lnSpc>
              <a:spcBef>
                <a:spcPts val="0"/>
              </a:spcBef>
              <a:spcAft>
                <a:spcPts val="0"/>
              </a:spcAft>
              <a:buNone/>
            </a:pPr>
            <a:r>
              <a:rPr lang="es" sz="1700" b="1">
                <a:latin typeface="Trebuchet MS"/>
                <a:ea typeface="Trebuchet MS"/>
                <a:cs typeface="Trebuchet MS"/>
                <a:sym typeface="Trebuchet MS"/>
              </a:rPr>
              <a:t>La ley establece que:</a:t>
            </a:r>
            <a:endParaRPr sz="1700" b="1">
              <a:latin typeface="Trebuchet MS"/>
              <a:ea typeface="Trebuchet MS"/>
              <a:cs typeface="Trebuchet MS"/>
              <a:sym typeface="Trebuchet MS"/>
            </a:endParaRPr>
          </a:p>
          <a:p>
            <a:pPr marL="457200" lvl="0" indent="-317500" algn="just" rtl="0">
              <a:lnSpc>
                <a:spcPct val="105000"/>
              </a:lnSpc>
              <a:spcBef>
                <a:spcPts val="0"/>
              </a:spcBef>
              <a:spcAft>
                <a:spcPts val="0"/>
              </a:spcAft>
              <a:buSzPts val="1400"/>
              <a:buFont typeface="Trebuchet MS"/>
              <a:buChar char="●"/>
            </a:pPr>
            <a:r>
              <a:rPr lang="es" sz="1400">
                <a:latin typeface="Trebuchet MS"/>
                <a:ea typeface="Trebuchet MS"/>
                <a:cs typeface="Trebuchet MS"/>
                <a:sym typeface="Trebuchet MS"/>
              </a:rPr>
              <a:t>Se asegurará una adecuada ventilación e iluminación, y se tomarán las medidas de seguridad necesarias contra riesgo de incendio.</a:t>
            </a:r>
            <a:endParaRPr sz="1400">
              <a:latin typeface="Trebuchet MS"/>
              <a:ea typeface="Trebuchet MS"/>
              <a:cs typeface="Trebuchet MS"/>
              <a:sym typeface="Trebuchet MS"/>
            </a:endParaRPr>
          </a:p>
          <a:p>
            <a:pPr marL="457200" lvl="0" indent="-317500" algn="just" rtl="0">
              <a:lnSpc>
                <a:spcPct val="105000"/>
              </a:lnSpc>
              <a:spcBef>
                <a:spcPts val="0"/>
              </a:spcBef>
              <a:spcAft>
                <a:spcPts val="0"/>
              </a:spcAft>
              <a:buSzPts val="1400"/>
              <a:buFont typeface="Trebuchet MS"/>
              <a:buChar char="●"/>
            </a:pPr>
            <a:r>
              <a:rPr lang="es" sz="1400">
                <a:latin typeface="Trebuchet MS"/>
                <a:ea typeface="Trebuchet MS"/>
                <a:cs typeface="Trebuchet MS"/>
                <a:sym typeface="Trebuchet MS"/>
              </a:rPr>
              <a:t>Donde se realicen trabajos de soldadura y corte de recipientes que hayan contenido sustancias explosivas o inflamables, o en los que se hayan podido formar gases inflamables, se deberá limpiar perfectamente el recipiente y comprobar por procedimiento apropiado que no queden gases o vapores combustibles en el mismo o reemplazar todo el aire existente en él por un gas inerte o por agua.</a:t>
            </a:r>
            <a:endParaRPr sz="1400">
              <a:latin typeface="Trebuchet MS"/>
              <a:ea typeface="Trebuchet MS"/>
              <a:cs typeface="Trebuchet MS"/>
              <a:sym typeface="Trebuchet MS"/>
            </a:endParaRPr>
          </a:p>
          <a:p>
            <a:pPr marL="457200" lvl="0" indent="-317500" algn="just" rtl="0">
              <a:lnSpc>
                <a:spcPct val="105000"/>
              </a:lnSpc>
              <a:spcBef>
                <a:spcPts val="0"/>
              </a:spcBef>
              <a:spcAft>
                <a:spcPts val="0"/>
              </a:spcAft>
              <a:buSzPts val="1400"/>
              <a:buFont typeface="Trebuchet MS"/>
              <a:buChar char="●"/>
            </a:pPr>
            <a:r>
              <a:rPr lang="es" sz="1400">
                <a:latin typeface="Trebuchet MS"/>
                <a:ea typeface="Trebuchet MS"/>
                <a:cs typeface="Trebuchet MS"/>
                <a:sym typeface="Trebuchet MS"/>
              </a:rPr>
              <a:t>Si el contenido del recipiente es desconocido, se tratará siempre como si hubiera contenido una sustancia explosiva o inflamable.</a:t>
            </a:r>
            <a:endParaRPr sz="1400">
              <a:latin typeface="Trebuchet MS"/>
              <a:ea typeface="Trebuchet MS"/>
              <a:cs typeface="Trebuchet MS"/>
              <a:sym typeface="Trebuchet MS"/>
            </a:endParaRPr>
          </a:p>
          <a:p>
            <a:pPr marL="457200" lvl="0" indent="-317500" algn="just" rtl="0">
              <a:lnSpc>
                <a:spcPct val="105000"/>
              </a:lnSpc>
              <a:spcBef>
                <a:spcPts val="0"/>
              </a:spcBef>
              <a:spcAft>
                <a:spcPts val="0"/>
              </a:spcAft>
              <a:buSzPts val="1400"/>
              <a:buFont typeface="Trebuchet MS"/>
              <a:buChar char="●"/>
            </a:pPr>
            <a:r>
              <a:rPr lang="es" sz="1400">
                <a:latin typeface="Trebuchet MS"/>
                <a:ea typeface="Trebuchet MS"/>
                <a:cs typeface="Trebuchet MS"/>
                <a:sym typeface="Trebuchet MS"/>
              </a:rPr>
              <a:t>Si se trabaja en espacios confinados, se deberá asegurar por medios mecánicos una ventilación adecuada conforme al capítulo 11. Esta comenzará a funcionar antes de que el trabajador entre al lugar y no cesará hasta que éste no se haya retirado. Cuando el trabajador entre a un espacio confinado a través de un agujero de hombre u otra pequeña abertura, se le proveerá de cinturón de seguridad y cable de vida, debiendo haber un observador en el exterior durante el lapso que dure la tarea. Cuando se interrumpan los trabajos se deberán retirar los sopletes del interior del lugar.</a:t>
            </a:r>
            <a:endParaRPr sz="1400">
              <a:latin typeface="Trebuchet MS"/>
              <a:ea typeface="Trebuchet MS"/>
              <a:cs typeface="Trebuchet MS"/>
              <a:sym typeface="Trebuchet MS"/>
            </a:endParaRPr>
          </a:p>
          <a:p>
            <a:pPr marL="0" lvl="0" indent="0" algn="l" rtl="0">
              <a:lnSpc>
                <a:spcPct val="105000"/>
              </a:lnSpc>
              <a:spcBef>
                <a:spcPts val="0"/>
              </a:spcBef>
              <a:spcAft>
                <a:spcPts val="1200"/>
              </a:spcAft>
              <a:buNone/>
            </a:pP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040050" y="717700"/>
            <a:ext cx="3063900" cy="800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 sz="3500" b="1" i="1">
                <a:latin typeface="Trebuchet MS"/>
                <a:ea typeface="Trebuchet MS"/>
                <a:cs typeface="Trebuchet MS"/>
                <a:sym typeface="Trebuchet MS"/>
              </a:rPr>
              <a:t>CONCLUSIÓN</a:t>
            </a:r>
            <a:endParaRPr sz="3500" b="1" i="1">
              <a:latin typeface="Trebuchet MS"/>
              <a:ea typeface="Trebuchet MS"/>
              <a:cs typeface="Trebuchet MS"/>
              <a:sym typeface="Trebuchet MS"/>
            </a:endParaRPr>
          </a:p>
        </p:txBody>
      </p:sp>
      <p:sp>
        <p:nvSpPr>
          <p:cNvPr id="348" name="Google Shape;348;p39"/>
          <p:cNvSpPr txBox="1">
            <a:spLocks noGrp="1"/>
          </p:cNvSpPr>
          <p:nvPr>
            <p:ph type="body" idx="1"/>
          </p:nvPr>
        </p:nvSpPr>
        <p:spPr>
          <a:xfrm>
            <a:off x="1100988" y="1857833"/>
            <a:ext cx="6942000" cy="3522900"/>
          </a:xfrm>
          <a:prstGeom prst="rect">
            <a:avLst/>
          </a:prstGeom>
        </p:spPr>
        <p:txBody>
          <a:bodyPr spcFirstLastPara="1" wrap="square" lIns="91425" tIns="91425" rIns="91425" bIns="91425" anchor="t" anchorCtr="0">
            <a:normAutofit lnSpcReduction="10000"/>
          </a:bodyPr>
          <a:lstStyle/>
          <a:p>
            <a:pPr marL="0" lvl="0" indent="0" algn="ctr" rtl="0">
              <a:spcBef>
                <a:spcPts val="1200"/>
              </a:spcBef>
              <a:spcAft>
                <a:spcPts val="0"/>
              </a:spcAft>
              <a:buNone/>
            </a:pPr>
            <a:r>
              <a:rPr lang="es" sz="1800" b="1">
                <a:latin typeface="Trebuchet MS"/>
                <a:ea typeface="Trebuchet MS"/>
                <a:cs typeface="Trebuchet MS"/>
                <a:sym typeface="Trebuchet MS"/>
              </a:rPr>
              <a:t>Las tareas de soldadura y corte implican riesgos como incendios, quemaduras y exposición a altas temperaturas, además de la emisión de humos, polvos y gases que pueden afectar la salud. Se recomienda realizar estos trabajos al aire libre o con protección respiratoria adecuada y buena ventilación. </a:t>
            </a:r>
            <a:endParaRPr sz="1800" b="1">
              <a:latin typeface="Trebuchet MS"/>
              <a:ea typeface="Trebuchet MS"/>
              <a:cs typeface="Trebuchet MS"/>
              <a:sym typeface="Trebuchet MS"/>
            </a:endParaRPr>
          </a:p>
          <a:p>
            <a:pPr marL="0" lvl="0" indent="0" algn="ctr" rtl="0">
              <a:spcBef>
                <a:spcPts val="1200"/>
              </a:spcBef>
              <a:spcAft>
                <a:spcPts val="0"/>
              </a:spcAft>
              <a:buNone/>
            </a:pPr>
            <a:r>
              <a:rPr lang="es" sz="1800" b="1">
                <a:latin typeface="Trebuchet MS"/>
                <a:ea typeface="Trebuchet MS"/>
                <a:cs typeface="Trebuchet MS"/>
                <a:sym typeface="Trebuchet MS"/>
              </a:rPr>
              <a:t>Aunque existen normativas, son generales y algunas carecen de detalle, por lo que es necesario apoyarse en normas complementarias para garantizar la seguridad.</a:t>
            </a:r>
            <a:endParaRPr sz="1800" b="1">
              <a:latin typeface="Trebuchet MS"/>
              <a:ea typeface="Trebuchet MS"/>
              <a:cs typeface="Trebuchet MS"/>
              <a:sym typeface="Trebuchet MS"/>
            </a:endParaRPr>
          </a:p>
          <a:p>
            <a:pPr marL="0" lvl="0" indent="0" algn="l" rtl="0">
              <a:spcBef>
                <a:spcPts val="1200"/>
              </a:spcBef>
              <a:spcAft>
                <a:spcPts val="12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40"/>
          <p:cNvPicPr preferRelativeResize="0"/>
          <p:nvPr/>
        </p:nvPicPr>
        <p:blipFill>
          <a:blip r:embed="rId3">
            <a:alphaModFix/>
          </a:blip>
          <a:stretch>
            <a:fillRect/>
          </a:stretch>
        </p:blipFill>
        <p:spPr>
          <a:xfrm>
            <a:off x="4046975" y="1122925"/>
            <a:ext cx="4396200" cy="4266000"/>
          </a:xfrm>
          <a:prstGeom prst="ellipse">
            <a:avLst/>
          </a:prstGeom>
          <a:noFill/>
          <a:ln w="28575" cap="flat" cmpd="sng">
            <a:solidFill>
              <a:schemeClr val="dk2"/>
            </a:solidFill>
            <a:prstDash val="solid"/>
            <a:round/>
            <a:headEnd type="none" w="sm" len="sm"/>
            <a:tailEnd type="none" w="sm" len="sm"/>
          </a:ln>
        </p:spPr>
      </p:pic>
      <p:sp>
        <p:nvSpPr>
          <p:cNvPr id="354" name="Google Shape;354;p40"/>
          <p:cNvSpPr txBox="1">
            <a:spLocks noGrp="1"/>
          </p:cNvSpPr>
          <p:nvPr>
            <p:ph type="ctrTitle"/>
          </p:nvPr>
        </p:nvSpPr>
        <p:spPr>
          <a:xfrm>
            <a:off x="1975025" y="77333"/>
            <a:ext cx="6774900" cy="118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4900" b="1" i="1">
                <a:solidFill>
                  <a:schemeClr val="dk2"/>
                </a:solidFill>
                <a:latin typeface="Trebuchet MS"/>
                <a:ea typeface="Trebuchet MS"/>
                <a:cs typeface="Trebuchet MS"/>
                <a:sym typeface="Trebuchet MS"/>
              </a:rPr>
              <a:t>¡¡ MUCHAS GRACIAS !!</a:t>
            </a:r>
            <a:endParaRPr sz="4900" b="1" i="1">
              <a:solidFill>
                <a:schemeClr val="dk2"/>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1202775" y="640688"/>
            <a:ext cx="3780600" cy="74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4800" b="1" i="1">
                <a:solidFill>
                  <a:srgbClr val="F4F4F4"/>
                </a:solidFill>
                <a:latin typeface="Trebuchet MS"/>
                <a:ea typeface="Trebuchet MS"/>
                <a:cs typeface="Trebuchet MS"/>
                <a:sym typeface="Trebuchet MS"/>
              </a:rPr>
              <a:t>SOLDADURA</a:t>
            </a:r>
            <a:endParaRPr sz="4800" b="1" i="1">
              <a:latin typeface="Trebuchet MS"/>
              <a:ea typeface="Trebuchet MS"/>
              <a:cs typeface="Trebuchet MS"/>
              <a:sym typeface="Trebuchet MS"/>
            </a:endParaRPr>
          </a:p>
        </p:txBody>
      </p:sp>
      <p:sp>
        <p:nvSpPr>
          <p:cNvPr id="147" name="Google Shape;147;p15"/>
          <p:cNvSpPr txBox="1">
            <a:spLocks noGrp="1"/>
          </p:cNvSpPr>
          <p:nvPr>
            <p:ph type="body" idx="1"/>
          </p:nvPr>
        </p:nvSpPr>
        <p:spPr>
          <a:xfrm>
            <a:off x="362100" y="1453167"/>
            <a:ext cx="8419800" cy="1015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 sz="2000" b="1">
                <a:latin typeface="Trebuchet MS"/>
                <a:ea typeface="Trebuchet MS"/>
                <a:cs typeface="Trebuchet MS"/>
                <a:sym typeface="Trebuchet MS"/>
              </a:rPr>
              <a:t>Es un proceso de fijación en donde se realiza la unión de dos o más piezas de un elemento, usando o no material de aporte.</a:t>
            </a:r>
            <a:endParaRPr sz="2000" b="1">
              <a:latin typeface="Trebuchet MS"/>
              <a:ea typeface="Trebuchet MS"/>
              <a:cs typeface="Trebuchet MS"/>
              <a:sym typeface="Trebuchet MS"/>
            </a:endParaRPr>
          </a:p>
        </p:txBody>
      </p:sp>
      <p:pic>
        <p:nvPicPr>
          <p:cNvPr id="148" name="Google Shape;148;p15"/>
          <p:cNvPicPr preferRelativeResize="0"/>
          <p:nvPr/>
        </p:nvPicPr>
        <p:blipFill>
          <a:blip r:embed="rId3">
            <a:alphaModFix/>
          </a:blip>
          <a:stretch>
            <a:fillRect/>
          </a:stretch>
        </p:blipFill>
        <p:spPr>
          <a:xfrm>
            <a:off x="4832851" y="2664376"/>
            <a:ext cx="4004700" cy="2220600"/>
          </a:xfrm>
          <a:prstGeom prst="roundRect">
            <a:avLst>
              <a:gd name="adj" fmla="val 16667"/>
            </a:avLst>
          </a:prstGeom>
          <a:noFill/>
          <a:ln w="28575" cap="flat" cmpd="sng">
            <a:solidFill>
              <a:schemeClr val="accent1"/>
            </a:solidFill>
            <a:prstDash val="solid"/>
            <a:round/>
            <a:headEnd type="none" w="sm" len="sm"/>
            <a:tailEnd type="none" w="sm" len="sm"/>
          </a:ln>
        </p:spPr>
      </p:pic>
      <p:pic>
        <p:nvPicPr>
          <p:cNvPr id="149" name="Google Shape;149;p15"/>
          <p:cNvPicPr preferRelativeResize="0"/>
          <p:nvPr/>
        </p:nvPicPr>
        <p:blipFill>
          <a:blip r:embed="rId4">
            <a:alphaModFix/>
          </a:blip>
          <a:stretch>
            <a:fillRect/>
          </a:stretch>
        </p:blipFill>
        <p:spPr>
          <a:xfrm>
            <a:off x="362100" y="2699475"/>
            <a:ext cx="3882000" cy="2220600"/>
          </a:xfrm>
          <a:prstGeom prst="roundRect">
            <a:avLst>
              <a:gd name="adj" fmla="val 16667"/>
            </a:avLst>
          </a:prstGeom>
          <a:noFill/>
          <a:ln w="28575" cap="flat" cmpd="sng">
            <a:solidFill>
              <a:schemeClr val="lt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a:off x="1241225" y="566167"/>
            <a:ext cx="7038900" cy="1015800"/>
          </a:xfrm>
          <a:prstGeom prst="rect">
            <a:avLst/>
          </a:prstGeom>
        </p:spPr>
        <p:txBody>
          <a:bodyPr spcFirstLastPara="1" wrap="square" lIns="91425" tIns="91425" rIns="91425" bIns="91425" anchor="t" anchorCtr="0">
            <a:normAutofit fontScale="90000"/>
          </a:bodyPr>
          <a:lstStyle/>
          <a:p>
            <a:pPr marL="12700" lvl="0" indent="0" algn="l" rtl="0">
              <a:lnSpc>
                <a:spcPct val="115000"/>
              </a:lnSpc>
              <a:spcBef>
                <a:spcPts val="3200"/>
              </a:spcBef>
              <a:spcAft>
                <a:spcPts val="0"/>
              </a:spcAft>
              <a:buNone/>
            </a:pPr>
            <a:r>
              <a:rPr lang="es" sz="4994" b="1" i="1">
                <a:solidFill>
                  <a:srgbClr val="F4F4F4"/>
                </a:solidFill>
                <a:latin typeface="Trebuchet MS"/>
                <a:ea typeface="Trebuchet MS"/>
                <a:cs typeface="Trebuchet MS"/>
                <a:sym typeface="Trebuchet MS"/>
              </a:rPr>
              <a:t>TIPOS DE SOLDADURA</a:t>
            </a:r>
            <a:endParaRPr sz="4661" b="1" i="1">
              <a:solidFill>
                <a:srgbClr val="F4F4F4"/>
              </a:solidFill>
              <a:latin typeface="Trebuchet MS"/>
              <a:ea typeface="Trebuchet MS"/>
              <a:cs typeface="Trebuchet MS"/>
              <a:sym typeface="Trebuchet MS"/>
            </a:endParaRPr>
          </a:p>
          <a:p>
            <a:pPr marL="0" lvl="0" indent="0" algn="l" rtl="0">
              <a:spcBef>
                <a:spcPts val="0"/>
              </a:spcBef>
              <a:spcAft>
                <a:spcPts val="0"/>
              </a:spcAft>
              <a:buNone/>
            </a:pPr>
            <a:endParaRPr/>
          </a:p>
        </p:txBody>
      </p:sp>
      <p:sp>
        <p:nvSpPr>
          <p:cNvPr id="155" name="Google Shape;155;p16"/>
          <p:cNvSpPr txBox="1">
            <a:spLocks noGrp="1"/>
          </p:cNvSpPr>
          <p:nvPr>
            <p:ph type="body" idx="1"/>
          </p:nvPr>
        </p:nvSpPr>
        <p:spPr>
          <a:xfrm>
            <a:off x="866850" y="1656444"/>
            <a:ext cx="2995800" cy="202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500">
                <a:latin typeface="Trebuchet MS"/>
                <a:ea typeface="Trebuchet MS"/>
                <a:cs typeface="Trebuchet MS"/>
                <a:sym typeface="Trebuchet MS"/>
              </a:rPr>
              <a:t>No Eléctricas:</a:t>
            </a:r>
            <a:endParaRPr sz="2500">
              <a:latin typeface="Trebuchet MS"/>
              <a:ea typeface="Trebuchet MS"/>
              <a:cs typeface="Trebuchet MS"/>
              <a:sym typeface="Trebuchet MS"/>
            </a:endParaRPr>
          </a:p>
          <a:p>
            <a:pPr marL="457200" lvl="0" indent="-387350" algn="l" rtl="0">
              <a:spcBef>
                <a:spcPts val="1200"/>
              </a:spcBef>
              <a:spcAft>
                <a:spcPts val="0"/>
              </a:spcAft>
              <a:buSzPts val="2500"/>
              <a:buFont typeface="Trebuchet MS"/>
              <a:buChar char="●"/>
            </a:pPr>
            <a:r>
              <a:rPr lang="es" sz="2500">
                <a:latin typeface="Trebuchet MS"/>
                <a:ea typeface="Trebuchet MS"/>
                <a:cs typeface="Trebuchet MS"/>
                <a:sym typeface="Trebuchet MS"/>
              </a:rPr>
              <a:t>Autógenas</a:t>
            </a:r>
            <a:endParaRPr sz="2500">
              <a:latin typeface="Trebuchet MS"/>
              <a:ea typeface="Trebuchet MS"/>
              <a:cs typeface="Trebuchet MS"/>
              <a:sym typeface="Trebuchet MS"/>
            </a:endParaRPr>
          </a:p>
          <a:p>
            <a:pPr marL="457200" lvl="0" indent="-387350" algn="l" rtl="0">
              <a:spcBef>
                <a:spcPts val="0"/>
              </a:spcBef>
              <a:spcAft>
                <a:spcPts val="0"/>
              </a:spcAft>
              <a:buSzPts val="2500"/>
              <a:buFont typeface="Trebuchet MS"/>
              <a:buChar char="●"/>
            </a:pPr>
            <a:r>
              <a:rPr lang="es" sz="2500">
                <a:latin typeface="Trebuchet MS"/>
                <a:ea typeface="Trebuchet MS"/>
                <a:cs typeface="Trebuchet MS"/>
                <a:sym typeface="Trebuchet MS"/>
              </a:rPr>
              <a:t>Por fricción </a:t>
            </a:r>
            <a:endParaRPr/>
          </a:p>
        </p:txBody>
      </p:sp>
      <p:sp>
        <p:nvSpPr>
          <p:cNvPr id="156" name="Google Shape;156;p16"/>
          <p:cNvSpPr txBox="1">
            <a:spLocks noGrp="1"/>
          </p:cNvSpPr>
          <p:nvPr>
            <p:ph type="body" idx="2"/>
          </p:nvPr>
        </p:nvSpPr>
        <p:spPr>
          <a:xfrm>
            <a:off x="4952975" y="1638111"/>
            <a:ext cx="3546600" cy="20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500">
                <a:latin typeface="Trebuchet MS"/>
                <a:ea typeface="Trebuchet MS"/>
                <a:cs typeface="Trebuchet MS"/>
                <a:sym typeface="Trebuchet MS"/>
              </a:rPr>
              <a:t>Eléctricas:</a:t>
            </a:r>
            <a:endParaRPr sz="2500">
              <a:latin typeface="Trebuchet MS"/>
              <a:ea typeface="Trebuchet MS"/>
              <a:cs typeface="Trebuchet MS"/>
              <a:sym typeface="Trebuchet MS"/>
            </a:endParaRPr>
          </a:p>
          <a:p>
            <a:pPr marL="457200" lvl="0" indent="-387350" algn="l" rtl="0">
              <a:spcBef>
                <a:spcPts val="1200"/>
              </a:spcBef>
              <a:spcAft>
                <a:spcPts val="0"/>
              </a:spcAft>
              <a:buClr>
                <a:srgbClr val="F4F4F4"/>
              </a:buClr>
              <a:buSzPts val="2500"/>
              <a:buFont typeface="Trebuchet MS"/>
              <a:buChar char="●"/>
            </a:pPr>
            <a:r>
              <a:rPr lang="es" sz="2500">
                <a:solidFill>
                  <a:srgbClr val="F4F4F4"/>
                </a:solidFill>
                <a:latin typeface="Trebuchet MS"/>
                <a:ea typeface="Trebuchet MS"/>
                <a:cs typeface="Trebuchet MS"/>
                <a:sym typeface="Trebuchet MS"/>
              </a:rPr>
              <a:t>Por resistencia </a:t>
            </a:r>
            <a:endParaRPr sz="2500">
              <a:solidFill>
                <a:srgbClr val="F4F4F4"/>
              </a:solidFill>
              <a:latin typeface="Trebuchet MS"/>
              <a:ea typeface="Trebuchet MS"/>
              <a:cs typeface="Trebuchet MS"/>
              <a:sym typeface="Trebuchet MS"/>
            </a:endParaRPr>
          </a:p>
          <a:p>
            <a:pPr marL="457200" lvl="0" indent="-387350" algn="l" rtl="0">
              <a:spcBef>
                <a:spcPts val="0"/>
              </a:spcBef>
              <a:spcAft>
                <a:spcPts val="0"/>
              </a:spcAft>
              <a:buClr>
                <a:srgbClr val="F4F4F4"/>
              </a:buClr>
              <a:buSzPts val="2500"/>
              <a:buFont typeface="Trebuchet MS"/>
              <a:buChar char="●"/>
            </a:pPr>
            <a:r>
              <a:rPr lang="es" sz="2500">
                <a:solidFill>
                  <a:srgbClr val="F4F4F4"/>
                </a:solidFill>
                <a:latin typeface="Trebuchet MS"/>
                <a:ea typeface="Trebuchet MS"/>
                <a:cs typeface="Trebuchet MS"/>
                <a:sym typeface="Trebuchet MS"/>
              </a:rPr>
              <a:t>Por arco eléctrico</a:t>
            </a:r>
            <a:r>
              <a:rPr lang="es" sz="3000">
                <a:solidFill>
                  <a:srgbClr val="F4F4F4"/>
                </a:solidFill>
                <a:latin typeface="Trebuchet MS"/>
                <a:ea typeface="Trebuchet MS"/>
                <a:cs typeface="Trebuchet MS"/>
                <a:sym typeface="Trebuchet MS"/>
              </a:rPr>
              <a:t> </a:t>
            </a:r>
            <a:endParaRPr sz="3000">
              <a:solidFill>
                <a:srgbClr val="F4F4F4"/>
              </a:solidFill>
              <a:latin typeface="Trebuchet MS"/>
              <a:ea typeface="Trebuchet MS"/>
              <a:cs typeface="Trebuchet MS"/>
              <a:sym typeface="Trebuchet MS"/>
            </a:endParaRPr>
          </a:p>
        </p:txBody>
      </p:sp>
      <p:pic>
        <p:nvPicPr>
          <p:cNvPr id="157" name="Google Shape;157;p16" title="Archivo:Oxy-fuel cutting1.jpg - Wikipedia, la enciclopedia libre"/>
          <p:cNvPicPr preferRelativeResize="0"/>
          <p:nvPr/>
        </p:nvPicPr>
        <p:blipFill>
          <a:blip r:embed="rId3">
            <a:alphaModFix/>
          </a:blip>
          <a:stretch>
            <a:fillRect/>
          </a:stretch>
        </p:blipFill>
        <p:spPr>
          <a:xfrm>
            <a:off x="152349" y="3821584"/>
            <a:ext cx="2137200" cy="1577100"/>
          </a:xfrm>
          <a:prstGeom prst="roundRect">
            <a:avLst>
              <a:gd name="adj" fmla="val 16667"/>
            </a:avLst>
          </a:prstGeom>
          <a:noFill/>
          <a:ln w="19050" cap="flat" cmpd="sng">
            <a:solidFill>
              <a:srgbClr val="00FFFF"/>
            </a:solidFill>
            <a:prstDash val="solid"/>
            <a:round/>
            <a:headEnd type="none" w="sm" len="sm"/>
            <a:tailEnd type="none" w="sm" len="sm"/>
          </a:ln>
          <a:effectLst>
            <a:outerShdw blurRad="57150" dist="19050" dir="5400000" algn="bl" rotWithShape="0">
              <a:srgbClr val="000000">
                <a:alpha val="50000"/>
              </a:srgbClr>
            </a:outerShdw>
          </a:effectLst>
        </p:spPr>
      </p:pic>
      <p:pic>
        <p:nvPicPr>
          <p:cNvPr id="158" name="Google Shape;158;p16"/>
          <p:cNvPicPr preferRelativeResize="0"/>
          <p:nvPr/>
        </p:nvPicPr>
        <p:blipFill>
          <a:blip r:embed="rId4">
            <a:alphaModFix/>
          </a:blip>
          <a:stretch>
            <a:fillRect/>
          </a:stretch>
        </p:blipFill>
        <p:spPr>
          <a:xfrm>
            <a:off x="2367275" y="3821556"/>
            <a:ext cx="2153700" cy="1577100"/>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0"/>
              </a:srgbClr>
            </a:outerShdw>
          </a:effectLst>
        </p:spPr>
      </p:pic>
      <p:pic>
        <p:nvPicPr>
          <p:cNvPr id="159" name="Google Shape;159;p16"/>
          <p:cNvPicPr preferRelativeResize="0"/>
          <p:nvPr/>
        </p:nvPicPr>
        <p:blipFill>
          <a:blip r:embed="rId5">
            <a:alphaModFix/>
          </a:blip>
          <a:stretch>
            <a:fillRect/>
          </a:stretch>
        </p:blipFill>
        <p:spPr>
          <a:xfrm>
            <a:off x="4717250" y="3819083"/>
            <a:ext cx="2137200" cy="1581900"/>
          </a:xfrm>
          <a:prstGeom prst="roundRect">
            <a:avLst>
              <a:gd name="adj" fmla="val 16667"/>
            </a:avLst>
          </a:prstGeom>
          <a:noFill/>
          <a:ln w="19050" cap="flat" cmpd="sng">
            <a:solidFill>
              <a:srgbClr val="9900FF"/>
            </a:solidFill>
            <a:prstDash val="solid"/>
            <a:round/>
            <a:headEnd type="none" w="sm" len="sm"/>
            <a:tailEnd type="none" w="sm" len="sm"/>
          </a:ln>
        </p:spPr>
      </p:pic>
      <p:pic>
        <p:nvPicPr>
          <p:cNvPr id="160" name="Google Shape;160;p16"/>
          <p:cNvPicPr preferRelativeResize="0"/>
          <p:nvPr/>
        </p:nvPicPr>
        <p:blipFill rotWithShape="1">
          <a:blip r:embed="rId6">
            <a:alphaModFix/>
          </a:blip>
          <a:srcRect b="7373"/>
          <a:stretch/>
        </p:blipFill>
        <p:spPr>
          <a:xfrm>
            <a:off x="6927600" y="3815583"/>
            <a:ext cx="2134200" cy="1577100"/>
          </a:xfrm>
          <a:prstGeom prst="roundRect">
            <a:avLst>
              <a:gd name="adj" fmla="val 16667"/>
            </a:avLst>
          </a:prstGeom>
          <a:noFill/>
          <a:ln w="9525" cap="flat" cmpd="sng">
            <a:solidFill>
              <a:srgbClr val="FF00FF"/>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7"/>
          <p:cNvSpPr txBox="1">
            <a:spLocks noGrp="1"/>
          </p:cNvSpPr>
          <p:nvPr>
            <p:ph type="title"/>
          </p:nvPr>
        </p:nvSpPr>
        <p:spPr>
          <a:xfrm>
            <a:off x="1813500" y="200050"/>
            <a:ext cx="5517000" cy="72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500" b="1" i="1"/>
              <a:t>NO ELÉCTRICAS - AUTOGENAS</a:t>
            </a:r>
            <a:endParaRPr sz="2500" b="1" i="1"/>
          </a:p>
        </p:txBody>
      </p:sp>
      <p:sp>
        <p:nvSpPr>
          <p:cNvPr id="166" name="Google Shape;166;p17"/>
          <p:cNvSpPr txBox="1">
            <a:spLocks noGrp="1"/>
          </p:cNvSpPr>
          <p:nvPr>
            <p:ph type="body" idx="1"/>
          </p:nvPr>
        </p:nvSpPr>
        <p:spPr>
          <a:xfrm>
            <a:off x="290800" y="1481331"/>
            <a:ext cx="4865700" cy="1854000"/>
          </a:xfrm>
          <a:prstGeom prst="rect">
            <a:avLst/>
          </a:prstGeom>
        </p:spPr>
        <p:txBody>
          <a:bodyPr spcFirstLastPara="1" wrap="square" lIns="91425" tIns="91425" rIns="91425" bIns="91425" anchor="t" anchorCtr="0">
            <a:noAutofit/>
          </a:bodyPr>
          <a:lstStyle/>
          <a:p>
            <a:pPr marL="12700" lvl="0" indent="0" algn="l" rtl="0">
              <a:spcBef>
                <a:spcPts val="2200"/>
              </a:spcBef>
              <a:spcAft>
                <a:spcPts val="0"/>
              </a:spcAft>
              <a:buNone/>
            </a:pPr>
            <a:r>
              <a:rPr lang="es" sz="1600" u="sng">
                <a:latin typeface="Trebuchet MS"/>
                <a:ea typeface="Trebuchet MS"/>
                <a:cs typeface="Trebuchet MS"/>
                <a:sym typeface="Trebuchet MS"/>
              </a:rPr>
              <a:t>Funcionamiento</a:t>
            </a:r>
            <a:endParaRPr sz="1600" u="sng">
              <a:latin typeface="Trebuchet MS"/>
              <a:ea typeface="Trebuchet MS"/>
              <a:cs typeface="Trebuchet MS"/>
              <a:sym typeface="Trebuchet MS"/>
            </a:endParaRPr>
          </a:p>
          <a:p>
            <a:pPr marL="12700" lvl="0" indent="0" algn="l" rtl="0">
              <a:spcBef>
                <a:spcPts val="2200"/>
              </a:spcBef>
              <a:spcAft>
                <a:spcPts val="0"/>
              </a:spcAft>
              <a:buNone/>
            </a:pPr>
            <a:r>
              <a:rPr lang="es" sz="1600">
                <a:latin typeface="Trebuchet MS"/>
                <a:ea typeface="Trebuchet MS"/>
                <a:cs typeface="Trebuchet MS"/>
                <a:sym typeface="Trebuchet MS"/>
              </a:rPr>
              <a:t>Una llama formada por la combustión de un gas  combustible y un gas comburente calienta los materiales hasta su temperatura de fusión.</a:t>
            </a:r>
            <a:endParaRPr sz="1600">
              <a:latin typeface="Trebuchet MS"/>
              <a:ea typeface="Trebuchet MS"/>
              <a:cs typeface="Trebuchet MS"/>
              <a:sym typeface="Trebuchet MS"/>
            </a:endParaRPr>
          </a:p>
          <a:p>
            <a:pPr marL="12700" marR="12700" lvl="0" indent="0" algn="l" rtl="0">
              <a:lnSpc>
                <a:spcPct val="115000"/>
              </a:lnSpc>
              <a:spcBef>
                <a:spcPts val="2300"/>
              </a:spcBef>
              <a:spcAft>
                <a:spcPts val="0"/>
              </a:spcAft>
              <a:buNone/>
            </a:pPr>
            <a:endParaRPr sz="1400">
              <a:latin typeface="Trebuchet MS"/>
              <a:ea typeface="Trebuchet MS"/>
              <a:cs typeface="Trebuchet MS"/>
              <a:sym typeface="Trebuchet MS"/>
            </a:endParaRPr>
          </a:p>
          <a:p>
            <a:pPr marL="0" lvl="0" indent="0" algn="ctr" rtl="0">
              <a:lnSpc>
                <a:spcPct val="105000"/>
              </a:lnSpc>
              <a:spcBef>
                <a:spcPts val="0"/>
              </a:spcBef>
              <a:spcAft>
                <a:spcPts val="1200"/>
              </a:spcAft>
              <a:buNone/>
            </a:pPr>
            <a:endParaRPr sz="1400">
              <a:latin typeface="Trebuchet MS"/>
              <a:ea typeface="Trebuchet MS"/>
              <a:cs typeface="Trebuchet MS"/>
              <a:sym typeface="Trebuchet MS"/>
            </a:endParaRPr>
          </a:p>
        </p:txBody>
      </p:sp>
      <p:sp>
        <p:nvSpPr>
          <p:cNvPr id="167" name="Google Shape;167;p17"/>
          <p:cNvSpPr txBox="1">
            <a:spLocks noGrp="1"/>
          </p:cNvSpPr>
          <p:nvPr>
            <p:ph type="body" idx="1"/>
          </p:nvPr>
        </p:nvSpPr>
        <p:spPr>
          <a:xfrm>
            <a:off x="290800" y="3046901"/>
            <a:ext cx="4340700" cy="2393700"/>
          </a:xfrm>
          <a:prstGeom prst="rect">
            <a:avLst/>
          </a:prstGeom>
        </p:spPr>
        <p:txBody>
          <a:bodyPr spcFirstLastPara="1" wrap="square" lIns="91425" tIns="91425" rIns="91425" bIns="91425" anchor="t" anchorCtr="0">
            <a:noAutofit/>
          </a:bodyPr>
          <a:lstStyle/>
          <a:p>
            <a:pPr marL="12700" lvl="0" indent="0" algn="l" rtl="0">
              <a:spcBef>
                <a:spcPts val="100"/>
              </a:spcBef>
              <a:spcAft>
                <a:spcPts val="0"/>
              </a:spcAft>
              <a:buNone/>
            </a:pPr>
            <a:r>
              <a:rPr lang="es" sz="1600" u="sng">
                <a:latin typeface="Trebuchet MS"/>
                <a:ea typeface="Trebuchet MS"/>
                <a:cs typeface="Trebuchet MS"/>
                <a:sym typeface="Trebuchet MS"/>
              </a:rPr>
              <a:t>Equipamiento</a:t>
            </a:r>
            <a:endParaRPr sz="1600" u="sng">
              <a:latin typeface="Trebuchet MS"/>
              <a:ea typeface="Trebuchet MS"/>
              <a:cs typeface="Trebuchet MS"/>
              <a:sym typeface="Trebuchet MS"/>
            </a:endParaRPr>
          </a:p>
          <a:p>
            <a:pPr marL="12700" lvl="0" indent="0" algn="l" rtl="0">
              <a:spcBef>
                <a:spcPts val="100"/>
              </a:spcBef>
              <a:spcAft>
                <a:spcPts val="0"/>
              </a:spcAft>
              <a:buNone/>
            </a:pPr>
            <a:r>
              <a:rPr lang="es" sz="1600">
                <a:latin typeface="Trebuchet MS"/>
                <a:ea typeface="Trebuchet MS"/>
                <a:cs typeface="Trebuchet MS"/>
                <a:sym typeface="Trebuchet MS"/>
              </a:rPr>
              <a:t>1.Cilindro de oxígeno (color verde).</a:t>
            </a:r>
            <a:endParaRPr sz="1600">
              <a:latin typeface="Trebuchet MS"/>
              <a:ea typeface="Trebuchet MS"/>
              <a:cs typeface="Trebuchet MS"/>
              <a:sym typeface="Trebuchet MS"/>
            </a:endParaRPr>
          </a:p>
          <a:p>
            <a:pPr marL="12700" lvl="0" indent="0" algn="l" rtl="0">
              <a:spcBef>
                <a:spcPts val="500"/>
              </a:spcBef>
              <a:spcAft>
                <a:spcPts val="0"/>
              </a:spcAft>
              <a:buNone/>
            </a:pPr>
            <a:r>
              <a:rPr lang="es" sz="1600">
                <a:latin typeface="Trebuchet MS"/>
                <a:ea typeface="Trebuchet MS"/>
                <a:cs typeface="Trebuchet MS"/>
                <a:sym typeface="Trebuchet MS"/>
              </a:rPr>
              <a:t>2.Cilindro de acetileno.</a:t>
            </a:r>
            <a:endParaRPr sz="1600">
              <a:latin typeface="Trebuchet MS"/>
              <a:ea typeface="Trebuchet MS"/>
              <a:cs typeface="Trebuchet MS"/>
              <a:sym typeface="Trebuchet MS"/>
            </a:endParaRPr>
          </a:p>
          <a:p>
            <a:pPr marL="12700" lvl="0" indent="0" algn="l" rtl="0">
              <a:spcBef>
                <a:spcPts val="500"/>
              </a:spcBef>
              <a:spcAft>
                <a:spcPts val="0"/>
              </a:spcAft>
              <a:buNone/>
            </a:pPr>
            <a:r>
              <a:rPr lang="es" sz="1600">
                <a:latin typeface="Trebuchet MS"/>
                <a:ea typeface="Trebuchet MS"/>
                <a:cs typeface="Trebuchet MS"/>
                <a:sym typeface="Trebuchet MS"/>
              </a:rPr>
              <a:t>3.Manómetros para oxígeno y acetileno.</a:t>
            </a:r>
            <a:endParaRPr sz="1600">
              <a:latin typeface="Trebuchet MS"/>
              <a:ea typeface="Trebuchet MS"/>
              <a:cs typeface="Trebuchet MS"/>
              <a:sym typeface="Trebuchet MS"/>
            </a:endParaRPr>
          </a:p>
          <a:p>
            <a:pPr marL="12700" lvl="0" indent="0" algn="l" rtl="0">
              <a:spcBef>
                <a:spcPts val="500"/>
              </a:spcBef>
              <a:spcAft>
                <a:spcPts val="0"/>
              </a:spcAft>
              <a:buNone/>
            </a:pPr>
            <a:r>
              <a:rPr lang="es" sz="1600">
                <a:latin typeface="Trebuchet MS"/>
                <a:ea typeface="Trebuchet MS"/>
                <a:cs typeface="Trebuchet MS"/>
                <a:sym typeface="Trebuchet MS"/>
              </a:rPr>
              <a:t>4.Mangueras de color rojo y verde.</a:t>
            </a:r>
            <a:endParaRPr sz="1600">
              <a:latin typeface="Trebuchet MS"/>
              <a:ea typeface="Trebuchet MS"/>
              <a:cs typeface="Trebuchet MS"/>
              <a:sym typeface="Trebuchet MS"/>
            </a:endParaRPr>
          </a:p>
          <a:p>
            <a:pPr marL="12700" lvl="0" indent="0" algn="l" rtl="0">
              <a:spcBef>
                <a:spcPts val="500"/>
              </a:spcBef>
              <a:spcAft>
                <a:spcPts val="0"/>
              </a:spcAft>
              <a:buNone/>
            </a:pPr>
            <a:r>
              <a:rPr lang="es" sz="1600">
                <a:latin typeface="Trebuchet MS"/>
                <a:ea typeface="Trebuchet MS"/>
                <a:cs typeface="Trebuchet MS"/>
                <a:sym typeface="Trebuchet MS"/>
              </a:rPr>
              <a:t>5.Cañas de soldar, boquillas de soldar y corte</a:t>
            </a:r>
            <a:endParaRPr sz="1600">
              <a:latin typeface="Trebuchet MS"/>
              <a:ea typeface="Trebuchet MS"/>
              <a:cs typeface="Trebuchet MS"/>
              <a:sym typeface="Trebuchet MS"/>
            </a:endParaRPr>
          </a:p>
          <a:p>
            <a:pPr marL="12700" marR="12700" lvl="0" indent="0" algn="l" rtl="0">
              <a:lnSpc>
                <a:spcPct val="115000"/>
              </a:lnSpc>
              <a:spcBef>
                <a:spcPts val="2300"/>
              </a:spcBef>
              <a:spcAft>
                <a:spcPts val="0"/>
              </a:spcAft>
              <a:buNone/>
            </a:pPr>
            <a:endParaRPr sz="1400">
              <a:latin typeface="Trebuchet MS"/>
              <a:ea typeface="Trebuchet MS"/>
              <a:cs typeface="Trebuchet MS"/>
              <a:sym typeface="Trebuchet MS"/>
            </a:endParaRPr>
          </a:p>
          <a:p>
            <a:pPr marL="0" lvl="0" indent="0" algn="ctr" rtl="0">
              <a:lnSpc>
                <a:spcPct val="105000"/>
              </a:lnSpc>
              <a:spcBef>
                <a:spcPts val="0"/>
              </a:spcBef>
              <a:spcAft>
                <a:spcPts val="1200"/>
              </a:spcAft>
              <a:buNone/>
            </a:pPr>
            <a:endParaRPr sz="1400">
              <a:latin typeface="Trebuchet MS"/>
              <a:ea typeface="Trebuchet MS"/>
              <a:cs typeface="Trebuchet MS"/>
              <a:sym typeface="Trebuchet MS"/>
            </a:endParaRPr>
          </a:p>
        </p:txBody>
      </p:sp>
      <p:pic>
        <p:nvPicPr>
          <p:cNvPr id="168" name="Google Shape;168;p17"/>
          <p:cNvPicPr preferRelativeResize="0"/>
          <p:nvPr/>
        </p:nvPicPr>
        <p:blipFill>
          <a:blip r:embed="rId3">
            <a:alphaModFix/>
          </a:blip>
          <a:stretch>
            <a:fillRect/>
          </a:stretch>
        </p:blipFill>
        <p:spPr>
          <a:xfrm>
            <a:off x="5675837" y="789525"/>
            <a:ext cx="3164178" cy="1854000"/>
          </a:xfrm>
          <a:prstGeom prst="rect">
            <a:avLst/>
          </a:prstGeom>
          <a:noFill/>
          <a:ln w="19050" cap="flat" cmpd="sng">
            <a:solidFill>
              <a:schemeClr val="dk2"/>
            </a:solidFill>
            <a:prstDash val="solid"/>
            <a:round/>
            <a:headEnd type="none" w="sm" len="sm"/>
            <a:tailEnd type="none" w="sm" len="sm"/>
          </a:ln>
        </p:spPr>
      </p:pic>
      <p:pic>
        <p:nvPicPr>
          <p:cNvPr id="169" name="Google Shape;169;p17"/>
          <p:cNvPicPr preferRelativeResize="0"/>
          <p:nvPr/>
        </p:nvPicPr>
        <p:blipFill rotWithShape="1">
          <a:blip r:embed="rId4">
            <a:alphaModFix/>
          </a:blip>
          <a:srcRect l="2572" t="9958"/>
          <a:stretch/>
        </p:blipFill>
        <p:spPr>
          <a:xfrm>
            <a:off x="5463687" y="2738838"/>
            <a:ext cx="3588500" cy="28441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1619100" y="93506"/>
            <a:ext cx="5905800" cy="69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500" b="1" i="1"/>
              <a:t>NO ELÉCTRICAS - POR FRICCIÓN</a:t>
            </a:r>
            <a:endParaRPr sz="2500" b="1" i="1"/>
          </a:p>
        </p:txBody>
      </p:sp>
      <p:pic>
        <p:nvPicPr>
          <p:cNvPr id="175" name="Google Shape;175;p18"/>
          <p:cNvPicPr preferRelativeResize="0"/>
          <p:nvPr/>
        </p:nvPicPr>
        <p:blipFill>
          <a:blip r:embed="rId3">
            <a:alphaModFix/>
          </a:blip>
          <a:stretch>
            <a:fillRect/>
          </a:stretch>
        </p:blipFill>
        <p:spPr>
          <a:xfrm>
            <a:off x="5297425" y="3078350"/>
            <a:ext cx="3494400" cy="2421000"/>
          </a:xfrm>
          <a:prstGeom prst="roundRect">
            <a:avLst>
              <a:gd name="adj" fmla="val 16667"/>
            </a:avLst>
          </a:prstGeom>
          <a:noFill/>
          <a:ln w="28575" cap="flat" cmpd="sng">
            <a:solidFill>
              <a:srgbClr val="0145AC"/>
            </a:solidFill>
            <a:prstDash val="solid"/>
            <a:round/>
            <a:headEnd type="none" w="sm" len="sm"/>
            <a:tailEnd type="none" w="sm" len="sm"/>
          </a:ln>
        </p:spPr>
      </p:pic>
      <p:sp>
        <p:nvSpPr>
          <p:cNvPr id="176" name="Google Shape;176;p18"/>
          <p:cNvSpPr txBox="1">
            <a:spLocks noGrp="1"/>
          </p:cNvSpPr>
          <p:nvPr>
            <p:ph type="body" idx="1"/>
          </p:nvPr>
        </p:nvSpPr>
        <p:spPr>
          <a:xfrm>
            <a:off x="299400" y="1493150"/>
            <a:ext cx="4675500" cy="1845900"/>
          </a:xfrm>
          <a:prstGeom prst="rect">
            <a:avLst/>
          </a:prstGeom>
        </p:spPr>
        <p:txBody>
          <a:bodyPr spcFirstLastPara="1" wrap="square" lIns="91425" tIns="91425" rIns="91425" bIns="91425" anchor="t" anchorCtr="0">
            <a:spAutoFit/>
          </a:bodyPr>
          <a:lstStyle/>
          <a:p>
            <a:pPr marL="12700" lvl="0" indent="0" algn="just" rtl="0">
              <a:spcBef>
                <a:spcPts val="2200"/>
              </a:spcBef>
              <a:spcAft>
                <a:spcPts val="0"/>
              </a:spcAft>
              <a:buNone/>
            </a:pPr>
            <a:r>
              <a:rPr lang="es" sz="1600" u="sng">
                <a:latin typeface="Trebuchet MS"/>
                <a:ea typeface="Trebuchet MS"/>
                <a:cs typeface="Trebuchet MS"/>
                <a:sym typeface="Trebuchet MS"/>
              </a:rPr>
              <a:t>Funcionamiento</a:t>
            </a:r>
            <a:endParaRPr sz="1600" u="sng">
              <a:latin typeface="Trebuchet MS"/>
              <a:ea typeface="Trebuchet MS"/>
              <a:cs typeface="Trebuchet MS"/>
              <a:sym typeface="Trebuchet MS"/>
            </a:endParaRPr>
          </a:p>
          <a:p>
            <a:pPr marL="12700" lvl="0" indent="0" algn="just" rtl="0">
              <a:spcBef>
                <a:spcPts val="2200"/>
              </a:spcBef>
              <a:spcAft>
                <a:spcPts val="0"/>
              </a:spcAft>
              <a:buNone/>
            </a:pPr>
            <a:r>
              <a:rPr lang="es" sz="1600">
                <a:latin typeface="Trebuchet MS"/>
                <a:ea typeface="Trebuchet MS"/>
                <a:cs typeface="Trebuchet MS"/>
                <a:sym typeface="Trebuchet MS"/>
              </a:rPr>
              <a:t>Mediante una máquina, se gira una pieza respecto de  la otra hasta alcanzar la temperatura adecuada y se  empuja las piezas con mayor presión.</a:t>
            </a:r>
            <a:endParaRPr sz="1400">
              <a:latin typeface="Trebuchet MS"/>
              <a:ea typeface="Trebuchet MS"/>
              <a:cs typeface="Trebuchet MS"/>
              <a:sym typeface="Trebuchet MS"/>
            </a:endParaRPr>
          </a:p>
        </p:txBody>
      </p:sp>
      <p:pic>
        <p:nvPicPr>
          <p:cNvPr id="177" name="Google Shape;177;p18" title="a close up of a machine cutting a piece of metal with a circular saw . (proporcionado por Tenor)"/>
          <p:cNvPicPr preferRelativeResize="0"/>
          <p:nvPr/>
        </p:nvPicPr>
        <p:blipFill>
          <a:blip r:embed="rId4">
            <a:alphaModFix/>
          </a:blip>
          <a:stretch>
            <a:fillRect/>
          </a:stretch>
        </p:blipFill>
        <p:spPr>
          <a:xfrm>
            <a:off x="5071525" y="791600"/>
            <a:ext cx="3946200" cy="2219700"/>
          </a:xfrm>
          <a:prstGeom prst="roundRect">
            <a:avLst>
              <a:gd name="adj" fmla="val 16667"/>
            </a:avLst>
          </a:prstGeom>
          <a:noFill/>
          <a:ln w="28575" cap="flat" cmpd="sng">
            <a:solidFill>
              <a:schemeClr val="lt2"/>
            </a:solidFill>
            <a:prstDash val="solid"/>
            <a:round/>
            <a:headEnd type="none" w="sm" len="sm"/>
            <a:tailEnd type="none" w="sm" len="sm"/>
          </a:ln>
        </p:spPr>
      </p:pic>
      <p:sp>
        <p:nvSpPr>
          <p:cNvPr id="178" name="Google Shape;178;p18"/>
          <p:cNvSpPr txBox="1">
            <a:spLocks noGrp="1"/>
          </p:cNvSpPr>
          <p:nvPr>
            <p:ph type="body" idx="1"/>
          </p:nvPr>
        </p:nvSpPr>
        <p:spPr>
          <a:xfrm>
            <a:off x="299400" y="3264575"/>
            <a:ext cx="4675500" cy="1847100"/>
          </a:xfrm>
          <a:prstGeom prst="rect">
            <a:avLst/>
          </a:prstGeom>
        </p:spPr>
        <p:txBody>
          <a:bodyPr spcFirstLastPara="1" wrap="square" lIns="91425" tIns="91425" rIns="91425" bIns="91425" anchor="t" anchorCtr="0">
            <a:spAutoFit/>
          </a:bodyPr>
          <a:lstStyle/>
          <a:p>
            <a:pPr marL="12700" lvl="0" indent="0" algn="just" rtl="0">
              <a:spcBef>
                <a:spcPts val="2200"/>
              </a:spcBef>
              <a:spcAft>
                <a:spcPts val="0"/>
              </a:spcAft>
              <a:buNone/>
            </a:pPr>
            <a:r>
              <a:rPr lang="es" sz="1600" u="sng">
                <a:latin typeface="Trebuchet MS"/>
                <a:ea typeface="Trebuchet MS"/>
                <a:cs typeface="Trebuchet MS"/>
                <a:sym typeface="Trebuchet MS"/>
              </a:rPr>
              <a:t>Aplicación</a:t>
            </a:r>
            <a:endParaRPr sz="1600" u="sng">
              <a:latin typeface="Trebuchet MS"/>
              <a:ea typeface="Trebuchet MS"/>
              <a:cs typeface="Trebuchet MS"/>
              <a:sym typeface="Trebuchet MS"/>
            </a:endParaRPr>
          </a:p>
          <a:p>
            <a:pPr marL="457200" lvl="0" indent="-311150" algn="l" rtl="0">
              <a:spcBef>
                <a:spcPts val="0"/>
              </a:spcBef>
              <a:spcAft>
                <a:spcPts val="0"/>
              </a:spcAft>
              <a:buSzPts val="1300"/>
              <a:buAutoNum type="arabicPeriod"/>
            </a:pPr>
            <a:r>
              <a:rPr lang="es" sz="1600">
                <a:latin typeface="Trebuchet MS"/>
                <a:ea typeface="Trebuchet MS"/>
                <a:cs typeface="Trebuchet MS"/>
                <a:sym typeface="Trebuchet MS"/>
              </a:rPr>
              <a:t>Unión de piezas metálicas rotativas.</a:t>
            </a:r>
            <a:endParaRPr sz="1600">
              <a:latin typeface="Trebuchet MS"/>
              <a:ea typeface="Trebuchet MS"/>
              <a:cs typeface="Trebuchet MS"/>
              <a:sym typeface="Trebuchet MS"/>
            </a:endParaRPr>
          </a:p>
          <a:p>
            <a:pPr marL="457200" lvl="0" indent="-311150" algn="l" rtl="0">
              <a:spcBef>
                <a:spcPts val="0"/>
              </a:spcBef>
              <a:spcAft>
                <a:spcPts val="0"/>
              </a:spcAft>
              <a:buSzPts val="1300"/>
              <a:buAutoNum type="arabicPeriod"/>
            </a:pPr>
            <a:r>
              <a:rPr lang="es" sz="1600">
                <a:latin typeface="Trebuchet MS"/>
                <a:ea typeface="Trebuchet MS"/>
                <a:cs typeface="Trebuchet MS"/>
                <a:sym typeface="Trebuchet MS"/>
              </a:rPr>
              <a:t>Soldadura de plásticos y metales difíciles de soldar.</a:t>
            </a:r>
            <a:endParaRPr sz="1600">
              <a:latin typeface="Trebuchet MS"/>
              <a:ea typeface="Trebuchet MS"/>
              <a:cs typeface="Trebuchet MS"/>
              <a:sym typeface="Trebuchet MS"/>
            </a:endParaRPr>
          </a:p>
          <a:p>
            <a:pPr marL="457200" lvl="0" indent="-311150" algn="l" rtl="0">
              <a:spcBef>
                <a:spcPts val="0"/>
              </a:spcBef>
              <a:spcAft>
                <a:spcPts val="0"/>
              </a:spcAft>
              <a:buSzPts val="1300"/>
              <a:buAutoNum type="arabicPeriod"/>
            </a:pPr>
            <a:r>
              <a:rPr lang="es" sz="1600">
                <a:latin typeface="Trebuchet MS"/>
                <a:ea typeface="Trebuchet MS"/>
                <a:cs typeface="Trebuchet MS"/>
                <a:sym typeface="Trebuchet MS"/>
              </a:rPr>
              <a:t>Industria automotriz, en ejes y componentes estructurales.</a:t>
            </a:r>
            <a:endParaRPr sz="1600">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9"/>
          <p:cNvSpPr txBox="1">
            <a:spLocks noGrp="1"/>
          </p:cNvSpPr>
          <p:nvPr>
            <p:ph type="title"/>
          </p:nvPr>
        </p:nvSpPr>
        <p:spPr>
          <a:xfrm>
            <a:off x="2716538" y="453806"/>
            <a:ext cx="3780600" cy="10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4800" b="1" i="1">
                <a:solidFill>
                  <a:srgbClr val="F4F4F4"/>
                </a:solidFill>
                <a:latin typeface="Trebuchet MS"/>
                <a:ea typeface="Trebuchet MS"/>
                <a:cs typeface="Trebuchet MS"/>
                <a:sym typeface="Trebuchet MS"/>
              </a:rPr>
              <a:t>ELÉCTRICAS</a:t>
            </a:r>
            <a:endParaRPr sz="4800" b="1" i="1">
              <a:latin typeface="Trebuchet MS"/>
              <a:ea typeface="Trebuchet MS"/>
              <a:cs typeface="Trebuchet MS"/>
              <a:sym typeface="Trebuchet MS"/>
            </a:endParaRPr>
          </a:p>
        </p:txBody>
      </p:sp>
      <p:sp>
        <p:nvSpPr>
          <p:cNvPr id="184" name="Google Shape;184;p19"/>
          <p:cNvSpPr txBox="1">
            <a:spLocks noGrp="1"/>
          </p:cNvSpPr>
          <p:nvPr>
            <p:ph type="body" idx="1"/>
          </p:nvPr>
        </p:nvSpPr>
        <p:spPr>
          <a:xfrm>
            <a:off x="304800" y="1371528"/>
            <a:ext cx="8385000" cy="1015800"/>
          </a:xfrm>
          <a:prstGeom prst="rect">
            <a:avLst/>
          </a:prstGeom>
        </p:spPr>
        <p:txBody>
          <a:bodyPr spcFirstLastPara="1" wrap="square" lIns="91425" tIns="91425" rIns="91425" bIns="91425" anchor="t" anchorCtr="0">
            <a:noAutofit/>
          </a:bodyPr>
          <a:lstStyle/>
          <a:p>
            <a:pPr marL="0" lvl="0" indent="0" algn="ctr" rtl="0">
              <a:lnSpc>
                <a:spcPct val="105000"/>
              </a:lnSpc>
              <a:spcBef>
                <a:spcPts val="0"/>
              </a:spcBef>
              <a:spcAft>
                <a:spcPts val="0"/>
              </a:spcAft>
              <a:buNone/>
            </a:pPr>
            <a:r>
              <a:rPr lang="es" sz="1400" b="1" u="sng">
                <a:latin typeface="Trebuchet MS"/>
                <a:ea typeface="Trebuchet MS"/>
                <a:cs typeface="Trebuchet MS"/>
                <a:sym typeface="Trebuchet MS"/>
              </a:rPr>
              <a:t>POR RESISTENCIA</a:t>
            </a:r>
            <a:endParaRPr sz="1400" b="1" u="sng">
              <a:latin typeface="Trebuchet MS"/>
              <a:ea typeface="Trebuchet MS"/>
              <a:cs typeface="Trebuchet MS"/>
              <a:sym typeface="Trebuchet MS"/>
            </a:endParaRPr>
          </a:p>
          <a:p>
            <a:pPr marL="0" lvl="0" indent="0" algn="ctr" rtl="0">
              <a:lnSpc>
                <a:spcPct val="105000"/>
              </a:lnSpc>
              <a:spcBef>
                <a:spcPts val="1200"/>
              </a:spcBef>
              <a:spcAft>
                <a:spcPts val="1200"/>
              </a:spcAft>
              <a:buNone/>
            </a:pPr>
            <a:r>
              <a:rPr lang="es" sz="1400">
                <a:latin typeface="Trebuchet MS"/>
                <a:ea typeface="Trebuchet MS"/>
                <a:cs typeface="Trebuchet MS"/>
                <a:sym typeface="Trebuchet MS"/>
              </a:rPr>
              <a:t>Es un proceso termoeléctrico en el que se genera calor mediante el paso de una corriente eléctrica en la zona de unión de las partes que se desea unir con un tiempo, precisión y presión controlada.</a:t>
            </a:r>
            <a:endParaRPr sz="1400">
              <a:latin typeface="Trebuchet MS"/>
              <a:ea typeface="Trebuchet MS"/>
              <a:cs typeface="Trebuchet MS"/>
              <a:sym typeface="Trebuchet MS"/>
            </a:endParaRPr>
          </a:p>
        </p:txBody>
      </p:sp>
      <p:pic>
        <p:nvPicPr>
          <p:cNvPr id="185" name="Google Shape;185;p19"/>
          <p:cNvPicPr preferRelativeResize="0"/>
          <p:nvPr/>
        </p:nvPicPr>
        <p:blipFill rotWithShape="1">
          <a:blip r:embed="rId3">
            <a:alphaModFix/>
          </a:blip>
          <a:srcRect l="52536"/>
          <a:stretch/>
        </p:blipFill>
        <p:spPr>
          <a:xfrm>
            <a:off x="6011025" y="3488750"/>
            <a:ext cx="2760173" cy="1868876"/>
          </a:xfrm>
          <a:prstGeom prst="rect">
            <a:avLst/>
          </a:prstGeom>
          <a:noFill/>
          <a:ln>
            <a:noFill/>
          </a:ln>
        </p:spPr>
      </p:pic>
      <p:graphicFrame>
        <p:nvGraphicFramePr>
          <p:cNvPr id="186" name="Google Shape;186;p19"/>
          <p:cNvGraphicFramePr/>
          <p:nvPr/>
        </p:nvGraphicFramePr>
        <p:xfrm>
          <a:off x="304800" y="338667"/>
          <a:ext cx="208250" cy="446990"/>
        </p:xfrm>
        <a:graphic>
          <a:graphicData uri="http://schemas.openxmlformats.org/drawingml/2006/table">
            <a:tbl>
              <a:tblPr>
                <a:noFill/>
                <a:tableStyleId>{53831A57-DB82-4824-8A1B-F6431600C6DB}</a:tableStyleId>
              </a:tblPr>
              <a:tblGrid>
                <a:gridCol w="208250">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endParaRPr sz="1600"/>
                    </a:p>
                  </a:txBody>
                  <a:tcPr marL="91425" marR="91425" marT="101575" marB="101575"/>
                </a:tc>
                <a:extLst>
                  <a:ext uri="{0D108BD9-81ED-4DB2-BD59-A6C34878D82A}">
                    <a16:rowId xmlns:a16="http://schemas.microsoft.com/office/drawing/2014/main" val="10000"/>
                  </a:ext>
                </a:extLst>
              </a:tr>
            </a:tbl>
          </a:graphicData>
        </a:graphic>
      </p:graphicFrame>
      <p:graphicFrame>
        <p:nvGraphicFramePr>
          <p:cNvPr id="187" name="Google Shape;187;p19"/>
          <p:cNvGraphicFramePr/>
          <p:nvPr/>
        </p:nvGraphicFramePr>
        <p:xfrm>
          <a:off x="466575" y="2468833"/>
          <a:ext cx="8280525" cy="2430942"/>
        </p:xfrm>
        <a:graphic>
          <a:graphicData uri="http://schemas.openxmlformats.org/drawingml/2006/table">
            <a:tbl>
              <a:tblPr>
                <a:noFill/>
                <a:tableStyleId>{DBC2B4AC-F994-4C7E-BAA1-685FD6E1DD6C}</a:tableStyleId>
              </a:tblPr>
              <a:tblGrid>
                <a:gridCol w="2760175">
                  <a:extLst>
                    <a:ext uri="{9D8B030D-6E8A-4147-A177-3AD203B41FA5}">
                      <a16:colId xmlns:a16="http://schemas.microsoft.com/office/drawing/2014/main" val="20000"/>
                    </a:ext>
                  </a:extLst>
                </a:gridCol>
                <a:gridCol w="2760175">
                  <a:extLst>
                    <a:ext uri="{9D8B030D-6E8A-4147-A177-3AD203B41FA5}">
                      <a16:colId xmlns:a16="http://schemas.microsoft.com/office/drawing/2014/main" val="20001"/>
                    </a:ext>
                  </a:extLst>
                </a:gridCol>
                <a:gridCol w="2760175">
                  <a:extLst>
                    <a:ext uri="{9D8B030D-6E8A-4147-A177-3AD203B41FA5}">
                      <a16:colId xmlns:a16="http://schemas.microsoft.com/office/drawing/2014/main" val="20002"/>
                    </a:ext>
                  </a:extLst>
                </a:gridCol>
              </a:tblGrid>
              <a:tr h="504475">
                <a:tc gridSpan="3">
                  <a:txBody>
                    <a:bodyPr/>
                    <a:lstStyle/>
                    <a:p>
                      <a:pPr marL="0" lvl="0" indent="0" algn="ctr" rtl="0">
                        <a:lnSpc>
                          <a:spcPct val="115000"/>
                        </a:lnSpc>
                        <a:spcBef>
                          <a:spcPts val="0"/>
                        </a:spcBef>
                        <a:spcAft>
                          <a:spcPts val="1300"/>
                        </a:spcAft>
                        <a:buNone/>
                      </a:pPr>
                      <a:r>
                        <a:rPr lang="es" sz="2000" b="1">
                          <a:solidFill>
                            <a:schemeClr val="lt1"/>
                          </a:solidFill>
                          <a:latin typeface="Trebuchet MS"/>
                          <a:ea typeface="Trebuchet MS"/>
                          <a:cs typeface="Trebuchet MS"/>
                          <a:sym typeface="Trebuchet MS"/>
                        </a:rPr>
                        <a:t>Tipo de Soldadura por Resistencia</a:t>
                      </a:r>
                      <a:endParaRPr sz="2000" b="1">
                        <a:solidFill>
                          <a:schemeClr val="lt1"/>
                        </a:solidFill>
                        <a:latin typeface="Trebuchet MS"/>
                        <a:ea typeface="Trebuchet MS"/>
                        <a:cs typeface="Trebuchet MS"/>
                        <a:sym typeface="Trebuchet MS"/>
                      </a:endParaRPr>
                    </a:p>
                  </a:txBody>
                  <a:tcPr marL="91425" marR="91425" marT="101575" marB="10157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2725">
                <a:tc>
                  <a:txBody>
                    <a:bodyPr/>
                    <a:lstStyle/>
                    <a:p>
                      <a:pPr marL="0" lvl="0" indent="0" algn="ctr" rtl="0">
                        <a:lnSpc>
                          <a:spcPct val="115000"/>
                        </a:lnSpc>
                        <a:spcBef>
                          <a:spcPts val="0"/>
                        </a:spcBef>
                        <a:spcAft>
                          <a:spcPts val="1300"/>
                        </a:spcAft>
                        <a:buNone/>
                      </a:pPr>
                      <a:r>
                        <a:rPr lang="es" sz="2000" b="1">
                          <a:solidFill>
                            <a:schemeClr val="lt1"/>
                          </a:solidFill>
                          <a:latin typeface="Trebuchet MS"/>
                          <a:ea typeface="Trebuchet MS"/>
                          <a:cs typeface="Trebuchet MS"/>
                          <a:sym typeface="Trebuchet MS"/>
                        </a:rPr>
                        <a:t>POR COSTURA </a:t>
                      </a:r>
                      <a:endParaRPr sz="1600"/>
                    </a:p>
                  </a:txBody>
                  <a:tcPr marL="91425" marR="91425" marT="101575" marB="101575"/>
                </a:tc>
                <a:tc>
                  <a:txBody>
                    <a:bodyPr/>
                    <a:lstStyle/>
                    <a:p>
                      <a:pPr marL="0" lvl="0" indent="0" algn="ctr" rtl="0">
                        <a:lnSpc>
                          <a:spcPct val="115000"/>
                        </a:lnSpc>
                        <a:spcBef>
                          <a:spcPts val="0"/>
                        </a:spcBef>
                        <a:spcAft>
                          <a:spcPts val="1300"/>
                        </a:spcAft>
                        <a:buNone/>
                      </a:pPr>
                      <a:r>
                        <a:rPr lang="es" sz="2000" b="1">
                          <a:solidFill>
                            <a:schemeClr val="lt1"/>
                          </a:solidFill>
                          <a:latin typeface="Trebuchet MS"/>
                          <a:ea typeface="Trebuchet MS"/>
                          <a:cs typeface="Trebuchet MS"/>
                          <a:sym typeface="Trebuchet MS"/>
                        </a:rPr>
                        <a:t>POR PUNTOS	</a:t>
                      </a:r>
                      <a:endParaRPr sz="1600"/>
                    </a:p>
                  </a:txBody>
                  <a:tcPr marL="91425" marR="91425" marT="101575" marB="101575"/>
                </a:tc>
                <a:tc>
                  <a:txBody>
                    <a:bodyPr/>
                    <a:lstStyle/>
                    <a:p>
                      <a:pPr marL="0" lvl="0" indent="0" algn="ctr" rtl="0">
                        <a:lnSpc>
                          <a:spcPct val="115000"/>
                        </a:lnSpc>
                        <a:spcBef>
                          <a:spcPts val="0"/>
                        </a:spcBef>
                        <a:spcAft>
                          <a:spcPts val="1300"/>
                        </a:spcAft>
                        <a:buNone/>
                      </a:pPr>
                      <a:r>
                        <a:rPr lang="es" sz="2000" b="1">
                          <a:solidFill>
                            <a:schemeClr val="lt1"/>
                          </a:solidFill>
                          <a:latin typeface="Trebuchet MS"/>
                          <a:ea typeface="Trebuchet MS"/>
                          <a:cs typeface="Trebuchet MS"/>
                          <a:sym typeface="Trebuchet MS"/>
                        </a:rPr>
                        <a:t>POR PROYECCIÓN</a:t>
                      </a:r>
                      <a:endParaRPr sz="1600"/>
                    </a:p>
                  </a:txBody>
                  <a:tcPr marL="91425" marR="91425" marT="101575" marB="101575"/>
                </a:tc>
                <a:extLst>
                  <a:ext uri="{0D108BD9-81ED-4DB2-BD59-A6C34878D82A}">
                    <a16:rowId xmlns:a16="http://schemas.microsoft.com/office/drawing/2014/main" val="10001"/>
                  </a:ext>
                </a:extLst>
              </a:tr>
              <a:tr h="1382275">
                <a:tc>
                  <a:txBody>
                    <a:bodyPr/>
                    <a:lstStyle/>
                    <a:p>
                      <a:pPr marL="0" lvl="0" indent="0" algn="l" rtl="0">
                        <a:spcBef>
                          <a:spcPts val="0"/>
                        </a:spcBef>
                        <a:spcAft>
                          <a:spcPts val="0"/>
                        </a:spcAft>
                        <a:buNone/>
                      </a:pPr>
                      <a:endParaRPr/>
                    </a:p>
                  </a:txBody>
                  <a:tcPr marL="91425" marR="91425" marT="101575" marB="101575"/>
                </a:tc>
                <a:tc>
                  <a:txBody>
                    <a:bodyPr/>
                    <a:lstStyle/>
                    <a:p>
                      <a:pPr marL="0" lvl="0" indent="0" algn="l" rtl="0">
                        <a:spcBef>
                          <a:spcPts val="0"/>
                        </a:spcBef>
                        <a:spcAft>
                          <a:spcPts val="0"/>
                        </a:spcAft>
                        <a:buNone/>
                      </a:pPr>
                      <a:endParaRPr/>
                    </a:p>
                  </a:txBody>
                  <a:tcPr marL="91425" marR="91425" marT="101575" marB="101575"/>
                </a:tc>
                <a:tc>
                  <a:txBody>
                    <a:bodyPr/>
                    <a:lstStyle/>
                    <a:p>
                      <a:pPr marL="0" lvl="0" indent="0" algn="l" rtl="0">
                        <a:spcBef>
                          <a:spcPts val="0"/>
                        </a:spcBef>
                        <a:spcAft>
                          <a:spcPts val="0"/>
                        </a:spcAft>
                        <a:buNone/>
                      </a:pPr>
                      <a:endParaRPr sz="1600"/>
                    </a:p>
                  </a:txBody>
                  <a:tcPr marL="91425" marR="91425" marT="101575" marB="101575"/>
                </a:tc>
                <a:extLst>
                  <a:ext uri="{0D108BD9-81ED-4DB2-BD59-A6C34878D82A}">
                    <a16:rowId xmlns:a16="http://schemas.microsoft.com/office/drawing/2014/main" val="10002"/>
                  </a:ext>
                </a:extLst>
              </a:tr>
            </a:tbl>
          </a:graphicData>
        </a:graphic>
      </p:graphicFrame>
      <p:pic>
        <p:nvPicPr>
          <p:cNvPr id="188" name="Google Shape;188;p19"/>
          <p:cNvPicPr preferRelativeResize="0"/>
          <p:nvPr/>
        </p:nvPicPr>
        <p:blipFill>
          <a:blip r:embed="rId4">
            <a:alphaModFix/>
          </a:blip>
          <a:stretch>
            <a:fillRect/>
          </a:stretch>
        </p:blipFill>
        <p:spPr>
          <a:xfrm>
            <a:off x="3238800" y="3488750"/>
            <a:ext cx="2760174" cy="1868875"/>
          </a:xfrm>
          <a:prstGeom prst="rect">
            <a:avLst/>
          </a:prstGeom>
          <a:noFill/>
          <a:ln>
            <a:noFill/>
          </a:ln>
        </p:spPr>
      </p:pic>
      <p:pic>
        <p:nvPicPr>
          <p:cNvPr id="189" name="Google Shape;189;p19"/>
          <p:cNvPicPr preferRelativeResize="0"/>
          <p:nvPr/>
        </p:nvPicPr>
        <p:blipFill>
          <a:blip r:embed="rId5">
            <a:alphaModFix/>
          </a:blip>
          <a:stretch>
            <a:fillRect/>
          </a:stretch>
        </p:blipFill>
        <p:spPr>
          <a:xfrm>
            <a:off x="466575" y="3488750"/>
            <a:ext cx="2760174" cy="18688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0"/>
          <p:cNvSpPr txBox="1">
            <a:spLocks noGrp="1"/>
          </p:cNvSpPr>
          <p:nvPr>
            <p:ph type="title"/>
          </p:nvPr>
        </p:nvSpPr>
        <p:spPr>
          <a:xfrm>
            <a:off x="2681700" y="65349"/>
            <a:ext cx="3780600" cy="90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b="1" i="1">
                <a:solidFill>
                  <a:srgbClr val="F4F4F4"/>
                </a:solidFill>
                <a:latin typeface="Trebuchet MS"/>
                <a:ea typeface="Trebuchet MS"/>
                <a:cs typeface="Trebuchet MS"/>
                <a:sym typeface="Trebuchet MS"/>
              </a:rPr>
              <a:t>ELÉCTRICAS</a:t>
            </a:r>
            <a:endParaRPr sz="4800" b="1" i="1">
              <a:latin typeface="Trebuchet MS"/>
              <a:ea typeface="Trebuchet MS"/>
              <a:cs typeface="Trebuchet MS"/>
              <a:sym typeface="Trebuchet MS"/>
            </a:endParaRPr>
          </a:p>
        </p:txBody>
      </p:sp>
      <p:sp>
        <p:nvSpPr>
          <p:cNvPr id="195" name="Google Shape;195;p20"/>
          <p:cNvSpPr txBox="1">
            <a:spLocks noGrp="1"/>
          </p:cNvSpPr>
          <p:nvPr>
            <p:ph type="body" idx="1"/>
          </p:nvPr>
        </p:nvSpPr>
        <p:spPr>
          <a:xfrm>
            <a:off x="1152400" y="828503"/>
            <a:ext cx="7109400" cy="10158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s" sz="2358" b="1" u="sng">
                <a:latin typeface="Trebuchet MS"/>
                <a:ea typeface="Trebuchet MS"/>
                <a:cs typeface="Trebuchet MS"/>
                <a:sym typeface="Trebuchet MS"/>
              </a:rPr>
              <a:t>POR ARCO ELÉCTRICO</a:t>
            </a:r>
            <a:r>
              <a:rPr lang="es" sz="2100" b="1" u="sng">
                <a:latin typeface="Trebuchet MS"/>
                <a:ea typeface="Trebuchet MS"/>
                <a:cs typeface="Trebuchet MS"/>
                <a:sym typeface="Trebuchet MS"/>
              </a:rPr>
              <a:t> </a:t>
            </a:r>
            <a:endParaRPr sz="2100" b="1" u="sng">
              <a:latin typeface="Trebuchet MS"/>
              <a:ea typeface="Trebuchet MS"/>
              <a:cs typeface="Trebuchet MS"/>
              <a:sym typeface="Trebuchet MS"/>
            </a:endParaRPr>
          </a:p>
          <a:p>
            <a:pPr marL="0" lvl="0" indent="0" algn="ctr" rtl="0">
              <a:spcBef>
                <a:spcPts val="1200"/>
              </a:spcBef>
              <a:spcAft>
                <a:spcPts val="1200"/>
              </a:spcAft>
              <a:buNone/>
            </a:pPr>
            <a:r>
              <a:rPr lang="es" sz="1717">
                <a:latin typeface="Trebuchet MS"/>
                <a:ea typeface="Trebuchet MS"/>
                <a:cs typeface="Trebuchet MS"/>
                <a:sym typeface="Trebuchet MS"/>
              </a:rPr>
              <a:t>Se crea un arco voltaico entre el metal y el electrodo, calentándolo hasta su punto de fusión; siendo así uno de los más reconocidos por sus bajos costos.</a:t>
            </a:r>
            <a:endParaRPr sz="1717">
              <a:latin typeface="Trebuchet MS"/>
              <a:ea typeface="Trebuchet MS"/>
              <a:cs typeface="Trebuchet MS"/>
              <a:sym typeface="Trebuchet MS"/>
            </a:endParaRPr>
          </a:p>
        </p:txBody>
      </p:sp>
      <p:sp>
        <p:nvSpPr>
          <p:cNvPr id="196" name="Google Shape;196;p20"/>
          <p:cNvSpPr txBox="1">
            <a:spLocks noGrp="1"/>
          </p:cNvSpPr>
          <p:nvPr>
            <p:ph type="body" idx="1"/>
          </p:nvPr>
        </p:nvSpPr>
        <p:spPr>
          <a:xfrm>
            <a:off x="133200" y="1844300"/>
            <a:ext cx="8877600" cy="358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800" b="1" u="sng">
                <a:latin typeface="Trebuchet MS"/>
                <a:ea typeface="Trebuchet MS"/>
                <a:cs typeface="Trebuchet MS"/>
                <a:sym typeface="Trebuchet MS"/>
              </a:rPr>
              <a:t>TIPOS</a:t>
            </a:r>
            <a:endParaRPr sz="1800" b="1" u="sng">
              <a:latin typeface="Trebuchet MS"/>
              <a:ea typeface="Trebuchet MS"/>
              <a:cs typeface="Trebuchet MS"/>
              <a:sym typeface="Trebuchet MS"/>
            </a:endParaRPr>
          </a:p>
          <a:p>
            <a:pPr marL="12700" lvl="0" indent="0" algn="l" rtl="0">
              <a:lnSpc>
                <a:spcPct val="115000"/>
              </a:lnSpc>
              <a:spcBef>
                <a:spcPts val="1200"/>
              </a:spcBef>
              <a:spcAft>
                <a:spcPts val="0"/>
              </a:spcAft>
              <a:buNone/>
            </a:pPr>
            <a:r>
              <a:rPr lang="es" b="1">
                <a:latin typeface="Trebuchet MS"/>
                <a:ea typeface="Trebuchet MS"/>
                <a:cs typeface="Trebuchet MS"/>
                <a:sym typeface="Trebuchet MS"/>
              </a:rPr>
              <a:t>SMAW (Soldadura por electrodo revestido):</a:t>
            </a:r>
            <a:r>
              <a:rPr lang="es" sz="1200">
                <a:latin typeface="Trebuchet MS"/>
                <a:ea typeface="Trebuchet MS"/>
                <a:cs typeface="Trebuchet MS"/>
                <a:sym typeface="Trebuchet MS"/>
              </a:rPr>
              <a:t> El calor de la soldadura se genera por un arco eléctrico entre la pieza de trabajo y un electrodo metálico consumible recubierto con un fundente.</a:t>
            </a:r>
            <a:endParaRPr sz="1200">
              <a:latin typeface="Trebuchet MS"/>
              <a:ea typeface="Trebuchet MS"/>
              <a:cs typeface="Trebuchet MS"/>
              <a:sym typeface="Trebuchet MS"/>
            </a:endParaRPr>
          </a:p>
          <a:p>
            <a:pPr marL="12700" lvl="0" indent="0" algn="l" rtl="0">
              <a:lnSpc>
                <a:spcPct val="115000"/>
              </a:lnSpc>
              <a:spcBef>
                <a:spcPts val="100"/>
              </a:spcBef>
              <a:spcAft>
                <a:spcPts val="0"/>
              </a:spcAft>
              <a:buNone/>
            </a:pPr>
            <a:endParaRPr sz="1200">
              <a:latin typeface="Trebuchet MS"/>
              <a:ea typeface="Trebuchet MS"/>
              <a:cs typeface="Trebuchet MS"/>
              <a:sym typeface="Trebuchet MS"/>
            </a:endParaRPr>
          </a:p>
          <a:p>
            <a:pPr marL="12700" lvl="0" indent="0" algn="l" rtl="0">
              <a:lnSpc>
                <a:spcPct val="115000"/>
              </a:lnSpc>
              <a:spcBef>
                <a:spcPts val="100"/>
              </a:spcBef>
              <a:spcAft>
                <a:spcPts val="0"/>
              </a:spcAft>
              <a:buNone/>
            </a:pPr>
            <a:r>
              <a:rPr lang="es" b="1">
                <a:latin typeface="Trebuchet MS"/>
                <a:ea typeface="Trebuchet MS"/>
                <a:cs typeface="Trebuchet MS"/>
                <a:sym typeface="Trebuchet MS"/>
              </a:rPr>
              <a:t>GMAW - MIG (Gas Metal Arc Welding):</a:t>
            </a:r>
            <a:r>
              <a:rPr lang="es" sz="1200">
                <a:latin typeface="Trebuchet MS"/>
                <a:ea typeface="Trebuchet MS"/>
                <a:cs typeface="Trebuchet MS"/>
                <a:sym typeface="Trebuchet MS"/>
              </a:rPr>
              <a:t> Se reemplaza el electrodo por un rollo de alambre introducido en una manguera y una trocha por medio de una máquina.</a:t>
            </a:r>
            <a:endParaRPr sz="1200">
              <a:latin typeface="Trebuchet MS"/>
              <a:ea typeface="Trebuchet MS"/>
              <a:cs typeface="Trebuchet MS"/>
              <a:sym typeface="Trebuchet MS"/>
            </a:endParaRPr>
          </a:p>
          <a:p>
            <a:pPr marL="12700" lvl="0" indent="0" algn="l" rtl="0">
              <a:lnSpc>
                <a:spcPct val="115000"/>
              </a:lnSpc>
              <a:spcBef>
                <a:spcPts val="100"/>
              </a:spcBef>
              <a:spcAft>
                <a:spcPts val="0"/>
              </a:spcAft>
              <a:buNone/>
            </a:pPr>
            <a:endParaRPr sz="1200">
              <a:latin typeface="Trebuchet MS"/>
              <a:ea typeface="Trebuchet MS"/>
              <a:cs typeface="Trebuchet MS"/>
              <a:sym typeface="Trebuchet MS"/>
            </a:endParaRPr>
          </a:p>
          <a:p>
            <a:pPr marL="12700" lvl="0" indent="0" algn="l" rtl="0">
              <a:lnSpc>
                <a:spcPct val="115000"/>
              </a:lnSpc>
              <a:spcBef>
                <a:spcPts val="100"/>
              </a:spcBef>
              <a:spcAft>
                <a:spcPts val="0"/>
              </a:spcAft>
              <a:buNone/>
            </a:pPr>
            <a:r>
              <a:rPr lang="es" b="1">
                <a:latin typeface="Trebuchet MS"/>
                <a:ea typeface="Trebuchet MS"/>
                <a:cs typeface="Trebuchet MS"/>
                <a:sym typeface="Trebuchet MS"/>
              </a:rPr>
              <a:t>GTAW - TIG (Gas Tungsten Arc Welding):</a:t>
            </a:r>
            <a:r>
              <a:rPr lang="es" sz="1200">
                <a:latin typeface="Trebuchet MS"/>
                <a:ea typeface="Trebuchet MS"/>
                <a:cs typeface="Trebuchet MS"/>
                <a:sym typeface="Trebuchet MS"/>
              </a:rPr>
              <a:t> Es a base de un arco con protección gaseosa, que utiliza el intenso calor  de un arco eléctrico generado entre un electrodo de tungsteno no consumible y las piezas a soldar.</a:t>
            </a:r>
            <a:endParaRPr sz="1200">
              <a:latin typeface="Trebuchet MS"/>
              <a:ea typeface="Trebuchet MS"/>
              <a:cs typeface="Trebuchet MS"/>
              <a:sym typeface="Trebuchet MS"/>
            </a:endParaRPr>
          </a:p>
          <a:p>
            <a:pPr marL="12700" lvl="0" indent="0" algn="l" rtl="0">
              <a:lnSpc>
                <a:spcPct val="115000"/>
              </a:lnSpc>
              <a:spcBef>
                <a:spcPts val="100"/>
              </a:spcBef>
              <a:spcAft>
                <a:spcPts val="0"/>
              </a:spcAft>
              <a:buNone/>
            </a:pPr>
            <a:endParaRPr sz="1200">
              <a:latin typeface="Trebuchet MS"/>
              <a:ea typeface="Trebuchet MS"/>
              <a:cs typeface="Trebuchet MS"/>
              <a:sym typeface="Trebuchet MS"/>
            </a:endParaRPr>
          </a:p>
          <a:p>
            <a:pPr marL="12700" lvl="0" indent="0" algn="l" rtl="0">
              <a:lnSpc>
                <a:spcPct val="115000"/>
              </a:lnSpc>
              <a:spcBef>
                <a:spcPts val="100"/>
              </a:spcBef>
              <a:spcAft>
                <a:spcPts val="0"/>
              </a:spcAft>
              <a:buNone/>
            </a:pPr>
            <a:r>
              <a:rPr lang="es" b="1">
                <a:latin typeface="Trebuchet MS"/>
                <a:ea typeface="Trebuchet MS"/>
                <a:cs typeface="Trebuchet MS"/>
                <a:sym typeface="Trebuchet MS"/>
              </a:rPr>
              <a:t>SAW (Submerged Arc Welding):</a:t>
            </a:r>
            <a:r>
              <a:rPr lang="es" sz="1200">
                <a:latin typeface="Trebuchet MS"/>
                <a:ea typeface="Trebuchet MS"/>
                <a:cs typeface="Trebuchet MS"/>
                <a:sym typeface="Trebuchet MS"/>
              </a:rPr>
              <a:t> El arco eléctrico automatizado y el baño de fusión están cubiertos o sumergidos por un polvo granulado</a:t>
            </a:r>
            <a:endParaRPr sz="1200">
              <a:latin typeface="Trebuchet MS"/>
              <a:ea typeface="Trebuchet MS"/>
              <a:cs typeface="Trebuchet MS"/>
              <a:sym typeface="Trebuchet MS"/>
            </a:endParaRPr>
          </a:p>
          <a:p>
            <a:pPr marL="12700" lvl="0" indent="0" algn="l" rtl="0">
              <a:lnSpc>
                <a:spcPct val="115000"/>
              </a:lnSpc>
              <a:spcBef>
                <a:spcPts val="100"/>
              </a:spcBef>
              <a:spcAft>
                <a:spcPts val="0"/>
              </a:spcAft>
              <a:buNone/>
            </a:pPr>
            <a:endParaRPr sz="1200">
              <a:latin typeface="Trebuchet MS"/>
              <a:ea typeface="Trebuchet MS"/>
              <a:cs typeface="Trebuchet MS"/>
              <a:sym typeface="Trebuchet MS"/>
            </a:endParaRPr>
          </a:p>
          <a:p>
            <a:pPr marL="12700" lvl="0" indent="0" algn="l" rtl="0">
              <a:lnSpc>
                <a:spcPct val="115000"/>
              </a:lnSpc>
              <a:spcBef>
                <a:spcPts val="100"/>
              </a:spcBef>
              <a:spcAft>
                <a:spcPts val="0"/>
              </a:spcAft>
              <a:buNone/>
            </a:pPr>
            <a:r>
              <a:rPr lang="es" b="1">
                <a:latin typeface="Trebuchet MS"/>
                <a:ea typeface="Trebuchet MS"/>
                <a:cs typeface="Trebuchet MS"/>
                <a:sym typeface="Trebuchet MS"/>
              </a:rPr>
              <a:t>PAW (Plasma Arc Welding):</a:t>
            </a:r>
            <a:r>
              <a:rPr lang="es" sz="1200">
                <a:latin typeface="Trebuchet MS"/>
                <a:ea typeface="Trebuchet MS"/>
                <a:cs typeface="Trebuchet MS"/>
                <a:sym typeface="Trebuchet MS"/>
              </a:rPr>
              <a:t> El calor procede de un arco eléctrico generado entre un electrodo y el material de base</a:t>
            </a:r>
            <a:endParaRPr sz="1200">
              <a:latin typeface="Trebuchet MS"/>
              <a:ea typeface="Trebuchet MS"/>
              <a:cs typeface="Trebuchet MS"/>
              <a:sym typeface="Trebuchet MS"/>
            </a:endParaRPr>
          </a:p>
          <a:p>
            <a:pPr marL="0" lvl="0" indent="0" algn="l" rtl="0">
              <a:spcBef>
                <a:spcPts val="0"/>
              </a:spcBef>
              <a:spcAft>
                <a:spcPts val="0"/>
              </a:spcAft>
              <a:buNone/>
            </a:pPr>
            <a:endParaRPr sz="1200">
              <a:latin typeface="Trebuchet MS"/>
              <a:ea typeface="Trebuchet MS"/>
              <a:cs typeface="Trebuchet MS"/>
              <a:sym typeface="Trebuchet MS"/>
            </a:endParaRPr>
          </a:p>
          <a:p>
            <a:pPr marL="457200" lvl="0" indent="0" algn="l" rtl="0">
              <a:spcBef>
                <a:spcPts val="1200"/>
              </a:spcBef>
              <a:spcAft>
                <a:spcPts val="0"/>
              </a:spcAft>
              <a:buNone/>
            </a:pPr>
            <a:endParaRPr sz="1600">
              <a:latin typeface="Trebuchet MS"/>
              <a:ea typeface="Trebuchet MS"/>
              <a:cs typeface="Trebuchet MS"/>
              <a:sym typeface="Trebuchet MS"/>
            </a:endParaRPr>
          </a:p>
          <a:p>
            <a:pPr marL="0" lvl="0" indent="0" algn="l" rtl="0">
              <a:spcBef>
                <a:spcPts val="1200"/>
              </a:spcBef>
              <a:spcAft>
                <a:spcPts val="0"/>
              </a:spcAft>
              <a:buNone/>
            </a:pPr>
            <a:endParaRPr sz="1600">
              <a:latin typeface="Trebuchet MS"/>
              <a:ea typeface="Trebuchet MS"/>
              <a:cs typeface="Trebuchet MS"/>
              <a:sym typeface="Trebuchet MS"/>
            </a:endParaRPr>
          </a:p>
          <a:p>
            <a:pPr marL="0" lvl="0" indent="0" algn="l" rtl="0">
              <a:spcBef>
                <a:spcPts val="1200"/>
              </a:spcBef>
              <a:spcAft>
                <a:spcPts val="1200"/>
              </a:spcAft>
              <a:buNone/>
            </a:pPr>
            <a:endParaRPr sz="1600">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a:spLocks noGrp="1"/>
          </p:cNvSpPr>
          <p:nvPr>
            <p:ph type="body" idx="1"/>
          </p:nvPr>
        </p:nvSpPr>
        <p:spPr>
          <a:xfrm>
            <a:off x="1152400" y="0"/>
            <a:ext cx="7109400" cy="1297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 sz="2487" b="1" u="sng">
                <a:latin typeface="Trebuchet MS"/>
                <a:ea typeface="Trebuchet MS"/>
                <a:cs typeface="Trebuchet MS"/>
                <a:sym typeface="Trebuchet MS"/>
              </a:rPr>
              <a:t>POR ARCO ELÉCTRICO </a:t>
            </a:r>
            <a:endParaRPr sz="2487" b="1" u="sng">
              <a:latin typeface="Trebuchet MS"/>
              <a:ea typeface="Trebuchet MS"/>
              <a:cs typeface="Trebuchet MS"/>
              <a:sym typeface="Trebuchet MS"/>
            </a:endParaRPr>
          </a:p>
          <a:p>
            <a:pPr marL="0" lvl="0" indent="0" algn="ctr" rtl="0">
              <a:spcBef>
                <a:spcPts val="1200"/>
              </a:spcBef>
              <a:spcAft>
                <a:spcPts val="1200"/>
              </a:spcAft>
              <a:buNone/>
            </a:pPr>
            <a:endParaRPr sz="1717">
              <a:latin typeface="Trebuchet MS"/>
              <a:ea typeface="Trebuchet MS"/>
              <a:cs typeface="Trebuchet MS"/>
              <a:sym typeface="Trebuchet MS"/>
            </a:endParaRPr>
          </a:p>
        </p:txBody>
      </p:sp>
      <p:pic>
        <p:nvPicPr>
          <p:cNvPr id="202" name="Google Shape;202;p21"/>
          <p:cNvPicPr preferRelativeResize="0"/>
          <p:nvPr/>
        </p:nvPicPr>
        <p:blipFill>
          <a:blip r:embed="rId3">
            <a:alphaModFix/>
          </a:blip>
          <a:stretch>
            <a:fillRect/>
          </a:stretch>
        </p:blipFill>
        <p:spPr>
          <a:xfrm>
            <a:off x="98375" y="541200"/>
            <a:ext cx="4689600" cy="2889600"/>
          </a:xfrm>
          <a:prstGeom prst="rect">
            <a:avLst/>
          </a:prstGeom>
          <a:noFill/>
          <a:ln w="19050" cap="flat" cmpd="sng">
            <a:solidFill>
              <a:schemeClr val="dk2"/>
            </a:solidFill>
            <a:prstDash val="solid"/>
            <a:round/>
            <a:headEnd type="none" w="sm" len="sm"/>
            <a:tailEnd type="none" w="sm" len="sm"/>
          </a:ln>
        </p:spPr>
      </p:pic>
      <p:pic>
        <p:nvPicPr>
          <p:cNvPr id="203" name="Google Shape;203;p21"/>
          <p:cNvPicPr preferRelativeResize="0"/>
          <p:nvPr/>
        </p:nvPicPr>
        <p:blipFill>
          <a:blip r:embed="rId4">
            <a:alphaModFix/>
          </a:blip>
          <a:stretch>
            <a:fillRect/>
          </a:stretch>
        </p:blipFill>
        <p:spPr>
          <a:xfrm>
            <a:off x="98375" y="3514175"/>
            <a:ext cx="4689600" cy="2027875"/>
          </a:xfrm>
          <a:prstGeom prst="rect">
            <a:avLst/>
          </a:prstGeom>
          <a:noFill/>
          <a:ln w="19050" cap="flat" cmpd="sng">
            <a:solidFill>
              <a:schemeClr val="dk2"/>
            </a:solidFill>
            <a:prstDash val="solid"/>
            <a:round/>
            <a:headEnd type="none" w="sm" len="sm"/>
            <a:tailEnd type="none" w="sm" len="sm"/>
          </a:ln>
        </p:spPr>
      </p:pic>
      <p:sp>
        <p:nvSpPr>
          <p:cNvPr id="204" name="Google Shape;204;p21"/>
          <p:cNvSpPr txBox="1"/>
          <p:nvPr/>
        </p:nvSpPr>
        <p:spPr>
          <a:xfrm>
            <a:off x="4914400" y="3298300"/>
            <a:ext cx="3989400" cy="14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500" b="1" u="sng">
                <a:solidFill>
                  <a:schemeClr val="lt1"/>
                </a:solidFill>
                <a:latin typeface="Trebuchet MS"/>
                <a:ea typeface="Trebuchet MS"/>
                <a:cs typeface="Trebuchet MS"/>
                <a:sym typeface="Trebuchet MS"/>
              </a:rPr>
              <a:t>Porta-electrodo:</a:t>
            </a:r>
            <a:r>
              <a:rPr lang="es">
                <a:solidFill>
                  <a:schemeClr val="lt1"/>
                </a:solidFill>
                <a:latin typeface="Trebuchet MS"/>
                <a:ea typeface="Trebuchet MS"/>
                <a:cs typeface="Trebuchet MS"/>
                <a:sym typeface="Trebuchet MS"/>
              </a:rPr>
              <a:t> Es la herramienta que sostiene el electrodo y que está conectada a</a:t>
            </a:r>
            <a:endParaRPr>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s">
                <a:solidFill>
                  <a:schemeClr val="lt1"/>
                </a:solidFill>
                <a:latin typeface="Trebuchet MS"/>
                <a:ea typeface="Trebuchet MS"/>
                <a:cs typeface="Trebuchet MS"/>
                <a:sym typeface="Trebuchet MS"/>
              </a:rPr>
              <a:t>la fuente de poder. Permite al soldador controlar el electrodo mientras realiza la</a:t>
            </a:r>
            <a:endParaRPr>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s">
                <a:solidFill>
                  <a:schemeClr val="lt1"/>
                </a:solidFill>
                <a:latin typeface="Trebuchet MS"/>
                <a:ea typeface="Trebuchet MS"/>
                <a:cs typeface="Trebuchet MS"/>
                <a:sym typeface="Trebuchet MS"/>
              </a:rPr>
              <a:t>soldadura.</a:t>
            </a:r>
            <a:endParaRPr>
              <a:solidFill>
                <a:schemeClr val="lt1"/>
              </a:solidFill>
              <a:latin typeface="Trebuchet MS"/>
              <a:ea typeface="Trebuchet MS"/>
              <a:cs typeface="Trebuchet MS"/>
              <a:sym typeface="Trebuchet MS"/>
            </a:endParaRPr>
          </a:p>
        </p:txBody>
      </p:sp>
      <p:sp>
        <p:nvSpPr>
          <p:cNvPr id="205" name="Google Shape;205;p21"/>
          <p:cNvSpPr txBox="1"/>
          <p:nvPr/>
        </p:nvSpPr>
        <p:spPr>
          <a:xfrm>
            <a:off x="4850500" y="4437600"/>
            <a:ext cx="4117200" cy="127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500" b="1" u="sng">
                <a:solidFill>
                  <a:schemeClr val="lt1"/>
                </a:solidFill>
                <a:latin typeface="Trebuchet MS"/>
                <a:ea typeface="Trebuchet MS"/>
                <a:cs typeface="Trebuchet MS"/>
                <a:sym typeface="Trebuchet MS"/>
              </a:rPr>
              <a:t>Pinza de masa o conexión a tierra:</a:t>
            </a:r>
            <a:r>
              <a:rPr lang="es">
                <a:solidFill>
                  <a:schemeClr val="lt1"/>
                </a:solidFill>
                <a:latin typeface="Trebuchet MS"/>
                <a:ea typeface="Trebuchet MS"/>
                <a:cs typeface="Trebuchet MS"/>
                <a:sym typeface="Trebuchet MS"/>
              </a:rPr>
              <a:t> Es un cable que conecta la pieza de trabajo a</a:t>
            </a:r>
            <a:endParaRPr>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s">
                <a:solidFill>
                  <a:schemeClr val="lt1"/>
                </a:solidFill>
                <a:latin typeface="Trebuchet MS"/>
                <a:ea typeface="Trebuchet MS"/>
                <a:cs typeface="Trebuchet MS"/>
                <a:sym typeface="Trebuchet MS"/>
              </a:rPr>
              <a:t>la fuente de poder, completando el circuito eléctrico necesario para que se forme el</a:t>
            </a:r>
            <a:endParaRPr>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s">
                <a:solidFill>
                  <a:schemeClr val="lt1"/>
                </a:solidFill>
                <a:latin typeface="Trebuchet MS"/>
                <a:ea typeface="Trebuchet MS"/>
                <a:cs typeface="Trebuchet MS"/>
                <a:sym typeface="Trebuchet MS"/>
              </a:rPr>
              <a:t>arco.</a:t>
            </a:r>
            <a:endParaRPr>
              <a:solidFill>
                <a:schemeClr val="lt1"/>
              </a:solidFill>
              <a:latin typeface="Trebuchet MS"/>
              <a:ea typeface="Trebuchet MS"/>
              <a:cs typeface="Trebuchet MS"/>
              <a:sym typeface="Trebuchet MS"/>
            </a:endParaRPr>
          </a:p>
        </p:txBody>
      </p:sp>
      <p:sp>
        <p:nvSpPr>
          <p:cNvPr id="206" name="Google Shape;206;p21"/>
          <p:cNvSpPr txBox="1"/>
          <p:nvPr/>
        </p:nvSpPr>
        <p:spPr>
          <a:xfrm>
            <a:off x="4902700" y="1737600"/>
            <a:ext cx="42309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u="sng">
                <a:solidFill>
                  <a:schemeClr val="lt1"/>
                </a:solidFill>
                <a:latin typeface="Trebuchet MS"/>
                <a:ea typeface="Trebuchet MS"/>
                <a:cs typeface="Trebuchet MS"/>
                <a:sym typeface="Trebuchet MS"/>
              </a:rPr>
              <a:t>Electrodo</a:t>
            </a:r>
            <a:r>
              <a:rPr lang="es">
                <a:solidFill>
                  <a:schemeClr val="lt1"/>
                </a:solidFill>
                <a:latin typeface="Trebuchet MS"/>
                <a:ea typeface="Trebuchet MS"/>
                <a:cs typeface="Trebuchet MS"/>
                <a:sym typeface="Trebuchet MS"/>
              </a:rPr>
              <a:t>: Es el material conductor a través del cual pasa la corriente y que forma el</a:t>
            </a:r>
            <a:endParaRPr>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s">
                <a:solidFill>
                  <a:schemeClr val="lt1"/>
                </a:solidFill>
                <a:latin typeface="Trebuchet MS"/>
                <a:ea typeface="Trebuchet MS"/>
                <a:cs typeface="Trebuchet MS"/>
                <a:sym typeface="Trebuchet MS"/>
              </a:rPr>
              <a:t>arco eléctrico. Puede ser consumible, como en la soldadura con electrodo revestido</a:t>
            </a:r>
            <a:endParaRPr>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s">
                <a:solidFill>
                  <a:schemeClr val="lt1"/>
                </a:solidFill>
                <a:latin typeface="Trebuchet MS"/>
                <a:ea typeface="Trebuchet MS"/>
                <a:cs typeface="Trebuchet MS"/>
                <a:sym typeface="Trebuchet MS"/>
              </a:rPr>
              <a:t>(donde se funde y actúa como material de aporte), o no consumible, como en el caso</a:t>
            </a:r>
            <a:endParaRPr>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s">
                <a:solidFill>
                  <a:schemeClr val="lt1"/>
                </a:solidFill>
                <a:latin typeface="Trebuchet MS"/>
                <a:ea typeface="Trebuchet MS"/>
                <a:cs typeface="Trebuchet MS"/>
                <a:sym typeface="Trebuchet MS"/>
              </a:rPr>
              <a:t>de la soldadura TIG (tungsteno).</a:t>
            </a:r>
            <a:endParaRPr>
              <a:solidFill>
                <a:schemeClr val="lt1"/>
              </a:solidFill>
            </a:endParaRPr>
          </a:p>
        </p:txBody>
      </p:sp>
      <p:sp>
        <p:nvSpPr>
          <p:cNvPr id="207" name="Google Shape;207;p21"/>
          <p:cNvSpPr txBox="1"/>
          <p:nvPr/>
        </p:nvSpPr>
        <p:spPr>
          <a:xfrm>
            <a:off x="4902700" y="454575"/>
            <a:ext cx="42309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u="sng">
                <a:solidFill>
                  <a:schemeClr val="lt1"/>
                </a:solidFill>
                <a:latin typeface="Trebuchet MS"/>
                <a:ea typeface="Trebuchet MS"/>
                <a:cs typeface="Trebuchet MS"/>
                <a:sym typeface="Trebuchet MS"/>
              </a:rPr>
              <a:t>Fuente de poder:</a:t>
            </a:r>
            <a:r>
              <a:rPr lang="es">
                <a:solidFill>
                  <a:schemeClr val="lt1"/>
                </a:solidFill>
                <a:latin typeface="Trebuchet MS"/>
                <a:ea typeface="Trebuchet MS"/>
                <a:cs typeface="Trebuchet MS"/>
                <a:sym typeface="Trebuchet MS"/>
              </a:rPr>
              <a:t> Proporciona la corriente eléctrica necesaria para generar el arco.</a:t>
            </a:r>
            <a:endParaRPr>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s">
                <a:solidFill>
                  <a:schemeClr val="lt1"/>
                </a:solidFill>
                <a:latin typeface="Trebuchet MS"/>
                <a:ea typeface="Trebuchet MS"/>
                <a:cs typeface="Trebuchet MS"/>
                <a:sym typeface="Trebuchet MS"/>
              </a:rPr>
              <a:t>Puede ser de corriente alterna (AC) o corriente continua (DC) según el tipo de soldadura. La fuente de poder regula el voltaje y la intensidad de la corriente.</a:t>
            </a:r>
            <a:endParaRPr>
              <a:solidFill>
                <a:schemeClr val="lt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2318</Words>
  <Application>Microsoft Office PowerPoint</Application>
  <PresentationFormat>Presentación en pantalla (16:10)</PresentationFormat>
  <Paragraphs>202</Paragraphs>
  <Slides>28</Slides>
  <Notes>28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Lato</vt:lpstr>
      <vt:lpstr>Montserrat</vt:lpstr>
      <vt:lpstr>Trebuchet MS</vt:lpstr>
      <vt:lpstr>Arial</vt:lpstr>
      <vt:lpstr>Focus</vt:lpstr>
      <vt:lpstr>SOLDADURAS Y CORTES A GAS</vt:lpstr>
      <vt:lpstr>OBJETIVOS Concientizar, mentalizar y capacitar a los futuros profesionales sobre soldaduras y cortes a gas, priorizando la protección de la vida de los trabajadores expuestos a estas prácticas. MARCO LEGAL Ley Nacional N° 24.557 "Higiene y Seguridad en el Trabajo".  Decreto 351/79, Capítulo 17 "Trabajos con riesgos especiales"  (artículos 145-159). </vt:lpstr>
      <vt:lpstr>SOLDADURA</vt:lpstr>
      <vt:lpstr>TIPOS DE SOLDADURA </vt:lpstr>
      <vt:lpstr>NO ELÉCTRICAS - AUTOGENAS</vt:lpstr>
      <vt:lpstr>NO ELÉCTRICAS - POR FRICCIÓN</vt:lpstr>
      <vt:lpstr>ELÉCTRICAS</vt:lpstr>
      <vt:lpstr>ELÉCTRICAS</vt:lpstr>
      <vt:lpstr>Presentación de PowerPoint</vt:lpstr>
      <vt:lpstr>ELEMENTOS DE PROTECCIÓN PERSONAL CORRESPONDIENTES</vt:lpstr>
      <vt:lpstr>RIESGOS ASOCIADOS A LOS DISTINTOS TIPOS DE TAREAS</vt:lpstr>
      <vt:lpstr>Presentación de PowerPoint</vt:lpstr>
      <vt:lpstr>CORTE A GAS   </vt:lpstr>
      <vt:lpstr>OXICORTE</vt:lpstr>
      <vt:lpstr>CORTE CON LÁSER</vt:lpstr>
      <vt:lpstr>CORTE CON PLASMA</vt:lpstr>
      <vt:lpstr>CORTE CON CHORRO DE AGUA</vt:lpstr>
      <vt:lpstr>CORTE POR FIBRA ÓPTICA</vt:lpstr>
      <vt:lpstr>RIESGOS COMUNES Los procesos de corte (oxicorte, láser, plasma, chorro de agua) implica varios riesgos comunes que requieren control y medidas de seguridad. A continuación se presentan los principales: </vt:lpstr>
      <vt:lpstr>MEDIDAS GENERALES DE PREVENCIÓN</vt:lpstr>
      <vt:lpstr>MARCO LEGAL En nuestro país se reglamentan los procedimientos de soldadura y corte en el Capítulo 17 “Trabajos con riesgos especiales” de la Ley Nacional N° 24.557 “Higiene y Seguridad en el Trabajo” - Decreto 351/79, desde el artículo 145 al artículo 159. </vt:lpstr>
      <vt:lpstr>PROCEDIMIENTOS</vt:lpstr>
      <vt:lpstr>SOBRE EL ESTABLECIMIENTO</vt:lpstr>
      <vt:lpstr>SOBRE EL PERSONAL</vt:lpstr>
      <vt:lpstr>RADIACIONES</vt:lpstr>
      <vt:lpstr>SOLDADURA Y CORTE</vt:lpstr>
      <vt:lpstr>CONCLUSIÓN</vt:lpstr>
      <vt:lpstr>¡¡ MUCHAS 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Fran Iriarte</cp:lastModifiedBy>
  <cp:revision>3</cp:revision>
  <dcterms:modified xsi:type="dcterms:W3CDTF">2024-09-16T00:42:26Z</dcterms:modified>
</cp:coreProperties>
</file>