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314" r:id="rId7"/>
    <p:sldId id="315" r:id="rId8"/>
    <p:sldId id="312" r:id="rId9"/>
    <p:sldId id="313" r:id="rId10"/>
    <p:sldId id="309" r:id="rId11"/>
    <p:sldId id="310" r:id="rId12"/>
    <p:sldId id="261" r:id="rId13"/>
    <p:sldId id="262" r:id="rId14"/>
    <p:sldId id="263" r:id="rId15"/>
    <p:sldId id="264" r:id="rId16"/>
    <p:sldId id="265" r:id="rId17"/>
    <p:sldId id="266" r:id="rId18"/>
    <p:sldId id="296" r:id="rId19"/>
    <p:sldId id="297" r:id="rId20"/>
    <p:sldId id="298" r:id="rId21"/>
    <p:sldId id="299" r:id="rId22"/>
    <p:sldId id="300" r:id="rId23"/>
    <p:sldId id="301" r:id="rId24"/>
    <p:sldId id="305" r:id="rId25"/>
    <p:sldId id="306" r:id="rId26"/>
    <p:sldId id="302" r:id="rId27"/>
    <p:sldId id="303" r:id="rId28"/>
    <p:sldId id="304" r:id="rId29"/>
    <p:sldId id="307" r:id="rId30"/>
    <p:sldId id="311" r:id="rId31"/>
    <p:sldId id="318" r:id="rId32"/>
    <p:sldId id="319" r:id="rId3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EE3"/>
    <a:srgbClr val="FEF1E2"/>
    <a:srgbClr val="FEE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AA2E5-365A-BA40-B575-D3379E55D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33D79-65F1-17F0-7067-19DA58FBE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EF9386-21E3-8E36-05F4-C72E8D22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50CF8-E41B-2D20-B63B-62C317E5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5C1BFE-BA8A-8AF7-FFC2-67ACF7C2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86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837181-39DD-80EA-855C-30C0D567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36452D-5184-4787-F86E-CC6734A4C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066B22-6312-F32A-FBA5-9CEF183B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8CCFD0-F316-596D-B34F-2442BB5DD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7C7ED-9F3A-13ED-9C42-893F35A5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076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AAF84E-9753-1696-C7BE-0755036ECE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618505-2E89-5B6A-F271-6321AE0B9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364380-D491-C6CF-D298-258AC957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AA15A-4DC5-8D84-2ABE-163890B5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4AD6B8-4A1A-B7BD-28F1-3D86F4B9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625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9454C-CDF5-6EFC-CA9E-5E75E083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59C014-D1C6-A41D-3FA9-CA123E6B0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E67AF9-DBA0-8C32-0568-86F86329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19F577-5C0D-9568-0F1F-85EE3D46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EC24D5-FEC9-3FAA-3506-89341E9A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548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5BF6F-8E63-0BD7-51FB-8BE1F0F4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62702-C3B9-B128-1547-92657BB88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78AC84-33D5-A531-AB10-97D9F835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35117C-C496-7D4A-C27C-1CFFA05D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E924C7-3AAB-A05E-D6B9-7D3F2CFA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783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0168B-740C-748E-FC3C-1533C425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95BF3-D469-4565-F0B6-FB0F8CC6C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04595A-99AE-CE16-0D8B-C2141C47D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2E6463-DC38-308D-7356-A40FCE52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3C0631-2A4A-8D07-753F-E3C99672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5476AF-079C-604D-35DB-743E9C96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987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A12F8-AFBF-962A-2554-809FB38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64BB37-51A7-D883-08A4-2066AC2D3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D8F02A-5E15-EF07-0566-DAD89F67D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9C61B8-BB52-F71B-619C-0E1C5072C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7651DC1-5A07-3C45-2DB1-B0EFBC903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4097FC-7E13-826F-5D80-6D59A9FA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D74D81-FC6C-06E0-AC09-BD85A0AC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169062-64EC-4D4B-378D-D6E4E283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689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DA9633-60C0-CFA5-9343-E98896C9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7715D6-D187-081D-2DB1-6635D71C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179981-81E2-D120-E1BF-C23724E8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151F0E7-C4CC-EDDA-76FE-FB480F81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664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97C54AC-536A-A5F4-9425-1E6FF6F4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3729668-41F2-A962-4EA5-88D14C5F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C05C4B-5773-C91E-BFD0-D381E3B8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406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1E996-DB2A-1E39-C201-23D813FE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7010D8-F369-C87B-6E73-3943600C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47B5F2-A8EE-F65B-DECC-D53ADCFD0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5B0098-22EA-EDE9-CA97-1954CCBA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403907-927F-20E3-FA2E-0A9C736F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29057F-490D-60D8-D3CF-44A1F647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058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9B1ED-09A6-CC51-3161-28D9D5E8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C1E230-2605-B398-E6B1-A1750A501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4049A9-48DE-6B39-AB51-598F9D03F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3CD31A-E2C7-82A1-580C-1CD0FF8C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29A7FB-9133-BBC2-7B25-3102EFB9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3F64B1-3AF8-9A6F-810A-68D7B98C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873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64AC2B-AB54-0BE4-A0C4-F9B3814D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3B2B0F-C23F-07BD-9C05-D493D1DDB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99229C-F695-A832-92A9-958BB4C5E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48652-55B4-4CF7-B438-75B9EC8C3EA8}" type="datetimeFigureOut">
              <a:rPr lang="es-AR" smtClean="0"/>
              <a:t>23/9/2024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30F547-E074-3A11-46A2-4633AE7FB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069B6-6619-84AF-D2B2-0AB8C01F6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DCF-EEFD-42DE-89B1-20D61EA584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010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17/06/relationships/model3d" Target="../media/model3d2.glb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D94DE79-C24B-143A-DF5E-A6194B0F4CBC}"/>
              </a:ext>
            </a:extLst>
          </p:cNvPr>
          <p:cNvSpPr txBox="1"/>
          <p:nvPr/>
        </p:nvSpPr>
        <p:spPr>
          <a:xfrm>
            <a:off x="368498" y="4879508"/>
            <a:ext cx="3883500" cy="152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600" b="1" dirty="0">
                <a:latin typeface="Arial Narrow" panose="020B0606020202030204" pitchFamily="34" charset="0"/>
              </a:rPr>
              <a:t>GRUPO N°15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>
                <a:latin typeface="Arial Narrow" panose="020B0606020202030204" pitchFamily="34" charset="0"/>
              </a:rPr>
              <a:t>Falletti, Matías Ezequiel.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>
                <a:latin typeface="Arial Narrow" panose="020B0606020202030204" pitchFamily="34" charset="0"/>
              </a:rPr>
              <a:t>Llampa, Rodrigo David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>
                <a:latin typeface="Arial Narrow" panose="020B0606020202030204" pitchFamily="34" charset="0"/>
              </a:rPr>
              <a:t>Vega Sosa, Tomás Ignacio.</a:t>
            </a:r>
            <a:endParaRPr lang="es-AR" sz="1600" dirty="0">
              <a:latin typeface="Arial Narrow" panose="020B0606020202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4" name="Picture 10" descr="Dibujos Animados De Explosión Vectores, Ilustraciones y Gráficos - 123RF">
            <a:extLst>
              <a:ext uri="{FF2B5EF4-FFF2-40B4-BE49-F238E27FC236}">
                <a16:creationId xmlns:a16="http://schemas.microsoft.com/office/drawing/2014/main" id="{F74C62D8-7619-FBE6-28B2-E7C8691AA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10466" r="4627" b="11345"/>
          <a:stretch/>
        </p:blipFill>
        <p:spPr bwMode="auto">
          <a:xfrm>
            <a:off x="3267075" y="610304"/>
            <a:ext cx="5657850" cy="51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BC9CD31-8ADC-537E-1CC1-DFD64A8ED567}"/>
              </a:ext>
            </a:extLst>
          </p:cNvPr>
          <p:cNvSpPr txBox="1"/>
          <p:nvPr/>
        </p:nvSpPr>
        <p:spPr>
          <a:xfrm>
            <a:off x="3957636" y="2976672"/>
            <a:ext cx="4276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latin typeface="Arial Narrow" panose="020B0606020202030204" pitchFamily="34" charset="0"/>
              </a:rPr>
              <a:t>EXPLOSIVOS</a:t>
            </a:r>
            <a:endParaRPr lang="es-AR" sz="6000" b="1" dirty="0">
              <a:latin typeface="Arial Narrow" panose="020B060602020203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9151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RIESGOS VINCULADOS</a:t>
            </a:r>
            <a:endParaRPr lang="en-US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908FDDB7-08AC-BFB2-AB84-0DBF874D1B25}"/>
              </a:ext>
            </a:extLst>
          </p:cNvPr>
          <p:cNvSpPr txBox="1">
            <a:spLocks/>
          </p:cNvSpPr>
          <p:nvPr/>
        </p:nvSpPr>
        <p:spPr>
          <a:xfrm>
            <a:off x="1110311" y="1321823"/>
            <a:ext cx="9971376" cy="3069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algn="just"/>
            <a:r>
              <a:rPr lang="es-MX" sz="2000" dirty="0">
                <a:latin typeface="Arial Narrow" panose="020B0606020202030204" pitchFamily="34" charset="0"/>
              </a:rPr>
              <a:t>Los explosivos se inician o activan con los detonadores, pero pueden reaccionar y explotar por otros motivos como: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b="1" dirty="0">
                <a:latin typeface="Arial Narrow" panose="020B0606020202030204" pitchFamily="34" charset="0"/>
              </a:rPr>
              <a:t>Explosión fortuita: </a:t>
            </a:r>
            <a:r>
              <a:rPr lang="es-MX" sz="2000" dirty="0">
                <a:latin typeface="Arial Narrow" panose="020B0606020202030204" pitchFamily="34" charset="0"/>
              </a:rPr>
              <a:t>Detonación sorpresiva fuera del taladro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b="1" dirty="0">
                <a:latin typeface="Arial Narrow" panose="020B0606020202030204" pitchFamily="34" charset="0"/>
              </a:rPr>
              <a:t>Tiro prematuro: </a:t>
            </a:r>
            <a:r>
              <a:rPr lang="es-MX" sz="2000" dirty="0">
                <a:latin typeface="Arial Narrow" panose="020B0606020202030204" pitchFamily="34" charset="0"/>
              </a:rPr>
              <a:t>Detonación adelantada de uno o más taladros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b="1" dirty="0">
                <a:latin typeface="Arial Narrow" panose="020B0606020202030204" pitchFamily="34" charset="0"/>
              </a:rPr>
              <a:t>Tiro retardado: </a:t>
            </a:r>
            <a:r>
              <a:rPr lang="es-MX" sz="2000" dirty="0">
                <a:latin typeface="Arial Narrow" panose="020B0606020202030204" pitchFamily="34" charset="0"/>
              </a:rPr>
              <a:t>No salió total o parcialmente por falla del iniciador, guía o explosivo, deja restos que deben eliminarse posteriormente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b="1" dirty="0">
                <a:latin typeface="Arial Narrow" panose="020B0606020202030204" pitchFamily="34" charset="0"/>
              </a:rPr>
              <a:t>Tiro soplado: </a:t>
            </a:r>
            <a:r>
              <a:rPr lang="es-MX" sz="2000" dirty="0">
                <a:latin typeface="Arial Narrow" panose="020B0606020202030204" pitchFamily="34" charset="0"/>
              </a:rPr>
              <a:t>Salió sin romper la roca ni dejar restos.</a:t>
            </a:r>
          </a:p>
          <a:p>
            <a:endParaRPr lang="en-US" dirty="0"/>
          </a:p>
        </p:txBody>
      </p:sp>
      <p:pic>
        <p:nvPicPr>
          <p:cNvPr id="5" name="Picture 2" descr="Riesgo de Explosivo">
            <a:extLst>
              <a:ext uri="{FF2B5EF4-FFF2-40B4-BE49-F238E27FC236}">
                <a16:creationId xmlns:a16="http://schemas.microsoft.com/office/drawing/2014/main" id="{298D63E3-A6C8-19D3-4A63-AC85AD83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301" y="4174836"/>
            <a:ext cx="2613419" cy="23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oladura en minería subterránea - Maquirena">
            <a:extLst>
              <a:ext uri="{FF2B5EF4-FFF2-40B4-BE49-F238E27FC236}">
                <a16:creationId xmlns:a16="http://schemas.microsoft.com/office/drawing/2014/main" id="{C9ECAB9C-120C-B9C0-D400-0561DCF7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86" y="4159594"/>
            <a:ext cx="4148570" cy="23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517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ACCIDENTES CON EXPLOSIVOS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CFF763-44E0-A88A-97F2-1C1D5EE9BFA0}"/>
              </a:ext>
            </a:extLst>
          </p:cNvPr>
          <p:cNvSpPr txBox="1">
            <a:spLocks/>
          </p:cNvSpPr>
          <p:nvPr/>
        </p:nvSpPr>
        <p:spPr>
          <a:xfrm>
            <a:off x="609601" y="1263512"/>
            <a:ext cx="9790545" cy="478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800" b="1" dirty="0">
                <a:latin typeface="Arial Narrow" panose="020B0606020202030204" pitchFamily="34" charset="0"/>
              </a:rPr>
              <a:t>Directos:</a:t>
            </a:r>
          </a:p>
          <a:p>
            <a:pPr marL="114300" algn="just"/>
            <a:r>
              <a:rPr lang="es-MX" sz="1800" i="1" dirty="0">
                <a:latin typeface="Arial Narrow" panose="020B0606020202030204" pitchFamily="34" charset="0"/>
              </a:rPr>
              <a:t>Por explosiones fortuitas o tiros fallados. Motivos: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Negligencia,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Fallas de encendido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Productos defectuosos.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800" b="1" dirty="0">
                <a:latin typeface="Arial Narrow" panose="020B0606020202030204" pitchFamily="34" charset="0"/>
              </a:rPr>
              <a:t>Indirectos:</a:t>
            </a:r>
          </a:p>
          <a:p>
            <a:pPr marL="114300" algn="just"/>
            <a:r>
              <a:rPr lang="es-MX" sz="1800" i="1" dirty="0">
                <a:latin typeface="Arial Narrow" panose="020B0606020202030204" pitchFamily="34" charset="0"/>
              </a:rPr>
              <a:t>Por gaseamiento. Motivos: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Ingreso antes de despejar los humos.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Exposición a ambiente mal ventilado.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Iniciación defectuosa del explosivo.</a:t>
            </a:r>
          </a:p>
          <a:p>
            <a:pPr marL="114300" algn="just"/>
            <a:r>
              <a:rPr lang="es-MX" sz="1800" i="1" dirty="0">
                <a:latin typeface="Arial Narrow" panose="020B0606020202030204" pitchFamily="34" charset="0"/>
              </a:rPr>
              <a:t>Por desplome de rocas (vibración excesiva). Motivos: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Condiciones geológicas, roca muy fisurada o incompetente.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Sobrecarga de explosivos.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Iniciación instantánea del disparo o con retardos muy cortos.</a:t>
            </a:r>
          </a:p>
          <a:p>
            <a:pPr marL="114300"/>
            <a:endParaRPr lang="en-US" dirty="0"/>
          </a:p>
        </p:txBody>
      </p:sp>
      <p:pic>
        <p:nvPicPr>
          <p:cNvPr id="6" name="Picture 6" descr="Accidentes en minería chilena se redujeron 75% desde 2010 a 2021">
            <a:extLst>
              <a:ext uri="{FF2B5EF4-FFF2-40B4-BE49-F238E27FC236}">
                <a16:creationId xmlns:a16="http://schemas.microsoft.com/office/drawing/2014/main" id="{89508ED9-BCF1-A459-3860-26987719E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4909"/>
            <a:ext cx="4692073" cy="31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7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D94DE79-C24B-143A-DF5E-A6194B0F4CBC}"/>
              </a:ext>
            </a:extLst>
          </p:cNvPr>
          <p:cNvSpPr txBox="1"/>
          <p:nvPr/>
        </p:nvSpPr>
        <p:spPr>
          <a:xfrm>
            <a:off x="279498" y="520352"/>
            <a:ext cx="11633002" cy="65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CLASIFICACIÓN DE SUSTANCIAS EXPLOSIVAS</a:t>
            </a:r>
            <a:endParaRPr lang="es-AR" sz="2800" dirty="0">
              <a:latin typeface="Arial Narrow" panose="020B0606020202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3AFB6AE-B0E4-1872-CA3B-DE96B93DA0E3}"/>
              </a:ext>
            </a:extLst>
          </p:cNvPr>
          <p:cNvSpPr txBox="1"/>
          <p:nvPr/>
        </p:nvSpPr>
        <p:spPr>
          <a:xfrm>
            <a:off x="221474" y="1275744"/>
            <a:ext cx="11749050" cy="530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b="1" dirty="0">
                <a:latin typeface="Arial Narrow" panose="020B0606020202030204" pitchFamily="34" charset="0"/>
              </a:rPr>
              <a:t>Según la Naturaleza explosiva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u="sng" dirty="0">
                <a:latin typeface="Arial Narrow" panose="020B0606020202030204" pitchFamily="34" charset="0"/>
              </a:rPr>
              <a:t>Deflagrantes</a:t>
            </a:r>
            <a:r>
              <a:rPr lang="es-MX" dirty="0">
                <a:latin typeface="Arial Narrow" panose="020B0606020202030204" pitchFamily="34" charset="0"/>
              </a:rPr>
              <a:t>: la reacción se inicia por activación termocinetica (calor). Velocidades entre 400 – 800 m/seg. Ejemplo: </a:t>
            </a:r>
            <a:r>
              <a:rPr lang="es-MX" b="1" i="1" dirty="0">
                <a:latin typeface="Arial Narrow" panose="020B0606020202030204" pitchFamily="34" charset="0"/>
              </a:rPr>
              <a:t>Pólvora</a:t>
            </a:r>
            <a:r>
              <a:rPr lang="es-MX" dirty="0">
                <a:latin typeface="Arial Narrow" panose="020B0606020202030204" pitchFamily="34" charset="0"/>
              </a:rPr>
              <a:t> </a:t>
            </a:r>
            <a:r>
              <a:rPr lang="es-MX" b="1" i="1" dirty="0">
                <a:latin typeface="Arial Narrow" panose="020B0606020202030204" pitchFamily="34" charset="0"/>
              </a:rPr>
              <a:t>Negra</a:t>
            </a:r>
            <a:r>
              <a:rPr lang="es-MX" dirty="0">
                <a:latin typeface="Arial Narrow" panose="020B0606020202030204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u="sng" dirty="0">
                <a:latin typeface="Arial Narrow" panose="020B0606020202030204" pitchFamily="34" charset="0"/>
              </a:rPr>
              <a:t>Detonantes</a:t>
            </a:r>
            <a:r>
              <a:rPr lang="es-MX" dirty="0">
                <a:latin typeface="Arial Narrow" panose="020B0606020202030204" pitchFamily="34" charset="0"/>
              </a:rPr>
              <a:t>: la reacción se inicia por una onda de choque supersónica (velocidades entre 2000 – 8000 m/seg). Ejemplo: </a:t>
            </a:r>
            <a:r>
              <a:rPr lang="es-MX" b="1" i="1" dirty="0">
                <a:latin typeface="Arial Narrow" panose="020B0606020202030204" pitchFamily="34" charset="0"/>
              </a:rPr>
              <a:t>Dinamita</a:t>
            </a:r>
            <a:r>
              <a:rPr lang="es-MX" dirty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MX" b="1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b="1" dirty="0">
                <a:latin typeface="Arial Narrow" panose="020B0606020202030204" pitchFamily="34" charset="0"/>
              </a:rPr>
              <a:t>Según la Sensibilidad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u="sng" dirty="0">
                <a:latin typeface="Arial Narrow" panose="020B0606020202030204" pitchFamily="34" charset="0"/>
              </a:rPr>
              <a:t>Primarios</a:t>
            </a:r>
            <a:r>
              <a:rPr lang="es-MX" dirty="0">
                <a:latin typeface="Arial Narrow" panose="020B0606020202030204" pitchFamily="34" charset="0"/>
              </a:rPr>
              <a:t>: </a:t>
            </a:r>
            <a:r>
              <a:rPr lang="es-ES" sz="1800" kern="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requieren cantidades mininas de energía para activarse. La energía liberada en su detonación es pequeña (400 kcal/kg).</a:t>
            </a:r>
            <a:endParaRPr lang="es-MX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u="sng" dirty="0">
                <a:latin typeface="Arial Narrow" panose="020B0606020202030204" pitchFamily="34" charset="0"/>
              </a:rPr>
              <a:t>Secundarios</a:t>
            </a:r>
            <a:r>
              <a:rPr lang="es-MX" dirty="0">
                <a:latin typeface="Arial Narrow" panose="020B0606020202030204" pitchFamily="34" charset="0"/>
              </a:rPr>
              <a:t>: </a:t>
            </a:r>
            <a:r>
              <a:rPr lang="es-ES" sz="1800" kern="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necesitan de un explosivo primario para poder iniciarse. La energía liberada en su detonación es elevada (1000 kcal/kg). </a:t>
            </a:r>
            <a:endParaRPr lang="es-MX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u="sng" dirty="0">
                <a:latin typeface="Arial Narrow" panose="020B0606020202030204" pitchFamily="34" charset="0"/>
              </a:rPr>
              <a:t>Terciarios</a:t>
            </a:r>
            <a:r>
              <a:rPr lang="es-MX" dirty="0">
                <a:latin typeface="Arial Narrow" panose="020B0606020202030204" pitchFamily="34" charset="0"/>
              </a:rPr>
              <a:t>: son los denominados </a:t>
            </a:r>
            <a:r>
              <a:rPr lang="es-ES" sz="1800" kern="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NAFOS” (nitrato de amonio/fuelóleo) conocidos por su enorme insensibilidad.</a:t>
            </a:r>
            <a:endParaRPr lang="es-MX" dirty="0">
              <a:latin typeface="Arial Narrow" panose="020B0606020202030204" pitchFamily="34" charset="0"/>
            </a:endParaRPr>
          </a:p>
          <a:p>
            <a:pPr algn="just"/>
            <a:endParaRPr lang="es-MX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b="1" dirty="0">
                <a:latin typeface="Arial Narrow" panose="020B0606020202030204" pitchFamily="34" charset="0"/>
              </a:rPr>
              <a:t>Según su Utilización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u="sng" dirty="0">
                <a:latin typeface="Arial Narrow" panose="020B0606020202030204" pitchFamily="34" charset="0"/>
              </a:rPr>
              <a:t>Iniciador</a:t>
            </a:r>
            <a:r>
              <a:rPr lang="es-MX" dirty="0">
                <a:latin typeface="Arial Narrow" panose="020B0606020202030204" pitchFamily="34" charset="0"/>
              </a:rPr>
              <a:t>: </a:t>
            </a:r>
            <a:r>
              <a:rPr lang="es-ES" sz="1800" kern="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utilizados para iniciar un explosivo secundario. Suelen ser explosivos de alta sensibilidad (primarios).</a:t>
            </a:r>
            <a:endParaRPr lang="es-MX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u="sng" dirty="0">
                <a:latin typeface="Arial Narrow" panose="020B0606020202030204" pitchFamily="34" charset="0"/>
              </a:rPr>
              <a:t>Carga</a:t>
            </a:r>
            <a:r>
              <a:rPr lang="es-MX" dirty="0">
                <a:latin typeface="Arial Narrow" panose="020B0606020202030204" pitchFamily="34" charset="0"/>
              </a:rPr>
              <a:t>: </a:t>
            </a:r>
            <a:r>
              <a:rPr lang="es-ES" kern="0" dirty="0"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  <a:r>
              <a:rPr lang="es-ES" sz="1800" kern="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 la masa base que explotará y es objeto del diseño de la voladura. </a:t>
            </a:r>
            <a:endParaRPr lang="es-MX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u="sng" dirty="0">
                <a:latin typeface="Arial Narrow" panose="020B0606020202030204" pitchFamily="34" charset="0"/>
              </a:rPr>
              <a:t>Multiplicador</a:t>
            </a:r>
            <a:r>
              <a:rPr lang="es-MX" dirty="0">
                <a:latin typeface="Arial Narrow" panose="020B0606020202030204" pitchFamily="34" charset="0"/>
              </a:rPr>
              <a:t>: explosivos intermedios, utilizados cuando la carga no se detona con el iniciador. </a:t>
            </a:r>
            <a:r>
              <a:rPr lang="es-MX" dirty="0" err="1">
                <a:latin typeface="Arial Narrow" panose="020B0606020202030204" pitchFamily="34" charset="0"/>
              </a:rPr>
              <a:t>ANFOs</a:t>
            </a:r>
            <a:r>
              <a:rPr lang="es-MX" dirty="0">
                <a:latin typeface="Arial Narrow" panose="020B0606020202030204" pitchFamily="34" charset="0"/>
              </a:rPr>
              <a:t> requieren este tipo de carga.</a:t>
            </a:r>
            <a:endParaRPr lang="es-AR" dirty="0">
              <a:latin typeface="Arial Narrow" panose="020B0606020202030204" pitchFamily="34" charset="0"/>
            </a:endParaRPr>
          </a:p>
        </p:txBody>
      </p:sp>
      <p:pic>
        <p:nvPicPr>
          <p:cNvPr id="16388" name="Picture 4" descr="materiales extremadamente explosivos. precaución señal de advertencia  explosivos líquidos o materiales. conjunto de iconos de sustancias  explosivas. iconos vectoriales 16184666 Vector en Vecteezy">
            <a:extLst>
              <a:ext uri="{FF2B5EF4-FFF2-40B4-BE49-F238E27FC236}">
                <a16:creationId xmlns:a16="http://schemas.microsoft.com/office/drawing/2014/main" id="{A310184D-B317-9CDE-7BC2-FB0DB1C9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836" y="4161910"/>
            <a:ext cx="1243888" cy="12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6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4FBA8A-CE26-C765-67FA-1C0BB7403757}"/>
              </a:ext>
            </a:extLst>
          </p:cNvPr>
          <p:cNvSpPr txBox="1"/>
          <p:nvPr/>
        </p:nvSpPr>
        <p:spPr>
          <a:xfrm>
            <a:off x="1413767" y="569383"/>
            <a:ext cx="9364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CLASIFICACIÓN SEGÚN LA LEY NACIONAL DE ARMAS N° 20.429</a:t>
            </a:r>
            <a:endParaRPr lang="es-AR" sz="2800" dirty="0"/>
          </a:p>
        </p:txBody>
      </p:sp>
      <p:pic>
        <p:nvPicPr>
          <p:cNvPr id="4" name="Google Shape;201;p6">
            <a:extLst>
              <a:ext uri="{FF2B5EF4-FFF2-40B4-BE49-F238E27FC236}">
                <a16:creationId xmlns:a16="http://schemas.microsoft.com/office/drawing/2014/main" id="{F92E7511-EACA-6BE6-D79C-7141593296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9391" y="1056447"/>
            <a:ext cx="9105529" cy="55489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4CD86C-CF6A-75C8-2E46-3008D6CB4E62}"/>
              </a:ext>
            </a:extLst>
          </p:cNvPr>
          <p:cNvSpPr txBox="1"/>
          <p:nvPr/>
        </p:nvSpPr>
        <p:spPr>
          <a:xfrm>
            <a:off x="9584184" y="2852175"/>
            <a:ext cx="2388092" cy="115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600" b="1" dirty="0">
                <a:latin typeface="Arial Narrow" panose="020B0606020202030204" pitchFamily="34" charset="0"/>
              </a:rPr>
              <a:t>CLASE A</a:t>
            </a:r>
            <a:r>
              <a:rPr lang="es-MX" sz="1600" dirty="0">
                <a:latin typeface="Arial Narrow" panose="020B0606020202030204" pitchFamily="34" charset="0"/>
              </a:rPr>
              <a:t>: bajo riesgo. </a:t>
            </a:r>
          </a:p>
          <a:p>
            <a:pPr algn="just">
              <a:lnSpc>
                <a:spcPct val="150000"/>
              </a:lnSpc>
            </a:pPr>
            <a:r>
              <a:rPr lang="es-MX" sz="1600" b="1" dirty="0">
                <a:latin typeface="Arial Narrow" panose="020B0606020202030204" pitchFamily="34" charset="0"/>
              </a:rPr>
              <a:t>CLASE B</a:t>
            </a:r>
            <a:r>
              <a:rPr lang="es-MX" sz="1600" dirty="0">
                <a:latin typeface="Arial Narrow" panose="020B0606020202030204" pitchFamily="34" charset="0"/>
              </a:rPr>
              <a:t>: riesgo moderado.</a:t>
            </a:r>
          </a:p>
          <a:p>
            <a:pPr algn="just">
              <a:lnSpc>
                <a:spcPct val="150000"/>
              </a:lnSpc>
            </a:pPr>
            <a:r>
              <a:rPr lang="es-MX" sz="1600" b="1" dirty="0">
                <a:latin typeface="Arial Narrow" panose="020B0606020202030204" pitchFamily="34" charset="0"/>
              </a:rPr>
              <a:t>CLASE C</a:t>
            </a:r>
            <a:r>
              <a:rPr lang="es-MX" sz="1600" dirty="0">
                <a:latin typeface="Arial Narrow" panose="020B0606020202030204" pitchFamily="34" charset="0"/>
              </a:rPr>
              <a:t>: alto riesgo.</a:t>
            </a:r>
          </a:p>
        </p:txBody>
      </p:sp>
    </p:spTree>
    <p:extLst>
      <p:ext uri="{BB962C8B-B14F-4D97-AF65-F5344CB8AC3E}">
        <p14:creationId xmlns:p14="http://schemas.microsoft.com/office/powerpoint/2010/main" val="248378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D94DE79-C24B-143A-DF5E-A6194B0F4CBC}"/>
              </a:ext>
            </a:extLst>
          </p:cNvPr>
          <p:cNvSpPr txBox="1"/>
          <p:nvPr/>
        </p:nvSpPr>
        <p:spPr>
          <a:xfrm>
            <a:off x="88258" y="455446"/>
            <a:ext cx="12015483" cy="66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SELECCIÓN DEL EXPLOSIVO</a:t>
            </a:r>
            <a:endParaRPr lang="es-AR" sz="28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6A1A93-11B5-5ED0-0A25-F845437AA9E6}"/>
              </a:ext>
            </a:extLst>
          </p:cNvPr>
          <p:cNvSpPr txBox="1"/>
          <p:nvPr/>
        </p:nvSpPr>
        <p:spPr>
          <a:xfrm>
            <a:off x="396546" y="1388316"/>
            <a:ext cx="5614387" cy="482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chemeClr val="dk1"/>
                </a:solidFill>
                <a:latin typeface="Arial Narrow" panose="020B0606020202030204" pitchFamily="34" charset="0"/>
              </a:rPr>
              <a:t>Para la selección del tipo de explosivo se debe conocer: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800" dirty="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schemeClr val="dk1"/>
                </a:solidFill>
                <a:latin typeface="Arial Narrow" panose="020B0606020202030204" pitchFamily="34" charset="0"/>
              </a:rPr>
              <a:t>1. Características del explosivo.</a:t>
            </a: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-MX" dirty="0">
                <a:solidFill>
                  <a:schemeClr val="dk1"/>
                </a:solidFill>
                <a:latin typeface="Arial Narrow" panose="020B0606020202030204" pitchFamily="34" charset="0"/>
              </a:rPr>
              <a:t>Estabilidad química. </a:t>
            </a: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-MX" dirty="0">
                <a:latin typeface="Arial Narrow" panose="020B0606020202030204" pitchFamily="34" charset="0"/>
              </a:rPr>
              <a:t>Flamabilidad</a:t>
            </a: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-MX" dirty="0">
                <a:latin typeface="Arial Narrow" panose="020B0606020202030204" pitchFamily="34" charset="0"/>
              </a:rPr>
              <a:t>Velocidad de detonación</a:t>
            </a: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-MX" dirty="0">
                <a:latin typeface="Arial Narrow" panose="020B0606020202030204" pitchFamily="34" charset="0"/>
              </a:rPr>
              <a:t>Densidad</a:t>
            </a: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-MX" dirty="0">
                <a:latin typeface="Arial Narrow" panose="020B0606020202030204" pitchFamily="34" charset="0"/>
              </a:rPr>
              <a:t>Presión de detonación</a:t>
            </a: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-MX" dirty="0">
                <a:latin typeface="Arial Narrow" panose="020B0606020202030204" pitchFamily="34" charset="0"/>
              </a:rPr>
              <a:t>Potencia </a:t>
            </a: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-MX" dirty="0">
                <a:latin typeface="Arial Narrow" panose="020B0606020202030204" pitchFamily="34" charset="0"/>
              </a:rPr>
              <a:t>Cohesividad</a:t>
            </a: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-MX" dirty="0">
                <a:latin typeface="Arial Narrow" panose="020B0606020202030204" pitchFamily="34" charset="0"/>
              </a:rPr>
              <a:t>Humos</a:t>
            </a: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-MX" dirty="0">
                <a:latin typeface="Arial Narrow" panose="020B0606020202030204" pitchFamily="34" charset="0"/>
              </a:rPr>
              <a:t>Costo</a:t>
            </a:r>
            <a:endParaRPr lang="es-MX" sz="2000" dirty="0">
              <a:solidFill>
                <a:schemeClr val="dk1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Google Shape;210;p7" descr="Exploenergy SAS – Especialistas en Explosivos y Voladuras controladas">
            <a:extLst>
              <a:ext uri="{FF2B5EF4-FFF2-40B4-BE49-F238E27FC236}">
                <a16:creationId xmlns:a16="http://schemas.microsoft.com/office/drawing/2014/main" id="{30C4E5F9-5EF6-2317-23ED-B01E0EF61F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7057" y="3624572"/>
            <a:ext cx="5054354" cy="285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7;p24">
            <a:extLst>
              <a:ext uri="{FF2B5EF4-FFF2-40B4-BE49-F238E27FC236}">
                <a16:creationId xmlns:a16="http://schemas.microsoft.com/office/drawing/2014/main" id="{1E6AFF63-1172-0018-AD36-FC2D803196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3370" y="1309137"/>
            <a:ext cx="3744870" cy="2765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38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C04098-77A6-B4AC-9DE0-EDFDD487B6DF}"/>
              </a:ext>
            </a:extLst>
          </p:cNvPr>
          <p:cNvSpPr txBox="1"/>
          <p:nvPr/>
        </p:nvSpPr>
        <p:spPr>
          <a:xfrm>
            <a:off x="411104" y="1295645"/>
            <a:ext cx="3741192" cy="454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schemeClr val="dk1"/>
                </a:solidFill>
                <a:latin typeface="Arial Narrow" panose="020B0606020202030204" pitchFamily="34" charset="0"/>
              </a:rPr>
              <a:t>2. Características del ambiente.</a:t>
            </a:r>
          </a:p>
          <a:p>
            <a:pPr marL="457200" lvl="0" indent="-317500" algn="just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-MX" dirty="0">
                <a:solidFill>
                  <a:schemeClr val="dk1"/>
                </a:solidFill>
                <a:latin typeface="Arial Narrow" panose="020B0606020202030204" pitchFamily="34" charset="0"/>
              </a:rPr>
              <a:t>Sensibilidad</a:t>
            </a:r>
          </a:p>
          <a:p>
            <a:pPr marL="457200" lvl="0" indent="-317500" algn="just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-MX" dirty="0">
                <a:solidFill>
                  <a:schemeClr val="dk1"/>
                </a:solidFill>
                <a:latin typeface="Arial Narrow" panose="020B0606020202030204" pitchFamily="34" charset="0"/>
              </a:rPr>
              <a:t>Resistencia al agua</a:t>
            </a:r>
          </a:p>
          <a:p>
            <a:pPr marL="457200" lvl="0" indent="-317500" algn="just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-MX" dirty="0">
                <a:solidFill>
                  <a:schemeClr val="dk1"/>
                </a:solidFill>
                <a:latin typeface="Arial Narrow" panose="020B0606020202030204" pitchFamily="34" charset="0"/>
              </a:rPr>
              <a:t>Entorno</a:t>
            </a:r>
          </a:p>
          <a:p>
            <a:pPr marL="457200" lvl="0" indent="-317500" algn="just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-MX" dirty="0">
                <a:solidFill>
                  <a:schemeClr val="dk1"/>
                </a:solidFill>
                <a:latin typeface="Arial Narrow" panose="020B0606020202030204" pitchFamily="34" charset="0"/>
              </a:rPr>
              <a:t>Volumen a volar</a:t>
            </a:r>
          </a:p>
          <a:p>
            <a:pPr marL="457200" lvl="0" indent="-317500" algn="just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-MX" dirty="0">
                <a:solidFill>
                  <a:schemeClr val="dk1"/>
                </a:solidFill>
                <a:latin typeface="Arial Narrow" panose="020B0606020202030204" pitchFamily="34" charset="0"/>
              </a:rPr>
              <a:t>Características del elemento a volar</a:t>
            </a:r>
          </a:p>
          <a:p>
            <a:pPr marL="457200" lvl="0" indent="-317500" algn="just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-MX" dirty="0">
                <a:solidFill>
                  <a:schemeClr val="dk1"/>
                </a:solidFill>
                <a:latin typeface="Arial Narrow" panose="020B0606020202030204" pitchFamily="34" charset="0"/>
              </a:rPr>
              <a:t>Condiciones atmosféricas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20B5F89-73D8-3CC7-C11E-0514C087E651}"/>
              </a:ext>
            </a:extLst>
          </p:cNvPr>
          <p:cNvSpPr txBox="1"/>
          <p:nvPr/>
        </p:nvSpPr>
        <p:spPr>
          <a:xfrm>
            <a:off x="88258" y="455446"/>
            <a:ext cx="12015483" cy="66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SELECCIÓN DEL EXPLOSIVO</a:t>
            </a:r>
            <a:endParaRPr lang="es-AR" sz="2800" dirty="0"/>
          </a:p>
        </p:txBody>
      </p:sp>
      <p:pic>
        <p:nvPicPr>
          <p:cNvPr id="13316" name="Picture 4" descr="Canteras ¿Qué son y cuáles son los tipos? Aquí te lo decimos">
            <a:extLst>
              <a:ext uri="{FF2B5EF4-FFF2-40B4-BE49-F238E27FC236}">
                <a16:creationId xmlns:a16="http://schemas.microsoft.com/office/drawing/2014/main" id="{2E88D2BA-F3A2-7FCE-D7CE-33CB46EA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797" y="4017040"/>
            <a:ext cx="5145599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EMOLICIÓN POR VOLADURA - Issuu">
            <a:extLst>
              <a:ext uri="{FF2B5EF4-FFF2-40B4-BE49-F238E27FC236}">
                <a16:creationId xmlns:a16="http://schemas.microsoft.com/office/drawing/2014/main" id="{EF36C136-B500-FBB6-7445-25DDA0EC5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2"/>
          <a:stretch/>
        </p:blipFill>
        <p:spPr bwMode="auto">
          <a:xfrm>
            <a:off x="6434163" y="1254344"/>
            <a:ext cx="5178234" cy="26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8003380-D356-9CED-61C3-5270FA237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360" y="1361055"/>
            <a:ext cx="1212373" cy="50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38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4D9520FC-1F47-F9A7-845B-B95AD6070957}"/>
              </a:ext>
            </a:extLst>
          </p:cNvPr>
          <p:cNvSpPr txBox="1"/>
          <p:nvPr/>
        </p:nvSpPr>
        <p:spPr>
          <a:xfrm>
            <a:off x="88258" y="455446"/>
            <a:ext cx="12015483" cy="66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REQUISITOS</a:t>
            </a:r>
            <a:endParaRPr lang="es-AR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BA544-5816-5630-FE06-88382630D561}"/>
              </a:ext>
            </a:extLst>
          </p:cNvPr>
          <p:cNvSpPr txBox="1"/>
          <p:nvPr/>
        </p:nvSpPr>
        <p:spPr>
          <a:xfrm>
            <a:off x="932872" y="1217417"/>
            <a:ext cx="1032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 Narrow" panose="020B0606020202030204" pitchFamily="34" charset="0"/>
              </a:rPr>
              <a:t>Los </a:t>
            </a:r>
            <a:r>
              <a:rPr lang="en-US" dirty="0" err="1">
                <a:latin typeface="Arial Narrow" panose="020B0606020202030204" pitchFamily="34" charset="0"/>
              </a:rPr>
              <a:t>interesados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en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realizar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actos</a:t>
            </a:r>
            <a:r>
              <a:rPr lang="en-US" dirty="0">
                <a:latin typeface="Arial Narrow" panose="020B0606020202030204" pitchFamily="34" charset="0"/>
              </a:rPr>
              <a:t> con </a:t>
            </a:r>
            <a:r>
              <a:rPr lang="en-US" dirty="0" err="1">
                <a:latin typeface="Arial Narrow" panose="020B0606020202030204" pitchFamily="34" charset="0"/>
              </a:rPr>
              <a:t>explosivos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deberan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inscribirse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en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el</a:t>
            </a:r>
            <a:r>
              <a:rPr lang="en-US" dirty="0">
                <a:latin typeface="Arial Narrow" panose="020B0606020202030204" pitchFamily="34" charset="0"/>
              </a:rPr>
              <a:t> RENAR (REGISTRO NACIONAL DE ARMAS) y </a:t>
            </a:r>
            <a:r>
              <a:rPr lang="en-US" dirty="0" err="1">
                <a:latin typeface="Arial Narrow" panose="020B0606020202030204" pitchFamily="34" charset="0"/>
              </a:rPr>
              <a:t>utilizar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explosivos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registrados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AF97C-3900-5C93-FABD-5119799AD510}"/>
              </a:ext>
            </a:extLst>
          </p:cNvPr>
          <p:cNvSpPr txBox="1"/>
          <p:nvPr/>
        </p:nvSpPr>
        <p:spPr>
          <a:xfrm>
            <a:off x="932871" y="2195095"/>
            <a:ext cx="10326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 Narrow" panose="020B0606020202030204" pitchFamily="34" charset="0"/>
              </a:rPr>
              <a:t>En </a:t>
            </a:r>
            <a:r>
              <a:rPr lang="en-US" dirty="0" err="1">
                <a:latin typeface="Arial Narrow" panose="020B0606020202030204" pitchFamily="34" charset="0"/>
              </a:rPr>
              <a:t>resumen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los</a:t>
            </a:r>
            <a:r>
              <a:rPr lang="en-US" dirty="0">
                <a:latin typeface="Arial Narrow" panose="020B0606020202030204" pitchFamily="34" charset="0"/>
              </a:rPr>
              <a:t> requisites </a:t>
            </a:r>
            <a:r>
              <a:rPr lang="en-US" dirty="0" err="1">
                <a:latin typeface="Arial Narrow" panose="020B0606020202030204" pitchFamily="34" charset="0"/>
              </a:rPr>
              <a:t>exigidos</a:t>
            </a:r>
            <a:r>
              <a:rPr lang="en-US" dirty="0">
                <a:latin typeface="Arial Narrow" panose="020B0606020202030204" pitchFamily="34" charset="0"/>
              </a:rPr>
              <a:t> son: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 Narrow" panose="020B0606020202030204" pitchFamily="34" charset="0"/>
              </a:rPr>
              <a:t>Registro</a:t>
            </a:r>
            <a:r>
              <a:rPr lang="en-US" b="1" dirty="0">
                <a:latin typeface="Arial Narrow" panose="020B0606020202030204" pitchFamily="34" charset="0"/>
              </a:rPr>
              <a:t> de las personas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 Narrow" panose="020B0606020202030204" pitchFamily="34" charset="0"/>
              </a:rPr>
              <a:t>Registro</a:t>
            </a:r>
            <a:r>
              <a:rPr lang="en-US" b="1" dirty="0">
                <a:latin typeface="Arial Narrow" panose="020B0606020202030204" pitchFamily="34" charset="0"/>
              </a:rPr>
              <a:t> de </a:t>
            </a:r>
            <a:r>
              <a:rPr lang="en-US" b="1" dirty="0" err="1">
                <a:latin typeface="Arial Narrow" panose="020B0606020202030204" pitchFamily="34" charset="0"/>
              </a:rPr>
              <a:t>los</a:t>
            </a:r>
            <a:r>
              <a:rPr lang="en-US" b="1" dirty="0">
                <a:latin typeface="Arial Narrow" panose="020B0606020202030204" pitchFamily="34" charset="0"/>
              </a:rPr>
              <a:t>  </a:t>
            </a:r>
            <a:r>
              <a:rPr lang="en-US" b="1" dirty="0" err="1">
                <a:latin typeface="Arial Narrow" panose="020B0606020202030204" pitchFamily="34" charset="0"/>
              </a:rPr>
              <a:t>explosivos</a:t>
            </a:r>
            <a:endParaRPr lang="en-US" b="1" dirty="0">
              <a:latin typeface="Arial Narrow" panose="020B0606020202030204" pitchFamily="34" charset="0"/>
            </a:endParaRPr>
          </a:p>
        </p:txBody>
      </p:sp>
      <p:pic>
        <p:nvPicPr>
          <p:cNvPr id="7" name="Picture 2" descr="Disposición 13/99 RENAR • Legitima Defensa">
            <a:extLst>
              <a:ext uri="{FF2B5EF4-FFF2-40B4-BE49-F238E27FC236}">
                <a16:creationId xmlns:a16="http://schemas.microsoft.com/office/drawing/2014/main" id="{D296CD00-030A-319A-8EA0-FBB3E3AD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57" y="226244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46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3490609" y="609600"/>
            <a:ext cx="56349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REGISTRO DE LAS PERSONAS</a:t>
            </a:r>
            <a:endParaRPr lang="es-AR" sz="28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591F7-3689-35DE-9148-204E4D1E110A}"/>
              </a:ext>
            </a:extLst>
          </p:cNvPr>
          <p:cNvSpPr txBox="1"/>
          <p:nvPr/>
        </p:nvSpPr>
        <p:spPr>
          <a:xfrm>
            <a:off x="498764" y="1409819"/>
            <a:ext cx="1121294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0" indent="-285750" algn="just" rtl="0">
              <a:spcBef>
                <a:spcPts val="0"/>
              </a:spcBef>
              <a:spcAft>
                <a:spcPts val="0"/>
              </a:spcAft>
              <a:buSzPct val="95000"/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Artículo 4. — Los interesados en realizar actos con explosivos deberán </a:t>
            </a:r>
            <a:r>
              <a:rPr lang="es-ES" sz="1400" b="1" dirty="0">
                <a:latin typeface="Arial Narrow" panose="020B0606020202030204" pitchFamily="34" charset="0"/>
              </a:rPr>
              <a:t>inscribirse en el REGISTRO NACIONAL DE ARMAS</a:t>
            </a:r>
            <a:r>
              <a:rPr lang="es-ES" sz="1400" dirty="0">
                <a:latin typeface="Arial Narrow" panose="020B0606020202030204" pitchFamily="34" charset="0"/>
              </a:rPr>
              <a:t> la que habilitará un registro con la siguiente clasificación:</a:t>
            </a:r>
          </a:p>
          <a:p>
            <a:pPr marL="1371600" lvl="2" indent="-304165" algn="just">
              <a:spcBef>
                <a:spcPts val="1200"/>
              </a:spcBef>
              <a:buClr>
                <a:schemeClr val="dk1"/>
              </a:buClr>
              <a:buSzPct val="73684"/>
              <a:buFont typeface="Arial"/>
              <a:buChar char="●"/>
            </a:pPr>
            <a:r>
              <a:rPr lang="es-ES" sz="1400" dirty="0">
                <a:latin typeface="Arial Narrow" panose="020B0606020202030204" pitchFamily="34" charset="0"/>
              </a:rPr>
              <a:t>Importadores</a:t>
            </a:r>
          </a:p>
          <a:p>
            <a:pPr marL="1371600" lvl="2" indent="-304165" algn="just">
              <a:buClr>
                <a:schemeClr val="dk1"/>
              </a:buClr>
              <a:buSzPct val="73684"/>
              <a:buFont typeface="Arial"/>
              <a:buChar char="●"/>
            </a:pPr>
            <a:r>
              <a:rPr lang="es-ES" sz="1400" dirty="0">
                <a:latin typeface="Arial Narrow" panose="020B0606020202030204" pitchFamily="34" charset="0"/>
              </a:rPr>
              <a:t>Exportadores</a:t>
            </a:r>
          </a:p>
          <a:p>
            <a:pPr marL="1371600" lvl="2" indent="-304165" algn="just">
              <a:buClr>
                <a:schemeClr val="dk1"/>
              </a:buClr>
              <a:buSzPct val="73684"/>
              <a:buFont typeface="Arial"/>
              <a:buChar char="●"/>
            </a:pPr>
            <a:r>
              <a:rPr lang="es-ES" sz="1400" dirty="0">
                <a:latin typeface="Arial Narrow" panose="020B0606020202030204" pitchFamily="34" charset="0"/>
              </a:rPr>
              <a:t>Fabricantes</a:t>
            </a:r>
          </a:p>
          <a:p>
            <a:pPr marL="1371600" lvl="2" indent="-304165" algn="just">
              <a:buClr>
                <a:schemeClr val="dk1"/>
              </a:buClr>
              <a:buSzPct val="73684"/>
              <a:buFont typeface="Arial"/>
              <a:buChar char="●"/>
            </a:pPr>
            <a:r>
              <a:rPr lang="es-ES" sz="1400" dirty="0">
                <a:latin typeface="Arial Narrow" panose="020B0606020202030204" pitchFamily="34" charset="0"/>
              </a:rPr>
              <a:t>Usuarios</a:t>
            </a:r>
          </a:p>
          <a:p>
            <a:pPr marL="1371600" lvl="2" indent="-304165" algn="just">
              <a:buClr>
                <a:schemeClr val="dk1"/>
              </a:buClr>
              <a:buSzPct val="73684"/>
              <a:buFont typeface="Arial"/>
              <a:buChar char="●"/>
            </a:pPr>
            <a:r>
              <a:rPr lang="es-ES" sz="1400" dirty="0">
                <a:latin typeface="Arial Narrow" panose="020B0606020202030204" pitchFamily="34" charset="0"/>
              </a:rPr>
              <a:t>Vendedores de primera</a:t>
            </a:r>
          </a:p>
          <a:p>
            <a:pPr marL="1371600" lvl="2" indent="-304165" algn="just">
              <a:buClr>
                <a:schemeClr val="dk1"/>
              </a:buClr>
              <a:buSzPct val="73684"/>
              <a:buFont typeface="Arial"/>
              <a:buChar char="●"/>
            </a:pPr>
            <a:r>
              <a:rPr lang="es-ES" sz="1400" dirty="0">
                <a:latin typeface="Arial Narrow" panose="020B0606020202030204" pitchFamily="34" charset="0"/>
              </a:rPr>
              <a:t>Vendedores de segunda</a:t>
            </a:r>
          </a:p>
          <a:p>
            <a:pPr marL="1371600" lvl="2" indent="-304165" algn="just">
              <a:buClr>
                <a:schemeClr val="dk1"/>
              </a:buClr>
              <a:buSzPct val="73684"/>
              <a:buFont typeface="Arial"/>
              <a:buChar char="●"/>
            </a:pPr>
            <a:r>
              <a:rPr lang="es-ES" sz="1400" dirty="0">
                <a:latin typeface="Arial Narrow" panose="020B0606020202030204" pitchFamily="34" charset="0"/>
              </a:rPr>
              <a:t>Vendedores de artificios pirotécnicos</a:t>
            </a:r>
          </a:p>
          <a:p>
            <a:pPr marL="1371600" lvl="2" indent="-304165" algn="just">
              <a:buClr>
                <a:schemeClr val="dk1"/>
              </a:buClr>
              <a:buSzPct val="73684"/>
              <a:buFont typeface="Arial"/>
              <a:buChar char="●"/>
            </a:pPr>
            <a:r>
              <a:rPr lang="es-ES" sz="1400" dirty="0">
                <a:latin typeface="Arial Narrow" panose="020B0606020202030204" pitchFamily="34" charset="0"/>
              </a:rPr>
              <a:t>Pirotécnicos</a:t>
            </a:r>
          </a:p>
          <a:p>
            <a:pPr marL="62865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Artículo 6. — En la solicitud se hará constar </a:t>
            </a:r>
            <a:r>
              <a:rPr lang="es-ES" sz="1400" b="1" dirty="0">
                <a:latin typeface="Arial Narrow" panose="020B0606020202030204" pitchFamily="34" charset="0"/>
              </a:rPr>
              <a:t>nombre y apellido o razón social, domicilio legal, datos de identidad, actividad que desarrollan</a:t>
            </a:r>
            <a:r>
              <a:rPr lang="es-ES" sz="1400" dirty="0">
                <a:latin typeface="Arial Narrow" panose="020B0606020202030204" pitchFamily="34" charset="0"/>
              </a:rPr>
              <a:t> y toda otra referencia que solicite aquella repartición, además de la </a:t>
            </a:r>
            <a:r>
              <a:rPr lang="es-ES" sz="1400" b="1" dirty="0">
                <a:latin typeface="Arial Narrow" panose="020B0606020202030204" pitchFamily="34" charset="0"/>
              </a:rPr>
              <a:t>categoría</a:t>
            </a:r>
            <a:r>
              <a:rPr lang="es-ES" sz="1400" dirty="0">
                <a:latin typeface="Arial Narrow" panose="020B0606020202030204" pitchFamily="34" charset="0"/>
              </a:rPr>
              <a:t> a la que se desea inscribir. Asimismo, se agregaron </a:t>
            </a:r>
            <a:r>
              <a:rPr lang="es-ES" sz="1400" b="1" dirty="0">
                <a:latin typeface="Arial Narrow" panose="020B0606020202030204" pitchFamily="34" charset="0"/>
              </a:rPr>
              <a:t>planos</a:t>
            </a:r>
            <a:r>
              <a:rPr lang="es-ES" sz="1400" dirty="0">
                <a:latin typeface="Arial Narrow" panose="020B0606020202030204" pitchFamily="34" charset="0"/>
              </a:rPr>
              <a:t> por duplicado de construcción y </a:t>
            </a:r>
            <a:r>
              <a:rPr lang="es-ES" sz="1400" b="1" dirty="0">
                <a:latin typeface="Arial Narrow" panose="020B0606020202030204" pitchFamily="34" charset="0"/>
              </a:rPr>
              <a:t>ubicación de los polvorines</a:t>
            </a:r>
            <a:r>
              <a:rPr lang="es-ES" sz="1400" dirty="0">
                <a:latin typeface="Arial Narrow" panose="020B0606020202030204" pitchFamily="34" charset="0"/>
              </a:rPr>
              <a:t> previstos para la guarda de los explosivos. </a:t>
            </a:r>
          </a:p>
          <a:p>
            <a:pPr marL="62865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Artículo 8. — Se debe renovar anualmente</a:t>
            </a:r>
          </a:p>
          <a:p>
            <a:pPr marL="62865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Artículo 11. — Se denegará o revocará las inscripciones cuando los causantes estén incursos en irregularidades.</a:t>
            </a:r>
          </a:p>
          <a:p>
            <a:pPr marL="628650" lvl="0" indent="-285750" algn="just"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Artículo 12. — Quedan </a:t>
            </a:r>
            <a:r>
              <a:rPr lang="es-ES" sz="1400" b="1" dirty="0">
                <a:latin typeface="Arial Narrow" panose="020B0606020202030204" pitchFamily="34" charset="0"/>
              </a:rPr>
              <a:t>exceptuados de inscribirse</a:t>
            </a:r>
            <a:r>
              <a:rPr lang="es-ES" sz="1400" dirty="0">
                <a:latin typeface="Arial Narrow" panose="020B0606020202030204" pitchFamily="34" charset="0"/>
              </a:rPr>
              <a:t> en el registro a que alude el Artículo 4 de esta Reglamentación: pequeños usuarios (hasta 10kg de </a:t>
            </a:r>
            <a:r>
              <a:rPr lang="es-ES" sz="1400" dirty="0" err="1">
                <a:latin typeface="Arial Narrow" panose="020B0606020202030204" pitchFamily="34" charset="0"/>
              </a:rPr>
              <a:t>polvora</a:t>
            </a:r>
            <a:r>
              <a:rPr lang="es-ES" sz="1400" dirty="0">
                <a:latin typeface="Arial Narrow" panose="020B0606020202030204" pitchFamily="34" charset="0"/>
              </a:rPr>
              <a:t> negra o similar por mes), usuarios y comerciantes de artificios pirotécnicos de venta libre, vendedores y usuarios de pólvoras deportivas, usuarios de nitrato de amonio con fines no explosivos y fertilizantes a base de nitrato de amonio.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58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3490609" y="609600"/>
            <a:ext cx="5634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REGISTRO DE LOS EXPLOSIVOS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591F7-3689-35DE-9148-204E4D1E110A}"/>
              </a:ext>
            </a:extLst>
          </p:cNvPr>
          <p:cNvSpPr txBox="1"/>
          <p:nvPr/>
        </p:nvSpPr>
        <p:spPr>
          <a:xfrm>
            <a:off x="489526" y="1567667"/>
            <a:ext cx="1121294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q"/>
            </a:pPr>
            <a:r>
              <a:rPr lang="es-ES" dirty="0">
                <a:latin typeface="Arial Narrow" panose="020B0606020202030204" pitchFamily="34" charset="0"/>
              </a:rPr>
              <a:t>Artículo 13. — Queda prohibida la realización de cualquier acto con explosivos </a:t>
            </a:r>
            <a:r>
              <a:rPr lang="es-ES" b="1" dirty="0">
                <a:latin typeface="Arial Narrow" panose="020B0606020202030204" pitchFamily="34" charset="0"/>
              </a:rPr>
              <a:t>no registrados</a:t>
            </a:r>
            <a:r>
              <a:rPr lang="es-ES" dirty="0">
                <a:latin typeface="Arial Narrow" panose="020B0606020202030204" pitchFamily="34" charset="0"/>
              </a:rPr>
              <a:t>.</a:t>
            </a:r>
            <a:endParaRPr lang="es-ES" dirty="0">
              <a:solidFill>
                <a:schemeClr val="dk1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  <a:p>
            <a:pPr marL="628650" lvl="0" indent="-285750" algn="just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dirty="0">
                <a:latin typeface="Arial Narrow" panose="020B0606020202030204" pitchFamily="34" charset="0"/>
              </a:rPr>
              <a:t>Artículo 14. — El REGISTRO NACIONAL DE ARMAS llevará un registro de los </a:t>
            </a:r>
            <a:r>
              <a:rPr lang="es-ES" b="1" dirty="0">
                <a:latin typeface="Arial Narrow" panose="020B0606020202030204" pitchFamily="34" charset="0"/>
              </a:rPr>
              <a:t>explosivos que pueden ser importados, exportados, fabricados, almacenados y utilizados</a:t>
            </a:r>
            <a:r>
              <a:rPr lang="es-ES" dirty="0">
                <a:latin typeface="Arial Narrow" panose="020B0606020202030204" pitchFamily="34" charset="0"/>
              </a:rPr>
              <a:t> en el país en las </a:t>
            </a:r>
            <a:r>
              <a:rPr lang="es-ES" b="1" dirty="0">
                <a:latin typeface="Arial Narrow" panose="020B0606020202030204" pitchFamily="34" charset="0"/>
              </a:rPr>
              <a:t>condiciones</a:t>
            </a:r>
            <a:r>
              <a:rPr lang="es-ES" dirty="0">
                <a:latin typeface="Arial Narrow" panose="020B0606020202030204" pitchFamily="34" charset="0"/>
              </a:rPr>
              <a:t> que establece esta Reglamentación o en las que para casos especiales determine dicha repartición al ser registrados.</a:t>
            </a: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dirty="0">
                <a:latin typeface="Arial Narrow" panose="020B0606020202030204" pitchFamily="34" charset="0"/>
              </a:rPr>
              <a:t>Datos requeridos:</a:t>
            </a:r>
          </a:p>
          <a:p>
            <a:pPr marL="457200" lvl="0" indent="-29845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s-ES" dirty="0">
                <a:latin typeface="Arial Narrow" panose="020B0606020202030204" pitchFamily="34" charset="0"/>
              </a:rPr>
              <a:t>Fábrica que lo produce o producirá.</a:t>
            </a:r>
          </a:p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s-ES" dirty="0">
                <a:latin typeface="Arial Narrow" panose="020B0606020202030204" pitchFamily="34" charset="0"/>
              </a:rPr>
              <a:t>Designación y marca del explosivo.</a:t>
            </a:r>
          </a:p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s-ES" dirty="0">
                <a:latin typeface="Arial Narrow" panose="020B0606020202030204" pitchFamily="34" charset="0"/>
              </a:rPr>
              <a:t>Características.</a:t>
            </a:r>
          </a:p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s-ES" dirty="0">
                <a:latin typeface="Arial Narrow" panose="020B0606020202030204" pitchFamily="34" charset="0"/>
              </a:rPr>
              <a:t>Datos de sus componentes.</a:t>
            </a:r>
          </a:p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s-ES" dirty="0">
                <a:latin typeface="Arial Narrow" panose="020B0606020202030204" pitchFamily="34" charset="0"/>
              </a:rPr>
              <a:t>Acondicionamiento y embalaje.</a:t>
            </a:r>
          </a:p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s-ES" dirty="0">
                <a:latin typeface="Arial Narrow" panose="020B0606020202030204" pitchFamily="34" charset="0"/>
              </a:rPr>
              <a:t>Usos y aplicaciones.</a:t>
            </a:r>
          </a:p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s-ES" dirty="0">
                <a:latin typeface="Arial Narrow" panose="020B0606020202030204" pitchFamily="34" charset="0"/>
              </a:rPr>
              <a:t>Antecedentes bibliográficos y otros que pudieran resultar de interés a los fines de registro.</a:t>
            </a:r>
          </a:p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s-ES" dirty="0">
                <a:latin typeface="Arial Narrow" panose="020B0606020202030204" pitchFamily="34" charset="0"/>
              </a:rPr>
              <a:t>Muestra del explosivo.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4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4423849" y="589985"/>
            <a:ext cx="334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COMERCIALIZACION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591F7-3689-35DE-9148-204E4D1E110A}"/>
              </a:ext>
            </a:extLst>
          </p:cNvPr>
          <p:cNvSpPr txBox="1"/>
          <p:nvPr/>
        </p:nvSpPr>
        <p:spPr>
          <a:xfrm>
            <a:off x="88257" y="1391346"/>
            <a:ext cx="112129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600" dirty="0">
                <a:latin typeface="Arial Narrow" panose="020B0606020202030204" pitchFamily="34" charset="0"/>
              </a:rPr>
              <a:t>Artículo 62. — </a:t>
            </a:r>
            <a:r>
              <a:rPr lang="es-ES" sz="1600" b="1" dirty="0">
                <a:latin typeface="Arial Narrow" panose="020B0606020202030204" pitchFamily="34" charset="0"/>
              </a:rPr>
              <a:t>Las compras, ventas y transferencias de explosivos sólo podrán realizarse entre inscriptos</a:t>
            </a:r>
            <a:r>
              <a:rPr lang="es-ES" sz="1600" dirty="0">
                <a:latin typeface="Arial Narrow" panose="020B0606020202030204" pitchFamily="34" charset="0"/>
              </a:rPr>
              <a:t>, excepto en los casos previstos en el Artículo 12.</a:t>
            </a:r>
          </a:p>
          <a:p>
            <a:pPr marL="10858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600" dirty="0">
                <a:latin typeface="Arial Narrow" panose="020B0606020202030204" pitchFamily="34" charset="0"/>
              </a:rPr>
              <a:t>Artículo 66. — </a:t>
            </a:r>
            <a:r>
              <a:rPr lang="es-ES" sz="1600" b="1" dirty="0">
                <a:latin typeface="Arial Narrow" panose="020B0606020202030204" pitchFamily="34" charset="0"/>
              </a:rPr>
              <a:t>Los vendedores de 1ra clase</a:t>
            </a:r>
            <a:r>
              <a:rPr lang="es-ES" sz="1600" dirty="0">
                <a:latin typeface="Arial Narrow" panose="020B0606020202030204" pitchFamily="34" charset="0"/>
              </a:rPr>
              <a:t> deberán disponer de una </a:t>
            </a:r>
            <a:r>
              <a:rPr lang="es-ES" sz="1600" b="1" dirty="0">
                <a:latin typeface="Arial Narrow" panose="020B0606020202030204" pitchFamily="34" charset="0"/>
              </a:rPr>
              <a:t>nómina actualizada de los inscriptos a los cuales venden</a:t>
            </a:r>
            <a:r>
              <a:rPr lang="es-ES" sz="1600" dirty="0">
                <a:latin typeface="Arial Narrow" panose="020B0606020202030204" pitchFamily="34" charset="0"/>
              </a:rPr>
              <a:t> sus productos.</a:t>
            </a:r>
          </a:p>
          <a:p>
            <a:pPr marL="1085850" marR="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600" dirty="0">
                <a:latin typeface="Arial Narrow" panose="020B0606020202030204" pitchFamily="34" charset="0"/>
              </a:rPr>
              <a:t>Artículo 67. — </a:t>
            </a:r>
            <a:r>
              <a:rPr lang="es-ES" sz="1600" b="1" dirty="0">
                <a:latin typeface="Arial Narrow" panose="020B0606020202030204" pitchFamily="34" charset="0"/>
              </a:rPr>
              <a:t>Las ventas de explosivos a pequeños usuarios deberán hacerse por intermedio de los vendedores de 2da. clase</a:t>
            </a:r>
            <a:r>
              <a:rPr lang="es-ES" sz="1600" dirty="0">
                <a:latin typeface="Arial Narrow" panose="020B0606020202030204" pitchFamily="34" charset="0"/>
              </a:rPr>
              <a:t>, bajo su responsabilidad y dejando constancia de las ventas que realicen, en formularios que establecerá el REGISTRO NACIONAL DE ARMAS.</a:t>
            </a:r>
          </a:p>
          <a:p>
            <a:pPr algn="just"/>
            <a:endParaRPr lang="en-US" dirty="0"/>
          </a:p>
        </p:txBody>
      </p:sp>
      <p:pic>
        <p:nvPicPr>
          <p:cNvPr id="5" name="Picture 2" descr="Tacna: Sucamec verifica 16 toneladas de dinamita para exportación -  Noticias - Superintendencia Nacional de Control de Servicios de Seguridad,  Armas, Municiones y Explosivos de Uso Civil - Plataforma del Estado Peruano">
            <a:extLst>
              <a:ext uri="{FF2B5EF4-FFF2-40B4-BE49-F238E27FC236}">
                <a16:creationId xmlns:a16="http://schemas.microsoft.com/office/drawing/2014/main" id="{2B893B1E-17C3-0085-2393-1BE6FC7A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04" y="3927628"/>
            <a:ext cx="3926898" cy="22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ucamec inmovilizó más de 6 toneladas de insumos para la elaboración de  explosivos - Noticias - Ministerio del Interior - Plataforma del Estado  Peruano">
            <a:extLst>
              <a:ext uri="{FF2B5EF4-FFF2-40B4-BE49-F238E27FC236}">
                <a16:creationId xmlns:a16="http://schemas.microsoft.com/office/drawing/2014/main" id="{B7289169-E7F7-04F6-73A3-4409C431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29" y="3927628"/>
            <a:ext cx="3926897" cy="22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51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D94DE79-C24B-143A-DF5E-A6194B0F4CBC}"/>
              </a:ext>
            </a:extLst>
          </p:cNvPr>
          <p:cNvSpPr txBox="1"/>
          <p:nvPr/>
        </p:nvSpPr>
        <p:spPr>
          <a:xfrm>
            <a:off x="279498" y="608278"/>
            <a:ext cx="11633002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INDICE</a:t>
            </a:r>
            <a:endParaRPr lang="es-MX" sz="1600" b="1" dirty="0">
              <a:latin typeface="Arial Narrow" panose="020B0606020202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488" name="Picture 8" descr="Hati Hati Tanda Simbol Bahan Peledak Diisolasi Pada Latar Belakang Putih,  Alarm, Perlindungan, Adr PNG dan Vektor dengan Background Transparan untuk  Unduh Gratis">
            <a:extLst>
              <a:ext uri="{FF2B5EF4-FFF2-40B4-BE49-F238E27FC236}">
                <a16:creationId xmlns:a16="http://schemas.microsoft.com/office/drawing/2014/main" id="{6BF02C90-D74B-1F5B-F8DF-6B3E5187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33" y="1185973"/>
            <a:ext cx="3994778" cy="399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CEC610E-46AB-4391-CD79-E6153D7269EC}"/>
              </a:ext>
            </a:extLst>
          </p:cNvPr>
          <p:cNvSpPr txBox="1"/>
          <p:nvPr/>
        </p:nvSpPr>
        <p:spPr>
          <a:xfrm>
            <a:off x="885825" y="1531160"/>
            <a:ext cx="2371725" cy="4174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s-MX" sz="2200" b="1" dirty="0">
                <a:latin typeface="Arial Narrow" panose="020B0606020202030204" pitchFamily="34" charset="0"/>
              </a:rPr>
              <a:t>1. OBJETIVOS</a:t>
            </a:r>
          </a:p>
          <a:p>
            <a:pPr algn="just">
              <a:lnSpc>
                <a:spcPct val="250000"/>
              </a:lnSpc>
            </a:pPr>
            <a:r>
              <a:rPr lang="es-MX" sz="2200" b="1" dirty="0">
                <a:latin typeface="Arial Narrow" panose="020B0606020202030204" pitchFamily="34" charset="0"/>
              </a:rPr>
              <a:t>2. DEFINICIÓN</a:t>
            </a:r>
          </a:p>
          <a:p>
            <a:pPr algn="just">
              <a:lnSpc>
                <a:spcPct val="250000"/>
              </a:lnSpc>
            </a:pPr>
            <a:r>
              <a:rPr lang="es-MX" sz="2200" b="1" dirty="0">
                <a:latin typeface="Arial Narrow" panose="020B0606020202030204" pitchFamily="34" charset="0"/>
              </a:rPr>
              <a:t>3. MARCO LEGAL </a:t>
            </a:r>
          </a:p>
          <a:p>
            <a:pPr algn="just">
              <a:lnSpc>
                <a:spcPct val="250000"/>
              </a:lnSpc>
            </a:pPr>
            <a:r>
              <a:rPr lang="es-AR" sz="2200" b="1" dirty="0">
                <a:latin typeface="Arial Narrow" panose="020B0606020202030204" pitchFamily="34" charset="0"/>
              </a:rPr>
              <a:t>4. DESARROLLO</a:t>
            </a:r>
          </a:p>
          <a:p>
            <a:pPr algn="just">
              <a:lnSpc>
                <a:spcPct val="250000"/>
              </a:lnSpc>
            </a:pPr>
            <a:r>
              <a:rPr lang="es-AR" sz="2200" b="1" dirty="0">
                <a:latin typeface="Arial Narrow" panose="020B0606020202030204" pitchFamily="34" charset="0"/>
              </a:rPr>
              <a:t>5. CONCLUSIONES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Cartucho de dinamita TNT">
                <a:extLst>
                  <a:ext uri="{FF2B5EF4-FFF2-40B4-BE49-F238E27FC236}">
                    <a16:creationId xmlns:a16="http://schemas.microsoft.com/office/drawing/2014/main" id="{98B815A1-7E3B-5733-CE09-3F5B47EC07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8266995"/>
                  </p:ext>
                </p:extLst>
              </p:nvPr>
            </p:nvGraphicFramePr>
            <p:xfrm rot="20839903">
              <a:off x="5775662" y="1610521"/>
              <a:ext cx="1978680" cy="3405613"/>
            </p:xfrm>
            <a:graphic>
              <a:graphicData uri="http://schemas.microsoft.com/office/drawing/2017/model3d">
                <am3d:model3d r:embed="rId3">
                  <am3d:spPr>
                    <a:xfrm rot="20839903">
                      <a:off x="0" y="0"/>
                      <a:ext cx="1978680" cy="3405613"/>
                    </a:xfrm>
                    <a:prstGeom prst="rect">
                      <a:avLst/>
                    </a:prstGeom>
                  </am3d:spPr>
                  <am3d:camera>
                    <am3d:pos x="0" y="0" z="641439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980" d="1000000"/>
                    <am3d:preTrans dx="2317621" dy="-12360214" dz="8213117"/>
                    <am3d:scale>
                      <am3d:sx n="1000000" d="1000000"/>
                      <am3d:sy n="1000000" d="1000000"/>
                      <am3d:sz n="1000000" d="1000000"/>
                    </am3d:scale>
                    <am3d:rot ax="1371873" ay="-2403273" az="-91093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128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Cartucho de dinamita TNT">
                <a:extLst>
                  <a:ext uri="{FF2B5EF4-FFF2-40B4-BE49-F238E27FC236}">
                    <a16:creationId xmlns:a16="http://schemas.microsoft.com/office/drawing/2014/main" id="{98B815A1-7E3B-5733-CE09-3F5B47EC07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839903">
                <a:off x="5775662" y="1610521"/>
                <a:ext cx="1978680" cy="3405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Modelo 3D 13" descr="Explosión de fuegos artificiales">
                <a:extLst>
                  <a:ext uri="{FF2B5EF4-FFF2-40B4-BE49-F238E27FC236}">
                    <a16:creationId xmlns:a16="http://schemas.microsoft.com/office/drawing/2014/main" id="{60DDC6B6-DFE2-D5BD-14B1-C4AD8DABE6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35042884"/>
                  </p:ext>
                </p:extLst>
              </p:nvPr>
            </p:nvGraphicFramePr>
            <p:xfrm>
              <a:off x="4999255" y="608278"/>
              <a:ext cx="5311465" cy="516864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5311465" cy="5168640"/>
                    </a:xfrm>
                    <a:prstGeom prst="rect">
                      <a:avLst/>
                    </a:prstGeom>
                  </am3d:spPr>
                  <am3d:camera>
                    <am3d:pos x="0" y="0" z="760590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5539" d="1000000"/>
                    <am3d:preTrans dx="957184" dy="-16797110" dz="-652447"/>
                    <am3d:scale>
                      <am3d:sx n="1000000" d="1000000"/>
                      <am3d:sy n="1000000" d="1000000"/>
                      <am3d:sz n="1000000" d="1000000"/>
                    </am3d:scale>
                    <am3d:rot ax="143147" ay="4011432" az="131640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4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67164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Modelo 3D 13" descr="Explosión de fuegos artificiales">
                <a:extLst>
                  <a:ext uri="{FF2B5EF4-FFF2-40B4-BE49-F238E27FC236}">
                    <a16:creationId xmlns:a16="http://schemas.microsoft.com/office/drawing/2014/main" id="{60DDC6B6-DFE2-D5BD-14B1-C4AD8DABE6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9255" y="608278"/>
                <a:ext cx="5311465" cy="51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elo 3D 14" descr="Bomba 01">
                <a:extLst>
                  <a:ext uri="{FF2B5EF4-FFF2-40B4-BE49-F238E27FC236}">
                    <a16:creationId xmlns:a16="http://schemas.microsoft.com/office/drawing/2014/main" id="{7CC6B7E1-0F77-87B2-4443-FCD45CF51D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6067689"/>
                  </p:ext>
                </p:extLst>
              </p:nvPr>
            </p:nvGraphicFramePr>
            <p:xfrm rot="408243">
              <a:off x="6511070" y="3701480"/>
              <a:ext cx="2224967" cy="2548251"/>
            </p:xfrm>
            <a:graphic>
              <a:graphicData uri="http://schemas.microsoft.com/office/drawing/2017/model3d">
                <am3d:model3d r:embed="rId7">
                  <am3d:spPr>
                    <a:xfrm rot="408243">
                      <a:off x="0" y="0"/>
                      <a:ext cx="2224967" cy="2548251"/>
                    </a:xfrm>
                    <a:prstGeom prst="rect">
                      <a:avLst/>
                    </a:prstGeom>
                  </am3d:spPr>
                  <am3d:camera>
                    <am3d:pos x="0" y="0" z="743997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52031" d="1000000"/>
                    <am3d:preTrans dx="-418730" dy="-1480290" dz="-164455"/>
                    <am3d:scale>
                      <am3d:sx n="1000000" d="1000000"/>
                      <am3d:sy n="1000000" d="1000000"/>
                      <am3d:sz n="1000000" d="1000000"/>
                    </am3d:scale>
                    <am3d:rot ax="10273448" ay="-1808711" az="-1053402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164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elo 3D 14" descr="Bomba 01">
                <a:extLst>
                  <a:ext uri="{FF2B5EF4-FFF2-40B4-BE49-F238E27FC236}">
                    <a16:creationId xmlns:a16="http://schemas.microsoft.com/office/drawing/2014/main" id="{7CC6B7E1-0F77-87B2-4443-FCD45CF51D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08243">
                <a:off x="6511070" y="3701480"/>
                <a:ext cx="2224967" cy="25482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01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46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4423849" y="589985"/>
            <a:ext cx="334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TRANSPORTE</a:t>
            </a:r>
            <a:endParaRPr lang="en-US" dirty="0"/>
          </a:p>
        </p:txBody>
      </p:sp>
      <p:sp>
        <p:nvSpPr>
          <p:cNvPr id="4" name="Google Shape;240;g1e878b2446d_0_27">
            <a:extLst>
              <a:ext uri="{FF2B5EF4-FFF2-40B4-BE49-F238E27FC236}">
                <a16:creationId xmlns:a16="http://schemas.microsoft.com/office/drawing/2014/main" id="{39A28660-D28E-E740-DA43-B0C0DCC8B324}"/>
              </a:ext>
            </a:extLst>
          </p:cNvPr>
          <p:cNvSpPr txBox="1">
            <a:spLocks/>
          </p:cNvSpPr>
          <p:nvPr/>
        </p:nvSpPr>
        <p:spPr>
          <a:xfrm>
            <a:off x="561049" y="1239064"/>
            <a:ext cx="7725600" cy="5312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s-ES" sz="1800" b="1" dirty="0">
                <a:latin typeface="Arial Narrow" panose="020B0606020202030204" pitchFamily="34" charset="0"/>
              </a:rPr>
              <a:t>GENERALIDADES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</a:pPr>
            <a:endParaRPr lang="es-ES" sz="1800" b="1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81. — Queda </a:t>
            </a:r>
            <a:r>
              <a:rPr lang="es-ES" sz="1800" b="1" dirty="0">
                <a:latin typeface="Arial Narrow" panose="020B0606020202030204" pitchFamily="34" charset="0"/>
              </a:rPr>
              <a:t>prohibido el transporte</a:t>
            </a:r>
            <a:r>
              <a:rPr lang="es-ES" sz="1800" dirty="0">
                <a:latin typeface="Arial Narrow" panose="020B0606020202030204" pitchFamily="34" charset="0"/>
              </a:rPr>
              <a:t> de ciertos explosivos, tales como: explosivos no registrados (excepto las muestras para registro),  explosivos que arden espontáneamente,</a:t>
            </a:r>
            <a:r>
              <a:rPr lang="es-ES" sz="1800" dirty="0">
                <a:solidFill>
                  <a:schemeClr val="dk1"/>
                </a:solidFill>
                <a:latin typeface="Arial Narrow" panose="020B0606020202030204" pitchFamily="34" charset="0"/>
                <a:ea typeface="Arial"/>
                <a:cs typeface="Arial"/>
                <a:sym typeface="Arial"/>
              </a:rPr>
              <a:t> </a:t>
            </a:r>
            <a:r>
              <a:rPr lang="es-ES" sz="1800" dirty="0">
                <a:latin typeface="Arial Narrow" panose="020B0606020202030204" pitchFamily="34" charset="0"/>
              </a:rPr>
              <a:t>explosivos con signo de exudación o descomposición o acondicionados en envases dañados.</a:t>
            </a:r>
            <a:endParaRPr lang="es-ES" sz="1800" dirty="0">
              <a:solidFill>
                <a:schemeClr val="dk1"/>
              </a:solidFill>
              <a:latin typeface="Arial Narrow" panose="020B0606020202030204" pitchFamily="34" charset="0"/>
              <a:ea typeface="Arial"/>
              <a:cs typeface="Arial"/>
              <a:sym typeface="Arial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83. — Deberá estar acompañado de </a:t>
            </a:r>
            <a:r>
              <a:rPr lang="es-ES" sz="1800" b="1" dirty="0">
                <a:latin typeface="Arial Narrow" panose="020B0606020202030204" pitchFamily="34" charset="0"/>
              </a:rPr>
              <a:t>factura o remito</a:t>
            </a:r>
            <a:r>
              <a:rPr lang="es-ES" sz="1800" dirty="0">
                <a:latin typeface="Arial Narrow" panose="020B0606020202030204" pitchFamily="34" charset="0"/>
              </a:rPr>
              <a:t> del proveedor. Cuando se trate de un transporte entre dos explotaciones de una misma empresa se usará remito interno.</a:t>
            </a: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84. — En un mismo vehículo sólo podrán transportarse </a:t>
            </a:r>
            <a:r>
              <a:rPr lang="es-ES" sz="1800" b="1" dirty="0">
                <a:latin typeface="Arial Narrow" panose="020B0606020202030204" pitchFamily="34" charset="0"/>
              </a:rPr>
              <a:t>explosivos compatibles</a:t>
            </a:r>
          </a:p>
          <a:p>
            <a:pPr marL="34290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ES" sz="1800" b="1" dirty="0">
              <a:latin typeface="Arial Narrow" panose="020B0606020202030204" pitchFamily="34" charset="0"/>
            </a:endParaRPr>
          </a:p>
          <a:p>
            <a:pPr marL="3429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ES" sz="1800" dirty="0">
                <a:latin typeface="Arial Narrow" panose="020B0606020202030204" pitchFamily="34" charset="0"/>
              </a:rPr>
              <a:t>Las </a:t>
            </a:r>
            <a:r>
              <a:rPr lang="es-ES" sz="1800" b="1" dirty="0">
                <a:latin typeface="Arial Narrow" panose="020B0606020202030204" pitchFamily="34" charset="0"/>
              </a:rPr>
              <a:t>cantidades máximas</a:t>
            </a:r>
            <a:r>
              <a:rPr lang="es-ES" sz="1800" dirty="0">
                <a:latin typeface="Arial Narrow" panose="020B0606020202030204" pitchFamily="34" charset="0"/>
              </a:rPr>
              <a:t> permitidas varían según el/los tipos de explosivos y capacidades del vehículo.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89B0A-19DA-78DB-E98E-F51B654D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52" t="-126" r="7371" b="17206"/>
          <a:stretch/>
        </p:blipFill>
        <p:spPr>
          <a:xfrm>
            <a:off x="8446141" y="1782033"/>
            <a:ext cx="3657600" cy="40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83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4423849" y="589985"/>
            <a:ext cx="334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TRANSPORTE</a:t>
            </a:r>
            <a:endParaRPr lang="en-US" dirty="0"/>
          </a:p>
        </p:txBody>
      </p:sp>
      <p:sp>
        <p:nvSpPr>
          <p:cNvPr id="3" name="Google Shape;246;g1e878b2446d_0_33">
            <a:extLst>
              <a:ext uri="{FF2B5EF4-FFF2-40B4-BE49-F238E27FC236}">
                <a16:creationId xmlns:a16="http://schemas.microsoft.com/office/drawing/2014/main" id="{56DB4FCA-A152-A424-F995-9C9F34E4517B}"/>
              </a:ext>
            </a:extLst>
          </p:cNvPr>
          <p:cNvSpPr txBox="1">
            <a:spLocks/>
          </p:cNvSpPr>
          <p:nvPr/>
        </p:nvSpPr>
        <p:spPr>
          <a:xfrm>
            <a:off x="507999" y="1440823"/>
            <a:ext cx="8220365" cy="4433492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PERSONAL DE TRANSPORTE</a:t>
            </a:r>
          </a:p>
          <a:p>
            <a:pPr marL="628650" indent="-285750" algn="just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93. — Las personas empleadas para el transporte, carga, descarga y estibamiento de explosivos serán </a:t>
            </a:r>
            <a:r>
              <a:rPr lang="es-ES" sz="1800" b="1" dirty="0">
                <a:latin typeface="Arial Narrow" panose="020B0606020202030204" pitchFamily="34" charset="0"/>
              </a:rPr>
              <a:t>mayores 18 años</a:t>
            </a:r>
            <a:r>
              <a:rPr lang="es-ES" sz="1800" dirty="0">
                <a:latin typeface="Arial Narrow" panose="020B0606020202030204" pitchFamily="34" charset="0"/>
              </a:rPr>
              <a:t>, deberán gozar de </a:t>
            </a:r>
            <a:r>
              <a:rPr lang="es-ES" sz="1800" b="1" dirty="0">
                <a:latin typeface="Arial Narrow" panose="020B0606020202030204" pitchFamily="34" charset="0"/>
              </a:rPr>
              <a:t>buena salud</a:t>
            </a:r>
            <a:r>
              <a:rPr lang="es-ES" sz="1800" dirty="0">
                <a:latin typeface="Arial Narrow" panose="020B0606020202030204" pitchFamily="34" charset="0"/>
              </a:rPr>
              <a:t> y ser de reconocida </a:t>
            </a:r>
            <a:r>
              <a:rPr lang="es-ES" sz="1800" b="1" dirty="0">
                <a:latin typeface="Arial Narrow" panose="020B0606020202030204" pitchFamily="34" charset="0"/>
              </a:rPr>
              <a:t>buena conducta</a:t>
            </a:r>
            <a:r>
              <a:rPr lang="es-ES" sz="1800" dirty="0">
                <a:latin typeface="Arial Narrow" panose="020B0606020202030204" pitchFamily="34" charset="0"/>
              </a:rPr>
              <a:t>.</a:t>
            </a:r>
          </a:p>
          <a:p>
            <a:pPr marL="628650" indent="-285750" algn="just">
              <a:lnSpc>
                <a:spcPct val="115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94. — Durante el transporte, carga, descarga y estibamiento de explosivos, </a:t>
            </a:r>
            <a:r>
              <a:rPr lang="es-ES" sz="1800" b="1" dirty="0">
                <a:latin typeface="Arial Narrow" panose="020B0606020202030204" pitchFamily="34" charset="0"/>
              </a:rPr>
              <a:t>el personal no podrá fumar</a:t>
            </a:r>
            <a:r>
              <a:rPr lang="es-ES" sz="1800" dirty="0">
                <a:latin typeface="Arial Narrow" panose="020B0606020202030204" pitchFamily="34" charset="0"/>
              </a:rPr>
              <a:t> ni tener en su poder fósforos u otros elementos capaces de producir fuego.</a:t>
            </a: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95. — El capataz, conductor y toda persona que esté a cargo del transporte, carga, descarga y estibamiento de explosivos deberán estar familiarizados con las prescripciones pertinentes a esta Reglamentación y serán </a:t>
            </a:r>
            <a:r>
              <a:rPr lang="es-ES" sz="1800" b="1" dirty="0">
                <a:latin typeface="Arial Narrow" panose="020B0606020202030204" pitchFamily="34" charset="0"/>
              </a:rPr>
              <a:t>informados de las características de los explosivos y las precauciones que deben adoptar</a:t>
            </a:r>
            <a:r>
              <a:rPr lang="es-ES" sz="18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4F812-30A5-EC4A-96E3-B310AEC8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707" b="1212"/>
          <a:stretch/>
        </p:blipFill>
        <p:spPr>
          <a:xfrm>
            <a:off x="8818417" y="1865747"/>
            <a:ext cx="3200400" cy="375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1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4423849" y="589985"/>
            <a:ext cx="334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TRANSPORTE</a:t>
            </a:r>
            <a:endParaRPr lang="en-US" dirty="0"/>
          </a:p>
        </p:txBody>
      </p:sp>
      <p:sp>
        <p:nvSpPr>
          <p:cNvPr id="4" name="Google Shape;252;g1e878b2446d_0_40">
            <a:extLst>
              <a:ext uri="{FF2B5EF4-FFF2-40B4-BE49-F238E27FC236}">
                <a16:creationId xmlns:a16="http://schemas.microsoft.com/office/drawing/2014/main" id="{F4A10674-5F1D-24D8-2BD0-8F92FBF1B8B9}"/>
              </a:ext>
            </a:extLst>
          </p:cNvPr>
          <p:cNvSpPr txBox="1">
            <a:spLocks/>
          </p:cNvSpPr>
          <p:nvPr/>
        </p:nvSpPr>
        <p:spPr>
          <a:xfrm>
            <a:off x="489527" y="1179397"/>
            <a:ext cx="7689982" cy="5223157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CARGA Y DESCARGA</a:t>
            </a:r>
            <a:endParaRPr lang="es-ES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96. — Deberán realizarse, preferentemente, </a:t>
            </a:r>
            <a:r>
              <a:rPr lang="es-ES" sz="1800" b="1" dirty="0">
                <a:latin typeface="Arial Narrow" panose="020B0606020202030204" pitchFamily="34" charset="0"/>
              </a:rPr>
              <a:t>en horas del día</a:t>
            </a:r>
            <a:r>
              <a:rPr lang="es-ES" sz="1800" dirty="0">
                <a:latin typeface="Arial Narrow" panose="020B0606020202030204" pitchFamily="34" charset="0"/>
              </a:rPr>
              <a:t>.</a:t>
            </a: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97. — Se realizarán perfectamente en tiempo no lluvioso y </a:t>
            </a:r>
            <a:r>
              <a:rPr lang="es-ES" sz="1800" b="1" dirty="0">
                <a:latin typeface="Arial Narrow" panose="020B0606020202030204" pitchFamily="34" charset="0"/>
              </a:rPr>
              <a:t>nunca durante tormentas eléctricas</a:t>
            </a:r>
            <a:r>
              <a:rPr lang="es-ES" sz="1800" dirty="0">
                <a:solidFill>
                  <a:srgbClr val="333333"/>
                </a:solidFill>
                <a:highlight>
                  <a:srgbClr val="FFFFFF"/>
                </a:highlight>
                <a:latin typeface="Arial Narrow" panose="020B0606020202030204" pitchFamily="34" charset="0"/>
                <a:ea typeface="Arial"/>
                <a:cs typeface="Arial"/>
                <a:sym typeface="Arial"/>
              </a:rPr>
              <a:t>.</a:t>
            </a: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98. — Para la carga y descarga y manipuleo de envases con explosivos </a:t>
            </a:r>
            <a:r>
              <a:rPr lang="es-ES" sz="1800" b="1" dirty="0">
                <a:latin typeface="Arial Narrow" panose="020B0606020202030204" pitchFamily="34" charset="0"/>
              </a:rPr>
              <a:t>no se usarán ganchos</a:t>
            </a:r>
            <a:r>
              <a:rPr lang="es-ES" sz="1800" dirty="0">
                <a:latin typeface="Arial Narrow" panose="020B0606020202030204" pitchFamily="34" charset="0"/>
              </a:rPr>
              <a:t> para fardo ni utensilios metálicos. Queda </a:t>
            </a:r>
            <a:r>
              <a:rPr lang="es-ES" sz="1800" b="1" dirty="0">
                <a:latin typeface="Arial Narrow" panose="020B0606020202030204" pitchFamily="34" charset="0"/>
              </a:rPr>
              <a:t>prohibido arrojar</a:t>
            </a:r>
            <a:r>
              <a:rPr lang="es-ES" sz="1800" dirty="0">
                <a:latin typeface="Arial Narrow" panose="020B0606020202030204" pitchFamily="34" charset="0"/>
              </a:rPr>
              <a:t> o dejar caer los envases y contenedores de explosivos.</a:t>
            </a: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102. — Debe </a:t>
            </a:r>
            <a:r>
              <a:rPr lang="es-ES" sz="1800" b="1" dirty="0">
                <a:latin typeface="Arial Narrow" panose="020B0606020202030204" pitchFamily="34" charset="0"/>
              </a:rPr>
              <a:t>evitarse</a:t>
            </a:r>
            <a:r>
              <a:rPr lang="es-ES" sz="1800" dirty="0">
                <a:latin typeface="Arial Narrow" panose="020B0606020202030204" pitchFamily="34" charset="0"/>
              </a:rPr>
              <a:t> que </a:t>
            </a:r>
            <a:r>
              <a:rPr lang="es-ES" sz="1800" b="1" dirty="0">
                <a:latin typeface="Arial Narrow" panose="020B0606020202030204" pitchFamily="34" charset="0"/>
              </a:rPr>
              <a:t>personas no autorizadas</a:t>
            </a:r>
            <a:r>
              <a:rPr lang="es-ES" sz="1800" dirty="0">
                <a:latin typeface="Arial Narrow" panose="020B0606020202030204" pitchFamily="34" charset="0"/>
              </a:rPr>
              <a:t> tengan acceso a los explosivos. </a:t>
            </a:r>
          </a:p>
          <a:p>
            <a:pPr marL="628650" indent="-285750" algn="just">
              <a:buFont typeface="Wingdings" panose="05000000000000000000" pitchFamily="2" charset="2"/>
              <a:buChar char="q"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indent="-28575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103. — Los automotores empleados permanecerán con los </a:t>
            </a:r>
            <a:r>
              <a:rPr lang="es-ES" sz="1800" b="1" dirty="0">
                <a:latin typeface="Arial Narrow" panose="020B0606020202030204" pitchFamily="34" charset="0"/>
              </a:rPr>
              <a:t>motores detenidos</a:t>
            </a:r>
            <a:r>
              <a:rPr lang="es-ES" sz="1800" dirty="0">
                <a:latin typeface="Arial Narrow" panose="020B0606020202030204" pitchFamily="34" charset="0"/>
              </a:rPr>
              <a:t> y </a:t>
            </a:r>
            <a:r>
              <a:rPr lang="es-ES" sz="1800" b="1" dirty="0">
                <a:latin typeface="Arial Narrow" panose="020B0606020202030204" pitchFamily="34" charset="0"/>
              </a:rPr>
              <a:t>frenos manuales aplicados</a:t>
            </a:r>
            <a:r>
              <a:rPr lang="es-ES" sz="18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" name="Picture 2" descr="Tecnovoladuras, su labor apoya a tres actividades | Revista Líderes">
            <a:extLst>
              <a:ext uri="{FF2B5EF4-FFF2-40B4-BE49-F238E27FC236}">
                <a16:creationId xmlns:a16="http://schemas.microsoft.com/office/drawing/2014/main" id="{F402AD43-0F68-4901-0FA6-908A8CEA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02" y="1410855"/>
            <a:ext cx="3557443" cy="22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1">
            <a:extLst>
              <a:ext uri="{FF2B5EF4-FFF2-40B4-BE49-F238E27FC236}">
                <a16:creationId xmlns:a16="http://schemas.microsoft.com/office/drawing/2014/main" id="{8F5639F2-7839-C3EA-96B5-EB73B9580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42" t="48664" r="12146" b="20332"/>
          <a:stretch/>
        </p:blipFill>
        <p:spPr>
          <a:xfrm>
            <a:off x="8366701" y="3862820"/>
            <a:ext cx="3557443" cy="22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3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4423849" y="589985"/>
            <a:ext cx="334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TRANSPORTE</a:t>
            </a:r>
            <a:endParaRPr lang="en-US" dirty="0"/>
          </a:p>
        </p:txBody>
      </p:sp>
      <p:sp>
        <p:nvSpPr>
          <p:cNvPr id="3" name="Google Shape;257;g1e878b2446d_0_49">
            <a:extLst>
              <a:ext uri="{FF2B5EF4-FFF2-40B4-BE49-F238E27FC236}">
                <a16:creationId xmlns:a16="http://schemas.microsoft.com/office/drawing/2014/main" id="{C3144837-E8BA-10E8-64A4-6F6D67A67304}"/>
              </a:ext>
            </a:extLst>
          </p:cNvPr>
          <p:cNvSpPr txBox="1">
            <a:spLocks/>
          </p:cNvSpPr>
          <p:nvPr/>
        </p:nvSpPr>
        <p:spPr>
          <a:xfrm>
            <a:off x="1460055" y="1190379"/>
            <a:ext cx="8616818" cy="51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b="1" dirty="0">
                <a:latin typeface="Arial Narrow" panose="020B0606020202030204" pitchFamily="34" charset="0"/>
              </a:rPr>
              <a:t>TRANSPORTE CARRETERO</a:t>
            </a:r>
          </a:p>
          <a:p>
            <a:pPr marL="285750" indent="-28575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q"/>
            </a:pPr>
            <a:endParaRPr lang="es-ES" sz="1800" dirty="0">
              <a:latin typeface="Arial Narrow" panose="020B0606020202030204" pitchFamily="34" charset="0"/>
            </a:endParaRPr>
          </a:p>
          <a:p>
            <a:pPr marL="6286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106. — Antes de permitir el embarque de los explosivos, el transportista se asegurará que </a:t>
            </a:r>
            <a:r>
              <a:rPr lang="es-ES" sz="1800" b="1" dirty="0">
                <a:latin typeface="Arial Narrow" panose="020B0606020202030204" pitchFamily="34" charset="0"/>
              </a:rPr>
              <a:t>el destinatario conozca el momento aproximado de su arribo</a:t>
            </a:r>
            <a:r>
              <a:rPr lang="es-ES" sz="1800" dirty="0">
                <a:latin typeface="Arial Narrow" panose="020B0606020202030204" pitchFamily="34" charset="0"/>
              </a:rPr>
              <a:t> y que esté preparado para recibirlo.</a:t>
            </a:r>
          </a:p>
          <a:p>
            <a:pPr marL="628650" marR="3521284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107. — Todo vehículo que contenga </a:t>
            </a:r>
            <a:r>
              <a:rPr lang="es-ES" sz="1800" b="1" dirty="0">
                <a:latin typeface="Arial Narrow" panose="020B0606020202030204" pitchFamily="34" charset="0"/>
              </a:rPr>
              <a:t>más de sesenta</a:t>
            </a:r>
            <a:r>
              <a:rPr lang="es-ES" sz="1800" dirty="0">
                <a:latin typeface="Arial Narrow" panose="020B0606020202030204" pitchFamily="34" charset="0"/>
              </a:rPr>
              <a:t> (60) </a:t>
            </a:r>
            <a:r>
              <a:rPr lang="es-ES" sz="1800" b="1" dirty="0">
                <a:latin typeface="Arial Narrow" panose="020B0606020202030204" pitchFamily="34" charset="0"/>
              </a:rPr>
              <a:t>kilogramos de explosivos deberá llevar carteles</a:t>
            </a:r>
            <a:r>
              <a:rPr lang="es-ES" sz="1800" dirty="0">
                <a:latin typeface="Arial Narrow" panose="020B0606020202030204" pitchFamily="34" charset="0"/>
              </a:rPr>
              <a:t> visibles desde cualquier ángulo.</a:t>
            </a:r>
          </a:p>
          <a:p>
            <a:pPr marL="628650" marR="3521284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Artículo 108. — El peso del cargamento de explosivos a transportar </a:t>
            </a:r>
            <a:r>
              <a:rPr lang="es-ES" sz="1800" b="1" dirty="0">
                <a:latin typeface="Arial Narrow" panose="020B0606020202030204" pitchFamily="34" charset="0"/>
              </a:rPr>
              <a:t>no</a:t>
            </a:r>
            <a:r>
              <a:rPr lang="es-ES" sz="1800" dirty="0">
                <a:latin typeface="Arial Narrow" panose="020B0606020202030204" pitchFamily="34" charset="0"/>
              </a:rPr>
              <a:t> debe </a:t>
            </a:r>
            <a:r>
              <a:rPr lang="es-ES" sz="1800" b="1" dirty="0">
                <a:latin typeface="Arial Narrow" panose="020B0606020202030204" pitchFamily="34" charset="0"/>
              </a:rPr>
              <a:t>sobrepasar el 80% de la capacidad de carga del vehículo.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E427E-CFA1-954E-4478-097449F5C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673" y="2744954"/>
            <a:ext cx="3438236" cy="34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0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ALMACENAMIENTO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FDC567-CA3F-D3FA-20E7-19D89BD64761}"/>
              </a:ext>
            </a:extLst>
          </p:cNvPr>
          <p:cNvSpPr txBox="1">
            <a:spLocks/>
          </p:cNvSpPr>
          <p:nvPr/>
        </p:nvSpPr>
        <p:spPr>
          <a:xfrm>
            <a:off x="1281184" y="1252551"/>
            <a:ext cx="9629630" cy="4627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Arial Narrow" panose="020B0606020202030204" pitchFamily="34" charset="0"/>
              </a:rPr>
              <a:t>Artículo 418. — Solamente se almacenarán explosivos en polvorines, los que deberán estar habilitados por la D.G.F.M. mediante certificación.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Arial Narrow" panose="020B0606020202030204" pitchFamily="34" charset="0"/>
              </a:rPr>
              <a:t>Artículo 424. — No se practicará ninguna operación en los polvorines, cuando haya tormentas eléctricas.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Arial Narrow" panose="020B0606020202030204" pitchFamily="34" charset="0"/>
              </a:rPr>
              <a:t>Artículo 425. — Los polvorines se mantendrán secos, ventilados y limpios.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Arial Narrow" panose="020B0606020202030204" pitchFamily="34" charset="0"/>
              </a:rPr>
              <a:t>Artículo 427. — Dentro de los polvorines no habrá sistema de calefacción a fuego directo a vapor o electricidad. Sólo se permitirán radiadores de agua caliente.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Arial Narrow" panose="020B0606020202030204" pitchFamily="34" charset="0"/>
              </a:rPr>
              <a:t>Artículo 428. — Queda prohibido abrir los envases de explosivos dentro del polvorín. Dicha operación será hecha a distancia prudencial.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dirty="0">
                <a:latin typeface="Arial Narrow" panose="020B0606020202030204" pitchFamily="34" charset="0"/>
              </a:rPr>
              <a:t>Artículo 430. — En lo posible los polvorines tendrán únicamente iluminación natural.</a:t>
            </a:r>
          </a:p>
          <a:p>
            <a:endParaRPr lang="es-MX" dirty="0"/>
          </a:p>
          <a:p>
            <a:pPr marL="114300"/>
            <a:endParaRPr lang="en-US" dirty="0"/>
          </a:p>
        </p:txBody>
      </p:sp>
      <p:pic>
        <p:nvPicPr>
          <p:cNvPr id="6" name="Picture 2" descr="Polvorines realizados con contenedores reciclados | 4housing">
            <a:extLst>
              <a:ext uri="{FF2B5EF4-FFF2-40B4-BE49-F238E27FC236}">
                <a16:creationId xmlns:a16="http://schemas.microsoft.com/office/drawing/2014/main" id="{F812005A-4935-7587-F83C-DE611DE1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18" y="4186709"/>
            <a:ext cx="3530961" cy="21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6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ALMACENAMIENTO</a:t>
            </a:r>
            <a:endParaRPr lang="en-US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4178AE86-3ABC-8A3D-BD4B-F085AC195688}"/>
              </a:ext>
            </a:extLst>
          </p:cNvPr>
          <p:cNvSpPr txBox="1">
            <a:spLocks/>
          </p:cNvSpPr>
          <p:nvPr/>
        </p:nvSpPr>
        <p:spPr>
          <a:xfrm>
            <a:off x="1034828" y="1138827"/>
            <a:ext cx="10048808" cy="3202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algn="just"/>
            <a:r>
              <a:rPr lang="es-MX" sz="1800" b="1" dirty="0">
                <a:latin typeface="Arial Narrow" panose="020B0606020202030204" pitchFamily="34" charset="0"/>
              </a:rPr>
              <a:t>CLASES DE POLVORINES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1800" b="1" dirty="0">
                <a:latin typeface="Arial Narrow" panose="020B0606020202030204" pitchFamily="34" charset="0"/>
              </a:rPr>
              <a:t>Polvorines de Superficie: </a:t>
            </a:r>
            <a:r>
              <a:rPr lang="es-MX" sz="1800" dirty="0">
                <a:latin typeface="Arial Narrow" panose="020B0606020202030204" pitchFamily="34" charset="0"/>
              </a:rPr>
              <a:t>Son los construidos sobre el nivel del terreno, y sus capacidades varían de acuerdo a las características del almacén de explosivos y necesidades del usuario.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1800" b="1" dirty="0">
                <a:latin typeface="Arial Narrow" panose="020B0606020202030204" pitchFamily="34" charset="0"/>
              </a:rPr>
              <a:t>Polvorines Subterráneos:</a:t>
            </a:r>
            <a:r>
              <a:rPr lang="es-MX" sz="1800" dirty="0">
                <a:latin typeface="Arial Narrow" panose="020B0606020202030204" pitchFamily="34" charset="0"/>
              </a:rPr>
              <a:t> Son aquellos que se construyen en galerías o túneles en el interior de una mina. Tienen comunicación con otras galerías de la misma mina y se les destina, por lo general, al almacenamiento temporal de explosivos.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1800" b="1" dirty="0">
                <a:latin typeface="Arial Narrow" panose="020B0606020202030204" pitchFamily="34" charset="0"/>
              </a:rPr>
              <a:t>Polvorines Enterrados: </a:t>
            </a:r>
            <a:r>
              <a:rPr lang="es-MX" sz="1800" dirty="0">
                <a:latin typeface="Arial Narrow" panose="020B0606020202030204" pitchFamily="34" charset="0"/>
              </a:rPr>
              <a:t>Son los almacenes de explosivos instalados en socavones o galerías sin comunicación a otras labores subterráneas en actividad. Pueden también estar constituidos por una bóveda recubierta de tierra suelta, con una techumbre adecuadamente resistente para soportarla.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1800" b="1" dirty="0">
                <a:latin typeface="Arial Narrow" panose="020B0606020202030204" pitchFamily="34" charset="0"/>
              </a:rPr>
              <a:t>Polvorines Móviles: </a:t>
            </a:r>
            <a:r>
              <a:rPr lang="es-MX" sz="1800" dirty="0">
                <a:latin typeface="Arial Narrow" panose="020B0606020202030204" pitchFamily="34" charset="0"/>
              </a:rPr>
              <a:t>Son aquellos que pueden ser trasladados de un lugar a otro sobre vehículos de transporte.</a:t>
            </a:r>
          </a:p>
          <a:p>
            <a:endParaRPr lang="en-US" dirty="0"/>
          </a:p>
        </p:txBody>
      </p:sp>
      <p:pic>
        <p:nvPicPr>
          <p:cNvPr id="5" name="Picture 2" descr="Deposito y Custodia de Explosivos - DME SeguridadDME Seguridad">
            <a:extLst>
              <a:ext uri="{FF2B5EF4-FFF2-40B4-BE49-F238E27FC236}">
                <a16:creationId xmlns:a16="http://schemas.microsoft.com/office/drawing/2014/main" id="{E83DCF1F-99E2-4EE0-6C13-69A8525E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58" y="4507343"/>
            <a:ext cx="3280351" cy="20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positos - Explosivos Industriales">
            <a:extLst>
              <a:ext uri="{FF2B5EF4-FFF2-40B4-BE49-F238E27FC236}">
                <a16:creationId xmlns:a16="http://schemas.microsoft.com/office/drawing/2014/main" id="{FB4A1675-1905-7900-3CD9-64208D247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735" y="4507343"/>
            <a:ext cx="2978229" cy="20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lvorines Especiales - Explosivos Industriales">
            <a:extLst>
              <a:ext uri="{FF2B5EF4-FFF2-40B4-BE49-F238E27FC236}">
                <a16:creationId xmlns:a16="http://schemas.microsoft.com/office/drawing/2014/main" id="{0CD5B69D-4482-23EB-E267-31ADD1E7B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90" y="4507343"/>
            <a:ext cx="2676846" cy="200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358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ACONDICIONAMIENTO  Y EMBALAJE</a:t>
            </a:r>
            <a:endParaRPr lang="en-US" dirty="0"/>
          </a:p>
        </p:txBody>
      </p:sp>
      <p:sp>
        <p:nvSpPr>
          <p:cNvPr id="5" name="Google Shape;264;g1e878b2446d_0_59">
            <a:extLst>
              <a:ext uri="{FF2B5EF4-FFF2-40B4-BE49-F238E27FC236}">
                <a16:creationId xmlns:a16="http://schemas.microsoft.com/office/drawing/2014/main" id="{CCEDE49C-F59C-5746-B5A0-E1AD62BCC5A7}"/>
              </a:ext>
            </a:extLst>
          </p:cNvPr>
          <p:cNvSpPr txBox="1">
            <a:spLocks/>
          </p:cNvSpPr>
          <p:nvPr/>
        </p:nvSpPr>
        <p:spPr>
          <a:xfrm>
            <a:off x="2678545" y="1053472"/>
            <a:ext cx="9070109" cy="5620044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285750" algn="just">
              <a:lnSpc>
                <a:spcPct val="15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Serán de tal naturaleza o construcción </a:t>
            </a:r>
            <a:r>
              <a:rPr lang="es-ES" sz="1400" b="1" dirty="0">
                <a:latin typeface="Arial Narrow" panose="020B0606020202030204" pitchFamily="34" charset="0"/>
              </a:rPr>
              <a:t>que impidan la pérdida de explosivos</a:t>
            </a:r>
            <a:r>
              <a:rPr lang="es-ES" sz="1400" dirty="0">
                <a:latin typeface="Arial Narrow" panose="020B0606020202030204" pitchFamily="34" charset="0"/>
              </a:rPr>
              <a:t>.</a:t>
            </a:r>
          </a:p>
          <a:p>
            <a:pPr marL="628650" indent="-285750" algn="just">
              <a:lnSpc>
                <a:spcPct val="15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400" b="1" dirty="0">
                <a:latin typeface="Arial Narrow" panose="020B0606020202030204" pitchFamily="34" charset="0"/>
              </a:rPr>
              <a:t>No estarán impregnados con sustancias que puedan inflamarse fácilmente</a:t>
            </a:r>
            <a:r>
              <a:rPr lang="es-ES" sz="1400" dirty="0">
                <a:latin typeface="Arial Narrow" panose="020B0606020202030204" pitchFamily="34" charset="0"/>
              </a:rPr>
              <a:t>, como aceites, petróleo, solventes, etcétera.</a:t>
            </a:r>
          </a:p>
          <a:p>
            <a:pPr marL="628650" indent="-285750" algn="just">
              <a:lnSpc>
                <a:spcPct val="15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El peso bruto no sobrepasará los 35 kg (hay excepciones)</a:t>
            </a:r>
          </a:p>
          <a:p>
            <a:pPr marL="628650" indent="-285750" algn="just">
              <a:lnSpc>
                <a:spcPct val="15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Tendrán fajas impresas o impresiones bien visibles desde cualquier ángulo con la </a:t>
            </a:r>
            <a:r>
              <a:rPr lang="es-ES" sz="1400" b="1" dirty="0">
                <a:latin typeface="Arial Narrow" panose="020B0606020202030204" pitchFamily="34" charset="0"/>
              </a:rPr>
              <a:t>leyenda 'Explosivo' </a:t>
            </a:r>
            <a:r>
              <a:rPr lang="es-ES" sz="1400" dirty="0">
                <a:latin typeface="Arial Narrow" panose="020B0606020202030204" pitchFamily="34" charset="0"/>
              </a:rPr>
              <a:t>y con letras de iguales características y de no menos de un (1) centímetro de alto: </a:t>
            </a:r>
            <a:r>
              <a:rPr lang="es-ES" sz="1400" b="1" dirty="0">
                <a:latin typeface="Arial Narrow" panose="020B0606020202030204" pitchFamily="34" charset="0"/>
              </a:rPr>
              <a:t>'Manéjese con cuidado'</a:t>
            </a:r>
            <a:r>
              <a:rPr lang="es-ES" sz="1400" dirty="0">
                <a:latin typeface="Arial Narrow" panose="020B0606020202030204" pitchFamily="34" charset="0"/>
              </a:rPr>
              <a:t>.</a:t>
            </a:r>
          </a:p>
          <a:p>
            <a:pPr marL="628650" indent="-285750" algn="just">
              <a:lnSpc>
                <a:spcPct val="15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400" dirty="0">
                <a:latin typeface="Arial Narrow" panose="020B0606020202030204" pitchFamily="34" charset="0"/>
              </a:rPr>
              <a:t>Tendrán las siguientes leyendas en color rojo indeleble: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I - Número de registro de explosivo.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II - 'Explosivo con nitroglicerina' o 'Explosivo sin nitroglicerina' según corresponda.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III - Fabricante.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IV - Marca del explosivo.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V - Clasificación.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VI – 'Presentación': para los explosivos encartuchados o prensados se considerará el diámetro y peso neto promedio del cartucho o elemento; para los explosivos a granel, el número de envases interiores contenidos en el envase exterior y el peso neto de explosivo de cada envase interior.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VII – 'Peso bruto' y 'Peso neto'.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VIII - 'Industria Argentina' o del país de origen.</a:t>
            </a:r>
          </a:p>
          <a:p>
            <a:pPr marL="1085300" lvl="3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5115"/>
            </a:pPr>
            <a:r>
              <a:rPr lang="es-ES" sz="1400" dirty="0">
                <a:latin typeface="Arial Narrow" panose="020B0606020202030204" pitchFamily="34" charset="0"/>
              </a:rPr>
              <a:t>IX - Mes y año de fabricación.</a:t>
            </a:r>
          </a:p>
        </p:txBody>
      </p:sp>
      <p:pic>
        <p:nvPicPr>
          <p:cNvPr id="7" name="Picture 6" descr="Empaque, Envase y Embalaje">
            <a:extLst>
              <a:ext uri="{FF2B5EF4-FFF2-40B4-BE49-F238E27FC236}">
                <a16:creationId xmlns:a16="http://schemas.microsoft.com/office/drawing/2014/main" id="{D61C429D-1A23-9979-A8BB-D6F5631B2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7" t="11754" r="21815" b="12919"/>
          <a:stretch/>
        </p:blipFill>
        <p:spPr bwMode="auto">
          <a:xfrm>
            <a:off x="411075" y="1190377"/>
            <a:ext cx="2530922" cy="25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tros productos | Explosivos y accesorios | Nuestras ofertas">
            <a:extLst>
              <a:ext uri="{FF2B5EF4-FFF2-40B4-BE49-F238E27FC236}">
                <a16:creationId xmlns:a16="http://schemas.microsoft.com/office/drawing/2014/main" id="{99681E87-E96C-3F27-2981-8F6A85657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r="28078"/>
          <a:stretch/>
        </p:blipFill>
        <p:spPr bwMode="auto">
          <a:xfrm>
            <a:off x="443346" y="4070677"/>
            <a:ext cx="2743200" cy="18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60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EMPLEO DE EXPLOSIVOS</a:t>
            </a:r>
            <a:endParaRPr lang="en-US" dirty="0"/>
          </a:p>
        </p:txBody>
      </p:sp>
      <p:sp>
        <p:nvSpPr>
          <p:cNvPr id="3" name="Google Shape;272;g1e878b2446d_0_67">
            <a:extLst>
              <a:ext uri="{FF2B5EF4-FFF2-40B4-BE49-F238E27FC236}">
                <a16:creationId xmlns:a16="http://schemas.microsoft.com/office/drawing/2014/main" id="{025F17C8-9CB4-F67F-4BF1-0DBA94FF564E}"/>
              </a:ext>
            </a:extLst>
          </p:cNvPr>
          <p:cNvSpPr txBox="1">
            <a:spLocks/>
          </p:cNvSpPr>
          <p:nvPr/>
        </p:nvSpPr>
        <p:spPr>
          <a:xfrm>
            <a:off x="748145" y="1018765"/>
            <a:ext cx="10104582" cy="3095294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ES" sz="1800" b="1" dirty="0">
                <a:latin typeface="Arial Narrow" panose="020B0606020202030204" pitchFamily="34" charset="0"/>
              </a:rPr>
              <a:t>Aspectos generales</a:t>
            </a:r>
          </a:p>
          <a:p>
            <a:pPr marL="1143000" lvl="1" indent="-342900" algn="just">
              <a:lnSpc>
                <a:spcPct val="11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Se prohíbe el uso de explosivos a personas no autorizadas, salvo bajo supervisión</a:t>
            </a:r>
          </a:p>
          <a:p>
            <a:pPr marL="1143000" lvl="1" indent="-342900" algn="just">
              <a:lnSpc>
                <a:spcPct val="11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Toda persona autorizada será responsable del uso de los explosivos</a:t>
            </a:r>
          </a:p>
          <a:p>
            <a:pPr marL="1143000" lvl="1" indent="-342900" algn="just">
              <a:lnSpc>
                <a:spcPct val="11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El empleo de explosivos se hará bajo la supervisión del titular autorizado denominado “encargado de voladuras”.</a:t>
            </a:r>
          </a:p>
          <a:p>
            <a:pPr marL="1143000" lvl="1" indent="-342900" algn="just">
              <a:lnSpc>
                <a:spcPct val="11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Los empleadores de explosivos deberán conocer el reglamento y tomar las medidas y precauciones necesarias para evitar accidentes.</a:t>
            </a:r>
          </a:p>
          <a:p>
            <a:pPr marL="1143000" lvl="1" indent="-342900" algn="just">
              <a:lnSpc>
                <a:spcPct val="11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Queda prohibido el empleo de explosivos en mal estado</a:t>
            </a:r>
          </a:p>
          <a:p>
            <a:pPr marL="1143000" lvl="1" indent="-342900" algn="just">
              <a:lnSpc>
                <a:spcPct val="11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Para voladuras en zonas urbanas se pedirá permiso al municipio correspondiente.</a:t>
            </a:r>
          </a:p>
          <a:p>
            <a:pPr marL="1143000" lvl="1" indent="-342900" algn="just">
              <a:lnSpc>
                <a:spcPct val="110000"/>
              </a:lnSpc>
              <a:spcBef>
                <a:spcPts val="0"/>
              </a:spcBef>
              <a:buSzPct val="95000"/>
              <a:buFont typeface="Wingdings" panose="05000000000000000000" pitchFamily="2" charset="2"/>
              <a:buChar char="q"/>
            </a:pPr>
            <a:r>
              <a:rPr lang="es-ES" sz="1800" dirty="0">
                <a:latin typeface="Arial Narrow" panose="020B0606020202030204" pitchFamily="34" charset="0"/>
              </a:rPr>
              <a:t>Se definirán a las zonas de trabajo como “zona de voladura” en la cual solo se encontrara personal autorizado y los accesos estarán clausurados.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SzPct val="95000"/>
            </a:pPr>
            <a:endParaRPr lang="es-ES" sz="1900" dirty="0"/>
          </a:p>
          <a:p>
            <a:pPr algn="just"/>
            <a:endParaRPr lang="es-ES" sz="1900" dirty="0"/>
          </a:p>
        </p:txBody>
      </p:sp>
      <p:pic>
        <p:nvPicPr>
          <p:cNvPr id="7" name="Picture 2" descr="Exploenergy SAS – Especialistas en Explosivos y Voladuras controladas">
            <a:extLst>
              <a:ext uri="{FF2B5EF4-FFF2-40B4-BE49-F238E27FC236}">
                <a16:creationId xmlns:a16="http://schemas.microsoft.com/office/drawing/2014/main" id="{67634ABC-D748-7D29-824D-43E4A294F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05" y="4114059"/>
            <a:ext cx="3723294" cy="23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iferencias entre detonadores eléctricos y electrónicos - Tiempo Minero">
            <a:extLst>
              <a:ext uri="{FF2B5EF4-FFF2-40B4-BE49-F238E27FC236}">
                <a16:creationId xmlns:a16="http://schemas.microsoft.com/office/drawing/2014/main" id="{CF1FF0EF-2C82-D357-00AB-3CC7871FC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67" y="4108144"/>
            <a:ext cx="3560618" cy="23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54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EMPLEO Y USO</a:t>
            </a:r>
            <a:endParaRPr lang="en-US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09A8BD7C-35E8-0D77-6AEF-8A1CC3B099EF}"/>
              </a:ext>
            </a:extLst>
          </p:cNvPr>
          <p:cNvSpPr txBox="1">
            <a:spLocks/>
          </p:cNvSpPr>
          <p:nvPr/>
        </p:nvSpPr>
        <p:spPr>
          <a:xfrm>
            <a:off x="1042638" y="1413164"/>
            <a:ext cx="6743617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algn="just">
              <a:lnSpc>
                <a:spcPct val="100000"/>
              </a:lnSpc>
              <a:spcBef>
                <a:spcPts val="0"/>
              </a:spcBef>
              <a:buSzPts val="1500"/>
            </a:pPr>
            <a:r>
              <a:rPr lang="es-MX" sz="1800" b="1" dirty="0">
                <a:latin typeface="Arial Narrow" panose="020B0606020202030204" pitchFamily="34" charset="0"/>
                <a:ea typeface="Economica"/>
                <a:cs typeface="Economica"/>
                <a:sym typeface="Economica"/>
              </a:rPr>
              <a:t>PREPARACION DE LOS BARRENOS</a:t>
            </a:r>
          </a:p>
          <a:p>
            <a:pPr marL="133350" algn="just">
              <a:lnSpc>
                <a:spcPct val="100000"/>
              </a:lnSpc>
              <a:spcBef>
                <a:spcPts val="0"/>
              </a:spcBef>
              <a:buSzPts val="1500"/>
            </a:pPr>
            <a:endParaRPr lang="es-MX" sz="1800" dirty="0">
              <a:latin typeface="Arial Narrow" panose="020B0606020202030204" pitchFamily="34" charset="0"/>
              <a:ea typeface="Economica"/>
              <a:cs typeface="Economica"/>
              <a:sym typeface="Economica"/>
            </a:endParaRPr>
          </a:p>
          <a:p>
            <a:pPr indent="-323850" algn="just">
              <a:lnSpc>
                <a:spcPct val="100000"/>
              </a:lnSpc>
              <a:spcBef>
                <a:spcPts val="0"/>
              </a:spcBef>
              <a:buSzPts val="1500"/>
              <a:buFont typeface="Wingdings" panose="05000000000000000000" pitchFamily="2" charset="2"/>
              <a:buChar char="q"/>
            </a:pPr>
            <a:r>
              <a:rPr lang="es-MX" sz="1800" dirty="0">
                <a:latin typeface="Arial Narrow" panose="020B0606020202030204" pitchFamily="34" charset="0"/>
                <a:ea typeface="Economica"/>
                <a:cs typeface="Economica"/>
                <a:sym typeface="Economica"/>
              </a:rPr>
              <a:t>Prohibido el uso de herramientas metálicas para abrir envases. </a:t>
            </a:r>
          </a:p>
          <a:p>
            <a:pPr indent="-323850" algn="just">
              <a:lnSpc>
                <a:spcPct val="100000"/>
              </a:lnSpc>
              <a:spcBef>
                <a:spcPts val="0"/>
              </a:spcBef>
              <a:buSzPts val="1500"/>
              <a:buFont typeface="Wingdings" panose="05000000000000000000" pitchFamily="2" charset="2"/>
              <a:buChar char="q"/>
            </a:pPr>
            <a:r>
              <a:rPr lang="es-MX" sz="1800" dirty="0">
                <a:latin typeface="Arial Narrow" panose="020B0606020202030204" pitchFamily="34" charset="0"/>
                <a:ea typeface="Economica"/>
                <a:cs typeface="Economica"/>
                <a:sym typeface="Economica"/>
              </a:rPr>
              <a:t>Explosivos en lugares secos, lejos de fuentes combustibles.</a:t>
            </a:r>
          </a:p>
          <a:p>
            <a:pPr indent="-323850" algn="just">
              <a:lnSpc>
                <a:spcPct val="100000"/>
              </a:lnSpc>
              <a:spcBef>
                <a:spcPts val="0"/>
              </a:spcBef>
              <a:buSzPts val="1500"/>
              <a:buFont typeface="Wingdings" panose="05000000000000000000" pitchFamily="2" charset="2"/>
              <a:buChar char="q"/>
            </a:pPr>
            <a:r>
              <a:rPr lang="es-MX" sz="1800" dirty="0">
                <a:latin typeface="Arial Narrow" panose="020B0606020202030204" pitchFamily="34" charset="0"/>
                <a:ea typeface="Economica"/>
                <a:cs typeface="Economica"/>
                <a:sym typeface="Economica"/>
              </a:rPr>
              <a:t>No manipular explosivos con tormenta.</a:t>
            </a:r>
          </a:p>
          <a:p>
            <a:pPr indent="-323850" algn="just">
              <a:lnSpc>
                <a:spcPct val="100000"/>
              </a:lnSpc>
              <a:spcBef>
                <a:spcPts val="0"/>
              </a:spcBef>
              <a:buSzPts val="1500"/>
              <a:buFont typeface="Wingdings" panose="05000000000000000000" pitchFamily="2" charset="2"/>
              <a:buChar char="q"/>
            </a:pPr>
            <a:r>
              <a:rPr lang="es-MX" sz="1800" dirty="0">
                <a:latin typeface="Arial Narrow" panose="020B0606020202030204" pitchFamily="34" charset="0"/>
                <a:ea typeface="Economica"/>
                <a:cs typeface="Economica"/>
                <a:sym typeface="Economica"/>
              </a:rPr>
              <a:t>Prohibido el uso de explosivos deteriorados.</a:t>
            </a:r>
          </a:p>
          <a:p>
            <a:pPr indent="-323850" algn="just">
              <a:lnSpc>
                <a:spcPct val="100000"/>
              </a:lnSpc>
              <a:spcBef>
                <a:spcPts val="0"/>
              </a:spcBef>
              <a:buSzPts val="1500"/>
              <a:buFont typeface="Wingdings" panose="05000000000000000000" pitchFamily="2" charset="2"/>
              <a:buChar char="Ø"/>
            </a:pPr>
            <a:endParaRPr lang="es-MX" sz="1800" dirty="0">
              <a:latin typeface="Arial Narrow" panose="020B0606020202030204" pitchFamily="34" charset="0"/>
              <a:ea typeface="Economica"/>
              <a:cs typeface="Economica"/>
              <a:sym typeface="Economica"/>
            </a:endParaRPr>
          </a:p>
          <a:p>
            <a:pPr marL="133350" algn="just">
              <a:lnSpc>
                <a:spcPct val="100000"/>
              </a:lnSpc>
              <a:spcBef>
                <a:spcPts val="0"/>
              </a:spcBef>
              <a:buSzPts val="1500"/>
            </a:pPr>
            <a:r>
              <a:rPr lang="es-MX" sz="1800" b="1" dirty="0">
                <a:latin typeface="Arial Narrow" panose="020B0606020202030204" pitchFamily="34" charset="0"/>
                <a:ea typeface="Economica"/>
                <a:cs typeface="Economica"/>
                <a:sym typeface="Economica"/>
              </a:rPr>
              <a:t>CARGAS FALLADAS</a:t>
            </a:r>
          </a:p>
          <a:p>
            <a:pPr marL="285750" indent="-285750" algn="just"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MX" sz="1800" dirty="0">
                <a:latin typeface="Arial Narrow" panose="020B0606020202030204" pitchFamily="34" charset="0"/>
              </a:rPr>
              <a:t>Cuando falle algún explosivo nadie se acercara en el transcurso de una hora desde el momento en que debió detonar.</a:t>
            </a:r>
          </a:p>
          <a:p>
            <a:pPr marL="285750" indent="-285750" algn="just"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MX" sz="1800" dirty="0">
                <a:latin typeface="Arial Narrow" panose="020B0606020202030204" pitchFamily="34" charset="0"/>
              </a:rPr>
              <a:t>Una vez detectada la falla se dará aviso al encargado para que tome las medidas correspondientes</a:t>
            </a:r>
          </a:p>
          <a:p>
            <a:pPr marL="285750" indent="-285750" algn="just"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MX" sz="1800" dirty="0">
                <a:latin typeface="Arial Narrow" panose="020B0606020202030204" pitchFamily="34" charset="0"/>
              </a:rPr>
              <a:t>No se realizara ningún trabajo en el lugar de la falla, salvo tareas para eliminar el riesgo.</a:t>
            </a:r>
          </a:p>
          <a:p>
            <a:pPr marL="285750" indent="-285750" algn="just" fontAlgn="base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MX" sz="1800" dirty="0">
                <a:latin typeface="Arial Narrow" panose="020B0606020202030204" pitchFamily="34" charset="0"/>
              </a:rPr>
              <a:t>Está prohibido descargar o reacondicionar una carga fallada.</a:t>
            </a:r>
          </a:p>
          <a:p>
            <a:pPr marL="419100" indent="-285750" algn="just">
              <a:lnSpc>
                <a:spcPct val="115000"/>
              </a:lnSpc>
              <a:spcBef>
                <a:spcPts val="0"/>
              </a:spcBef>
              <a:buSzPts val="1500"/>
              <a:buFont typeface="Wingdings" panose="05000000000000000000" pitchFamily="2" charset="2"/>
              <a:buChar char="q"/>
            </a:pPr>
            <a:endParaRPr lang="es-MX" sz="1800" b="1" dirty="0">
              <a:latin typeface="Arial Narrow" panose="020B0606020202030204" pitchFamily="34" charset="0"/>
              <a:ea typeface="Economica"/>
              <a:cs typeface="Economica"/>
              <a:sym typeface="Economica"/>
            </a:endParaRPr>
          </a:p>
          <a:p>
            <a:pPr marL="114300" algn="just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7BC4A3B0-76CD-1389-1581-FACBCD5D5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2" t="41759" r="50788" b="28776"/>
          <a:stretch/>
        </p:blipFill>
        <p:spPr>
          <a:xfrm>
            <a:off x="7897091" y="1579418"/>
            <a:ext cx="3538970" cy="2366650"/>
          </a:xfrm>
          <a:prstGeom prst="rect">
            <a:avLst/>
          </a:prstGeom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9DDBBA4B-1A4C-D62A-0212-6571B86BF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2" t="41759" r="50788" b="28776"/>
          <a:stretch/>
        </p:blipFill>
        <p:spPr>
          <a:xfrm>
            <a:off x="7897091" y="1579418"/>
            <a:ext cx="3538970" cy="2366650"/>
          </a:xfrm>
          <a:prstGeom prst="rect">
            <a:avLst/>
          </a:prstGeom>
        </p:spPr>
      </p:pic>
      <p:pic>
        <p:nvPicPr>
          <p:cNvPr id="7" name="Picture 4" descr="Riesgos vinculados al uso de explosivos en actividades mineras">
            <a:extLst>
              <a:ext uri="{FF2B5EF4-FFF2-40B4-BE49-F238E27FC236}">
                <a16:creationId xmlns:a16="http://schemas.microsoft.com/office/drawing/2014/main" id="{BBD12B17-9BF7-A40E-735E-7491EE977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1" y="4435595"/>
            <a:ext cx="3538970" cy="21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28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DESTRUCCION DE EXPLOSIVOS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374864-0FB9-8CE4-FA58-DD354A5C1A6A}"/>
              </a:ext>
            </a:extLst>
          </p:cNvPr>
          <p:cNvSpPr txBox="1">
            <a:spLocks/>
          </p:cNvSpPr>
          <p:nvPr/>
        </p:nvSpPr>
        <p:spPr>
          <a:xfrm>
            <a:off x="1182254" y="1190376"/>
            <a:ext cx="9827491" cy="4711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algn="just">
              <a:lnSpc>
                <a:spcPct val="160000"/>
              </a:lnSpc>
            </a:pPr>
            <a:r>
              <a:rPr lang="es-ES" sz="1800" kern="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Cuando sea necesario proceder a la destrucción de explosivos, se solicitará autorización previa a la D.G.F.M.,</a:t>
            </a:r>
            <a:r>
              <a:rPr lang="es-AR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se dejará constancia de los siguientes datos:</a:t>
            </a:r>
            <a:endParaRPr lang="en-US" sz="18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AR" sz="17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Número de registro, lote y cantidad de explosivos destruidos.</a:t>
            </a:r>
            <a:endParaRPr lang="en-US" sz="17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AR" sz="17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Referencia de la nota por la que se autorizó la destrucción.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AR" sz="19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Medidas de seguridad</a:t>
            </a:r>
            <a:endParaRPr lang="en-US" sz="19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AR" sz="17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Los detonadores y otros accesorios encontrados entre los escombros aparentemente en buen estado, NO DEBEN VOLVERSE A UTILIZAR, se deben eliminar.</a:t>
            </a:r>
            <a:endParaRPr lang="en-US" sz="17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AR" sz="17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Nunca practicar el simple entierro de los restos.</a:t>
            </a:r>
            <a:endParaRPr lang="en-US" sz="17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AR" sz="17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Solamente por personal capacitado y experimentado.</a:t>
            </a:r>
            <a:endParaRPr lang="en-US" sz="17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AR" sz="17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Métodos para eliminación de restos de tiros fallados y productos deteriorados en almacenaje o transporte:</a:t>
            </a:r>
          </a:p>
          <a:p>
            <a:pPr marL="1257300" lvl="2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Por combustión</a:t>
            </a:r>
          </a:p>
          <a:p>
            <a:pPr marL="1257300" lvl="2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Por explosión</a:t>
            </a:r>
          </a:p>
          <a:p>
            <a:pPr marL="1257300" lvl="2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Por disolución</a:t>
            </a:r>
            <a:endParaRPr lang="en-US" sz="16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0" marR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</a:endParaRPr>
          </a:p>
          <a:p>
            <a:pPr marL="1143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96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D94DE79-C24B-143A-DF5E-A6194B0F4CBC}"/>
              </a:ext>
            </a:extLst>
          </p:cNvPr>
          <p:cNvSpPr txBox="1"/>
          <p:nvPr/>
        </p:nvSpPr>
        <p:spPr>
          <a:xfrm>
            <a:off x="447675" y="707557"/>
            <a:ext cx="11391900" cy="535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OBJETIVOS</a:t>
            </a:r>
            <a:endParaRPr lang="es-MX" sz="2000" b="1" dirty="0">
              <a:solidFill>
                <a:schemeClr val="accent2"/>
              </a:solidFill>
              <a:latin typeface="Arial Narrow" panose="020B0606020202030204" pitchFamily="34" charset="0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endParaRPr lang="es-MX" sz="2000" dirty="0">
              <a:latin typeface="Arial Narrow" panose="020B0606020202030204" pitchFamily="34" charset="0"/>
            </a:endParaRPr>
          </a:p>
          <a:p>
            <a:pPr marL="34290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q"/>
            </a:pPr>
            <a:r>
              <a:rPr lang="es-MX" sz="2000" dirty="0">
                <a:latin typeface="Arial Narrow" panose="020B0606020202030204" pitchFamily="34" charset="0"/>
              </a:rPr>
              <a:t>Entender las normativas vigentes en la República Argentina sobre explosivos.</a:t>
            </a:r>
          </a:p>
          <a:p>
            <a:pPr marL="342900" lvl="0" indent="-3429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q"/>
            </a:pPr>
            <a:r>
              <a:rPr lang="es-MX" sz="2000" dirty="0">
                <a:latin typeface="Arial Narrow" panose="020B0606020202030204" pitchFamily="34" charset="0"/>
              </a:rPr>
              <a:t>Brindar información sobre el empleo de explosivos.</a:t>
            </a:r>
          </a:p>
          <a:p>
            <a:pPr marL="342900" lvl="0" indent="-3429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q"/>
            </a:pPr>
            <a:r>
              <a:rPr lang="es-MX" sz="2000" dirty="0">
                <a:latin typeface="Arial Narrow" panose="020B0606020202030204" pitchFamily="34" charset="0"/>
              </a:rPr>
              <a:t>Exponer los riesgos en el uso, transporte y almacenamiento, como así también las medidas de seguridad adecuadas.  </a:t>
            </a:r>
          </a:p>
          <a:p>
            <a:pPr marL="342900" lvl="0" indent="-3429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q"/>
            </a:pPr>
            <a:r>
              <a:rPr lang="es-MX" sz="2000" dirty="0">
                <a:latin typeface="Arial Narrow" panose="020B0606020202030204" pitchFamily="34" charset="0"/>
              </a:rPr>
              <a:t>Conocer la aplicación que tienen en la Ingeniería Civil, así como también los riesgos que conllevan y las medidas de seguridad a adoptar en caso de un accidente.</a:t>
            </a:r>
          </a:p>
          <a:p>
            <a:pPr algn="just">
              <a:lnSpc>
                <a:spcPct val="150000"/>
              </a:lnSpc>
            </a:pPr>
            <a:endParaRPr lang="es-AR" sz="1600" dirty="0">
              <a:latin typeface="Arial Narrow" panose="020B0606020202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5883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ELEMENTOS DE PROTECCION PERSONAL</a:t>
            </a:r>
            <a:endParaRPr lang="en-US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DC361597-1EB8-8CA4-BF20-0861DEB54885}"/>
              </a:ext>
            </a:extLst>
          </p:cNvPr>
          <p:cNvSpPr txBox="1">
            <a:spLocks/>
          </p:cNvSpPr>
          <p:nvPr/>
        </p:nvSpPr>
        <p:spPr>
          <a:xfrm>
            <a:off x="631104" y="1512895"/>
            <a:ext cx="6259224" cy="4535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s-MX" sz="1800" dirty="0">
                <a:latin typeface="Arial Narrow" panose="020B0606020202030204" pitchFamily="34" charset="0"/>
              </a:rPr>
              <a:t>CASCO: puede tener lámpara, orejeras, visera retráctil y extensiones posteriores para proteger la nuca.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MX" sz="18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800" dirty="0">
                <a:latin typeface="Arial Narrow" panose="020B0606020202030204" pitchFamily="34" charset="0"/>
              </a:rPr>
              <a:t>PROTECCIÓN OCULAR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MX" sz="18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800" dirty="0">
                <a:latin typeface="Arial Narrow" panose="020B0606020202030204" pitchFamily="34" charset="0"/>
              </a:rPr>
              <a:t>PROTECTORES AUDITIVOS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MX" sz="18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800" dirty="0">
                <a:latin typeface="Arial Narrow" panose="020B0606020202030204" pitchFamily="34" charset="0"/>
              </a:rPr>
              <a:t>PROTECTORES DE VÍAS RESPIRATORIAS</a:t>
            </a:r>
          </a:p>
          <a:p>
            <a:pPr marL="114300" algn="just"/>
            <a:endParaRPr lang="es-MX" sz="18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800" dirty="0">
                <a:latin typeface="Arial Narrow" panose="020B0606020202030204" pitchFamily="34" charset="0"/>
              </a:rPr>
              <a:t>CALZADO DE SEGURIDAD CON PUNTA METÁLICA (conductivo)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MX" sz="18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800" dirty="0">
                <a:latin typeface="Arial Narrow" panose="020B0606020202030204" pitchFamily="34" charset="0"/>
              </a:rPr>
              <a:t>ROPA: de material ignífugo y antiestático - chaleco refractario.</a:t>
            </a:r>
          </a:p>
          <a:p>
            <a:endParaRPr lang="en-US" dirty="0"/>
          </a:p>
        </p:txBody>
      </p:sp>
      <p:pic>
        <p:nvPicPr>
          <p:cNvPr id="6" name="Google Shape;337;p37">
            <a:extLst>
              <a:ext uri="{FF2B5EF4-FFF2-40B4-BE49-F238E27FC236}">
                <a16:creationId xmlns:a16="http://schemas.microsoft.com/office/drawing/2014/main" id="{D80D5B52-CA0C-B2F9-A846-5D77BF5F4C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796" t="16229" r="9927" b="10300"/>
          <a:stretch/>
        </p:blipFill>
        <p:spPr>
          <a:xfrm>
            <a:off x="6967801" y="1596021"/>
            <a:ext cx="4439107" cy="4451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067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843054" y="54995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CONCLUSIONES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A6869F-63D2-2FEA-5900-61801774253A}"/>
              </a:ext>
            </a:extLst>
          </p:cNvPr>
          <p:cNvSpPr txBox="1">
            <a:spLocks/>
          </p:cNvSpPr>
          <p:nvPr/>
        </p:nvSpPr>
        <p:spPr>
          <a:xfrm>
            <a:off x="592606" y="1347641"/>
            <a:ext cx="11006786" cy="471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latin typeface="Arial Narrow" panose="020B0606020202030204" pitchFamily="34" charset="0"/>
              </a:rPr>
              <a:t>Conocer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tipos</a:t>
            </a:r>
            <a:r>
              <a:rPr lang="en-US" dirty="0">
                <a:latin typeface="Arial Narrow" panose="020B0606020202030204" pitchFamily="34" charset="0"/>
              </a:rPr>
              <a:t> y </a:t>
            </a:r>
            <a:r>
              <a:rPr lang="en-US" dirty="0" err="1">
                <a:latin typeface="Arial Narrow" panose="020B0606020202030204" pitchFamily="34" charset="0"/>
              </a:rPr>
              <a:t>cantidad</a:t>
            </a:r>
            <a:r>
              <a:rPr lang="en-US" dirty="0">
                <a:latin typeface="Arial Narrow" panose="020B0606020202030204" pitchFamily="34" charset="0"/>
              </a:rPr>
              <a:t> de </a:t>
            </a:r>
            <a:r>
              <a:rPr lang="en-US" dirty="0" err="1">
                <a:latin typeface="Arial Narrow" panose="020B0606020202030204" pitchFamily="34" charset="0"/>
              </a:rPr>
              <a:t>riesgos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latin typeface="Arial Narrow" panose="020B0606020202030204" pitchFamily="34" charset="0"/>
              </a:rPr>
              <a:t>Concientización</a:t>
            </a:r>
            <a:r>
              <a:rPr lang="en-US" dirty="0">
                <a:latin typeface="Arial Narrow" panose="020B0606020202030204" pitchFamily="34" charset="0"/>
              </a:rPr>
              <a:t>.  </a:t>
            </a:r>
          </a:p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latin typeface="Arial Narrow" panose="020B0606020202030204" pitchFamily="34" charset="0"/>
              </a:rPr>
              <a:t>Conocer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Normativa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vigente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latin typeface="Arial Narrow" panose="020B0606020202030204" pitchFamily="34" charset="0"/>
              </a:rPr>
              <a:t>Capacitación</a:t>
            </a:r>
            <a:r>
              <a:rPr lang="en-US" dirty="0">
                <a:latin typeface="Arial Narrow" panose="020B0606020202030204" pitchFamily="34" charset="0"/>
              </a:rPr>
              <a:t> continua.</a:t>
            </a:r>
          </a:p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latin typeface="Arial Narrow" panose="020B0606020202030204" pitchFamily="34" charset="0"/>
              </a:rPr>
              <a:t>Evaluación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constante</a:t>
            </a:r>
            <a:r>
              <a:rPr lang="en-US" dirty="0">
                <a:latin typeface="Arial Narrow" panose="020B0606020202030204" pitchFamily="34" charset="0"/>
              </a:rPr>
              <a:t> de </a:t>
            </a:r>
            <a:r>
              <a:rPr lang="en-US" dirty="0" err="1">
                <a:latin typeface="Arial Narrow" panose="020B0606020202030204" pitchFamily="34" charset="0"/>
              </a:rPr>
              <a:t>riesgos</a:t>
            </a:r>
            <a:endParaRPr lang="en-US" dirty="0">
              <a:latin typeface="Arial Narrow" panose="020B0606020202030204" pitchFamily="34" charset="0"/>
            </a:endParaRPr>
          </a:p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latin typeface="Arial Narrow" panose="020B0606020202030204" pitchFamily="34" charset="0"/>
              </a:rPr>
              <a:t>Medidas</a:t>
            </a:r>
            <a:r>
              <a:rPr lang="en-US" dirty="0">
                <a:latin typeface="Arial Narrow" panose="020B0606020202030204" pitchFamily="34" charset="0"/>
              </a:rPr>
              <a:t> de </a:t>
            </a:r>
            <a:r>
              <a:rPr lang="en-US" dirty="0" err="1">
                <a:latin typeface="Arial Narrow" panose="020B0606020202030204" pitchFamily="34" charset="0"/>
              </a:rPr>
              <a:t>seguridad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latin typeface="Arial Narrow" panose="020B0606020202030204" pitchFamily="34" charset="0"/>
              </a:rPr>
              <a:t>Protocolos</a:t>
            </a:r>
            <a:r>
              <a:rPr lang="en-US" dirty="0">
                <a:latin typeface="Arial Narrow" panose="020B0606020202030204" pitchFamily="34" charset="0"/>
              </a:rPr>
              <a:t> de </a:t>
            </a:r>
            <a:r>
              <a:rPr lang="en-US" dirty="0" err="1">
                <a:latin typeface="Arial Narrow" panose="020B0606020202030204" pitchFamily="34" charset="0"/>
              </a:rPr>
              <a:t>emergencia</a:t>
            </a:r>
            <a:endParaRPr lang="en-US" dirty="0">
              <a:latin typeface="Arial Narrow" panose="020B0606020202030204" pitchFamily="34" charset="0"/>
            </a:endParaRPr>
          </a:p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>
              <a:latin typeface="Arial Narrow" panose="020B0606020202030204" pitchFamily="34" charset="0"/>
            </a:endParaRPr>
          </a:p>
          <a:p>
            <a:pPr marL="4572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63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2285999" y="316739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MUCHAS GRACIAS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410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D94DE79-C24B-143A-DF5E-A6194B0F4CBC}"/>
              </a:ext>
            </a:extLst>
          </p:cNvPr>
          <p:cNvSpPr txBox="1"/>
          <p:nvPr/>
        </p:nvSpPr>
        <p:spPr>
          <a:xfrm>
            <a:off x="360460" y="616213"/>
            <a:ext cx="11471077" cy="243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DEFINICIÓN</a:t>
            </a:r>
          </a:p>
          <a:p>
            <a:pPr algn="just"/>
            <a:endParaRPr lang="es-MX" sz="24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sz="2000" dirty="0">
                <a:latin typeface="Arial Narrow" panose="020B0606020202030204" pitchFamily="34" charset="0"/>
              </a:rPr>
              <a:t>   Se entenderá por </a:t>
            </a:r>
            <a:r>
              <a:rPr lang="es-MX" sz="2000" b="1" i="1" dirty="0">
                <a:latin typeface="Arial Narrow" panose="020B0606020202030204" pitchFamily="34" charset="0"/>
              </a:rPr>
              <a:t>pólvoras</a:t>
            </a:r>
            <a:r>
              <a:rPr lang="es-MX" sz="2000" dirty="0">
                <a:latin typeface="Arial Narrow" panose="020B0606020202030204" pitchFamily="34" charset="0"/>
              </a:rPr>
              <a:t>, </a:t>
            </a:r>
            <a:r>
              <a:rPr lang="es-MX" sz="2000" b="1" i="1" dirty="0">
                <a:latin typeface="Arial Narrow" panose="020B0606020202030204" pitchFamily="34" charset="0"/>
              </a:rPr>
              <a:t>explosivos</a:t>
            </a:r>
            <a:r>
              <a:rPr lang="es-MX" sz="2000" dirty="0">
                <a:latin typeface="Arial Narrow" panose="020B0606020202030204" pitchFamily="34" charset="0"/>
              </a:rPr>
              <a:t> y </a:t>
            </a:r>
            <a:r>
              <a:rPr lang="es-MX" sz="2000" b="1" i="1" dirty="0">
                <a:latin typeface="Arial Narrow" panose="020B0606020202030204" pitchFamily="34" charset="0"/>
              </a:rPr>
              <a:t>afines</a:t>
            </a:r>
            <a:r>
              <a:rPr lang="es-MX" sz="2000" dirty="0">
                <a:latin typeface="Arial Narrow" panose="020B0606020202030204" pitchFamily="34" charset="0"/>
              </a:rPr>
              <a:t>, a las sustancias o mezclas de sustancias que en determinadas condiciones son susceptibles de una súbita liberación de energía mediante transformaciones químicas. Esta definición incluye la de aquellos artificios que contengan explosivos o estén destinados a producir o transmitir fuego.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8434" name="Picture 2" descr="explosivos – El blog de Víctor Yepes">
            <a:extLst>
              <a:ext uri="{FF2B5EF4-FFF2-40B4-BE49-F238E27FC236}">
                <a16:creationId xmlns:a16="http://schemas.microsoft.com/office/drawing/2014/main" id="{EB95857E-D4CF-066B-B1FF-8FD80D65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92" y="3502434"/>
            <a:ext cx="5192507" cy="29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onozca cómo se realiza una demolición con explosivos - Revista Constructivo">
            <a:extLst>
              <a:ext uri="{FF2B5EF4-FFF2-40B4-BE49-F238E27FC236}">
                <a16:creationId xmlns:a16="http://schemas.microsoft.com/office/drawing/2014/main" id="{B7075314-5BAA-8853-69A3-5E65B042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48" y="3502434"/>
            <a:ext cx="4962652" cy="29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8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D94DE79-C24B-143A-DF5E-A6194B0F4CBC}"/>
              </a:ext>
            </a:extLst>
          </p:cNvPr>
          <p:cNvSpPr txBox="1"/>
          <p:nvPr/>
        </p:nvSpPr>
        <p:spPr>
          <a:xfrm>
            <a:off x="330398" y="736132"/>
            <a:ext cx="11633002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MARCO LEGAL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37EABF-50F0-03F8-7942-9D50828274C0}"/>
              </a:ext>
            </a:extLst>
          </p:cNvPr>
          <p:cNvSpPr txBox="1"/>
          <p:nvPr/>
        </p:nvSpPr>
        <p:spPr>
          <a:xfrm>
            <a:off x="1030686" y="1784669"/>
            <a:ext cx="7979963" cy="176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6020202030204" pitchFamily="34" charset="0"/>
              </a:rPr>
              <a:t>Ley Nacional de </a:t>
            </a:r>
            <a:r>
              <a:rPr lang="es-MX" sz="2000" b="1" dirty="0">
                <a:latin typeface="Arial Narrow" panose="020B0606020202030204" pitchFamily="34" charset="0"/>
              </a:rPr>
              <a:t>Higiene y Seguridad N° 19.587 </a:t>
            </a:r>
            <a:r>
              <a:rPr lang="es-MX" sz="2000" dirty="0">
                <a:latin typeface="Arial Narrow" panose="020B0606020202030204" pitchFamily="34" charset="0"/>
              </a:rPr>
              <a:t>- Decreto 911/96.</a:t>
            </a:r>
          </a:p>
          <a:p>
            <a:pPr marL="342900" indent="-342900" algn="just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6020202030204" pitchFamily="34" charset="0"/>
              </a:rPr>
              <a:t>Ley Nacional de </a:t>
            </a:r>
            <a:r>
              <a:rPr lang="es-MX" sz="2000" b="1" dirty="0">
                <a:latin typeface="Arial Narrow" panose="020B0606020202030204" pitchFamily="34" charset="0"/>
              </a:rPr>
              <a:t>Armas y Explosivos N° 20.429 </a:t>
            </a:r>
            <a:r>
              <a:rPr lang="es-MX" sz="2000" dirty="0">
                <a:latin typeface="Arial Narrow" panose="020B0606020202030204" pitchFamily="34" charset="0"/>
              </a:rPr>
              <a:t>- Decreto 302/83.</a:t>
            </a:r>
          </a:p>
        </p:txBody>
      </p:sp>
      <p:pic>
        <p:nvPicPr>
          <p:cNvPr id="4" name="Google Shape;178;p3">
            <a:extLst>
              <a:ext uri="{FF2B5EF4-FFF2-40B4-BE49-F238E27FC236}">
                <a16:creationId xmlns:a16="http://schemas.microsoft.com/office/drawing/2014/main" id="{C3FF7F91-62C0-2334-6EF3-52C5265E72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1949" y="4273436"/>
            <a:ext cx="38481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F6C822B-11DC-00F2-5A33-AC04448FDEDB}"/>
              </a:ext>
            </a:extLst>
          </p:cNvPr>
          <p:cNvSpPr txBox="1"/>
          <p:nvPr/>
        </p:nvSpPr>
        <p:spPr>
          <a:xfrm>
            <a:off x="4222849" y="5147927"/>
            <a:ext cx="4080743" cy="692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es-MX" sz="16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Fiscalización de la Ley Nacional de Armas ° 20.429</a:t>
            </a:r>
          </a:p>
        </p:txBody>
      </p:sp>
    </p:spTree>
    <p:extLst>
      <p:ext uri="{BB962C8B-B14F-4D97-AF65-F5344CB8AC3E}">
        <p14:creationId xmlns:p14="http://schemas.microsoft.com/office/powerpoint/2010/main" val="231527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2285999" y="508373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APLICACIONES EN LA INGENIERIA CIVIL</a:t>
            </a:r>
            <a:endParaRPr lang="en-US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DD6212FA-60D4-6722-F25E-A2738E085312}"/>
              </a:ext>
            </a:extLst>
          </p:cNvPr>
          <p:cNvSpPr txBox="1">
            <a:spLocks/>
          </p:cNvSpPr>
          <p:nvPr/>
        </p:nvSpPr>
        <p:spPr>
          <a:xfrm>
            <a:off x="429667" y="1024983"/>
            <a:ext cx="11332664" cy="574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algn="just">
              <a:lnSpc>
                <a:spcPct val="100000"/>
              </a:lnSpc>
            </a:pPr>
            <a:r>
              <a:rPr lang="es-MX" sz="1750" b="1" u="sng" dirty="0">
                <a:latin typeface="Arial Narrow" panose="020B0606020202030204" pitchFamily="34" charset="0"/>
              </a:rPr>
              <a:t>EXCAVACIONES CON EXPLOSIVOS</a:t>
            </a:r>
          </a:p>
          <a:p>
            <a:pPr marL="114300" algn="just">
              <a:lnSpc>
                <a:spcPct val="100000"/>
              </a:lnSpc>
            </a:pPr>
            <a:r>
              <a:rPr lang="es-MX" sz="1750" dirty="0">
                <a:latin typeface="Arial Narrow" panose="020B0606020202030204" pitchFamily="34" charset="0"/>
              </a:rPr>
              <a:t>Es válido en la ejecución de un túnel en roca cuando ésta es muy abrasiva y resistente o se encuentra en estado masivo. Es necesario taladrar la superficie del frente del túnel, cargándose estos taladros con explosivos, que se detonarán. Esta reacción explosiva genera una serie de gases y vibraciones que rompen la roca.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MX" sz="1750" b="1" i="1" dirty="0">
                <a:latin typeface="Arial Narrow" panose="020B0606020202030204" pitchFamily="34" charset="0"/>
              </a:rPr>
              <a:t>Riesgos</a:t>
            </a:r>
            <a:r>
              <a:rPr lang="es-MX" sz="1750" i="1" dirty="0">
                <a:latin typeface="Arial Narrow" panose="020B0606020202030204" pitchFamily="34" charset="0"/>
              </a:rPr>
              <a:t>: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latin typeface="Arial Narrow" panose="020B0606020202030204" pitchFamily="34" charset="0"/>
              </a:rPr>
              <a:t>Preparación de la zona de voladura: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latin typeface="Arial Narrow" panose="020B0606020202030204" pitchFamily="34" charset="0"/>
              </a:rPr>
              <a:t>Regreso al área de voladura: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latin typeface="Arial Narrow" panose="020B0606020202030204" pitchFamily="34" charset="0"/>
              </a:rPr>
              <a:t>Gases: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latin typeface="Arial Narrow" panose="020B0606020202030204" pitchFamily="34" charset="0"/>
              </a:rPr>
              <a:t>Barrenos no explosionados: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latin typeface="Arial Narrow" panose="020B0606020202030204" pitchFamily="34" charset="0"/>
              </a:rPr>
              <a:t>Barrenos incendiados o demorados: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latin typeface="Arial Narrow" panose="020B0606020202030204" pitchFamily="34" charset="0"/>
              </a:rPr>
              <a:t>Vibraciones producidas por la voladura:</a:t>
            </a:r>
            <a:endParaRPr lang="es-MX" sz="1750" u="sng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MX" sz="1750" b="1" i="1" dirty="0">
                <a:latin typeface="Arial Narrow" panose="020B0606020202030204" pitchFamily="34" charset="0"/>
              </a:rPr>
              <a:t>Medidas de seguridad </a:t>
            </a:r>
            <a:r>
              <a:rPr lang="es-MX" sz="1750" i="1" dirty="0">
                <a:latin typeface="Arial Narrow" panose="020B0606020202030204" pitchFamily="34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s-MX" sz="1750" i="1" dirty="0">
                <a:latin typeface="Arial Narrow" panose="020B0606020202030204" pitchFamily="34" charset="0"/>
              </a:rPr>
              <a:t>   </a:t>
            </a:r>
            <a:r>
              <a:rPr lang="es-MX" sz="1750" dirty="0">
                <a:latin typeface="Arial Narrow" panose="020B0606020202030204" pitchFamily="34" charset="0"/>
              </a:rPr>
              <a:t>Después del disparo y solo después de haber pasado un tiempo prudencial, el encargado de la operación regresará al lugar de la voladura para efectuar su evaluación de la fragmentación, empuje, volumen removido y sobre rotura. Es en este momento que deberá tener presentes los riesgos de gases tóxicos remanentes, restos de explosivo o accesorios no detonados (tiros fallados) y el desprendimiento de bloques de roca capaces de causar daño. En estos casos, se prohibirá el acceso al lugar hasta no haber eliminado el riesgo.</a:t>
            </a:r>
            <a:endParaRPr lang="es-MX" sz="175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7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074" name="Picture 2" descr="Así es una voladura con explosivos para construir una carretera">
            <a:extLst>
              <a:ext uri="{FF2B5EF4-FFF2-40B4-BE49-F238E27FC236}">
                <a16:creationId xmlns:a16="http://schemas.microsoft.com/office/drawing/2014/main" id="{BB7CC38A-25A6-42E2-1B1F-46FECA0DB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3" y="1939780"/>
            <a:ext cx="5753456" cy="32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ntendiendo el real impacto de la voladura en las operaciones mineras |  Outletminero">
            <a:extLst>
              <a:ext uri="{FF2B5EF4-FFF2-40B4-BE49-F238E27FC236}">
                <a16:creationId xmlns:a16="http://schemas.microsoft.com/office/drawing/2014/main" id="{AA8C4071-1630-F43F-A435-6C78BBEA8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99" y="853479"/>
            <a:ext cx="5375565" cy="432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29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D29C0-ABAA-CFE9-74F2-EB93918E9E4D}"/>
              </a:ext>
            </a:extLst>
          </p:cNvPr>
          <p:cNvSpPr txBox="1"/>
          <p:nvPr/>
        </p:nvSpPr>
        <p:spPr>
          <a:xfrm>
            <a:off x="1958464" y="56130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APLICACIONES EN LA INGENIERIA CIVIL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6CA316-CF8D-74D9-416A-D947198753CC}"/>
              </a:ext>
            </a:extLst>
          </p:cNvPr>
          <p:cNvSpPr txBox="1">
            <a:spLocks/>
          </p:cNvSpPr>
          <p:nvPr/>
        </p:nvSpPr>
        <p:spPr>
          <a:xfrm>
            <a:off x="484809" y="1190377"/>
            <a:ext cx="11313614" cy="4618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algn="just">
              <a:lnSpc>
                <a:spcPct val="100000"/>
              </a:lnSpc>
            </a:pPr>
            <a:r>
              <a:rPr lang="es-MX" sz="1800" b="1" u="sng" dirty="0">
                <a:latin typeface="Arial Narrow" panose="020B0606020202030204" pitchFamily="34" charset="0"/>
              </a:rPr>
              <a:t>DEMOLICIONES CON EXPLOSIVOS</a:t>
            </a:r>
          </a:p>
          <a:p>
            <a:pPr marL="114300" algn="just">
              <a:lnSpc>
                <a:spcPct val="100000"/>
              </a:lnSpc>
            </a:pPr>
            <a:r>
              <a:rPr lang="es-MX" sz="1800" dirty="0">
                <a:latin typeface="Arial Narrow" panose="020B0606020202030204" pitchFamily="34" charset="0"/>
              </a:rPr>
              <a:t>Se basa en debilitar o eliminar apoyos o puntos estructurales críticos de la estructura, para así provocar su desequilibrio y, como consecuencia, su caída en una dirección predeterminada. Se colocan pequeñas cargas explosivas (generalmente menores a 50 g).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MX" sz="1800" b="1" dirty="0">
                <a:latin typeface="Arial Narrow" panose="020B0606020202030204" pitchFamily="34" charset="0"/>
              </a:rPr>
              <a:t>Riegos</a:t>
            </a:r>
            <a:r>
              <a:rPr lang="es-MX" sz="1800" dirty="0">
                <a:latin typeface="Arial Narrow" panose="020B0606020202030204" pitchFamily="34" charset="0"/>
              </a:rPr>
              <a:t>: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Proyección de fragmentos volantes.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Vibraciones.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Fallas de disparo (tiros prematuros o retardados).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MX" sz="1800" b="1" dirty="0">
                <a:latin typeface="Arial Narrow" panose="020B0606020202030204" pitchFamily="34" charset="0"/>
              </a:rPr>
              <a:t>Medidas de seguridad</a:t>
            </a:r>
            <a:r>
              <a:rPr lang="es-MX" sz="1800" dirty="0">
                <a:latin typeface="Arial Narrow" panose="020B0606020202030204" pitchFamily="34" charset="0"/>
              </a:rPr>
              <a:t>: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Las cargas de explosivo deben ser  cubiertas con protecciones adecuadas como ser: bandas de goma, redes, etc. con el fin de evitar proyecciones.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Para evitar la formación de polvo, un meto eficiente es rociar con agua el frente de la voladura.</a:t>
            </a:r>
          </a:p>
          <a:p>
            <a:pPr lvl="1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800" dirty="0">
                <a:latin typeface="Arial Narrow" panose="020B0606020202030204" pitchFamily="34" charset="0"/>
              </a:rPr>
              <a:t>Con respecto al área circundante de la zona de voladura, la misma debe ser evacuada e inspeccionada antes del disparo.</a:t>
            </a:r>
          </a:p>
          <a:p>
            <a:pPr marL="11430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38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6B863883-60F3-5C2B-E5B8-10D8021012CF}"/>
              </a:ext>
            </a:extLst>
          </p:cNvPr>
          <p:cNvSpPr txBox="1"/>
          <p:nvPr/>
        </p:nvSpPr>
        <p:spPr>
          <a:xfrm>
            <a:off x="7774387" y="0"/>
            <a:ext cx="4329356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UNC – FCEFyN – Higiene y Seguridad - 2024</a:t>
            </a:r>
            <a:endParaRPr lang="es-AR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FDDB1B-6A3B-192A-D86C-0F40EB3D80F1}"/>
              </a:ext>
            </a:extLst>
          </p:cNvPr>
          <p:cNvCxnSpPr/>
          <p:nvPr/>
        </p:nvCxnSpPr>
        <p:spPr>
          <a:xfrm>
            <a:off x="88257" y="455446"/>
            <a:ext cx="120154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D811953-88AA-0721-5C80-DD969FFFB836}"/>
              </a:ext>
            </a:extLst>
          </p:cNvPr>
          <p:cNvSpPr/>
          <p:nvPr/>
        </p:nvSpPr>
        <p:spPr>
          <a:xfrm>
            <a:off x="0" y="6677024"/>
            <a:ext cx="12192000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Picture 2" descr="Demolición por voladura controlada - Maquinaria de Demolición">
            <a:extLst>
              <a:ext uri="{FF2B5EF4-FFF2-40B4-BE49-F238E27FC236}">
                <a16:creationId xmlns:a16="http://schemas.microsoft.com/office/drawing/2014/main" id="{410DBE54-1410-CF6E-76FA-02791854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56" y="1361929"/>
            <a:ext cx="5445783" cy="50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 reconoce indemnización en concepto de daño moral colectivo por  demolición de un edificio histórico de CABA | Microjuris Argentina al Día">
            <a:extLst>
              <a:ext uri="{FF2B5EF4-FFF2-40B4-BE49-F238E27FC236}">
                <a16:creationId xmlns:a16="http://schemas.microsoft.com/office/drawing/2014/main" id="{3DCF19E0-CE38-2FBD-BB58-6026CA5A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92" y="1361929"/>
            <a:ext cx="4984808" cy="33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2692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3060</Words>
  <Application>Microsoft Office PowerPoint</Application>
  <PresentationFormat>Panorámica</PresentationFormat>
  <Paragraphs>292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Century Gothic</vt:lpstr>
      <vt:lpstr>Courier New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Matias Falletti</dc:creator>
  <cp:lastModifiedBy>Matias Falletti</cp:lastModifiedBy>
  <cp:revision>25</cp:revision>
  <dcterms:created xsi:type="dcterms:W3CDTF">2024-09-15T19:43:14Z</dcterms:created>
  <dcterms:modified xsi:type="dcterms:W3CDTF">2024-09-24T00:13:26Z</dcterms:modified>
</cp:coreProperties>
</file>