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Montserrat"/>
      <p:regular r:id="rId48"/>
      <p:bold r:id="rId49"/>
      <p:italic r:id="rId50"/>
      <p:boldItalic r:id="rId51"/>
    </p:embeddedFont>
    <p:embeddedFont>
      <p:font typeface="Lat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8">
          <p15:clr>
            <a:srgbClr val="747775"/>
          </p15:clr>
        </p15:guide>
        <p15:guide id="2" orient="horz" pos="397">
          <p15:clr>
            <a:srgbClr val="747775"/>
          </p15:clr>
        </p15:guide>
        <p15:guide id="3" orient="horz" pos="2778">
          <p15:clr>
            <a:srgbClr val="747775"/>
          </p15:clr>
        </p15:guide>
        <p15:guide id="4" orient="horz" pos="817">
          <p15:clr>
            <a:srgbClr val="747775"/>
          </p15:clr>
        </p15:guide>
        <p15:guide id="5" orient="horz" pos="11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8"/>
        <p:guide pos="397" orient="horz"/>
        <p:guide pos="2778" orient="horz"/>
        <p:guide pos="817" orient="horz"/>
        <p:guide pos="113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regular.fntdata"/><Relationship Id="rId47" Type="http://schemas.openxmlformats.org/officeDocument/2006/relationships/slide" Target="slides/slide42.xml"/><Relationship Id="rId49"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Italic.fntdata"/><Relationship Id="rId50" Type="http://schemas.openxmlformats.org/officeDocument/2006/relationships/font" Target="fonts/Montserrat-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6.xml"/><Relationship Id="rId55" Type="http://schemas.openxmlformats.org/officeDocument/2006/relationships/font" Target="fonts/Lato-boldItalic.fntdata"/><Relationship Id="rId10" Type="http://schemas.openxmlformats.org/officeDocument/2006/relationships/slide" Target="slides/slide5.xml"/><Relationship Id="rId54"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d3b9ea093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d3b9ea093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d3b9ea093f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d3b9ea093f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d3b9ea09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d3b9ea09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3b9ea093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d3b9ea093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d3b9ea093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d3b9ea093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d3b9ea093f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d3b9ea093f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3b9ea093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d3b9ea093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d3b9ea093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d3b9ea093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3b9ea093f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d3b9ea093f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d3b9ea093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d3b9ea093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d3aa078688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d3aa07868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3b9ea093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d3b9ea093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3b9ea093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d3b9ea093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d3b9ea093f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d3b9ea093f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3b9ea093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3b9ea093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d3b9ea093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d3b9ea093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d3b9ea093f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d3b9ea093f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d3b9ea093f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d3b9ea093f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d3b9ea093f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d3b9ea093f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d3b9ea093f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d3b9ea093f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d3b9ea093f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d3b9ea093f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d3aa07868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d3aa07868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d3b9ea093f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d3b9ea093f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d3b9ea093f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d3b9ea093f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3b9ea093f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3b9ea093f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d3b9ea093f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d3b9ea093f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3bcd6f5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d3bcd6f5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d3bcd6f5a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d3bcd6f5a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3bcd6f5a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d3bcd6f5a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3bcd6f5a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d3bcd6f5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d3bcd6f5a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d3bcd6f5a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d3bcd6f5a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d3bcd6f5a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d3b9ea093f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d3b9ea093f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d3bcd6f5a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d3bcd6f5a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d3bcd6f5a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d3bcd6f5a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d3b9ea093f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d3b9ea093f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d3aa078688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d3aa078688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d3aafe22b4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d3aafe22b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d3b9ea093f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d3b9ea093f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d3aafe22b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d3aafe22b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3aafe22b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d3aafe22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s">
                <a:solidFill>
                  <a:schemeClr val="accent2"/>
                </a:solidFill>
                <a:latin typeface="Montserrat"/>
                <a:ea typeface="Montserrat"/>
                <a:cs typeface="Montserrat"/>
                <a:sym typeface="Montserrat"/>
              </a:rPr>
              <a:t>ENFERMEDADES PROFESIONALES</a:t>
            </a:r>
            <a:endParaRPr b="1">
              <a:solidFill>
                <a:schemeClr val="accent2"/>
              </a:solidFill>
              <a:latin typeface="Montserrat"/>
              <a:ea typeface="Montserrat"/>
              <a:cs typeface="Montserrat"/>
              <a:sym typeface="Montserrat"/>
            </a:endParaRPr>
          </a:p>
        </p:txBody>
      </p:sp>
      <p:sp>
        <p:nvSpPr>
          <p:cNvPr id="55" name="Google Shape;55;p13"/>
          <p:cNvSpPr txBox="1"/>
          <p:nvPr>
            <p:ph idx="1" type="subTitle"/>
          </p:nvPr>
        </p:nvSpPr>
        <p:spPr>
          <a:xfrm>
            <a:off x="729450" y="3450850"/>
            <a:ext cx="3757500" cy="11943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SzPts val="770"/>
              <a:buNone/>
            </a:pPr>
            <a:r>
              <a:rPr lang="es" sz="1800">
                <a:latin typeface="Montserrat"/>
                <a:ea typeface="Montserrat"/>
                <a:cs typeface="Montserrat"/>
                <a:sym typeface="Montserrat"/>
              </a:rPr>
              <a:t>GRUPO 17</a:t>
            </a:r>
            <a:endParaRPr sz="1800">
              <a:latin typeface="Montserrat"/>
              <a:ea typeface="Montserrat"/>
              <a:cs typeface="Montserrat"/>
              <a:sym typeface="Montserrat"/>
            </a:endParaRPr>
          </a:p>
          <a:p>
            <a:pPr indent="0" lvl="0" marL="0" rtl="0" algn="l">
              <a:lnSpc>
                <a:spcPct val="80000"/>
              </a:lnSpc>
              <a:spcBef>
                <a:spcPts val="0"/>
              </a:spcBef>
              <a:spcAft>
                <a:spcPts val="0"/>
              </a:spcAft>
              <a:buSzPts val="770"/>
              <a:buNone/>
            </a:pPr>
            <a:r>
              <a:rPr lang="es" sz="1800">
                <a:latin typeface="Montserrat"/>
                <a:ea typeface="Montserrat"/>
                <a:cs typeface="Montserrat"/>
                <a:sym typeface="Montserrat"/>
              </a:rPr>
              <a:t>Arellano, Imanol</a:t>
            </a:r>
            <a:br>
              <a:rPr lang="es" sz="1800">
                <a:latin typeface="Montserrat"/>
                <a:ea typeface="Montserrat"/>
                <a:cs typeface="Montserrat"/>
                <a:sym typeface="Montserrat"/>
              </a:rPr>
            </a:br>
            <a:r>
              <a:rPr lang="es" sz="1800">
                <a:latin typeface="Montserrat"/>
                <a:ea typeface="Montserrat"/>
                <a:cs typeface="Montserrat"/>
                <a:sym typeface="Montserrat"/>
              </a:rPr>
              <a:t>Ferreyra, Agustina </a:t>
            </a:r>
            <a:br>
              <a:rPr lang="es" sz="1800">
                <a:latin typeface="Montserrat"/>
                <a:ea typeface="Montserrat"/>
                <a:cs typeface="Montserrat"/>
                <a:sym typeface="Montserrat"/>
              </a:rPr>
            </a:br>
            <a:r>
              <a:rPr lang="es" sz="1800">
                <a:latin typeface="Montserrat"/>
                <a:ea typeface="Montserrat"/>
                <a:cs typeface="Montserrat"/>
                <a:sym typeface="Montserrat"/>
              </a:rPr>
              <a:t>Vagnola, Juan Martín</a:t>
            </a:r>
            <a:endParaRPr sz="18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9" name="Shape 109"/>
        <p:cNvGrpSpPr/>
        <p:nvPr/>
      </p:nvGrpSpPr>
      <p:grpSpPr>
        <a:xfrm>
          <a:off x="0" y="0"/>
          <a:ext cx="0" cy="0"/>
          <a:chOff x="0" y="0"/>
          <a:chExt cx="0" cy="0"/>
        </a:xfrm>
      </p:grpSpPr>
      <p:sp>
        <p:nvSpPr>
          <p:cNvPr id="110" name="Google Shape;110;p22"/>
          <p:cNvSpPr txBox="1"/>
          <p:nvPr>
            <p:ph type="title"/>
          </p:nvPr>
        </p:nvSpPr>
        <p:spPr>
          <a:xfrm>
            <a:off x="71760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1.1 Agentes Químicos.</a:t>
            </a:r>
            <a:endParaRPr b="1" i="1" sz="2040">
              <a:latin typeface="Montserrat"/>
              <a:ea typeface="Montserrat"/>
              <a:cs typeface="Montserrat"/>
              <a:sym typeface="Montserrat"/>
            </a:endParaRPr>
          </a:p>
        </p:txBody>
      </p:sp>
      <p:sp>
        <p:nvSpPr>
          <p:cNvPr id="111" name="Google Shape;111;p22"/>
          <p:cNvSpPr txBox="1"/>
          <p:nvPr/>
        </p:nvSpPr>
        <p:spPr>
          <a:xfrm>
            <a:off x="727650" y="2034978"/>
            <a:ext cx="76686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112" name="Google Shape;112;p22"/>
          <p:cNvSpPr txBox="1"/>
          <p:nvPr>
            <p:ph idx="1" type="body"/>
          </p:nvPr>
        </p:nvSpPr>
        <p:spPr>
          <a:xfrm>
            <a:off x="727650" y="1296499"/>
            <a:ext cx="7688700" cy="3113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a:solidFill>
                  <a:srgbClr val="00000A"/>
                </a:solidFill>
                <a:latin typeface="Montserrat"/>
                <a:ea typeface="Montserrat"/>
                <a:cs typeface="Montserrat"/>
                <a:sym typeface="Montserrat"/>
              </a:rPr>
              <a:t>Su </a:t>
            </a:r>
            <a:r>
              <a:rPr b="1" lang="es">
                <a:solidFill>
                  <a:srgbClr val="00000A"/>
                </a:solidFill>
                <a:latin typeface="Montserrat"/>
                <a:ea typeface="Montserrat"/>
                <a:cs typeface="Montserrat"/>
                <a:sym typeface="Montserrat"/>
              </a:rPr>
              <a:t>peligrosidad</a:t>
            </a:r>
            <a:r>
              <a:rPr lang="es">
                <a:solidFill>
                  <a:srgbClr val="00000A"/>
                </a:solidFill>
                <a:latin typeface="Montserrat"/>
                <a:ea typeface="Montserrat"/>
                <a:cs typeface="Montserrat"/>
                <a:sym typeface="Montserrat"/>
              </a:rPr>
              <a:t> depende de: </a:t>
            </a:r>
            <a:endParaRPr>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Propiedades Físicas y Químicas: Características de los contaminantes.</a:t>
            </a:r>
            <a:endParaRPr>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Toxicidad: Capacidad del agente para causar daño al organismo.</a:t>
            </a:r>
            <a:endParaRPr>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00000A"/>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6" name="Shape 116"/>
        <p:cNvGrpSpPr/>
        <p:nvPr/>
      </p:nvGrpSpPr>
      <p:grpSpPr>
        <a:xfrm>
          <a:off x="0" y="0"/>
          <a:ext cx="0" cy="0"/>
          <a:chOff x="0" y="0"/>
          <a:chExt cx="0" cy="0"/>
        </a:xfrm>
      </p:grpSpPr>
      <p:sp>
        <p:nvSpPr>
          <p:cNvPr id="117" name="Google Shape;117;p23"/>
          <p:cNvSpPr txBox="1"/>
          <p:nvPr>
            <p:ph type="title"/>
          </p:nvPr>
        </p:nvSpPr>
        <p:spPr>
          <a:xfrm>
            <a:off x="71760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1.1 Agentes Químicos.</a:t>
            </a:r>
            <a:endParaRPr b="1" i="1" sz="2040">
              <a:latin typeface="Montserrat"/>
              <a:ea typeface="Montserrat"/>
              <a:cs typeface="Montserrat"/>
              <a:sym typeface="Montserrat"/>
            </a:endParaRPr>
          </a:p>
        </p:txBody>
      </p:sp>
      <p:sp>
        <p:nvSpPr>
          <p:cNvPr id="118" name="Google Shape;118;p23"/>
          <p:cNvSpPr txBox="1"/>
          <p:nvPr/>
        </p:nvSpPr>
        <p:spPr>
          <a:xfrm>
            <a:off x="727650" y="2034978"/>
            <a:ext cx="76686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119" name="Google Shape;119;p23"/>
          <p:cNvSpPr txBox="1"/>
          <p:nvPr>
            <p:ph idx="1" type="body"/>
          </p:nvPr>
        </p:nvSpPr>
        <p:spPr>
          <a:xfrm>
            <a:off x="727650" y="1296502"/>
            <a:ext cx="7688700" cy="2045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a:solidFill>
                  <a:srgbClr val="00000A"/>
                </a:solidFill>
                <a:latin typeface="Montserrat"/>
                <a:ea typeface="Montserrat"/>
                <a:cs typeface="Montserrat"/>
                <a:sym typeface="Montserrat"/>
              </a:rPr>
              <a:t>Su </a:t>
            </a:r>
            <a:r>
              <a:rPr b="1" lang="es">
                <a:solidFill>
                  <a:srgbClr val="00000A"/>
                </a:solidFill>
                <a:latin typeface="Montserrat"/>
                <a:ea typeface="Montserrat"/>
                <a:cs typeface="Montserrat"/>
                <a:sym typeface="Montserrat"/>
              </a:rPr>
              <a:t>peligrosidad</a:t>
            </a:r>
            <a:r>
              <a:rPr lang="es">
                <a:solidFill>
                  <a:srgbClr val="00000A"/>
                </a:solidFill>
                <a:latin typeface="Montserrat"/>
                <a:ea typeface="Montserrat"/>
                <a:cs typeface="Montserrat"/>
                <a:sym typeface="Montserrat"/>
              </a:rPr>
              <a:t> depende de:</a:t>
            </a:r>
            <a:endParaRPr>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Estado Fisiológico del Trabajador: Un organismo debilitado es más susceptible a la acción tóxica.</a:t>
            </a:r>
            <a:endParaRPr>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Dosis Contaminante: Concentración del contaminante a la que está expuesto el trabajador; a mayor dosis, mayores efectos en la salud.</a:t>
            </a:r>
            <a:endParaRPr>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200">
              <a:solidFill>
                <a:srgbClr val="00000A"/>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3" name="Shape 123"/>
        <p:cNvGrpSpPr/>
        <p:nvPr/>
      </p:nvGrpSpPr>
      <p:grpSpPr>
        <a:xfrm>
          <a:off x="0" y="0"/>
          <a:ext cx="0" cy="0"/>
          <a:chOff x="0" y="0"/>
          <a:chExt cx="0" cy="0"/>
        </a:xfrm>
      </p:grpSpPr>
      <p:sp>
        <p:nvSpPr>
          <p:cNvPr id="124" name="Google Shape;124;p24"/>
          <p:cNvSpPr txBox="1"/>
          <p:nvPr>
            <p:ph type="title"/>
          </p:nvPr>
        </p:nvSpPr>
        <p:spPr>
          <a:xfrm>
            <a:off x="7276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1.1. </a:t>
            </a:r>
            <a:r>
              <a:rPr b="1" i="1" lang="es" sz="2040">
                <a:latin typeface="Montserrat"/>
                <a:ea typeface="Montserrat"/>
                <a:cs typeface="Montserrat"/>
                <a:sym typeface="Montserrat"/>
              </a:rPr>
              <a:t>Agentes Químicos.</a:t>
            </a:r>
            <a:endParaRPr b="1" i="1" sz="2040">
              <a:latin typeface="Montserrat"/>
              <a:ea typeface="Montserrat"/>
              <a:cs typeface="Montserrat"/>
              <a:sym typeface="Montserrat"/>
            </a:endParaRPr>
          </a:p>
        </p:txBody>
      </p:sp>
      <p:sp>
        <p:nvSpPr>
          <p:cNvPr id="125" name="Google Shape;125;p24"/>
          <p:cNvSpPr txBox="1"/>
          <p:nvPr>
            <p:ph idx="1" type="body"/>
          </p:nvPr>
        </p:nvSpPr>
        <p:spPr>
          <a:xfrm>
            <a:off x="727650" y="1296500"/>
            <a:ext cx="7688700" cy="1981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a:solidFill>
                  <a:srgbClr val="00000A"/>
                </a:solidFill>
                <a:latin typeface="Montserrat"/>
                <a:ea typeface="Montserrat"/>
                <a:cs typeface="Montserrat"/>
                <a:sym typeface="Montserrat"/>
              </a:rPr>
              <a:t>L</a:t>
            </a:r>
            <a:r>
              <a:rPr lang="es">
                <a:solidFill>
                  <a:srgbClr val="00000A"/>
                </a:solidFill>
                <a:latin typeface="Montserrat"/>
                <a:ea typeface="Montserrat"/>
                <a:cs typeface="Montserrat"/>
                <a:sym typeface="Montserrat"/>
              </a:rPr>
              <a:t>os agentes químicos pueden ser sólidos, líquidos o gaseosos, y </a:t>
            </a:r>
            <a:r>
              <a:rPr b="1" lang="es">
                <a:solidFill>
                  <a:srgbClr val="00000A"/>
                </a:solidFill>
                <a:latin typeface="Montserrat"/>
                <a:ea typeface="Montserrat"/>
                <a:cs typeface="Montserrat"/>
                <a:sym typeface="Montserrat"/>
              </a:rPr>
              <a:t>pueden ingresar al organismo por diferentes vías</a:t>
            </a:r>
            <a:r>
              <a:rPr lang="es">
                <a:solidFill>
                  <a:srgbClr val="00000A"/>
                </a:solidFill>
                <a:latin typeface="Montserrat"/>
                <a:ea typeface="Montserrat"/>
                <a:cs typeface="Montserrat"/>
                <a:sym typeface="Montserrat"/>
              </a:rPr>
              <a:t>:</a:t>
            </a:r>
            <a:endParaRPr>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Vía Respiratoria: Contacto con agentes gaseosos o sólidos finos, principalmente a través de la nariz.</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Vía Dérmica: Contacto directo con la piel.</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Vía Digestiva: Ingestión a través del aparato digestivo.</a:t>
            </a:r>
            <a:endParaRPr>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Vía Parenteral: Contacto con heridas.</a:t>
            </a:r>
            <a:endParaRPr>
              <a:solidFill>
                <a:srgbClr val="00000A"/>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9" name="Shape 129"/>
        <p:cNvGrpSpPr/>
        <p:nvPr/>
      </p:nvGrpSpPr>
      <p:grpSpPr>
        <a:xfrm>
          <a:off x="0" y="0"/>
          <a:ext cx="0" cy="0"/>
          <a:chOff x="0" y="0"/>
          <a:chExt cx="0" cy="0"/>
        </a:xfrm>
      </p:grpSpPr>
      <p:sp>
        <p:nvSpPr>
          <p:cNvPr id="130" name="Google Shape;130;p25"/>
          <p:cNvSpPr txBox="1"/>
          <p:nvPr>
            <p:ph type="title"/>
          </p:nvPr>
        </p:nvSpPr>
        <p:spPr>
          <a:xfrm>
            <a:off x="7276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1.1. </a:t>
            </a:r>
            <a:r>
              <a:rPr b="1" i="1" lang="es" sz="2040">
                <a:latin typeface="Montserrat"/>
                <a:ea typeface="Montserrat"/>
                <a:cs typeface="Montserrat"/>
                <a:sym typeface="Montserrat"/>
              </a:rPr>
              <a:t>Agentes Químicos.</a:t>
            </a:r>
            <a:endParaRPr b="1" i="1" sz="2040">
              <a:latin typeface="Montserrat"/>
              <a:ea typeface="Montserrat"/>
              <a:cs typeface="Montserrat"/>
              <a:sym typeface="Montserrat"/>
            </a:endParaRPr>
          </a:p>
        </p:txBody>
      </p:sp>
      <p:sp>
        <p:nvSpPr>
          <p:cNvPr id="131" name="Google Shape;131;p25"/>
          <p:cNvSpPr txBox="1"/>
          <p:nvPr>
            <p:ph idx="1" type="body"/>
          </p:nvPr>
        </p:nvSpPr>
        <p:spPr>
          <a:xfrm>
            <a:off x="727650" y="1296500"/>
            <a:ext cx="7688700" cy="7644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None/>
            </a:pPr>
            <a:r>
              <a:rPr lang="es">
                <a:solidFill>
                  <a:srgbClr val="00000A"/>
                </a:solidFill>
                <a:latin typeface="Montserrat"/>
                <a:ea typeface="Montserrat"/>
                <a:cs typeface="Montserrat"/>
                <a:sym typeface="Montserrat"/>
              </a:rPr>
              <a:t>Estos agentes pueden causar diversos </a:t>
            </a:r>
            <a:r>
              <a:rPr b="1" lang="es">
                <a:solidFill>
                  <a:srgbClr val="00000A"/>
                </a:solidFill>
                <a:latin typeface="Montserrat"/>
                <a:ea typeface="Montserrat"/>
                <a:cs typeface="Montserrat"/>
                <a:sym typeface="Montserrat"/>
              </a:rPr>
              <a:t>problemas de salud</a:t>
            </a:r>
            <a:r>
              <a:rPr lang="es">
                <a:solidFill>
                  <a:srgbClr val="00000A"/>
                </a:solidFill>
                <a:latin typeface="Montserrat"/>
                <a:ea typeface="Montserrat"/>
                <a:cs typeface="Montserrat"/>
                <a:sym typeface="Montserrat"/>
              </a:rPr>
              <a:t>, tales como:</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anestésicos y narcóticos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asfixiantes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cancerígenos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irritantes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mutagénicos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sensibilizantes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sistémicos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Efectos teratogénicos</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a:solidFill>
                <a:srgbClr val="00000A"/>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5" name="Shape 135"/>
        <p:cNvGrpSpPr/>
        <p:nvPr/>
      </p:nvGrpSpPr>
      <p:grpSpPr>
        <a:xfrm>
          <a:off x="0" y="0"/>
          <a:ext cx="0" cy="0"/>
          <a:chOff x="0" y="0"/>
          <a:chExt cx="0" cy="0"/>
        </a:xfrm>
      </p:grpSpPr>
      <p:sp>
        <p:nvSpPr>
          <p:cNvPr id="136" name="Google Shape;136;p26"/>
          <p:cNvSpPr txBox="1"/>
          <p:nvPr>
            <p:ph type="title"/>
          </p:nvPr>
        </p:nvSpPr>
        <p:spPr>
          <a:xfrm>
            <a:off x="7276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1.2.  Agentes Físicos.</a:t>
            </a:r>
            <a:endParaRPr b="1" i="1" sz="2040">
              <a:latin typeface="Montserrat"/>
              <a:ea typeface="Montserrat"/>
              <a:cs typeface="Montserrat"/>
              <a:sym typeface="Montserrat"/>
            </a:endParaRPr>
          </a:p>
        </p:txBody>
      </p:sp>
      <p:sp>
        <p:nvSpPr>
          <p:cNvPr id="137" name="Google Shape;137;p26"/>
          <p:cNvSpPr txBox="1"/>
          <p:nvPr>
            <p:ph idx="1" type="body"/>
          </p:nvPr>
        </p:nvSpPr>
        <p:spPr>
          <a:xfrm>
            <a:off x="727650" y="1296500"/>
            <a:ext cx="7688700" cy="320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00000A"/>
                </a:solidFill>
                <a:latin typeface="Montserrat"/>
                <a:ea typeface="Montserrat"/>
                <a:cs typeface="Montserrat"/>
                <a:sym typeface="Montserrat"/>
              </a:rPr>
              <a:t>Los agentes físicos son formas de energía en el ámbito laboral que afectan a las personas a niveles que superan la capacidad de tolerancia del organismo. </a:t>
            </a:r>
            <a:endParaRPr>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a:solidFill>
                <a:srgbClr val="00000A"/>
              </a:solidFill>
              <a:latin typeface="Montserrat"/>
              <a:ea typeface="Montserrat"/>
              <a:cs typeface="Montserrat"/>
              <a:sym typeface="Montserrat"/>
            </a:endParaRPr>
          </a:p>
          <a:p>
            <a:pPr indent="0" lvl="0" marL="0" rtl="0" algn="just">
              <a:spcBef>
                <a:spcPts val="0"/>
              </a:spcBef>
              <a:spcAft>
                <a:spcPts val="0"/>
              </a:spcAft>
              <a:buNone/>
            </a:pPr>
            <a:r>
              <a:rPr lang="es">
                <a:solidFill>
                  <a:srgbClr val="00000A"/>
                </a:solidFill>
                <a:latin typeface="Montserrat"/>
                <a:ea typeface="Montserrat"/>
                <a:cs typeface="Montserrat"/>
                <a:sym typeface="Montserrat"/>
              </a:rPr>
              <a:t>Algunos ejemplos de agentes físicos incluyen:</a:t>
            </a:r>
            <a:endParaRPr>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Ruido.</a:t>
            </a:r>
            <a:endParaRPr>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Vibraciones.</a:t>
            </a:r>
            <a:endParaRPr>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Radiaciones, tanto ionizantes como no ionizantes.</a:t>
            </a:r>
            <a:endParaRPr>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Iluminación.</a:t>
            </a:r>
            <a:endParaRPr>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Peso.</a:t>
            </a:r>
            <a:endParaRPr>
              <a:solidFill>
                <a:srgbClr val="00000A"/>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1" name="Shape 141"/>
        <p:cNvGrpSpPr/>
        <p:nvPr/>
      </p:nvGrpSpPr>
      <p:grpSpPr>
        <a:xfrm>
          <a:off x="0" y="0"/>
          <a:ext cx="0" cy="0"/>
          <a:chOff x="0" y="0"/>
          <a:chExt cx="0" cy="0"/>
        </a:xfrm>
      </p:grpSpPr>
      <p:sp>
        <p:nvSpPr>
          <p:cNvPr id="142" name="Google Shape;142;p27"/>
          <p:cNvSpPr txBox="1"/>
          <p:nvPr>
            <p:ph type="title"/>
          </p:nvPr>
        </p:nvSpPr>
        <p:spPr>
          <a:xfrm>
            <a:off x="7294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1.3  Agentes Biológicos</a:t>
            </a:r>
            <a:endParaRPr b="1" i="1" sz="2040">
              <a:latin typeface="Montserrat"/>
              <a:ea typeface="Montserrat"/>
              <a:cs typeface="Montserrat"/>
              <a:sym typeface="Montserrat"/>
            </a:endParaRPr>
          </a:p>
        </p:txBody>
      </p:sp>
      <p:sp>
        <p:nvSpPr>
          <p:cNvPr id="143" name="Google Shape;143;p27"/>
          <p:cNvSpPr txBox="1"/>
          <p:nvPr>
            <p:ph idx="1" type="body"/>
          </p:nvPr>
        </p:nvSpPr>
        <p:spPr>
          <a:xfrm>
            <a:off x="729450" y="1296500"/>
            <a:ext cx="7688700" cy="30306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None/>
            </a:pPr>
            <a:r>
              <a:rPr lang="es">
                <a:solidFill>
                  <a:srgbClr val="00000A"/>
                </a:solidFill>
                <a:latin typeface="Montserrat"/>
                <a:ea typeface="Montserrat"/>
                <a:cs typeface="Montserrat"/>
                <a:sym typeface="Montserrat"/>
              </a:rPr>
              <a:t>Los agentes biológicos son organismos vivos que pueden ingresar al cuerpo humano y causar enfermedades infecciosas. </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rPr lang="es">
                <a:solidFill>
                  <a:srgbClr val="00000A"/>
                </a:solidFill>
                <a:latin typeface="Montserrat"/>
                <a:ea typeface="Montserrat"/>
                <a:cs typeface="Montserrat"/>
                <a:sym typeface="Montserrat"/>
              </a:rPr>
              <a:t>Entre estos se incluyen:</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Virus.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Bacterias.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Protozoos.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Hongos.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Gusanos.</a:t>
            </a:r>
            <a:endParaRPr sz="1300">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sz="1317">
              <a:solidFill>
                <a:srgbClr val="00000A"/>
              </a:solidFill>
              <a:latin typeface="Montserrat"/>
              <a:ea typeface="Montserrat"/>
              <a:cs typeface="Montserrat"/>
              <a:sym typeface="Montserrat"/>
            </a:endParaRPr>
          </a:p>
          <a:p>
            <a:pPr indent="0" lvl="0" marL="457200" rtl="0" algn="just">
              <a:spcBef>
                <a:spcPts val="0"/>
              </a:spcBef>
              <a:spcAft>
                <a:spcPts val="0"/>
              </a:spcAft>
              <a:buNone/>
            </a:pPr>
            <a:r>
              <a:t/>
            </a:r>
            <a:endParaRPr>
              <a:solidFill>
                <a:srgbClr val="00000A"/>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7294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1.3  Agentes Biológicos</a:t>
            </a:r>
            <a:endParaRPr b="1" i="1" sz="2040">
              <a:latin typeface="Montserrat"/>
              <a:ea typeface="Montserrat"/>
              <a:cs typeface="Montserrat"/>
              <a:sym typeface="Montserrat"/>
            </a:endParaRPr>
          </a:p>
        </p:txBody>
      </p:sp>
      <p:sp>
        <p:nvSpPr>
          <p:cNvPr id="149" name="Google Shape;149;p28"/>
          <p:cNvSpPr txBox="1"/>
          <p:nvPr>
            <p:ph idx="1" type="body"/>
          </p:nvPr>
        </p:nvSpPr>
        <p:spPr>
          <a:xfrm>
            <a:off x="729450" y="1296500"/>
            <a:ext cx="7688700" cy="19149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None/>
            </a:pPr>
            <a:r>
              <a:rPr lang="es">
                <a:solidFill>
                  <a:srgbClr val="00000A"/>
                </a:solidFill>
                <a:latin typeface="Montserrat"/>
                <a:ea typeface="Montserrat"/>
                <a:cs typeface="Montserrat"/>
                <a:sym typeface="Montserrat"/>
              </a:rPr>
              <a:t>Al igual que los agentes químicos, los agentes biológicos pueden entrar al organismo por varias vías: </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Respiratoria</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Dérmica</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Digestiva y/o parenteral.</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sz="1317">
              <a:solidFill>
                <a:srgbClr val="00000A"/>
              </a:solidFill>
              <a:latin typeface="Montserrat"/>
              <a:ea typeface="Montserrat"/>
              <a:cs typeface="Montserrat"/>
              <a:sym typeface="Montserrat"/>
            </a:endParaRPr>
          </a:p>
          <a:p>
            <a:pPr indent="0" lvl="0" marL="457200" rtl="0" algn="just">
              <a:spcBef>
                <a:spcPts val="0"/>
              </a:spcBef>
              <a:spcAft>
                <a:spcPts val="0"/>
              </a:spcAft>
              <a:buNone/>
            </a:pPr>
            <a:r>
              <a:t/>
            </a:r>
            <a:endParaRPr>
              <a:solidFill>
                <a:srgbClr val="00000A"/>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7294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1.3  Agentes Biológicos</a:t>
            </a:r>
            <a:endParaRPr b="1" i="1" sz="2040">
              <a:latin typeface="Montserrat"/>
              <a:ea typeface="Montserrat"/>
              <a:cs typeface="Montserrat"/>
              <a:sym typeface="Montserrat"/>
            </a:endParaRPr>
          </a:p>
        </p:txBody>
      </p:sp>
      <p:sp>
        <p:nvSpPr>
          <p:cNvPr id="155" name="Google Shape;155;p29"/>
          <p:cNvSpPr txBox="1"/>
          <p:nvPr>
            <p:ph idx="1" type="body"/>
          </p:nvPr>
        </p:nvSpPr>
        <p:spPr>
          <a:xfrm>
            <a:off x="729450" y="1296500"/>
            <a:ext cx="7688700" cy="21681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None/>
            </a:pPr>
            <a:r>
              <a:rPr lang="es">
                <a:solidFill>
                  <a:srgbClr val="00000A"/>
                </a:solidFill>
                <a:latin typeface="Montserrat"/>
                <a:ea typeface="Montserrat"/>
                <a:cs typeface="Montserrat"/>
                <a:sym typeface="Montserrat"/>
              </a:rPr>
              <a:t>Estos agentes se clasifican en cuatro grupos según su </a:t>
            </a:r>
            <a:r>
              <a:rPr b="1" lang="es">
                <a:solidFill>
                  <a:srgbClr val="00000A"/>
                </a:solidFill>
                <a:latin typeface="Montserrat"/>
                <a:ea typeface="Montserrat"/>
                <a:cs typeface="Montserrat"/>
                <a:sym typeface="Montserrat"/>
              </a:rPr>
              <a:t>capacidad para dañar la salud y propagar enfermedades</a:t>
            </a:r>
            <a:r>
              <a:rPr lang="es">
                <a:solidFill>
                  <a:srgbClr val="00000A"/>
                </a:solidFill>
                <a:latin typeface="Montserrat"/>
                <a:ea typeface="Montserrat"/>
                <a:cs typeface="Montserrat"/>
                <a:sym typeface="Montserrat"/>
              </a:rPr>
              <a:t>:</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Grupo 1:  Agentes con poca probabilidad de causar enfermedades.</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Grupo 2:  Agentes que pueden causar enfermedades, pero con bajo riesgo de propagación a la comunidad.</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Grupo 3:  Agentes que pueden causar enfermedades graves y tienen riesgo de propagarse.</a:t>
            </a:r>
            <a:endParaRPr>
              <a:solidFill>
                <a:srgbClr val="00000A"/>
              </a:solidFill>
              <a:latin typeface="Montserrat"/>
              <a:ea typeface="Montserrat"/>
              <a:cs typeface="Montserrat"/>
              <a:sym typeface="Montserrat"/>
            </a:endParaRPr>
          </a:p>
          <a:p>
            <a:pPr indent="-342900" lvl="0" marL="457200" rtl="0" algn="just">
              <a:lnSpc>
                <a:spcPct val="95000"/>
              </a:lnSpc>
              <a:spcBef>
                <a:spcPts val="0"/>
              </a:spcBef>
              <a:spcAft>
                <a:spcPts val="0"/>
              </a:spcAft>
              <a:buClr>
                <a:srgbClr val="00000A"/>
              </a:buClr>
              <a:buSzPts val="1800"/>
              <a:buFont typeface="Montserrat"/>
              <a:buChar char="●"/>
            </a:pPr>
            <a:r>
              <a:rPr lang="es">
                <a:solidFill>
                  <a:srgbClr val="00000A"/>
                </a:solidFill>
                <a:latin typeface="Montserrat"/>
                <a:ea typeface="Montserrat"/>
                <a:cs typeface="Montserrat"/>
                <a:sym typeface="Montserrat"/>
              </a:rPr>
              <a:t>Grupo 4: Agentes que producen enfermedades en humanos y tienen alta probabilidad de propagación a la comunidad.</a:t>
            </a:r>
            <a:endParaRPr>
              <a:solidFill>
                <a:srgbClr val="00000A"/>
              </a:solidFill>
              <a:latin typeface="Montserrat"/>
              <a:ea typeface="Montserrat"/>
              <a:cs typeface="Montserrat"/>
              <a:sym typeface="Montserrat"/>
            </a:endParaRPr>
          </a:p>
          <a:p>
            <a:pPr indent="0" lvl="0" marL="0" rtl="0" algn="just">
              <a:lnSpc>
                <a:spcPct val="95000"/>
              </a:lnSpc>
              <a:spcBef>
                <a:spcPts val="0"/>
              </a:spcBef>
              <a:spcAft>
                <a:spcPts val="0"/>
              </a:spcAft>
              <a:buNone/>
            </a:pPr>
            <a:r>
              <a:t/>
            </a:r>
            <a:endParaRPr sz="1317">
              <a:solidFill>
                <a:srgbClr val="00000A"/>
              </a:solidFill>
              <a:latin typeface="Montserrat"/>
              <a:ea typeface="Montserrat"/>
              <a:cs typeface="Montserrat"/>
              <a:sym typeface="Montserrat"/>
            </a:endParaRPr>
          </a:p>
          <a:p>
            <a:pPr indent="0" lvl="0" marL="457200" rtl="0" algn="just">
              <a:spcBef>
                <a:spcPts val="0"/>
              </a:spcBef>
              <a:spcAft>
                <a:spcPts val="0"/>
              </a:spcAft>
              <a:buNone/>
            </a:pPr>
            <a:r>
              <a:t/>
            </a:r>
            <a:endParaRPr>
              <a:solidFill>
                <a:srgbClr val="00000A"/>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9" name="Shape 159"/>
        <p:cNvGrpSpPr/>
        <p:nvPr/>
      </p:nvGrpSpPr>
      <p:grpSpPr>
        <a:xfrm>
          <a:off x="0" y="0"/>
          <a:ext cx="0" cy="0"/>
          <a:chOff x="0" y="0"/>
          <a:chExt cx="0" cy="0"/>
        </a:xfrm>
      </p:grpSpPr>
      <p:sp>
        <p:nvSpPr>
          <p:cNvPr id="160" name="Google Shape;160;p30"/>
          <p:cNvSpPr txBox="1"/>
          <p:nvPr>
            <p:ph type="title"/>
          </p:nvPr>
        </p:nvSpPr>
        <p:spPr>
          <a:xfrm>
            <a:off x="7294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1.4 Agentes Ergonómicos:</a:t>
            </a:r>
            <a:endParaRPr b="1" i="1" sz="2040">
              <a:latin typeface="Montserrat"/>
              <a:ea typeface="Montserrat"/>
              <a:cs typeface="Montserrat"/>
              <a:sym typeface="Montserrat"/>
            </a:endParaRPr>
          </a:p>
        </p:txBody>
      </p:sp>
      <p:sp>
        <p:nvSpPr>
          <p:cNvPr id="161" name="Google Shape;161;p30"/>
          <p:cNvSpPr txBox="1"/>
          <p:nvPr>
            <p:ph idx="1" type="body"/>
          </p:nvPr>
        </p:nvSpPr>
        <p:spPr>
          <a:xfrm>
            <a:off x="729450" y="1296500"/>
            <a:ext cx="7688700" cy="28836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
                <a:solidFill>
                  <a:srgbClr val="00000A"/>
                </a:solidFill>
                <a:latin typeface="Montserrat"/>
                <a:ea typeface="Montserrat"/>
                <a:cs typeface="Montserrat"/>
                <a:sym typeface="Montserrat"/>
              </a:rPr>
              <a:t>Los agentes ergonómicos se refieren a los sobreesfuerzos que experimentan los trabajadores debido a posturas forzadas y movimientos repetitivos. Cada persona tiene una capacidad individual para realizar tareas, limitada por el tiempo y la intensidad de la actividad; al exceder estos límites, se produce fatiga y daño.</a:t>
            </a:r>
            <a:endParaRPr sz="1400">
              <a:solidFill>
                <a:srgbClr val="00000A"/>
              </a:solidFill>
              <a:latin typeface="Montserrat"/>
              <a:ea typeface="Montserrat"/>
              <a:cs typeface="Montserrat"/>
              <a:sym typeface="Montserrat"/>
            </a:endParaRPr>
          </a:p>
          <a:p>
            <a:pPr indent="0" lvl="0" marL="0" rtl="0" algn="just">
              <a:lnSpc>
                <a:spcPct val="95000"/>
              </a:lnSpc>
              <a:spcBef>
                <a:spcPts val="1200"/>
              </a:spcBef>
              <a:spcAft>
                <a:spcPts val="0"/>
              </a:spcAft>
              <a:buNone/>
            </a:pPr>
            <a:r>
              <a:t/>
            </a:r>
            <a:endParaRPr sz="1317">
              <a:solidFill>
                <a:srgbClr val="00000A"/>
              </a:solidFill>
              <a:latin typeface="Montserrat"/>
              <a:ea typeface="Montserrat"/>
              <a:cs typeface="Montserrat"/>
              <a:sym typeface="Montserrat"/>
            </a:endParaRPr>
          </a:p>
          <a:p>
            <a:pPr indent="0" lvl="0" marL="457200" rtl="0" algn="just">
              <a:spcBef>
                <a:spcPts val="0"/>
              </a:spcBef>
              <a:spcAft>
                <a:spcPts val="0"/>
              </a:spcAft>
              <a:buNone/>
            </a:pPr>
            <a:r>
              <a:t/>
            </a:r>
            <a:endParaRPr>
              <a:solidFill>
                <a:srgbClr val="00000A"/>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5" name="Shape 165"/>
        <p:cNvGrpSpPr/>
        <p:nvPr/>
      </p:nvGrpSpPr>
      <p:grpSpPr>
        <a:xfrm>
          <a:off x="0" y="0"/>
          <a:ext cx="0" cy="0"/>
          <a:chOff x="0" y="0"/>
          <a:chExt cx="0" cy="0"/>
        </a:xfrm>
      </p:grpSpPr>
      <p:sp>
        <p:nvSpPr>
          <p:cNvPr id="166" name="Google Shape;166;p31"/>
          <p:cNvSpPr txBox="1"/>
          <p:nvPr>
            <p:ph type="title"/>
          </p:nvPr>
        </p:nvSpPr>
        <p:spPr>
          <a:xfrm>
            <a:off x="7294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1.4 </a:t>
            </a:r>
            <a:r>
              <a:rPr b="1" i="1" lang="es" sz="2040">
                <a:latin typeface="Montserrat"/>
                <a:ea typeface="Montserrat"/>
                <a:cs typeface="Montserrat"/>
                <a:sym typeface="Montserrat"/>
              </a:rPr>
              <a:t>Agentes Ergonómicos:</a:t>
            </a:r>
            <a:endParaRPr b="1" i="1" sz="2040">
              <a:latin typeface="Montserrat"/>
              <a:ea typeface="Montserrat"/>
              <a:cs typeface="Montserrat"/>
              <a:sym typeface="Montserrat"/>
            </a:endParaRPr>
          </a:p>
        </p:txBody>
      </p:sp>
      <p:sp>
        <p:nvSpPr>
          <p:cNvPr id="167" name="Google Shape;167;p31"/>
          <p:cNvSpPr txBox="1"/>
          <p:nvPr>
            <p:ph idx="1" type="body"/>
          </p:nvPr>
        </p:nvSpPr>
        <p:spPr>
          <a:xfrm>
            <a:off x="729450" y="1296500"/>
            <a:ext cx="7688700" cy="28836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
                <a:solidFill>
                  <a:srgbClr val="00000A"/>
                </a:solidFill>
                <a:latin typeface="Montserrat"/>
                <a:ea typeface="Montserrat"/>
                <a:cs typeface="Montserrat"/>
                <a:sym typeface="Montserrat"/>
              </a:rPr>
              <a:t>Entre los agentes ergonómicos se destacan:</a:t>
            </a:r>
            <a:endParaRPr>
              <a:solidFill>
                <a:srgbClr val="00000A"/>
              </a:solidFill>
              <a:latin typeface="Montserrat"/>
              <a:ea typeface="Montserrat"/>
              <a:cs typeface="Montserrat"/>
              <a:sym typeface="Montserrat"/>
            </a:endParaRPr>
          </a:p>
          <a:p>
            <a:pPr indent="-342900" lvl="0" marL="457200" rtl="0" algn="l">
              <a:spcBef>
                <a:spcPts val="1200"/>
              </a:spcBef>
              <a:spcAft>
                <a:spcPts val="0"/>
              </a:spcAft>
              <a:buClr>
                <a:srgbClr val="00000A"/>
              </a:buClr>
              <a:buSzPts val="1800"/>
              <a:buFont typeface="Calibri"/>
              <a:buChar char="●"/>
            </a:pPr>
            <a:r>
              <a:rPr b="1" lang="es">
                <a:solidFill>
                  <a:srgbClr val="00000A"/>
                </a:solidFill>
                <a:latin typeface="Montserrat"/>
                <a:ea typeface="Montserrat"/>
                <a:cs typeface="Montserrat"/>
                <a:sym typeface="Montserrat"/>
              </a:rPr>
              <a:t>Posturas mantenidas</a:t>
            </a:r>
            <a:r>
              <a:rPr lang="es">
                <a:solidFill>
                  <a:srgbClr val="00000A"/>
                </a:solidFill>
                <a:latin typeface="Montserrat"/>
                <a:ea typeface="Montserrat"/>
                <a:cs typeface="Montserrat"/>
                <a:sym typeface="Montserrat"/>
              </a:rPr>
              <a:t>: tanto aquellas que implican posiciones anormales como las que son normales pero se mantienen por períodos prolongados.</a:t>
            </a:r>
            <a:endParaRPr>
              <a:solidFill>
                <a:srgbClr val="00000A"/>
              </a:solidFill>
              <a:latin typeface="Montserrat"/>
              <a:ea typeface="Montserrat"/>
              <a:cs typeface="Montserrat"/>
              <a:sym typeface="Montserrat"/>
            </a:endParaRPr>
          </a:p>
          <a:p>
            <a:pPr indent="-342900" lvl="0" marL="457200" rtl="0" algn="l">
              <a:spcBef>
                <a:spcPts val="0"/>
              </a:spcBef>
              <a:spcAft>
                <a:spcPts val="0"/>
              </a:spcAft>
              <a:buClr>
                <a:srgbClr val="00000A"/>
              </a:buClr>
              <a:buSzPts val="1800"/>
              <a:buFont typeface="Calibri"/>
              <a:buChar char="●"/>
            </a:pPr>
            <a:r>
              <a:rPr b="1" lang="es">
                <a:solidFill>
                  <a:srgbClr val="00000A"/>
                </a:solidFill>
                <a:latin typeface="Montserrat"/>
                <a:ea typeface="Montserrat"/>
                <a:cs typeface="Montserrat"/>
                <a:sym typeface="Montserrat"/>
              </a:rPr>
              <a:t>Presión reiterada en extremidades</a:t>
            </a:r>
            <a:r>
              <a:rPr lang="es">
                <a:solidFill>
                  <a:srgbClr val="00000A"/>
                </a:solidFill>
                <a:latin typeface="Montserrat"/>
                <a:ea typeface="Montserrat"/>
                <a:cs typeface="Montserrat"/>
                <a:sym typeface="Montserrat"/>
              </a:rPr>
              <a:t>: ocasionada por levantar pesos excesivos.</a:t>
            </a:r>
            <a:endParaRPr>
              <a:solidFill>
                <a:srgbClr val="00000A"/>
              </a:solidFill>
              <a:latin typeface="Montserrat"/>
              <a:ea typeface="Montserrat"/>
              <a:cs typeface="Montserrat"/>
              <a:sym typeface="Montserrat"/>
            </a:endParaRPr>
          </a:p>
          <a:p>
            <a:pPr indent="-342900" lvl="0" marL="457200" rtl="0" algn="l">
              <a:spcBef>
                <a:spcPts val="0"/>
              </a:spcBef>
              <a:spcAft>
                <a:spcPts val="0"/>
              </a:spcAft>
              <a:buClr>
                <a:srgbClr val="00000A"/>
              </a:buClr>
              <a:buSzPts val="1800"/>
              <a:buFont typeface="Calibri"/>
              <a:buChar char="●"/>
            </a:pPr>
            <a:r>
              <a:rPr b="1" lang="es">
                <a:solidFill>
                  <a:srgbClr val="00000A"/>
                </a:solidFill>
                <a:latin typeface="Montserrat"/>
                <a:ea typeface="Montserrat"/>
                <a:cs typeface="Montserrat"/>
                <a:sym typeface="Montserrat"/>
              </a:rPr>
              <a:t>Repetición uniforme de movimientos</a:t>
            </a:r>
            <a:r>
              <a:rPr lang="es">
                <a:solidFill>
                  <a:srgbClr val="00000A"/>
                </a:solidFill>
                <a:latin typeface="Montserrat"/>
                <a:ea typeface="Montserrat"/>
                <a:cs typeface="Montserrat"/>
                <a:sym typeface="Montserrat"/>
              </a:rPr>
              <a:t>: común en sistemas de trabajo en cadena, donde al trabajador se le asigna una única tarea.</a:t>
            </a:r>
            <a:endParaRPr sz="1400">
              <a:solidFill>
                <a:srgbClr val="00000A"/>
              </a:solidFill>
              <a:latin typeface="Montserrat"/>
              <a:ea typeface="Montserrat"/>
              <a:cs typeface="Montserrat"/>
              <a:sym typeface="Montserrat"/>
            </a:endParaRPr>
          </a:p>
          <a:p>
            <a:pPr indent="0" lvl="0" marL="0" rtl="0" algn="just">
              <a:lnSpc>
                <a:spcPct val="95000"/>
              </a:lnSpc>
              <a:spcBef>
                <a:spcPts val="1200"/>
              </a:spcBef>
              <a:spcAft>
                <a:spcPts val="0"/>
              </a:spcAft>
              <a:buNone/>
            </a:pPr>
            <a:r>
              <a:t/>
            </a:r>
            <a:endParaRPr sz="1317">
              <a:solidFill>
                <a:srgbClr val="00000A"/>
              </a:solidFill>
              <a:latin typeface="Montserrat"/>
              <a:ea typeface="Montserrat"/>
              <a:cs typeface="Montserrat"/>
              <a:sym typeface="Montserrat"/>
            </a:endParaRPr>
          </a:p>
          <a:p>
            <a:pPr indent="0" lvl="0" marL="457200" rtl="0" algn="just">
              <a:spcBef>
                <a:spcPts val="0"/>
              </a:spcBef>
              <a:spcAft>
                <a:spcPts val="0"/>
              </a:spcAft>
              <a:buNone/>
            </a:pPr>
            <a:r>
              <a:t/>
            </a:r>
            <a:endParaRPr>
              <a:solidFill>
                <a:srgbClr val="00000A"/>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682050" y="1079250"/>
            <a:ext cx="77799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0" lang="es" sz="2000">
                <a:solidFill>
                  <a:schemeClr val="accent2"/>
                </a:solidFill>
                <a:latin typeface="Montserrat"/>
                <a:ea typeface="Montserrat"/>
                <a:cs typeface="Montserrat"/>
                <a:sym typeface="Montserrat"/>
              </a:rPr>
              <a:t>Una enfermedad profesional es aquella que es provocada por la exposición a agentes de riesgo presentes en el entorno laboral.</a:t>
            </a:r>
            <a:endParaRPr b="0" sz="2000">
              <a:solidFill>
                <a:schemeClr val="accent2"/>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1" name="Shape 171"/>
        <p:cNvGrpSpPr/>
        <p:nvPr/>
      </p:nvGrpSpPr>
      <p:grpSpPr>
        <a:xfrm>
          <a:off x="0" y="0"/>
          <a:ext cx="0" cy="0"/>
          <a:chOff x="0" y="0"/>
          <a:chExt cx="0" cy="0"/>
        </a:xfrm>
      </p:grpSpPr>
      <p:sp>
        <p:nvSpPr>
          <p:cNvPr id="172" name="Google Shape;172;p32"/>
          <p:cNvSpPr txBox="1"/>
          <p:nvPr>
            <p:ph type="title"/>
          </p:nvPr>
        </p:nvSpPr>
        <p:spPr>
          <a:xfrm>
            <a:off x="727650" y="630000"/>
            <a:ext cx="3692400" cy="892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2. Exposición al agente de riesgo</a:t>
            </a:r>
            <a:endParaRPr b="1">
              <a:latin typeface="Montserrat"/>
              <a:ea typeface="Montserrat"/>
              <a:cs typeface="Montserrat"/>
              <a:sym typeface="Montserrat"/>
            </a:endParaRPr>
          </a:p>
        </p:txBody>
      </p:sp>
      <p:sp>
        <p:nvSpPr>
          <p:cNvPr id="173" name="Google Shape;173;p32"/>
          <p:cNvSpPr txBox="1"/>
          <p:nvPr>
            <p:ph idx="1" type="body"/>
          </p:nvPr>
        </p:nvSpPr>
        <p:spPr>
          <a:xfrm>
            <a:off x="727661" y="2148900"/>
            <a:ext cx="3774300" cy="2261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Se tiene que </a:t>
            </a:r>
            <a:r>
              <a:rPr lang="es" sz="1800">
                <a:solidFill>
                  <a:srgbClr val="00000A"/>
                </a:solidFill>
                <a:latin typeface="Montserrat"/>
                <a:ea typeface="Montserrat"/>
                <a:cs typeface="Montserrat"/>
                <a:sym typeface="Montserrat"/>
              </a:rPr>
              <a:t> demostrar que existe un contacto entre el trabajador afectado y el agente o condiciones de trabajo nocivas capaces de provocar un daño a la salud. </a:t>
            </a:r>
            <a:endParaRPr sz="18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800"/>
          </a:p>
        </p:txBody>
      </p:sp>
      <p:sp>
        <p:nvSpPr>
          <p:cNvPr id="174" name="Google Shape;174;p32"/>
          <p:cNvSpPr txBox="1"/>
          <p:nvPr>
            <p:ph type="title"/>
          </p:nvPr>
        </p:nvSpPr>
        <p:spPr>
          <a:xfrm>
            <a:off x="5077650" y="630000"/>
            <a:ext cx="3692400" cy="970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3</a:t>
            </a:r>
            <a:r>
              <a:rPr b="1" lang="es">
                <a:latin typeface="Montserrat"/>
                <a:ea typeface="Montserrat"/>
                <a:cs typeface="Montserrat"/>
                <a:sym typeface="Montserrat"/>
              </a:rPr>
              <a:t>. Enfermedad clínicamente definida</a:t>
            </a:r>
            <a:endParaRPr b="1">
              <a:latin typeface="Montserrat"/>
              <a:ea typeface="Montserrat"/>
              <a:cs typeface="Montserrat"/>
              <a:sym typeface="Montserrat"/>
            </a:endParaRPr>
          </a:p>
        </p:txBody>
      </p:sp>
      <p:sp>
        <p:nvSpPr>
          <p:cNvPr id="175" name="Google Shape;175;p32"/>
          <p:cNvSpPr txBox="1"/>
          <p:nvPr>
            <p:ph idx="2" type="body"/>
          </p:nvPr>
        </p:nvSpPr>
        <p:spPr>
          <a:xfrm>
            <a:off x="5036689" y="2148900"/>
            <a:ext cx="37743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Es necesario que exista una enfermedad bien definida en todos sus aspectos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Clínicos,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Anatomo-patológicos</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Terapéuticos.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9" name="Shape 179"/>
        <p:cNvGrpSpPr/>
        <p:nvPr/>
      </p:nvGrpSpPr>
      <p:grpSpPr>
        <a:xfrm>
          <a:off x="0" y="0"/>
          <a:ext cx="0" cy="0"/>
          <a:chOff x="0" y="0"/>
          <a:chExt cx="0" cy="0"/>
        </a:xfrm>
      </p:grpSpPr>
      <p:sp>
        <p:nvSpPr>
          <p:cNvPr id="180" name="Google Shape;180;p33"/>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4. Relación de causalidad</a:t>
            </a:r>
            <a:endParaRPr b="1">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81" name="Google Shape;181;p33"/>
          <p:cNvSpPr txBox="1"/>
          <p:nvPr/>
        </p:nvSpPr>
        <p:spPr>
          <a:xfrm>
            <a:off x="727650" y="1296500"/>
            <a:ext cx="7688700" cy="3113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800">
                <a:solidFill>
                  <a:srgbClr val="00000A"/>
                </a:solidFill>
                <a:latin typeface="Montserrat"/>
                <a:ea typeface="Montserrat"/>
                <a:cs typeface="Montserrat"/>
                <a:sym typeface="Montserrat"/>
              </a:rPr>
              <a:t>Para que una enfermedad sea considerada profesional, es necesario contar con pruebas clínicas, patológicas, experimentales o epidemiológicas, ya sea de forma aislada o conjunta, que establezcan una </a:t>
            </a:r>
            <a:r>
              <a:rPr b="1" lang="es" sz="1800">
                <a:solidFill>
                  <a:srgbClr val="00000A"/>
                </a:solidFill>
                <a:latin typeface="Montserrat"/>
                <a:ea typeface="Montserrat"/>
                <a:cs typeface="Montserrat"/>
                <a:sym typeface="Montserrat"/>
              </a:rPr>
              <a:t>relación de causa y efecto entre la enfermedad y la actividad laboral.</a:t>
            </a:r>
            <a:endParaRPr b="1" sz="1800">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300">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300">
              <a:solidFill>
                <a:srgbClr val="00000A"/>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5" name="Shape 185"/>
        <p:cNvGrpSpPr/>
        <p:nvPr/>
      </p:nvGrpSpPr>
      <p:grpSpPr>
        <a:xfrm>
          <a:off x="0" y="0"/>
          <a:ext cx="0" cy="0"/>
          <a:chOff x="0" y="0"/>
          <a:chExt cx="0" cy="0"/>
        </a:xfrm>
      </p:grpSpPr>
      <p:sp>
        <p:nvSpPr>
          <p:cNvPr id="186" name="Google Shape;186;p34"/>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4. Relación de causalidad</a:t>
            </a:r>
            <a:endParaRPr b="1">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87" name="Google Shape;187;p34"/>
          <p:cNvSpPr txBox="1"/>
          <p:nvPr/>
        </p:nvSpPr>
        <p:spPr>
          <a:xfrm>
            <a:off x="727650" y="1263950"/>
            <a:ext cx="7688700" cy="35511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rgbClr val="00000A"/>
              </a:buClr>
              <a:buSzPts val="1800"/>
              <a:buFont typeface="Montserrat"/>
              <a:buChar char="●"/>
            </a:pPr>
            <a:r>
              <a:rPr b="1" lang="es" sz="1800">
                <a:solidFill>
                  <a:srgbClr val="00000A"/>
                </a:solidFill>
                <a:latin typeface="Montserrat"/>
                <a:ea typeface="Montserrat"/>
                <a:cs typeface="Montserrat"/>
                <a:sym typeface="Montserrat"/>
              </a:rPr>
              <a:t>Periodo de Latencia: </a:t>
            </a:r>
            <a:r>
              <a:rPr lang="es" sz="1800">
                <a:solidFill>
                  <a:srgbClr val="00000A"/>
                </a:solidFill>
                <a:latin typeface="Montserrat"/>
                <a:ea typeface="Montserrat"/>
                <a:cs typeface="Montserrat"/>
                <a:sym typeface="Montserrat"/>
              </a:rPr>
              <a:t>Puede transcurrir un tiempo prolongado antes de que la enfermedad se manifieste, lo que dificulta un tratamiento adecuado una vez detectada.</a:t>
            </a:r>
            <a:endParaRPr b="1" sz="1800">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b="1" lang="es" sz="1800">
                <a:solidFill>
                  <a:srgbClr val="00000A"/>
                </a:solidFill>
                <a:latin typeface="Montserrat"/>
                <a:ea typeface="Montserrat"/>
                <a:cs typeface="Montserrat"/>
                <a:sym typeface="Montserrat"/>
              </a:rPr>
              <a:t>Continuidad del Trabajo: </a:t>
            </a:r>
            <a:r>
              <a:rPr lang="es" sz="1800">
                <a:solidFill>
                  <a:srgbClr val="00000A"/>
                </a:solidFill>
                <a:latin typeface="Montserrat"/>
                <a:ea typeface="Montserrat"/>
                <a:cs typeface="Montserrat"/>
                <a:sym typeface="Montserrat"/>
              </a:rPr>
              <a:t>Si la enfermedad no se identifica, el trabajador puede seguir realizando las actividades que la causaron, lo que puede agravar su condición.</a:t>
            </a:r>
            <a:endParaRPr sz="1800">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b="1" lang="es" sz="1800">
                <a:solidFill>
                  <a:srgbClr val="00000A"/>
                </a:solidFill>
                <a:latin typeface="Montserrat"/>
                <a:ea typeface="Montserrat"/>
                <a:cs typeface="Montserrat"/>
                <a:sym typeface="Montserrat"/>
              </a:rPr>
              <a:t>Cambio de Empleo: </a:t>
            </a:r>
            <a:r>
              <a:rPr lang="es" sz="1800">
                <a:solidFill>
                  <a:srgbClr val="00000A"/>
                </a:solidFill>
                <a:latin typeface="Montserrat"/>
                <a:ea typeface="Montserrat"/>
                <a:cs typeface="Montserrat"/>
                <a:sym typeface="Montserrat"/>
              </a:rPr>
              <a:t>Debido al tiempo entre el inicio de la enfermedad y su diagnóstico, el trabajador puede haber cambiado de empleo, complicando la identificación de las causas que originaron la enfermedad.</a:t>
            </a:r>
            <a:endParaRPr sz="1800">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t/>
            </a:r>
            <a:endParaRPr sz="1300">
              <a:solidFill>
                <a:srgbClr val="00000A"/>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1" name="Shape 191"/>
        <p:cNvGrpSpPr/>
        <p:nvPr/>
      </p:nvGrpSpPr>
      <p:grpSpPr>
        <a:xfrm>
          <a:off x="0" y="0"/>
          <a:ext cx="0" cy="0"/>
          <a:chOff x="0" y="0"/>
          <a:chExt cx="0" cy="0"/>
        </a:xfrm>
      </p:grpSpPr>
      <p:sp>
        <p:nvSpPr>
          <p:cNvPr id="192" name="Google Shape;192;p35"/>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Factores condicionantes</a:t>
            </a:r>
            <a:endParaRPr b="1">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93" name="Google Shape;193;p35"/>
          <p:cNvSpPr txBox="1"/>
          <p:nvPr/>
        </p:nvSpPr>
        <p:spPr>
          <a:xfrm>
            <a:off x="727650" y="1296500"/>
            <a:ext cx="7688700" cy="15390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Concentración del Agente Contaminante: </a:t>
            </a:r>
            <a:endParaRPr sz="1800">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Presencia de varios contaminantes: </a:t>
            </a:r>
            <a:endParaRPr sz="1800">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Uso incorrecto de Equipos de Protección Personal: </a:t>
            </a:r>
            <a:endParaRPr sz="1800">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Variabilidad Biológica: </a:t>
            </a:r>
            <a:endParaRPr sz="1800">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Multicausalidad: </a:t>
            </a:r>
            <a:endParaRPr sz="1800">
              <a:solidFill>
                <a:srgbClr val="00000A"/>
              </a:solidFill>
              <a:latin typeface="Montserrat"/>
              <a:ea typeface="Montserrat"/>
              <a:cs typeface="Montserrat"/>
              <a:sym typeface="Montserrat"/>
            </a:endParaRPr>
          </a:p>
          <a:p>
            <a:pPr indent="-342900" lvl="0" marL="457200" rtl="0" algn="just">
              <a:lnSpc>
                <a:spcPct val="115000"/>
              </a:lnSpc>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Inespecificidad Clínica: </a:t>
            </a:r>
            <a:endParaRPr sz="1800">
              <a:solidFill>
                <a:srgbClr val="00000A"/>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7" name="Shape 197"/>
        <p:cNvGrpSpPr/>
        <p:nvPr/>
      </p:nvGrpSpPr>
      <p:grpSpPr>
        <a:xfrm>
          <a:off x="0" y="0"/>
          <a:ext cx="0" cy="0"/>
          <a:chOff x="0" y="0"/>
          <a:chExt cx="0" cy="0"/>
        </a:xfrm>
      </p:grpSpPr>
      <p:sp>
        <p:nvSpPr>
          <p:cNvPr id="198" name="Google Shape;198;p36"/>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Medios para limitar las enfermedades profesionales</a:t>
            </a:r>
            <a:endParaRPr b="1">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99" name="Google Shape;199;p36"/>
          <p:cNvSpPr txBox="1"/>
          <p:nvPr/>
        </p:nvSpPr>
        <p:spPr>
          <a:xfrm>
            <a:off x="740025" y="2221700"/>
            <a:ext cx="7688700" cy="1434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2500">
                <a:solidFill>
                  <a:srgbClr val="00000A"/>
                </a:solidFill>
                <a:latin typeface="Montserrat"/>
                <a:ea typeface="Montserrat"/>
                <a:cs typeface="Montserrat"/>
                <a:sym typeface="Montserrat"/>
              </a:rPr>
              <a:t>S</a:t>
            </a:r>
            <a:r>
              <a:rPr lang="es" sz="2500">
                <a:solidFill>
                  <a:srgbClr val="00000A"/>
                </a:solidFill>
                <a:latin typeface="Montserrat"/>
                <a:ea typeface="Montserrat"/>
                <a:cs typeface="Montserrat"/>
                <a:sym typeface="Montserrat"/>
              </a:rPr>
              <a:t>e debe proteger en todo momento el derecho a la salud de los trabajadores en su lugar de trabajo. </a:t>
            </a:r>
            <a:endParaRPr sz="25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300">
              <a:solidFill>
                <a:srgbClr val="00000A"/>
              </a:solidFill>
              <a:latin typeface="Montserrat"/>
              <a:ea typeface="Montserrat"/>
              <a:cs typeface="Montserrat"/>
              <a:sym typeface="Montserrat"/>
            </a:endParaRPr>
          </a:p>
        </p:txBody>
      </p:sp>
      <p:sp>
        <p:nvSpPr>
          <p:cNvPr id="200" name="Google Shape;200;p36"/>
          <p:cNvSpPr/>
          <p:nvPr/>
        </p:nvSpPr>
        <p:spPr>
          <a:xfrm>
            <a:off x="567725" y="1800000"/>
            <a:ext cx="8288100" cy="201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4" name="Shape 204"/>
        <p:cNvGrpSpPr/>
        <p:nvPr/>
      </p:nvGrpSpPr>
      <p:grpSpPr>
        <a:xfrm>
          <a:off x="0" y="0"/>
          <a:ext cx="0" cy="0"/>
          <a:chOff x="0" y="0"/>
          <a:chExt cx="0" cy="0"/>
        </a:xfrm>
      </p:grpSpPr>
      <p:sp>
        <p:nvSpPr>
          <p:cNvPr id="205" name="Google Shape;205;p37"/>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Medios para limitar las enfermedades profesionales</a:t>
            </a:r>
            <a:endParaRPr b="1">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06" name="Google Shape;206;p37"/>
          <p:cNvSpPr txBox="1"/>
          <p:nvPr/>
        </p:nvSpPr>
        <p:spPr>
          <a:xfrm>
            <a:off x="727650" y="1776350"/>
            <a:ext cx="7688700" cy="2573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Para alcanzar este objetivo, se deben considerar </a:t>
            </a:r>
            <a:r>
              <a:rPr b="1" lang="es" sz="1800">
                <a:solidFill>
                  <a:srgbClr val="00000A"/>
                </a:solidFill>
                <a:latin typeface="Montserrat"/>
                <a:ea typeface="Montserrat"/>
                <a:cs typeface="Montserrat"/>
                <a:sym typeface="Montserrat"/>
              </a:rPr>
              <a:t>tres fases:</a:t>
            </a:r>
            <a:endParaRPr b="1"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AutoNum type="arabicPeriod"/>
            </a:pPr>
            <a:r>
              <a:rPr b="1" lang="es" sz="1800">
                <a:solidFill>
                  <a:srgbClr val="00000A"/>
                </a:solidFill>
                <a:latin typeface="Montserrat"/>
                <a:ea typeface="Montserrat"/>
                <a:cs typeface="Montserrat"/>
                <a:sym typeface="Montserrat"/>
              </a:rPr>
              <a:t>Prevención: </a:t>
            </a:r>
            <a:r>
              <a:rPr lang="es" sz="1800">
                <a:solidFill>
                  <a:srgbClr val="00000A"/>
                </a:solidFill>
                <a:latin typeface="Montserrat"/>
                <a:ea typeface="Montserrat"/>
                <a:cs typeface="Montserrat"/>
                <a:sym typeface="Montserrat"/>
              </a:rPr>
              <a:t>estudio e implementación de medidas para realizar las tareas de manera segura</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AutoNum type="arabicPeriod"/>
            </a:pPr>
            <a:r>
              <a:rPr b="1" lang="es" sz="1800">
                <a:solidFill>
                  <a:srgbClr val="00000A"/>
                </a:solidFill>
                <a:latin typeface="Montserrat"/>
                <a:ea typeface="Montserrat"/>
                <a:cs typeface="Montserrat"/>
                <a:sym typeface="Montserrat"/>
              </a:rPr>
              <a:t>Protección: </a:t>
            </a:r>
            <a:r>
              <a:rPr lang="es" sz="1800">
                <a:solidFill>
                  <a:srgbClr val="00000A"/>
                </a:solidFill>
                <a:latin typeface="Montserrat"/>
                <a:ea typeface="Montserrat"/>
                <a:cs typeface="Montserrat"/>
                <a:sym typeface="Montserrat"/>
              </a:rPr>
              <a:t>adopción de medidas de defensa, tanto individuales como colectivas, para minimizar las consecuencias de la exposición a agentes perjudiciales.</a:t>
            </a:r>
            <a:endParaRPr b="1"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AutoNum type="arabicPeriod"/>
            </a:pPr>
            <a:r>
              <a:rPr b="1" lang="es" sz="1800">
                <a:solidFill>
                  <a:srgbClr val="00000A"/>
                </a:solidFill>
                <a:latin typeface="Montserrat"/>
                <a:ea typeface="Montserrat"/>
                <a:cs typeface="Montserrat"/>
                <a:sym typeface="Montserrat"/>
              </a:rPr>
              <a:t>Atención Inmediata y Eficaz</a:t>
            </a:r>
            <a:r>
              <a:rPr lang="es" sz="1800">
                <a:solidFill>
                  <a:srgbClr val="00000A"/>
                </a:solidFill>
                <a:latin typeface="Montserrat"/>
                <a:ea typeface="Montserrat"/>
                <a:cs typeface="Montserrat"/>
                <a:sym typeface="Montserrat"/>
              </a:rPr>
              <a:t>: implementación de un </a:t>
            </a:r>
            <a:r>
              <a:rPr lang="es" sz="1800">
                <a:solidFill>
                  <a:srgbClr val="00000A"/>
                </a:solidFill>
                <a:latin typeface="Montserrat"/>
                <a:ea typeface="Montserrat"/>
                <a:cs typeface="Montserrat"/>
                <a:sym typeface="Montserrat"/>
              </a:rPr>
              <a:t>sistema de alerta y comunicación efectivo.</a:t>
            </a:r>
            <a:endParaRPr sz="1800">
              <a:solidFill>
                <a:srgbClr val="00000A"/>
              </a:solidFill>
              <a:latin typeface="Montserrat"/>
              <a:ea typeface="Montserrat"/>
              <a:cs typeface="Montserrat"/>
              <a:sym typeface="Montserrat"/>
            </a:endParaRPr>
          </a:p>
          <a:p>
            <a:pPr indent="0" lvl="0" marL="457200" rtl="0" algn="just">
              <a:spcBef>
                <a:spcPts val="0"/>
              </a:spcBef>
              <a:spcAft>
                <a:spcPts val="0"/>
              </a:spcAft>
              <a:buNone/>
            </a:pPr>
            <a:r>
              <a:t/>
            </a:r>
            <a:endParaRPr sz="18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sz="1300">
              <a:solidFill>
                <a:srgbClr val="00000A"/>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0" name="Shape 210"/>
        <p:cNvGrpSpPr/>
        <p:nvPr/>
      </p:nvGrpSpPr>
      <p:grpSpPr>
        <a:xfrm>
          <a:off x="0" y="0"/>
          <a:ext cx="0" cy="0"/>
          <a:chOff x="0" y="0"/>
          <a:chExt cx="0" cy="0"/>
        </a:xfrm>
      </p:grpSpPr>
      <p:sp>
        <p:nvSpPr>
          <p:cNvPr id="211" name="Google Shape;211;p38"/>
          <p:cNvSpPr txBox="1"/>
          <p:nvPr>
            <p:ph type="title"/>
          </p:nvPr>
        </p:nvSpPr>
        <p:spPr>
          <a:xfrm>
            <a:off x="727650" y="308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Herramientas para la Prevención y Detección Precoz de las Enfermedades Profesionales</a:t>
            </a:r>
            <a:endParaRPr b="1">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12" name="Google Shape;212;p38"/>
          <p:cNvSpPr txBox="1"/>
          <p:nvPr/>
        </p:nvSpPr>
        <p:spPr>
          <a:xfrm>
            <a:off x="727650" y="1795875"/>
            <a:ext cx="7688700" cy="796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El estudio de los lugares de trabajo, que incluye la identificación y cuantificación de los agentes de riesgo, así como el análisis de los trabajadores expuestos, son herramientas clave para la prevención y detección temprana de enfermedades profesionales.</a:t>
            </a:r>
            <a:endParaRPr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6" name="Shape 216"/>
        <p:cNvGrpSpPr/>
        <p:nvPr/>
      </p:nvGrpSpPr>
      <p:grpSpPr>
        <a:xfrm>
          <a:off x="0" y="0"/>
          <a:ext cx="0" cy="0"/>
          <a:chOff x="0" y="0"/>
          <a:chExt cx="0" cy="0"/>
        </a:xfrm>
      </p:grpSpPr>
      <p:sp>
        <p:nvSpPr>
          <p:cNvPr id="217" name="Google Shape;217;p39"/>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356869" lvl="0" marL="457200" rtl="0" algn="l">
              <a:spcBef>
                <a:spcPts val="0"/>
              </a:spcBef>
              <a:spcAft>
                <a:spcPts val="0"/>
              </a:spcAft>
              <a:buSzPct val="100000"/>
              <a:buFont typeface="Montserrat"/>
              <a:buAutoNum type="arabicPeriod"/>
            </a:pPr>
            <a:r>
              <a:rPr b="1" lang="es" sz="2244">
                <a:latin typeface="Montserrat"/>
                <a:ea typeface="Montserrat"/>
                <a:cs typeface="Montserrat"/>
                <a:sym typeface="Montserrat"/>
              </a:rPr>
              <a:t>Control del Puesto de Trabajo</a:t>
            </a:r>
            <a:endParaRPr b="1" sz="2244">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18" name="Google Shape;218;p39"/>
          <p:cNvSpPr txBox="1"/>
          <p:nvPr/>
        </p:nvSpPr>
        <p:spPr>
          <a:xfrm>
            <a:off x="727650" y="1296500"/>
            <a:ext cx="7688700" cy="3543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Los principales </a:t>
            </a:r>
            <a:r>
              <a:rPr b="1" lang="es" sz="1800">
                <a:solidFill>
                  <a:srgbClr val="00000A"/>
                </a:solidFill>
                <a:latin typeface="Montserrat"/>
                <a:ea typeface="Montserrat"/>
                <a:cs typeface="Montserrat"/>
                <a:sym typeface="Montserrat"/>
              </a:rPr>
              <a:t>métodos de prevención de riesgos laborales</a:t>
            </a:r>
            <a:r>
              <a:rPr lang="es" sz="1800">
                <a:solidFill>
                  <a:srgbClr val="00000A"/>
                </a:solidFill>
                <a:latin typeface="Montserrat"/>
                <a:ea typeface="Montserrat"/>
                <a:cs typeface="Montserrat"/>
                <a:sym typeface="Montserrat"/>
              </a:rPr>
              <a:t>, ordenados de mayor a menor eficacia, son:</a:t>
            </a:r>
            <a:endParaRPr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Eliminación del riesgo.</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Sustitución del contaminante.</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Cambio de proceso.</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Mantenimiento, orden y limpieza.</a:t>
            </a:r>
            <a:endParaRPr sz="18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2" name="Shape 222"/>
        <p:cNvGrpSpPr/>
        <p:nvPr/>
      </p:nvGrpSpPr>
      <p:grpSpPr>
        <a:xfrm>
          <a:off x="0" y="0"/>
          <a:ext cx="0" cy="0"/>
          <a:chOff x="0" y="0"/>
          <a:chExt cx="0" cy="0"/>
        </a:xfrm>
      </p:grpSpPr>
      <p:sp>
        <p:nvSpPr>
          <p:cNvPr id="223" name="Google Shape;223;p40"/>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356869" lvl="0" marL="457200" rtl="0" algn="l">
              <a:spcBef>
                <a:spcPts val="0"/>
              </a:spcBef>
              <a:spcAft>
                <a:spcPts val="0"/>
              </a:spcAft>
              <a:buSzPct val="100000"/>
              <a:buFont typeface="Montserrat"/>
              <a:buAutoNum type="arabicPeriod"/>
            </a:pPr>
            <a:r>
              <a:rPr b="1" lang="es" sz="2244">
                <a:latin typeface="Montserrat"/>
                <a:ea typeface="Montserrat"/>
                <a:cs typeface="Montserrat"/>
                <a:sym typeface="Montserrat"/>
              </a:rPr>
              <a:t>Control del Puesto de Trabajo</a:t>
            </a:r>
            <a:endParaRPr b="1" sz="2244">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24" name="Google Shape;224;p40"/>
          <p:cNvSpPr txBox="1"/>
          <p:nvPr/>
        </p:nvSpPr>
        <p:spPr>
          <a:xfrm>
            <a:off x="727650" y="1296500"/>
            <a:ext cx="7688700" cy="3543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Además, se deben considerar </a:t>
            </a:r>
            <a:r>
              <a:rPr b="1" lang="es" sz="1800">
                <a:solidFill>
                  <a:srgbClr val="00000A"/>
                </a:solidFill>
                <a:latin typeface="Montserrat"/>
                <a:ea typeface="Montserrat"/>
                <a:cs typeface="Montserrat"/>
                <a:sym typeface="Montserrat"/>
              </a:rPr>
              <a:t>estrategias</a:t>
            </a:r>
            <a:r>
              <a:rPr lang="es" sz="1800">
                <a:solidFill>
                  <a:srgbClr val="00000A"/>
                </a:solidFill>
                <a:latin typeface="Montserrat"/>
                <a:ea typeface="Montserrat"/>
                <a:cs typeface="Montserrat"/>
                <a:sym typeface="Montserrat"/>
              </a:rPr>
              <a:t> para eliminar la exposición de los trabajadores al riesgo:</a:t>
            </a:r>
            <a:endParaRPr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Segregación: Reducir el número de trabajadores expuestos.</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Encerramiento: Aislar a los trabajadores del agente tóxico.</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Ventilación: Dispersar el contaminante utilizando aire.</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Aislamiento del riesgo.</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Protección personal: Uso de equipos de protección individual.</a:t>
            </a:r>
            <a:endParaRPr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8" name="Shape 228"/>
        <p:cNvGrpSpPr/>
        <p:nvPr/>
      </p:nvGrpSpPr>
      <p:grpSpPr>
        <a:xfrm>
          <a:off x="0" y="0"/>
          <a:ext cx="0" cy="0"/>
          <a:chOff x="0" y="0"/>
          <a:chExt cx="0" cy="0"/>
        </a:xfrm>
      </p:grpSpPr>
      <p:sp>
        <p:nvSpPr>
          <p:cNvPr id="229" name="Google Shape;229;p41"/>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sz="2244">
                <a:latin typeface="Montserrat"/>
                <a:ea typeface="Montserrat"/>
                <a:cs typeface="Montserrat"/>
                <a:sym typeface="Montserrat"/>
              </a:rPr>
              <a:t>2.    Control del Trabajador</a:t>
            </a:r>
            <a:endParaRPr b="1" sz="2244">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30" name="Google Shape;230;p41"/>
          <p:cNvSpPr txBox="1"/>
          <p:nvPr/>
        </p:nvSpPr>
        <p:spPr>
          <a:xfrm>
            <a:off x="727650" y="1795875"/>
            <a:ext cx="7688700" cy="124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Los exámenes médicos permiten monitorear la salud del trabajador a lo largo del tiempo, con el objetivo de detectar síntomas tempranos y tomar medidas para mitigar los efectos de enfermedades profesionales. </a:t>
            </a:r>
            <a:endParaRPr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727800" y="63000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chemeClr val="accent2"/>
                </a:solidFill>
                <a:latin typeface="Montserrat"/>
                <a:ea typeface="Montserrat"/>
                <a:cs typeface="Montserrat"/>
                <a:sym typeface="Montserrat"/>
              </a:rPr>
              <a:t>Responsabilidades y derechos específicos</a:t>
            </a:r>
            <a:endParaRPr b="1">
              <a:solidFill>
                <a:schemeClr val="accent2"/>
              </a:solidFill>
              <a:latin typeface="Montserrat"/>
              <a:ea typeface="Montserrat"/>
              <a:cs typeface="Montserrat"/>
              <a:sym typeface="Montserrat"/>
            </a:endParaRPr>
          </a:p>
        </p:txBody>
      </p:sp>
      <p:sp>
        <p:nvSpPr>
          <p:cNvPr id="66" name="Google Shape;66;p15"/>
          <p:cNvSpPr txBox="1"/>
          <p:nvPr>
            <p:ph idx="1" type="body"/>
          </p:nvPr>
        </p:nvSpPr>
        <p:spPr>
          <a:xfrm>
            <a:off x="763575" y="1441200"/>
            <a:ext cx="3774300" cy="315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1800">
                <a:solidFill>
                  <a:schemeClr val="accent2"/>
                </a:solidFill>
                <a:latin typeface="Montserrat"/>
                <a:ea typeface="Montserrat"/>
                <a:cs typeface="Montserrat"/>
                <a:sym typeface="Montserrat"/>
              </a:rPr>
              <a:t>EMPLEADOR</a:t>
            </a:r>
            <a:endParaRPr b="1" sz="1800">
              <a:solidFill>
                <a:schemeClr val="accent2"/>
              </a:solidFill>
              <a:latin typeface="Montserrat"/>
              <a:ea typeface="Montserrat"/>
              <a:cs typeface="Montserrat"/>
              <a:sym typeface="Montserrat"/>
            </a:endParaRPr>
          </a:p>
          <a:p>
            <a:pPr indent="0" lvl="0" marL="0" rtl="0" algn="just">
              <a:spcBef>
                <a:spcPts val="1200"/>
              </a:spcBef>
              <a:spcAft>
                <a:spcPts val="1200"/>
              </a:spcAft>
              <a:buNone/>
            </a:pPr>
            <a:r>
              <a:rPr b="1" lang="es" sz="1800">
                <a:solidFill>
                  <a:schemeClr val="accent2"/>
                </a:solidFill>
                <a:latin typeface="Montserrat"/>
                <a:ea typeface="Montserrat"/>
                <a:cs typeface="Montserrat"/>
                <a:sym typeface="Montserrat"/>
              </a:rPr>
              <a:t>Obligación</a:t>
            </a:r>
            <a:r>
              <a:rPr lang="es" sz="1800">
                <a:solidFill>
                  <a:schemeClr val="accent2"/>
                </a:solidFill>
                <a:latin typeface="Montserrat"/>
                <a:ea typeface="Montserrat"/>
                <a:cs typeface="Montserrat"/>
                <a:sym typeface="Montserrat"/>
              </a:rPr>
              <a:t> de implementar medidas de seguridad y contar con las coberturas necesarias para reducir los riesgos laborales que puedan dar lugar a una enfermedad profesional</a:t>
            </a:r>
            <a:endParaRPr sz="1800">
              <a:solidFill>
                <a:schemeClr val="accent2"/>
              </a:solidFill>
              <a:latin typeface="Montserrat"/>
              <a:ea typeface="Montserrat"/>
              <a:cs typeface="Montserrat"/>
              <a:sym typeface="Montserrat"/>
            </a:endParaRPr>
          </a:p>
        </p:txBody>
      </p:sp>
      <p:sp>
        <p:nvSpPr>
          <p:cNvPr id="67" name="Google Shape;67;p15"/>
          <p:cNvSpPr txBox="1"/>
          <p:nvPr>
            <p:ph idx="2" type="body"/>
          </p:nvPr>
        </p:nvSpPr>
        <p:spPr>
          <a:xfrm>
            <a:off x="4606114" y="1441200"/>
            <a:ext cx="37743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s" sz="1800">
                <a:solidFill>
                  <a:schemeClr val="accent2"/>
                </a:solidFill>
                <a:latin typeface="Montserrat"/>
                <a:ea typeface="Montserrat"/>
                <a:cs typeface="Montserrat"/>
                <a:sym typeface="Montserrat"/>
              </a:rPr>
              <a:t>TRABAJADOR </a:t>
            </a:r>
            <a:endParaRPr b="1" sz="1800">
              <a:solidFill>
                <a:schemeClr val="accent2"/>
              </a:solidFill>
              <a:latin typeface="Montserrat"/>
              <a:ea typeface="Montserrat"/>
              <a:cs typeface="Montserrat"/>
              <a:sym typeface="Montserrat"/>
            </a:endParaRPr>
          </a:p>
          <a:p>
            <a:pPr indent="0" lvl="0" marL="0" rtl="0" algn="just">
              <a:spcBef>
                <a:spcPts val="1200"/>
              </a:spcBef>
              <a:spcAft>
                <a:spcPts val="1200"/>
              </a:spcAft>
              <a:buNone/>
            </a:pPr>
            <a:r>
              <a:rPr b="1" lang="es" sz="1800">
                <a:solidFill>
                  <a:schemeClr val="accent2"/>
                </a:solidFill>
                <a:latin typeface="Montserrat"/>
                <a:ea typeface="Montserrat"/>
                <a:cs typeface="Montserrat"/>
                <a:sym typeface="Montserrat"/>
              </a:rPr>
              <a:t>Derecho </a:t>
            </a:r>
            <a:r>
              <a:rPr lang="es" sz="1800">
                <a:solidFill>
                  <a:schemeClr val="accent2"/>
                </a:solidFill>
                <a:latin typeface="Montserrat"/>
                <a:ea typeface="Montserrat"/>
                <a:cs typeface="Montserrat"/>
                <a:sym typeface="Montserrat"/>
              </a:rPr>
              <a:t>a recibir una indemnización de la ART si padecen una enfermedad de este tipo.</a:t>
            </a:r>
            <a:endParaRPr sz="1800">
              <a:solidFill>
                <a:schemeClr val="accent2"/>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4" name="Shape 234"/>
        <p:cNvGrpSpPr/>
        <p:nvPr/>
      </p:nvGrpSpPr>
      <p:grpSpPr>
        <a:xfrm>
          <a:off x="0" y="0"/>
          <a:ext cx="0" cy="0"/>
          <a:chOff x="0" y="0"/>
          <a:chExt cx="0" cy="0"/>
        </a:xfrm>
      </p:grpSpPr>
      <p:sp>
        <p:nvSpPr>
          <p:cNvPr id="235" name="Google Shape;235;p42"/>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sz="2244">
                <a:latin typeface="Montserrat"/>
                <a:ea typeface="Montserrat"/>
                <a:cs typeface="Montserrat"/>
                <a:sym typeface="Montserrat"/>
              </a:rPr>
              <a:t>2.    Control del Trabajador</a:t>
            </a:r>
            <a:endParaRPr b="1" sz="2244">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36" name="Google Shape;236;p42"/>
          <p:cNvSpPr txBox="1"/>
          <p:nvPr/>
        </p:nvSpPr>
        <p:spPr>
          <a:xfrm>
            <a:off x="727650" y="1296500"/>
            <a:ext cx="7688700" cy="3113400"/>
          </a:xfrm>
          <a:prstGeom prst="rect">
            <a:avLst/>
          </a:prstGeom>
          <a:noFill/>
          <a:ln>
            <a:noFill/>
          </a:ln>
        </p:spPr>
        <p:txBody>
          <a:bodyPr anchorCtr="0" anchor="t" bIns="91425" lIns="91425" spcFirstLastPara="1" rIns="91425" wrap="square" tIns="91425">
            <a:noAutofit/>
          </a:bodyPr>
          <a:lstStyle/>
          <a:p>
            <a:pPr indent="-342900" lvl="0" marL="457200" rtl="0" algn="just">
              <a:spcBef>
                <a:spcPts val="0"/>
              </a:spcBef>
              <a:spcAft>
                <a:spcPts val="0"/>
              </a:spcAft>
              <a:buClr>
                <a:srgbClr val="00000A"/>
              </a:buClr>
              <a:buSzPts val="1800"/>
              <a:buFont typeface="Montserrat"/>
              <a:buChar char="●"/>
            </a:pPr>
            <a:r>
              <a:rPr b="1" lang="es" sz="1800">
                <a:solidFill>
                  <a:srgbClr val="00000A"/>
                </a:solidFill>
                <a:latin typeface="Montserrat"/>
                <a:ea typeface="Montserrat"/>
                <a:cs typeface="Montserrat"/>
                <a:sym typeface="Montserrat"/>
              </a:rPr>
              <a:t>Preocupacionales o de ingreso:</a:t>
            </a:r>
            <a:r>
              <a:rPr lang="es" sz="1800">
                <a:solidFill>
                  <a:srgbClr val="00000A"/>
                </a:solidFill>
                <a:latin typeface="Montserrat"/>
                <a:ea typeface="Montserrat"/>
                <a:cs typeface="Montserrat"/>
                <a:sym typeface="Montserrat"/>
              </a:rPr>
              <a:t> Determinan la aptitud del postulante según sus condiciones psicofísicas.</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b="1" lang="es" sz="1800">
                <a:solidFill>
                  <a:srgbClr val="00000A"/>
                </a:solidFill>
                <a:latin typeface="Montserrat"/>
                <a:ea typeface="Montserrat"/>
                <a:cs typeface="Montserrat"/>
                <a:sym typeface="Montserrat"/>
              </a:rPr>
              <a:t>Periódicos: </a:t>
            </a:r>
            <a:r>
              <a:rPr lang="es" sz="1800">
                <a:solidFill>
                  <a:srgbClr val="00000A"/>
                </a:solidFill>
                <a:latin typeface="Montserrat"/>
                <a:ea typeface="Montserrat"/>
                <a:cs typeface="Montserrat"/>
                <a:sym typeface="Montserrat"/>
              </a:rPr>
              <a:t>Buscan detectar precozmente afecciones relacionadas con los agentes de riesgo a los que está expuesto el trabajador</a:t>
            </a:r>
            <a:endParaRPr sz="1800">
              <a:solidFill>
                <a:srgbClr val="00000A"/>
              </a:solidFill>
              <a:latin typeface="Montserrat"/>
              <a:ea typeface="Montserrat"/>
              <a:cs typeface="Montserrat"/>
              <a:sym typeface="Montserrat"/>
            </a:endParaRPr>
          </a:p>
          <a:p>
            <a:pPr indent="0" lvl="0" marL="457200" rtl="0" algn="just">
              <a:spcBef>
                <a:spcPts val="0"/>
              </a:spcBef>
              <a:spcAft>
                <a:spcPts val="0"/>
              </a:spcAft>
              <a:buNone/>
            </a:pPr>
            <a:r>
              <a:rPr b="1" lang="es" sz="1800">
                <a:solidFill>
                  <a:srgbClr val="00000A"/>
                </a:solidFill>
                <a:latin typeface="Montserrat"/>
                <a:ea typeface="Montserrat"/>
                <a:cs typeface="Montserrat"/>
                <a:sym typeface="Montserrat"/>
              </a:rPr>
              <a:t>Previos a la transferencia de actividad:</a:t>
            </a:r>
            <a:r>
              <a:rPr lang="es" sz="1800">
                <a:solidFill>
                  <a:srgbClr val="00000A"/>
                </a:solidFill>
                <a:latin typeface="Montserrat"/>
                <a:ea typeface="Montserrat"/>
                <a:cs typeface="Montserrat"/>
                <a:sym typeface="Montserrat"/>
              </a:rPr>
              <a:t> Evalúan la salud según los mismos criterios que los exámenes de ingreso y egreso.</a:t>
            </a:r>
            <a:endParaRPr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0" name="Shape 240"/>
        <p:cNvGrpSpPr/>
        <p:nvPr/>
      </p:nvGrpSpPr>
      <p:grpSpPr>
        <a:xfrm>
          <a:off x="0" y="0"/>
          <a:ext cx="0" cy="0"/>
          <a:chOff x="0" y="0"/>
          <a:chExt cx="0" cy="0"/>
        </a:xfrm>
      </p:grpSpPr>
      <p:sp>
        <p:nvSpPr>
          <p:cNvPr id="241" name="Google Shape;241;p43"/>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sz="2244">
                <a:latin typeface="Montserrat"/>
                <a:ea typeface="Montserrat"/>
                <a:cs typeface="Montserrat"/>
                <a:sym typeface="Montserrat"/>
              </a:rPr>
              <a:t>2.    Control del Trabajador</a:t>
            </a:r>
            <a:endParaRPr b="1" sz="2244">
              <a:latin typeface="Montserrat"/>
              <a:ea typeface="Montserrat"/>
              <a:cs typeface="Montserrat"/>
              <a:sym typeface="Montserrat"/>
            </a:endParaRPr>
          </a:p>
          <a:p>
            <a:pPr indent="0" lvl="0" marL="45720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42" name="Google Shape;242;p43"/>
          <p:cNvSpPr txBox="1"/>
          <p:nvPr/>
        </p:nvSpPr>
        <p:spPr>
          <a:xfrm>
            <a:off x="727650" y="1296500"/>
            <a:ext cx="7688700" cy="3543000"/>
          </a:xfrm>
          <a:prstGeom prst="rect">
            <a:avLst/>
          </a:prstGeom>
          <a:noFill/>
          <a:ln>
            <a:noFill/>
          </a:ln>
        </p:spPr>
        <p:txBody>
          <a:bodyPr anchorCtr="0" anchor="t" bIns="91425" lIns="91425" spcFirstLastPara="1" rIns="91425" wrap="square" tIns="91425">
            <a:noAutofit/>
          </a:bodyPr>
          <a:lstStyle/>
          <a:p>
            <a:pPr indent="-342900" lvl="0" marL="457200" rtl="0" algn="just">
              <a:spcBef>
                <a:spcPts val="0"/>
              </a:spcBef>
              <a:spcAft>
                <a:spcPts val="0"/>
              </a:spcAft>
              <a:buClr>
                <a:srgbClr val="00000A"/>
              </a:buClr>
              <a:buSzPts val="1800"/>
              <a:buFont typeface="Montserrat"/>
              <a:buChar char="●"/>
            </a:pPr>
            <a:r>
              <a:rPr b="1" lang="es" sz="1800">
                <a:solidFill>
                  <a:srgbClr val="00000A"/>
                </a:solidFill>
                <a:latin typeface="Montserrat"/>
                <a:ea typeface="Montserrat"/>
                <a:cs typeface="Montserrat"/>
                <a:sym typeface="Montserrat"/>
              </a:rPr>
              <a:t>Posteriores a ausencias prolongadas:</a:t>
            </a:r>
            <a:r>
              <a:rPr lang="es" sz="1800">
                <a:solidFill>
                  <a:srgbClr val="00000A"/>
                </a:solidFill>
                <a:latin typeface="Montserrat"/>
                <a:ea typeface="Montserrat"/>
                <a:cs typeface="Montserrat"/>
                <a:sym typeface="Montserrat"/>
              </a:rPr>
              <a:t> Detectan patologías que pueden haber surgido durante la ausencia.</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b="1" lang="es" sz="1800">
                <a:solidFill>
                  <a:srgbClr val="00000A"/>
                </a:solidFill>
                <a:latin typeface="Montserrat"/>
                <a:ea typeface="Montserrat"/>
                <a:cs typeface="Montserrat"/>
                <a:sym typeface="Montserrat"/>
              </a:rPr>
              <a:t>Previos a la terminación de la relación laboral: </a:t>
            </a:r>
            <a:r>
              <a:rPr lang="es" sz="1800">
                <a:solidFill>
                  <a:srgbClr val="00000A"/>
                </a:solidFill>
                <a:latin typeface="Montserrat"/>
                <a:ea typeface="Montserrat"/>
                <a:cs typeface="Montserrat"/>
                <a:sym typeface="Montserrat"/>
              </a:rPr>
              <a:t>Comprobar el estado de salud en relación con los riesgos a los que estuvo expuesto el trabajador al momento de su desvinculación.</a:t>
            </a:r>
            <a:endParaRPr sz="18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6" name="Shape 246"/>
        <p:cNvGrpSpPr/>
        <p:nvPr/>
      </p:nvGrpSpPr>
      <p:grpSpPr>
        <a:xfrm>
          <a:off x="0" y="0"/>
          <a:ext cx="0" cy="0"/>
          <a:chOff x="0" y="0"/>
          <a:chExt cx="0" cy="0"/>
        </a:xfrm>
      </p:grpSpPr>
      <p:sp>
        <p:nvSpPr>
          <p:cNvPr id="247" name="Google Shape;247;p44"/>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2400"/>
              </a:spcBef>
              <a:spcAft>
                <a:spcPts val="0"/>
              </a:spcAft>
              <a:buNone/>
            </a:pPr>
            <a:r>
              <a:rPr b="1" lang="es" sz="2750">
                <a:solidFill>
                  <a:srgbClr val="00000A"/>
                </a:solidFill>
                <a:latin typeface="Montserrat"/>
                <a:ea typeface="Montserrat"/>
                <a:cs typeface="Montserrat"/>
                <a:sym typeface="Montserrat"/>
              </a:rPr>
              <a:t>Enfermedades profesionales relacionadas con la construcción</a:t>
            </a:r>
            <a:endParaRPr b="1" sz="2750">
              <a:latin typeface="Montserrat"/>
              <a:ea typeface="Montserrat"/>
              <a:cs typeface="Montserrat"/>
              <a:sym typeface="Montserrat"/>
            </a:endParaRPr>
          </a:p>
          <a:p>
            <a:pPr indent="0" lvl="0" marL="457200" rtl="0" algn="l">
              <a:spcBef>
                <a:spcPts val="6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48" name="Google Shape;248;p44"/>
          <p:cNvSpPr txBox="1"/>
          <p:nvPr/>
        </p:nvSpPr>
        <p:spPr>
          <a:xfrm>
            <a:off x="727650" y="1795875"/>
            <a:ext cx="7688700" cy="2627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En el sector de la construcción, las </a:t>
            </a:r>
            <a:r>
              <a:rPr b="1" lang="es" sz="1800">
                <a:solidFill>
                  <a:srgbClr val="00000A"/>
                </a:solidFill>
                <a:latin typeface="Montserrat"/>
                <a:ea typeface="Montserrat"/>
                <a:cs typeface="Montserrat"/>
                <a:sym typeface="Montserrat"/>
              </a:rPr>
              <a:t>tareas</a:t>
            </a:r>
            <a:r>
              <a:rPr lang="es" sz="1800">
                <a:solidFill>
                  <a:srgbClr val="00000A"/>
                </a:solidFill>
                <a:latin typeface="Montserrat"/>
                <a:ea typeface="Montserrat"/>
                <a:cs typeface="Montserrat"/>
                <a:sym typeface="Montserrat"/>
              </a:rPr>
              <a:t> que más frecuentemente generan enfermedades profesionales incluyen:</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la manipulación de materiales,</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trabajos al aire libre expuestos a radiaciones UV</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el uso de herramientas que emiten ruido y vibraciones,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el levantamiento de cargas. </a:t>
            </a:r>
            <a:endParaRPr sz="1800">
              <a:solidFill>
                <a:srgbClr val="00000A"/>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5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2" name="Shape 252"/>
        <p:cNvGrpSpPr/>
        <p:nvPr/>
      </p:nvGrpSpPr>
      <p:grpSpPr>
        <a:xfrm>
          <a:off x="0" y="0"/>
          <a:ext cx="0" cy="0"/>
          <a:chOff x="0" y="0"/>
          <a:chExt cx="0" cy="0"/>
        </a:xfrm>
      </p:grpSpPr>
      <p:sp>
        <p:nvSpPr>
          <p:cNvPr id="253" name="Google Shape;253;p45"/>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2400"/>
              </a:spcBef>
              <a:spcAft>
                <a:spcPts val="0"/>
              </a:spcAft>
              <a:buNone/>
            </a:pPr>
            <a:r>
              <a:rPr b="1" lang="es" sz="2750">
                <a:solidFill>
                  <a:srgbClr val="00000A"/>
                </a:solidFill>
                <a:latin typeface="Montserrat"/>
                <a:ea typeface="Montserrat"/>
                <a:cs typeface="Montserrat"/>
                <a:sym typeface="Montserrat"/>
              </a:rPr>
              <a:t>Enfermedades profesionales relacionadas con la construcción</a:t>
            </a:r>
            <a:endParaRPr b="1" sz="2750">
              <a:latin typeface="Montserrat"/>
              <a:ea typeface="Montserrat"/>
              <a:cs typeface="Montserrat"/>
              <a:sym typeface="Montserrat"/>
            </a:endParaRPr>
          </a:p>
          <a:p>
            <a:pPr indent="0" lvl="0" marL="457200" rtl="0" algn="l">
              <a:spcBef>
                <a:spcPts val="6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54" name="Google Shape;254;p45"/>
          <p:cNvSpPr txBox="1"/>
          <p:nvPr/>
        </p:nvSpPr>
        <p:spPr>
          <a:xfrm>
            <a:off x="727650" y="1795875"/>
            <a:ext cx="7688700" cy="2627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Estas actividades pueden dar lugar a </a:t>
            </a:r>
            <a:r>
              <a:rPr b="1" lang="es" sz="1800">
                <a:solidFill>
                  <a:srgbClr val="00000A"/>
                </a:solidFill>
                <a:latin typeface="Montserrat"/>
                <a:ea typeface="Montserrat"/>
                <a:cs typeface="Montserrat"/>
                <a:sym typeface="Montserrat"/>
              </a:rPr>
              <a:t>afecciones</a:t>
            </a:r>
            <a:r>
              <a:rPr lang="es" sz="1800">
                <a:solidFill>
                  <a:srgbClr val="00000A"/>
                </a:solidFill>
                <a:latin typeface="Montserrat"/>
                <a:ea typeface="Montserrat"/>
                <a:cs typeface="Montserrat"/>
                <a:sym typeface="Montserrat"/>
              </a:rPr>
              <a:t> como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dermatitis,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problemas respiratorios,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lesiones por esfuerzo repetitivo y </a:t>
            </a:r>
            <a:endParaRPr sz="1800">
              <a:solidFill>
                <a:srgbClr val="00000A"/>
              </a:solidFill>
              <a:latin typeface="Montserrat"/>
              <a:ea typeface="Montserrat"/>
              <a:cs typeface="Montserrat"/>
              <a:sym typeface="Montserrat"/>
            </a:endParaRPr>
          </a:p>
          <a:p>
            <a:pPr indent="-342900" lvl="0" marL="457200" rtl="0" algn="just">
              <a:spcBef>
                <a:spcPts val="0"/>
              </a:spcBef>
              <a:spcAft>
                <a:spcPts val="0"/>
              </a:spcAft>
              <a:buClr>
                <a:srgbClr val="00000A"/>
              </a:buClr>
              <a:buSzPts val="1800"/>
              <a:buFont typeface="Montserrat"/>
              <a:buChar char="●"/>
            </a:pPr>
            <a:r>
              <a:rPr lang="es" sz="1800">
                <a:solidFill>
                  <a:srgbClr val="00000A"/>
                </a:solidFill>
                <a:latin typeface="Montserrat"/>
                <a:ea typeface="Montserrat"/>
                <a:cs typeface="Montserrat"/>
                <a:sym typeface="Montserrat"/>
              </a:rPr>
              <a:t>trastornos visuales. </a:t>
            </a:r>
            <a:endParaRPr sz="18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5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8" name="Shape 258"/>
        <p:cNvGrpSpPr/>
        <p:nvPr/>
      </p:nvGrpSpPr>
      <p:grpSpPr>
        <a:xfrm>
          <a:off x="0" y="0"/>
          <a:ext cx="0" cy="0"/>
          <a:chOff x="0" y="0"/>
          <a:chExt cx="0" cy="0"/>
        </a:xfrm>
      </p:grpSpPr>
      <p:pic>
        <p:nvPicPr>
          <p:cNvPr id="259" name="Google Shape;259;p46"/>
          <p:cNvPicPr preferRelativeResize="0"/>
          <p:nvPr/>
        </p:nvPicPr>
        <p:blipFill>
          <a:blip r:embed="rId3">
            <a:alphaModFix/>
          </a:blip>
          <a:stretch>
            <a:fillRect/>
          </a:stretch>
        </p:blipFill>
        <p:spPr>
          <a:xfrm>
            <a:off x="1169800" y="152400"/>
            <a:ext cx="6677222" cy="4838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3" name="Shape 263"/>
        <p:cNvGrpSpPr/>
        <p:nvPr/>
      </p:nvGrpSpPr>
      <p:grpSpPr>
        <a:xfrm>
          <a:off x="0" y="0"/>
          <a:ext cx="0" cy="0"/>
          <a:chOff x="0" y="0"/>
          <a:chExt cx="0" cy="0"/>
        </a:xfrm>
      </p:grpSpPr>
      <p:pic>
        <p:nvPicPr>
          <p:cNvPr id="264" name="Google Shape;264;p47"/>
          <p:cNvPicPr preferRelativeResize="0"/>
          <p:nvPr/>
        </p:nvPicPr>
        <p:blipFill>
          <a:blip r:embed="rId3">
            <a:alphaModFix/>
          </a:blip>
          <a:stretch>
            <a:fillRect/>
          </a:stretch>
        </p:blipFill>
        <p:spPr>
          <a:xfrm>
            <a:off x="1248925" y="107175"/>
            <a:ext cx="6274922" cy="483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8" name="Shape 268"/>
        <p:cNvGrpSpPr/>
        <p:nvPr/>
      </p:nvGrpSpPr>
      <p:grpSpPr>
        <a:xfrm>
          <a:off x="0" y="0"/>
          <a:ext cx="0" cy="0"/>
          <a:chOff x="0" y="0"/>
          <a:chExt cx="0" cy="0"/>
        </a:xfrm>
      </p:grpSpPr>
      <p:pic>
        <p:nvPicPr>
          <p:cNvPr id="269" name="Google Shape;269;p48"/>
          <p:cNvPicPr preferRelativeResize="0"/>
          <p:nvPr/>
        </p:nvPicPr>
        <p:blipFill>
          <a:blip r:embed="rId3">
            <a:alphaModFix/>
          </a:blip>
          <a:stretch>
            <a:fillRect/>
          </a:stretch>
        </p:blipFill>
        <p:spPr>
          <a:xfrm>
            <a:off x="1667175" y="152400"/>
            <a:ext cx="5686639" cy="483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3" name="Shape 273"/>
        <p:cNvGrpSpPr/>
        <p:nvPr/>
      </p:nvGrpSpPr>
      <p:grpSpPr>
        <a:xfrm>
          <a:off x="0" y="0"/>
          <a:ext cx="0" cy="0"/>
          <a:chOff x="0" y="0"/>
          <a:chExt cx="0" cy="0"/>
        </a:xfrm>
      </p:grpSpPr>
      <p:pic>
        <p:nvPicPr>
          <p:cNvPr id="274" name="Google Shape;274;p49"/>
          <p:cNvPicPr preferRelativeResize="0"/>
          <p:nvPr/>
        </p:nvPicPr>
        <p:blipFill>
          <a:blip r:embed="rId3">
            <a:alphaModFix/>
          </a:blip>
          <a:stretch>
            <a:fillRect/>
          </a:stretch>
        </p:blipFill>
        <p:spPr>
          <a:xfrm>
            <a:off x="1418475" y="152400"/>
            <a:ext cx="5553855" cy="4838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8" name="Shape 278"/>
        <p:cNvGrpSpPr/>
        <p:nvPr/>
      </p:nvGrpSpPr>
      <p:grpSpPr>
        <a:xfrm>
          <a:off x="0" y="0"/>
          <a:ext cx="0" cy="0"/>
          <a:chOff x="0" y="0"/>
          <a:chExt cx="0" cy="0"/>
        </a:xfrm>
      </p:grpSpPr>
      <p:pic>
        <p:nvPicPr>
          <p:cNvPr id="279" name="Google Shape;279;p50"/>
          <p:cNvPicPr preferRelativeResize="0"/>
          <p:nvPr/>
        </p:nvPicPr>
        <p:blipFill>
          <a:blip r:embed="rId3">
            <a:alphaModFix/>
          </a:blip>
          <a:stretch>
            <a:fillRect/>
          </a:stretch>
        </p:blipFill>
        <p:spPr>
          <a:xfrm>
            <a:off x="1045450" y="208900"/>
            <a:ext cx="6847041" cy="4838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3" name="Shape 283"/>
        <p:cNvGrpSpPr/>
        <p:nvPr/>
      </p:nvGrpSpPr>
      <p:grpSpPr>
        <a:xfrm>
          <a:off x="0" y="0"/>
          <a:ext cx="0" cy="0"/>
          <a:chOff x="0" y="0"/>
          <a:chExt cx="0" cy="0"/>
        </a:xfrm>
      </p:grpSpPr>
      <p:pic>
        <p:nvPicPr>
          <p:cNvPr id="284" name="Google Shape;284;p51"/>
          <p:cNvPicPr preferRelativeResize="0"/>
          <p:nvPr/>
        </p:nvPicPr>
        <p:blipFill>
          <a:blip r:embed="rId3">
            <a:alphaModFix/>
          </a:blip>
          <a:stretch>
            <a:fillRect/>
          </a:stretch>
        </p:blipFill>
        <p:spPr>
          <a:xfrm>
            <a:off x="966300" y="228525"/>
            <a:ext cx="6953250" cy="418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727650" y="630000"/>
            <a:ext cx="297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Marco Legal</a:t>
            </a:r>
            <a:endParaRPr b="1">
              <a:latin typeface="Montserrat"/>
              <a:ea typeface="Montserrat"/>
              <a:cs typeface="Montserrat"/>
              <a:sym typeface="Montserrat"/>
            </a:endParaRPr>
          </a:p>
          <a:p>
            <a:pPr indent="0" lvl="0" marL="0" rtl="0" algn="l">
              <a:spcBef>
                <a:spcPts val="0"/>
              </a:spcBef>
              <a:spcAft>
                <a:spcPts val="0"/>
              </a:spcAft>
              <a:buNone/>
            </a:pPr>
            <a:r>
              <a:t/>
            </a:r>
            <a:endParaRPr/>
          </a:p>
        </p:txBody>
      </p:sp>
      <p:sp>
        <p:nvSpPr>
          <p:cNvPr id="73" name="Google Shape;73;p16"/>
          <p:cNvSpPr txBox="1"/>
          <p:nvPr>
            <p:ph idx="1" type="body"/>
          </p:nvPr>
        </p:nvSpPr>
        <p:spPr>
          <a:xfrm>
            <a:off x="727650" y="1296500"/>
            <a:ext cx="7831200" cy="3416400"/>
          </a:xfrm>
          <a:prstGeom prst="rect">
            <a:avLst/>
          </a:prstGeom>
        </p:spPr>
        <p:txBody>
          <a:bodyPr anchorCtr="0" anchor="t" bIns="91425" lIns="91425" spcFirstLastPara="1" rIns="91425" wrap="square" tIns="91425">
            <a:normAutofit lnSpcReduction="10000"/>
          </a:bodyPr>
          <a:lstStyle/>
          <a:p>
            <a:pPr indent="-342900" lvl="0" marL="457200" rtl="0" algn="just">
              <a:lnSpc>
                <a:spcPct val="115000"/>
              </a:lnSpc>
              <a:spcBef>
                <a:spcPts val="0"/>
              </a:spcBef>
              <a:spcAft>
                <a:spcPts val="0"/>
              </a:spcAft>
              <a:buClr>
                <a:schemeClr val="accent2"/>
              </a:buClr>
              <a:buSzPts val="1800"/>
              <a:buFont typeface="Montserrat"/>
              <a:buChar char="●"/>
            </a:pPr>
            <a:r>
              <a:rPr b="1" lang="es">
                <a:solidFill>
                  <a:schemeClr val="accent2"/>
                </a:solidFill>
                <a:latin typeface="Montserrat"/>
                <a:ea typeface="Montserrat"/>
                <a:cs typeface="Montserrat"/>
                <a:sym typeface="Montserrat"/>
              </a:rPr>
              <a:t>Ley 24.557 (Ley de Riesgos del trabajo), articulo 6</a:t>
            </a:r>
            <a:r>
              <a:rPr lang="es">
                <a:solidFill>
                  <a:schemeClr val="accent2"/>
                </a:solidFill>
                <a:latin typeface="Montserrat"/>
                <a:ea typeface="Montserrat"/>
                <a:cs typeface="Montserrat"/>
                <a:sym typeface="Montserrat"/>
              </a:rPr>
              <a:t>°: Contingencias y situaciones cubiertas. </a:t>
            </a:r>
            <a:endParaRPr>
              <a:solidFill>
                <a:schemeClr val="accent2"/>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a:solidFill>
                <a:schemeClr val="accent2"/>
              </a:solidFill>
              <a:latin typeface="Montserrat"/>
              <a:ea typeface="Montserrat"/>
              <a:cs typeface="Montserrat"/>
              <a:sym typeface="Montserrat"/>
            </a:endParaRPr>
          </a:p>
          <a:p>
            <a:pPr indent="-342900" lvl="0" marL="457200" rtl="0" algn="just">
              <a:lnSpc>
                <a:spcPct val="115000"/>
              </a:lnSpc>
              <a:spcBef>
                <a:spcPts val="0"/>
              </a:spcBef>
              <a:spcAft>
                <a:spcPts val="0"/>
              </a:spcAft>
              <a:buClr>
                <a:schemeClr val="accent2"/>
              </a:buClr>
              <a:buSzPts val="1800"/>
              <a:buFont typeface="Montserrat"/>
              <a:buChar char="●"/>
            </a:pPr>
            <a:r>
              <a:rPr b="1" lang="es">
                <a:solidFill>
                  <a:schemeClr val="accent2"/>
                </a:solidFill>
                <a:latin typeface="Montserrat"/>
                <a:ea typeface="Montserrat"/>
                <a:cs typeface="Montserrat"/>
                <a:sym typeface="Montserrat"/>
              </a:rPr>
              <a:t>Decreto 658/96 (Listado de Enfermedades Profesionales</a:t>
            </a:r>
            <a:r>
              <a:rPr lang="es">
                <a:solidFill>
                  <a:schemeClr val="accent2"/>
                </a:solidFill>
                <a:latin typeface="Montserrat"/>
                <a:ea typeface="Montserrat"/>
                <a:cs typeface="Montserrat"/>
                <a:sym typeface="Montserrat"/>
              </a:rPr>
              <a:t>): presenta un listado de las enfermedades profesionales, en el que se especifica el agente de riesgo, exposición, cuadro clínico y actividades laborales que las generan.</a:t>
            </a:r>
            <a:endParaRPr>
              <a:solidFill>
                <a:schemeClr val="accent2"/>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a:solidFill>
                <a:schemeClr val="accent2"/>
              </a:solidFill>
              <a:latin typeface="Montserrat"/>
              <a:ea typeface="Montserrat"/>
              <a:cs typeface="Montserrat"/>
              <a:sym typeface="Montserrat"/>
            </a:endParaRPr>
          </a:p>
          <a:p>
            <a:pPr indent="-342900" lvl="0" marL="457200" rtl="0" algn="just">
              <a:lnSpc>
                <a:spcPct val="115000"/>
              </a:lnSpc>
              <a:spcBef>
                <a:spcPts val="0"/>
              </a:spcBef>
              <a:spcAft>
                <a:spcPts val="0"/>
              </a:spcAft>
              <a:buClr>
                <a:schemeClr val="accent2"/>
              </a:buClr>
              <a:buSzPts val="1800"/>
              <a:buFont typeface="Montserrat"/>
              <a:buChar char="●"/>
            </a:pPr>
            <a:r>
              <a:rPr b="1" lang="es">
                <a:solidFill>
                  <a:schemeClr val="accent2"/>
                </a:solidFill>
                <a:latin typeface="Montserrat"/>
                <a:ea typeface="Montserrat"/>
                <a:cs typeface="Montserrat"/>
                <a:sym typeface="Montserrat"/>
              </a:rPr>
              <a:t>Decreto 1278/2000:</a:t>
            </a:r>
            <a:r>
              <a:rPr lang="es">
                <a:solidFill>
                  <a:schemeClr val="accent2"/>
                </a:solidFill>
                <a:latin typeface="Montserrat"/>
                <a:ea typeface="Montserrat"/>
                <a:cs typeface="Montserrat"/>
                <a:sym typeface="Montserrat"/>
              </a:rPr>
              <a:t> Modifica la Ley 24.557. Incluye la definición de Enfermedades Profesionales</a:t>
            </a:r>
            <a:endParaRPr>
              <a:solidFill>
                <a:schemeClr val="accent2"/>
              </a:solidFill>
              <a:latin typeface="Montserrat"/>
              <a:ea typeface="Montserrat"/>
              <a:cs typeface="Montserrat"/>
              <a:sym typeface="Montserrat"/>
            </a:endParaRPr>
          </a:p>
          <a:p>
            <a:pPr indent="0" lvl="0" marL="457200" rtl="0" algn="just">
              <a:lnSpc>
                <a:spcPct val="115000"/>
              </a:lnSpc>
              <a:spcBef>
                <a:spcPts val="0"/>
              </a:spcBef>
              <a:spcAft>
                <a:spcPts val="0"/>
              </a:spcAft>
              <a:buNone/>
            </a:pPr>
            <a:r>
              <a:rPr lang="es" sz="1300">
                <a:solidFill>
                  <a:schemeClr val="accent2"/>
                </a:solidFill>
                <a:latin typeface="Montserrat"/>
                <a:ea typeface="Montserrat"/>
                <a:cs typeface="Montserrat"/>
                <a:sym typeface="Montserrat"/>
              </a:rPr>
              <a:t>. </a:t>
            </a:r>
            <a:endParaRPr b="1" sz="1900">
              <a:solidFill>
                <a:schemeClr val="accent2"/>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8" name="Shape 288"/>
        <p:cNvGrpSpPr/>
        <p:nvPr/>
      </p:nvGrpSpPr>
      <p:grpSpPr>
        <a:xfrm>
          <a:off x="0" y="0"/>
          <a:ext cx="0" cy="0"/>
          <a:chOff x="0" y="0"/>
          <a:chExt cx="0" cy="0"/>
        </a:xfrm>
      </p:grpSpPr>
      <p:pic>
        <p:nvPicPr>
          <p:cNvPr id="289" name="Google Shape;289;p52"/>
          <p:cNvPicPr preferRelativeResize="0"/>
          <p:nvPr/>
        </p:nvPicPr>
        <p:blipFill>
          <a:blip r:embed="rId3">
            <a:alphaModFix/>
          </a:blip>
          <a:stretch>
            <a:fillRect/>
          </a:stretch>
        </p:blipFill>
        <p:spPr>
          <a:xfrm>
            <a:off x="1010250" y="395288"/>
            <a:ext cx="6934200" cy="43529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3" name="Shape 293"/>
        <p:cNvGrpSpPr/>
        <p:nvPr/>
      </p:nvGrpSpPr>
      <p:grpSpPr>
        <a:xfrm>
          <a:off x="0" y="0"/>
          <a:ext cx="0" cy="0"/>
          <a:chOff x="0" y="0"/>
          <a:chExt cx="0" cy="0"/>
        </a:xfrm>
      </p:grpSpPr>
      <p:pic>
        <p:nvPicPr>
          <p:cNvPr id="294" name="Google Shape;294;p53"/>
          <p:cNvPicPr preferRelativeResize="0"/>
          <p:nvPr/>
        </p:nvPicPr>
        <p:blipFill>
          <a:blip r:embed="rId3">
            <a:alphaModFix/>
          </a:blip>
          <a:stretch>
            <a:fillRect/>
          </a:stretch>
        </p:blipFill>
        <p:spPr>
          <a:xfrm>
            <a:off x="727650" y="383925"/>
            <a:ext cx="6962775" cy="44862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8" name="Shape 298"/>
        <p:cNvGrpSpPr/>
        <p:nvPr/>
      </p:nvGrpSpPr>
      <p:grpSpPr>
        <a:xfrm>
          <a:off x="0" y="0"/>
          <a:ext cx="0" cy="0"/>
          <a:chOff x="0" y="0"/>
          <a:chExt cx="0" cy="0"/>
        </a:xfrm>
      </p:grpSpPr>
      <p:sp>
        <p:nvSpPr>
          <p:cNvPr id="299" name="Google Shape;299;p54"/>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2400"/>
              </a:spcBef>
              <a:spcAft>
                <a:spcPts val="0"/>
              </a:spcAft>
              <a:buNone/>
            </a:pPr>
            <a:r>
              <a:rPr b="1" lang="es" sz="2750">
                <a:solidFill>
                  <a:srgbClr val="00000A"/>
                </a:solidFill>
                <a:latin typeface="Montserrat"/>
                <a:ea typeface="Montserrat"/>
                <a:cs typeface="Montserrat"/>
                <a:sym typeface="Montserrat"/>
              </a:rPr>
              <a:t>Conclusión</a:t>
            </a:r>
            <a:endParaRPr b="1" sz="2750">
              <a:latin typeface="Montserrat"/>
              <a:ea typeface="Montserrat"/>
              <a:cs typeface="Montserrat"/>
              <a:sym typeface="Montserrat"/>
            </a:endParaRPr>
          </a:p>
          <a:p>
            <a:pPr indent="0" lvl="0" marL="457200" rtl="0" algn="l">
              <a:spcBef>
                <a:spcPts val="6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300" name="Google Shape;300;p54"/>
          <p:cNvSpPr txBox="1"/>
          <p:nvPr/>
        </p:nvSpPr>
        <p:spPr>
          <a:xfrm>
            <a:off x="727650" y="1771200"/>
            <a:ext cx="7688700" cy="1601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A"/>
                </a:solidFill>
                <a:latin typeface="Montserrat"/>
                <a:ea typeface="Montserrat"/>
                <a:cs typeface="Montserrat"/>
                <a:sym typeface="Montserrat"/>
              </a:rPr>
              <a:t>Es crucial que los trabajadores y empleadores conozcan e implementen las medidas de prevención adecuadas para minimizar estos riesgos. Adoptar prácticas seguras no solo protege la salud de los trabajadores, sino que también mejora la productividad y el bienestar general en el entorno laboral. </a:t>
            </a:r>
            <a:endParaRPr sz="1800">
              <a:solidFill>
                <a:srgbClr val="00000A"/>
              </a:solidFill>
              <a:latin typeface="Montserrat"/>
              <a:ea typeface="Montserrat"/>
              <a:cs typeface="Montserrat"/>
              <a:sym typeface="Montserrat"/>
            </a:endParaRPr>
          </a:p>
          <a:p>
            <a:pPr indent="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360000" lvl="0" marL="0" rtl="0" algn="just">
              <a:spcBef>
                <a:spcPts val="0"/>
              </a:spcBef>
              <a:spcAft>
                <a:spcPts val="0"/>
              </a:spcAft>
              <a:buNone/>
            </a:pPr>
            <a:r>
              <a:t/>
            </a:r>
            <a:endParaRPr sz="1300">
              <a:solidFill>
                <a:srgbClr val="00000A"/>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b="1" sz="1800">
              <a:solidFill>
                <a:srgbClr val="00000A"/>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727650" y="630000"/>
            <a:ext cx="297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Marco Legal</a:t>
            </a:r>
            <a:endParaRPr b="1">
              <a:latin typeface="Montserrat"/>
              <a:ea typeface="Montserrat"/>
              <a:cs typeface="Montserrat"/>
              <a:sym typeface="Montserrat"/>
            </a:endParaRPr>
          </a:p>
          <a:p>
            <a:pPr indent="0" lvl="0" marL="0" rtl="0" algn="l">
              <a:spcBef>
                <a:spcPts val="0"/>
              </a:spcBef>
              <a:spcAft>
                <a:spcPts val="0"/>
              </a:spcAft>
              <a:buNone/>
            </a:pPr>
            <a:r>
              <a:t/>
            </a:r>
            <a:endParaRPr/>
          </a:p>
        </p:txBody>
      </p:sp>
      <p:sp>
        <p:nvSpPr>
          <p:cNvPr id="79" name="Google Shape;79;p17"/>
          <p:cNvSpPr txBox="1"/>
          <p:nvPr>
            <p:ph idx="1" type="body"/>
          </p:nvPr>
        </p:nvSpPr>
        <p:spPr>
          <a:xfrm>
            <a:off x="727650" y="1296500"/>
            <a:ext cx="7979700" cy="3416400"/>
          </a:xfrm>
          <a:prstGeom prst="rect">
            <a:avLst/>
          </a:prstGeom>
        </p:spPr>
        <p:txBody>
          <a:bodyPr anchorCtr="0" anchor="t" bIns="91425" lIns="91425" spcFirstLastPara="1" rIns="91425" wrap="square" tIns="91425">
            <a:normAutofit/>
          </a:bodyPr>
          <a:lstStyle/>
          <a:p>
            <a:pPr indent="-342900" lvl="0" marL="457200" rtl="0" algn="just">
              <a:lnSpc>
                <a:spcPct val="115000"/>
              </a:lnSpc>
              <a:spcBef>
                <a:spcPts val="0"/>
              </a:spcBef>
              <a:spcAft>
                <a:spcPts val="0"/>
              </a:spcAft>
              <a:buClr>
                <a:schemeClr val="accent2"/>
              </a:buClr>
              <a:buSzPts val="1800"/>
              <a:buFont typeface="Montserrat"/>
              <a:buChar char="●"/>
            </a:pPr>
            <a:r>
              <a:rPr b="1" lang="es">
                <a:solidFill>
                  <a:schemeClr val="accent2"/>
                </a:solidFill>
                <a:latin typeface="Montserrat"/>
                <a:ea typeface="Montserrat"/>
                <a:cs typeface="Montserrat"/>
                <a:sym typeface="Montserrat"/>
              </a:rPr>
              <a:t>Decreto 1167/2003:</a:t>
            </a:r>
            <a:r>
              <a:rPr lang="es">
                <a:solidFill>
                  <a:schemeClr val="accent2"/>
                </a:solidFill>
                <a:latin typeface="Montserrat"/>
                <a:ea typeface="Montserrat"/>
                <a:cs typeface="Montserrat"/>
                <a:sym typeface="Montserrat"/>
              </a:rPr>
              <a:t> Incluye en el listado enfermedades profesionales que pueden ser causadas por hantavirus y  trypanozoma cruzi. </a:t>
            </a:r>
            <a:endParaRPr>
              <a:solidFill>
                <a:schemeClr val="accent2"/>
              </a:solidFill>
              <a:latin typeface="Montserrat"/>
              <a:ea typeface="Montserrat"/>
              <a:cs typeface="Montserrat"/>
              <a:sym typeface="Montserrat"/>
            </a:endParaRPr>
          </a:p>
          <a:p>
            <a:pPr indent="0" lvl="0" marL="457200" rtl="0" algn="just">
              <a:lnSpc>
                <a:spcPct val="115000"/>
              </a:lnSpc>
              <a:spcBef>
                <a:spcPts val="0"/>
              </a:spcBef>
              <a:spcAft>
                <a:spcPts val="0"/>
              </a:spcAft>
              <a:buNone/>
            </a:pPr>
            <a:r>
              <a:t/>
            </a:r>
            <a:endParaRPr>
              <a:solidFill>
                <a:schemeClr val="accent2"/>
              </a:solidFill>
              <a:latin typeface="Montserrat"/>
              <a:ea typeface="Montserrat"/>
              <a:cs typeface="Montserrat"/>
              <a:sym typeface="Montserrat"/>
            </a:endParaRPr>
          </a:p>
          <a:p>
            <a:pPr indent="-342900" lvl="0" marL="457200" rtl="0" algn="just">
              <a:lnSpc>
                <a:spcPct val="115000"/>
              </a:lnSpc>
              <a:spcBef>
                <a:spcPts val="0"/>
              </a:spcBef>
              <a:spcAft>
                <a:spcPts val="0"/>
              </a:spcAft>
              <a:buClr>
                <a:schemeClr val="accent2"/>
              </a:buClr>
              <a:buSzPts val="1800"/>
              <a:buFont typeface="Montserrat"/>
              <a:buChar char="●"/>
            </a:pPr>
            <a:r>
              <a:rPr b="1" lang="es">
                <a:solidFill>
                  <a:schemeClr val="accent2"/>
                </a:solidFill>
                <a:latin typeface="Montserrat"/>
                <a:ea typeface="Montserrat"/>
                <a:cs typeface="Montserrat"/>
                <a:sym typeface="Montserrat"/>
              </a:rPr>
              <a:t>Decreto 49/2014</a:t>
            </a:r>
            <a:r>
              <a:rPr lang="es">
                <a:solidFill>
                  <a:schemeClr val="accent2"/>
                </a:solidFill>
                <a:latin typeface="Montserrat"/>
                <a:ea typeface="Montserrat"/>
                <a:cs typeface="Montserrat"/>
                <a:sym typeface="Montserrat"/>
              </a:rPr>
              <a:t>: Incluye en el listado enfermedades profesionales que pueden ser causadas por presión intraabdominal y aumento de la presión venosa en miembros inferiores y carga, posiciones forzadas y gestos repetitivos de la columna vertebral lumbosacra. </a:t>
            </a:r>
            <a:endParaRPr b="1">
              <a:solidFill>
                <a:schemeClr val="accent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727650" y="6300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Montserrat"/>
                <a:ea typeface="Montserrat"/>
                <a:cs typeface="Montserrat"/>
                <a:sym typeface="Montserrat"/>
              </a:rPr>
              <a:t>Elementos básicos </a:t>
            </a:r>
            <a:endParaRPr b="1">
              <a:latin typeface="Montserrat"/>
              <a:ea typeface="Montserrat"/>
              <a:cs typeface="Montserrat"/>
              <a:sym typeface="Montserrat"/>
            </a:endParaRPr>
          </a:p>
        </p:txBody>
      </p:sp>
      <p:sp>
        <p:nvSpPr>
          <p:cNvPr id="85" name="Google Shape;85;p18"/>
          <p:cNvSpPr txBox="1"/>
          <p:nvPr>
            <p:ph idx="1" type="body"/>
          </p:nvPr>
        </p:nvSpPr>
        <p:spPr>
          <a:xfrm>
            <a:off x="727650" y="2400805"/>
            <a:ext cx="7688700" cy="155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2"/>
              </a:buClr>
              <a:buSzPts val="1800"/>
              <a:buFont typeface="Montserrat"/>
              <a:buAutoNum type="arabicPeriod"/>
            </a:pPr>
            <a:r>
              <a:rPr b="1" lang="es">
                <a:solidFill>
                  <a:schemeClr val="accent2"/>
                </a:solidFill>
                <a:latin typeface="Montserrat"/>
                <a:ea typeface="Montserrat"/>
                <a:cs typeface="Montserrat"/>
                <a:sym typeface="Montserrat"/>
              </a:rPr>
              <a:t>Agentes de Riesgo.</a:t>
            </a:r>
            <a:endParaRPr b="1">
              <a:solidFill>
                <a:schemeClr val="accent2"/>
              </a:solidFill>
              <a:latin typeface="Montserrat"/>
              <a:ea typeface="Montserrat"/>
              <a:cs typeface="Montserrat"/>
              <a:sym typeface="Montserrat"/>
            </a:endParaRPr>
          </a:p>
          <a:p>
            <a:pPr indent="-342900" lvl="0" marL="457200" rtl="0" algn="l">
              <a:spcBef>
                <a:spcPts val="0"/>
              </a:spcBef>
              <a:spcAft>
                <a:spcPts val="0"/>
              </a:spcAft>
              <a:buClr>
                <a:schemeClr val="accent2"/>
              </a:buClr>
              <a:buSzPts val="1800"/>
              <a:buFont typeface="Montserrat"/>
              <a:buAutoNum type="arabicPeriod"/>
            </a:pPr>
            <a:r>
              <a:rPr b="1" lang="es">
                <a:solidFill>
                  <a:schemeClr val="accent2"/>
                </a:solidFill>
                <a:latin typeface="Montserrat"/>
                <a:ea typeface="Montserrat"/>
                <a:cs typeface="Montserrat"/>
                <a:sym typeface="Montserrat"/>
              </a:rPr>
              <a:t>Exposición</a:t>
            </a:r>
            <a:r>
              <a:rPr b="1" lang="es">
                <a:solidFill>
                  <a:schemeClr val="accent2"/>
                </a:solidFill>
                <a:latin typeface="Montserrat"/>
                <a:ea typeface="Montserrat"/>
                <a:cs typeface="Montserrat"/>
                <a:sym typeface="Montserrat"/>
              </a:rPr>
              <a:t> al Agente de Riesgo.</a:t>
            </a:r>
            <a:endParaRPr b="1">
              <a:solidFill>
                <a:schemeClr val="accent2"/>
              </a:solidFill>
              <a:latin typeface="Montserrat"/>
              <a:ea typeface="Montserrat"/>
              <a:cs typeface="Montserrat"/>
              <a:sym typeface="Montserrat"/>
            </a:endParaRPr>
          </a:p>
          <a:p>
            <a:pPr indent="-342900" lvl="0" marL="457200" rtl="0" algn="l">
              <a:spcBef>
                <a:spcPts val="0"/>
              </a:spcBef>
              <a:spcAft>
                <a:spcPts val="0"/>
              </a:spcAft>
              <a:buClr>
                <a:schemeClr val="accent2"/>
              </a:buClr>
              <a:buSzPts val="1800"/>
              <a:buFont typeface="Montserrat"/>
              <a:buAutoNum type="arabicPeriod"/>
            </a:pPr>
            <a:r>
              <a:rPr b="1" lang="es">
                <a:solidFill>
                  <a:schemeClr val="accent2"/>
                </a:solidFill>
                <a:latin typeface="Montserrat"/>
                <a:ea typeface="Montserrat"/>
                <a:cs typeface="Montserrat"/>
                <a:sym typeface="Montserrat"/>
              </a:rPr>
              <a:t>Enfermedad </a:t>
            </a:r>
            <a:r>
              <a:rPr b="1" lang="es">
                <a:solidFill>
                  <a:schemeClr val="accent2"/>
                </a:solidFill>
                <a:latin typeface="Montserrat"/>
                <a:ea typeface="Montserrat"/>
                <a:cs typeface="Montserrat"/>
                <a:sym typeface="Montserrat"/>
              </a:rPr>
              <a:t>Clínicamente</a:t>
            </a:r>
            <a:r>
              <a:rPr b="1" lang="es">
                <a:solidFill>
                  <a:schemeClr val="accent2"/>
                </a:solidFill>
                <a:latin typeface="Montserrat"/>
                <a:ea typeface="Montserrat"/>
                <a:cs typeface="Montserrat"/>
                <a:sym typeface="Montserrat"/>
              </a:rPr>
              <a:t> Definida.</a:t>
            </a:r>
            <a:endParaRPr b="1">
              <a:solidFill>
                <a:schemeClr val="accent2"/>
              </a:solidFill>
              <a:latin typeface="Montserrat"/>
              <a:ea typeface="Montserrat"/>
              <a:cs typeface="Montserrat"/>
              <a:sym typeface="Montserrat"/>
            </a:endParaRPr>
          </a:p>
          <a:p>
            <a:pPr indent="-342900" lvl="0" marL="457200" rtl="0" algn="l">
              <a:spcBef>
                <a:spcPts val="0"/>
              </a:spcBef>
              <a:spcAft>
                <a:spcPts val="0"/>
              </a:spcAft>
              <a:buClr>
                <a:schemeClr val="accent2"/>
              </a:buClr>
              <a:buSzPts val="1800"/>
              <a:buFont typeface="Montserrat"/>
              <a:buAutoNum type="arabicPeriod"/>
            </a:pPr>
            <a:r>
              <a:rPr b="1" lang="es">
                <a:solidFill>
                  <a:schemeClr val="accent2"/>
                </a:solidFill>
                <a:latin typeface="Montserrat"/>
                <a:ea typeface="Montserrat"/>
                <a:cs typeface="Montserrat"/>
                <a:sym typeface="Montserrat"/>
              </a:rPr>
              <a:t>Relación de Causalidad.</a:t>
            </a:r>
            <a:endParaRPr b="1">
              <a:solidFill>
                <a:schemeClr val="accent2"/>
              </a:solidFill>
              <a:latin typeface="Montserrat"/>
              <a:ea typeface="Montserrat"/>
              <a:cs typeface="Montserrat"/>
              <a:sym typeface="Montserrat"/>
            </a:endParaRPr>
          </a:p>
        </p:txBody>
      </p:sp>
      <p:sp>
        <p:nvSpPr>
          <p:cNvPr id="86" name="Google Shape;86;p18"/>
          <p:cNvSpPr txBox="1"/>
          <p:nvPr/>
        </p:nvSpPr>
        <p:spPr>
          <a:xfrm>
            <a:off x="727650" y="1296505"/>
            <a:ext cx="7927500" cy="110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chemeClr val="accent2"/>
                </a:solidFill>
                <a:latin typeface="Montserrat"/>
                <a:ea typeface="Montserrat"/>
                <a:cs typeface="Montserrat"/>
                <a:sym typeface="Montserrat"/>
              </a:rPr>
              <a:t>La Ley 24.557 establece que para clasificar una enfermedad como profesional, es fundamental considerar ciertos elementos que la distinguen de las enfermedades comunes. </a:t>
            </a:r>
            <a:endParaRPr sz="1800">
              <a:solidFill>
                <a:schemeClr val="accent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727650" y="630000"/>
            <a:ext cx="3563400" cy="535200"/>
          </a:xfrm>
          <a:prstGeom prst="rect">
            <a:avLst/>
          </a:prstGeom>
        </p:spPr>
        <p:txBody>
          <a:bodyPr anchorCtr="0" anchor="t" bIns="91425" lIns="91425" spcFirstLastPara="1" rIns="91425" wrap="square" tIns="91425">
            <a:noAutofit/>
          </a:bodyPr>
          <a:lstStyle/>
          <a:p>
            <a:pPr indent="-375920" lvl="0" marL="457200" rtl="0" algn="l">
              <a:spcBef>
                <a:spcPts val="0"/>
              </a:spcBef>
              <a:spcAft>
                <a:spcPts val="0"/>
              </a:spcAft>
              <a:buSzPts val="2320"/>
              <a:buFont typeface="Montserrat"/>
              <a:buAutoNum type="arabicParenR"/>
            </a:pPr>
            <a:r>
              <a:rPr b="1" lang="es" sz="2320">
                <a:latin typeface="Montserrat"/>
                <a:ea typeface="Montserrat"/>
                <a:cs typeface="Montserrat"/>
                <a:sym typeface="Montserrat"/>
              </a:rPr>
              <a:t>Agente de Riesgo</a:t>
            </a:r>
            <a:endParaRPr b="1" sz="2320">
              <a:latin typeface="Montserrat"/>
              <a:ea typeface="Montserrat"/>
              <a:cs typeface="Montserrat"/>
              <a:sym typeface="Montserrat"/>
            </a:endParaRPr>
          </a:p>
        </p:txBody>
      </p:sp>
      <p:sp>
        <p:nvSpPr>
          <p:cNvPr id="92" name="Google Shape;92;p19"/>
          <p:cNvSpPr txBox="1"/>
          <p:nvPr/>
        </p:nvSpPr>
        <p:spPr>
          <a:xfrm>
            <a:off x="727650" y="1877225"/>
            <a:ext cx="7688700" cy="1977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800">
                <a:solidFill>
                  <a:srgbClr val="00000A"/>
                </a:solidFill>
                <a:latin typeface="Montserrat"/>
                <a:ea typeface="Montserrat"/>
                <a:cs typeface="Montserrat"/>
                <a:sym typeface="Montserrat"/>
              </a:rPr>
              <a:t>Son condiciones laborales o exigencias asociadas a trabajos repetitivos que aumentan la probabilidad de desarrollar patologías y, por ende, el nivel de riesgo. Para que una enfermedad sea considerada profesional, debe haber un agente en el entorno laboral que, por sus características, pueda causar daño a la salud.</a:t>
            </a:r>
            <a:endParaRPr sz="1800">
              <a:solidFill>
                <a:schemeClr val="accen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727650" y="630000"/>
            <a:ext cx="3563400" cy="535200"/>
          </a:xfrm>
          <a:prstGeom prst="rect">
            <a:avLst/>
          </a:prstGeom>
        </p:spPr>
        <p:txBody>
          <a:bodyPr anchorCtr="0" anchor="t" bIns="91425" lIns="91425" spcFirstLastPara="1" rIns="91425" wrap="square" tIns="91425">
            <a:noAutofit/>
          </a:bodyPr>
          <a:lstStyle/>
          <a:p>
            <a:pPr indent="-375920" lvl="0" marL="457200" rtl="0" algn="l">
              <a:spcBef>
                <a:spcPts val="0"/>
              </a:spcBef>
              <a:spcAft>
                <a:spcPts val="0"/>
              </a:spcAft>
              <a:buSzPts val="2320"/>
              <a:buFont typeface="Montserrat"/>
              <a:buAutoNum type="arabicParenR"/>
            </a:pPr>
            <a:r>
              <a:rPr b="1" lang="es" sz="2320">
                <a:latin typeface="Montserrat"/>
                <a:ea typeface="Montserrat"/>
                <a:cs typeface="Montserrat"/>
                <a:sym typeface="Montserrat"/>
              </a:rPr>
              <a:t>Agente de Riesgo</a:t>
            </a:r>
            <a:endParaRPr b="1" sz="2320">
              <a:latin typeface="Montserrat"/>
              <a:ea typeface="Montserrat"/>
              <a:cs typeface="Montserrat"/>
              <a:sym typeface="Montserrat"/>
            </a:endParaRPr>
          </a:p>
        </p:txBody>
      </p:sp>
      <p:sp>
        <p:nvSpPr>
          <p:cNvPr id="98" name="Google Shape;98;p20"/>
          <p:cNvSpPr txBox="1"/>
          <p:nvPr>
            <p:ph idx="1" type="body"/>
          </p:nvPr>
        </p:nvSpPr>
        <p:spPr>
          <a:xfrm>
            <a:off x="727650" y="1296500"/>
            <a:ext cx="8152800" cy="2001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a:solidFill>
                  <a:srgbClr val="00000A"/>
                </a:solidFill>
                <a:latin typeface="Montserrat"/>
                <a:ea typeface="Montserrat"/>
                <a:cs typeface="Montserrat"/>
                <a:sym typeface="Montserrat"/>
              </a:rPr>
              <a:t>Estos agentes de riesgo se pueden clasificar en cuatro </a:t>
            </a:r>
            <a:r>
              <a:rPr b="1" lang="es">
                <a:solidFill>
                  <a:srgbClr val="00000A"/>
                </a:solidFill>
                <a:latin typeface="Montserrat"/>
                <a:ea typeface="Montserrat"/>
                <a:cs typeface="Montserrat"/>
                <a:sym typeface="Montserrat"/>
              </a:rPr>
              <a:t>categorías:</a:t>
            </a:r>
            <a:endParaRPr b="1">
              <a:solidFill>
                <a:srgbClr val="00000A"/>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rgbClr val="00000A"/>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A"/>
              </a:buClr>
              <a:buSzPts val="1800"/>
              <a:buFont typeface="Montserrat"/>
              <a:buAutoNum type="arabicPeriod"/>
            </a:pPr>
            <a:r>
              <a:rPr b="1" i="1" lang="es">
                <a:solidFill>
                  <a:srgbClr val="00000A"/>
                </a:solidFill>
                <a:latin typeface="Montserrat"/>
                <a:ea typeface="Montserrat"/>
                <a:cs typeface="Montserrat"/>
                <a:sym typeface="Montserrat"/>
              </a:rPr>
              <a:t>Agentes Químicos.</a:t>
            </a:r>
            <a:endParaRPr b="1" i="1">
              <a:solidFill>
                <a:srgbClr val="00000A"/>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A"/>
              </a:buClr>
              <a:buSzPts val="1800"/>
              <a:buFont typeface="Montserrat"/>
              <a:buAutoNum type="arabicPeriod"/>
            </a:pPr>
            <a:r>
              <a:rPr b="1" i="1" lang="es">
                <a:solidFill>
                  <a:srgbClr val="00000A"/>
                </a:solidFill>
                <a:latin typeface="Montserrat"/>
                <a:ea typeface="Montserrat"/>
                <a:cs typeface="Montserrat"/>
                <a:sym typeface="Montserrat"/>
              </a:rPr>
              <a:t>Agentes Físicos.</a:t>
            </a:r>
            <a:endParaRPr b="1" i="1">
              <a:solidFill>
                <a:srgbClr val="00000A"/>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A"/>
              </a:buClr>
              <a:buSzPts val="1800"/>
              <a:buFont typeface="Montserrat"/>
              <a:buAutoNum type="arabicPeriod"/>
            </a:pPr>
            <a:r>
              <a:rPr b="1" i="1" lang="es">
                <a:solidFill>
                  <a:srgbClr val="00000A"/>
                </a:solidFill>
                <a:latin typeface="Montserrat"/>
                <a:ea typeface="Montserrat"/>
                <a:cs typeface="Montserrat"/>
                <a:sym typeface="Montserrat"/>
              </a:rPr>
              <a:t>Agentes Biológicos.</a:t>
            </a:r>
            <a:endParaRPr b="1" i="1">
              <a:solidFill>
                <a:srgbClr val="00000A"/>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A"/>
              </a:buClr>
              <a:buSzPts val="1800"/>
              <a:buFont typeface="Montserrat"/>
              <a:buAutoNum type="arabicPeriod"/>
            </a:pPr>
            <a:r>
              <a:rPr b="1" i="1" lang="es">
                <a:solidFill>
                  <a:srgbClr val="00000A"/>
                </a:solidFill>
                <a:latin typeface="Montserrat"/>
                <a:ea typeface="Montserrat"/>
                <a:cs typeface="Montserrat"/>
                <a:sym typeface="Montserrat"/>
              </a:rPr>
              <a:t>Agentes Ergonómicos.</a:t>
            </a:r>
            <a:br>
              <a:rPr lang="es">
                <a:solidFill>
                  <a:srgbClr val="00000A"/>
                </a:solidFill>
                <a:latin typeface="Montserrat"/>
                <a:ea typeface="Montserrat"/>
                <a:cs typeface="Montserrat"/>
                <a:sym typeface="Montserrat"/>
              </a:rPr>
            </a:br>
            <a:endParaRPr>
              <a:solidFill>
                <a:srgbClr val="00000A"/>
              </a:solidFill>
              <a:latin typeface="Montserrat"/>
              <a:ea typeface="Montserrat"/>
              <a:cs typeface="Montserrat"/>
              <a:sym typeface="Montserrat"/>
            </a:endParaRPr>
          </a:p>
          <a:p>
            <a:pPr indent="0" lvl="0" marL="0" rtl="0" algn="just">
              <a:lnSpc>
                <a:spcPct val="115000"/>
              </a:lnSpc>
              <a:spcBef>
                <a:spcPts val="0"/>
              </a:spcBef>
              <a:spcAft>
                <a:spcPts val="0"/>
              </a:spcAft>
              <a:buNone/>
            </a:pPr>
            <a:r>
              <a:rPr b="1" lang="es">
                <a:solidFill>
                  <a:srgbClr val="00000A"/>
                </a:solidFill>
                <a:latin typeface="Montserrat"/>
                <a:ea typeface="Montserrat"/>
                <a:cs typeface="Montserrat"/>
                <a:sym typeface="Montserrat"/>
              </a:rPr>
              <a:t>IMPORTANTE </a:t>
            </a:r>
            <a:r>
              <a:rPr lang="es">
                <a:solidFill>
                  <a:srgbClr val="00000A"/>
                </a:solidFill>
                <a:latin typeface="Montserrat"/>
                <a:ea typeface="Montserrat"/>
                <a:cs typeface="Montserrat"/>
                <a:sym typeface="Montserrat"/>
              </a:rPr>
              <a:t>: no todos los agentes afectan de la misma manera la salud del trabajador; el impacto depende del tipo de agente y de las características fisiológicas del individuo.</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2" name="Shape 102"/>
        <p:cNvGrpSpPr/>
        <p:nvPr/>
      </p:nvGrpSpPr>
      <p:grpSpPr>
        <a:xfrm>
          <a:off x="0" y="0"/>
          <a:ext cx="0" cy="0"/>
          <a:chOff x="0" y="0"/>
          <a:chExt cx="0" cy="0"/>
        </a:xfrm>
      </p:grpSpPr>
      <p:sp>
        <p:nvSpPr>
          <p:cNvPr id="103" name="Google Shape;103;p21"/>
          <p:cNvSpPr txBox="1"/>
          <p:nvPr>
            <p:ph type="title"/>
          </p:nvPr>
        </p:nvSpPr>
        <p:spPr>
          <a:xfrm>
            <a:off x="727650" y="63000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i="1" lang="es" sz="2040">
                <a:latin typeface="Montserrat"/>
                <a:ea typeface="Montserrat"/>
                <a:cs typeface="Montserrat"/>
                <a:sym typeface="Montserrat"/>
              </a:rPr>
              <a:t>1.1 </a:t>
            </a:r>
            <a:r>
              <a:rPr b="1" i="1" lang="es" sz="2040">
                <a:latin typeface="Montserrat"/>
                <a:ea typeface="Montserrat"/>
                <a:cs typeface="Montserrat"/>
                <a:sym typeface="Montserrat"/>
              </a:rPr>
              <a:t>Agentes </a:t>
            </a:r>
            <a:r>
              <a:rPr b="1" i="1" lang="es" sz="2040">
                <a:latin typeface="Montserrat"/>
                <a:ea typeface="Montserrat"/>
                <a:cs typeface="Montserrat"/>
                <a:sym typeface="Montserrat"/>
              </a:rPr>
              <a:t>Químicos</a:t>
            </a:r>
            <a:r>
              <a:rPr b="1" i="1" lang="es" sz="2040">
                <a:latin typeface="Montserrat"/>
                <a:ea typeface="Montserrat"/>
                <a:cs typeface="Montserrat"/>
                <a:sym typeface="Montserrat"/>
              </a:rPr>
              <a:t>.</a:t>
            </a:r>
            <a:endParaRPr b="1" i="1" sz="2040">
              <a:latin typeface="Montserrat"/>
              <a:ea typeface="Montserrat"/>
              <a:cs typeface="Montserrat"/>
              <a:sym typeface="Montserrat"/>
            </a:endParaRPr>
          </a:p>
        </p:txBody>
      </p:sp>
      <p:sp>
        <p:nvSpPr>
          <p:cNvPr id="104" name="Google Shape;104;p21"/>
          <p:cNvSpPr txBox="1"/>
          <p:nvPr/>
        </p:nvSpPr>
        <p:spPr>
          <a:xfrm>
            <a:off x="727650" y="2034978"/>
            <a:ext cx="76686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
        <p:nvSpPr>
          <p:cNvPr id="105" name="Google Shape;105;p21"/>
          <p:cNvSpPr txBox="1"/>
          <p:nvPr/>
        </p:nvSpPr>
        <p:spPr>
          <a:xfrm>
            <a:off x="727650" y="2034973"/>
            <a:ext cx="7617000" cy="142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800">
                <a:solidFill>
                  <a:srgbClr val="00000A"/>
                </a:solidFill>
                <a:latin typeface="Montserrat"/>
                <a:ea typeface="Montserrat"/>
                <a:cs typeface="Montserrat"/>
                <a:sym typeface="Montserrat"/>
              </a:rPr>
              <a:t>Toda sustancia inerte que, durante su fabricación, manejo, transporte, almacenamiento o uso, puede liberarse al ambiente en forma de líquido, polvo, humo, gas o vapor, provocando efectos negativos en la salud del trabajador. </a:t>
            </a:r>
            <a:endParaRPr sz="1800">
              <a:solidFill>
                <a:schemeClr val="accen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