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0862" y="587829"/>
            <a:ext cx="8689976" cy="962295"/>
          </a:xfrm>
        </p:spPr>
        <p:txBody>
          <a:bodyPr/>
          <a:lstStyle/>
          <a:p>
            <a:r>
              <a:rPr lang="es-MX" dirty="0" smtClean="0"/>
              <a:t>TP </a:t>
            </a:r>
            <a:r>
              <a:rPr lang="es-MX" dirty="0" smtClean="0"/>
              <a:t>N</a:t>
            </a:r>
            <a:r>
              <a:rPr lang="es-MX" smtClean="0"/>
              <a:t>° </a:t>
            </a:r>
            <a:r>
              <a:rPr lang="es-MX" smtClean="0"/>
              <a:t>3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1738840"/>
            <a:ext cx="8689976" cy="13715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ANÁLISIS </a:t>
            </a:r>
            <a:r>
              <a:rPr lang="en-US" sz="2800" u="sng" dirty="0">
                <a:solidFill>
                  <a:schemeClr val="tx1"/>
                </a:solidFill>
              </a:rPr>
              <a:t>CUALITATIVO</a:t>
            </a:r>
            <a:r>
              <a:rPr lang="en-US" sz="2800" dirty="0">
                <a:solidFill>
                  <a:schemeClr val="tx1"/>
                </a:solidFill>
              </a:rPr>
              <a:t> DE SEDIMENTOS</a:t>
            </a:r>
          </a:p>
        </p:txBody>
      </p:sp>
      <p:sp>
        <p:nvSpPr>
          <p:cNvPr id="4" name="Flecha derecha 3"/>
          <p:cNvSpPr/>
          <p:nvPr/>
        </p:nvSpPr>
        <p:spPr>
          <a:xfrm rot="5400000">
            <a:off x="5277392" y="2972583"/>
            <a:ext cx="783769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1594130" y="4075701"/>
            <a:ext cx="8803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NO vamos a determinar cantidad, SOLO </a:t>
            </a:r>
            <a:r>
              <a:rPr lang="es-MX" sz="2200" u="sng" dirty="0" smtClean="0"/>
              <a:t>PRESENCIA O AUSENCIA</a:t>
            </a:r>
          </a:p>
        </p:txBody>
      </p:sp>
    </p:spTree>
    <p:extLst>
      <p:ext uri="{BB962C8B-B14F-4D97-AF65-F5344CB8AC3E}">
        <p14:creationId xmlns:p14="http://schemas.microsoft.com/office/powerpoint/2010/main" val="35362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6239692" y="5847375"/>
            <a:ext cx="1508492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296171" y="3674962"/>
            <a:ext cx="1606732" cy="851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99537" y="374781"/>
            <a:ext cx="10363826" cy="689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500" dirty="0" smtClean="0"/>
              <a:t>Material DE ANALISIS: </a:t>
            </a:r>
            <a:r>
              <a:rPr lang="es-MX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SEDIMENTOS</a:t>
            </a:r>
          </a:p>
          <a:p>
            <a:pPr marL="0" indent="0">
              <a:buNone/>
            </a:pPr>
            <a:endParaRPr lang="es-MX" sz="2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 rot="5400000">
            <a:off x="5377544" y="912538"/>
            <a:ext cx="783769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740480" y="1634924"/>
            <a:ext cx="8711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Material sólido formado a partir de la meteorización de las rocas. </a:t>
            </a:r>
            <a:endParaRPr lang="en-US" sz="2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96171" y="2218284"/>
            <a:ext cx="12047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presencia de minerales como </a:t>
            </a:r>
            <a:r>
              <a:rPr lang="es-MX" dirty="0" smtClean="0">
                <a:solidFill>
                  <a:srgbClr val="FF0000"/>
                </a:solidFill>
              </a:rPr>
              <a:t>silicatos, carbonatos, sulfuros, óxidos </a:t>
            </a:r>
            <a:r>
              <a:rPr lang="es-MX" dirty="0" smtClean="0"/>
              <a:t>(compuestos </a:t>
            </a:r>
            <a:r>
              <a:rPr lang="es-MX" dirty="0" smtClean="0">
                <a:solidFill>
                  <a:srgbClr val="FF0000"/>
                </a:solidFill>
              </a:rPr>
              <a:t>INSOLUBLES</a:t>
            </a:r>
            <a:r>
              <a:rPr lang="es-MX" dirty="0" smtClean="0"/>
              <a:t> en agua).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presencia de sales como </a:t>
            </a:r>
            <a:r>
              <a:rPr lang="es-MX" dirty="0" smtClean="0">
                <a:solidFill>
                  <a:srgbClr val="FF0000"/>
                </a:solidFill>
              </a:rPr>
              <a:t>cloruros, sulfatos, nitratos, fosfatos </a:t>
            </a:r>
            <a:r>
              <a:rPr lang="es-MX" dirty="0" smtClean="0"/>
              <a:t>(compuestos </a:t>
            </a:r>
            <a:r>
              <a:rPr lang="es-MX" dirty="0" smtClean="0">
                <a:solidFill>
                  <a:srgbClr val="FF0000"/>
                </a:solidFill>
              </a:rPr>
              <a:t>SOLUBLES en agua o en soluciones 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ácidas</a:t>
            </a:r>
            <a:r>
              <a:rPr lang="es-MX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</a:t>
            </a:r>
            <a:r>
              <a:rPr lang="es-MX" dirty="0" smtClean="0"/>
              <a:t>resencia de </a:t>
            </a:r>
            <a:r>
              <a:rPr lang="es-MX" dirty="0" smtClean="0">
                <a:solidFill>
                  <a:srgbClr val="FF0000"/>
                </a:solidFill>
              </a:rPr>
              <a:t>materia orgánica</a:t>
            </a:r>
            <a:r>
              <a:rPr lang="es-MX" dirty="0" smtClean="0"/>
              <a:t> (compuesto </a:t>
            </a:r>
            <a:r>
              <a:rPr lang="es-MX" dirty="0" smtClean="0">
                <a:solidFill>
                  <a:srgbClr val="FF0000"/>
                </a:solidFill>
              </a:rPr>
              <a:t>INSOLUBRE </a:t>
            </a:r>
            <a:r>
              <a:rPr lang="es-MX" dirty="0" smtClean="0"/>
              <a:t>en agua)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04008" y="3661161"/>
            <a:ext cx="9623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Utilizando reacciones químicas que son </a:t>
            </a:r>
            <a:r>
              <a:rPr lang="es-MX" sz="2200" u="sng" dirty="0" smtClean="0"/>
              <a:t>ESPECIFICAS</a:t>
            </a:r>
            <a:r>
              <a:rPr lang="es-MX" sz="2200" dirty="0" smtClean="0"/>
              <a:t> para el elemento a determinar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27906" y="3861216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¿</a:t>
            </a:r>
            <a:r>
              <a:rPr lang="es-MX" dirty="0" smtClean="0"/>
              <a:t>Cómo? </a:t>
            </a:r>
            <a:endParaRPr lang="es-MX" dirty="0"/>
          </a:p>
        </p:txBody>
      </p:sp>
      <p:sp>
        <p:nvSpPr>
          <p:cNvPr id="13" name="Elipse 12"/>
          <p:cNvSpPr/>
          <p:nvPr/>
        </p:nvSpPr>
        <p:spPr>
          <a:xfrm>
            <a:off x="296171" y="4758678"/>
            <a:ext cx="1606732" cy="851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436465" y="4940793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¿Evidencia? 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2845" y="4847387"/>
            <a:ext cx="1024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Cambios de color, cambios de estado de agregación, </a:t>
            </a:r>
            <a:r>
              <a:rPr lang="es-MX" sz="2200" dirty="0"/>
              <a:t>c</a:t>
            </a:r>
            <a:r>
              <a:rPr lang="es-MX" sz="2200" dirty="0" smtClean="0"/>
              <a:t>ambios de temperatura, desprendimiento de gas, etc.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930681" y="6033613"/>
            <a:ext cx="420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A </a:t>
            </a:r>
            <a:r>
              <a:rPr lang="es-MX" sz="2400" dirty="0" smtClean="0">
                <a:solidFill>
                  <a:srgbClr val="FF0000"/>
                </a:solidFill>
              </a:rPr>
              <a:t>(?) </a:t>
            </a:r>
            <a:r>
              <a:rPr lang="es-MX" sz="2400" dirty="0" smtClean="0"/>
              <a:t>+ B              C + D </a:t>
            </a:r>
            <a:endParaRPr lang="en-US" sz="2400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5442857" y="6258948"/>
            <a:ext cx="74458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7362103" y="5248060"/>
            <a:ext cx="386081" cy="71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9" idx="7"/>
          </p:cNvCxnSpPr>
          <p:nvPr/>
        </p:nvCxnSpPr>
        <p:spPr>
          <a:xfrm flipV="1">
            <a:off x="7527270" y="5297053"/>
            <a:ext cx="2021677" cy="66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 flipV="1">
            <a:off x="4522010" y="5656931"/>
            <a:ext cx="1773429" cy="42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9" idx="1"/>
          </p:cNvCxnSpPr>
          <p:nvPr/>
        </p:nvCxnSpPr>
        <p:spPr>
          <a:xfrm flipH="1" flipV="1">
            <a:off x="4842910" y="5232108"/>
            <a:ext cx="1617696" cy="7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7" grpId="0"/>
      <p:bldP spid="10" grpId="0"/>
      <p:bldP spid="11" grpId="0"/>
      <p:bldP spid="13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78823" y="1557194"/>
            <a:ext cx="11377748" cy="3424107"/>
          </a:xfrm>
        </p:spPr>
        <p:txBody>
          <a:bodyPr>
            <a:normAutofit/>
          </a:bodyPr>
          <a:lstStyle/>
          <a:p>
            <a:r>
              <a:rPr lang="es-ES_tradnl" b="1" dirty="0"/>
              <a:t>Objetivos del </a:t>
            </a:r>
            <a:r>
              <a:rPr lang="es-ES_tradnl" b="1" dirty="0" smtClean="0"/>
              <a:t>práctico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s-ES_tradnl" dirty="0"/>
              <a:t>Reconocer por evidencias experimentales cuando ocurre una reacción química.</a:t>
            </a:r>
            <a:endParaRPr lang="en-US" dirty="0"/>
          </a:p>
          <a:p>
            <a:pPr lvl="0"/>
            <a:r>
              <a:rPr lang="es-ES_tradnl" dirty="0"/>
              <a:t>Identificar distintos tipos de reacciones químicas.</a:t>
            </a:r>
            <a:endParaRPr lang="en-US" dirty="0"/>
          </a:p>
          <a:p>
            <a:pPr lvl="0"/>
            <a:r>
              <a:rPr lang="es-ES_tradnl" dirty="0"/>
              <a:t>Investigar la solubilidad de algunos compuestos.</a:t>
            </a:r>
            <a:endParaRPr lang="en-US" dirty="0"/>
          </a:p>
          <a:p>
            <a:r>
              <a:rPr lang="es-ES_tradnl" dirty="0"/>
              <a:t>Realizar un análisis cualitativo sencillo de sedimentos identificando algunas especies presentes en la muestra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7491580" y="4476524"/>
            <a:ext cx="1345474" cy="962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8416363" y="3398487"/>
            <a:ext cx="1345474" cy="962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28129" y="877797"/>
            <a:ext cx="2287131" cy="15518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1046" y="2525705"/>
            <a:ext cx="7447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dirty="0" smtClean="0"/>
              <a:t>1) Identificar materia orgánica y carbonatos: reacciones </a:t>
            </a:r>
            <a:endParaRPr lang="en-US" sz="22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723203" y="84867"/>
            <a:ext cx="2468185" cy="68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2149" y="3675022"/>
            <a:ext cx="215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</a:rPr>
              <a:t>CaCO</a:t>
            </a:r>
            <a:r>
              <a:rPr lang="es-MX" sz="2400" baseline="-25000" dirty="0" smtClean="0">
                <a:solidFill>
                  <a:srgbClr val="FF0000"/>
                </a:solidFill>
              </a:rPr>
              <a:t>3</a:t>
            </a:r>
            <a:r>
              <a:rPr lang="es-MX" sz="2400" dirty="0" smtClean="0">
                <a:solidFill>
                  <a:srgbClr val="FF0000"/>
                </a:solidFill>
              </a:rPr>
              <a:t> (s) </a:t>
            </a:r>
            <a:r>
              <a:rPr lang="es-MX" sz="2400" dirty="0" smtClean="0"/>
              <a:t>+</a:t>
            </a:r>
            <a:r>
              <a:rPr lang="es-MX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28323" y="3670666"/>
            <a:ext cx="155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2HCl (</a:t>
            </a:r>
            <a:r>
              <a:rPr lang="es-MX" sz="2400" dirty="0" err="1" smtClean="0"/>
              <a:t>ac</a:t>
            </a:r>
            <a:r>
              <a:rPr lang="es-MX" sz="2400" dirty="0" smtClean="0"/>
              <a:t>)</a:t>
            </a:r>
            <a:endParaRPr lang="en-US" sz="2400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558937" y="3931918"/>
            <a:ext cx="13977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43200" y="4791706"/>
            <a:ext cx="33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</a:rPr>
              <a:t>Materia orgánica </a:t>
            </a:r>
            <a:r>
              <a:rPr lang="es-MX" sz="2400" dirty="0" smtClean="0"/>
              <a:t>+</a:t>
            </a:r>
            <a:r>
              <a:rPr lang="es-MX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944983" y="4787350"/>
            <a:ext cx="155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H</a:t>
            </a:r>
            <a:r>
              <a:rPr lang="es-MX" sz="2400" baseline="-25000" dirty="0" smtClean="0"/>
              <a:t>2</a:t>
            </a:r>
            <a:r>
              <a:rPr lang="es-MX" sz="2400" dirty="0" smtClean="0"/>
              <a:t>0</a:t>
            </a:r>
            <a:r>
              <a:rPr lang="es-MX" sz="2400" baseline="-25000" dirty="0" smtClean="0"/>
              <a:t>2</a:t>
            </a:r>
            <a:r>
              <a:rPr lang="es-MX" sz="2400" dirty="0" smtClean="0"/>
              <a:t> (</a:t>
            </a:r>
            <a:r>
              <a:rPr lang="es-MX" sz="2400" dirty="0" err="1" smtClean="0"/>
              <a:t>ac</a:t>
            </a:r>
            <a:r>
              <a:rPr lang="es-MX" sz="2400" dirty="0" smtClean="0"/>
              <a:t>)</a:t>
            </a:r>
            <a:endParaRPr lang="en-US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37039" y="3648833"/>
            <a:ext cx="239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CaCl</a:t>
            </a:r>
            <a:r>
              <a:rPr lang="es-MX" sz="2400" baseline="-25000" dirty="0" smtClean="0"/>
              <a:t>2</a:t>
            </a:r>
            <a:r>
              <a:rPr lang="es-MX" sz="2400" dirty="0" smtClean="0"/>
              <a:t> (</a:t>
            </a:r>
            <a:r>
              <a:rPr lang="es-MX" sz="2400" dirty="0" err="1" smtClean="0"/>
              <a:t>ac</a:t>
            </a:r>
            <a:r>
              <a:rPr lang="es-MX" sz="2400" dirty="0" smtClean="0"/>
              <a:t>)</a:t>
            </a:r>
            <a:endParaRPr lang="en-U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74544" y="3670665"/>
            <a:ext cx="239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+ CO</a:t>
            </a:r>
            <a:r>
              <a:rPr lang="es-MX" sz="2400" baseline="-25000" dirty="0" smtClean="0"/>
              <a:t>2</a:t>
            </a:r>
            <a:r>
              <a:rPr lang="es-MX" sz="2400" dirty="0" smtClean="0"/>
              <a:t> (g)</a:t>
            </a:r>
            <a:endParaRPr lang="en-US" sz="2400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5617534" y="5018182"/>
            <a:ext cx="13977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9912049" y="3669503"/>
            <a:ext cx="239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+ H</a:t>
            </a:r>
            <a:r>
              <a:rPr lang="es-MX" sz="2400" baseline="-25000" dirty="0" smtClean="0"/>
              <a:t>2</a:t>
            </a:r>
            <a:r>
              <a:rPr lang="es-MX" sz="2400" dirty="0" smtClean="0"/>
              <a:t>O(</a:t>
            </a:r>
            <a:r>
              <a:rPr lang="es-MX" sz="2400" dirty="0" err="1" smtClean="0"/>
              <a:t>ac</a:t>
            </a:r>
            <a:r>
              <a:rPr lang="es-MX" sz="2400" dirty="0" smtClean="0"/>
              <a:t>)</a:t>
            </a:r>
            <a:endParaRPr lang="en-US" sz="2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435793" y="4741502"/>
            <a:ext cx="239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 CO</a:t>
            </a:r>
            <a:r>
              <a:rPr lang="es-MX" sz="2400" baseline="-25000" dirty="0" smtClean="0"/>
              <a:t>2</a:t>
            </a:r>
            <a:r>
              <a:rPr lang="es-MX" sz="2400" dirty="0" smtClean="0"/>
              <a:t> (g)</a:t>
            </a:r>
            <a:endParaRPr lang="en-US" sz="2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273298" y="4740340"/>
            <a:ext cx="239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+ H</a:t>
            </a:r>
            <a:r>
              <a:rPr lang="es-MX" sz="2400" baseline="-25000" dirty="0" smtClean="0"/>
              <a:t>2</a:t>
            </a:r>
            <a:r>
              <a:rPr lang="es-MX" sz="2400" dirty="0" smtClean="0"/>
              <a:t>O(</a:t>
            </a:r>
            <a:r>
              <a:rPr lang="es-MX" sz="2400" dirty="0" err="1" smtClean="0"/>
              <a:t>ac</a:t>
            </a:r>
            <a:r>
              <a:rPr lang="es-MX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7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15" y="1906263"/>
            <a:ext cx="1231602" cy="12316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46" y="2496798"/>
            <a:ext cx="1892611" cy="18926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91840" y="1047095"/>
            <a:ext cx="8002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1) Identificar la presencia de sales solubles ( Cl</a:t>
            </a:r>
            <a:r>
              <a:rPr lang="es-MX" sz="2200" baseline="30000" dirty="0" smtClean="0"/>
              <a:t>-</a:t>
            </a:r>
            <a:r>
              <a:rPr lang="es-MX" sz="2200" dirty="0" smtClean="0"/>
              <a:t>, SO</a:t>
            </a:r>
            <a:r>
              <a:rPr lang="es-MX" sz="2200" baseline="-25000" dirty="0" smtClean="0"/>
              <a:t>4</a:t>
            </a:r>
            <a:r>
              <a:rPr lang="es-MX" sz="2200" baseline="30000" dirty="0" smtClean="0"/>
              <a:t>2-</a:t>
            </a:r>
            <a:r>
              <a:rPr lang="es-MX" sz="2200" dirty="0" smtClean="0"/>
              <a:t>, Fe</a:t>
            </a:r>
            <a:r>
              <a:rPr lang="es-MX" sz="2200" baseline="30000" dirty="0" smtClean="0"/>
              <a:t>3+</a:t>
            </a:r>
            <a:r>
              <a:rPr lang="es-MX" sz="2200" dirty="0" smtClean="0"/>
              <a:t>)</a:t>
            </a:r>
            <a:endParaRPr lang="en-US" sz="2200" dirty="0"/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04323" y="1907176"/>
            <a:ext cx="1164723" cy="790303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2304567" flipV="1">
            <a:off x="1361452" y="2183709"/>
            <a:ext cx="744582" cy="74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163" y="1705788"/>
            <a:ext cx="1951702" cy="1014885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 rot="8712037" flipV="1">
            <a:off x="2884015" y="2295706"/>
            <a:ext cx="744582" cy="74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204" y="3679321"/>
            <a:ext cx="1300173" cy="1836752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 rot="13277639" flipV="1">
            <a:off x="2977912" y="3256080"/>
            <a:ext cx="744582" cy="74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3026008" y="247235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1)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152873" y="340175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)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052020" y="1765152"/>
            <a:ext cx="268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¿ Por qué agregar </a:t>
            </a:r>
            <a:r>
              <a:rPr lang="es-MX" dirty="0" err="1" smtClean="0"/>
              <a:t>HCl</a:t>
            </a:r>
            <a:r>
              <a:rPr lang="es-MX" dirty="0" smtClean="0"/>
              <a:t>?</a:t>
            </a:r>
            <a:endParaRPr lang="en-US" dirty="0"/>
          </a:p>
        </p:txBody>
      </p:sp>
      <p:sp>
        <p:nvSpPr>
          <p:cNvPr id="15" name="Flecha derecha 14"/>
          <p:cNvSpPr/>
          <p:nvPr/>
        </p:nvSpPr>
        <p:spPr>
          <a:xfrm flipV="1">
            <a:off x="5555497" y="3102909"/>
            <a:ext cx="744582" cy="74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5701340" y="328456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3)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922" y="2657018"/>
            <a:ext cx="1841675" cy="2812740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 flipV="1">
            <a:off x="7849958" y="2841684"/>
            <a:ext cx="1430038" cy="196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497" y="5176535"/>
            <a:ext cx="1231602" cy="123160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02" y="4855118"/>
            <a:ext cx="1231602" cy="12316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832" y="3537526"/>
            <a:ext cx="1231602" cy="1231602"/>
          </a:xfrm>
          <a:prstGeom prst="rect">
            <a:avLst/>
          </a:prstGeom>
        </p:spPr>
      </p:pic>
      <p:cxnSp>
        <p:nvCxnSpPr>
          <p:cNvPr id="26" name="Conector recto de flecha 25"/>
          <p:cNvCxnSpPr/>
          <p:nvPr/>
        </p:nvCxnSpPr>
        <p:spPr>
          <a:xfrm flipV="1">
            <a:off x="7903357" y="4389409"/>
            <a:ext cx="1501900" cy="46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7903357" y="4893122"/>
            <a:ext cx="1555299" cy="76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6531604" y="5094537"/>
            <a:ext cx="947962" cy="623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10214769" y="221416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+ AgNO</a:t>
            </a:r>
            <a:r>
              <a:rPr lang="es-MX" baseline="-25000" dirty="0" smtClean="0"/>
              <a:t>3</a:t>
            </a:r>
            <a:endParaRPr lang="en-US" baseline="-250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0341704" y="3968661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+ BaCl</a:t>
            </a:r>
            <a:r>
              <a:rPr lang="es-MX" baseline="-25000" dirty="0" smtClean="0"/>
              <a:t>2</a:t>
            </a:r>
            <a:endParaRPr lang="en-US" baseline="-250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0367941" y="517653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+ KSCN</a:t>
            </a:r>
            <a:endParaRPr lang="en-US" baseline="-250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5724321" y="640813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Blanco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92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/>
          <p:cNvSpPr/>
          <p:nvPr/>
        </p:nvSpPr>
        <p:spPr>
          <a:xfrm>
            <a:off x="6572853" y="2967854"/>
            <a:ext cx="1387556" cy="1011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6543705" y="1405397"/>
            <a:ext cx="1164101" cy="1011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061212" y="856019"/>
            <a:ext cx="9542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1) </a:t>
            </a:r>
            <a:r>
              <a:rPr lang="es-MX" sz="2200" dirty="0"/>
              <a:t>Identificar la presencia de sales solubles ( Cl</a:t>
            </a:r>
            <a:r>
              <a:rPr lang="es-MX" sz="2200" baseline="30000" dirty="0"/>
              <a:t>-</a:t>
            </a:r>
            <a:r>
              <a:rPr lang="es-MX" sz="2200" dirty="0"/>
              <a:t>, SO</a:t>
            </a:r>
            <a:r>
              <a:rPr lang="es-MX" sz="2200" baseline="-25000" dirty="0"/>
              <a:t>4</a:t>
            </a:r>
            <a:r>
              <a:rPr lang="es-MX" sz="2200" baseline="30000" dirty="0"/>
              <a:t>2-</a:t>
            </a:r>
            <a:r>
              <a:rPr lang="es-MX" sz="2200" dirty="0"/>
              <a:t>, Fe</a:t>
            </a:r>
            <a:r>
              <a:rPr lang="es-MX" sz="2200" baseline="30000" dirty="0"/>
              <a:t>3</a:t>
            </a:r>
            <a:r>
              <a:rPr lang="es-MX" sz="2200" baseline="30000" dirty="0" smtClean="0"/>
              <a:t>+</a:t>
            </a:r>
            <a:r>
              <a:rPr lang="es-MX" sz="2200" dirty="0" smtClean="0"/>
              <a:t>): reacciones</a:t>
            </a:r>
            <a:endParaRPr lang="en-US" sz="2200" dirty="0"/>
          </a:p>
        </p:txBody>
      </p:sp>
      <p:sp>
        <p:nvSpPr>
          <p:cNvPr id="5" name="Rectángulo 4"/>
          <p:cNvSpPr/>
          <p:nvPr/>
        </p:nvSpPr>
        <p:spPr>
          <a:xfrm>
            <a:off x="1154610" y="1719360"/>
            <a:ext cx="281840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2400" dirty="0">
                <a:solidFill>
                  <a:srgbClr val="FF0000"/>
                </a:solidFill>
              </a:rPr>
              <a:t>Cl</a:t>
            </a:r>
            <a:r>
              <a:rPr lang="es-AR" sz="2400" baseline="30000" dirty="0">
                <a:solidFill>
                  <a:srgbClr val="FF0000"/>
                </a:solidFill>
              </a:rPr>
              <a:t>-</a:t>
            </a:r>
            <a:r>
              <a:rPr lang="es-AR" sz="2400" dirty="0">
                <a:solidFill>
                  <a:srgbClr val="FF0000"/>
                </a:solidFill>
              </a:rPr>
              <a:t> (</a:t>
            </a:r>
            <a:r>
              <a:rPr lang="es-AR" sz="2400" dirty="0" err="1">
                <a:solidFill>
                  <a:srgbClr val="FF0000"/>
                </a:solidFill>
              </a:rPr>
              <a:t>ac</a:t>
            </a:r>
            <a:r>
              <a:rPr lang="es-AR" sz="2400" dirty="0" smtClean="0">
                <a:solidFill>
                  <a:srgbClr val="FF0000"/>
                </a:solidFill>
              </a:rPr>
              <a:t>)   +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08663" y="171936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AgNO</a:t>
            </a:r>
            <a:r>
              <a:rPr lang="es-AR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s-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698274" y="1985553"/>
            <a:ext cx="13977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044362" y="171935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NO</a:t>
            </a:r>
            <a:r>
              <a:rPr lang="es-AR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s-AR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43705" y="1719359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AgCl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79959" y="2545925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blanco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1150254" y="3308673"/>
            <a:ext cx="313739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2400" dirty="0" smtClean="0">
                <a:solidFill>
                  <a:srgbClr val="FF0000"/>
                </a:solidFill>
              </a:rPr>
              <a:t>SO</a:t>
            </a:r>
            <a:r>
              <a:rPr lang="es-AR" sz="2400" baseline="-25000" dirty="0" smtClean="0">
                <a:solidFill>
                  <a:srgbClr val="FF0000"/>
                </a:solidFill>
              </a:rPr>
              <a:t>4</a:t>
            </a:r>
            <a:r>
              <a:rPr lang="es-AR" sz="2400" baseline="30000" dirty="0" smtClean="0">
                <a:solidFill>
                  <a:srgbClr val="FF0000"/>
                </a:solidFill>
              </a:rPr>
              <a:t>-</a:t>
            </a:r>
            <a:r>
              <a:rPr lang="es-AR" sz="2400" dirty="0" smtClean="0">
                <a:solidFill>
                  <a:srgbClr val="FF0000"/>
                </a:solidFill>
              </a:rPr>
              <a:t> </a:t>
            </a:r>
            <a:r>
              <a:rPr lang="es-AR" sz="2400" dirty="0">
                <a:solidFill>
                  <a:srgbClr val="FF0000"/>
                </a:solidFill>
              </a:rPr>
              <a:t>(</a:t>
            </a:r>
            <a:r>
              <a:rPr lang="es-AR" sz="2400" dirty="0" err="1">
                <a:solidFill>
                  <a:srgbClr val="FF0000"/>
                </a:solidFill>
              </a:rPr>
              <a:t>ac</a:t>
            </a:r>
            <a:r>
              <a:rPr lang="es-AR" sz="2400" dirty="0" smtClean="0">
                <a:solidFill>
                  <a:srgbClr val="FF0000"/>
                </a:solidFill>
              </a:rPr>
              <a:t>)   +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30433" y="33086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BaCl</a:t>
            </a:r>
            <a:r>
              <a:rPr lang="es-AR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720044" y="3574866"/>
            <a:ext cx="13977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8066132" y="3308671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Cl</a:t>
            </a:r>
            <a:r>
              <a:rPr lang="es-AR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AR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565475" y="3308672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BaSO</a:t>
            </a:r>
            <a:r>
              <a:rPr lang="es-AR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679959" y="397908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blanco</a:t>
            </a:r>
            <a:endParaRPr lang="en-US" dirty="0"/>
          </a:p>
        </p:txBody>
      </p:sp>
      <p:sp>
        <p:nvSpPr>
          <p:cNvPr id="19" name="Elipse 18"/>
          <p:cNvSpPr/>
          <p:nvPr/>
        </p:nvSpPr>
        <p:spPr>
          <a:xfrm>
            <a:off x="6516245" y="4740047"/>
            <a:ext cx="1387556" cy="1011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1093646" y="5080866"/>
            <a:ext cx="31454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2400" dirty="0" smtClean="0">
                <a:solidFill>
                  <a:srgbClr val="FF0000"/>
                </a:solidFill>
              </a:rPr>
              <a:t>Fe</a:t>
            </a:r>
            <a:r>
              <a:rPr lang="es-AR" sz="2400" baseline="30000" dirty="0" smtClean="0">
                <a:solidFill>
                  <a:srgbClr val="FF0000"/>
                </a:solidFill>
              </a:rPr>
              <a:t>3+</a:t>
            </a:r>
            <a:r>
              <a:rPr lang="es-AR" sz="2400" dirty="0" smtClean="0">
                <a:solidFill>
                  <a:srgbClr val="FF0000"/>
                </a:solidFill>
              </a:rPr>
              <a:t> </a:t>
            </a:r>
            <a:r>
              <a:rPr lang="es-AR" sz="2400" dirty="0">
                <a:solidFill>
                  <a:srgbClr val="FF0000"/>
                </a:solidFill>
              </a:rPr>
              <a:t>(</a:t>
            </a:r>
            <a:r>
              <a:rPr lang="es-AR" sz="2400" dirty="0" err="1">
                <a:solidFill>
                  <a:srgbClr val="FF0000"/>
                </a:solidFill>
              </a:rPr>
              <a:t>ac</a:t>
            </a:r>
            <a:r>
              <a:rPr lang="es-AR" sz="2400" dirty="0" smtClean="0">
                <a:solidFill>
                  <a:srgbClr val="FF0000"/>
                </a:solidFill>
              </a:rPr>
              <a:t>)   +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73825" y="508086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KSCN(</a:t>
            </a:r>
            <a:r>
              <a:rPr 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4663436" y="5347059"/>
            <a:ext cx="13977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432547" y="5080864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K</a:t>
            </a:r>
            <a:r>
              <a:rPr lang="es-AR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508867" y="5080865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Fe(SCN)</a:t>
            </a:r>
            <a:r>
              <a:rPr lang="es-AR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572853" y="586977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</a:t>
            </a:r>
            <a:r>
              <a:rPr lang="es-MX" dirty="0" smtClean="0"/>
              <a:t>olución roja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8" grpId="0"/>
      <p:bldP spid="9" grpId="0"/>
      <p:bldP spid="11" grpId="0"/>
      <p:bldP spid="15" grpId="0"/>
      <p:bldP spid="16" grpId="0"/>
      <p:bldP spid="17" grpId="0"/>
      <p:bldP spid="19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8937" y="1301631"/>
            <a:ext cx="10694125" cy="376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JUEVES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Experiencias </a:t>
            </a:r>
            <a:r>
              <a:rPr lang="es-A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realizar en casa (optativas)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actividades pueden ser registradas mediante fotos y/o videos que expondrán el día jueves.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Tome una porción de tierra negra (de una maceta, por ej.) y otra porción de tierra amarillenta (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loessica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o bien la que tengan que sea diferente.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verificaría si tiene materia orgánica? Agregarle gotas de ese reactivo. Observar y tomar nota de lo que sucede.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otra porción de ambos suelos, agregarle ácido muriático (que se utiliza para matar las algas en las piletas). El ácido muriático es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lo cual deben pensar qué componente están identificando. Observar y tomar nota de lo que sucede.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96685"/>
              </p:ext>
            </p:extLst>
          </p:nvPr>
        </p:nvGraphicFramePr>
        <p:xfrm>
          <a:off x="156753" y="1540688"/>
          <a:ext cx="11534505" cy="4997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573"/>
                <a:gridCol w="1332412"/>
                <a:gridCol w="1410788"/>
                <a:gridCol w="1273561"/>
                <a:gridCol w="2971868"/>
                <a:gridCol w="1933303"/>
              </a:tblGrid>
              <a:tr h="10683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Muestra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Nula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Media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Alta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Reacción química (ecuación)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</a:tr>
              <a:tr h="4210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Tierra</a:t>
                      </a:r>
                      <a:endParaRPr lang="en-US" sz="20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</a:tr>
              <a:tr h="37274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Loess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</a:tr>
              <a:tr h="6367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Sedimento rojo</a:t>
                      </a:r>
                      <a:endParaRPr lang="en-US" sz="20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</a:tr>
              <a:tr h="85255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Agua clorurada</a:t>
                      </a:r>
                      <a:endParaRPr lang="en-US" sz="20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</a:tr>
              <a:tr h="85255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Laguna hipersalina</a:t>
                      </a:r>
                      <a:endParaRPr lang="en-US" sz="20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</a:tr>
              <a:tr h="4210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Dreanaje ácido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0" marR="60630" marT="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67096" y="613955"/>
            <a:ext cx="9235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dirty="0" smtClean="0"/>
              <a:t>Para pensar: ¿que compuestos pueden estar presentes en estas muestras?</a:t>
            </a:r>
          </a:p>
          <a:p>
            <a:r>
              <a:rPr lang="es-MX" sz="2200" b="1" dirty="0" smtClean="0"/>
              <a:t>¿Cómo los identifico?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2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130</TotalTime>
  <Words>485</Words>
  <Application>Microsoft Office PowerPoint</Application>
  <PresentationFormat>Panorámica</PresentationFormat>
  <Paragraphs>111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Gota</vt:lpstr>
      <vt:lpstr>TP N°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N° 4</dc:title>
  <dc:creator>Usuario</dc:creator>
  <cp:lastModifiedBy>Usuario</cp:lastModifiedBy>
  <cp:revision>19</cp:revision>
  <dcterms:created xsi:type="dcterms:W3CDTF">2021-04-14T12:24:09Z</dcterms:created>
  <dcterms:modified xsi:type="dcterms:W3CDTF">2022-03-31T19:08:50Z</dcterms:modified>
</cp:coreProperties>
</file>