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3/31/2022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3/31/2022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3/31/2022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3/31/2022</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51012" y="1777303"/>
            <a:ext cx="8689976" cy="2509213"/>
          </a:xfrm>
        </p:spPr>
        <p:txBody>
          <a:bodyPr>
            <a:normAutofit fontScale="90000"/>
          </a:bodyPr>
          <a:lstStyle/>
          <a:p>
            <a:r>
              <a:rPr lang="es-MX" b="1" dirty="0" smtClean="0"/>
              <a:t>TRABAJO PRÁCTICO </a:t>
            </a:r>
            <a:r>
              <a:rPr lang="es-MX" b="1" smtClean="0"/>
              <a:t>Nº </a:t>
            </a:r>
            <a:r>
              <a:rPr lang="es-MX" b="1" smtClean="0"/>
              <a:t>4 </a:t>
            </a:r>
            <a:r>
              <a:rPr lang="es-MX" b="1" dirty="0"/>
              <a:t>DETERMINACIÓN DE CARBONATOS EN SEDIMENTOS: LEY DE LOS GASES Y EL CALCÍMETRO DE SCHEIBLER </a:t>
            </a:r>
            <a:endParaRPr lang="es-AR" b="1" dirty="0"/>
          </a:p>
        </p:txBody>
      </p:sp>
      <p:sp>
        <p:nvSpPr>
          <p:cNvPr id="3" name="Subtítulo 2"/>
          <p:cNvSpPr>
            <a:spLocks noGrp="1"/>
          </p:cNvSpPr>
          <p:nvPr>
            <p:ph type="subTitle" idx="1"/>
          </p:nvPr>
        </p:nvSpPr>
        <p:spPr/>
        <p:txBody>
          <a:bodyPr/>
          <a:lstStyle/>
          <a:p>
            <a:endParaRPr lang="es-AR"/>
          </a:p>
        </p:txBody>
      </p:sp>
    </p:spTree>
    <p:extLst>
      <p:ext uri="{BB962C8B-B14F-4D97-AF65-F5344CB8AC3E}">
        <p14:creationId xmlns:p14="http://schemas.microsoft.com/office/powerpoint/2010/main" val="399509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CARBONATOS</a:t>
            </a:r>
            <a:endParaRPr lang="es-AR" dirty="0"/>
          </a:p>
        </p:txBody>
      </p:sp>
      <p:sp>
        <p:nvSpPr>
          <p:cNvPr id="3" name="Marcador de contenido 2"/>
          <p:cNvSpPr>
            <a:spLocks noGrp="1"/>
          </p:cNvSpPr>
          <p:nvPr>
            <p:ph sz="quarter" idx="13"/>
          </p:nvPr>
        </p:nvSpPr>
        <p:spPr>
          <a:xfrm>
            <a:off x="913774" y="2367092"/>
            <a:ext cx="10363826" cy="3943556"/>
          </a:xfrm>
        </p:spPr>
        <p:txBody>
          <a:bodyPr>
            <a:normAutofit/>
          </a:bodyPr>
          <a:lstStyle/>
          <a:p>
            <a:r>
              <a:rPr lang="es-MX" cap="none" dirty="0" smtClean="0">
                <a:latin typeface="Arial" panose="020B0604020202020204" pitchFamily="34" charset="0"/>
                <a:cs typeface="Arial" panose="020B0604020202020204" pitchFamily="34" charset="0"/>
              </a:rPr>
              <a:t>Los carbonatos naturales son los minerales más abundantes después de los silicatos. </a:t>
            </a:r>
          </a:p>
          <a:p>
            <a:r>
              <a:rPr lang="es-MX" cap="none" dirty="0" smtClean="0">
                <a:latin typeface="Arial" panose="020B0604020202020204" pitchFamily="34" charset="0"/>
                <a:cs typeface="Arial" panose="020B0604020202020204" pitchFamily="34" charset="0"/>
              </a:rPr>
              <a:t>Compuesto: </a:t>
            </a:r>
            <a:r>
              <a:rPr lang="es-MX" cap="none" dirty="0" err="1" smtClean="0">
                <a:latin typeface="Arial" panose="020B0604020202020204" pitchFamily="34" charset="0"/>
                <a:cs typeface="Arial" panose="020B0604020202020204" pitchFamily="34" charset="0"/>
              </a:rPr>
              <a:t>Ión</a:t>
            </a:r>
            <a:r>
              <a:rPr lang="es-MX" cap="none" dirty="0" smtClean="0">
                <a:latin typeface="Arial" panose="020B0604020202020204" pitchFamily="34" charset="0"/>
                <a:cs typeface="Arial" panose="020B0604020202020204" pitchFamily="34" charset="0"/>
              </a:rPr>
              <a:t> </a:t>
            </a:r>
            <a:r>
              <a:rPr lang="es-MX" dirty="0" smtClean="0">
                <a:latin typeface="Arial" panose="020B0604020202020204" pitchFamily="34" charset="0"/>
                <a:cs typeface="Arial" panose="020B0604020202020204" pitchFamily="34" charset="0"/>
              </a:rPr>
              <a:t>CO</a:t>
            </a:r>
            <a:r>
              <a:rPr lang="es-MX" baseline="-25000" dirty="0" smtClean="0">
                <a:latin typeface="Arial" panose="020B0604020202020204" pitchFamily="34" charset="0"/>
                <a:cs typeface="Arial" panose="020B0604020202020204" pitchFamily="34" charset="0"/>
              </a:rPr>
              <a:t>3</a:t>
            </a:r>
            <a:r>
              <a:rPr lang="es-MX" baseline="30000" dirty="0" smtClean="0">
                <a:latin typeface="Arial" panose="020B0604020202020204" pitchFamily="34" charset="0"/>
                <a:cs typeface="Arial" panose="020B0604020202020204" pitchFamily="34" charset="0"/>
              </a:rPr>
              <a:t>2-</a:t>
            </a:r>
            <a:r>
              <a:rPr lang="es-MX" dirty="0" smtClean="0">
                <a:latin typeface="Arial" panose="020B0604020202020204" pitchFamily="34" charset="0"/>
                <a:cs typeface="Arial" panose="020B0604020202020204" pitchFamily="34" charset="0"/>
              </a:rPr>
              <a:t> </a:t>
            </a:r>
            <a:r>
              <a:rPr lang="es-MX" cap="none" dirty="0" smtClean="0">
                <a:latin typeface="Arial" panose="020B0604020202020204" pitchFamily="34" charset="0"/>
                <a:cs typeface="Arial" panose="020B0604020202020204" pitchFamily="34" charset="0"/>
              </a:rPr>
              <a:t>y uno o más cationes</a:t>
            </a:r>
            <a:r>
              <a:rPr lang="es-MX" dirty="0" smtClean="0">
                <a:latin typeface="Arial" panose="020B0604020202020204" pitchFamily="34" charset="0"/>
                <a:cs typeface="Arial" panose="020B0604020202020204" pitchFamily="34" charset="0"/>
              </a:rPr>
              <a:t>. </a:t>
            </a:r>
          </a:p>
          <a:p>
            <a:r>
              <a:rPr lang="es-MX" cap="none" dirty="0" smtClean="0">
                <a:latin typeface="Arial" panose="020B0604020202020204" pitchFamily="34" charset="0"/>
                <a:cs typeface="Arial" panose="020B0604020202020204" pitchFamily="34" charset="0"/>
              </a:rPr>
              <a:t>Calcita -CaCO</a:t>
            </a:r>
            <a:r>
              <a:rPr lang="es-MX" cap="none" baseline="-25000" dirty="0" smtClean="0">
                <a:latin typeface="Arial" panose="020B0604020202020204" pitchFamily="34" charset="0"/>
                <a:cs typeface="Arial" panose="020B0604020202020204" pitchFamily="34" charset="0"/>
              </a:rPr>
              <a:t>3</a:t>
            </a:r>
            <a:r>
              <a:rPr lang="es-MX" cap="none" dirty="0" smtClean="0">
                <a:latin typeface="Arial" panose="020B0604020202020204" pitchFamily="34" charset="0"/>
                <a:cs typeface="Arial" panose="020B0604020202020204" pitchFamily="34" charset="0"/>
              </a:rPr>
              <a:t>- y la dolomita – </a:t>
            </a:r>
            <a:r>
              <a:rPr lang="es-MX" cap="none" dirty="0" err="1" smtClean="0">
                <a:latin typeface="Arial" panose="020B0604020202020204" pitchFamily="34" charset="0"/>
                <a:cs typeface="Arial" panose="020B0604020202020204" pitchFamily="34" charset="0"/>
              </a:rPr>
              <a:t>CaMg</a:t>
            </a:r>
            <a:r>
              <a:rPr lang="es-MX" cap="none" dirty="0" smtClean="0">
                <a:latin typeface="Arial" panose="020B0604020202020204" pitchFamily="34" charset="0"/>
                <a:cs typeface="Arial" panose="020B0604020202020204" pitchFamily="34" charset="0"/>
              </a:rPr>
              <a:t> (CO</a:t>
            </a:r>
            <a:r>
              <a:rPr lang="es-MX" cap="none" baseline="-25000" dirty="0" smtClean="0">
                <a:latin typeface="Arial" panose="020B0604020202020204" pitchFamily="34" charset="0"/>
                <a:cs typeface="Arial" panose="020B0604020202020204" pitchFamily="34" charset="0"/>
              </a:rPr>
              <a:t>3</a:t>
            </a:r>
            <a:r>
              <a:rPr lang="es-MX" cap="none" dirty="0" smtClean="0">
                <a:latin typeface="Arial" panose="020B0604020202020204" pitchFamily="34" charset="0"/>
                <a:cs typeface="Arial" panose="020B0604020202020204" pitchFamily="34" charset="0"/>
              </a:rPr>
              <a:t>)</a:t>
            </a:r>
            <a:r>
              <a:rPr lang="es-MX" cap="none" baseline="-25000" dirty="0" smtClean="0">
                <a:latin typeface="Arial" panose="020B0604020202020204" pitchFamily="34" charset="0"/>
                <a:cs typeface="Arial" panose="020B0604020202020204" pitchFamily="34" charset="0"/>
              </a:rPr>
              <a:t>2</a:t>
            </a:r>
            <a:r>
              <a:rPr lang="es-MX" cap="none" dirty="0" smtClean="0">
                <a:latin typeface="Arial" panose="020B0604020202020204" pitchFamily="34" charset="0"/>
                <a:cs typeface="Arial" panose="020B0604020202020204" pitchFamily="34" charset="0"/>
              </a:rPr>
              <a:t>-. </a:t>
            </a:r>
          </a:p>
          <a:p>
            <a:r>
              <a:rPr lang="es-MX" cap="none" dirty="0" smtClean="0">
                <a:latin typeface="Arial" panose="020B0604020202020204" pitchFamily="34" charset="0"/>
                <a:cs typeface="Arial" panose="020B0604020202020204" pitchFamily="34" charset="0"/>
              </a:rPr>
              <a:t>Reacciona vigorosamente frente al ácido clorhídrico liberando CO</a:t>
            </a:r>
            <a:r>
              <a:rPr lang="es-MX" cap="none" baseline="-25000" dirty="0" smtClean="0">
                <a:latin typeface="Arial" panose="020B0604020202020204" pitchFamily="34" charset="0"/>
                <a:cs typeface="Arial" panose="020B0604020202020204" pitchFamily="34" charset="0"/>
              </a:rPr>
              <a:t>2</a:t>
            </a:r>
            <a:r>
              <a:rPr lang="es-MX" cap="none" dirty="0" smtClean="0">
                <a:latin typeface="Arial" panose="020B0604020202020204" pitchFamily="34" charset="0"/>
                <a:cs typeface="Arial" panose="020B0604020202020204" pitchFamily="34" charset="0"/>
              </a:rPr>
              <a:t> gaseoso. </a:t>
            </a:r>
          </a:p>
          <a:p>
            <a:r>
              <a:rPr lang="es-MX" cap="none" dirty="0" smtClean="0">
                <a:latin typeface="Arial" panose="020B0604020202020204" pitchFamily="34" charset="0"/>
                <a:cs typeface="Arial" panose="020B0604020202020204" pitchFamily="34" charset="0"/>
              </a:rPr>
              <a:t>El </a:t>
            </a:r>
            <a:r>
              <a:rPr lang="es-MX" cap="none" dirty="0">
                <a:latin typeface="Arial" panose="020B0604020202020204" pitchFamily="34" charset="0"/>
                <a:cs typeface="Arial" panose="020B0604020202020204" pitchFamily="34" charset="0"/>
              </a:rPr>
              <a:t>CaCO</a:t>
            </a:r>
            <a:r>
              <a:rPr lang="es-MX" cap="none" baseline="-25000" dirty="0">
                <a:latin typeface="Arial" panose="020B0604020202020204" pitchFamily="34" charset="0"/>
                <a:cs typeface="Arial" panose="020B0604020202020204" pitchFamily="34" charset="0"/>
              </a:rPr>
              <a:t>3</a:t>
            </a:r>
            <a:r>
              <a:rPr lang="es-MX" cap="none" dirty="0" smtClean="0">
                <a:latin typeface="Arial" panose="020B0604020202020204" pitchFamily="34" charset="0"/>
                <a:cs typeface="Arial" panose="020B0604020202020204" pitchFamily="34" charset="0"/>
              </a:rPr>
              <a:t> en las rocas y sedimentos y el CO</a:t>
            </a:r>
            <a:r>
              <a:rPr lang="es-MX" cap="none" baseline="-25000" dirty="0" smtClean="0">
                <a:latin typeface="Arial" panose="020B0604020202020204" pitchFamily="34" charset="0"/>
                <a:cs typeface="Arial" panose="020B0604020202020204" pitchFamily="34" charset="0"/>
              </a:rPr>
              <a:t>2 </a:t>
            </a:r>
            <a:r>
              <a:rPr lang="es-MX" cap="none" dirty="0" smtClean="0">
                <a:latin typeface="Arial" panose="020B0604020202020204" pitchFamily="34" charset="0"/>
                <a:cs typeface="Arial" panose="020B0604020202020204" pitchFamily="34" charset="0"/>
              </a:rPr>
              <a:t>en la atmósfera: </a:t>
            </a:r>
            <a:r>
              <a:rPr lang="es-MX" b="1" cap="none" dirty="0" smtClean="0">
                <a:latin typeface="Arial" panose="020B0604020202020204" pitchFamily="34" charset="0"/>
                <a:cs typeface="Arial" panose="020B0604020202020204" pitchFamily="34" charset="0"/>
              </a:rPr>
              <a:t>reservorios de carbono.</a:t>
            </a:r>
          </a:p>
          <a:p>
            <a:r>
              <a:rPr lang="es-MX" cap="none" dirty="0" smtClean="0">
                <a:latin typeface="Arial" panose="020B0604020202020204" pitchFamily="34" charset="0"/>
                <a:cs typeface="Arial" panose="020B0604020202020204" pitchFamily="34" charset="0"/>
              </a:rPr>
              <a:t>A partir de procesos físicos, químicos y biológicos se forma el CICLO DEL CARBONO - mantener LA VIDA en la tierra.</a:t>
            </a:r>
            <a:endParaRPr lang="es-AR"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465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Objetivos</a:t>
            </a:r>
            <a:endParaRPr lang="es-AR" dirty="0"/>
          </a:p>
        </p:txBody>
      </p:sp>
      <p:sp>
        <p:nvSpPr>
          <p:cNvPr id="3" name="Marcador de contenido 2"/>
          <p:cNvSpPr>
            <a:spLocks noGrp="1"/>
          </p:cNvSpPr>
          <p:nvPr>
            <p:ph sz="quarter" idx="13"/>
          </p:nvPr>
        </p:nvSpPr>
        <p:spPr/>
        <p:txBody>
          <a:bodyPr/>
          <a:lstStyle/>
          <a:p>
            <a:r>
              <a:rPr lang="es-MX" dirty="0" smtClean="0"/>
              <a:t>CONOCER el </a:t>
            </a:r>
            <a:r>
              <a:rPr lang="es-MX" dirty="0"/>
              <a:t>Calcímetro de </a:t>
            </a:r>
            <a:r>
              <a:rPr lang="es-MX" dirty="0" err="1"/>
              <a:t>Scheibler</a:t>
            </a:r>
            <a:r>
              <a:rPr lang="es-MX" dirty="0"/>
              <a:t>. </a:t>
            </a:r>
            <a:endParaRPr lang="es-MX" dirty="0" smtClean="0"/>
          </a:p>
          <a:p>
            <a:r>
              <a:rPr lang="es-MX" dirty="0" smtClean="0"/>
              <a:t>Interpretar </a:t>
            </a:r>
            <a:r>
              <a:rPr lang="es-MX" dirty="0"/>
              <a:t>los fenómenos </a:t>
            </a:r>
            <a:r>
              <a:rPr lang="es-MX" dirty="0" smtClean="0"/>
              <a:t>en </a:t>
            </a:r>
            <a:r>
              <a:rPr lang="es-MX" dirty="0"/>
              <a:t>base a la Ley de los gases ideales. </a:t>
            </a:r>
            <a:endParaRPr lang="es-MX" dirty="0" smtClean="0"/>
          </a:p>
          <a:p>
            <a:r>
              <a:rPr lang="es-MX" dirty="0" smtClean="0"/>
              <a:t>Realizar </a:t>
            </a:r>
            <a:r>
              <a:rPr lang="es-MX" dirty="0"/>
              <a:t>el cálculo del contenido de carbonatos en una muestra de sedimentos. </a:t>
            </a:r>
            <a:endParaRPr lang="es-AR" dirty="0"/>
          </a:p>
        </p:txBody>
      </p:sp>
    </p:spTree>
    <p:extLst>
      <p:ext uri="{BB962C8B-B14F-4D97-AF65-F5344CB8AC3E}">
        <p14:creationId xmlns:p14="http://schemas.microsoft.com/office/powerpoint/2010/main" val="7615596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27549" y="127695"/>
            <a:ext cx="10364451" cy="1596177"/>
          </a:xfrm>
        </p:spPr>
        <p:txBody>
          <a:bodyPr/>
          <a:lstStyle/>
          <a:p>
            <a:r>
              <a:rPr lang="es-AR" dirty="0"/>
              <a:t>Calcímetro de </a:t>
            </a:r>
            <a:r>
              <a:rPr lang="es-AR" dirty="0" err="1"/>
              <a:t>Scheibler</a:t>
            </a:r>
            <a:r>
              <a:rPr lang="es-AR" dirty="0"/>
              <a:t> </a:t>
            </a:r>
          </a:p>
        </p:txBody>
      </p:sp>
      <p:pic>
        <p:nvPicPr>
          <p:cNvPr id="4" name="Marcador de contenido 3"/>
          <p:cNvPicPr>
            <a:picLocks noGrp="1" noChangeAspect="1"/>
          </p:cNvPicPr>
          <p:nvPr>
            <p:ph sz="quarter" idx="13"/>
          </p:nvPr>
        </p:nvPicPr>
        <p:blipFill>
          <a:blip r:embed="rId2"/>
          <a:stretch>
            <a:fillRect/>
          </a:stretch>
        </p:blipFill>
        <p:spPr>
          <a:xfrm>
            <a:off x="180304" y="925784"/>
            <a:ext cx="3754288" cy="5818454"/>
          </a:xfrm>
          <a:prstGeom prst="rect">
            <a:avLst/>
          </a:prstGeom>
        </p:spPr>
      </p:pic>
      <p:sp>
        <p:nvSpPr>
          <p:cNvPr id="5" name="CuadroTexto 4"/>
          <p:cNvSpPr txBox="1"/>
          <p:nvPr/>
        </p:nvSpPr>
        <p:spPr>
          <a:xfrm>
            <a:off x="4481848" y="1298868"/>
            <a:ext cx="6967470" cy="5262979"/>
          </a:xfrm>
          <a:prstGeom prst="rect">
            <a:avLst/>
          </a:prstGeom>
          <a:noFill/>
        </p:spPr>
        <p:txBody>
          <a:bodyPr wrap="square" rtlCol="0">
            <a:spAutoFit/>
          </a:bodyPr>
          <a:lstStyle/>
          <a:p>
            <a:pPr marL="285750" indent="-285750">
              <a:buFont typeface="Arial" panose="020B0604020202020204" pitchFamily="34" charset="0"/>
              <a:buChar char="•"/>
            </a:pPr>
            <a:r>
              <a:rPr lang="es-MX" sz="2400" dirty="0" err="1" smtClean="0"/>
              <a:t>uriómetro</a:t>
            </a:r>
            <a:r>
              <a:rPr lang="es-MX" sz="2400" dirty="0" smtClean="0"/>
              <a:t> </a:t>
            </a:r>
            <a:r>
              <a:rPr lang="es-MX" sz="2400" dirty="0"/>
              <a:t>(A</a:t>
            </a:r>
            <a:r>
              <a:rPr lang="es-MX" sz="2400" dirty="0" smtClean="0"/>
              <a:t>)</a:t>
            </a:r>
          </a:p>
          <a:p>
            <a:pPr marL="285750" indent="-285750">
              <a:buFont typeface="Arial" panose="020B0604020202020204" pitchFamily="34" charset="0"/>
              <a:buChar char="•"/>
            </a:pPr>
            <a:r>
              <a:rPr lang="es-MX" sz="2400" dirty="0" smtClean="0"/>
              <a:t>tubo </a:t>
            </a:r>
            <a:r>
              <a:rPr lang="es-MX" sz="2400" dirty="0"/>
              <a:t>fino (B) </a:t>
            </a:r>
            <a:endParaRPr lang="es-MX" sz="2400" dirty="0" smtClean="0"/>
          </a:p>
          <a:p>
            <a:pPr marL="285750" indent="-285750">
              <a:buFont typeface="Arial" panose="020B0604020202020204" pitchFamily="34" charset="0"/>
              <a:buChar char="•"/>
            </a:pPr>
            <a:r>
              <a:rPr lang="es-MX" sz="2400" dirty="0" smtClean="0"/>
              <a:t>bureta </a:t>
            </a:r>
            <a:r>
              <a:rPr lang="es-MX" sz="2400" dirty="0"/>
              <a:t>gasométrica graduada (C). Esta comunica con otro tubo </a:t>
            </a:r>
            <a:r>
              <a:rPr lang="es-MX" sz="2400" dirty="0" smtClean="0"/>
              <a:t>(</a:t>
            </a:r>
            <a:r>
              <a:rPr lang="es-MX" sz="2400" dirty="0"/>
              <a:t>D), abierto en su extremo superior. </a:t>
            </a:r>
            <a:endParaRPr lang="es-MX" sz="2400" dirty="0" smtClean="0"/>
          </a:p>
          <a:p>
            <a:pPr marL="285750" indent="-285750">
              <a:buFont typeface="Arial" panose="020B0604020202020204" pitchFamily="34" charset="0"/>
              <a:buChar char="•"/>
            </a:pPr>
            <a:r>
              <a:rPr lang="es-MX" sz="2400" dirty="0"/>
              <a:t>F</a:t>
            </a:r>
            <a:r>
              <a:rPr lang="es-MX" sz="2400" dirty="0" smtClean="0"/>
              <a:t>rasco </a:t>
            </a:r>
            <a:r>
              <a:rPr lang="es-MX" sz="2400" dirty="0"/>
              <a:t>de Wolf (E</a:t>
            </a:r>
            <a:r>
              <a:rPr lang="es-MX" sz="2400" dirty="0" smtClean="0"/>
              <a:t>)</a:t>
            </a:r>
          </a:p>
          <a:p>
            <a:pPr marL="285750" indent="-285750">
              <a:buFont typeface="Arial" panose="020B0604020202020204" pitchFamily="34" charset="0"/>
              <a:buChar char="•"/>
            </a:pPr>
            <a:r>
              <a:rPr lang="es-MX" sz="2400" dirty="0" smtClean="0"/>
              <a:t>Pera </a:t>
            </a:r>
            <a:r>
              <a:rPr lang="es-MX" sz="2400" dirty="0"/>
              <a:t>de goma (F) y un tapón de goma (G</a:t>
            </a:r>
            <a:r>
              <a:rPr lang="es-MX" sz="2400" dirty="0" smtClean="0"/>
              <a:t>).</a:t>
            </a:r>
          </a:p>
          <a:p>
            <a:pPr marL="285750" indent="-285750">
              <a:buFont typeface="Arial" panose="020B0604020202020204" pitchFamily="34" charset="0"/>
              <a:buChar char="•"/>
            </a:pPr>
            <a:r>
              <a:rPr lang="es-MX" sz="2400" dirty="0" smtClean="0"/>
              <a:t>Pinzas </a:t>
            </a:r>
            <a:r>
              <a:rPr lang="es-MX" sz="2400" dirty="0"/>
              <a:t>de </a:t>
            </a:r>
            <a:r>
              <a:rPr lang="es-MX" sz="2400" dirty="0" err="1"/>
              <a:t>Mohr</a:t>
            </a:r>
            <a:r>
              <a:rPr lang="es-MX" sz="2400" dirty="0"/>
              <a:t> (H e I</a:t>
            </a:r>
            <a:r>
              <a:rPr lang="es-MX" sz="2400" dirty="0" smtClean="0"/>
              <a:t>)</a:t>
            </a:r>
          </a:p>
          <a:p>
            <a:pPr marL="285750" indent="-285750">
              <a:buFont typeface="Arial" panose="020B0604020202020204" pitchFamily="34" charset="0"/>
              <a:buChar char="•"/>
            </a:pPr>
            <a:r>
              <a:rPr lang="es-MX" sz="2400" dirty="0" smtClean="0"/>
              <a:t>Medición </a:t>
            </a:r>
            <a:r>
              <a:rPr lang="es-MX" sz="2400" dirty="0"/>
              <a:t>del volumen de gas CO</a:t>
            </a:r>
            <a:r>
              <a:rPr lang="es-MX" sz="2400" baseline="-25000" dirty="0"/>
              <a:t>2</a:t>
            </a:r>
            <a:r>
              <a:rPr lang="es-MX" sz="2400" dirty="0"/>
              <a:t> desprendido en la descomposición química de los carbonatos al reaccionar con ácido clorhídrico (2 N). Dicho volumen es medido con la bureta graduada. La cantidad de carbonato existente en la muestra analizada, se obtiene mediante un cálculo </a:t>
            </a:r>
            <a:r>
              <a:rPr lang="es-MX" sz="2400" dirty="0" err="1"/>
              <a:t>estequiométrico</a:t>
            </a:r>
            <a:r>
              <a:rPr lang="es-MX" sz="2400" dirty="0"/>
              <a:t> desde la cantidad en </a:t>
            </a:r>
            <a:r>
              <a:rPr lang="es-MX" sz="2400" dirty="0" err="1"/>
              <a:t>mL</a:t>
            </a:r>
            <a:r>
              <a:rPr lang="es-MX" sz="2400" dirty="0"/>
              <a:t> de CO</a:t>
            </a:r>
            <a:r>
              <a:rPr lang="es-MX" sz="2400" baseline="-25000" dirty="0"/>
              <a:t>2</a:t>
            </a:r>
            <a:r>
              <a:rPr lang="es-MX" sz="2400" dirty="0"/>
              <a:t> desprendido. </a:t>
            </a:r>
            <a:endParaRPr lang="es-AR" sz="2400" dirty="0"/>
          </a:p>
        </p:txBody>
      </p:sp>
    </p:spTree>
    <p:extLst>
      <p:ext uri="{BB962C8B-B14F-4D97-AF65-F5344CB8AC3E}">
        <p14:creationId xmlns:p14="http://schemas.microsoft.com/office/powerpoint/2010/main" val="2266448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REACCIÓN QUÍMICA</a:t>
            </a:r>
            <a:endParaRPr lang="es-AR" dirty="0"/>
          </a:p>
        </p:txBody>
      </p:sp>
      <p:sp>
        <p:nvSpPr>
          <p:cNvPr id="3" name="Marcador de contenido 2"/>
          <p:cNvSpPr>
            <a:spLocks noGrp="1"/>
          </p:cNvSpPr>
          <p:nvPr>
            <p:ph sz="quarter" idx="13"/>
          </p:nvPr>
        </p:nvSpPr>
        <p:spPr>
          <a:xfrm>
            <a:off x="913774" y="2367093"/>
            <a:ext cx="1249877" cy="569290"/>
          </a:xfrm>
        </p:spPr>
        <p:txBody>
          <a:bodyPr/>
          <a:lstStyle/>
          <a:p>
            <a:pPr marL="0" indent="0">
              <a:buNone/>
            </a:pPr>
            <a:r>
              <a:rPr lang="es-MX" cap="none" dirty="0" smtClean="0">
                <a:latin typeface="Arial" panose="020B0604020202020204" pitchFamily="34" charset="0"/>
                <a:cs typeface="Arial" panose="020B0604020202020204" pitchFamily="34" charset="0"/>
              </a:rPr>
              <a:t>CaCO</a:t>
            </a:r>
            <a:r>
              <a:rPr lang="es-MX" cap="none" baseline="-25000" dirty="0" smtClean="0">
                <a:latin typeface="Arial" panose="020B0604020202020204" pitchFamily="34" charset="0"/>
                <a:cs typeface="Arial" panose="020B0604020202020204" pitchFamily="34" charset="0"/>
              </a:rPr>
              <a:t>3 (s)</a:t>
            </a:r>
            <a:endParaRPr lang="es-AR" dirty="0">
              <a:latin typeface="Arial" panose="020B0604020202020204" pitchFamily="34" charset="0"/>
              <a:cs typeface="Arial" panose="020B0604020202020204" pitchFamily="34" charset="0"/>
            </a:endParaRPr>
          </a:p>
        </p:txBody>
      </p:sp>
      <p:sp>
        <p:nvSpPr>
          <p:cNvPr id="4" name="CuadroTexto 3"/>
          <p:cNvSpPr txBox="1"/>
          <p:nvPr/>
        </p:nvSpPr>
        <p:spPr>
          <a:xfrm>
            <a:off x="2117932" y="2392851"/>
            <a:ext cx="45719"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sp>
        <p:nvSpPr>
          <p:cNvPr id="6" name="CuadroTexto 5"/>
          <p:cNvSpPr txBox="1"/>
          <p:nvPr/>
        </p:nvSpPr>
        <p:spPr>
          <a:xfrm>
            <a:off x="2756079" y="2392851"/>
            <a:ext cx="1345826" cy="400110"/>
          </a:xfrm>
          <a:prstGeom prst="rect">
            <a:avLst/>
          </a:prstGeom>
          <a:noFill/>
        </p:spPr>
        <p:txBody>
          <a:bodyPr wrap="square" rtlCol="0">
            <a:spAutoFit/>
          </a:bodyPr>
          <a:lstStyle/>
          <a:p>
            <a:r>
              <a:rPr lang="es-AR" sz="2000" dirty="0" err="1" smtClean="0">
                <a:latin typeface="Arial" panose="020B0604020202020204" pitchFamily="34" charset="0"/>
                <a:cs typeface="Arial" panose="020B0604020202020204" pitchFamily="34" charset="0"/>
              </a:rPr>
              <a:t>HCl</a:t>
            </a:r>
            <a:r>
              <a:rPr lang="es-AR" sz="2000" dirty="0" smtClean="0">
                <a:latin typeface="Arial" panose="020B0604020202020204" pitchFamily="34" charset="0"/>
                <a:cs typeface="Arial" panose="020B0604020202020204" pitchFamily="34" charset="0"/>
              </a:rPr>
              <a:t> </a:t>
            </a:r>
            <a:r>
              <a:rPr lang="es-AR" sz="2000" baseline="-25000" dirty="0" smtClean="0">
                <a:latin typeface="Arial" panose="020B0604020202020204" pitchFamily="34" charset="0"/>
                <a:cs typeface="Arial" panose="020B0604020202020204" pitchFamily="34" charset="0"/>
              </a:rPr>
              <a:t>(</a:t>
            </a:r>
            <a:r>
              <a:rPr lang="es-AR" sz="2000" baseline="-25000" dirty="0" err="1" smtClean="0">
                <a:latin typeface="Arial" panose="020B0604020202020204" pitchFamily="34" charset="0"/>
                <a:cs typeface="Arial" panose="020B0604020202020204" pitchFamily="34" charset="0"/>
              </a:rPr>
              <a:t>ac</a:t>
            </a:r>
            <a:r>
              <a:rPr lang="es-AR" sz="2000" baseline="-25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cxnSp>
        <p:nvCxnSpPr>
          <p:cNvPr id="8" name="Conector recto de flecha 7"/>
          <p:cNvCxnSpPr>
            <a:stCxn id="6" idx="3"/>
          </p:cNvCxnSpPr>
          <p:nvPr/>
        </p:nvCxnSpPr>
        <p:spPr>
          <a:xfrm flipV="1">
            <a:off x="4101905" y="2577518"/>
            <a:ext cx="1204191" cy="15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uadroTexto 8"/>
          <p:cNvSpPr txBox="1"/>
          <p:nvPr/>
        </p:nvSpPr>
        <p:spPr>
          <a:xfrm flipH="1">
            <a:off x="5544339" y="2361422"/>
            <a:ext cx="1058998"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CO</a:t>
            </a:r>
            <a:r>
              <a:rPr lang="es-AR" sz="2000" baseline="-25000" dirty="0" smtClean="0">
                <a:latin typeface="Arial" panose="020B0604020202020204" pitchFamily="34" charset="0"/>
                <a:cs typeface="Arial" panose="020B0604020202020204" pitchFamily="34" charset="0"/>
              </a:rPr>
              <a:t>2(g)</a:t>
            </a:r>
            <a:endParaRPr lang="es-AR" sz="2000" baseline="-25000" dirty="0">
              <a:latin typeface="Arial" panose="020B0604020202020204" pitchFamily="34" charset="0"/>
              <a:cs typeface="Arial" panose="020B0604020202020204" pitchFamily="34" charset="0"/>
            </a:endParaRPr>
          </a:p>
        </p:txBody>
      </p:sp>
      <p:sp>
        <p:nvSpPr>
          <p:cNvPr id="10" name="CuadroTexto 9"/>
          <p:cNvSpPr txBox="1"/>
          <p:nvPr/>
        </p:nvSpPr>
        <p:spPr>
          <a:xfrm>
            <a:off x="6748530" y="2361422"/>
            <a:ext cx="45719"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sp>
        <p:nvSpPr>
          <p:cNvPr id="11" name="CuadroTexto 10"/>
          <p:cNvSpPr txBox="1"/>
          <p:nvPr/>
        </p:nvSpPr>
        <p:spPr>
          <a:xfrm flipH="1">
            <a:off x="7489706" y="2392851"/>
            <a:ext cx="2929301"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CaCl</a:t>
            </a:r>
            <a:r>
              <a:rPr lang="es-AR" sz="2000" baseline="-25000" dirty="0" smtClean="0">
                <a:latin typeface="Arial" panose="020B0604020202020204" pitchFamily="34" charset="0"/>
                <a:cs typeface="Arial" panose="020B0604020202020204" pitchFamily="34" charset="0"/>
              </a:rPr>
              <a:t>2(</a:t>
            </a:r>
            <a:r>
              <a:rPr lang="es-AR" sz="2000" baseline="-25000" dirty="0" err="1" smtClean="0">
                <a:latin typeface="Arial" panose="020B0604020202020204" pitchFamily="34" charset="0"/>
                <a:cs typeface="Arial" panose="020B0604020202020204" pitchFamily="34" charset="0"/>
              </a:rPr>
              <a:t>ac</a:t>
            </a:r>
            <a:r>
              <a:rPr lang="es-AR" sz="2000" baseline="-25000" dirty="0" smtClean="0">
                <a:latin typeface="Arial" panose="020B0604020202020204" pitchFamily="34" charset="0"/>
                <a:cs typeface="Arial" panose="020B0604020202020204" pitchFamily="34" charset="0"/>
              </a:rPr>
              <a:t>)</a:t>
            </a:r>
            <a:r>
              <a:rPr lang="es-AR" sz="2000" dirty="0" smtClean="0">
                <a:latin typeface="Arial" panose="020B0604020202020204" pitchFamily="34" charset="0"/>
                <a:cs typeface="Arial" panose="020B0604020202020204" pitchFamily="34" charset="0"/>
              </a:rPr>
              <a:t> + H</a:t>
            </a:r>
            <a:r>
              <a:rPr lang="es-AR" sz="2000" baseline="-25000" dirty="0" smtClean="0">
                <a:latin typeface="Arial" panose="020B0604020202020204" pitchFamily="34" charset="0"/>
                <a:cs typeface="Arial" panose="020B0604020202020204" pitchFamily="34" charset="0"/>
              </a:rPr>
              <a:t>2</a:t>
            </a:r>
            <a:r>
              <a:rPr lang="es-AR" sz="2000" dirty="0" smtClean="0">
                <a:latin typeface="Arial" panose="020B0604020202020204" pitchFamily="34" charset="0"/>
                <a:cs typeface="Arial" panose="020B0604020202020204" pitchFamily="34" charset="0"/>
              </a:rPr>
              <a:t>O</a:t>
            </a:r>
            <a:r>
              <a:rPr lang="es-AR" sz="2000" baseline="-25000" dirty="0" smtClean="0">
                <a:latin typeface="Arial" panose="020B0604020202020204" pitchFamily="34" charset="0"/>
                <a:cs typeface="Arial" panose="020B0604020202020204" pitchFamily="34" charset="0"/>
              </a:rPr>
              <a:t>(l)</a:t>
            </a:r>
            <a:endParaRPr lang="es-AR" sz="2000" baseline="-25000" dirty="0">
              <a:latin typeface="Arial" panose="020B0604020202020204" pitchFamily="34" charset="0"/>
              <a:cs typeface="Arial" panose="020B0604020202020204" pitchFamily="34" charset="0"/>
            </a:endParaRPr>
          </a:p>
        </p:txBody>
      </p:sp>
      <p:sp>
        <p:nvSpPr>
          <p:cNvPr id="13" name="CuadroTexto 12"/>
          <p:cNvSpPr txBox="1"/>
          <p:nvPr/>
        </p:nvSpPr>
        <p:spPr>
          <a:xfrm>
            <a:off x="2442542" y="2423629"/>
            <a:ext cx="337977" cy="400110"/>
          </a:xfrm>
          <a:prstGeom prst="rect">
            <a:avLst/>
          </a:prstGeom>
          <a:noFill/>
        </p:spPr>
        <p:txBody>
          <a:bodyPr wrap="square" rtlCol="0">
            <a:spAutoFit/>
          </a:bodyPr>
          <a:lstStyle/>
          <a:p>
            <a:r>
              <a:rPr lang="es-AR" sz="2000" dirty="0" smtClean="0">
                <a:solidFill>
                  <a:srgbClr val="FF0000"/>
                </a:solidFill>
                <a:latin typeface="Arial" panose="020B0604020202020204" pitchFamily="34" charset="0"/>
                <a:cs typeface="Arial" panose="020B0604020202020204" pitchFamily="34" charset="0"/>
              </a:rPr>
              <a:t>2</a:t>
            </a:r>
            <a:endParaRPr lang="es-AR" sz="2000" dirty="0">
              <a:solidFill>
                <a:srgbClr val="FF0000"/>
              </a:solidFill>
              <a:latin typeface="Arial" panose="020B0604020202020204" pitchFamily="34" charset="0"/>
              <a:cs typeface="Arial" panose="020B0604020202020204" pitchFamily="34" charset="0"/>
            </a:endParaRPr>
          </a:p>
        </p:txBody>
      </p:sp>
      <p:sp>
        <p:nvSpPr>
          <p:cNvPr id="14" name="Elipse 13"/>
          <p:cNvSpPr/>
          <p:nvPr/>
        </p:nvSpPr>
        <p:spPr>
          <a:xfrm>
            <a:off x="1839040" y="2577518"/>
            <a:ext cx="278891" cy="246221"/>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5" name="Elipse 14"/>
          <p:cNvSpPr/>
          <p:nvPr/>
        </p:nvSpPr>
        <p:spPr>
          <a:xfrm>
            <a:off x="3336530" y="2570242"/>
            <a:ext cx="278891" cy="246221"/>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6" name="Elipse 15"/>
          <p:cNvSpPr/>
          <p:nvPr/>
        </p:nvSpPr>
        <p:spPr>
          <a:xfrm>
            <a:off x="6097748" y="2561477"/>
            <a:ext cx="278891" cy="246221"/>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7" name="Elipse 16"/>
          <p:cNvSpPr/>
          <p:nvPr/>
        </p:nvSpPr>
        <p:spPr>
          <a:xfrm>
            <a:off x="8233036" y="2560406"/>
            <a:ext cx="278891" cy="246221"/>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8" name="Elipse 17"/>
          <p:cNvSpPr/>
          <p:nvPr/>
        </p:nvSpPr>
        <p:spPr>
          <a:xfrm>
            <a:off x="9248351" y="2559086"/>
            <a:ext cx="278891" cy="246221"/>
          </a:xfrm>
          <a:prstGeom prst="ellipse">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9" name="CuadroTexto 18"/>
          <p:cNvSpPr txBox="1"/>
          <p:nvPr/>
        </p:nvSpPr>
        <p:spPr>
          <a:xfrm>
            <a:off x="865296" y="3032674"/>
            <a:ext cx="1947487" cy="369332"/>
          </a:xfrm>
          <a:prstGeom prst="rect">
            <a:avLst/>
          </a:prstGeom>
          <a:noFill/>
        </p:spPr>
        <p:txBody>
          <a:bodyPr wrap="square" rtlCol="0">
            <a:spAutoFit/>
          </a:bodyPr>
          <a:lstStyle/>
          <a:p>
            <a:r>
              <a:rPr lang="es-AR" dirty="0" smtClean="0"/>
              <a:t>carbonato</a:t>
            </a:r>
            <a:endParaRPr lang="es-AR" dirty="0"/>
          </a:p>
        </p:txBody>
      </p:sp>
    </p:spTree>
    <p:extLst>
      <p:ext uri="{BB962C8B-B14F-4D97-AF65-F5344CB8AC3E}">
        <p14:creationId xmlns:p14="http://schemas.microsoft.com/office/powerpoint/2010/main" val="298084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0"/>
                                  </p:stCondLst>
                                  <p:childTnLst>
                                    <p:set>
                                      <p:cBhvr>
                                        <p:cTn id="35" dur="1" fill="hold">
                                          <p:stCondLst>
                                            <p:cond delay="0"/>
                                          </p:stCondLst>
                                        </p:cTn>
                                        <p:tgtEl>
                                          <p:spTgt spid="1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9" grpId="0"/>
      <p:bldP spid="11" grpId="0"/>
      <p:bldP spid="13" grpId="0"/>
      <p:bldP spid="14" grpId="0" animBg="1"/>
      <p:bldP spid="15" grpId="0" animBg="1"/>
      <p:bldP spid="16" grpId="0" animBg="1"/>
      <p:bldP spid="17" grpId="0" animBg="1"/>
      <p:bldP spid="18"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sz="quarter" idx="13"/>
          </p:nvPr>
        </p:nvPicPr>
        <p:blipFill>
          <a:blip r:embed="rId3"/>
          <a:stretch>
            <a:fillRect/>
          </a:stretch>
        </p:blipFill>
        <p:spPr>
          <a:xfrm>
            <a:off x="197207" y="618517"/>
            <a:ext cx="3813089" cy="5909585"/>
          </a:xfrm>
          <a:prstGeom prst="rect">
            <a:avLst/>
          </a:prstGeom>
        </p:spPr>
      </p:pic>
      <p:sp>
        <p:nvSpPr>
          <p:cNvPr id="5" name="Elipse 4"/>
          <p:cNvSpPr/>
          <p:nvPr/>
        </p:nvSpPr>
        <p:spPr>
          <a:xfrm>
            <a:off x="2638698" y="5852160"/>
            <a:ext cx="574766" cy="4572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Elipse 5"/>
          <p:cNvSpPr/>
          <p:nvPr/>
        </p:nvSpPr>
        <p:spPr>
          <a:xfrm>
            <a:off x="3037114" y="5623560"/>
            <a:ext cx="574766" cy="4572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CuadroTexto 6"/>
          <p:cNvSpPr txBox="1"/>
          <p:nvPr/>
        </p:nvSpPr>
        <p:spPr>
          <a:xfrm>
            <a:off x="2700746" y="4186732"/>
            <a:ext cx="1515291" cy="369332"/>
          </a:xfrm>
          <a:prstGeom prst="rect">
            <a:avLst/>
          </a:prstGeom>
          <a:noFill/>
        </p:spPr>
        <p:txBody>
          <a:bodyPr wrap="square" rtlCol="0">
            <a:spAutoFit/>
          </a:bodyPr>
          <a:lstStyle/>
          <a:p>
            <a:r>
              <a:rPr lang="es-AR" dirty="0" smtClean="0"/>
              <a:t>CO2(g)</a:t>
            </a:r>
            <a:endParaRPr lang="es-AR" dirty="0"/>
          </a:p>
        </p:txBody>
      </p:sp>
      <p:cxnSp>
        <p:nvCxnSpPr>
          <p:cNvPr id="9" name="Conector angular 8"/>
          <p:cNvCxnSpPr/>
          <p:nvPr/>
        </p:nvCxnSpPr>
        <p:spPr>
          <a:xfrm rot="16200000" flipV="1">
            <a:off x="1805308" y="4496170"/>
            <a:ext cx="1790876" cy="333104"/>
          </a:xfrm>
          <a:prstGeom prst="bentConnector3">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1" name="Objeto 10"/>
          <p:cNvGraphicFramePr>
            <a:graphicFrameLocks noChangeAspect="1"/>
          </p:cNvGraphicFramePr>
          <p:nvPr>
            <p:extLst>
              <p:ext uri="{D42A27DB-BD31-4B8C-83A1-F6EECF244321}">
                <p14:modId xmlns:p14="http://schemas.microsoft.com/office/powerpoint/2010/main" val="4103410339"/>
              </p:ext>
            </p:extLst>
          </p:nvPr>
        </p:nvGraphicFramePr>
        <p:xfrm>
          <a:off x="773699" y="2562225"/>
          <a:ext cx="1079500" cy="2644775"/>
        </p:xfrm>
        <a:graphic>
          <a:graphicData uri="http://schemas.openxmlformats.org/presentationml/2006/ole">
            <mc:AlternateContent xmlns:mc="http://schemas.openxmlformats.org/markup-compatibility/2006">
              <mc:Choice xmlns:v="urn:schemas-microsoft-com:vml" Requires="v">
                <p:oleObj spid="_x0000_s1043" name="CorelDRAW" r:id="rId4" imgW="1079850" imgH="2644464" progId="CorelDraw.Graphic.18">
                  <p:embed/>
                </p:oleObj>
              </mc:Choice>
              <mc:Fallback>
                <p:oleObj name="CorelDRAW" r:id="rId4" imgW="1079850" imgH="2644464" progId="CorelDraw.Graphic.18">
                  <p:embed/>
                  <p:pic>
                    <p:nvPicPr>
                      <p:cNvPr id="0" name=""/>
                      <p:cNvPicPr/>
                      <p:nvPr/>
                    </p:nvPicPr>
                    <p:blipFill>
                      <a:blip r:embed="rId5"/>
                      <a:stretch>
                        <a:fillRect/>
                      </a:stretch>
                    </p:blipFill>
                    <p:spPr>
                      <a:xfrm>
                        <a:off x="773699" y="2562225"/>
                        <a:ext cx="1079500" cy="2644775"/>
                      </a:xfrm>
                      <a:prstGeom prst="rect">
                        <a:avLst/>
                      </a:prstGeom>
                    </p:spPr>
                  </p:pic>
                </p:oleObj>
              </mc:Fallback>
            </mc:AlternateContent>
          </a:graphicData>
        </a:graphic>
      </p:graphicFrame>
      <p:cxnSp>
        <p:nvCxnSpPr>
          <p:cNvPr id="13" name="Conector recto de flecha 12"/>
          <p:cNvCxnSpPr/>
          <p:nvPr/>
        </p:nvCxnSpPr>
        <p:spPr>
          <a:xfrm>
            <a:off x="1672046" y="2562225"/>
            <a:ext cx="154141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3458391" y="2377559"/>
            <a:ext cx="1247503" cy="369332"/>
          </a:xfrm>
          <a:prstGeom prst="rect">
            <a:avLst/>
          </a:prstGeom>
          <a:noFill/>
        </p:spPr>
        <p:txBody>
          <a:bodyPr wrap="square" rtlCol="0">
            <a:spAutoFit/>
          </a:bodyPr>
          <a:lstStyle/>
          <a:p>
            <a:r>
              <a:rPr lang="es-AR" dirty="0" err="1" smtClean="0"/>
              <a:t>Vol</a:t>
            </a:r>
            <a:r>
              <a:rPr lang="es-AR" dirty="0" smtClean="0"/>
              <a:t> inicial</a:t>
            </a:r>
            <a:endParaRPr lang="es-AR" dirty="0"/>
          </a:p>
        </p:txBody>
      </p:sp>
      <p:graphicFrame>
        <p:nvGraphicFramePr>
          <p:cNvPr id="15" name="Objeto 14"/>
          <p:cNvGraphicFramePr>
            <a:graphicFrameLocks noChangeAspect="1"/>
          </p:cNvGraphicFramePr>
          <p:nvPr>
            <p:extLst>
              <p:ext uri="{D42A27DB-BD31-4B8C-83A1-F6EECF244321}">
                <p14:modId xmlns:p14="http://schemas.microsoft.com/office/powerpoint/2010/main" val="3351164809"/>
              </p:ext>
            </p:extLst>
          </p:nvPr>
        </p:nvGraphicFramePr>
        <p:xfrm>
          <a:off x="759096" y="3292303"/>
          <a:ext cx="1079500" cy="1862909"/>
        </p:xfrm>
        <a:graphic>
          <a:graphicData uri="http://schemas.openxmlformats.org/presentationml/2006/ole">
            <mc:AlternateContent xmlns:mc="http://schemas.openxmlformats.org/markup-compatibility/2006">
              <mc:Choice xmlns:v="urn:schemas-microsoft-com:vml" Requires="v">
                <p:oleObj spid="_x0000_s1044" name="CorelDRAW" r:id="rId6" imgW="1079850" imgH="2644464" progId="CorelDraw.Graphic.18">
                  <p:embed/>
                </p:oleObj>
              </mc:Choice>
              <mc:Fallback>
                <p:oleObj name="CorelDRAW" r:id="rId6" imgW="1079850" imgH="2644464" progId="CorelDraw.Graphic.18">
                  <p:embed/>
                  <p:pic>
                    <p:nvPicPr>
                      <p:cNvPr id="0" name=""/>
                      <p:cNvPicPr/>
                      <p:nvPr/>
                    </p:nvPicPr>
                    <p:blipFill>
                      <a:blip r:embed="rId5"/>
                      <a:stretch>
                        <a:fillRect/>
                      </a:stretch>
                    </p:blipFill>
                    <p:spPr>
                      <a:xfrm>
                        <a:off x="759096" y="3292303"/>
                        <a:ext cx="1079500" cy="1862909"/>
                      </a:xfrm>
                      <a:prstGeom prst="rect">
                        <a:avLst/>
                      </a:prstGeom>
                    </p:spPr>
                  </p:pic>
                </p:oleObj>
              </mc:Fallback>
            </mc:AlternateContent>
          </a:graphicData>
        </a:graphic>
      </p:graphicFrame>
      <p:cxnSp>
        <p:nvCxnSpPr>
          <p:cNvPr id="17" name="Conector recto de flecha 16"/>
          <p:cNvCxnSpPr/>
          <p:nvPr/>
        </p:nvCxnSpPr>
        <p:spPr>
          <a:xfrm>
            <a:off x="1703070" y="3277378"/>
            <a:ext cx="154141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CuadroTexto 17"/>
          <p:cNvSpPr txBox="1"/>
          <p:nvPr/>
        </p:nvSpPr>
        <p:spPr>
          <a:xfrm>
            <a:off x="3489415" y="3092712"/>
            <a:ext cx="1247503" cy="369332"/>
          </a:xfrm>
          <a:prstGeom prst="rect">
            <a:avLst/>
          </a:prstGeom>
          <a:noFill/>
        </p:spPr>
        <p:txBody>
          <a:bodyPr wrap="square" rtlCol="0">
            <a:spAutoFit/>
          </a:bodyPr>
          <a:lstStyle/>
          <a:p>
            <a:r>
              <a:rPr lang="es-AR" dirty="0" err="1" smtClean="0"/>
              <a:t>Vol</a:t>
            </a:r>
            <a:r>
              <a:rPr lang="es-AR" dirty="0" smtClean="0"/>
              <a:t> final</a:t>
            </a:r>
            <a:endParaRPr lang="es-AR" dirty="0"/>
          </a:p>
        </p:txBody>
      </p:sp>
      <p:sp>
        <p:nvSpPr>
          <p:cNvPr id="20" name="CuadroTexto 19"/>
          <p:cNvSpPr txBox="1"/>
          <p:nvPr/>
        </p:nvSpPr>
        <p:spPr>
          <a:xfrm flipH="1">
            <a:off x="5897878" y="2534195"/>
            <a:ext cx="4212772" cy="923330"/>
          </a:xfrm>
          <a:prstGeom prst="rect">
            <a:avLst/>
          </a:prstGeom>
          <a:noFill/>
        </p:spPr>
        <p:txBody>
          <a:bodyPr wrap="square" rtlCol="0">
            <a:spAutoFit/>
          </a:bodyPr>
          <a:lstStyle/>
          <a:p>
            <a:r>
              <a:rPr lang="es-AR" sz="5400" dirty="0" smtClean="0">
                <a:latin typeface="Arial" panose="020B0604020202020204" pitchFamily="34" charset="0"/>
                <a:cs typeface="Arial" panose="020B0604020202020204" pitchFamily="34" charset="0"/>
              </a:rPr>
              <a:t>P.V = </a:t>
            </a:r>
            <a:r>
              <a:rPr lang="es-AR" sz="5400" dirty="0" err="1" smtClean="0">
                <a:latin typeface="Arial" panose="020B0604020202020204" pitchFamily="34" charset="0"/>
                <a:cs typeface="Arial" panose="020B0604020202020204" pitchFamily="34" charset="0"/>
              </a:rPr>
              <a:t>n.R.T</a:t>
            </a:r>
            <a:endParaRPr lang="es-AR" sz="5400" dirty="0">
              <a:latin typeface="Arial" panose="020B0604020202020204" pitchFamily="34" charset="0"/>
              <a:cs typeface="Arial" panose="020B0604020202020204" pitchFamily="34" charset="0"/>
            </a:endParaRPr>
          </a:p>
        </p:txBody>
      </p:sp>
      <p:cxnSp>
        <p:nvCxnSpPr>
          <p:cNvPr id="22" name="Conector recto de flecha 21"/>
          <p:cNvCxnSpPr/>
          <p:nvPr/>
        </p:nvCxnSpPr>
        <p:spPr>
          <a:xfrm flipH="1">
            <a:off x="5897878" y="3566160"/>
            <a:ext cx="150224" cy="13264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CuadroTexto 22"/>
          <p:cNvSpPr txBox="1"/>
          <p:nvPr/>
        </p:nvSpPr>
        <p:spPr>
          <a:xfrm>
            <a:off x="5199016" y="5316583"/>
            <a:ext cx="3226526" cy="461665"/>
          </a:xfrm>
          <a:prstGeom prst="rect">
            <a:avLst/>
          </a:prstGeom>
          <a:noFill/>
        </p:spPr>
        <p:txBody>
          <a:bodyPr wrap="square" rtlCol="0">
            <a:spAutoFit/>
          </a:bodyPr>
          <a:lstStyle/>
          <a:p>
            <a:r>
              <a:rPr lang="es-AR" sz="2400" dirty="0" err="1" smtClean="0">
                <a:latin typeface="Arial" panose="020B0604020202020204" pitchFamily="34" charset="0"/>
                <a:cs typeface="Arial" panose="020B0604020202020204" pitchFamily="34" charset="0"/>
              </a:rPr>
              <a:t>Patm</a:t>
            </a:r>
            <a:r>
              <a:rPr lang="es-AR" sz="2400" dirty="0" smtClean="0">
                <a:latin typeface="Arial" panose="020B0604020202020204" pitchFamily="34" charset="0"/>
                <a:cs typeface="Arial" panose="020B0604020202020204" pitchFamily="34" charset="0"/>
              </a:rPr>
              <a:t> – P Vapor </a:t>
            </a:r>
            <a:r>
              <a:rPr lang="es-AR" sz="2400" baseline="-25000" dirty="0" smtClean="0">
                <a:latin typeface="Arial" panose="020B0604020202020204" pitchFamily="34" charset="0"/>
                <a:cs typeface="Arial" panose="020B0604020202020204" pitchFamily="34" charset="0"/>
              </a:rPr>
              <a:t>H2O</a:t>
            </a:r>
            <a:endParaRPr lang="es-AR" sz="2400" baseline="-25000" dirty="0">
              <a:latin typeface="Arial" panose="020B0604020202020204" pitchFamily="34" charset="0"/>
              <a:cs typeface="Arial" panose="020B0604020202020204" pitchFamily="34" charset="0"/>
            </a:endParaRPr>
          </a:p>
        </p:txBody>
      </p:sp>
      <p:cxnSp>
        <p:nvCxnSpPr>
          <p:cNvPr id="25" name="Conector recto de flecha 24"/>
          <p:cNvCxnSpPr/>
          <p:nvPr/>
        </p:nvCxnSpPr>
        <p:spPr>
          <a:xfrm>
            <a:off x="8660673" y="3457525"/>
            <a:ext cx="65315" cy="6087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CuadroTexto 26"/>
          <p:cNvSpPr txBox="1"/>
          <p:nvPr/>
        </p:nvSpPr>
        <p:spPr>
          <a:xfrm>
            <a:off x="6521466" y="4259332"/>
            <a:ext cx="3649436" cy="461665"/>
          </a:xfrm>
          <a:prstGeom prst="rect">
            <a:avLst/>
          </a:prstGeom>
          <a:noFill/>
        </p:spPr>
        <p:txBody>
          <a:bodyPr wrap="square" rtlCol="0">
            <a:spAutoFit/>
          </a:bodyPr>
          <a:lstStyle/>
          <a:p>
            <a:r>
              <a:rPr lang="es-AR" sz="2400" dirty="0" smtClean="0">
                <a:latin typeface="Arial" panose="020B0604020202020204" pitchFamily="34" charset="0"/>
                <a:cs typeface="Arial" panose="020B0604020202020204" pitchFamily="34" charset="0"/>
              </a:rPr>
              <a:t>Constante de los gases</a:t>
            </a:r>
            <a:endParaRPr lang="es-AR" sz="2400" baseline="-25000" dirty="0">
              <a:latin typeface="Arial" panose="020B0604020202020204" pitchFamily="34" charset="0"/>
              <a:cs typeface="Arial" panose="020B0604020202020204" pitchFamily="34" charset="0"/>
            </a:endParaRPr>
          </a:p>
        </p:txBody>
      </p:sp>
      <p:cxnSp>
        <p:nvCxnSpPr>
          <p:cNvPr id="28" name="Conector recto de flecha 27"/>
          <p:cNvCxnSpPr/>
          <p:nvPr/>
        </p:nvCxnSpPr>
        <p:spPr>
          <a:xfrm>
            <a:off x="9636033" y="3014966"/>
            <a:ext cx="637903" cy="4425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CuadroTexto 29"/>
          <p:cNvSpPr txBox="1"/>
          <p:nvPr/>
        </p:nvSpPr>
        <p:spPr>
          <a:xfrm>
            <a:off x="10199775" y="3457525"/>
            <a:ext cx="2143669" cy="830997"/>
          </a:xfrm>
          <a:prstGeom prst="rect">
            <a:avLst/>
          </a:prstGeom>
          <a:noFill/>
        </p:spPr>
        <p:txBody>
          <a:bodyPr wrap="square" rtlCol="0">
            <a:spAutoFit/>
          </a:bodyPr>
          <a:lstStyle/>
          <a:p>
            <a:r>
              <a:rPr lang="es-AR" sz="2400" dirty="0" smtClean="0">
                <a:latin typeface="Arial" panose="020B0604020202020204" pitchFamily="34" charset="0"/>
                <a:cs typeface="Arial" panose="020B0604020202020204" pitchFamily="34" charset="0"/>
              </a:rPr>
              <a:t>Temperatura ambiente</a:t>
            </a:r>
            <a:endParaRPr lang="es-AR" sz="2400" baseline="-25000" dirty="0">
              <a:latin typeface="Arial" panose="020B0604020202020204" pitchFamily="34" charset="0"/>
              <a:cs typeface="Arial" panose="020B0604020202020204" pitchFamily="34" charset="0"/>
            </a:endParaRPr>
          </a:p>
        </p:txBody>
      </p:sp>
      <p:cxnSp>
        <p:nvCxnSpPr>
          <p:cNvPr id="31" name="Conector recto de flecha 30"/>
          <p:cNvCxnSpPr/>
          <p:nvPr/>
        </p:nvCxnSpPr>
        <p:spPr>
          <a:xfrm flipH="1" flipV="1">
            <a:off x="6692348" y="2040835"/>
            <a:ext cx="119931" cy="6296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CuadroTexto 35"/>
          <p:cNvSpPr txBox="1"/>
          <p:nvPr/>
        </p:nvSpPr>
        <p:spPr>
          <a:xfrm>
            <a:off x="5079085" y="1409099"/>
            <a:ext cx="3226526" cy="461665"/>
          </a:xfrm>
          <a:prstGeom prst="rect">
            <a:avLst/>
          </a:prstGeom>
          <a:noFill/>
        </p:spPr>
        <p:txBody>
          <a:bodyPr wrap="square" rtlCol="0">
            <a:spAutoFit/>
          </a:bodyPr>
          <a:lstStyle/>
          <a:p>
            <a:r>
              <a:rPr lang="es-AR" sz="2400" dirty="0" err="1" smtClean="0">
                <a:latin typeface="Arial" panose="020B0604020202020204" pitchFamily="34" charset="0"/>
                <a:cs typeface="Arial" panose="020B0604020202020204" pitchFamily="34" charset="0"/>
              </a:rPr>
              <a:t>Vol</a:t>
            </a:r>
            <a:r>
              <a:rPr lang="es-AR" sz="2400" dirty="0" smtClean="0">
                <a:latin typeface="Arial" panose="020B0604020202020204" pitchFamily="34" charset="0"/>
                <a:cs typeface="Arial" panose="020B0604020202020204" pitchFamily="34" charset="0"/>
              </a:rPr>
              <a:t> final – </a:t>
            </a:r>
            <a:r>
              <a:rPr lang="es-AR" sz="2400" dirty="0" err="1" smtClean="0">
                <a:latin typeface="Arial" panose="020B0604020202020204" pitchFamily="34" charset="0"/>
                <a:cs typeface="Arial" panose="020B0604020202020204" pitchFamily="34" charset="0"/>
              </a:rPr>
              <a:t>Vol</a:t>
            </a:r>
            <a:r>
              <a:rPr lang="es-AR" sz="2400" dirty="0" smtClean="0">
                <a:latin typeface="Arial" panose="020B0604020202020204" pitchFamily="34" charset="0"/>
                <a:cs typeface="Arial" panose="020B0604020202020204" pitchFamily="34" charset="0"/>
              </a:rPr>
              <a:t> inicial</a:t>
            </a:r>
            <a:endParaRPr lang="es-AR" sz="2400" baseline="-25000" dirty="0">
              <a:latin typeface="Arial" panose="020B0604020202020204" pitchFamily="34" charset="0"/>
              <a:cs typeface="Arial" panose="020B0604020202020204" pitchFamily="34" charset="0"/>
            </a:endParaRPr>
          </a:p>
        </p:txBody>
      </p:sp>
      <p:cxnSp>
        <p:nvCxnSpPr>
          <p:cNvPr id="37" name="Conector recto de flecha 36"/>
          <p:cNvCxnSpPr/>
          <p:nvPr/>
        </p:nvCxnSpPr>
        <p:spPr>
          <a:xfrm flipV="1">
            <a:off x="8004264" y="1921579"/>
            <a:ext cx="914449" cy="796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CuadroTexto 38"/>
          <p:cNvSpPr txBox="1"/>
          <p:nvPr/>
        </p:nvSpPr>
        <p:spPr>
          <a:xfrm>
            <a:off x="9116918" y="1191154"/>
            <a:ext cx="3226526" cy="830997"/>
          </a:xfrm>
          <a:prstGeom prst="rect">
            <a:avLst/>
          </a:prstGeom>
          <a:noFill/>
        </p:spPr>
        <p:txBody>
          <a:bodyPr wrap="square" rtlCol="0">
            <a:spAutoFit/>
          </a:bodyPr>
          <a:lstStyle/>
          <a:p>
            <a:r>
              <a:rPr lang="es-AR" sz="2400" dirty="0" smtClean="0">
                <a:latin typeface="Arial" panose="020B0604020202020204" pitchFamily="34" charset="0"/>
                <a:cs typeface="Arial" panose="020B0604020202020204" pitchFamily="34" charset="0"/>
              </a:rPr>
              <a:t>N° moles del gas desprendido</a:t>
            </a:r>
            <a:endParaRPr lang="es-AR" sz="2400" baseline="-2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6754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500"/>
                                        <p:tgtEl>
                                          <p:spTgt spid="11"/>
                                        </p:tgtEl>
                                      </p:cBhvr>
                                    </p:animEffect>
                                    <p:set>
                                      <p:cBhvr>
                                        <p:cTn id="26" dur="1" fill="hold">
                                          <p:stCondLst>
                                            <p:cond delay="499"/>
                                          </p:stCondLst>
                                        </p:cTn>
                                        <p:tgtEl>
                                          <p:spTgt spid="11"/>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18" grpId="0"/>
      <p:bldP spid="20" grpId="0"/>
      <p:bldP spid="23" grpId="0"/>
      <p:bldP spid="27" grpId="0"/>
      <p:bldP spid="30" grpId="0"/>
      <p:bldP spid="36" grpId="0"/>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REACCIÓN QUÍMICA</a:t>
            </a:r>
            <a:endParaRPr lang="es-AR" dirty="0"/>
          </a:p>
        </p:txBody>
      </p:sp>
      <p:sp>
        <p:nvSpPr>
          <p:cNvPr id="3" name="Marcador de contenido 2"/>
          <p:cNvSpPr>
            <a:spLocks noGrp="1"/>
          </p:cNvSpPr>
          <p:nvPr>
            <p:ph sz="quarter" idx="13"/>
          </p:nvPr>
        </p:nvSpPr>
        <p:spPr>
          <a:xfrm>
            <a:off x="913774" y="2367093"/>
            <a:ext cx="1249877" cy="569290"/>
          </a:xfrm>
        </p:spPr>
        <p:txBody>
          <a:bodyPr/>
          <a:lstStyle/>
          <a:p>
            <a:pPr marL="0" indent="0">
              <a:buNone/>
            </a:pPr>
            <a:r>
              <a:rPr lang="es-MX" cap="none" dirty="0" smtClean="0">
                <a:latin typeface="Arial" panose="020B0604020202020204" pitchFamily="34" charset="0"/>
                <a:cs typeface="Arial" panose="020B0604020202020204" pitchFamily="34" charset="0"/>
              </a:rPr>
              <a:t>CaCO</a:t>
            </a:r>
            <a:r>
              <a:rPr lang="es-MX" cap="none" baseline="-25000" dirty="0" smtClean="0">
                <a:latin typeface="Arial" panose="020B0604020202020204" pitchFamily="34" charset="0"/>
                <a:cs typeface="Arial" panose="020B0604020202020204" pitchFamily="34" charset="0"/>
              </a:rPr>
              <a:t>3 (s)</a:t>
            </a:r>
            <a:endParaRPr lang="es-AR" dirty="0">
              <a:latin typeface="Arial" panose="020B0604020202020204" pitchFamily="34" charset="0"/>
              <a:cs typeface="Arial" panose="020B0604020202020204" pitchFamily="34" charset="0"/>
            </a:endParaRPr>
          </a:p>
        </p:txBody>
      </p:sp>
      <p:sp>
        <p:nvSpPr>
          <p:cNvPr id="4" name="CuadroTexto 3"/>
          <p:cNvSpPr txBox="1"/>
          <p:nvPr/>
        </p:nvSpPr>
        <p:spPr>
          <a:xfrm>
            <a:off x="2117932" y="2392851"/>
            <a:ext cx="45719"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sp>
        <p:nvSpPr>
          <p:cNvPr id="6" name="CuadroTexto 5"/>
          <p:cNvSpPr txBox="1"/>
          <p:nvPr/>
        </p:nvSpPr>
        <p:spPr>
          <a:xfrm>
            <a:off x="2756079" y="2392851"/>
            <a:ext cx="1345826" cy="400110"/>
          </a:xfrm>
          <a:prstGeom prst="rect">
            <a:avLst/>
          </a:prstGeom>
          <a:noFill/>
        </p:spPr>
        <p:txBody>
          <a:bodyPr wrap="square" rtlCol="0">
            <a:spAutoFit/>
          </a:bodyPr>
          <a:lstStyle/>
          <a:p>
            <a:r>
              <a:rPr lang="es-AR" sz="2000" dirty="0" err="1" smtClean="0">
                <a:latin typeface="Arial" panose="020B0604020202020204" pitchFamily="34" charset="0"/>
                <a:cs typeface="Arial" panose="020B0604020202020204" pitchFamily="34" charset="0"/>
              </a:rPr>
              <a:t>HCl</a:t>
            </a:r>
            <a:r>
              <a:rPr lang="es-AR" sz="2000" dirty="0" smtClean="0">
                <a:latin typeface="Arial" panose="020B0604020202020204" pitchFamily="34" charset="0"/>
                <a:cs typeface="Arial" panose="020B0604020202020204" pitchFamily="34" charset="0"/>
              </a:rPr>
              <a:t> </a:t>
            </a:r>
            <a:r>
              <a:rPr lang="es-AR" sz="2000" baseline="-25000" dirty="0" smtClean="0">
                <a:latin typeface="Arial" panose="020B0604020202020204" pitchFamily="34" charset="0"/>
                <a:cs typeface="Arial" panose="020B0604020202020204" pitchFamily="34" charset="0"/>
              </a:rPr>
              <a:t>(</a:t>
            </a:r>
            <a:r>
              <a:rPr lang="es-AR" sz="2000" baseline="-25000" dirty="0" err="1" smtClean="0">
                <a:latin typeface="Arial" panose="020B0604020202020204" pitchFamily="34" charset="0"/>
                <a:cs typeface="Arial" panose="020B0604020202020204" pitchFamily="34" charset="0"/>
              </a:rPr>
              <a:t>ac</a:t>
            </a:r>
            <a:r>
              <a:rPr lang="es-AR" sz="2000" baseline="-25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cxnSp>
        <p:nvCxnSpPr>
          <p:cNvPr id="8" name="Conector recto de flecha 7"/>
          <p:cNvCxnSpPr>
            <a:stCxn id="6" idx="3"/>
          </p:cNvCxnSpPr>
          <p:nvPr/>
        </p:nvCxnSpPr>
        <p:spPr>
          <a:xfrm flipV="1">
            <a:off x="4101905" y="2577518"/>
            <a:ext cx="1204191" cy="15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uadroTexto 8"/>
          <p:cNvSpPr txBox="1"/>
          <p:nvPr/>
        </p:nvSpPr>
        <p:spPr>
          <a:xfrm flipH="1">
            <a:off x="5544339" y="2361422"/>
            <a:ext cx="1058998"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CO</a:t>
            </a:r>
            <a:r>
              <a:rPr lang="es-AR" sz="2000" baseline="-25000" dirty="0" smtClean="0">
                <a:latin typeface="Arial" panose="020B0604020202020204" pitchFamily="34" charset="0"/>
                <a:cs typeface="Arial" panose="020B0604020202020204" pitchFamily="34" charset="0"/>
              </a:rPr>
              <a:t>2(g)</a:t>
            </a:r>
            <a:endParaRPr lang="es-AR" sz="2000" baseline="-25000" dirty="0">
              <a:latin typeface="Arial" panose="020B0604020202020204" pitchFamily="34" charset="0"/>
              <a:cs typeface="Arial" panose="020B0604020202020204" pitchFamily="34" charset="0"/>
            </a:endParaRPr>
          </a:p>
        </p:txBody>
      </p:sp>
      <p:sp>
        <p:nvSpPr>
          <p:cNvPr id="10" name="CuadroTexto 9"/>
          <p:cNvSpPr txBox="1"/>
          <p:nvPr/>
        </p:nvSpPr>
        <p:spPr>
          <a:xfrm>
            <a:off x="6748530" y="2361422"/>
            <a:ext cx="45719"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a:t>
            </a:r>
            <a:endParaRPr lang="es-AR" sz="2000" dirty="0">
              <a:latin typeface="Arial" panose="020B0604020202020204" pitchFamily="34" charset="0"/>
              <a:cs typeface="Arial" panose="020B0604020202020204" pitchFamily="34" charset="0"/>
            </a:endParaRPr>
          </a:p>
        </p:txBody>
      </p:sp>
      <p:sp>
        <p:nvSpPr>
          <p:cNvPr id="11" name="CuadroTexto 10"/>
          <p:cNvSpPr txBox="1"/>
          <p:nvPr/>
        </p:nvSpPr>
        <p:spPr>
          <a:xfrm flipH="1">
            <a:off x="7489706" y="2392851"/>
            <a:ext cx="2929301" cy="400110"/>
          </a:xfrm>
          <a:prstGeom prst="rect">
            <a:avLst/>
          </a:prstGeom>
          <a:noFill/>
        </p:spPr>
        <p:txBody>
          <a:bodyPr wrap="square" rtlCol="0">
            <a:spAutoFit/>
          </a:bodyPr>
          <a:lstStyle/>
          <a:p>
            <a:r>
              <a:rPr lang="es-AR" sz="2000" dirty="0" smtClean="0">
                <a:latin typeface="Arial" panose="020B0604020202020204" pitchFamily="34" charset="0"/>
                <a:cs typeface="Arial" panose="020B0604020202020204" pitchFamily="34" charset="0"/>
              </a:rPr>
              <a:t>CaCl</a:t>
            </a:r>
            <a:r>
              <a:rPr lang="es-AR" sz="2000" baseline="-25000" dirty="0" smtClean="0">
                <a:latin typeface="Arial" panose="020B0604020202020204" pitchFamily="34" charset="0"/>
                <a:cs typeface="Arial" panose="020B0604020202020204" pitchFamily="34" charset="0"/>
              </a:rPr>
              <a:t>2(</a:t>
            </a:r>
            <a:r>
              <a:rPr lang="es-AR" sz="2000" baseline="-25000" dirty="0" err="1" smtClean="0">
                <a:latin typeface="Arial" panose="020B0604020202020204" pitchFamily="34" charset="0"/>
                <a:cs typeface="Arial" panose="020B0604020202020204" pitchFamily="34" charset="0"/>
              </a:rPr>
              <a:t>ac</a:t>
            </a:r>
            <a:r>
              <a:rPr lang="es-AR" sz="2000" baseline="-25000" dirty="0" smtClean="0">
                <a:latin typeface="Arial" panose="020B0604020202020204" pitchFamily="34" charset="0"/>
                <a:cs typeface="Arial" panose="020B0604020202020204" pitchFamily="34" charset="0"/>
              </a:rPr>
              <a:t>)</a:t>
            </a:r>
            <a:r>
              <a:rPr lang="es-AR" sz="2000" dirty="0" smtClean="0">
                <a:latin typeface="Arial" panose="020B0604020202020204" pitchFamily="34" charset="0"/>
                <a:cs typeface="Arial" panose="020B0604020202020204" pitchFamily="34" charset="0"/>
              </a:rPr>
              <a:t> + H</a:t>
            </a:r>
            <a:r>
              <a:rPr lang="es-AR" sz="2000" baseline="-25000" dirty="0" smtClean="0">
                <a:latin typeface="Arial" panose="020B0604020202020204" pitchFamily="34" charset="0"/>
                <a:cs typeface="Arial" panose="020B0604020202020204" pitchFamily="34" charset="0"/>
              </a:rPr>
              <a:t>2</a:t>
            </a:r>
            <a:r>
              <a:rPr lang="es-AR" sz="2000" dirty="0" smtClean="0">
                <a:latin typeface="Arial" panose="020B0604020202020204" pitchFamily="34" charset="0"/>
                <a:cs typeface="Arial" panose="020B0604020202020204" pitchFamily="34" charset="0"/>
              </a:rPr>
              <a:t>O</a:t>
            </a:r>
            <a:r>
              <a:rPr lang="es-AR" sz="2000" baseline="-25000" dirty="0" smtClean="0">
                <a:latin typeface="Arial" panose="020B0604020202020204" pitchFamily="34" charset="0"/>
                <a:cs typeface="Arial" panose="020B0604020202020204" pitchFamily="34" charset="0"/>
              </a:rPr>
              <a:t>(l)</a:t>
            </a:r>
            <a:endParaRPr lang="es-AR" sz="2000" baseline="-25000" dirty="0">
              <a:latin typeface="Arial" panose="020B0604020202020204" pitchFamily="34" charset="0"/>
              <a:cs typeface="Arial" panose="020B0604020202020204" pitchFamily="34" charset="0"/>
            </a:endParaRPr>
          </a:p>
        </p:txBody>
      </p:sp>
      <p:sp>
        <p:nvSpPr>
          <p:cNvPr id="13" name="CuadroTexto 12"/>
          <p:cNvSpPr txBox="1"/>
          <p:nvPr/>
        </p:nvSpPr>
        <p:spPr>
          <a:xfrm>
            <a:off x="2442542" y="2423629"/>
            <a:ext cx="337977" cy="400110"/>
          </a:xfrm>
          <a:prstGeom prst="rect">
            <a:avLst/>
          </a:prstGeom>
          <a:noFill/>
        </p:spPr>
        <p:txBody>
          <a:bodyPr wrap="square" rtlCol="0">
            <a:spAutoFit/>
          </a:bodyPr>
          <a:lstStyle/>
          <a:p>
            <a:r>
              <a:rPr lang="es-AR" sz="2000" dirty="0" smtClean="0">
                <a:solidFill>
                  <a:srgbClr val="FF0000"/>
                </a:solidFill>
                <a:latin typeface="Arial" panose="020B0604020202020204" pitchFamily="34" charset="0"/>
                <a:cs typeface="Arial" panose="020B0604020202020204" pitchFamily="34" charset="0"/>
              </a:rPr>
              <a:t>2</a:t>
            </a:r>
            <a:endParaRPr lang="es-AR" sz="2000" dirty="0">
              <a:solidFill>
                <a:srgbClr val="FF0000"/>
              </a:solidFill>
              <a:latin typeface="Arial" panose="020B0604020202020204" pitchFamily="34" charset="0"/>
              <a:cs typeface="Arial" panose="020B0604020202020204" pitchFamily="34" charset="0"/>
            </a:endParaRPr>
          </a:p>
        </p:txBody>
      </p:sp>
      <p:sp>
        <p:nvSpPr>
          <p:cNvPr id="5" name="CuadroTexto 4"/>
          <p:cNvSpPr txBox="1"/>
          <p:nvPr/>
        </p:nvSpPr>
        <p:spPr>
          <a:xfrm>
            <a:off x="5306096" y="2977628"/>
            <a:ext cx="2266122" cy="369332"/>
          </a:xfrm>
          <a:prstGeom prst="rect">
            <a:avLst/>
          </a:prstGeom>
          <a:noFill/>
        </p:spPr>
        <p:txBody>
          <a:bodyPr wrap="square" rtlCol="0">
            <a:spAutoFit/>
          </a:bodyPr>
          <a:lstStyle/>
          <a:p>
            <a:r>
              <a:rPr lang="es-AR" dirty="0" smtClean="0"/>
              <a:t>n calculado</a:t>
            </a:r>
            <a:endParaRPr lang="es-AR" dirty="0"/>
          </a:p>
        </p:txBody>
      </p:sp>
      <p:sp>
        <p:nvSpPr>
          <p:cNvPr id="20" name="CuadroTexto 19"/>
          <p:cNvSpPr txBox="1"/>
          <p:nvPr/>
        </p:nvSpPr>
        <p:spPr>
          <a:xfrm>
            <a:off x="913774" y="2929874"/>
            <a:ext cx="2266122" cy="369332"/>
          </a:xfrm>
          <a:prstGeom prst="rect">
            <a:avLst/>
          </a:prstGeom>
          <a:noFill/>
        </p:spPr>
        <p:txBody>
          <a:bodyPr wrap="square" rtlCol="0">
            <a:spAutoFit/>
          </a:bodyPr>
          <a:lstStyle/>
          <a:p>
            <a:r>
              <a:rPr lang="es-AR" dirty="0" smtClean="0"/>
              <a:t>Mismo n</a:t>
            </a:r>
            <a:endParaRPr lang="es-AR" dirty="0"/>
          </a:p>
        </p:txBody>
      </p:sp>
      <p:sp>
        <p:nvSpPr>
          <p:cNvPr id="21" name="CuadroTexto 20"/>
          <p:cNvSpPr txBox="1"/>
          <p:nvPr/>
        </p:nvSpPr>
        <p:spPr>
          <a:xfrm>
            <a:off x="288835" y="4168732"/>
            <a:ext cx="3515999" cy="584775"/>
          </a:xfrm>
          <a:prstGeom prst="rect">
            <a:avLst/>
          </a:prstGeom>
          <a:noFill/>
        </p:spPr>
        <p:txBody>
          <a:bodyPr wrap="square" rtlCol="0">
            <a:spAutoFit/>
          </a:bodyPr>
          <a:lstStyle/>
          <a:p>
            <a:r>
              <a:rPr lang="es-AR" sz="3200" dirty="0" smtClean="0"/>
              <a:t>ESTEQUIOMETRÍA</a:t>
            </a:r>
            <a:endParaRPr lang="es-AR" sz="3200" dirty="0"/>
          </a:p>
        </p:txBody>
      </p:sp>
      <p:sp>
        <p:nvSpPr>
          <p:cNvPr id="22" name="CuadroTexto 21"/>
          <p:cNvSpPr txBox="1"/>
          <p:nvPr/>
        </p:nvSpPr>
        <p:spPr>
          <a:xfrm>
            <a:off x="5306096" y="4168732"/>
            <a:ext cx="6819647" cy="1077218"/>
          </a:xfrm>
          <a:prstGeom prst="rect">
            <a:avLst/>
          </a:prstGeom>
          <a:noFill/>
        </p:spPr>
        <p:txBody>
          <a:bodyPr wrap="square" rtlCol="0">
            <a:spAutoFit/>
          </a:bodyPr>
          <a:lstStyle/>
          <a:p>
            <a:r>
              <a:rPr lang="es-AR" sz="3200" dirty="0" smtClean="0"/>
              <a:t>CALCULAR MASA en mg de </a:t>
            </a:r>
            <a:r>
              <a:rPr lang="es-MX" sz="3200" dirty="0">
                <a:latin typeface="Arial" panose="020B0604020202020204" pitchFamily="34" charset="0"/>
                <a:cs typeface="Arial" panose="020B0604020202020204" pitchFamily="34" charset="0"/>
              </a:rPr>
              <a:t>CaCO</a:t>
            </a:r>
            <a:r>
              <a:rPr lang="es-MX" sz="3200" baseline="-25000" dirty="0">
                <a:latin typeface="Arial" panose="020B0604020202020204" pitchFamily="34" charset="0"/>
                <a:cs typeface="Arial" panose="020B0604020202020204" pitchFamily="34" charset="0"/>
              </a:rPr>
              <a:t>3 (s)</a:t>
            </a:r>
            <a:endParaRPr lang="es-AR" sz="3200" dirty="0">
              <a:latin typeface="Arial" panose="020B0604020202020204" pitchFamily="34" charset="0"/>
              <a:cs typeface="Arial" panose="020B0604020202020204" pitchFamily="34" charset="0"/>
            </a:endParaRPr>
          </a:p>
          <a:p>
            <a:endParaRPr lang="es-AR" sz="3200" dirty="0"/>
          </a:p>
        </p:txBody>
      </p:sp>
      <p:cxnSp>
        <p:nvCxnSpPr>
          <p:cNvPr id="12" name="Conector recto de flecha 11"/>
          <p:cNvCxnSpPr/>
          <p:nvPr/>
        </p:nvCxnSpPr>
        <p:spPr>
          <a:xfrm>
            <a:off x="3804834" y="4487624"/>
            <a:ext cx="9740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130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0"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Para el jueves</a:t>
            </a:r>
            <a:endParaRPr lang="es-AR" dirty="0"/>
          </a:p>
        </p:txBody>
      </p:sp>
      <p:sp>
        <p:nvSpPr>
          <p:cNvPr id="3" name="Marcador de contenido 2"/>
          <p:cNvSpPr>
            <a:spLocks noGrp="1"/>
          </p:cNvSpPr>
          <p:nvPr>
            <p:ph sz="quarter" idx="13"/>
          </p:nvPr>
        </p:nvSpPr>
        <p:spPr>
          <a:xfrm>
            <a:off x="913774" y="1711234"/>
            <a:ext cx="10363826" cy="5146766"/>
          </a:xfrm>
        </p:spPr>
        <p:txBody>
          <a:bodyPr/>
          <a:lstStyle/>
          <a:p>
            <a:r>
              <a:rPr lang="es-AR" dirty="0" smtClean="0"/>
              <a:t>Dividirse en grupo de 5 </a:t>
            </a:r>
          </a:p>
          <a:p>
            <a:r>
              <a:rPr lang="es-AR" dirty="0" smtClean="0"/>
              <a:t>Hacer los ejercicios del cuadernillo de laboratorio (correspondientes al laboratorio n° 4 – calcímetro)</a:t>
            </a:r>
          </a:p>
          <a:p>
            <a:r>
              <a:rPr lang="es-AR" dirty="0" smtClean="0"/>
              <a:t>El jueves van a explicarlos en la clase</a:t>
            </a:r>
          </a:p>
          <a:p>
            <a:r>
              <a:rPr lang="es-AR" dirty="0" smtClean="0"/>
              <a:t>Optativo </a:t>
            </a:r>
            <a:r>
              <a:rPr lang="es-AR" dirty="0"/>
              <a:t>para hacer en casa</a:t>
            </a:r>
            <a:r>
              <a:rPr lang="es-AR" dirty="0" smtClean="0"/>
              <a:t>:</a:t>
            </a:r>
          </a:p>
          <a:p>
            <a:r>
              <a:rPr lang="es-AR" dirty="0" smtClean="0"/>
              <a:t>En una botellita de medio litro, agregar bicarbonato de calcio y luego ácido muriático y rápidamente ponerle un globo en la punta. </a:t>
            </a:r>
          </a:p>
          <a:p>
            <a:r>
              <a:rPr lang="es-AR" dirty="0" smtClean="0"/>
              <a:t>Registrar el procedimiento y lo observado mediante fotos y/o videos que también podrán ser mostrados el jueves en clase</a:t>
            </a:r>
            <a:endParaRPr lang="es-AR" dirty="0"/>
          </a:p>
          <a:p>
            <a:endParaRPr lang="es-AR" dirty="0"/>
          </a:p>
        </p:txBody>
      </p:sp>
    </p:spTree>
    <p:extLst>
      <p:ext uri="{BB962C8B-B14F-4D97-AF65-F5344CB8AC3E}">
        <p14:creationId xmlns:p14="http://schemas.microsoft.com/office/powerpoint/2010/main" val="1755558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Got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Gota</Template>
  <TotalTime>65</TotalTime>
  <Words>423</Words>
  <Application>Microsoft Office PowerPoint</Application>
  <PresentationFormat>Panorámica</PresentationFormat>
  <Paragraphs>57</Paragraphs>
  <Slides>8</Slides>
  <Notes>0</Notes>
  <HiddenSlides>0</HiddenSlides>
  <MMClips>0</MMClips>
  <ScaleCrop>false</ScaleCrop>
  <HeadingPairs>
    <vt:vector size="8" baseType="variant">
      <vt:variant>
        <vt:lpstr>Fuentes usadas</vt:lpstr>
      </vt:variant>
      <vt:variant>
        <vt:i4>2</vt:i4>
      </vt:variant>
      <vt:variant>
        <vt:lpstr>Tema</vt:lpstr>
      </vt:variant>
      <vt:variant>
        <vt:i4>1</vt:i4>
      </vt:variant>
      <vt:variant>
        <vt:lpstr>Servidores OLE incrustados</vt:lpstr>
      </vt:variant>
      <vt:variant>
        <vt:i4>1</vt:i4>
      </vt:variant>
      <vt:variant>
        <vt:lpstr>Títulos de diapositiva</vt:lpstr>
      </vt:variant>
      <vt:variant>
        <vt:i4>8</vt:i4>
      </vt:variant>
    </vt:vector>
  </HeadingPairs>
  <TitlesOfParts>
    <vt:vector size="12" baseType="lpstr">
      <vt:lpstr>Arial</vt:lpstr>
      <vt:lpstr>Tw Cen MT</vt:lpstr>
      <vt:lpstr>Gota</vt:lpstr>
      <vt:lpstr>CorelDRAW</vt:lpstr>
      <vt:lpstr>TRABAJO PRÁCTICO Nº 4 DETERMINACIÓN DE CARBONATOS EN SEDIMENTOS: LEY DE LOS GASES Y EL CALCÍMETRO DE SCHEIBLER </vt:lpstr>
      <vt:lpstr>CARBONATOS</vt:lpstr>
      <vt:lpstr>Objetivos</vt:lpstr>
      <vt:lpstr>Calcímetro de Scheibler </vt:lpstr>
      <vt:lpstr>REACCIÓN QUÍMICA</vt:lpstr>
      <vt:lpstr>Presentación de PowerPoint</vt:lpstr>
      <vt:lpstr>REACCIÓN QUÍMICA</vt:lpstr>
      <vt:lpstr>Para el jueves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PRÁCTICO Nº 3 DETERMINACIÓN DE CARBONATOS EN SEDIMENTOS: LEY DE LOS GASES Y EL CALCÍMETRO DE SCHEIBLER</dc:title>
  <dc:creator>Usuario</dc:creator>
  <cp:lastModifiedBy>Usuario</cp:lastModifiedBy>
  <cp:revision>13</cp:revision>
  <dcterms:created xsi:type="dcterms:W3CDTF">2021-04-06T18:53:23Z</dcterms:created>
  <dcterms:modified xsi:type="dcterms:W3CDTF">2022-03-31T19:08:04Z</dcterms:modified>
</cp:coreProperties>
</file>