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293" r:id="rId3"/>
    <p:sldId id="294" r:id="rId4"/>
    <p:sldId id="258" r:id="rId5"/>
    <p:sldId id="286" r:id="rId6"/>
    <p:sldId id="265" r:id="rId7"/>
    <p:sldId id="276" r:id="rId8"/>
    <p:sldId id="287" r:id="rId9"/>
    <p:sldId id="266" r:id="rId10"/>
    <p:sldId id="279" r:id="rId11"/>
    <p:sldId id="280" r:id="rId12"/>
    <p:sldId id="295" r:id="rId13"/>
    <p:sldId id="296" r:id="rId14"/>
    <p:sldId id="281" r:id="rId15"/>
    <p:sldId id="288" r:id="rId16"/>
    <p:sldId id="297" r:id="rId17"/>
    <p:sldId id="260" r:id="rId18"/>
    <p:sldId id="299" r:id="rId19"/>
    <p:sldId id="300" r:id="rId20"/>
    <p:sldId id="283" r:id="rId21"/>
    <p:sldId id="268" r:id="rId22"/>
    <p:sldId id="269" r:id="rId23"/>
    <p:sldId id="270" r:id="rId24"/>
    <p:sldId id="284" r:id="rId25"/>
    <p:sldId id="298" r:id="rId26"/>
    <p:sldId id="289" r:id="rId27"/>
    <p:sldId id="262" r:id="rId28"/>
    <p:sldId id="272" r:id="rId29"/>
    <p:sldId id="273" r:id="rId30"/>
    <p:sldId id="274" r:id="rId31"/>
    <p:sldId id="282" r:id="rId32"/>
    <p:sldId id="275" r:id="rId33"/>
    <p:sldId id="292" r:id="rId34"/>
    <p:sldId id="290" r:id="rId35"/>
    <p:sldId id="291" r:id="rId36"/>
    <p:sldId id="28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8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4CCE6-33DE-4EB4-8DEF-179069D757E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DFBA6A0-CCE9-45B2-A7A9-F6351F274408}">
      <dgm:prSet/>
      <dgm:spPr/>
      <dgm:t>
        <a:bodyPr/>
        <a:lstStyle/>
        <a:p>
          <a:r>
            <a:rPr lang="es-ES"/>
            <a:t>Gestionar un proyecto es como guiar una orquesta. Para obtener una hermosa sinfonía y lograr sus objetivos, se requiere rigor y una planificación precisa.</a:t>
          </a:r>
          <a:endParaRPr lang="en-US"/>
        </a:p>
      </dgm:t>
    </dgm:pt>
    <dgm:pt modelId="{8E8AC732-AF6C-4867-A403-9052A4298BD2}" type="parTrans" cxnId="{4D41EB2D-75E1-47CD-8C55-9C56055256A6}">
      <dgm:prSet/>
      <dgm:spPr/>
      <dgm:t>
        <a:bodyPr/>
        <a:lstStyle/>
        <a:p>
          <a:endParaRPr lang="en-US"/>
        </a:p>
      </dgm:t>
    </dgm:pt>
    <dgm:pt modelId="{057FBD13-FC87-46F5-A670-EDD4660194A5}" type="sibTrans" cxnId="{4D41EB2D-75E1-47CD-8C55-9C56055256A6}">
      <dgm:prSet/>
      <dgm:spPr/>
      <dgm:t>
        <a:bodyPr/>
        <a:lstStyle/>
        <a:p>
          <a:endParaRPr lang="en-US"/>
        </a:p>
      </dgm:t>
    </dgm:pt>
    <dgm:pt modelId="{94EC528D-80B3-4C94-BAC0-45ECA34B90A5}">
      <dgm:prSet/>
      <dgm:spPr/>
      <dgm:t>
        <a:bodyPr/>
        <a:lstStyle/>
        <a:p>
          <a:r>
            <a:rPr lang="es-ES"/>
            <a:t>La gestión de proyectos se presenta como una organización segmentada en varias frases, y con razón: desarrollar un proyecto es una tarea realmente delicada. Dividirlo en varios pasos te permite organizarte mejor y no saltarte ningún detalle.</a:t>
          </a:r>
          <a:endParaRPr lang="en-US"/>
        </a:p>
      </dgm:t>
    </dgm:pt>
    <dgm:pt modelId="{6B3259B3-1B34-4089-81A9-20DD6ED43ECE}" type="parTrans" cxnId="{4D42BE48-FEBD-4081-A84B-BEA5E91FF213}">
      <dgm:prSet/>
      <dgm:spPr/>
      <dgm:t>
        <a:bodyPr/>
        <a:lstStyle/>
        <a:p>
          <a:endParaRPr lang="en-US"/>
        </a:p>
      </dgm:t>
    </dgm:pt>
    <dgm:pt modelId="{C56CE7FA-4683-4059-8E5B-EB0FB55C3681}" type="sibTrans" cxnId="{4D42BE48-FEBD-4081-A84B-BEA5E91FF213}">
      <dgm:prSet/>
      <dgm:spPr/>
      <dgm:t>
        <a:bodyPr/>
        <a:lstStyle/>
        <a:p>
          <a:endParaRPr lang="en-US"/>
        </a:p>
      </dgm:t>
    </dgm:pt>
    <dgm:pt modelId="{F6BAE233-8F10-401F-B3AD-358E4A483CD2}" type="pres">
      <dgm:prSet presAssocID="{6174CCE6-33DE-4EB4-8DEF-179069D757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BA082AA-43A4-47F2-B87E-E5F11AB94D64}" type="pres">
      <dgm:prSet presAssocID="{1DFBA6A0-CCE9-45B2-A7A9-F6351F274408}" presName="hierRoot1" presStyleCnt="0"/>
      <dgm:spPr/>
    </dgm:pt>
    <dgm:pt modelId="{BF1855F6-D6EE-4C28-8C49-ECAFDB70F083}" type="pres">
      <dgm:prSet presAssocID="{1DFBA6A0-CCE9-45B2-A7A9-F6351F274408}" presName="composite" presStyleCnt="0"/>
      <dgm:spPr/>
    </dgm:pt>
    <dgm:pt modelId="{0F2FF3FB-281A-4203-82E6-0B4E648527CC}" type="pres">
      <dgm:prSet presAssocID="{1DFBA6A0-CCE9-45B2-A7A9-F6351F274408}" presName="background" presStyleLbl="node0" presStyleIdx="0" presStyleCnt="2"/>
      <dgm:spPr/>
    </dgm:pt>
    <dgm:pt modelId="{7D614809-CCAB-4B7E-89CA-23FD3B0296CB}" type="pres">
      <dgm:prSet presAssocID="{1DFBA6A0-CCE9-45B2-A7A9-F6351F274408}" presName="text" presStyleLbl="fgAcc0" presStyleIdx="0" presStyleCnt="2">
        <dgm:presLayoutVars>
          <dgm:chPref val="3"/>
        </dgm:presLayoutVars>
      </dgm:prSet>
      <dgm:spPr/>
    </dgm:pt>
    <dgm:pt modelId="{E793B68A-0BEC-4207-BE4C-1CE18283C7AF}" type="pres">
      <dgm:prSet presAssocID="{1DFBA6A0-CCE9-45B2-A7A9-F6351F274408}" presName="hierChild2" presStyleCnt="0"/>
      <dgm:spPr/>
    </dgm:pt>
    <dgm:pt modelId="{B3AD7860-D5A3-4134-B33F-25E6511686E3}" type="pres">
      <dgm:prSet presAssocID="{94EC528D-80B3-4C94-BAC0-45ECA34B90A5}" presName="hierRoot1" presStyleCnt="0"/>
      <dgm:spPr/>
    </dgm:pt>
    <dgm:pt modelId="{F154FC9C-6E7A-4119-B7C9-8A97BF76C172}" type="pres">
      <dgm:prSet presAssocID="{94EC528D-80B3-4C94-BAC0-45ECA34B90A5}" presName="composite" presStyleCnt="0"/>
      <dgm:spPr/>
    </dgm:pt>
    <dgm:pt modelId="{B7B59C06-AE2E-48D3-ADAB-B56F229593B2}" type="pres">
      <dgm:prSet presAssocID="{94EC528D-80B3-4C94-BAC0-45ECA34B90A5}" presName="background" presStyleLbl="node0" presStyleIdx="1" presStyleCnt="2"/>
      <dgm:spPr/>
    </dgm:pt>
    <dgm:pt modelId="{43E1EDF5-C3DE-4A53-BF86-F546795040FF}" type="pres">
      <dgm:prSet presAssocID="{94EC528D-80B3-4C94-BAC0-45ECA34B90A5}" presName="text" presStyleLbl="fgAcc0" presStyleIdx="1" presStyleCnt="2">
        <dgm:presLayoutVars>
          <dgm:chPref val="3"/>
        </dgm:presLayoutVars>
      </dgm:prSet>
      <dgm:spPr/>
    </dgm:pt>
    <dgm:pt modelId="{E6B627F4-9A1D-4438-B1F9-C3ED574E211E}" type="pres">
      <dgm:prSet presAssocID="{94EC528D-80B3-4C94-BAC0-45ECA34B90A5}" presName="hierChild2" presStyleCnt="0"/>
      <dgm:spPr/>
    </dgm:pt>
  </dgm:ptLst>
  <dgm:cxnLst>
    <dgm:cxn modelId="{4D41EB2D-75E1-47CD-8C55-9C56055256A6}" srcId="{6174CCE6-33DE-4EB4-8DEF-179069D757EE}" destId="{1DFBA6A0-CCE9-45B2-A7A9-F6351F274408}" srcOrd="0" destOrd="0" parTransId="{8E8AC732-AF6C-4867-A403-9052A4298BD2}" sibTransId="{057FBD13-FC87-46F5-A670-EDD4660194A5}"/>
    <dgm:cxn modelId="{A5C73C48-476C-4E32-BB6F-4827E8385120}" type="presOf" srcId="{6174CCE6-33DE-4EB4-8DEF-179069D757EE}" destId="{F6BAE233-8F10-401F-B3AD-358E4A483CD2}" srcOrd="0" destOrd="0" presId="urn:microsoft.com/office/officeart/2005/8/layout/hierarchy1"/>
    <dgm:cxn modelId="{4D42BE48-FEBD-4081-A84B-BEA5E91FF213}" srcId="{6174CCE6-33DE-4EB4-8DEF-179069D757EE}" destId="{94EC528D-80B3-4C94-BAC0-45ECA34B90A5}" srcOrd="1" destOrd="0" parTransId="{6B3259B3-1B34-4089-81A9-20DD6ED43ECE}" sibTransId="{C56CE7FA-4683-4059-8E5B-EB0FB55C3681}"/>
    <dgm:cxn modelId="{EF563B77-119F-44C0-BA2D-B3D2AF48BC00}" type="presOf" srcId="{94EC528D-80B3-4C94-BAC0-45ECA34B90A5}" destId="{43E1EDF5-C3DE-4A53-BF86-F546795040FF}" srcOrd="0" destOrd="0" presId="urn:microsoft.com/office/officeart/2005/8/layout/hierarchy1"/>
    <dgm:cxn modelId="{701F3FE6-C6F3-4485-A13A-F58B6A3DADC9}" type="presOf" srcId="{1DFBA6A0-CCE9-45B2-A7A9-F6351F274408}" destId="{7D614809-CCAB-4B7E-89CA-23FD3B0296CB}" srcOrd="0" destOrd="0" presId="urn:microsoft.com/office/officeart/2005/8/layout/hierarchy1"/>
    <dgm:cxn modelId="{ACF300B1-02BB-4FBD-8B51-11B1DD023363}" type="presParOf" srcId="{F6BAE233-8F10-401F-B3AD-358E4A483CD2}" destId="{DBA082AA-43A4-47F2-B87E-E5F11AB94D64}" srcOrd="0" destOrd="0" presId="urn:microsoft.com/office/officeart/2005/8/layout/hierarchy1"/>
    <dgm:cxn modelId="{B2D6A57B-DCCE-4979-B9A5-C813058D0887}" type="presParOf" srcId="{DBA082AA-43A4-47F2-B87E-E5F11AB94D64}" destId="{BF1855F6-D6EE-4C28-8C49-ECAFDB70F083}" srcOrd="0" destOrd="0" presId="urn:microsoft.com/office/officeart/2005/8/layout/hierarchy1"/>
    <dgm:cxn modelId="{A467D377-2BB4-423D-AE80-830B42B54EAF}" type="presParOf" srcId="{BF1855F6-D6EE-4C28-8C49-ECAFDB70F083}" destId="{0F2FF3FB-281A-4203-82E6-0B4E648527CC}" srcOrd="0" destOrd="0" presId="urn:microsoft.com/office/officeart/2005/8/layout/hierarchy1"/>
    <dgm:cxn modelId="{958AC0AF-E591-471F-A20D-30799E0DD066}" type="presParOf" srcId="{BF1855F6-D6EE-4C28-8C49-ECAFDB70F083}" destId="{7D614809-CCAB-4B7E-89CA-23FD3B0296CB}" srcOrd="1" destOrd="0" presId="urn:microsoft.com/office/officeart/2005/8/layout/hierarchy1"/>
    <dgm:cxn modelId="{B27A4BAC-A5CF-4309-99C9-4F97260A7AD0}" type="presParOf" srcId="{DBA082AA-43A4-47F2-B87E-E5F11AB94D64}" destId="{E793B68A-0BEC-4207-BE4C-1CE18283C7AF}" srcOrd="1" destOrd="0" presId="urn:microsoft.com/office/officeart/2005/8/layout/hierarchy1"/>
    <dgm:cxn modelId="{ABBDF4C8-E34F-4019-8D29-FFB4569ECC7D}" type="presParOf" srcId="{F6BAE233-8F10-401F-B3AD-358E4A483CD2}" destId="{B3AD7860-D5A3-4134-B33F-25E6511686E3}" srcOrd="1" destOrd="0" presId="urn:microsoft.com/office/officeart/2005/8/layout/hierarchy1"/>
    <dgm:cxn modelId="{3B0A015D-7410-4B34-B815-DAFF7D52321E}" type="presParOf" srcId="{B3AD7860-D5A3-4134-B33F-25E6511686E3}" destId="{F154FC9C-6E7A-4119-B7C9-8A97BF76C172}" srcOrd="0" destOrd="0" presId="urn:microsoft.com/office/officeart/2005/8/layout/hierarchy1"/>
    <dgm:cxn modelId="{1D278342-3BBC-44D8-B0E4-298BC5858042}" type="presParOf" srcId="{F154FC9C-6E7A-4119-B7C9-8A97BF76C172}" destId="{B7B59C06-AE2E-48D3-ADAB-B56F229593B2}" srcOrd="0" destOrd="0" presId="urn:microsoft.com/office/officeart/2005/8/layout/hierarchy1"/>
    <dgm:cxn modelId="{57B698ED-9A3B-4728-A638-15FC70A54A73}" type="presParOf" srcId="{F154FC9C-6E7A-4119-B7C9-8A97BF76C172}" destId="{43E1EDF5-C3DE-4A53-BF86-F546795040FF}" srcOrd="1" destOrd="0" presId="urn:microsoft.com/office/officeart/2005/8/layout/hierarchy1"/>
    <dgm:cxn modelId="{263D76FF-C6F2-4DEF-8975-AB1805BFADAA}" type="presParOf" srcId="{B3AD7860-D5A3-4134-B33F-25E6511686E3}" destId="{E6B627F4-9A1D-4438-B1F9-C3ED574E211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64F709-4055-43E5-B348-0DFF34231D7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s-AR"/>
        </a:p>
      </dgm:t>
    </dgm:pt>
    <dgm:pt modelId="{F8367F27-7877-48CB-AB1D-EB3BDA663362}" type="pres">
      <dgm:prSet presAssocID="{0D64F709-4055-43E5-B348-0DFF34231D7C}" presName="Name0" presStyleCnt="0">
        <dgm:presLayoutVars>
          <dgm:dir/>
          <dgm:resizeHandles val="exact"/>
        </dgm:presLayoutVars>
      </dgm:prSet>
      <dgm:spPr/>
    </dgm:pt>
  </dgm:ptLst>
  <dgm:cxnLst>
    <dgm:cxn modelId="{4930CB93-6D6D-4C04-9D59-815FECDDDB02}" type="presOf" srcId="{0D64F709-4055-43E5-B348-0DFF34231D7C}" destId="{F8367F27-7877-48CB-AB1D-EB3BDA663362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B3033E-A30F-4FBD-B99C-F30DB1684C5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4D81F26-DB88-44BB-A88C-0D5D1BFEB545}">
      <dgm:prSet/>
      <dgm:spPr/>
      <dgm:t>
        <a:bodyPr/>
        <a:lstStyle/>
        <a:p>
          <a:r>
            <a:rPr lang="es-AR"/>
            <a:t>E</a:t>
          </a:r>
          <a:r>
            <a:rPr lang="es-ES"/>
            <a:t>studio del mercado</a:t>
          </a:r>
          <a:endParaRPr lang="en-US"/>
        </a:p>
      </dgm:t>
    </dgm:pt>
    <dgm:pt modelId="{DDDDD97A-3516-4543-96E4-22DF6C8F8AEE}" type="parTrans" cxnId="{E5684AE4-9B7F-47DC-97F9-876C467ABFF6}">
      <dgm:prSet/>
      <dgm:spPr/>
      <dgm:t>
        <a:bodyPr/>
        <a:lstStyle/>
        <a:p>
          <a:endParaRPr lang="en-US"/>
        </a:p>
      </dgm:t>
    </dgm:pt>
    <dgm:pt modelId="{881D3060-1162-40A2-9BAF-AFB346015E04}" type="sibTrans" cxnId="{E5684AE4-9B7F-47DC-97F9-876C467ABFF6}">
      <dgm:prSet/>
      <dgm:spPr/>
      <dgm:t>
        <a:bodyPr/>
        <a:lstStyle/>
        <a:p>
          <a:endParaRPr lang="en-US"/>
        </a:p>
      </dgm:t>
    </dgm:pt>
    <dgm:pt modelId="{52AFB0B4-6F5E-4DAB-912F-CBA1F80ED244}">
      <dgm:prSet/>
      <dgm:spPr/>
      <dgm:t>
        <a:bodyPr/>
        <a:lstStyle/>
        <a:p>
          <a:r>
            <a:rPr lang="es-AR"/>
            <a:t>E</a:t>
          </a:r>
          <a:r>
            <a:rPr lang="es-ES"/>
            <a:t>studio legal</a:t>
          </a:r>
          <a:endParaRPr lang="en-US"/>
        </a:p>
      </dgm:t>
    </dgm:pt>
    <dgm:pt modelId="{D166FDAA-D324-45D5-99F8-F6BB3F899CF7}" type="parTrans" cxnId="{1D78A0D0-D796-4715-B2EF-7811C5ECC9D4}">
      <dgm:prSet/>
      <dgm:spPr/>
      <dgm:t>
        <a:bodyPr/>
        <a:lstStyle/>
        <a:p>
          <a:endParaRPr lang="en-US"/>
        </a:p>
      </dgm:t>
    </dgm:pt>
    <dgm:pt modelId="{947671B1-B5B7-4B2D-BE91-B2EBECF28AF6}" type="sibTrans" cxnId="{1D78A0D0-D796-4715-B2EF-7811C5ECC9D4}">
      <dgm:prSet/>
      <dgm:spPr/>
      <dgm:t>
        <a:bodyPr/>
        <a:lstStyle/>
        <a:p>
          <a:endParaRPr lang="en-US"/>
        </a:p>
      </dgm:t>
    </dgm:pt>
    <dgm:pt modelId="{F1676032-DCB3-4303-A896-32F02D9EEEA5}">
      <dgm:prSet/>
      <dgm:spPr/>
      <dgm:t>
        <a:bodyPr/>
        <a:lstStyle/>
        <a:p>
          <a:r>
            <a:rPr lang="es-AR"/>
            <a:t>E</a:t>
          </a:r>
          <a:r>
            <a:rPr lang="es-ES"/>
            <a:t>studio técnico</a:t>
          </a:r>
          <a:endParaRPr lang="en-US"/>
        </a:p>
      </dgm:t>
    </dgm:pt>
    <dgm:pt modelId="{BDFA33E3-EC97-41C9-98B4-B1331A66BFC0}" type="parTrans" cxnId="{62229CDD-0AF7-49DD-AC45-3DE422D495E1}">
      <dgm:prSet/>
      <dgm:spPr/>
      <dgm:t>
        <a:bodyPr/>
        <a:lstStyle/>
        <a:p>
          <a:endParaRPr lang="en-US"/>
        </a:p>
      </dgm:t>
    </dgm:pt>
    <dgm:pt modelId="{DD420CB4-6350-474F-9EBF-96F722C6094F}" type="sibTrans" cxnId="{62229CDD-0AF7-49DD-AC45-3DE422D495E1}">
      <dgm:prSet/>
      <dgm:spPr/>
      <dgm:t>
        <a:bodyPr/>
        <a:lstStyle/>
        <a:p>
          <a:endParaRPr lang="en-US"/>
        </a:p>
      </dgm:t>
    </dgm:pt>
    <dgm:pt modelId="{9C7412D5-E0B3-499B-AFD7-FBC5EBFA20DA}">
      <dgm:prSet/>
      <dgm:spPr/>
      <dgm:t>
        <a:bodyPr/>
        <a:lstStyle/>
        <a:p>
          <a:r>
            <a:rPr lang="es-AR"/>
            <a:t>Estudio económico</a:t>
          </a:r>
          <a:endParaRPr lang="en-US"/>
        </a:p>
      </dgm:t>
    </dgm:pt>
    <dgm:pt modelId="{C3157751-D1AD-48F4-B5DB-C6263D9060F8}" type="parTrans" cxnId="{59CB6561-A6F2-4533-8365-48A007135A4C}">
      <dgm:prSet/>
      <dgm:spPr/>
      <dgm:t>
        <a:bodyPr/>
        <a:lstStyle/>
        <a:p>
          <a:endParaRPr lang="en-US"/>
        </a:p>
      </dgm:t>
    </dgm:pt>
    <dgm:pt modelId="{D6592F27-21F1-4E27-9F4C-21F59FC6F169}" type="sibTrans" cxnId="{59CB6561-A6F2-4533-8365-48A007135A4C}">
      <dgm:prSet/>
      <dgm:spPr/>
      <dgm:t>
        <a:bodyPr/>
        <a:lstStyle/>
        <a:p>
          <a:endParaRPr lang="en-US"/>
        </a:p>
      </dgm:t>
    </dgm:pt>
    <dgm:pt modelId="{4E121A21-7EAE-4729-8BDB-FDE4F8DADC56}">
      <dgm:prSet/>
      <dgm:spPr/>
      <dgm:t>
        <a:bodyPr/>
        <a:lstStyle/>
        <a:p>
          <a:r>
            <a:rPr lang="es-AR"/>
            <a:t>E</a:t>
          </a:r>
          <a:r>
            <a:rPr lang="es-ES"/>
            <a:t>studio financiero</a:t>
          </a:r>
          <a:endParaRPr lang="en-US"/>
        </a:p>
      </dgm:t>
    </dgm:pt>
    <dgm:pt modelId="{28F8BF13-F20D-4AE4-8A00-932C1DC78CEB}" type="parTrans" cxnId="{FE18AC70-FA50-4DFA-97DF-1DF95FC5611A}">
      <dgm:prSet/>
      <dgm:spPr/>
      <dgm:t>
        <a:bodyPr/>
        <a:lstStyle/>
        <a:p>
          <a:endParaRPr lang="en-US"/>
        </a:p>
      </dgm:t>
    </dgm:pt>
    <dgm:pt modelId="{960B111D-65E6-4D8E-BC72-DBB1F14E1D7E}" type="sibTrans" cxnId="{FE18AC70-FA50-4DFA-97DF-1DF95FC5611A}">
      <dgm:prSet/>
      <dgm:spPr/>
      <dgm:t>
        <a:bodyPr/>
        <a:lstStyle/>
        <a:p>
          <a:endParaRPr lang="en-US"/>
        </a:p>
      </dgm:t>
    </dgm:pt>
    <dgm:pt modelId="{C8C74322-3372-41CE-BF99-C0E2FB2E493F}" type="pres">
      <dgm:prSet presAssocID="{28B3033E-A30F-4FBD-B99C-F30DB1684C54}" presName="diagram" presStyleCnt="0">
        <dgm:presLayoutVars>
          <dgm:dir/>
          <dgm:resizeHandles val="exact"/>
        </dgm:presLayoutVars>
      </dgm:prSet>
      <dgm:spPr/>
    </dgm:pt>
    <dgm:pt modelId="{BE8CCAF5-CE93-4167-BDED-A9C03E3775CD}" type="pres">
      <dgm:prSet presAssocID="{64D81F26-DB88-44BB-A88C-0D5D1BFEB545}" presName="node" presStyleLbl="node1" presStyleIdx="0" presStyleCnt="5">
        <dgm:presLayoutVars>
          <dgm:bulletEnabled val="1"/>
        </dgm:presLayoutVars>
      </dgm:prSet>
      <dgm:spPr/>
    </dgm:pt>
    <dgm:pt modelId="{EF6B2AD6-BDCE-4258-A74E-1F9F0360A9B1}" type="pres">
      <dgm:prSet presAssocID="{881D3060-1162-40A2-9BAF-AFB346015E04}" presName="sibTrans" presStyleCnt="0"/>
      <dgm:spPr/>
    </dgm:pt>
    <dgm:pt modelId="{9FB756E8-3EFB-479F-A78F-E6CDE6885102}" type="pres">
      <dgm:prSet presAssocID="{52AFB0B4-6F5E-4DAB-912F-CBA1F80ED244}" presName="node" presStyleLbl="node1" presStyleIdx="1" presStyleCnt="5">
        <dgm:presLayoutVars>
          <dgm:bulletEnabled val="1"/>
        </dgm:presLayoutVars>
      </dgm:prSet>
      <dgm:spPr/>
    </dgm:pt>
    <dgm:pt modelId="{499EB9CC-C16E-4E43-8201-FEE73859DFED}" type="pres">
      <dgm:prSet presAssocID="{947671B1-B5B7-4B2D-BE91-B2EBECF28AF6}" presName="sibTrans" presStyleCnt="0"/>
      <dgm:spPr/>
    </dgm:pt>
    <dgm:pt modelId="{96880699-D63B-4379-AF79-67C71C237146}" type="pres">
      <dgm:prSet presAssocID="{F1676032-DCB3-4303-A896-32F02D9EEEA5}" presName="node" presStyleLbl="node1" presStyleIdx="2" presStyleCnt="5">
        <dgm:presLayoutVars>
          <dgm:bulletEnabled val="1"/>
        </dgm:presLayoutVars>
      </dgm:prSet>
      <dgm:spPr/>
    </dgm:pt>
    <dgm:pt modelId="{1F4057A3-1D6F-42DD-8F1B-07C216C579AD}" type="pres">
      <dgm:prSet presAssocID="{DD420CB4-6350-474F-9EBF-96F722C6094F}" presName="sibTrans" presStyleCnt="0"/>
      <dgm:spPr/>
    </dgm:pt>
    <dgm:pt modelId="{C6412314-50F5-454C-8C7C-408E4C0B1B87}" type="pres">
      <dgm:prSet presAssocID="{9C7412D5-E0B3-499B-AFD7-FBC5EBFA20DA}" presName="node" presStyleLbl="node1" presStyleIdx="3" presStyleCnt="5">
        <dgm:presLayoutVars>
          <dgm:bulletEnabled val="1"/>
        </dgm:presLayoutVars>
      </dgm:prSet>
      <dgm:spPr/>
    </dgm:pt>
    <dgm:pt modelId="{0C3F3135-0489-4F5F-9302-0FFD96F6026E}" type="pres">
      <dgm:prSet presAssocID="{D6592F27-21F1-4E27-9F4C-21F59FC6F169}" presName="sibTrans" presStyleCnt="0"/>
      <dgm:spPr/>
    </dgm:pt>
    <dgm:pt modelId="{788EC660-8E34-4EE9-8366-0815DD1FF51D}" type="pres">
      <dgm:prSet presAssocID="{4E121A21-7EAE-4729-8BDB-FDE4F8DADC56}" presName="node" presStyleLbl="node1" presStyleIdx="4" presStyleCnt="5">
        <dgm:presLayoutVars>
          <dgm:bulletEnabled val="1"/>
        </dgm:presLayoutVars>
      </dgm:prSet>
      <dgm:spPr/>
    </dgm:pt>
  </dgm:ptLst>
  <dgm:cxnLst>
    <dgm:cxn modelId="{FD0AA012-E4E2-4BE2-BF40-D8B8ACEC50A5}" type="presOf" srcId="{28B3033E-A30F-4FBD-B99C-F30DB1684C54}" destId="{C8C74322-3372-41CE-BF99-C0E2FB2E493F}" srcOrd="0" destOrd="0" presId="urn:microsoft.com/office/officeart/2005/8/layout/default"/>
    <dgm:cxn modelId="{D6BE3128-1127-4307-A7DF-7C31D1D4C2A3}" type="presOf" srcId="{64D81F26-DB88-44BB-A88C-0D5D1BFEB545}" destId="{BE8CCAF5-CE93-4167-BDED-A9C03E3775CD}" srcOrd="0" destOrd="0" presId="urn:microsoft.com/office/officeart/2005/8/layout/default"/>
    <dgm:cxn modelId="{E565233B-57EF-4E26-A58E-85F0156871F9}" type="presOf" srcId="{4E121A21-7EAE-4729-8BDB-FDE4F8DADC56}" destId="{788EC660-8E34-4EE9-8366-0815DD1FF51D}" srcOrd="0" destOrd="0" presId="urn:microsoft.com/office/officeart/2005/8/layout/default"/>
    <dgm:cxn modelId="{59CB6561-A6F2-4533-8365-48A007135A4C}" srcId="{28B3033E-A30F-4FBD-B99C-F30DB1684C54}" destId="{9C7412D5-E0B3-499B-AFD7-FBC5EBFA20DA}" srcOrd="3" destOrd="0" parTransId="{C3157751-D1AD-48F4-B5DB-C6263D9060F8}" sibTransId="{D6592F27-21F1-4E27-9F4C-21F59FC6F169}"/>
    <dgm:cxn modelId="{BA6E1367-59EE-47BC-BACA-4BF0EFE1E2A1}" type="presOf" srcId="{F1676032-DCB3-4303-A896-32F02D9EEEA5}" destId="{96880699-D63B-4379-AF79-67C71C237146}" srcOrd="0" destOrd="0" presId="urn:microsoft.com/office/officeart/2005/8/layout/default"/>
    <dgm:cxn modelId="{FE18AC70-FA50-4DFA-97DF-1DF95FC5611A}" srcId="{28B3033E-A30F-4FBD-B99C-F30DB1684C54}" destId="{4E121A21-7EAE-4729-8BDB-FDE4F8DADC56}" srcOrd="4" destOrd="0" parTransId="{28F8BF13-F20D-4AE4-8A00-932C1DC78CEB}" sibTransId="{960B111D-65E6-4D8E-BC72-DBB1F14E1D7E}"/>
    <dgm:cxn modelId="{45FBCB89-5A9A-4A56-8C5F-B6C77342C361}" type="presOf" srcId="{9C7412D5-E0B3-499B-AFD7-FBC5EBFA20DA}" destId="{C6412314-50F5-454C-8C7C-408E4C0B1B87}" srcOrd="0" destOrd="0" presId="urn:microsoft.com/office/officeart/2005/8/layout/default"/>
    <dgm:cxn modelId="{8C927C8C-6E0E-40C5-9124-8F02475E608A}" type="presOf" srcId="{52AFB0B4-6F5E-4DAB-912F-CBA1F80ED244}" destId="{9FB756E8-3EFB-479F-A78F-E6CDE6885102}" srcOrd="0" destOrd="0" presId="urn:microsoft.com/office/officeart/2005/8/layout/default"/>
    <dgm:cxn modelId="{1D78A0D0-D796-4715-B2EF-7811C5ECC9D4}" srcId="{28B3033E-A30F-4FBD-B99C-F30DB1684C54}" destId="{52AFB0B4-6F5E-4DAB-912F-CBA1F80ED244}" srcOrd="1" destOrd="0" parTransId="{D166FDAA-D324-45D5-99F8-F6BB3F899CF7}" sibTransId="{947671B1-B5B7-4B2D-BE91-B2EBECF28AF6}"/>
    <dgm:cxn modelId="{62229CDD-0AF7-49DD-AC45-3DE422D495E1}" srcId="{28B3033E-A30F-4FBD-B99C-F30DB1684C54}" destId="{F1676032-DCB3-4303-A896-32F02D9EEEA5}" srcOrd="2" destOrd="0" parTransId="{BDFA33E3-EC97-41C9-98B4-B1331A66BFC0}" sibTransId="{DD420CB4-6350-474F-9EBF-96F722C6094F}"/>
    <dgm:cxn modelId="{E5684AE4-9B7F-47DC-97F9-876C467ABFF6}" srcId="{28B3033E-A30F-4FBD-B99C-F30DB1684C54}" destId="{64D81F26-DB88-44BB-A88C-0D5D1BFEB545}" srcOrd="0" destOrd="0" parTransId="{DDDDD97A-3516-4543-96E4-22DF6C8F8AEE}" sibTransId="{881D3060-1162-40A2-9BAF-AFB346015E04}"/>
    <dgm:cxn modelId="{429B8241-4852-4F39-9C45-2212BA46DEE6}" type="presParOf" srcId="{C8C74322-3372-41CE-BF99-C0E2FB2E493F}" destId="{BE8CCAF5-CE93-4167-BDED-A9C03E3775CD}" srcOrd="0" destOrd="0" presId="urn:microsoft.com/office/officeart/2005/8/layout/default"/>
    <dgm:cxn modelId="{3F652D6F-D782-4572-82E3-750FFB6FEFE4}" type="presParOf" srcId="{C8C74322-3372-41CE-BF99-C0E2FB2E493F}" destId="{EF6B2AD6-BDCE-4258-A74E-1F9F0360A9B1}" srcOrd="1" destOrd="0" presId="urn:microsoft.com/office/officeart/2005/8/layout/default"/>
    <dgm:cxn modelId="{6F2C5008-2AD8-4593-B228-BFBA2AA7E78D}" type="presParOf" srcId="{C8C74322-3372-41CE-BF99-C0E2FB2E493F}" destId="{9FB756E8-3EFB-479F-A78F-E6CDE6885102}" srcOrd="2" destOrd="0" presId="urn:microsoft.com/office/officeart/2005/8/layout/default"/>
    <dgm:cxn modelId="{66E0A86C-893C-4091-AE96-0D99A07934A7}" type="presParOf" srcId="{C8C74322-3372-41CE-BF99-C0E2FB2E493F}" destId="{499EB9CC-C16E-4E43-8201-FEE73859DFED}" srcOrd="3" destOrd="0" presId="urn:microsoft.com/office/officeart/2005/8/layout/default"/>
    <dgm:cxn modelId="{E0219A47-D1CA-4840-B58F-FBF74E916AB5}" type="presParOf" srcId="{C8C74322-3372-41CE-BF99-C0E2FB2E493F}" destId="{96880699-D63B-4379-AF79-67C71C237146}" srcOrd="4" destOrd="0" presId="urn:microsoft.com/office/officeart/2005/8/layout/default"/>
    <dgm:cxn modelId="{889FA7F2-3F07-42CA-BDD0-D8FDC84A3905}" type="presParOf" srcId="{C8C74322-3372-41CE-BF99-C0E2FB2E493F}" destId="{1F4057A3-1D6F-42DD-8F1B-07C216C579AD}" srcOrd="5" destOrd="0" presId="urn:microsoft.com/office/officeart/2005/8/layout/default"/>
    <dgm:cxn modelId="{F6DE0E89-00FF-4207-8712-9B6F85C65546}" type="presParOf" srcId="{C8C74322-3372-41CE-BF99-C0E2FB2E493F}" destId="{C6412314-50F5-454C-8C7C-408E4C0B1B87}" srcOrd="6" destOrd="0" presId="urn:microsoft.com/office/officeart/2005/8/layout/default"/>
    <dgm:cxn modelId="{E3E7A6D1-2ABB-434E-B3A4-3A04C255BA72}" type="presParOf" srcId="{C8C74322-3372-41CE-BF99-C0E2FB2E493F}" destId="{0C3F3135-0489-4F5F-9302-0FFD96F6026E}" srcOrd="7" destOrd="0" presId="urn:microsoft.com/office/officeart/2005/8/layout/default"/>
    <dgm:cxn modelId="{3CEFF673-FF68-4A8E-8F85-25CC24EF60E0}" type="presParOf" srcId="{C8C74322-3372-41CE-BF99-C0E2FB2E493F}" destId="{788EC660-8E34-4EE9-8366-0815DD1FF51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FF3FB-281A-4203-82E6-0B4E648527CC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14809-CCAB-4B7E-89CA-23FD3B0296CB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Gestionar un proyecto es como guiar una orquesta. Para obtener una hermosa sinfonía y lograr sus objetivos, se requiere rigor y una planificación precisa.</a:t>
          </a:r>
          <a:endParaRPr lang="en-US" sz="2100" kern="1200"/>
        </a:p>
      </dsp:txBody>
      <dsp:txXfrm>
        <a:off x="560236" y="832323"/>
        <a:ext cx="4149382" cy="2576345"/>
      </dsp:txXfrm>
    </dsp:sp>
    <dsp:sp modelId="{B7B59C06-AE2E-48D3-ADAB-B56F229593B2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1EDF5-C3DE-4A53-BF86-F546795040FF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La gestión de proyectos se presenta como una organización segmentada en varias frases, y con razón: desarrollar un proyecto es una tarea realmente delicada. Dividirlo en varios pasos te permite organizarte mejor y no saltarte ningún detalle.</a:t>
          </a:r>
          <a:endParaRPr lang="en-US" sz="2100" kern="1200"/>
        </a:p>
      </dsp:txBody>
      <dsp:txXfrm>
        <a:off x="5827635" y="832323"/>
        <a:ext cx="4149382" cy="2576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CCAF5-CE93-4167-BDED-A9C03E3775CD}">
      <dsp:nvSpPr>
        <dsp:cNvPr id="0" name=""/>
        <dsp:cNvSpPr/>
      </dsp:nvSpPr>
      <dsp:spPr>
        <a:xfrm>
          <a:off x="377190" y="3160"/>
          <a:ext cx="2907506" cy="17445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400" kern="1200"/>
            <a:t>E</a:t>
          </a:r>
          <a:r>
            <a:rPr lang="es-ES" sz="4400" kern="1200"/>
            <a:t>studio del mercado</a:t>
          </a:r>
          <a:endParaRPr lang="en-US" sz="4400" kern="1200"/>
        </a:p>
      </dsp:txBody>
      <dsp:txXfrm>
        <a:off x="377190" y="3160"/>
        <a:ext cx="2907506" cy="1744503"/>
      </dsp:txXfrm>
    </dsp:sp>
    <dsp:sp modelId="{9FB756E8-3EFB-479F-A78F-E6CDE6885102}">
      <dsp:nvSpPr>
        <dsp:cNvPr id="0" name=""/>
        <dsp:cNvSpPr/>
      </dsp:nvSpPr>
      <dsp:spPr>
        <a:xfrm>
          <a:off x="3575446" y="3160"/>
          <a:ext cx="2907506" cy="1744503"/>
        </a:xfrm>
        <a:prstGeom prst="rect">
          <a:avLst/>
        </a:prstGeom>
        <a:solidFill>
          <a:schemeClr val="accent5">
            <a:hueOff val="531780"/>
            <a:satOff val="-5973"/>
            <a:lumOff val="-1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400" kern="1200"/>
            <a:t>E</a:t>
          </a:r>
          <a:r>
            <a:rPr lang="es-ES" sz="4400" kern="1200"/>
            <a:t>studio legal</a:t>
          </a:r>
          <a:endParaRPr lang="en-US" sz="4400" kern="1200"/>
        </a:p>
      </dsp:txBody>
      <dsp:txXfrm>
        <a:off x="3575446" y="3160"/>
        <a:ext cx="2907506" cy="1744503"/>
      </dsp:txXfrm>
    </dsp:sp>
    <dsp:sp modelId="{96880699-D63B-4379-AF79-67C71C237146}">
      <dsp:nvSpPr>
        <dsp:cNvPr id="0" name=""/>
        <dsp:cNvSpPr/>
      </dsp:nvSpPr>
      <dsp:spPr>
        <a:xfrm>
          <a:off x="6773703" y="3160"/>
          <a:ext cx="2907506" cy="1744503"/>
        </a:xfrm>
        <a:prstGeom prst="rect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400" kern="1200"/>
            <a:t>E</a:t>
          </a:r>
          <a:r>
            <a:rPr lang="es-ES" sz="4400" kern="1200"/>
            <a:t>studio técnico</a:t>
          </a:r>
          <a:endParaRPr lang="en-US" sz="4400" kern="1200"/>
        </a:p>
      </dsp:txBody>
      <dsp:txXfrm>
        <a:off x="6773703" y="3160"/>
        <a:ext cx="2907506" cy="1744503"/>
      </dsp:txXfrm>
    </dsp:sp>
    <dsp:sp modelId="{C6412314-50F5-454C-8C7C-408E4C0B1B87}">
      <dsp:nvSpPr>
        <dsp:cNvPr id="0" name=""/>
        <dsp:cNvSpPr/>
      </dsp:nvSpPr>
      <dsp:spPr>
        <a:xfrm>
          <a:off x="1976318" y="2038415"/>
          <a:ext cx="2907506" cy="1744503"/>
        </a:xfrm>
        <a:prstGeom prst="rect">
          <a:avLst/>
        </a:prstGeom>
        <a:solidFill>
          <a:schemeClr val="accent5">
            <a:hueOff val="1595340"/>
            <a:satOff val="-17918"/>
            <a:lumOff val="-3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400" kern="1200"/>
            <a:t>Estudio económico</a:t>
          </a:r>
          <a:endParaRPr lang="en-US" sz="4400" kern="1200"/>
        </a:p>
      </dsp:txBody>
      <dsp:txXfrm>
        <a:off x="1976318" y="2038415"/>
        <a:ext cx="2907506" cy="1744503"/>
      </dsp:txXfrm>
    </dsp:sp>
    <dsp:sp modelId="{788EC660-8E34-4EE9-8366-0815DD1FF51D}">
      <dsp:nvSpPr>
        <dsp:cNvPr id="0" name=""/>
        <dsp:cNvSpPr/>
      </dsp:nvSpPr>
      <dsp:spPr>
        <a:xfrm>
          <a:off x="5174575" y="2038415"/>
          <a:ext cx="2907506" cy="1744503"/>
        </a:xfrm>
        <a:prstGeom prst="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400" kern="1200"/>
            <a:t>E</a:t>
          </a:r>
          <a:r>
            <a:rPr lang="es-ES" sz="4400" kern="1200"/>
            <a:t>studio financiero</a:t>
          </a:r>
          <a:endParaRPr lang="en-US" sz="4400" kern="1200"/>
        </a:p>
      </dsp:txBody>
      <dsp:txXfrm>
        <a:off x="5174575" y="2038415"/>
        <a:ext cx="2907506" cy="1744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07BFF-BA3C-4C22-A063-1A05AE3CA2F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E0EDA-F2C5-4A59-A151-5E7E4441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16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D55FF20-5953-FE73-6227-F0ACF4B01C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D5C7C4-5BF5-46AF-BFAF-85038E2638B6}" type="slidenum">
              <a:rPr lang="es-MX" altLang="en-US"/>
              <a:pPr>
                <a:spcBef>
                  <a:spcPct val="0"/>
                </a:spcBef>
              </a:pPr>
              <a:t>1</a:t>
            </a:fld>
            <a:endParaRPr lang="es-MX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27ACC32-A6AB-97A6-00B7-F42BFB8BA7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78221A2-B855-C5BB-CBDD-073808DE5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44C4B74-71A8-ED1C-09FA-5A2384A822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6C617F-A588-4967-A2DD-CDF143E4A6E9}" type="slidenum">
              <a:rPr lang="es-MX" altLang="en-US"/>
              <a:pPr>
                <a:spcBef>
                  <a:spcPct val="0"/>
                </a:spcBef>
              </a:pPr>
              <a:t>10</a:t>
            </a:fld>
            <a:endParaRPr lang="es-MX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C36CDA4-7DE4-8BC1-271B-1A77386F89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3BA787C-6673-37C8-8911-3894F895A6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BC7404F6-1CFD-1FA4-AADF-98D8171624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07E2251-8B36-45C4-9550-D24EEBF56CD8}" type="slidenum">
              <a:rPr lang="es-MX" altLang="en-US"/>
              <a:pPr>
                <a:spcBef>
                  <a:spcPct val="0"/>
                </a:spcBef>
              </a:pPr>
              <a:t>11</a:t>
            </a:fld>
            <a:endParaRPr lang="es-MX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18801A0B-427B-8D1E-8026-6D1AA4E9E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D4BFED1-4C4D-CD31-19A1-35ADDE8C3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710236B-B458-DC68-20FE-85188909EA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FDFC55-1E8C-475A-81FD-4E37D869562E}" type="slidenum">
              <a:rPr lang="es-MX" altLang="en-US"/>
              <a:pPr>
                <a:spcBef>
                  <a:spcPct val="0"/>
                </a:spcBef>
              </a:pPr>
              <a:t>14</a:t>
            </a:fld>
            <a:endParaRPr lang="es-MX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1C300AB-4D2E-E2E8-FF16-AAD86A07BE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EB85AFBA-7D6A-7D8A-A642-57684BF7ED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F9E71782-3F39-C28F-7962-4B88EA7D69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534A56-1657-41D2-ACE0-06BBD77372A2}" type="slidenum">
              <a:rPr lang="es-MX" altLang="en-US"/>
              <a:pPr>
                <a:spcBef>
                  <a:spcPct val="0"/>
                </a:spcBef>
              </a:pPr>
              <a:t>15</a:t>
            </a:fld>
            <a:endParaRPr lang="es-MX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9E68947-7583-75F5-603B-E749A3C5B3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4F052B8E-5FBC-304F-B637-8BB64E817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ECE4B48-A483-273B-FC9C-A5B44B81B5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5372FA4-248E-42F0-8EA3-29F38CA55CED}" type="slidenum">
              <a:rPr lang="es-MX" altLang="en-US"/>
              <a:pPr>
                <a:spcBef>
                  <a:spcPct val="0"/>
                </a:spcBef>
              </a:pPr>
              <a:t>17</a:t>
            </a:fld>
            <a:endParaRPr lang="es-MX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DD283F2-1F1F-757C-C6E1-0277CC947E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DE538BF8-0417-91A2-1155-B2ECA5ED7B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ECF0BFE1-A6F4-1FE1-3542-32B6F9D3C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E781F5-72D7-4A3C-B411-27321170CF6A}" type="slidenum">
              <a:rPr lang="es-MX" altLang="en-US"/>
              <a:pPr>
                <a:spcBef>
                  <a:spcPct val="0"/>
                </a:spcBef>
              </a:pPr>
              <a:t>20</a:t>
            </a:fld>
            <a:endParaRPr lang="es-MX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233E701A-6771-989B-D8EF-3F5A5D3AC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A603717-FE2D-D9DA-A4B7-C2D9E366E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154755AE-6BE0-03AE-976A-FF0B9F65D1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A072587-4C15-4511-A8C8-3FD3267B41A1}" type="slidenum">
              <a:rPr lang="es-MX" altLang="en-US"/>
              <a:pPr>
                <a:spcBef>
                  <a:spcPct val="0"/>
                </a:spcBef>
              </a:pPr>
              <a:t>21</a:t>
            </a:fld>
            <a:endParaRPr lang="es-MX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FC351CBD-C3E1-C1B8-83CB-EE5DCE6381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53FD49CD-0C5B-A4C7-FC0B-902DC32EA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21AB092F-5C65-167E-2CD7-641E264F4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59B366E-4FD3-4FFC-A682-149DAF959701}" type="slidenum">
              <a:rPr lang="es-MX" altLang="en-US"/>
              <a:pPr>
                <a:spcBef>
                  <a:spcPct val="0"/>
                </a:spcBef>
              </a:pPr>
              <a:t>22</a:t>
            </a:fld>
            <a:endParaRPr lang="es-MX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5B5F8CB0-F843-D9CD-5511-BFDCA399B6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D7646E38-C294-B578-2AC1-FDA5EB9572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4D7B386D-B111-3CB3-93E7-1C76AEA175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5BEEEE0-A28B-4535-9E4C-E7461309A268}" type="slidenum">
              <a:rPr lang="es-MX" altLang="en-US"/>
              <a:pPr>
                <a:spcBef>
                  <a:spcPct val="0"/>
                </a:spcBef>
              </a:pPr>
              <a:t>23</a:t>
            </a:fld>
            <a:endParaRPr lang="es-MX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96EFD7A-04D6-03D5-1556-6C2CFC842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D2BB83E4-CE4D-DC69-FEF9-F21EC746B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13A37CA5-42D8-5C90-6DFE-C4DB5045C9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D025478-9D9C-45F8-9899-5EC82BCDEE16}" type="slidenum">
              <a:rPr lang="es-MX" altLang="en-US"/>
              <a:pPr>
                <a:spcBef>
                  <a:spcPct val="0"/>
                </a:spcBef>
              </a:pPr>
              <a:t>24</a:t>
            </a:fld>
            <a:endParaRPr lang="es-MX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0BE141FD-785B-F641-3FD9-FBCB159563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970DFC71-D9CA-950C-251E-DBDC9D71E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35746C6-76DC-E4D1-1B9C-C736AC15D3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470E0F-CEFF-442B-BA59-DFC8F45B3EF0}" type="slidenum">
              <a:rPr lang="es-MX" altLang="en-US"/>
              <a:pPr>
                <a:spcBef>
                  <a:spcPct val="0"/>
                </a:spcBef>
              </a:pPr>
              <a:t>2</a:t>
            </a:fld>
            <a:endParaRPr lang="es-MX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B01A49-F49C-F758-B237-5FCC0CE44A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AA85C0C8-3C49-3006-6191-8243DDA50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B1B1CBF9-5AE8-026B-3517-17A2A86B4D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FE45463-E919-42AF-A088-FBA47AC0650E}" type="slidenum">
              <a:rPr lang="es-MX" altLang="en-US"/>
              <a:pPr>
                <a:spcBef>
                  <a:spcPct val="0"/>
                </a:spcBef>
              </a:pPr>
              <a:t>26</a:t>
            </a:fld>
            <a:endParaRPr lang="es-MX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0CAC87FD-5EDE-90B2-4091-D9A785F9F0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F5F4E85-3185-98DA-A11E-4367B0D3F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FDD20D68-1CAE-FB92-E291-8691E3ED4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A5BBC3-AC65-480D-855B-7689558463FD}" type="slidenum">
              <a:rPr lang="es-MX" altLang="en-US"/>
              <a:pPr>
                <a:spcBef>
                  <a:spcPct val="0"/>
                </a:spcBef>
              </a:pPr>
              <a:t>27</a:t>
            </a:fld>
            <a:endParaRPr lang="es-MX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AF7A5365-3D1F-28C5-C0A2-97A6784C2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143022DD-D0C8-6C24-CF75-4762CBF67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11EA6396-AA12-A993-23B9-B9B0841EBB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AD7072-00D2-4CE2-B24B-B09E506A0DDB}" type="slidenum">
              <a:rPr lang="es-MX" altLang="en-US"/>
              <a:pPr>
                <a:spcBef>
                  <a:spcPct val="0"/>
                </a:spcBef>
              </a:pPr>
              <a:t>28</a:t>
            </a:fld>
            <a:endParaRPr lang="es-MX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336E9AD-8729-30B7-EDAC-D71EF621F4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06B8C60F-8394-B1F0-A21C-CD07F9204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4DF054F7-F742-764D-0E7B-F7338D91DF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AF75D3-A630-470F-A00B-892CAA5C7045}" type="slidenum">
              <a:rPr lang="es-MX" altLang="en-US"/>
              <a:pPr>
                <a:spcBef>
                  <a:spcPct val="0"/>
                </a:spcBef>
              </a:pPr>
              <a:t>29</a:t>
            </a:fld>
            <a:endParaRPr lang="es-MX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DB894406-2E20-6BAA-6523-BFA17E5205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E7BF6B31-CAAF-7E5D-BDF3-F77854DFF7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6528F812-76BA-E386-D275-48E1D45630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BDB3D99-CE19-46CE-9702-D46ED272F0E9}" type="slidenum">
              <a:rPr lang="es-MX" altLang="en-US"/>
              <a:pPr>
                <a:spcBef>
                  <a:spcPct val="0"/>
                </a:spcBef>
              </a:pPr>
              <a:t>30</a:t>
            </a:fld>
            <a:endParaRPr lang="es-MX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F7921747-F3F1-9D00-953F-A1035A7172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A2C8D749-FF0F-D14D-A4C5-F41EDE4E2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45FFFCFC-D8AD-1322-F015-81A9E89B5E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E710D0F-46F3-46F1-991D-7903145DE47C}" type="slidenum">
              <a:rPr lang="es-MX" altLang="en-US"/>
              <a:pPr>
                <a:spcBef>
                  <a:spcPct val="0"/>
                </a:spcBef>
              </a:pPr>
              <a:t>31</a:t>
            </a:fld>
            <a:endParaRPr lang="es-MX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37CBEDF9-37CE-3C4C-852B-81CD049E69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C0EA1ACB-ECE3-A992-AC35-82F222025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CE2DEEBC-5FC7-BF72-65CB-C915DE7AEB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4C5E6B-D8FC-49DB-8176-1C737B15EDC7}" type="slidenum">
              <a:rPr lang="es-MX" altLang="en-US"/>
              <a:pPr>
                <a:spcBef>
                  <a:spcPct val="0"/>
                </a:spcBef>
              </a:pPr>
              <a:t>32</a:t>
            </a:fld>
            <a:endParaRPr lang="es-MX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207EB4C3-4DC9-B2DB-91E9-422798D3A5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679AAF6B-F064-1650-6E70-1FB609A99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7148FCC0-5F06-FEE6-377A-758AAE3E4A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F15AE97-C1F8-4E16-B99B-8C253216EC58}" type="slidenum">
              <a:rPr lang="es-MX" altLang="en-US"/>
              <a:pPr>
                <a:spcBef>
                  <a:spcPct val="0"/>
                </a:spcBef>
              </a:pPr>
              <a:t>33</a:t>
            </a:fld>
            <a:endParaRPr lang="es-MX" alt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B5DB755F-4008-429F-C671-A247FCBA90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623F8540-D187-6E0C-91D0-C2295D19E4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73A81EFC-72E6-1578-095E-B54BF737AA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36FE520-54FD-4A4F-B3BE-4C1A0DBADDA8}" type="slidenum">
              <a:rPr lang="es-MX" altLang="en-US"/>
              <a:pPr>
                <a:spcBef>
                  <a:spcPct val="0"/>
                </a:spcBef>
              </a:pPr>
              <a:t>34</a:t>
            </a:fld>
            <a:endParaRPr lang="es-MX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AD9F2753-F9F9-4FA5-FBC3-022A883E53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A51D6276-AAA9-3155-ACCD-B7CC429C8C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F4EDFE71-9C4E-4D08-C712-41E914359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AF1CA7-2EA4-423B-908A-2E3FD73E1C26}" type="slidenum">
              <a:rPr lang="es-MX" altLang="en-US"/>
              <a:pPr>
                <a:spcBef>
                  <a:spcPct val="0"/>
                </a:spcBef>
              </a:pPr>
              <a:t>35</a:t>
            </a:fld>
            <a:endParaRPr lang="es-MX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3CCAEE6B-FBE5-B3B2-2403-8F8963F9B0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645A624A-F8B1-5093-8C5D-B928562D2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A297165-D237-C111-2363-37389E9D54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55873B4-6C0E-4493-818F-C2C13D0CDBAB}" type="slidenum">
              <a:rPr lang="es-MX" altLang="en-US"/>
              <a:pPr>
                <a:spcBef>
                  <a:spcPct val="0"/>
                </a:spcBef>
              </a:pPr>
              <a:t>3</a:t>
            </a:fld>
            <a:endParaRPr lang="es-MX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68C7B72-D49B-01EE-ABBE-38CC0D5B12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D69C1202-4AE7-4D09-6391-702BDB9D8E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84FAE14B-E9B7-BE88-AE62-9C92375469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96A290-E51F-407A-8910-4B061EA1EF2E}" type="slidenum">
              <a:rPr lang="es-MX" altLang="en-US"/>
              <a:pPr>
                <a:spcBef>
                  <a:spcPct val="0"/>
                </a:spcBef>
              </a:pPr>
              <a:t>36</a:t>
            </a:fld>
            <a:endParaRPr lang="es-MX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25C51988-13E6-279C-2BF2-C118C49348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9B383507-09E6-146F-91B3-B14D54802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12382D7F-A51B-D865-D3CF-25F22C17C5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379757-5736-4A36-B760-6ACFC0B87FD6}" type="slidenum">
              <a:rPr lang="es-MX" altLang="en-US"/>
              <a:pPr>
                <a:spcBef>
                  <a:spcPct val="0"/>
                </a:spcBef>
              </a:pPr>
              <a:t>4</a:t>
            </a:fld>
            <a:endParaRPr lang="es-MX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6A76B95-E1A5-5E75-1E30-543A8AE898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D17E9155-5AE2-F032-BCA3-3862733E3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2C002CB4-F673-1DA9-BE50-351081F220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08FCB64-1033-4349-BAE0-56987EF26BEB}" type="slidenum">
              <a:rPr lang="es-MX" altLang="en-US"/>
              <a:pPr>
                <a:spcBef>
                  <a:spcPct val="0"/>
                </a:spcBef>
              </a:pPr>
              <a:t>5</a:t>
            </a:fld>
            <a:endParaRPr lang="es-MX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B9DBEBC-B707-EE75-6FC0-7FA68EDEA4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DC062115-E6B9-7D39-D88F-975E124E37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94FD8D4-C65C-8BE7-9D95-AAA510B27D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268208-AF80-4F37-8FD1-09A8F9BCCBF8}" type="slidenum">
              <a:rPr lang="es-MX" altLang="en-US"/>
              <a:pPr>
                <a:spcBef>
                  <a:spcPct val="0"/>
                </a:spcBef>
              </a:pPr>
              <a:t>6</a:t>
            </a:fld>
            <a:endParaRPr lang="es-MX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B8DB39B8-C2A0-C729-FF3D-42EC2240B0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67DB027-269C-0420-4FD0-C24A2A3F4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B4B2EDF-CF9A-268A-614C-2F7F900010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9E22698-22AB-4C9A-93E5-D79661A75AA2}" type="slidenum">
              <a:rPr lang="es-MX" altLang="en-US"/>
              <a:pPr>
                <a:spcBef>
                  <a:spcPct val="0"/>
                </a:spcBef>
              </a:pPr>
              <a:t>7</a:t>
            </a:fld>
            <a:endParaRPr lang="es-MX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C725306-E856-54DC-479A-3DB3467675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8EFC8D3-DBCA-DF02-71AE-8216A1F397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7A34549-7818-9A8F-42B8-289ACF7588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E10FA54-E753-4DA9-9BD3-9CA45D98A692}" type="slidenum">
              <a:rPr lang="es-MX" altLang="en-US"/>
              <a:pPr>
                <a:spcBef>
                  <a:spcPct val="0"/>
                </a:spcBef>
              </a:pPr>
              <a:t>8</a:t>
            </a:fld>
            <a:endParaRPr lang="es-MX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D57D5586-2B28-DE6E-C513-5CF55FFC33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159542E-2092-E2F7-DBAE-45CBDEBFF7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757B07B-A6CD-ABB6-FED2-0BC7211F6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1172D5-974F-4B66-9B32-412A712B359D}" type="slidenum">
              <a:rPr lang="es-MX" altLang="en-US"/>
              <a:pPr>
                <a:spcBef>
                  <a:spcPct val="0"/>
                </a:spcBef>
              </a:pPr>
              <a:t>9</a:t>
            </a:fld>
            <a:endParaRPr lang="es-MX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FBA0C11-68E7-F7C6-0347-753D633E28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D278593-FEC9-8BA0-2FA0-E0E9FF3C6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3F1A-D188-4919-949A-15B93CEDE245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EF1C-37CB-412A-9CF9-B7F4D83CABC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00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3F1A-D188-4919-949A-15B93CEDE245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EF1C-37CB-412A-9CF9-B7F4D83C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3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3F1A-D188-4919-949A-15B93CEDE245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EF1C-37CB-412A-9CF9-B7F4D83C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6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3F1A-D188-4919-949A-15B93CEDE245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EF1C-37CB-412A-9CF9-B7F4D83C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2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3F1A-D188-4919-949A-15B93CEDE245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EF1C-37CB-412A-9CF9-B7F4D83CABC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04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3F1A-D188-4919-949A-15B93CEDE245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EF1C-37CB-412A-9CF9-B7F4D83C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8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3F1A-D188-4919-949A-15B93CEDE245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EF1C-37CB-412A-9CF9-B7F4D83C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0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3F1A-D188-4919-949A-15B93CEDE245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EF1C-37CB-412A-9CF9-B7F4D83C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5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3F1A-D188-4919-949A-15B93CEDE245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EF1C-37CB-412A-9CF9-B7F4D83C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6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4873F1A-D188-4919-949A-15B93CEDE245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FCEF1C-37CB-412A-9CF9-B7F4D83C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3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3F1A-D188-4919-949A-15B93CEDE245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EF1C-37CB-412A-9CF9-B7F4D83C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3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4873F1A-D188-4919-949A-15B93CEDE245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FCEF1C-37CB-412A-9CF9-B7F4D83CABC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19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5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4.png"/><Relationship Id="rId9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2.wmf"/><Relationship Id="rId4" Type="http://schemas.openxmlformats.org/officeDocument/2006/relationships/image" Target="../media/image4.png"/><Relationship Id="rId9" Type="http://schemas.openxmlformats.org/officeDocument/2006/relationships/image" Target="../media/image21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5129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32" name="Rectangle 5131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134" name="Straight Connector 5133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" name="Rectangle 2">
            <a:extLst>
              <a:ext uri="{FF2B5EF4-FFF2-40B4-BE49-F238E27FC236}">
                <a16:creationId xmlns:a16="http://schemas.microsoft.com/office/drawing/2014/main" id="{C826B6BB-B23D-DEB7-00AF-78BD66822B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altLang="en-US" sz="3400" b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3400" b="1">
                <a:solidFill>
                  <a:schemeClr val="tx1">
                    <a:lumMod val="75000"/>
                    <a:lumOff val="25000"/>
                  </a:schemeClr>
                </a:solidFill>
              </a:rPr>
              <a:t>MAESTRIA EN CIENCIAS DE LA INGENIERÍA</a:t>
            </a:r>
            <a:br>
              <a:rPr lang="en-US" altLang="en-US" sz="3400" b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34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MENCIÓN RECURSOS HÍDRICOS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5E9446B-FAAF-D836-C516-D998409C50F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97279" y="1845734"/>
            <a:ext cx="6454987" cy="402336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Análisis y Evaluación de Proyectos de Inversión </a:t>
            </a:r>
          </a:p>
          <a:p>
            <a:endParaRPr lang="en-US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en-US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</a:t>
            </a: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30863EE6-1402-7CB6-57DD-28D3B8E06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0390" y="2966362"/>
            <a:ext cx="1955468" cy="242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6">
            <a:extLst>
              <a:ext uri="{FF2B5EF4-FFF2-40B4-BE49-F238E27FC236}">
                <a16:creationId xmlns:a16="http://schemas.microsoft.com/office/drawing/2014/main" id="{29A11D86-C679-EBB1-0485-F20ED0616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713" y="29003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4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6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8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8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8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8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8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s-A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026">
            <a:extLst>
              <a:ext uri="{FF2B5EF4-FFF2-40B4-BE49-F238E27FC236}">
                <a16:creationId xmlns:a16="http://schemas.microsoft.com/office/drawing/2014/main" id="{2CA06B79-3709-34D8-CEC2-BA7F898CB0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altLang="en-US" sz="4000">
                <a:cs typeface="Times New Roman" panose="02020603050405020304" pitchFamily="18" charset="0"/>
              </a:rPr>
              <a:t>Evaluación privada de proyectos</a:t>
            </a:r>
            <a:endParaRPr lang="es-ES" altLang="en-US" sz="4000">
              <a:cs typeface="Times New Roman" panose="02020603050405020304" pitchFamily="18" charset="0"/>
            </a:endParaRPr>
          </a:p>
        </p:txBody>
      </p:sp>
      <p:sp>
        <p:nvSpPr>
          <p:cNvPr id="31747" name="Rectangle 1027">
            <a:extLst>
              <a:ext uri="{FF2B5EF4-FFF2-40B4-BE49-F238E27FC236}">
                <a16:creationId xmlns:a16="http://schemas.microsoft.com/office/drawing/2014/main" id="{F78BCD7D-3426-25E3-DB81-A21CF49C14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s-AR" altLang="en-US" b="1" dirty="0">
                <a:cs typeface="Times New Roman" panose="02020603050405020304" pitchFamily="18" charset="0"/>
              </a:rPr>
              <a:t>Evaluación económica</a:t>
            </a:r>
          </a:p>
          <a:p>
            <a:pPr lvl="1" algn="just" eaLnBrk="1" hangingPunct="1"/>
            <a:r>
              <a:rPr lang="es-AR" altLang="en-US" sz="2000" dirty="0">
                <a:cs typeface="Times New Roman" panose="02020603050405020304" pitchFamily="18" charset="0"/>
              </a:rPr>
              <a:t>Busca determinar, mediante diferentes criterios, si el proyecto es rentable (viabilidad económica).</a:t>
            </a:r>
          </a:p>
          <a:p>
            <a:pPr lvl="1" algn="just" eaLnBrk="1" hangingPunct="1"/>
            <a:endParaRPr lang="es-AR" altLang="en-US" sz="2000" dirty="0"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es-AR" altLang="en-US" sz="2000" u="sng" dirty="0">
                <a:cs typeface="Times New Roman" panose="02020603050405020304" pitchFamily="18" charset="0"/>
              </a:rPr>
              <a:t>No</a:t>
            </a:r>
            <a:r>
              <a:rPr lang="es-AR" altLang="en-US" sz="2000" dirty="0">
                <a:cs typeface="Times New Roman" panose="02020603050405020304" pitchFamily="18" charset="0"/>
              </a:rPr>
              <a:t> distingue entre capital propio y prestado;</a:t>
            </a:r>
          </a:p>
          <a:p>
            <a:pPr lvl="1" algn="just" eaLnBrk="1" hangingPunct="1"/>
            <a:r>
              <a:rPr lang="es-AR" altLang="en-US" sz="2000" dirty="0">
                <a:cs typeface="Times New Roman" panose="02020603050405020304" pitchFamily="18" charset="0"/>
              </a:rPr>
              <a:t>Valora </a:t>
            </a:r>
            <a:r>
              <a:rPr lang="es-ES" altLang="en-US" sz="2000" dirty="0">
                <a:cs typeface="Times New Roman" panose="02020603050405020304" pitchFamily="18" charset="0"/>
              </a:rPr>
              <a:t>los </a:t>
            </a:r>
            <a:r>
              <a:rPr lang="es-AR" altLang="en-US" sz="2000" dirty="0">
                <a:cs typeface="Times New Roman" panose="02020603050405020304" pitchFamily="18" charset="0"/>
              </a:rPr>
              <a:t>insumos y </a:t>
            </a:r>
            <a:r>
              <a:rPr lang="es-ES" altLang="en-US" sz="2000" dirty="0">
                <a:cs typeface="Times New Roman" panose="02020603050405020304" pitchFamily="18" charset="0"/>
              </a:rPr>
              <a:t>los </a:t>
            </a:r>
            <a:r>
              <a:rPr lang="es-AR" altLang="en-US" sz="2000" dirty="0">
                <a:cs typeface="Times New Roman" panose="02020603050405020304" pitchFamily="18" charset="0"/>
              </a:rPr>
              <a:t>bienes finales al </a:t>
            </a:r>
            <a:r>
              <a:rPr lang="es-AR" altLang="en-US" sz="2000" i="1" dirty="0">
                <a:cs typeface="Times New Roman" panose="02020603050405020304" pitchFamily="18" charset="0"/>
              </a:rPr>
              <a:t>p</a:t>
            </a:r>
            <a:r>
              <a:rPr lang="es-ES" altLang="en-US" sz="2000" i="1" dirty="0">
                <a:cs typeface="Times New Roman" panose="02020603050405020304" pitchFamily="18" charset="0"/>
              </a:rPr>
              <a:t>recio de mercado</a:t>
            </a:r>
            <a:endParaRPr lang="es-AR" altLang="en-US" sz="2000" dirty="0"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es-AR" altLang="en-US" sz="2000" dirty="0">
                <a:cs typeface="Times New Roman" panose="02020603050405020304" pitchFamily="18" charset="0"/>
              </a:rPr>
              <a:t>La tasa de descuento debe incluir el nivel de riesgo asociado al proyecto.</a:t>
            </a:r>
          </a:p>
        </p:txBody>
      </p:sp>
      <p:sp>
        <p:nvSpPr>
          <p:cNvPr id="23554" name="4 Marcador de pie de página">
            <a:extLst>
              <a:ext uri="{FF2B5EF4-FFF2-40B4-BE49-F238E27FC236}">
                <a16:creationId xmlns:a16="http://schemas.microsoft.com/office/drawing/2014/main" id="{7CFCC858-3AFE-654F-5465-3DB38766B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s-ES" altLang="en-US" sz="1400">
                <a:solidFill>
                  <a:schemeClr val="tx2"/>
                </a:solidFill>
                <a:latin typeface="Times New Roman" panose="02020603050405020304" pitchFamily="18" charset="0"/>
              </a:rPr>
              <a:t>Planificación de los Recursos Hídricos y Riego. MAESTRÍA EN CIENCIAS DE LA INGENIERÍA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D569BD58-D1D5-A6D2-E164-DE942E713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altLang="en-US" sz="4000">
                <a:cs typeface="Times New Roman" panose="02020603050405020304" pitchFamily="18" charset="0"/>
              </a:rPr>
              <a:t>Evaluación privada de proyectos</a:t>
            </a:r>
            <a:endParaRPr lang="es-ES" altLang="en-US" sz="4000">
              <a:cs typeface="Times New Roman" panose="02020603050405020304" pitchFamily="18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54BC907-2095-0E95-383A-91E0EC12FF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1857" y="1981200"/>
            <a:ext cx="9612086" cy="4114800"/>
          </a:xfrm>
        </p:spPr>
        <p:txBody>
          <a:bodyPr/>
          <a:lstStyle/>
          <a:p>
            <a:pPr algn="just" eaLnBrk="1" hangingPunct="1"/>
            <a:r>
              <a:rPr lang="es-AR" altLang="en-US" b="1" dirty="0">
                <a:cs typeface="Times New Roman" panose="02020603050405020304" pitchFamily="18" charset="0"/>
              </a:rPr>
              <a:t>Evaluación financiera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AR" altLang="en-US" sz="2200" dirty="0">
                <a:cs typeface="Times New Roman" panose="02020603050405020304" pitchFamily="18" charset="0"/>
              </a:rPr>
              <a:t>Busca determinar la capacidad del proyecto para generar la normal provisión de fondos para afrontar los compromisos (viabilidad financiera);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AR" altLang="en-US" sz="2200" dirty="0">
                <a:cs typeface="Times New Roman" panose="02020603050405020304" pitchFamily="18" charset="0"/>
              </a:rPr>
              <a:t>Distingue entre capital propio y capital prestado</a:t>
            </a:r>
            <a:r>
              <a:rPr lang="es-AR" altLang="en-US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602" name="4 Marcador de pie de página">
            <a:extLst>
              <a:ext uri="{FF2B5EF4-FFF2-40B4-BE49-F238E27FC236}">
                <a16:creationId xmlns:a16="http://schemas.microsoft.com/office/drawing/2014/main" id="{81020723-17BE-EDEE-8DDA-0F8761AD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s-ES" altLang="en-US" sz="1400">
                <a:solidFill>
                  <a:schemeClr val="tx2"/>
                </a:solidFill>
                <a:latin typeface="Times New Roman" panose="02020603050405020304" pitchFamily="18" charset="0"/>
              </a:rPr>
              <a:t>Planificación de los Recursos Hídricos y Riego. MAESTRÍA EN CIENCIAS DE LA INGENIERÍA</a:t>
            </a:r>
          </a:p>
        </p:txBody>
      </p:sp>
      <p:pic>
        <p:nvPicPr>
          <p:cNvPr id="32774" name="Picture 6">
            <a:extLst>
              <a:ext uri="{FF2B5EF4-FFF2-40B4-BE49-F238E27FC236}">
                <a16:creationId xmlns:a16="http://schemas.microsoft.com/office/drawing/2014/main" id="{9841E867-453F-D3B9-C23C-69FCD714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" b="83784"/>
          <a:stretch>
            <a:fillRect/>
          </a:stretch>
        </p:blipFill>
        <p:spPr bwMode="auto">
          <a:xfrm>
            <a:off x="3505200" y="3644900"/>
            <a:ext cx="5943600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5" name="Picture 7">
            <a:extLst>
              <a:ext uri="{FF2B5EF4-FFF2-40B4-BE49-F238E27FC236}">
                <a16:creationId xmlns:a16="http://schemas.microsoft.com/office/drawing/2014/main" id="{C8C0447B-CFE5-8724-B71A-F6B292FBC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33"/>
          <a:stretch>
            <a:fillRect/>
          </a:stretch>
        </p:blipFill>
        <p:spPr bwMode="auto">
          <a:xfrm>
            <a:off x="3048000" y="4154735"/>
            <a:ext cx="64008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>
            <a:extLst>
              <a:ext uri="{FF2B5EF4-FFF2-40B4-BE49-F238E27FC236}">
                <a16:creationId xmlns:a16="http://schemas.microsoft.com/office/drawing/2014/main" id="{254DBAB9-A2A3-C966-BAEF-A346F413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es-AR" altLang="en-US"/>
            </a:br>
            <a:br>
              <a:rPr lang="es-AR" altLang="en-US"/>
            </a:br>
            <a:br>
              <a:rPr lang="es-AR" altLang="en-US"/>
            </a:br>
            <a:br>
              <a:rPr lang="es-AR" altLang="en-US"/>
            </a:br>
            <a:br>
              <a:rPr lang="es-AR" altLang="en-US"/>
            </a:br>
            <a:br>
              <a:rPr lang="es-AR" altLang="en-US"/>
            </a:br>
            <a:r>
              <a:rPr lang="es-AR" altLang="en-US"/>
              <a:t>Rentabilidad del proyecto vs rentabilidad del inversionista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23AE9699-DED2-D661-9397-8C2ABD304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1981200"/>
            <a:ext cx="8424862" cy="41148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endParaRPr lang="es-AR" dirty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s-AR" dirty="0"/>
              <a:t>Sea un proyecto que requiere una Inversión: $ 1.000  que reditúa al año: $1.120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s-AR" dirty="0"/>
              <a:t>Préstamo: $ 800        Tasa anual: 8%</a:t>
            </a:r>
          </a:p>
        </p:txBody>
      </p:sp>
      <p:sp>
        <p:nvSpPr>
          <p:cNvPr id="27652" name="3 Marcador de pie de página">
            <a:extLst>
              <a:ext uri="{FF2B5EF4-FFF2-40B4-BE49-F238E27FC236}">
                <a16:creationId xmlns:a16="http://schemas.microsoft.com/office/drawing/2014/main" id="{493C6AC3-4ACB-9555-3D7F-122642002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s-ES" altLang="en-US" sz="1400">
                <a:solidFill>
                  <a:schemeClr val="tx2"/>
                </a:solidFill>
                <a:latin typeface="Times New Roman" panose="02020603050405020304" pitchFamily="18" charset="0"/>
              </a:rPr>
              <a:t>Planificación de los Recursos Hídricos y Riego. MAESTRÍA EN CIENCIAS DE LA INGENIERÍA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>
            <a:extLst>
              <a:ext uri="{FF2B5EF4-FFF2-40B4-BE49-F238E27FC236}">
                <a16:creationId xmlns:a16="http://schemas.microsoft.com/office/drawing/2014/main" id="{7F2496F8-B2C2-AC52-3098-7C953646C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altLang="en-US"/>
              <a:t>Rentabilidad del proyecto y rentabilidad del inversionista</a:t>
            </a:r>
          </a:p>
        </p:txBody>
      </p:sp>
      <p:pic>
        <p:nvPicPr>
          <p:cNvPr id="28676" name="Picture 3">
            <a:extLst>
              <a:ext uri="{FF2B5EF4-FFF2-40B4-BE49-F238E27FC236}">
                <a16:creationId xmlns:a16="http://schemas.microsoft.com/office/drawing/2014/main" id="{B558FB13-D87A-6CDB-024D-ADDA57F225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39" y="2579914"/>
            <a:ext cx="8658935" cy="1936867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8675" name="3 Marcador de pie de página">
            <a:extLst>
              <a:ext uri="{FF2B5EF4-FFF2-40B4-BE49-F238E27FC236}">
                <a16:creationId xmlns:a16="http://schemas.microsoft.com/office/drawing/2014/main" id="{35AFB869-D8C7-F7EB-2519-CFDDBB29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s-ES" altLang="en-US" sz="1400">
                <a:solidFill>
                  <a:schemeClr val="tx2"/>
                </a:solidFill>
                <a:latin typeface="Times New Roman" panose="02020603050405020304" pitchFamily="18" charset="0"/>
              </a:rPr>
              <a:t>Planificación de los Recursos Hídricos y Riego. MAESTRÍA EN CIENCIAS DE LA INGENIERÍA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26">
            <a:extLst>
              <a:ext uri="{FF2B5EF4-FFF2-40B4-BE49-F238E27FC236}">
                <a16:creationId xmlns:a16="http://schemas.microsoft.com/office/drawing/2014/main" id="{530F21FF-85BB-C324-C729-908BB23E7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altLang="en-US" sz="4000" b="1" dirty="0">
                <a:cs typeface="Times New Roman" panose="02020603050405020304" pitchFamily="18" charset="0"/>
              </a:rPr>
              <a:t>Evaluación social de proyectos</a:t>
            </a:r>
            <a:endParaRPr lang="es-ES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33795" name="Rectangle 1027">
            <a:extLst>
              <a:ext uri="{FF2B5EF4-FFF2-40B4-BE49-F238E27FC236}">
                <a16:creationId xmlns:a16="http://schemas.microsoft.com/office/drawing/2014/main" id="{30006CE8-CAD5-013C-C487-2691A632C1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05000"/>
              </a:lnSpc>
              <a:spcBef>
                <a:spcPct val="40000"/>
              </a:spcBef>
            </a:pPr>
            <a:r>
              <a:rPr lang="es-AR" altLang="en-US" sz="2000">
                <a:cs typeface="Times New Roman" panose="02020603050405020304" pitchFamily="18" charset="0"/>
              </a:rPr>
              <a:t>Busca determinar </a:t>
            </a:r>
            <a:r>
              <a:rPr lang="en-US" altLang="en-US" sz="2000">
                <a:cs typeface="Times New Roman" panose="02020603050405020304" pitchFamily="18" charset="0"/>
                <a:sym typeface="Wingdings" panose="05000000000000000000" pitchFamily="2" charset="2"/>
              </a:rPr>
              <a:t>en cuánto se modifica la disponibildad de bienes y servicios en el país como consecuencia de la ejecución de un proyecto.</a:t>
            </a:r>
            <a:endParaRPr lang="es-AR" altLang="en-US" sz="20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5000"/>
              </a:lnSpc>
              <a:spcBef>
                <a:spcPct val="40000"/>
              </a:spcBef>
            </a:pPr>
            <a:endParaRPr lang="en-US" altLang="en-US" sz="20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5000"/>
              </a:lnSpc>
              <a:spcBef>
                <a:spcPct val="40000"/>
              </a:spcBef>
            </a:pPr>
            <a:r>
              <a:rPr lang="en-US" altLang="en-US" sz="2000">
                <a:cs typeface="Times New Roman" panose="02020603050405020304" pitchFamily="18" charset="0"/>
              </a:rPr>
              <a:t>Mayor disponibilidad de bienes </a:t>
            </a:r>
            <a:r>
              <a:rPr lang="en-US" altLang="en-US" sz="2000">
                <a:cs typeface="Times New Roman" panose="02020603050405020304" pitchFamily="18" charset="0"/>
                <a:sym typeface="Wingdings" panose="05000000000000000000" pitchFamily="2" charset="2"/>
              </a:rPr>
              <a:t> mayor bienestar.</a:t>
            </a:r>
          </a:p>
          <a:p>
            <a:pPr algn="just" eaLnBrk="1" hangingPunct="1">
              <a:lnSpc>
                <a:spcPct val="105000"/>
              </a:lnSpc>
              <a:spcBef>
                <a:spcPct val="40000"/>
              </a:spcBef>
            </a:pPr>
            <a:endParaRPr lang="es-AR" altLang="en-US" sz="200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5000"/>
              </a:lnSpc>
              <a:spcBef>
                <a:spcPct val="40000"/>
              </a:spcBef>
            </a:pPr>
            <a:r>
              <a:rPr lang="es-AR" altLang="en-US" sz="2000">
                <a:cs typeface="Times New Roman" panose="02020603050405020304" pitchFamily="18" charset="0"/>
              </a:rPr>
              <a:t>C</a:t>
            </a:r>
            <a:r>
              <a:rPr lang="es-ES" altLang="en-US" sz="2000">
                <a:cs typeface="Times New Roman" panose="02020603050405020304" pitchFamily="18" charset="0"/>
              </a:rPr>
              <a:t>ontempla efectos directos, indirectos e intangibles</a:t>
            </a:r>
            <a:r>
              <a:rPr lang="es-AR" altLang="en-US" sz="2000">
                <a:cs typeface="Times New Roman" panose="02020603050405020304" pitchFamily="18" charset="0"/>
              </a:rPr>
              <a:t> </a:t>
            </a:r>
            <a:r>
              <a:rPr lang="es-ES" altLang="en-US" sz="2000">
                <a:cs typeface="Times New Roman" panose="02020603050405020304" pitchFamily="18" charset="0"/>
              </a:rPr>
              <a:t>sobre el bienestar de la sociedad</a:t>
            </a:r>
            <a:r>
              <a:rPr lang="es-AR" altLang="en-US" sz="2000"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lnSpc>
                <a:spcPct val="105000"/>
              </a:lnSpc>
              <a:spcBef>
                <a:spcPct val="40000"/>
              </a:spcBef>
            </a:pPr>
            <a:r>
              <a:rPr lang="es-AR" altLang="en-US" sz="2000">
                <a:cs typeface="Times New Roman" panose="02020603050405020304" pitchFamily="18" charset="0"/>
              </a:rPr>
              <a:t>Utiliza p</a:t>
            </a:r>
            <a:r>
              <a:rPr lang="es-ES" altLang="en-US" sz="2000">
                <a:cs typeface="Times New Roman" panose="02020603050405020304" pitchFamily="18" charset="0"/>
              </a:rPr>
              <a:t>recios sombra o sociales</a:t>
            </a:r>
            <a:r>
              <a:rPr lang="es-AR" altLang="en-US" sz="2000">
                <a:cs typeface="Times New Roman" panose="02020603050405020304" pitchFamily="18" charset="0"/>
              </a:rPr>
              <a:t>: surgen como consecuencia de la existencia de fallas de mercado (bienes públicos, externalidades y monopolios) o de impuestos y subsidios.</a:t>
            </a:r>
          </a:p>
        </p:txBody>
      </p:sp>
      <p:sp>
        <p:nvSpPr>
          <p:cNvPr id="29698" name="4 Marcador de pie de página">
            <a:extLst>
              <a:ext uri="{FF2B5EF4-FFF2-40B4-BE49-F238E27FC236}">
                <a16:creationId xmlns:a16="http://schemas.microsoft.com/office/drawing/2014/main" id="{13AFB232-6C82-66B8-6CF0-D2036649C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s-ES" altLang="en-US" sz="1400">
                <a:solidFill>
                  <a:schemeClr val="tx2"/>
                </a:solidFill>
                <a:latin typeface="Times New Roman" panose="02020603050405020304" pitchFamily="18" charset="0"/>
              </a:rPr>
              <a:t>Planificación de los Recursos Hídricos y Riego. MAESTRÍA EN CIENCIAS DE LA INGENIERÍA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53" name="Rectangle 31752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32A18129-60EC-7F27-5AAB-172AA7EBBF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pPr eaLnBrk="1" hangingPunct="1"/>
            <a:r>
              <a:rPr lang="es-AR" altLang="en-US" b="1" i="1">
                <a:cs typeface="Times New Roman" panose="02020603050405020304" pitchFamily="18" charset="0"/>
              </a:rPr>
              <a:t>Ciclo de vida </a:t>
            </a:r>
            <a:r>
              <a:rPr lang="es-ES" altLang="en-US" b="1" i="1">
                <a:cs typeface="Times New Roman" panose="02020603050405020304" pitchFamily="18" charset="0"/>
              </a:rPr>
              <a:t>de</a:t>
            </a:r>
            <a:r>
              <a:rPr lang="es-AR" altLang="en-US" b="1" i="1">
                <a:cs typeface="Times New Roman" panose="02020603050405020304" pitchFamily="18" charset="0"/>
              </a:rPr>
              <a:t>l </a:t>
            </a:r>
            <a:r>
              <a:rPr lang="es-ES" altLang="en-US" b="1" i="1">
                <a:cs typeface="Times New Roman" panose="02020603050405020304" pitchFamily="18" charset="0"/>
              </a:rPr>
              <a:t>proyecto</a:t>
            </a:r>
          </a:p>
        </p:txBody>
      </p:sp>
      <p:pic>
        <p:nvPicPr>
          <p:cNvPr id="31748" name="Picture 9" descr="BD04972_">
            <a:extLst>
              <a:ext uri="{FF2B5EF4-FFF2-40B4-BE49-F238E27FC236}">
                <a16:creationId xmlns:a16="http://schemas.microsoft.com/office/drawing/2014/main" id="{C8F79B67-2AB0-D73E-B99D-EC4F372F5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665323"/>
            <a:ext cx="4001315" cy="299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55" name="Straight Connector 31754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7" name="Rectangle 31756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759" name="Rectangle 31758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>
            <a:extLst>
              <a:ext uri="{FF2B5EF4-FFF2-40B4-BE49-F238E27FC236}">
                <a16:creationId xmlns:a16="http://schemas.microsoft.com/office/drawing/2014/main" id="{B6D91A20-03E2-16E9-33F8-D5A5D364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Ciclo de vida de un proyecto</a:t>
            </a:r>
          </a:p>
        </p:txBody>
      </p:sp>
      <p:pic>
        <p:nvPicPr>
          <p:cNvPr id="33795" name="Marcador de contenido 4">
            <a:extLst>
              <a:ext uri="{FF2B5EF4-FFF2-40B4-BE49-F238E27FC236}">
                <a16:creationId xmlns:a16="http://schemas.microsoft.com/office/drawing/2014/main" id="{4D8F3C2B-87D2-3C12-E147-83EA2F971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050" y="2733675"/>
            <a:ext cx="4848225" cy="2247900"/>
          </a:xfrm>
        </p:spPr>
      </p:pic>
      <p:sp>
        <p:nvSpPr>
          <p:cNvPr id="33796" name="Marcador de pie de página 3">
            <a:extLst>
              <a:ext uri="{FF2B5EF4-FFF2-40B4-BE49-F238E27FC236}">
                <a16:creationId xmlns:a16="http://schemas.microsoft.com/office/drawing/2014/main" id="{B212AC18-FAA8-C79D-4B55-4A2612DFF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ctr">
              <a:spcBef>
                <a:spcPct val="20000"/>
              </a:spcBef>
              <a:buSzPct val="90000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buSzPct val="90000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SzPct val="90000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buSzPct val="90000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SzPct val="90000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r>
              <a:rPr lang="es-ES" altLang="en-US" sz="1400">
                <a:solidFill>
                  <a:schemeClr val="tx2"/>
                </a:solidFill>
                <a:latin typeface="Times New Roman" panose="02020603050405020304" pitchFamily="18" charset="0"/>
              </a:rPr>
              <a:t>Planificación de los Recursos Hídricos y Riego. MAESTRÍA EN CIENCIAS DE LA INGENIERÍA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7BC56051-9E07-F3BC-6FC4-EE168624E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altLang="en-US" sz="4000">
                <a:cs typeface="Times New Roman" panose="02020603050405020304" pitchFamily="18" charset="0"/>
              </a:rPr>
              <a:t>Ciclo de vida </a:t>
            </a:r>
            <a:r>
              <a:rPr lang="es-ES" altLang="en-US" sz="4000">
                <a:cs typeface="Times New Roman" panose="02020603050405020304" pitchFamily="18" charset="0"/>
              </a:rPr>
              <a:t>de</a:t>
            </a:r>
            <a:r>
              <a:rPr lang="es-AR" altLang="en-US" sz="4000">
                <a:cs typeface="Times New Roman" panose="02020603050405020304" pitchFamily="18" charset="0"/>
              </a:rPr>
              <a:t>l </a:t>
            </a:r>
            <a:r>
              <a:rPr lang="es-ES" altLang="en-US" sz="4000">
                <a:cs typeface="Times New Roman" panose="02020603050405020304" pitchFamily="18" charset="0"/>
              </a:rPr>
              <a:t>proyecto</a:t>
            </a:r>
            <a:endParaRPr lang="es-ES" altLang="en-US" sz="3200" b="1">
              <a:cs typeface="Times New Roman" panose="02020603050405020304" pitchFamily="18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E72057B-3C01-DB93-35E5-EC95BAEFD2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76250" indent="-476250" algn="just"/>
            <a:r>
              <a:rPr lang="es-AR" altLang="en-US" sz="2400" dirty="0"/>
              <a:t>Todo proyecto atraviesa por un </a:t>
            </a:r>
            <a:r>
              <a:rPr lang="es-AR" altLang="en-US" sz="2400" dirty="0">
                <a:solidFill>
                  <a:schemeClr val="tx2"/>
                </a:solidFill>
              </a:rPr>
              <a:t>ciclo de vida</a:t>
            </a:r>
          </a:p>
          <a:p>
            <a:pPr marL="476250" indent="-476250" algn="just">
              <a:lnSpc>
                <a:spcPct val="60000"/>
              </a:lnSpc>
            </a:pPr>
            <a:endParaRPr lang="es-AR" altLang="en-US" sz="2400" dirty="0"/>
          </a:p>
          <a:p>
            <a:pPr marL="476250" indent="-476250" algn="just">
              <a:lnSpc>
                <a:spcPct val="150000"/>
              </a:lnSpc>
            </a:pPr>
            <a:r>
              <a:rPr lang="es-AR" altLang="en-US" sz="2400" dirty="0"/>
              <a:t>Un error muy común</a:t>
            </a:r>
          </a:p>
          <a:p>
            <a:pPr marL="476250" indent="-476250" algn="just">
              <a:lnSpc>
                <a:spcPct val="150000"/>
              </a:lnSpc>
            </a:pPr>
            <a:endParaRPr lang="es-AR" altLang="en-US" sz="2400" dirty="0"/>
          </a:p>
          <a:p>
            <a:pPr marL="476250" indent="-476250" algn="just">
              <a:lnSpc>
                <a:spcPct val="150000"/>
              </a:lnSpc>
            </a:pPr>
            <a:endParaRPr lang="es-AR" altLang="en-US" sz="2400" dirty="0"/>
          </a:p>
          <a:p>
            <a:pPr marL="476250" indent="-476250" algn="just">
              <a:lnSpc>
                <a:spcPct val="60000"/>
              </a:lnSpc>
            </a:pPr>
            <a:endParaRPr lang="es-AR" altLang="en-US" sz="2400" dirty="0"/>
          </a:p>
          <a:p>
            <a:pPr marL="952500" lvl="1" algn="just"/>
            <a:endParaRPr lang="es-AR" altLang="en-US" sz="2000" dirty="0"/>
          </a:p>
          <a:p>
            <a:pPr marL="952500" lvl="1" algn="just"/>
            <a:r>
              <a:rPr lang="es-ES" altLang="en-US" sz="2000" dirty="0"/>
              <a:t>E</a:t>
            </a:r>
            <a:r>
              <a:rPr lang="es-AR" altLang="en-US" sz="2000" dirty="0"/>
              <a:t>s consecuencia del e</a:t>
            </a:r>
            <a:r>
              <a:rPr lang="es-ES" altLang="en-US" sz="2000" dirty="0" err="1"/>
              <a:t>ntusiasmo</a:t>
            </a:r>
            <a:r>
              <a:rPr lang="es-ES" altLang="en-US" sz="2000" dirty="0"/>
              <a:t> </a:t>
            </a:r>
            <a:r>
              <a:rPr lang="es-AR" altLang="en-US" sz="2000" dirty="0"/>
              <a:t>que genera en los promotores del proyecto </a:t>
            </a:r>
            <a:r>
              <a:rPr lang="es-ES" altLang="en-US" sz="2000" dirty="0"/>
              <a:t>las potencialidades de la idea</a:t>
            </a:r>
            <a:r>
              <a:rPr lang="es-AR" altLang="en-US" sz="2000" dirty="0"/>
              <a:t>.</a:t>
            </a:r>
            <a:endParaRPr lang="es-ES" altLang="en-US" sz="2000" dirty="0"/>
          </a:p>
        </p:txBody>
      </p:sp>
      <p:sp>
        <p:nvSpPr>
          <p:cNvPr id="34818" name="4 Marcador de pie de página">
            <a:extLst>
              <a:ext uri="{FF2B5EF4-FFF2-40B4-BE49-F238E27FC236}">
                <a16:creationId xmlns:a16="http://schemas.microsoft.com/office/drawing/2014/main" id="{863D252B-96DF-6A8D-F08D-E6CA9A59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s-ES" altLang="en-US" sz="1400">
                <a:solidFill>
                  <a:schemeClr val="tx2"/>
                </a:solidFill>
                <a:latin typeface="Times New Roman" panose="02020603050405020304" pitchFamily="18" charset="0"/>
              </a:rPr>
              <a:t>Planificación de los Recursos Hídricos y Riego. MAESTRÍA EN CIENCIAS DE LA INGENIERÍA</a:t>
            </a:r>
          </a:p>
        </p:txBody>
      </p:sp>
      <p:pic>
        <p:nvPicPr>
          <p:cNvPr id="34821" name="Picture 5">
            <a:extLst>
              <a:ext uri="{FF2B5EF4-FFF2-40B4-BE49-F238E27FC236}">
                <a16:creationId xmlns:a16="http://schemas.microsoft.com/office/drawing/2014/main" id="{F6C3D596-BC29-2EF7-83E8-D4D5DA95A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76" y="0"/>
            <a:ext cx="1025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>
            <a:extLst>
              <a:ext uri="{FF2B5EF4-FFF2-40B4-BE49-F238E27FC236}">
                <a16:creationId xmlns:a16="http://schemas.microsoft.com/office/drawing/2014/main" id="{D38395FF-BAD6-737F-B288-1F0DFD3DA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1" y="3429000"/>
            <a:ext cx="1666875" cy="4699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defTabSz="762000"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s-ES" altLang="en-US" sz="2400">
                <a:latin typeface="Times New Roman" panose="02020603050405020304" pitchFamily="18" charset="0"/>
              </a:rPr>
              <a:t>de la IDEA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3454CED5-E407-E4BF-4F8F-C96AB857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1" y="3886201"/>
            <a:ext cx="2124075" cy="835025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620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620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620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s-ES" altLang="en-US" sz="2400">
                <a:latin typeface="Times New Roman" panose="02020603050405020304" pitchFamily="18" charset="0"/>
              </a:rPr>
              <a:t>a la EJECUCIÓN</a:t>
            </a:r>
          </a:p>
        </p:txBody>
      </p:sp>
      <p:sp>
        <p:nvSpPr>
          <p:cNvPr id="8200" name="AutoShape 8">
            <a:extLst>
              <a:ext uri="{FF2B5EF4-FFF2-40B4-BE49-F238E27FC236}">
                <a16:creationId xmlns:a16="http://schemas.microsoft.com/office/drawing/2014/main" id="{E66BB2C2-45F5-CFDE-1401-9D23CA1AC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657600"/>
            <a:ext cx="2514600" cy="6096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s-A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8" grpId="0" animBg="1" autoUpdateAnimBg="0"/>
      <p:bldP spid="8199" grpId="0" animBg="1" autoUpdateAnimBg="0"/>
      <p:bldP spid="82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55731-AD25-F9E4-2A99-2799E54E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Ciclo</a:t>
            </a:r>
            <a:r>
              <a:rPr lang="en-US" dirty="0"/>
              <a:t> de </a:t>
            </a:r>
            <a:r>
              <a:rPr lang="en-US" dirty="0" err="1"/>
              <a:t>vida</a:t>
            </a:r>
            <a:r>
              <a:rPr lang="en-US" dirty="0"/>
              <a:t> de un </a:t>
            </a:r>
            <a:r>
              <a:rPr lang="en-US" dirty="0" err="1"/>
              <a:t>proyecto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572D82-136F-A4BD-94B2-6AAE39124B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8469"/>
          <a:stretch/>
        </p:blipFill>
        <p:spPr>
          <a:xfrm>
            <a:off x="374921" y="1474964"/>
            <a:ext cx="7650475" cy="427269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9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F9127-BC06-0CFE-490D-E1C78DFD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 err="1"/>
              <a:t>Gestión</a:t>
            </a:r>
            <a:r>
              <a:rPr lang="en-US" dirty="0"/>
              <a:t> de </a:t>
            </a:r>
            <a:r>
              <a:rPr lang="en-US" dirty="0" err="1"/>
              <a:t>proyectos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47FB0C-DCAB-696C-FFE4-9930A0596F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21335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751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A3CDE626-A0CE-7AB0-6371-1E3A1C63C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s-ES" altLang="en-US" sz="4000"/>
              <a:t>OBJETIVOS</a:t>
            </a:r>
            <a:r>
              <a:rPr lang="es-MX" altLang="en-US"/>
              <a:t> </a:t>
            </a:r>
            <a:endParaRPr lang="es-ES" altLang="en-US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11FCA638-D0E7-154B-1C64-7FEDFA2795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defTabSz="534988">
              <a:lnSpc>
                <a:spcPct val="120000"/>
              </a:lnSpc>
            </a:pPr>
            <a:r>
              <a:rPr lang="es-ES" altLang="en-US" sz="2000"/>
              <a:t>Ofrecer los fundamentos teóricos y los desarrollos aplicados que deben usarse para analizar </a:t>
            </a:r>
            <a:r>
              <a:rPr lang="es-ES" altLang="en-US" sz="2000" b="1" i="1"/>
              <a:t>proyectos de inversión</a:t>
            </a:r>
            <a:r>
              <a:rPr lang="es-ES" altLang="en-US" sz="2000" b="1"/>
              <a:t>, </a:t>
            </a:r>
            <a:r>
              <a:rPr lang="es-ES" altLang="en-US" sz="2000" b="1" i="1"/>
              <a:t>programas</a:t>
            </a:r>
            <a:r>
              <a:rPr lang="es-ES" altLang="en-US" sz="2000" b="1"/>
              <a:t>  </a:t>
            </a:r>
            <a:r>
              <a:rPr lang="es-ES" altLang="en-US" sz="2000"/>
              <a:t>y</a:t>
            </a:r>
            <a:r>
              <a:rPr lang="es-ES" altLang="en-US" sz="2000" b="1"/>
              <a:t> </a:t>
            </a:r>
            <a:r>
              <a:rPr lang="es-ES" altLang="en-US" sz="2000" b="1" i="1"/>
              <a:t>políticas.</a:t>
            </a:r>
          </a:p>
          <a:p>
            <a:pPr algn="just" defTabSz="534988">
              <a:lnSpc>
                <a:spcPct val="120000"/>
              </a:lnSpc>
            </a:pPr>
            <a:r>
              <a:rPr lang="es-ES" altLang="en-US" sz="2000"/>
              <a:t>Presentar los distintos aspectos que debe resolver el estudio de proyectos, tanto en su formulación, como los que permiten evaluarlos desde los puntos de vista privado y social.</a:t>
            </a:r>
          </a:p>
          <a:p>
            <a:pPr algn="just" defTabSz="534988">
              <a:lnSpc>
                <a:spcPct val="120000"/>
              </a:lnSpc>
            </a:pPr>
            <a:r>
              <a:rPr lang="es-ES" altLang="en-US" sz="2000"/>
              <a:t>Aplicar los principios y los métodos de análisis utilizados en los distintos enfoques de la evaluación de proyectos, con énfasis en la evaluación y la regulación de proyectos de infraestructura</a:t>
            </a:r>
          </a:p>
        </p:txBody>
      </p:sp>
      <p:sp>
        <p:nvSpPr>
          <p:cNvPr id="7170" name="4 Marcador de pie de página">
            <a:extLst>
              <a:ext uri="{FF2B5EF4-FFF2-40B4-BE49-F238E27FC236}">
                <a16:creationId xmlns:a16="http://schemas.microsoft.com/office/drawing/2014/main" id="{D1DD56A1-AD1F-BC6B-D0EB-051E6105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s-ES" altLang="en-US" sz="1400">
                <a:solidFill>
                  <a:schemeClr val="tx2"/>
                </a:solidFill>
                <a:latin typeface="Times New Roman" panose="02020603050405020304" pitchFamily="18" charset="0"/>
              </a:rPr>
              <a:t>Planificación de los Recursos Hídricos y Riego. MAESTRÍA EN CIENCIAS DE LA INGENIERÍA</a:t>
            </a:r>
          </a:p>
        </p:txBody>
      </p:sp>
      <p:pic>
        <p:nvPicPr>
          <p:cNvPr id="7173" name="Picture 4">
            <a:extLst>
              <a:ext uri="{FF2B5EF4-FFF2-40B4-BE49-F238E27FC236}">
                <a16:creationId xmlns:a16="http://schemas.microsoft.com/office/drawing/2014/main" id="{2223C5D3-0ADA-FF54-9A58-D841844CA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76" y="0"/>
            <a:ext cx="1025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3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211A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30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211A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30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211A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  <p:bldP spid="83971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0BB3D588-7100-9146-146D-BA6BA8337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476250"/>
            <a:ext cx="7772400" cy="1143000"/>
          </a:xfrm>
        </p:spPr>
        <p:txBody>
          <a:bodyPr/>
          <a:lstStyle/>
          <a:p>
            <a:pPr eaLnBrk="1" hangingPunct="1"/>
            <a:r>
              <a:rPr lang="es-AR" altLang="en-US" sz="4000" b="1" dirty="0">
                <a:cs typeface="Times New Roman" panose="02020603050405020304" pitchFamily="18" charset="0"/>
              </a:rPr>
              <a:t>Ciclo de vida </a:t>
            </a:r>
            <a:r>
              <a:rPr lang="es-ES" altLang="en-US" sz="4000" b="1" dirty="0">
                <a:cs typeface="Times New Roman" panose="02020603050405020304" pitchFamily="18" charset="0"/>
              </a:rPr>
              <a:t>de</a:t>
            </a:r>
            <a:r>
              <a:rPr lang="es-AR" altLang="en-US" sz="4000" b="1" dirty="0">
                <a:cs typeface="Times New Roman" panose="02020603050405020304" pitchFamily="18" charset="0"/>
              </a:rPr>
              <a:t>l </a:t>
            </a:r>
            <a:r>
              <a:rPr lang="es-ES" altLang="en-US" sz="4000" b="1" dirty="0">
                <a:cs typeface="Times New Roman" panose="02020603050405020304" pitchFamily="18" charset="0"/>
              </a:rPr>
              <a:t>proyecto</a:t>
            </a:r>
            <a:endParaRPr lang="es-ES" alt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1D0780F-C472-0F42-57C6-30C851B087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8213" y="1557338"/>
            <a:ext cx="7772400" cy="4114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es-AR" altLang="en-US" dirty="0" err="1">
                <a:cs typeface="Times New Roman" panose="02020603050405020304" pitchFamily="18" charset="0"/>
              </a:rPr>
              <a:t>Preinversión</a:t>
            </a:r>
            <a:endParaRPr lang="es-AR" altLang="en-US" dirty="0"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130000"/>
              </a:lnSpc>
            </a:pPr>
            <a:r>
              <a:rPr lang="es-AR" altLang="en-US" dirty="0">
                <a:cs typeface="Times New Roman" panose="02020603050405020304" pitchFamily="18" charset="0"/>
              </a:rPr>
              <a:t>Idea</a:t>
            </a:r>
          </a:p>
          <a:p>
            <a:pPr lvl="1" algn="just" eaLnBrk="1" hangingPunct="1">
              <a:lnSpc>
                <a:spcPct val="130000"/>
              </a:lnSpc>
            </a:pPr>
            <a:r>
              <a:rPr lang="es-ES" altLang="en-US" dirty="0">
                <a:cs typeface="Times New Roman" panose="02020603050405020304" pitchFamily="18" charset="0"/>
              </a:rPr>
              <a:t>Perfil</a:t>
            </a:r>
            <a:endParaRPr lang="es-AR" altLang="en-US" dirty="0"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130000"/>
              </a:lnSpc>
            </a:pPr>
            <a:r>
              <a:rPr lang="es-AR" altLang="en-US" dirty="0">
                <a:cs typeface="Times New Roman" panose="02020603050405020304" pitchFamily="18" charset="0"/>
              </a:rPr>
              <a:t>E</a:t>
            </a:r>
            <a:r>
              <a:rPr lang="es-ES" altLang="en-US" dirty="0" err="1">
                <a:cs typeface="Times New Roman" panose="02020603050405020304" pitchFamily="18" charset="0"/>
              </a:rPr>
              <a:t>studio</a:t>
            </a:r>
            <a:r>
              <a:rPr lang="es-ES" altLang="en-US" dirty="0">
                <a:cs typeface="Times New Roman" panose="02020603050405020304" pitchFamily="18" charset="0"/>
              </a:rPr>
              <a:t> de prefactibilidad</a:t>
            </a:r>
            <a:endParaRPr lang="es-AR" altLang="en-US" dirty="0"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130000"/>
              </a:lnSpc>
            </a:pPr>
            <a:r>
              <a:rPr lang="es-AR" altLang="en-US" dirty="0">
                <a:cs typeface="Times New Roman" panose="02020603050405020304" pitchFamily="18" charset="0"/>
              </a:rPr>
              <a:t>E</a:t>
            </a:r>
            <a:r>
              <a:rPr lang="es-ES" altLang="en-US" dirty="0" err="1">
                <a:cs typeface="Times New Roman" panose="02020603050405020304" pitchFamily="18" charset="0"/>
              </a:rPr>
              <a:t>studio</a:t>
            </a:r>
            <a:r>
              <a:rPr lang="es-ES" altLang="en-US" dirty="0">
                <a:cs typeface="Times New Roman" panose="02020603050405020304" pitchFamily="18" charset="0"/>
              </a:rPr>
              <a:t> de factibilidad</a:t>
            </a:r>
            <a:endParaRPr lang="es-AR" altLang="en-US" sz="20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es-AR" altLang="en-US" dirty="0">
                <a:cs typeface="Times New Roman" panose="02020603050405020304" pitchFamily="18" charset="0"/>
              </a:rPr>
              <a:t>Inversión</a:t>
            </a:r>
          </a:p>
          <a:p>
            <a:pPr algn="just" eaLnBrk="1" hangingPunct="1">
              <a:lnSpc>
                <a:spcPct val="130000"/>
              </a:lnSpc>
            </a:pPr>
            <a:r>
              <a:rPr lang="es-AR" altLang="en-US" dirty="0">
                <a:cs typeface="Times New Roman" panose="02020603050405020304" pitchFamily="18" charset="0"/>
              </a:rPr>
              <a:t>Operación</a:t>
            </a:r>
          </a:p>
          <a:p>
            <a:pPr algn="just" eaLnBrk="1" hangingPunct="1">
              <a:lnSpc>
                <a:spcPct val="130000"/>
              </a:lnSpc>
            </a:pPr>
            <a:r>
              <a:rPr lang="es-AR" altLang="en-US" dirty="0">
                <a:cs typeface="Times New Roman" panose="02020603050405020304" pitchFamily="18" charset="0"/>
              </a:rPr>
              <a:t>Evaluación </a:t>
            </a:r>
            <a:r>
              <a:rPr lang="es-AR" altLang="en-US" dirty="0" err="1">
                <a:cs typeface="Times New Roman" panose="02020603050405020304" pitchFamily="18" charset="0"/>
              </a:rPr>
              <a:t>ex-post</a:t>
            </a:r>
            <a:endParaRPr lang="es-ES" altLang="en-US" dirty="0">
              <a:cs typeface="Times New Roman" panose="02020603050405020304" pitchFamily="18" charset="0"/>
            </a:endParaRPr>
          </a:p>
        </p:txBody>
      </p:sp>
      <p:sp>
        <p:nvSpPr>
          <p:cNvPr id="36866" name="4 Marcador de pie de página">
            <a:extLst>
              <a:ext uri="{FF2B5EF4-FFF2-40B4-BE49-F238E27FC236}">
                <a16:creationId xmlns:a16="http://schemas.microsoft.com/office/drawing/2014/main" id="{BC90FE3B-D4AB-EE47-5EF5-5386EFB1C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s-ES" altLang="en-US" sz="1400">
                <a:solidFill>
                  <a:schemeClr val="tx2"/>
                </a:solidFill>
                <a:latin typeface="Times New Roman" panose="02020603050405020304" pitchFamily="18" charset="0"/>
              </a:rPr>
              <a:t>Planificación de los Recursos Hídricos y Riego. MAESTRÍA EN CIENCIAS DE LA INGENIERÍA</a:t>
            </a:r>
          </a:p>
        </p:txBody>
      </p:sp>
      <p:pic>
        <p:nvPicPr>
          <p:cNvPr id="35846" name="Picture 6" descr="BD04924_">
            <a:extLst>
              <a:ext uri="{FF2B5EF4-FFF2-40B4-BE49-F238E27FC236}">
                <a16:creationId xmlns:a16="http://schemas.microsoft.com/office/drawing/2014/main" id="{6A15F831-55CC-53C4-288F-4B7D31E85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4" y="2574700"/>
            <a:ext cx="471487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>
            <a:extLst>
              <a:ext uri="{FF2B5EF4-FFF2-40B4-BE49-F238E27FC236}">
                <a16:creationId xmlns:a16="http://schemas.microsoft.com/office/drawing/2014/main" id="{A0AF1CCC-41D9-BD28-6677-2BE3CB9EC5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altLang="en-US" sz="4000" b="1" dirty="0">
                <a:cs typeface="Times New Roman" panose="02020603050405020304" pitchFamily="18" charset="0"/>
              </a:rPr>
              <a:t>Ciclo de vida </a:t>
            </a:r>
            <a:r>
              <a:rPr lang="es-ES" altLang="en-US" sz="4000" b="1" dirty="0">
                <a:cs typeface="Times New Roman" panose="02020603050405020304" pitchFamily="18" charset="0"/>
              </a:rPr>
              <a:t>de</a:t>
            </a:r>
            <a:r>
              <a:rPr lang="es-AR" altLang="en-US" sz="4000" b="1" dirty="0">
                <a:cs typeface="Times New Roman" panose="02020603050405020304" pitchFamily="18" charset="0"/>
              </a:rPr>
              <a:t>l </a:t>
            </a:r>
            <a:r>
              <a:rPr lang="es-ES" altLang="en-US" sz="4000" b="1" dirty="0">
                <a:cs typeface="Times New Roman" panose="02020603050405020304" pitchFamily="18" charset="0"/>
              </a:rPr>
              <a:t>proyecto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DB896FD-D642-E09D-AB85-F5647A28F5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s-ES" altLang="en-US" sz="2400" b="1" dirty="0">
                <a:cs typeface="Times New Roman" panose="02020603050405020304" pitchFamily="18" charset="0"/>
              </a:rPr>
              <a:t>Perfil</a:t>
            </a:r>
            <a:endParaRPr lang="es-AR" altLang="en-US" sz="2400" b="1" dirty="0"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es-AR" altLang="en-US" sz="2000" dirty="0">
                <a:cs typeface="Times New Roman" panose="02020603050405020304" pitchFamily="18" charset="0"/>
              </a:rPr>
              <a:t>Se trata de reconocer si hay o no razones para rechazar la idea del proyecto, antes de destinar mayores recursos;</a:t>
            </a:r>
          </a:p>
          <a:p>
            <a:pPr lvl="1" algn="just" eaLnBrk="1" hangingPunct="1"/>
            <a:r>
              <a:rPr lang="es-AR" altLang="en-US" sz="2000" dirty="0">
                <a:cs typeface="Times New Roman" panose="02020603050405020304" pitchFamily="18" charset="0"/>
              </a:rPr>
              <a:t>Está basado en información existente y disponible.</a:t>
            </a:r>
          </a:p>
          <a:p>
            <a:pPr lvl="1" algn="just" eaLnBrk="1" hangingPunct="1"/>
            <a:endParaRPr lang="es-AR" altLang="en-US" sz="2000" dirty="0"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es-ES" altLang="en-US" sz="2000" dirty="0">
                <a:cs typeface="Times New Roman" panose="02020603050405020304" pitchFamily="18" charset="0"/>
              </a:rPr>
              <a:t>P</a:t>
            </a:r>
            <a:r>
              <a:rPr lang="es-AR" altLang="en-US" sz="2000" dirty="0" err="1">
                <a:cs typeface="Times New Roman" panose="02020603050405020304" pitchFamily="18" charset="0"/>
              </a:rPr>
              <a:t>resentación</a:t>
            </a:r>
            <a:r>
              <a:rPr lang="es-AR" altLang="en-US" sz="2000" dirty="0">
                <a:cs typeface="Times New Roman" panose="02020603050405020304" pitchFamily="18" charset="0"/>
              </a:rPr>
              <a:t> de la idea al decisor, quién deberá</a:t>
            </a:r>
            <a:r>
              <a:rPr lang="es-ES" altLang="en-US" sz="2000" dirty="0">
                <a:cs typeface="Times New Roman" panose="02020603050405020304" pitchFamily="18" charset="0"/>
              </a:rPr>
              <a:t>:</a:t>
            </a:r>
          </a:p>
          <a:p>
            <a:pPr lvl="2" algn="just" eaLnBrk="1" hangingPunct="1"/>
            <a:r>
              <a:rPr lang="es-ES" altLang="en-US" dirty="0">
                <a:cs typeface="Times New Roman" panose="02020603050405020304" pitchFamily="18" charset="0"/>
              </a:rPr>
              <a:t>Archivar el proyecto para reconsiderarlo en el futuro</a:t>
            </a:r>
          </a:p>
          <a:p>
            <a:pPr lvl="2" algn="just" eaLnBrk="1" hangingPunct="1"/>
            <a:r>
              <a:rPr lang="es-ES" altLang="en-US" dirty="0">
                <a:cs typeface="Times New Roman" panose="02020603050405020304" pitchFamily="18" charset="0"/>
              </a:rPr>
              <a:t>Desecharlo en forma definitiva</a:t>
            </a:r>
          </a:p>
          <a:p>
            <a:pPr lvl="2" algn="just" eaLnBrk="1" hangingPunct="1"/>
            <a:r>
              <a:rPr lang="es-ES" altLang="en-US" dirty="0">
                <a:cs typeface="Times New Roman" panose="02020603050405020304" pitchFamily="18" charset="0"/>
              </a:rPr>
              <a:t>Ordenar el ESTUDIO DE PREFACTIBILIDAD </a:t>
            </a:r>
            <a:endParaRPr lang="es-AR" altLang="en-US" dirty="0">
              <a:cs typeface="Times New Roman" panose="02020603050405020304" pitchFamily="18" charset="0"/>
            </a:endParaRPr>
          </a:p>
          <a:p>
            <a:pPr lvl="2" algn="just" eaLnBrk="1" hangingPunct="1"/>
            <a:endParaRPr lang="es-AR" altLang="en-US" dirty="0">
              <a:cs typeface="Times New Roman" panose="02020603050405020304" pitchFamily="18" charset="0"/>
            </a:endParaRPr>
          </a:p>
          <a:p>
            <a:pPr lvl="1" algn="just" eaLnBrk="1" hangingPunct="1"/>
            <a:endParaRPr lang="es-ES" altLang="en-US" dirty="0">
              <a:cs typeface="Times New Roman" panose="02020603050405020304" pitchFamily="18" charset="0"/>
            </a:endParaRPr>
          </a:p>
        </p:txBody>
      </p:sp>
      <p:sp>
        <p:nvSpPr>
          <p:cNvPr id="38914" name="4 Marcador de pie de página">
            <a:extLst>
              <a:ext uri="{FF2B5EF4-FFF2-40B4-BE49-F238E27FC236}">
                <a16:creationId xmlns:a16="http://schemas.microsoft.com/office/drawing/2014/main" id="{45B5EB3E-137E-6586-7ABA-90D4D415B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s-ES" altLang="en-US" sz="1400">
                <a:solidFill>
                  <a:schemeClr val="tx2"/>
                </a:solidFill>
                <a:latin typeface="Times New Roman" panose="02020603050405020304" pitchFamily="18" charset="0"/>
              </a:rPr>
              <a:t>Planificación de los Recursos Hídricos y Riego. MAESTRÍA EN CIENCIAS DE LA INGENIERÍA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64511FE2-FED0-547F-5A7A-D4BFDEBC4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altLang="en-US" sz="4000" b="1" dirty="0">
                <a:cs typeface="Times New Roman" panose="02020603050405020304" pitchFamily="18" charset="0"/>
              </a:rPr>
              <a:t>Ciclo de vida </a:t>
            </a:r>
            <a:r>
              <a:rPr lang="es-ES" altLang="en-US" sz="4000" b="1" dirty="0">
                <a:cs typeface="Times New Roman" panose="02020603050405020304" pitchFamily="18" charset="0"/>
              </a:rPr>
              <a:t>de</a:t>
            </a:r>
            <a:r>
              <a:rPr lang="es-AR" altLang="en-US" sz="4000" b="1" dirty="0">
                <a:cs typeface="Times New Roman" panose="02020603050405020304" pitchFamily="18" charset="0"/>
              </a:rPr>
              <a:t>l </a:t>
            </a:r>
            <a:r>
              <a:rPr lang="es-ES" altLang="en-US" sz="4000" b="1" dirty="0">
                <a:cs typeface="Times New Roman" panose="02020603050405020304" pitchFamily="18" charset="0"/>
              </a:rPr>
              <a:t>proyecto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722F7FF-A835-CCA6-79F6-597168167E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s-AR" altLang="en-US" sz="1900" b="1" dirty="0">
                <a:cs typeface="Times New Roman" panose="02020603050405020304" pitchFamily="18" charset="0"/>
              </a:rPr>
              <a:t>Análisis</a:t>
            </a:r>
            <a:r>
              <a:rPr lang="es-ES" altLang="en-US" sz="1900" b="1" dirty="0">
                <a:cs typeface="Times New Roman" panose="02020603050405020304" pitchFamily="18" charset="0"/>
              </a:rPr>
              <a:t> de prefactibilidad</a:t>
            </a:r>
            <a:endParaRPr lang="es-AR" altLang="en-US" sz="1900" b="1" dirty="0"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es-AR" altLang="en-US" sz="1900" dirty="0">
                <a:cs typeface="Times New Roman" panose="02020603050405020304" pitchFamily="18" charset="0"/>
              </a:rPr>
              <a:t>Exige datos más precisos, aunque utiliza fuentes de información secundarias;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AR" altLang="en-US" sz="1900" dirty="0">
                <a:cs typeface="Times New Roman" panose="02020603050405020304" pitchFamily="18" charset="0"/>
              </a:rPr>
              <a:t>Se estiman </a:t>
            </a:r>
            <a:r>
              <a:rPr lang="es-AR" altLang="en-US" sz="1900" i="1" dirty="0">
                <a:cs typeface="Times New Roman" panose="02020603050405020304" pitchFamily="18" charset="0"/>
              </a:rPr>
              <a:t>con cierta aproximación</a:t>
            </a:r>
            <a:r>
              <a:rPr lang="es-AR" altLang="en-US" sz="1900" dirty="0">
                <a:cs typeface="Times New Roman" panose="02020603050405020304" pitchFamily="18" charset="0"/>
              </a:rPr>
              <a:t> las inversiones, costos operativos e ingresos;</a:t>
            </a:r>
          </a:p>
          <a:p>
            <a:pPr lvl="1" algn="just" eaLnBrk="1" hangingPunct="1">
              <a:lnSpc>
                <a:spcPct val="90000"/>
              </a:lnSpc>
            </a:pPr>
            <a:endParaRPr lang="es-ES" altLang="en-US" sz="1900" dirty="0"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es-ES" altLang="en-US" sz="1900" dirty="0">
                <a:cs typeface="Times New Roman" panose="02020603050405020304" pitchFamily="18" charset="0"/>
              </a:rPr>
              <a:t>Los resultados del estudio puede determinar:</a:t>
            </a:r>
          </a:p>
          <a:p>
            <a:pPr lvl="2" algn="just" eaLnBrk="1" hangingPunct="1">
              <a:lnSpc>
                <a:spcPct val="110000"/>
              </a:lnSpc>
            </a:pPr>
            <a:r>
              <a:rPr lang="es-AR" altLang="en-US" sz="1900" dirty="0">
                <a:cs typeface="Times New Roman" panose="02020603050405020304" pitchFamily="18" charset="0"/>
              </a:rPr>
              <a:t>Un</a:t>
            </a:r>
            <a:r>
              <a:rPr lang="es-ES" altLang="en-US" sz="1900" dirty="0">
                <a:cs typeface="Times New Roman" panose="02020603050405020304" pitchFamily="18" charset="0"/>
              </a:rPr>
              <a:t> rechazo definitivo</a:t>
            </a:r>
            <a:r>
              <a:rPr lang="es-AR" altLang="en-US" sz="1900" dirty="0">
                <a:cs typeface="Times New Roman" panose="02020603050405020304" pitchFamily="18" charset="0"/>
              </a:rPr>
              <a:t>;</a:t>
            </a:r>
            <a:endParaRPr lang="es-ES" altLang="en-US" sz="1900" dirty="0">
              <a:cs typeface="Times New Roman" panose="02020603050405020304" pitchFamily="18" charset="0"/>
            </a:endParaRPr>
          </a:p>
          <a:p>
            <a:pPr lvl="2" algn="just" eaLnBrk="1" hangingPunct="1">
              <a:lnSpc>
                <a:spcPct val="110000"/>
              </a:lnSpc>
            </a:pPr>
            <a:r>
              <a:rPr lang="es-AR" altLang="en-US" sz="1900" dirty="0">
                <a:cs typeface="Times New Roman" panose="02020603050405020304" pitchFamily="18" charset="0"/>
              </a:rPr>
              <a:t>La</a:t>
            </a:r>
            <a:r>
              <a:rPr lang="es-ES" altLang="en-US" sz="1900" dirty="0">
                <a:cs typeface="Times New Roman" panose="02020603050405020304" pitchFamily="18" charset="0"/>
              </a:rPr>
              <a:t> reconsideración en otro momento</a:t>
            </a:r>
            <a:r>
              <a:rPr lang="es-AR" altLang="en-US" sz="1900" dirty="0">
                <a:cs typeface="Times New Roman" panose="02020603050405020304" pitchFamily="18" charset="0"/>
              </a:rPr>
              <a:t>;</a:t>
            </a:r>
            <a:endParaRPr lang="es-ES" altLang="en-US" sz="1900" dirty="0">
              <a:cs typeface="Times New Roman" panose="02020603050405020304" pitchFamily="18" charset="0"/>
            </a:endParaRPr>
          </a:p>
          <a:p>
            <a:pPr lvl="2" algn="just" eaLnBrk="1" hangingPunct="1">
              <a:lnSpc>
                <a:spcPct val="110000"/>
              </a:lnSpc>
            </a:pPr>
            <a:r>
              <a:rPr lang="es-ES" altLang="en-US" sz="1900" dirty="0">
                <a:cs typeface="Times New Roman" panose="02020603050405020304" pitchFamily="18" charset="0"/>
              </a:rPr>
              <a:t>Ordenar el ESTUDIO DE FACTIBILIDAD</a:t>
            </a:r>
            <a:r>
              <a:rPr lang="es-AR" altLang="en-US" sz="19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962" name="4 Marcador de pie de página">
            <a:extLst>
              <a:ext uri="{FF2B5EF4-FFF2-40B4-BE49-F238E27FC236}">
                <a16:creationId xmlns:a16="http://schemas.microsoft.com/office/drawing/2014/main" id="{316C7AEC-6608-3067-C1C3-01F514413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s-ES" altLang="en-US" sz="1400">
                <a:solidFill>
                  <a:schemeClr val="tx2"/>
                </a:solidFill>
                <a:latin typeface="Times New Roman" panose="02020603050405020304" pitchFamily="18" charset="0"/>
              </a:rPr>
              <a:t>Planificación de los Recursos Hídricos y Riego. MAESTRÍA EN CIENCIAS DE LA INGENIERÍA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2A0B4569-E55E-1133-718E-7FCB5A41A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altLang="en-US" sz="4000">
                <a:cs typeface="Times New Roman" panose="02020603050405020304" pitchFamily="18" charset="0"/>
              </a:rPr>
              <a:t>Ciclo de vida </a:t>
            </a:r>
            <a:r>
              <a:rPr lang="es-ES" altLang="en-US" sz="4000">
                <a:cs typeface="Times New Roman" panose="02020603050405020304" pitchFamily="18" charset="0"/>
              </a:rPr>
              <a:t>de</a:t>
            </a:r>
            <a:r>
              <a:rPr lang="es-AR" altLang="en-US" sz="4000">
                <a:cs typeface="Times New Roman" panose="02020603050405020304" pitchFamily="18" charset="0"/>
              </a:rPr>
              <a:t>l </a:t>
            </a:r>
            <a:r>
              <a:rPr lang="es-ES" altLang="en-US" sz="4000">
                <a:cs typeface="Times New Roman" panose="02020603050405020304" pitchFamily="18" charset="0"/>
              </a:rPr>
              <a:t>proyecto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EA45F33-D237-AD09-78CB-4CC7663303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s-AR" altLang="en-US" sz="2400" b="1">
                <a:cs typeface="Times New Roman" panose="02020603050405020304" pitchFamily="18" charset="0"/>
              </a:rPr>
              <a:t>Análisis</a:t>
            </a:r>
            <a:r>
              <a:rPr lang="es-ES" altLang="en-US" sz="2400" b="1">
                <a:cs typeface="Times New Roman" panose="02020603050405020304" pitchFamily="18" charset="0"/>
              </a:rPr>
              <a:t> de factibilidad</a:t>
            </a:r>
            <a:endParaRPr lang="es-AR" altLang="en-US" sz="2400" b="1"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es-ES" altLang="en-US" sz="2000">
                <a:cs typeface="Times New Roman" panose="02020603050405020304" pitchFamily="18" charset="0"/>
              </a:rPr>
              <a:t>R</a:t>
            </a:r>
            <a:r>
              <a:rPr lang="es-AR" altLang="en-US" sz="2000">
                <a:cs typeface="Times New Roman" panose="02020603050405020304" pitchFamily="18" charset="0"/>
              </a:rPr>
              <a:t>equiere la participación de expertos y de información primaria;</a:t>
            </a:r>
          </a:p>
          <a:p>
            <a:pPr lvl="1" algn="just" eaLnBrk="1" hangingPunct="1"/>
            <a:r>
              <a:rPr lang="es-AR" altLang="en-US" sz="2000">
                <a:cs typeface="Times New Roman" panose="02020603050405020304" pitchFamily="18" charset="0"/>
              </a:rPr>
              <a:t>C</a:t>
            </a:r>
            <a:r>
              <a:rPr lang="es-ES" altLang="en-US" sz="2000">
                <a:cs typeface="Times New Roman" panose="02020603050405020304" pitchFamily="18" charset="0"/>
              </a:rPr>
              <a:t>otizaciones más o menos en firme para equipos, obras civiles, licencias, financiamientos, etc.</a:t>
            </a:r>
          </a:p>
          <a:p>
            <a:pPr lvl="1" algn="just" eaLnBrk="1" hangingPunct="1"/>
            <a:r>
              <a:rPr lang="es-ES" altLang="en-US" sz="2000">
                <a:cs typeface="Times New Roman" panose="02020603050405020304" pitchFamily="18" charset="0"/>
              </a:rPr>
              <a:t>E</a:t>
            </a:r>
            <a:r>
              <a:rPr lang="es-AR" altLang="en-US" sz="2000">
                <a:cs typeface="Times New Roman" panose="02020603050405020304" pitchFamily="18" charset="0"/>
              </a:rPr>
              <a:t>xigirá mayores investigaciones </a:t>
            </a:r>
            <a:r>
              <a:rPr lang="es-ES" altLang="en-US" sz="2000">
                <a:cs typeface="Times New Roman" panose="02020603050405020304" pitchFamily="18" charset="0"/>
              </a:rPr>
              <a:t>(Ej.: estudios geológicos para trazar con precisión el recorrido de un camino)</a:t>
            </a:r>
            <a:r>
              <a:rPr lang="es-AR" altLang="en-US" sz="2000">
                <a:cs typeface="Times New Roman" panose="02020603050405020304" pitchFamily="18" charset="0"/>
              </a:rPr>
              <a:t>;</a:t>
            </a:r>
            <a:endParaRPr lang="es-ES" altLang="en-US" sz="2000"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es-ES" altLang="en-US" sz="2000">
                <a:cs typeface="Times New Roman" panose="02020603050405020304" pitchFamily="18" charset="0"/>
              </a:rPr>
              <a:t>E</a:t>
            </a:r>
            <a:r>
              <a:rPr lang="es-AR" altLang="en-US" sz="2000">
                <a:cs typeface="Times New Roman" panose="02020603050405020304" pitchFamily="18" charset="0"/>
              </a:rPr>
              <a:t>stablecer definitivamente los aspectos técnicos fundamentales</a:t>
            </a:r>
            <a:r>
              <a:rPr lang="es-ES" altLang="en-US" sz="2000">
                <a:cs typeface="Times New Roman" panose="02020603050405020304" pitchFamily="18" charset="0"/>
              </a:rPr>
              <a:t> </a:t>
            </a:r>
            <a:r>
              <a:rPr lang="es-AR" altLang="en-US" sz="2000">
                <a:cs typeface="Times New Roman" panose="02020603050405020304" pitchFamily="18" charset="0"/>
              </a:rPr>
              <a:t>(ej. </a:t>
            </a:r>
            <a:r>
              <a:rPr lang="es-ES" altLang="en-US" sz="2000">
                <a:cs typeface="Times New Roman" panose="02020603050405020304" pitchFamily="18" charset="0"/>
              </a:rPr>
              <a:t>localización, tamaño, tecnología, calendario de ejecución, puesta en marcha, etc.</a:t>
            </a:r>
            <a:r>
              <a:rPr lang="es-AR" altLang="en-US" sz="2000">
                <a:cs typeface="Times New Roman" panose="02020603050405020304" pitchFamily="18" charset="0"/>
              </a:rPr>
              <a:t>);</a:t>
            </a:r>
            <a:endParaRPr lang="es-ES" altLang="en-US" sz="2000"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es-AR" altLang="en-US" sz="2000">
                <a:cs typeface="Times New Roman" panose="02020603050405020304" pitchFamily="18" charset="0"/>
              </a:rPr>
              <a:t>L</a:t>
            </a:r>
            <a:r>
              <a:rPr lang="es-ES" altLang="en-US" sz="2000">
                <a:cs typeface="Times New Roman" panose="02020603050405020304" pitchFamily="18" charset="0"/>
              </a:rPr>
              <a:t>leva a la aprobación final del proyecto</a:t>
            </a:r>
            <a:r>
              <a:rPr lang="es-AR" altLang="en-US" sz="2000">
                <a:cs typeface="Times New Roman" panose="02020603050405020304" pitchFamily="18" charset="0"/>
              </a:rPr>
              <a:t> (l</a:t>
            </a:r>
            <a:r>
              <a:rPr lang="es-ES" altLang="en-US" sz="2000">
                <a:cs typeface="Times New Roman" panose="02020603050405020304" pitchFamily="18" charset="0"/>
              </a:rPr>
              <a:t>os proyectos "malos" deben eliminarse en las dos etapas anteriores.</a:t>
            </a:r>
          </a:p>
          <a:p>
            <a:pPr lvl="1" algn="just" eaLnBrk="1" hangingPunct="1"/>
            <a:endParaRPr lang="es-ES" altLang="en-US" sz="2000">
              <a:cs typeface="Times New Roman" panose="02020603050405020304" pitchFamily="18" charset="0"/>
            </a:endParaRPr>
          </a:p>
        </p:txBody>
      </p:sp>
      <p:sp>
        <p:nvSpPr>
          <p:cNvPr id="43010" name="4 Marcador de pie de página">
            <a:extLst>
              <a:ext uri="{FF2B5EF4-FFF2-40B4-BE49-F238E27FC236}">
                <a16:creationId xmlns:a16="http://schemas.microsoft.com/office/drawing/2014/main" id="{27189101-0E59-E0A2-2DBB-34CE3720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s-ES" altLang="en-US" sz="1400">
                <a:solidFill>
                  <a:schemeClr val="tx2"/>
                </a:solidFill>
                <a:latin typeface="Times New Roman" panose="02020603050405020304" pitchFamily="18" charset="0"/>
              </a:rPr>
              <a:t>Planificación de los Recursos Hídricos y Riego. MAESTRÍA EN CIENCIAS DE LA INGENIERÍA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>
            <a:extLst>
              <a:ext uri="{FF2B5EF4-FFF2-40B4-BE49-F238E27FC236}">
                <a16:creationId xmlns:a16="http://schemas.microsoft.com/office/drawing/2014/main" id="{B13E343E-3CB8-B5E5-FA0F-79C6CDF74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altLang="en-US" sz="4000">
                <a:cs typeface="Times New Roman" panose="02020603050405020304" pitchFamily="18" charset="0"/>
              </a:rPr>
              <a:t>Ciclo de vida </a:t>
            </a:r>
            <a:r>
              <a:rPr lang="es-ES" altLang="en-US" sz="4000">
                <a:cs typeface="Times New Roman" panose="02020603050405020304" pitchFamily="18" charset="0"/>
              </a:rPr>
              <a:t>de</a:t>
            </a:r>
            <a:r>
              <a:rPr lang="es-AR" altLang="en-US" sz="4000">
                <a:cs typeface="Times New Roman" panose="02020603050405020304" pitchFamily="18" charset="0"/>
              </a:rPr>
              <a:t>l </a:t>
            </a:r>
            <a:r>
              <a:rPr lang="es-ES" altLang="en-US" sz="4000">
                <a:cs typeface="Times New Roman" panose="02020603050405020304" pitchFamily="18" charset="0"/>
              </a:rPr>
              <a:t>proyecto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B356E9A8-6CDE-4C01-5083-BA989B2849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s-AR" altLang="en-US">
                <a:cs typeface="Times New Roman" panose="02020603050405020304" pitchFamily="18" charset="0"/>
              </a:rPr>
              <a:t>Etapa de preinversión: Justificación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n-US">
                <a:cs typeface="Times New Roman" panose="02020603050405020304" pitchFamily="18" charset="0"/>
              </a:rPr>
              <a:t>Desecha</a:t>
            </a:r>
            <a:r>
              <a:rPr lang="es-AR" altLang="en-US">
                <a:cs typeface="Times New Roman" panose="02020603050405020304" pitchFamily="18" charset="0"/>
              </a:rPr>
              <a:t> tempranamente</a:t>
            </a:r>
            <a:r>
              <a:rPr lang="es-ES" altLang="en-US">
                <a:cs typeface="Times New Roman" panose="02020603050405020304" pitchFamily="18" charset="0"/>
              </a:rPr>
              <a:t> proyectos no rentables</a:t>
            </a:r>
            <a:endParaRPr lang="es-AR" altLang="en-US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s-AR" altLang="en-US">
                <a:cs typeface="Times New Roman" panose="02020603050405020304" pitchFamily="18" charset="0"/>
              </a:rPr>
              <a:t>Ahorra recursos</a:t>
            </a:r>
          </a:p>
          <a:p>
            <a:pPr lvl="1" eaLnBrk="1" hangingPunct="1">
              <a:lnSpc>
                <a:spcPct val="80000"/>
              </a:lnSpc>
            </a:pPr>
            <a:r>
              <a:rPr lang="es-AR" altLang="en-US">
                <a:cs typeface="Times New Roman" panose="02020603050405020304" pitchFamily="18" charset="0"/>
              </a:rPr>
              <a:t>Reduce los niveles de incertidumbre</a:t>
            </a:r>
            <a:endParaRPr lang="es-ES" altLang="en-US">
              <a:cs typeface="Times New Roman" panose="02020603050405020304" pitchFamily="18" charset="0"/>
            </a:endParaRPr>
          </a:p>
          <a:p>
            <a:pPr lvl="1" algn="just" eaLnBrk="1" hangingPunct="1"/>
            <a:endParaRPr lang="es-ES" altLang="en-US">
              <a:cs typeface="Times New Roman" panose="02020603050405020304" pitchFamily="18" charset="0"/>
            </a:endParaRPr>
          </a:p>
        </p:txBody>
      </p:sp>
      <p:sp>
        <p:nvSpPr>
          <p:cNvPr id="45058" name="4 Marcador de pie de página">
            <a:extLst>
              <a:ext uri="{FF2B5EF4-FFF2-40B4-BE49-F238E27FC236}">
                <a16:creationId xmlns:a16="http://schemas.microsoft.com/office/drawing/2014/main" id="{E855BB5B-A1CC-BCF8-5F72-0A8ACA67A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s-ES" altLang="en-US" sz="1400">
                <a:solidFill>
                  <a:schemeClr val="tx2"/>
                </a:solidFill>
                <a:latin typeface="Times New Roman" panose="02020603050405020304" pitchFamily="18" charset="0"/>
              </a:rPr>
              <a:t>Planificación de los Recursos Hídricos y Riego. MAESTRÍA EN CIENCIAS DE LA INGENIERÍA</a:t>
            </a:r>
          </a:p>
        </p:txBody>
      </p:sp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40F61006-E218-4E87-5B3C-136AC3A007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3573464"/>
          <a:ext cx="5486400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" r:id="rId8" imgW="4572000" imgH="3429000" progId="PowerPoint.Slide.8">
                  <p:embed/>
                </p:oleObj>
              </mc:Choice>
              <mc:Fallback>
                <p:oleObj name="Diapositiva" r:id="rId8" imgW="4572000" imgH="3429000" progId="PowerPoint.Slide.8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40F61006-E218-4E87-5B3C-136AC3A007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689" t="31322" r="8922" b="5170"/>
                      <a:stretch>
                        <a:fillRect/>
                      </a:stretch>
                    </p:blipFill>
                    <p:spPr bwMode="auto">
                      <a:xfrm>
                        <a:off x="3505200" y="3573464"/>
                        <a:ext cx="5486400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Título">
            <a:extLst>
              <a:ext uri="{FF2B5EF4-FFF2-40B4-BE49-F238E27FC236}">
                <a16:creationId xmlns:a16="http://schemas.microsoft.com/office/drawing/2014/main" id="{7FC00F91-1126-87DB-BEF8-EAC161C1B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1" y="768350"/>
            <a:ext cx="8569325" cy="1143000"/>
          </a:xfrm>
        </p:spPr>
        <p:txBody>
          <a:bodyPr/>
          <a:lstStyle/>
          <a:p>
            <a:pPr eaLnBrk="1" hangingPunct="1"/>
            <a:r>
              <a:rPr lang="es-AR" altLang="en-US"/>
              <a:t>Proceso de estudio de un proyecto</a:t>
            </a:r>
          </a:p>
        </p:txBody>
      </p:sp>
      <p:graphicFrame>
        <p:nvGraphicFramePr>
          <p:cNvPr id="5" name="4 Marcador de contenido">
            <a:extLst>
              <a:ext uri="{FF2B5EF4-FFF2-40B4-BE49-F238E27FC236}">
                <a16:creationId xmlns:a16="http://schemas.microsoft.com/office/drawing/2014/main" id="{511BCDED-0E83-AF52-9580-FFC86FEB16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09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8" name="3 Marcador de pie de página">
            <a:extLst>
              <a:ext uri="{FF2B5EF4-FFF2-40B4-BE49-F238E27FC236}">
                <a16:creationId xmlns:a16="http://schemas.microsoft.com/office/drawing/2014/main" id="{EFE522DA-BAD3-5BC2-B7BA-0C490E13B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7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8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9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10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11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1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1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1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1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s-ES" altLang="en-US" sz="1400">
                <a:solidFill>
                  <a:schemeClr val="tx2"/>
                </a:solidFill>
                <a:latin typeface="Times New Roman" panose="02020603050405020304" pitchFamily="18" charset="0"/>
              </a:rPr>
              <a:t>Planificación de los Recursos Hídricos y Riego. MAESTRÍA EN CIENCIAS DE LA INGENIERÍA</a:t>
            </a:r>
          </a:p>
        </p:txBody>
      </p:sp>
      <p:graphicFrame>
        <p:nvGraphicFramePr>
          <p:cNvPr id="6" name="5 Tabla">
            <a:extLst>
              <a:ext uri="{FF2B5EF4-FFF2-40B4-BE49-F238E27FC236}">
                <a16:creationId xmlns:a16="http://schemas.microsoft.com/office/drawing/2014/main" id="{BC00EF54-DEEB-0CF0-4531-59A3002E6F07}"/>
              </a:ext>
            </a:extLst>
          </p:cNvPr>
          <p:cNvGraphicFramePr>
            <a:graphicFrameLocks noGrp="1"/>
          </p:cNvGraphicFramePr>
          <p:nvPr/>
        </p:nvGraphicFramePr>
        <p:xfrm>
          <a:off x="2495550" y="1844675"/>
          <a:ext cx="7848601" cy="4337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5683">
                <a:tc>
                  <a:txBody>
                    <a:bodyPr/>
                    <a:lstStyle/>
                    <a:p>
                      <a:r>
                        <a:rPr lang="es-AR" sz="1800" dirty="0"/>
                        <a:t>ETAPAS</a:t>
                      </a:r>
                    </a:p>
                  </a:txBody>
                  <a:tcPr marL="91437" marR="91437" marT="45728" marB="45728"/>
                </a:tc>
                <a:tc>
                  <a:txBody>
                    <a:bodyPr/>
                    <a:lstStyle/>
                    <a:p>
                      <a:r>
                        <a:rPr lang="es-AR" sz="1800" dirty="0"/>
                        <a:t>FORMULACIÓN</a:t>
                      </a:r>
                    </a:p>
                  </a:txBody>
                  <a:tcPr marL="91437" marR="91437" marT="45728" marB="45728"/>
                </a:tc>
                <a:tc>
                  <a:txBody>
                    <a:bodyPr/>
                    <a:lstStyle/>
                    <a:p>
                      <a:r>
                        <a:rPr lang="es-AR" sz="1800" dirty="0"/>
                        <a:t>PREPARACIÓN</a:t>
                      </a:r>
                    </a:p>
                  </a:txBody>
                  <a:tcPr marL="91437" marR="91437" marT="45728" marB="45728"/>
                </a:tc>
                <a:tc>
                  <a:txBody>
                    <a:bodyPr/>
                    <a:lstStyle/>
                    <a:p>
                      <a:r>
                        <a:rPr lang="es-AR" sz="1800" dirty="0"/>
                        <a:t>EVALUACIÓN</a:t>
                      </a:r>
                    </a:p>
                  </a:txBody>
                  <a:tcPr marL="91437" marR="91437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5683">
                <a:tc>
                  <a:txBody>
                    <a:bodyPr/>
                    <a:lstStyle/>
                    <a:p>
                      <a:r>
                        <a:rPr lang="es-AR" sz="1800" b="1" dirty="0"/>
                        <a:t>OBJETIVOS</a:t>
                      </a:r>
                    </a:p>
                  </a:txBody>
                  <a:tcPr marL="91437" marR="91437" marT="45728" marB="45728"/>
                </a:tc>
                <a:tc>
                  <a:txBody>
                    <a:bodyPr/>
                    <a:lstStyle/>
                    <a:p>
                      <a:r>
                        <a:rPr lang="es-AR" sz="1800" b="1" dirty="0"/>
                        <a:t>OPTIMIZACIÓN</a:t>
                      </a:r>
                    </a:p>
                  </a:txBody>
                  <a:tcPr marL="91437" marR="91437" marT="45728" marB="45728"/>
                </a:tc>
                <a:tc>
                  <a:txBody>
                    <a:bodyPr/>
                    <a:lstStyle/>
                    <a:p>
                      <a:r>
                        <a:rPr lang="es-AR" sz="1800" b="1" dirty="0"/>
                        <a:t>ORDENAR</a:t>
                      </a:r>
                    </a:p>
                  </a:txBody>
                  <a:tcPr marL="91437" marR="91437" marT="45728" marB="45728"/>
                </a:tc>
                <a:tc>
                  <a:txBody>
                    <a:bodyPr/>
                    <a:lstStyle/>
                    <a:p>
                      <a:r>
                        <a:rPr lang="es-AR" sz="1800" b="1" dirty="0"/>
                        <a:t>MEDIR</a:t>
                      </a:r>
                    </a:p>
                  </a:txBody>
                  <a:tcPr marL="91437" marR="91437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5683">
                <a:tc>
                  <a:txBody>
                    <a:bodyPr/>
                    <a:lstStyle/>
                    <a:p>
                      <a:r>
                        <a:rPr lang="es-AR" sz="1800" b="1" dirty="0"/>
                        <a:t>ACCIONES</a:t>
                      </a:r>
                    </a:p>
                  </a:txBody>
                  <a:tcPr marL="91437" marR="91437" marT="45728" marB="45728"/>
                </a:tc>
                <a:tc>
                  <a:txBody>
                    <a:bodyPr/>
                    <a:lstStyle/>
                    <a:p>
                      <a:r>
                        <a:rPr lang="es-AR" sz="1800" b="1" dirty="0"/>
                        <a:t>COSTOS Y BENEFICIOS</a:t>
                      </a:r>
                    </a:p>
                  </a:txBody>
                  <a:tcPr marL="91437" marR="91437" marT="45728" marB="45728"/>
                </a:tc>
                <a:tc>
                  <a:txBody>
                    <a:bodyPr/>
                    <a:lstStyle/>
                    <a:p>
                      <a:r>
                        <a:rPr lang="es-AR" sz="1800" b="1" dirty="0"/>
                        <a:t>FLUJOS DE CAJA</a:t>
                      </a:r>
                    </a:p>
                  </a:txBody>
                  <a:tcPr marL="91437" marR="91437" marT="45728" marB="45728"/>
                </a:tc>
                <a:tc>
                  <a:txBody>
                    <a:bodyPr/>
                    <a:lstStyle/>
                    <a:p>
                      <a:r>
                        <a:rPr lang="es-AR" sz="1800" b="1" dirty="0"/>
                        <a:t>RENTABILIDAD</a:t>
                      </a:r>
                      <a:r>
                        <a:rPr lang="es-AR" sz="1800" b="1" baseline="0" dirty="0"/>
                        <a:t> Y RIESGOS</a:t>
                      </a:r>
                      <a:endParaRPr lang="es-AR" sz="1800" b="1" dirty="0"/>
                    </a:p>
                  </a:txBody>
                  <a:tcPr marL="91437" marR="91437"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131" name="6 Flecha abajo">
            <a:extLst>
              <a:ext uri="{FF2B5EF4-FFF2-40B4-BE49-F238E27FC236}">
                <a16:creationId xmlns:a16="http://schemas.microsoft.com/office/drawing/2014/main" id="{C86249B3-00DF-01D4-8129-232D8F7B6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2565400"/>
            <a:ext cx="484188" cy="488950"/>
          </a:xfrm>
          <a:prstGeom prst="downArrow">
            <a:avLst>
              <a:gd name="adj1" fmla="val 50000"/>
              <a:gd name="adj2" fmla="val 5002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>
            <a:lvl1pPr>
              <a:spcBef>
                <a:spcPct val="20000"/>
              </a:spcBef>
              <a:buSzPct val="90000"/>
              <a:buBlip>
                <a:blip r:embed="rId7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8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9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10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11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1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1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1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1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s-AR" altLang="en-US"/>
          </a:p>
        </p:txBody>
      </p:sp>
      <p:sp>
        <p:nvSpPr>
          <p:cNvPr id="47132" name="7 Flecha abajo">
            <a:extLst>
              <a:ext uri="{FF2B5EF4-FFF2-40B4-BE49-F238E27FC236}">
                <a16:creationId xmlns:a16="http://schemas.microsoft.com/office/drawing/2014/main" id="{D35A7973-B019-54CF-09D6-73D065C0A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6" y="2565400"/>
            <a:ext cx="485775" cy="977900"/>
          </a:xfrm>
          <a:prstGeom prst="downArrow">
            <a:avLst>
              <a:gd name="adj1" fmla="val 50000"/>
              <a:gd name="adj2" fmla="val 4986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>
            <a:lvl1pPr>
              <a:spcBef>
                <a:spcPct val="20000"/>
              </a:spcBef>
              <a:buSzPct val="90000"/>
              <a:buBlip>
                <a:blip r:embed="rId7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8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9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10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11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1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1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1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1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s-AR" altLang="en-US"/>
          </a:p>
        </p:txBody>
      </p:sp>
      <p:sp>
        <p:nvSpPr>
          <p:cNvPr id="47133" name="8 Flecha abajo">
            <a:extLst>
              <a:ext uri="{FF2B5EF4-FFF2-40B4-BE49-F238E27FC236}">
                <a16:creationId xmlns:a16="http://schemas.microsoft.com/office/drawing/2014/main" id="{FD1E9F48-8374-9433-EDF1-3D46ACD44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0" y="2717800"/>
            <a:ext cx="484188" cy="488950"/>
          </a:xfrm>
          <a:prstGeom prst="downArrow">
            <a:avLst>
              <a:gd name="adj1" fmla="val 50000"/>
              <a:gd name="adj2" fmla="val 5002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>
            <a:lvl1pPr>
              <a:spcBef>
                <a:spcPct val="20000"/>
              </a:spcBef>
              <a:buSzPct val="90000"/>
              <a:buBlip>
                <a:blip r:embed="rId7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8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9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10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11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1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1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1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11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s-AR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158" name="Rectangle 48157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75561164-FA51-AC39-FBFC-C12DB171E2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pPr eaLnBrk="1" hangingPunct="1"/>
            <a:r>
              <a:rPr lang="es-AR" altLang="en-US" sz="6800" b="1" i="1">
                <a:cs typeface="Times New Roman" panose="02020603050405020304" pitchFamily="18" charset="0"/>
              </a:rPr>
              <a:t>E</a:t>
            </a:r>
            <a:r>
              <a:rPr lang="es-ES" altLang="en-US" sz="6800" b="1" i="1">
                <a:cs typeface="Times New Roman" panose="02020603050405020304" pitchFamily="18" charset="0"/>
              </a:rPr>
              <a:t>studio</a:t>
            </a:r>
            <a:r>
              <a:rPr lang="es-AR" altLang="en-US" sz="6800" b="1" i="1">
                <a:cs typeface="Times New Roman" panose="02020603050405020304" pitchFamily="18" charset="0"/>
              </a:rPr>
              <a:t>s complementarios</a:t>
            </a:r>
            <a:endParaRPr lang="es-ES" altLang="en-US" sz="6800" b="1" i="1">
              <a:cs typeface="Times New Roman" panose="02020603050405020304" pitchFamily="18" charset="0"/>
            </a:endParaRPr>
          </a:p>
        </p:txBody>
      </p:sp>
      <p:pic>
        <p:nvPicPr>
          <p:cNvPr id="48132" name="Picture 8" descr="BD04912_">
            <a:extLst>
              <a:ext uri="{FF2B5EF4-FFF2-40B4-BE49-F238E27FC236}">
                <a16:creationId xmlns:a16="http://schemas.microsoft.com/office/drawing/2014/main" id="{091EB179-5313-C771-7770-7AC854081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659915"/>
            <a:ext cx="4001315" cy="500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159" name="Straight Connector 48158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60" name="Rectangle 48159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161" name="Rectangle 48160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>
            <a:extLst>
              <a:ext uri="{FF2B5EF4-FFF2-40B4-BE49-F238E27FC236}">
                <a16:creationId xmlns:a16="http://schemas.microsoft.com/office/drawing/2014/main" id="{7BE342C1-8BBD-EDAE-81A0-1003AE0F3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eaLnBrk="1" hangingPunct="1"/>
            <a:r>
              <a:rPr lang="es-AR" altLang="en-US">
                <a:cs typeface="Times New Roman" panose="02020603050405020304" pitchFamily="18" charset="0"/>
              </a:rPr>
              <a:t>E</a:t>
            </a:r>
            <a:r>
              <a:rPr lang="es-ES" altLang="en-US">
                <a:cs typeface="Times New Roman" panose="02020603050405020304" pitchFamily="18" charset="0"/>
              </a:rPr>
              <a:t>studio</a:t>
            </a:r>
            <a:r>
              <a:rPr lang="es-AR" altLang="en-US">
                <a:cs typeface="Times New Roman" panose="02020603050405020304" pitchFamily="18" charset="0"/>
              </a:rPr>
              <a:t>s complementarios</a:t>
            </a:r>
            <a:endParaRPr lang="es-ES" altLang="en-US">
              <a:cs typeface="Times New Roman" panose="02020603050405020304" pitchFamily="18" charset="0"/>
            </a:endParaRPr>
          </a:p>
        </p:txBody>
      </p:sp>
      <p:sp>
        <p:nvSpPr>
          <p:cNvPr id="50178" name="4 Marcador de pie de página">
            <a:extLst>
              <a:ext uri="{FF2B5EF4-FFF2-40B4-BE49-F238E27FC236}">
                <a16:creationId xmlns:a16="http://schemas.microsoft.com/office/drawing/2014/main" id="{19727853-23AF-9AC0-F697-72616A694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r>
              <a:rPr lang="es-ES" altLang="en-US" sz="800">
                <a:latin typeface="Times New Roman" panose="02020603050405020304" pitchFamily="18" charset="0"/>
              </a:rPr>
              <a:t>Planificación de los Recursos Hídricos y Riego. MAESTRÍA EN CIENCIAS DE LA INGENIERÍA</a:t>
            </a:r>
          </a:p>
        </p:txBody>
      </p:sp>
      <p:graphicFrame>
        <p:nvGraphicFramePr>
          <p:cNvPr id="50182" name="Rectangle 3">
            <a:extLst>
              <a:ext uri="{FF2B5EF4-FFF2-40B4-BE49-F238E27FC236}">
                <a16:creationId xmlns:a16="http://schemas.microsoft.com/office/drawing/2014/main" id="{E92C5151-3F58-880E-CBD5-BE63C95B50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45322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>
            <a:extLst>
              <a:ext uri="{FF2B5EF4-FFF2-40B4-BE49-F238E27FC236}">
                <a16:creationId xmlns:a16="http://schemas.microsoft.com/office/drawing/2014/main" id="{CCD1C6B1-5762-4719-8979-15B8EC331D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altLang="en-US" dirty="0">
                <a:cs typeface="Times New Roman" panose="02020603050405020304" pitchFamily="18" charset="0"/>
              </a:rPr>
              <a:t>E</a:t>
            </a:r>
            <a:r>
              <a:rPr lang="es-ES" altLang="en-US" dirty="0" err="1">
                <a:cs typeface="Times New Roman" panose="02020603050405020304" pitchFamily="18" charset="0"/>
              </a:rPr>
              <a:t>studio</a:t>
            </a:r>
            <a:r>
              <a:rPr lang="es-AR" altLang="en-US" dirty="0">
                <a:cs typeface="Times New Roman" panose="02020603050405020304" pitchFamily="18" charset="0"/>
              </a:rPr>
              <a:t>s complementarios</a:t>
            </a:r>
            <a:endParaRPr lang="es-ES" altLang="en-US" dirty="0">
              <a:cs typeface="Times New Roman" panose="02020603050405020304" pitchFamily="18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894C5D9-EAB2-2FD2-4557-FE258790EB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S" altLang="en-US" dirty="0">
                <a:cs typeface="Times New Roman" panose="02020603050405020304" pitchFamily="18" charset="0"/>
              </a:rPr>
              <a:t>Estudio</a:t>
            </a:r>
            <a:r>
              <a:rPr lang="es-AR" altLang="en-US" dirty="0">
                <a:cs typeface="Times New Roman" panose="02020603050405020304" pitchFamily="18" charset="0"/>
              </a:rPr>
              <a:t> d</a:t>
            </a:r>
            <a:r>
              <a:rPr lang="es-ES" altLang="en-US" dirty="0">
                <a:cs typeface="Times New Roman" panose="02020603050405020304" pitchFamily="18" charset="0"/>
              </a:rPr>
              <a:t>e mercado</a:t>
            </a:r>
            <a:endParaRPr lang="es-AR" altLang="en-US" dirty="0"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es-AR" altLang="en-US" sz="2000" dirty="0">
                <a:cs typeface="Times New Roman" panose="02020603050405020304" pitchFamily="18" charset="0"/>
              </a:rPr>
              <a:t>Es una fuente de información fundamental para la determinación de los ingresos y costos del proyecto.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n-US" sz="2000" dirty="0">
                <a:cs typeface="Times New Roman" panose="02020603050405020304" pitchFamily="18" charset="0"/>
              </a:rPr>
              <a:t>Principales aspectos a estudiar: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s-ES" altLang="en-US" sz="2000" dirty="0">
                <a:cs typeface="Times New Roman" panose="02020603050405020304" pitchFamily="18" charset="0"/>
              </a:rPr>
              <a:t>Las </a:t>
            </a:r>
            <a:r>
              <a:rPr lang="es-ES" altLang="en-US" sz="2000" i="1" dirty="0">
                <a:cs typeface="Times New Roman" panose="02020603050405020304" pitchFamily="18" charset="0"/>
              </a:rPr>
              <a:t>demanda</a:t>
            </a:r>
            <a:r>
              <a:rPr lang="es-AR" altLang="en-US" sz="2000" i="1" dirty="0">
                <a:cs typeface="Times New Roman" panose="02020603050405020304" pitchFamily="18" charset="0"/>
              </a:rPr>
              <a:t>s</a:t>
            </a:r>
            <a:r>
              <a:rPr lang="es-AR" altLang="en-US" sz="2000" dirty="0">
                <a:cs typeface="Times New Roman" panose="02020603050405020304" pitchFamily="18" charset="0"/>
              </a:rPr>
              <a:t> </a:t>
            </a:r>
            <a:r>
              <a:rPr lang="es-ES" altLang="en-US" sz="2000" dirty="0">
                <a:cs typeface="Times New Roman" panose="02020603050405020304" pitchFamily="18" charset="0"/>
              </a:rPr>
              <a:t>actuales </a:t>
            </a:r>
            <a:r>
              <a:rPr lang="es-AR" altLang="en-US" sz="2000" dirty="0">
                <a:cs typeface="Times New Roman" panose="02020603050405020304" pitchFamily="18" charset="0"/>
              </a:rPr>
              <a:t>y</a:t>
            </a:r>
            <a:r>
              <a:rPr lang="es-ES" altLang="en-US" sz="2000" dirty="0">
                <a:cs typeface="Times New Roman" panose="02020603050405020304" pitchFamily="18" charset="0"/>
              </a:rPr>
              <a:t> proyectadas de</a:t>
            </a:r>
            <a:r>
              <a:rPr lang="es-AR" altLang="en-US" sz="2000" dirty="0">
                <a:cs typeface="Times New Roman" panose="02020603050405020304" pitchFamily="18" charset="0"/>
              </a:rPr>
              <a:t>l</a:t>
            </a:r>
            <a:r>
              <a:rPr lang="es-ES" altLang="en-US" sz="2000" dirty="0">
                <a:cs typeface="Times New Roman" panose="02020603050405020304" pitchFamily="18" charset="0"/>
              </a:rPr>
              <a:t> mercado y del proyecto</a:t>
            </a:r>
            <a:r>
              <a:rPr lang="es-AR" altLang="en-US" sz="2000" dirty="0">
                <a:cs typeface="Times New Roman" panose="02020603050405020304" pitchFamily="18" charset="0"/>
              </a:rPr>
              <a:t>;</a:t>
            </a:r>
            <a:endParaRPr lang="es-ES" altLang="en-US" sz="2000" dirty="0">
              <a:cs typeface="Times New Roman" panose="02020603050405020304" pitchFamily="18" charset="0"/>
            </a:endParaRPr>
          </a:p>
          <a:p>
            <a:pPr lvl="2" algn="just" eaLnBrk="1" hangingPunct="1">
              <a:lnSpc>
                <a:spcPct val="90000"/>
              </a:lnSpc>
            </a:pPr>
            <a:r>
              <a:rPr lang="es-ES" altLang="en-US" sz="2000" dirty="0">
                <a:cs typeface="Times New Roman" panose="02020603050405020304" pitchFamily="18" charset="0"/>
              </a:rPr>
              <a:t>La </a:t>
            </a:r>
            <a:r>
              <a:rPr lang="es-ES" altLang="en-US" sz="2000" i="1" dirty="0">
                <a:cs typeface="Times New Roman" panose="02020603050405020304" pitchFamily="18" charset="0"/>
              </a:rPr>
              <a:t>oferta</a:t>
            </a:r>
            <a:r>
              <a:rPr lang="es-ES" altLang="en-US" sz="2000" dirty="0">
                <a:cs typeface="Times New Roman" panose="02020603050405020304" pitchFamily="18" charset="0"/>
              </a:rPr>
              <a:t> del mercado </a:t>
            </a:r>
            <a:r>
              <a:rPr lang="es-AR" altLang="en-US" sz="2000" dirty="0">
                <a:cs typeface="Times New Roman" panose="02020603050405020304" pitchFamily="18" charset="0"/>
              </a:rPr>
              <a:t>y </a:t>
            </a:r>
            <a:r>
              <a:rPr lang="es-ES" altLang="en-US" sz="2000" dirty="0">
                <a:cs typeface="Times New Roman" panose="02020603050405020304" pitchFamily="18" charset="0"/>
              </a:rPr>
              <a:t>del proyecto, actuales o proyectadas</a:t>
            </a:r>
            <a:r>
              <a:rPr lang="es-AR" altLang="en-US" sz="2000" dirty="0">
                <a:cs typeface="Times New Roman" panose="02020603050405020304" pitchFamily="18" charset="0"/>
              </a:rPr>
              <a:t>;</a:t>
            </a:r>
            <a:endParaRPr lang="es-ES" altLang="en-US" sz="2000" dirty="0">
              <a:cs typeface="Times New Roman" panose="02020603050405020304" pitchFamily="18" charset="0"/>
            </a:endParaRPr>
          </a:p>
          <a:p>
            <a:pPr lvl="2" algn="just" eaLnBrk="1" hangingPunct="1">
              <a:lnSpc>
                <a:spcPct val="90000"/>
              </a:lnSpc>
            </a:pPr>
            <a:r>
              <a:rPr lang="es-ES" altLang="en-US" sz="2000" dirty="0">
                <a:cs typeface="Times New Roman" panose="02020603050405020304" pitchFamily="18" charset="0"/>
              </a:rPr>
              <a:t>Comercialización del producto</a:t>
            </a:r>
            <a:r>
              <a:rPr lang="es-AR" altLang="en-US" sz="2000" dirty="0">
                <a:cs typeface="Times New Roman" panose="02020603050405020304" pitchFamily="18" charset="0"/>
              </a:rPr>
              <a:t>;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s-AR" altLang="en-US" sz="2000" dirty="0">
                <a:cs typeface="Times New Roman" panose="02020603050405020304" pitchFamily="18" charset="0"/>
              </a:rPr>
              <a:t>Mercado de insumos.</a:t>
            </a:r>
          </a:p>
          <a:p>
            <a:pPr lvl="2" algn="just" eaLnBrk="1" hangingPunct="1">
              <a:lnSpc>
                <a:spcPct val="90000"/>
              </a:lnSpc>
            </a:pPr>
            <a:endParaRPr lang="es-AR" altLang="en-US" dirty="0">
              <a:cs typeface="Times New Roman" panose="02020603050405020304" pitchFamily="18" charset="0"/>
            </a:endParaRPr>
          </a:p>
        </p:txBody>
      </p:sp>
      <p:sp>
        <p:nvSpPr>
          <p:cNvPr id="52226" name="4 Marcador de pie de página">
            <a:extLst>
              <a:ext uri="{FF2B5EF4-FFF2-40B4-BE49-F238E27FC236}">
                <a16:creationId xmlns:a16="http://schemas.microsoft.com/office/drawing/2014/main" id="{3D1283FA-2BAB-A615-C04B-23968670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s-ES" altLang="en-US" sz="1400">
                <a:solidFill>
                  <a:schemeClr val="tx2"/>
                </a:solidFill>
                <a:latin typeface="Times New Roman" panose="02020603050405020304" pitchFamily="18" charset="0"/>
              </a:rPr>
              <a:t>Planificación de los Recursos Hídricos y Riego. MAESTRÍA EN CIENCIAS DE LA INGENIERÍA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>
            <a:extLst>
              <a:ext uri="{FF2B5EF4-FFF2-40B4-BE49-F238E27FC236}">
                <a16:creationId xmlns:a16="http://schemas.microsoft.com/office/drawing/2014/main" id="{6D6949B0-3712-048D-8542-EBC9AB275B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altLang="en-US">
                <a:cs typeface="Times New Roman" panose="02020603050405020304" pitchFamily="18" charset="0"/>
              </a:rPr>
              <a:t>E</a:t>
            </a:r>
            <a:r>
              <a:rPr lang="es-ES" altLang="en-US">
                <a:cs typeface="Times New Roman" panose="02020603050405020304" pitchFamily="18" charset="0"/>
              </a:rPr>
              <a:t>studio</a:t>
            </a:r>
            <a:r>
              <a:rPr lang="es-AR" altLang="en-US">
                <a:cs typeface="Times New Roman" panose="02020603050405020304" pitchFamily="18" charset="0"/>
              </a:rPr>
              <a:t>s complementarios</a:t>
            </a:r>
            <a:endParaRPr lang="es-ES" altLang="en-US">
              <a:cs typeface="Times New Roman" panose="02020603050405020304" pitchFamily="18" charset="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AAC22D4-74F3-7187-DD1B-CD3246C80C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altLang="en-US">
                <a:cs typeface="Times New Roman" panose="02020603050405020304" pitchFamily="18" charset="0"/>
              </a:rPr>
              <a:t>Estudio legal</a:t>
            </a:r>
            <a:endParaRPr lang="es-AR" altLang="en-US"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es-AR" altLang="en-US">
                <a:cs typeface="Times New Roman" panose="02020603050405020304" pitchFamily="18" charset="0"/>
              </a:rPr>
              <a:t>Revisión de toda la normativa pertinente al proyecto, para los diferentes niveles juridiccionales (nación, provincia, localidad, etc):</a:t>
            </a:r>
          </a:p>
          <a:p>
            <a:pPr lvl="2" algn="just" eaLnBrk="1" hangingPunct="1"/>
            <a:r>
              <a:rPr lang="es-AR" altLang="en-US">
                <a:cs typeface="Times New Roman" panose="02020603050405020304" pitchFamily="18" charset="0"/>
              </a:rPr>
              <a:t>Habilitan o prohiben la posibilidad de llevar a cabo el proyecto;</a:t>
            </a:r>
          </a:p>
          <a:p>
            <a:pPr lvl="2" algn="just" eaLnBrk="1" hangingPunct="1"/>
            <a:r>
              <a:rPr lang="es-AR" altLang="en-US">
                <a:cs typeface="Times New Roman" panose="02020603050405020304" pitchFamily="18" charset="0"/>
              </a:rPr>
              <a:t>Pueden establecer algún tipo de restricción técnica;</a:t>
            </a:r>
          </a:p>
          <a:p>
            <a:pPr lvl="2" algn="just" eaLnBrk="1" hangingPunct="1"/>
            <a:r>
              <a:rPr lang="es-AR" altLang="en-US">
                <a:cs typeface="Times New Roman" panose="02020603050405020304" pitchFamily="18" charset="0"/>
              </a:rPr>
              <a:t>Aspectos impositivos (generales, promocionales, etc)</a:t>
            </a:r>
          </a:p>
          <a:p>
            <a:pPr lvl="2" algn="just" eaLnBrk="1" hangingPunct="1"/>
            <a:r>
              <a:rPr lang="es-AR" altLang="en-US">
                <a:cs typeface="Times New Roman" panose="02020603050405020304" pitchFamily="18" charset="0"/>
              </a:rPr>
              <a:t>Aspectos ambientales</a:t>
            </a:r>
          </a:p>
        </p:txBody>
      </p:sp>
      <p:sp>
        <p:nvSpPr>
          <p:cNvPr id="54274" name="4 Marcador de pie de página">
            <a:extLst>
              <a:ext uri="{FF2B5EF4-FFF2-40B4-BE49-F238E27FC236}">
                <a16:creationId xmlns:a16="http://schemas.microsoft.com/office/drawing/2014/main" id="{02D6CB2E-3EDA-8AB2-4D11-B32DFF130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s-ES" altLang="en-US" sz="1400">
                <a:solidFill>
                  <a:schemeClr val="tx2"/>
                </a:solidFill>
                <a:latin typeface="Times New Roman" panose="02020603050405020304" pitchFamily="18" charset="0"/>
              </a:rPr>
              <a:t>Planificación de los Recursos Hídricos y Riego. MAESTRÍA EN CIENCIAS DE LA INGENIERÍA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7BC65B72-930A-CC32-DADF-D0A3CB53EB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s-AR" altLang="en-US" sz="4000"/>
              <a:t>PROGRAMA ANALÍTICO</a:t>
            </a:r>
            <a:endParaRPr lang="es-ES" altLang="en-US" sz="400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4F3A555-C8F3-748F-12B2-5334A8EA44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defTabSz="534988"/>
            <a:r>
              <a:rPr lang="es-AR" altLang="en-US" sz="2400" dirty="0">
                <a:cs typeface="Times New Roman" panose="02020603050405020304" pitchFamily="18" charset="0"/>
              </a:rPr>
              <a:t>Capítulo I:   </a:t>
            </a:r>
            <a:r>
              <a:rPr lang="es-AR" altLang="en-US" sz="2400" b="1" dirty="0">
                <a:cs typeface="Times New Roman" panose="02020603050405020304" pitchFamily="18" charset="0"/>
              </a:rPr>
              <a:t>La evaluación de proyectos de inversión. </a:t>
            </a:r>
          </a:p>
          <a:p>
            <a:pPr algn="just" defTabSz="534988">
              <a:buNone/>
            </a:pPr>
            <a:r>
              <a:rPr lang="es-AR" altLang="en-US" sz="2400" b="1" dirty="0">
                <a:cs typeface="Times New Roman" panose="02020603050405020304" pitchFamily="18" charset="0"/>
              </a:rPr>
              <a:t>				     Estudio técnico</a:t>
            </a:r>
          </a:p>
          <a:p>
            <a:pPr algn="just" defTabSz="534988"/>
            <a:r>
              <a:rPr lang="es-AR" altLang="en-US" sz="2400" dirty="0">
                <a:cs typeface="Times New Roman" panose="02020603050405020304" pitchFamily="18" charset="0"/>
              </a:rPr>
              <a:t>Capítulo II:  </a:t>
            </a:r>
            <a:r>
              <a:rPr lang="es-AR" altLang="en-US" sz="2400" b="1" dirty="0">
                <a:cs typeface="Times New Roman" panose="02020603050405020304" pitchFamily="18" charset="0"/>
              </a:rPr>
              <a:t>Estudio de mercado</a:t>
            </a:r>
          </a:p>
          <a:p>
            <a:pPr algn="just" defTabSz="534988"/>
            <a:r>
              <a:rPr lang="es-AR" altLang="en-US" sz="2400" dirty="0">
                <a:cs typeface="Times New Roman" panose="02020603050405020304" pitchFamily="18" charset="0"/>
              </a:rPr>
              <a:t>Capítulo III: </a:t>
            </a:r>
            <a:r>
              <a:rPr lang="es-AR" altLang="en-US" sz="2400" b="1" dirty="0">
                <a:cs typeface="Times New Roman" panose="02020603050405020304" pitchFamily="18" charset="0"/>
              </a:rPr>
              <a:t>Estudio financiero</a:t>
            </a:r>
            <a:r>
              <a:rPr lang="es-ES" altLang="en-US" sz="2400" dirty="0">
                <a:cs typeface="Times New Roman" panose="02020603050405020304" pitchFamily="18" charset="0"/>
              </a:rPr>
              <a:t> </a:t>
            </a:r>
            <a:endParaRPr lang="es-AR" altLang="en-US" sz="2400" dirty="0">
              <a:cs typeface="Times New Roman" panose="02020603050405020304" pitchFamily="18" charset="0"/>
            </a:endParaRPr>
          </a:p>
          <a:p>
            <a:pPr algn="just" defTabSz="534988"/>
            <a:r>
              <a:rPr lang="es-AR" altLang="en-US" sz="2400" dirty="0">
                <a:cs typeface="Times New Roman" panose="02020603050405020304" pitchFamily="18" charset="0"/>
              </a:rPr>
              <a:t>Capítulo IV: </a:t>
            </a:r>
            <a:r>
              <a:rPr lang="es-AR" altLang="en-US" sz="2400" b="1" dirty="0">
                <a:cs typeface="Times New Roman" panose="02020603050405020304" pitchFamily="18" charset="0"/>
              </a:rPr>
              <a:t>Criterios de evaluación financiera 	de proyectos de inversión</a:t>
            </a:r>
            <a:endParaRPr lang="es-ES" alt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9218" name="4 Marcador de pie de página">
            <a:extLst>
              <a:ext uri="{FF2B5EF4-FFF2-40B4-BE49-F238E27FC236}">
                <a16:creationId xmlns:a16="http://schemas.microsoft.com/office/drawing/2014/main" id="{1C70E8B5-F861-C5D2-6427-B4D0BDE7D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s-ES" altLang="en-US" sz="1400">
                <a:solidFill>
                  <a:schemeClr val="tx2"/>
                </a:solidFill>
                <a:latin typeface="Times New Roman" panose="02020603050405020304" pitchFamily="18" charset="0"/>
              </a:rPr>
              <a:t>Planificación de los Recursos Hídricos y Riego. MAESTRÍA EN CIENCIAS DE LA INGENIERÍA</a:t>
            </a:r>
          </a:p>
        </p:txBody>
      </p:sp>
      <p:pic>
        <p:nvPicPr>
          <p:cNvPr id="9221" name="Picture 6">
            <a:extLst>
              <a:ext uri="{FF2B5EF4-FFF2-40B4-BE49-F238E27FC236}">
                <a16:creationId xmlns:a16="http://schemas.microsoft.com/office/drawing/2014/main" id="{D9E0D910-2156-E032-78A6-71E2CD400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76" y="0"/>
            <a:ext cx="1025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211A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>
            <a:extLst>
              <a:ext uri="{FF2B5EF4-FFF2-40B4-BE49-F238E27FC236}">
                <a16:creationId xmlns:a16="http://schemas.microsoft.com/office/drawing/2014/main" id="{A74EADCF-7675-3125-BB06-BE4AA11C0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altLang="en-US">
                <a:cs typeface="Times New Roman" panose="02020603050405020304" pitchFamily="18" charset="0"/>
              </a:rPr>
              <a:t>E</a:t>
            </a:r>
            <a:r>
              <a:rPr lang="es-ES" altLang="en-US">
                <a:cs typeface="Times New Roman" panose="02020603050405020304" pitchFamily="18" charset="0"/>
              </a:rPr>
              <a:t>studio</a:t>
            </a:r>
            <a:r>
              <a:rPr lang="es-AR" altLang="en-US">
                <a:cs typeface="Times New Roman" panose="02020603050405020304" pitchFamily="18" charset="0"/>
              </a:rPr>
              <a:t>s complementarios</a:t>
            </a:r>
            <a:endParaRPr lang="es-ES" altLang="en-US">
              <a:cs typeface="Times New Roman" panose="02020603050405020304" pitchFamily="18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52C7FD3-1CDB-1DB7-511E-7572F71AD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altLang="en-US">
                <a:cs typeface="Times New Roman" panose="02020603050405020304" pitchFamily="18" charset="0"/>
              </a:rPr>
              <a:t>Estudio técnico</a:t>
            </a:r>
            <a:endParaRPr lang="es-AR" altLang="en-US">
              <a:cs typeface="Times New Roman" panose="02020603050405020304" pitchFamily="18" charset="0"/>
            </a:endParaRPr>
          </a:p>
          <a:p>
            <a:pPr lvl="2" eaLnBrk="1" hangingPunct="1"/>
            <a:r>
              <a:rPr lang="es-ES" altLang="en-US">
                <a:cs typeface="Times New Roman" panose="02020603050405020304" pitchFamily="18" charset="0"/>
              </a:rPr>
              <a:t>Definir el </a:t>
            </a:r>
            <a:r>
              <a:rPr lang="es-ES" altLang="en-US" i="1">
                <a:cs typeface="Times New Roman" panose="02020603050405020304" pitchFamily="18" charset="0"/>
              </a:rPr>
              <a:t>tamaño</a:t>
            </a:r>
            <a:r>
              <a:rPr lang="es-ES" altLang="en-US">
                <a:cs typeface="Times New Roman" panose="02020603050405020304" pitchFamily="18" charset="0"/>
              </a:rPr>
              <a:t> del proyecto</a:t>
            </a:r>
          </a:p>
          <a:p>
            <a:pPr lvl="2" algn="just" eaLnBrk="1" hangingPunct="1"/>
            <a:r>
              <a:rPr lang="es-ES" altLang="en-US">
                <a:cs typeface="Times New Roman" panose="02020603050405020304" pitchFamily="18" charset="0"/>
              </a:rPr>
              <a:t>Presentar distintas </a:t>
            </a:r>
            <a:r>
              <a:rPr lang="es-ES" altLang="en-US" i="1">
                <a:cs typeface="Times New Roman" panose="02020603050405020304" pitchFamily="18" charset="0"/>
              </a:rPr>
              <a:t>posibilidades técnicas</a:t>
            </a:r>
            <a:endParaRPr lang="es-AR" altLang="en-US">
              <a:cs typeface="Times New Roman" panose="02020603050405020304" pitchFamily="18" charset="0"/>
            </a:endParaRPr>
          </a:p>
          <a:p>
            <a:pPr lvl="2" eaLnBrk="1" hangingPunct="1"/>
            <a:r>
              <a:rPr lang="es-AR" altLang="en-US" i="1">
                <a:cs typeface="Times New Roman" panose="02020603050405020304" pitchFamily="18" charset="0"/>
              </a:rPr>
              <a:t>Localización</a:t>
            </a:r>
            <a:endParaRPr lang="es-AR" altLang="en-US">
              <a:cs typeface="Times New Roman" panose="02020603050405020304" pitchFamily="18" charset="0"/>
            </a:endParaRPr>
          </a:p>
          <a:p>
            <a:pPr lvl="2" eaLnBrk="1" hangingPunct="1"/>
            <a:r>
              <a:rPr lang="es-AR" altLang="en-US" i="1">
                <a:cs typeface="Times New Roman" panose="02020603050405020304" pitchFamily="18" charset="0"/>
              </a:rPr>
              <a:t>Calendario</a:t>
            </a:r>
            <a:r>
              <a:rPr lang="es-AR" altLang="en-US">
                <a:cs typeface="Times New Roman" panose="02020603050405020304" pitchFamily="18" charset="0"/>
              </a:rPr>
              <a:t> ejecución de obras</a:t>
            </a:r>
          </a:p>
          <a:p>
            <a:pPr lvl="2" eaLnBrk="1" hangingPunct="1"/>
            <a:endParaRPr lang="es-AR" altLang="en-US"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es-AR" altLang="en-US">
                <a:cs typeface="Times New Roman" panose="02020603050405020304" pitchFamily="18" charset="0"/>
              </a:rPr>
              <a:t>P</a:t>
            </a:r>
            <a:r>
              <a:rPr lang="es-ES" altLang="en-US">
                <a:cs typeface="Times New Roman" panose="02020603050405020304" pitchFamily="18" charset="0"/>
              </a:rPr>
              <a:t>rovee la cuantificación de las inversiones y los costos de operación.</a:t>
            </a:r>
          </a:p>
        </p:txBody>
      </p:sp>
      <p:sp>
        <p:nvSpPr>
          <p:cNvPr id="56322" name="4 Marcador de pie de página">
            <a:extLst>
              <a:ext uri="{FF2B5EF4-FFF2-40B4-BE49-F238E27FC236}">
                <a16:creationId xmlns:a16="http://schemas.microsoft.com/office/drawing/2014/main" id="{6BC70130-67F0-3B42-CFB8-EB28B1E5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s-ES" altLang="en-US" sz="1400">
                <a:solidFill>
                  <a:schemeClr val="tx2"/>
                </a:solidFill>
                <a:latin typeface="Times New Roman" panose="02020603050405020304" pitchFamily="18" charset="0"/>
              </a:rPr>
              <a:t>Planificación de los Recursos Hídricos y Riego. MAESTRÍA EN CIENCIAS DE LA INGENIERÍA</a:t>
            </a:r>
          </a:p>
        </p:txBody>
      </p:sp>
      <p:pic>
        <p:nvPicPr>
          <p:cNvPr id="56325" name="Picture 4">
            <a:extLst>
              <a:ext uri="{FF2B5EF4-FFF2-40B4-BE49-F238E27FC236}">
                <a16:creationId xmlns:a16="http://schemas.microsoft.com/office/drawing/2014/main" id="{572689B4-A385-096A-2FDC-CE8399483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76" y="0"/>
            <a:ext cx="1025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>
            <a:extLst>
              <a:ext uri="{FF2B5EF4-FFF2-40B4-BE49-F238E27FC236}">
                <a16:creationId xmlns:a16="http://schemas.microsoft.com/office/drawing/2014/main" id="{4DB06D94-709A-71D4-84FA-BD05F2B2C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altLang="en-US">
                <a:cs typeface="Times New Roman" panose="02020603050405020304" pitchFamily="18" charset="0"/>
              </a:rPr>
              <a:t>E</a:t>
            </a:r>
            <a:r>
              <a:rPr lang="es-ES" altLang="en-US">
                <a:cs typeface="Times New Roman" panose="02020603050405020304" pitchFamily="18" charset="0"/>
              </a:rPr>
              <a:t>studio</a:t>
            </a:r>
            <a:r>
              <a:rPr lang="es-AR" altLang="en-US">
                <a:cs typeface="Times New Roman" panose="02020603050405020304" pitchFamily="18" charset="0"/>
              </a:rPr>
              <a:t>s complementarios</a:t>
            </a:r>
            <a:endParaRPr lang="es-ES" altLang="en-US">
              <a:cs typeface="Times New Roman" panose="02020603050405020304" pitchFamily="18" charset="0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B1CE361-D8F9-EEA1-8EB7-2F042C86BC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n-US">
                <a:cs typeface="Times New Roman" panose="02020603050405020304" pitchFamily="18" charset="0"/>
              </a:rPr>
              <a:t>Estudio </a:t>
            </a:r>
            <a:r>
              <a:rPr lang="es-AR" altLang="en-US">
                <a:cs typeface="Times New Roman" panose="02020603050405020304" pitchFamily="18" charset="0"/>
              </a:rPr>
              <a:t>económico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AR" altLang="en-US">
                <a:cs typeface="Times New Roman" panose="02020603050405020304" pitchFamily="18" charset="0"/>
              </a:rPr>
              <a:t>Consiste en la proyección de los distintos componentes del flujo de caja del proyecto;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AR" altLang="en-US">
                <a:cs typeface="Times New Roman" panose="02020603050405020304" pitchFamily="18" charset="0"/>
              </a:rPr>
              <a:t>Se calcula la tasa de costo del capital (tasa de descuento);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AR" altLang="en-US">
                <a:cs typeface="Times New Roman" panose="02020603050405020304" pitchFamily="18" charset="0"/>
              </a:rPr>
              <a:t>Se obtienen los diferentes indicadores que reflejan la viabilidad económica (TIR, VAN, etc);</a:t>
            </a:r>
          </a:p>
          <a:p>
            <a:pPr lvl="1" algn="just" eaLnBrk="1" hangingPunct="1">
              <a:lnSpc>
                <a:spcPct val="90000"/>
              </a:lnSpc>
            </a:pPr>
            <a:endParaRPr lang="es-AR" altLang="en-US"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es-AR" altLang="en-US">
                <a:cs typeface="Times New Roman" panose="02020603050405020304" pitchFamily="18" charset="0"/>
              </a:rPr>
              <a:t>Este estudio suele implicar el uso de un modelo de valuación.</a:t>
            </a:r>
          </a:p>
        </p:txBody>
      </p:sp>
      <p:sp>
        <p:nvSpPr>
          <p:cNvPr id="58370" name="4 Marcador de pie de página">
            <a:extLst>
              <a:ext uri="{FF2B5EF4-FFF2-40B4-BE49-F238E27FC236}">
                <a16:creationId xmlns:a16="http://schemas.microsoft.com/office/drawing/2014/main" id="{5D3C11D8-BA0B-F569-06DD-9DED05D0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s-ES" altLang="en-US" sz="1400">
                <a:solidFill>
                  <a:schemeClr val="tx2"/>
                </a:solidFill>
                <a:latin typeface="Times New Roman" panose="02020603050405020304" pitchFamily="18" charset="0"/>
              </a:rPr>
              <a:t>Planificación de los Recursos Hídricos y Riego. MAESTRÍA EN CIENCIAS DE LA INGENIERÍA</a:t>
            </a:r>
          </a:p>
        </p:txBody>
      </p:sp>
      <p:pic>
        <p:nvPicPr>
          <p:cNvPr id="58373" name="Picture 4">
            <a:extLst>
              <a:ext uri="{FF2B5EF4-FFF2-40B4-BE49-F238E27FC236}">
                <a16:creationId xmlns:a16="http://schemas.microsoft.com/office/drawing/2014/main" id="{0986E97D-0D84-1490-8C3A-F99B10598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76" y="0"/>
            <a:ext cx="1025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>
            <a:extLst>
              <a:ext uri="{FF2B5EF4-FFF2-40B4-BE49-F238E27FC236}">
                <a16:creationId xmlns:a16="http://schemas.microsoft.com/office/drawing/2014/main" id="{45CFE48D-2834-6569-79EE-97854FDB0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altLang="en-US">
                <a:cs typeface="Times New Roman" panose="02020603050405020304" pitchFamily="18" charset="0"/>
              </a:rPr>
              <a:t>E</a:t>
            </a:r>
            <a:r>
              <a:rPr lang="es-ES" altLang="en-US">
                <a:cs typeface="Times New Roman" panose="02020603050405020304" pitchFamily="18" charset="0"/>
              </a:rPr>
              <a:t>studio</a:t>
            </a:r>
            <a:r>
              <a:rPr lang="es-AR" altLang="en-US">
                <a:cs typeface="Times New Roman" panose="02020603050405020304" pitchFamily="18" charset="0"/>
              </a:rPr>
              <a:t>s complementarios</a:t>
            </a:r>
            <a:endParaRPr lang="es-ES" altLang="en-US">
              <a:cs typeface="Times New Roman" panose="02020603050405020304" pitchFamily="18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8D0286C-0674-D8F0-4352-0FAF798175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altLang="en-US">
                <a:cs typeface="Times New Roman" panose="02020603050405020304" pitchFamily="18" charset="0"/>
              </a:rPr>
              <a:t>Estudio financiero</a:t>
            </a:r>
            <a:endParaRPr lang="es-AR" altLang="en-US"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es-AR" altLang="en-US">
                <a:cs typeface="Times New Roman" panose="02020603050405020304" pitchFamily="18" charset="0"/>
              </a:rPr>
              <a:t>Permite determinar las necesidades netas de fondos en cada período;</a:t>
            </a:r>
          </a:p>
          <a:p>
            <a:pPr lvl="1" eaLnBrk="1" hangingPunct="1"/>
            <a:r>
              <a:rPr lang="es-AR" altLang="en-US">
                <a:cs typeface="Times New Roman" panose="02020603050405020304" pitchFamily="18" charset="0"/>
              </a:rPr>
              <a:t>Fuentes de financiamiento alternativas;</a:t>
            </a:r>
          </a:p>
          <a:p>
            <a:pPr lvl="1" eaLnBrk="1" hangingPunct="1"/>
            <a:endParaRPr lang="es-AR" altLang="en-US">
              <a:cs typeface="Times New Roman" panose="02020603050405020304" pitchFamily="18" charset="0"/>
            </a:endParaRPr>
          </a:p>
        </p:txBody>
      </p:sp>
      <p:sp>
        <p:nvSpPr>
          <p:cNvPr id="60418" name="4 Marcador de pie de página">
            <a:extLst>
              <a:ext uri="{FF2B5EF4-FFF2-40B4-BE49-F238E27FC236}">
                <a16:creationId xmlns:a16="http://schemas.microsoft.com/office/drawing/2014/main" id="{877CF5BC-7605-95E0-F08A-35B8F8AD5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s-ES" altLang="en-US" sz="1400">
                <a:solidFill>
                  <a:schemeClr val="tx2"/>
                </a:solidFill>
                <a:latin typeface="Times New Roman" panose="02020603050405020304" pitchFamily="18" charset="0"/>
              </a:rPr>
              <a:t>Planificación de los Recursos Hídricos y Riego. MAESTRÍA EN CIENCIAS DE LA INGENIERÍA</a:t>
            </a:r>
          </a:p>
        </p:txBody>
      </p:sp>
      <p:pic>
        <p:nvPicPr>
          <p:cNvPr id="60421" name="Picture 4">
            <a:extLst>
              <a:ext uri="{FF2B5EF4-FFF2-40B4-BE49-F238E27FC236}">
                <a16:creationId xmlns:a16="http://schemas.microsoft.com/office/drawing/2014/main" id="{359FF340-A2D1-F904-1A01-F64D4C92D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76" y="0"/>
            <a:ext cx="1025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1A452056-E61C-2C72-CBFF-5410231F6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721101"/>
            <a:ext cx="4319588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>
            <a:extLst>
              <a:ext uri="{FF2B5EF4-FFF2-40B4-BE49-F238E27FC236}">
                <a16:creationId xmlns:a16="http://schemas.microsoft.com/office/drawing/2014/main" id="{93176232-D04B-E376-C746-EBA81C76F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16338"/>
            <a:ext cx="4248150" cy="30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471" name="Rectangle 62470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97C6E2BD-7C55-CB57-21DF-29B0503D13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 eaLnBrk="1" hangingPunct="1"/>
            <a:r>
              <a:rPr lang="es-AR" altLang="en-US" b="1" i="1">
                <a:cs typeface="Times New Roman" panose="02020603050405020304" pitchFamily="18" charset="0"/>
              </a:rPr>
              <a:t>Conclusiones</a:t>
            </a:r>
            <a:endParaRPr lang="es-ES" altLang="en-US" b="1" i="1">
              <a:cs typeface="Times New Roman" panose="02020603050405020304" pitchFamily="18" charset="0"/>
            </a:endParaRPr>
          </a:p>
        </p:txBody>
      </p:sp>
      <p:cxnSp>
        <p:nvCxnSpPr>
          <p:cNvPr id="62473" name="Straight Connector 62472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5" name="Rectangle 62474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2477" name="Rectangle 62476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>
            <a:extLst>
              <a:ext uri="{FF2B5EF4-FFF2-40B4-BE49-F238E27FC236}">
                <a16:creationId xmlns:a16="http://schemas.microsoft.com/office/drawing/2014/main" id="{E8A86609-968B-8406-82E7-17B3892482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altLang="en-US" sz="4000" dirty="0">
                <a:cs typeface="Times New Roman" panose="02020603050405020304" pitchFamily="18" charset="0"/>
              </a:rPr>
              <a:t>Conclusión </a:t>
            </a:r>
            <a:r>
              <a:rPr lang="es-AR" altLang="en-US" sz="4000" i="1" dirty="0">
                <a:cs typeface="Times New Roman" panose="02020603050405020304" pitchFamily="18" charset="0"/>
              </a:rPr>
              <a:t> </a:t>
            </a:r>
            <a:endParaRPr lang="es-ES" altLang="en-US" sz="4000" i="1" dirty="0">
              <a:cs typeface="Times New Roman" panose="02020603050405020304" pitchFamily="18" charset="0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B21F44C-FCC3-A051-0CDB-18BC018133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defRPr/>
            </a:pPr>
            <a:endParaRPr lang="es-AR" dirty="0"/>
          </a:p>
          <a:p>
            <a:pPr algn="just" eaLnBrk="1" hangingPunct="1">
              <a:defRPr/>
            </a:pPr>
            <a:r>
              <a:rPr lang="es-AR" dirty="0"/>
              <a:t>La evaluación de proyectos toma al proyecto como </a:t>
            </a:r>
            <a:r>
              <a:rPr lang="es-A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unidad de análisis</a:t>
            </a:r>
          </a:p>
          <a:p>
            <a:pPr eaLnBrk="1" hangingPunct="1">
              <a:buFontTx/>
              <a:buNone/>
              <a:defRPr/>
            </a:pPr>
            <a:endParaRPr lang="es-AR" dirty="0"/>
          </a:p>
        </p:txBody>
      </p:sp>
      <p:sp>
        <p:nvSpPr>
          <p:cNvPr id="64514" name="4 Marcador de pie de página">
            <a:extLst>
              <a:ext uri="{FF2B5EF4-FFF2-40B4-BE49-F238E27FC236}">
                <a16:creationId xmlns:a16="http://schemas.microsoft.com/office/drawing/2014/main" id="{F9448E6B-CC3B-AD8F-781E-18D49C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s-ES" altLang="en-US" sz="1400">
                <a:solidFill>
                  <a:schemeClr val="tx2"/>
                </a:solidFill>
                <a:latin typeface="Times New Roman" panose="02020603050405020304" pitchFamily="18" charset="0"/>
              </a:rPr>
              <a:t>Planificación de los Recursos Hídricos y Riego. MAESTRÍA EN CIENCIAS DE LA INGENIERÍA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>
            <a:extLst>
              <a:ext uri="{FF2B5EF4-FFF2-40B4-BE49-F238E27FC236}">
                <a16:creationId xmlns:a16="http://schemas.microsoft.com/office/drawing/2014/main" id="{19D352D2-B20C-4C19-AEB2-B98023317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altLang="en-US" sz="4000">
                <a:cs typeface="Times New Roman" panose="02020603050405020304" pitchFamily="18" charset="0"/>
              </a:rPr>
              <a:t>Conclusión </a:t>
            </a:r>
            <a:r>
              <a:rPr lang="es-AR" altLang="en-US" sz="4000" i="1">
                <a:cs typeface="Times New Roman" panose="02020603050405020304" pitchFamily="18" charset="0"/>
              </a:rPr>
              <a:t>II</a:t>
            </a:r>
            <a:endParaRPr lang="es-ES" altLang="en-US" sz="4000" i="1">
              <a:cs typeface="Times New Roman" panose="02020603050405020304" pitchFamily="18" charset="0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628BE14-BA9E-4FA0-D246-01960CFC51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defRPr/>
            </a:pPr>
            <a:endParaRPr lang="es-AR"/>
          </a:p>
          <a:p>
            <a:pPr algn="just" eaLnBrk="1" hangingPunct="1">
              <a:defRPr/>
            </a:pPr>
            <a:r>
              <a:rPr lang="es-AR"/>
              <a:t>Todo proyecto pasa por un ciclo de vida</a:t>
            </a:r>
          </a:p>
          <a:p>
            <a:pPr lvl="1" algn="just" eaLnBrk="1" hangingPunct="1">
              <a:buFontTx/>
              <a:buNone/>
              <a:defRPr/>
            </a:pPr>
            <a:r>
              <a:rPr lang="es-AR"/>
              <a:t>	...u</a:t>
            </a:r>
            <a:r>
              <a:rPr lang="es-AR">
                <a:effectLst>
                  <a:outerShdw blurRad="38100" dist="38100" dir="2700000" algn="tl">
                    <a:srgbClr val="C0C0C0"/>
                  </a:outerShdw>
                </a:effectLst>
              </a:rPr>
              <a:t>n proyecto, para ser viable, debe serlo en todas sus etapas</a:t>
            </a:r>
            <a:r>
              <a:rPr lang="es-AR"/>
              <a:t> </a:t>
            </a:r>
          </a:p>
        </p:txBody>
      </p:sp>
      <p:sp>
        <p:nvSpPr>
          <p:cNvPr id="66562" name="4 Marcador de pie de página">
            <a:extLst>
              <a:ext uri="{FF2B5EF4-FFF2-40B4-BE49-F238E27FC236}">
                <a16:creationId xmlns:a16="http://schemas.microsoft.com/office/drawing/2014/main" id="{509239FC-48CC-7D74-8174-E6B4F7FB4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s-ES" altLang="en-US" sz="1400">
                <a:solidFill>
                  <a:schemeClr val="tx2"/>
                </a:solidFill>
                <a:latin typeface="Times New Roman" panose="02020603050405020304" pitchFamily="18" charset="0"/>
              </a:rPr>
              <a:t>Planificación de los Recursos Hídricos y Riego. MAESTRÍA EN CIENCIAS DE LA INGENIERÍA</a:t>
            </a:r>
          </a:p>
        </p:txBody>
      </p:sp>
      <p:pic>
        <p:nvPicPr>
          <p:cNvPr id="66565" name="Picture 4">
            <a:extLst>
              <a:ext uri="{FF2B5EF4-FFF2-40B4-BE49-F238E27FC236}">
                <a16:creationId xmlns:a16="http://schemas.microsoft.com/office/drawing/2014/main" id="{4D3142DA-EB18-6285-C64C-8DA3952B5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76" y="0"/>
            <a:ext cx="1025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>
            <a:extLst>
              <a:ext uri="{FF2B5EF4-FFF2-40B4-BE49-F238E27FC236}">
                <a16:creationId xmlns:a16="http://schemas.microsoft.com/office/drawing/2014/main" id="{6A875EC0-A115-AA9F-167A-63A66ECCD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altLang="en-US" sz="4000">
                <a:cs typeface="Times New Roman" panose="02020603050405020304" pitchFamily="18" charset="0"/>
              </a:rPr>
              <a:t>Conclusión </a:t>
            </a:r>
            <a:r>
              <a:rPr lang="es-AR" altLang="en-US" sz="4000" i="1">
                <a:cs typeface="Times New Roman" panose="02020603050405020304" pitchFamily="18" charset="0"/>
              </a:rPr>
              <a:t>III</a:t>
            </a:r>
            <a:endParaRPr lang="es-ES" altLang="en-US" sz="4000" i="1">
              <a:cs typeface="Times New Roman" panose="02020603050405020304" pitchFamily="18" charset="0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58A9AE8-4210-BE51-4CF2-FAE1277EA9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algn="just" eaLnBrk="1" hangingPunct="1">
              <a:defRPr/>
            </a:pPr>
            <a:endParaRPr lang="es-AR"/>
          </a:p>
          <a:p>
            <a:pPr algn="just" eaLnBrk="1" hangingPunct="1">
              <a:defRPr/>
            </a:pPr>
            <a:r>
              <a:rPr lang="es-AR"/>
              <a:t>El análisis del proyecto es un </a:t>
            </a:r>
            <a:r>
              <a:rPr lang="es-AR">
                <a:effectLst>
                  <a:outerShdw blurRad="38100" dist="38100" dir="2700000" algn="tl">
                    <a:srgbClr val="C0C0C0"/>
                  </a:outerShdw>
                </a:effectLst>
              </a:rPr>
              <a:t>conjunto complejo de actividades</a:t>
            </a:r>
            <a:r>
              <a:rPr lang="es-AR"/>
              <a:t> específicas</a:t>
            </a:r>
          </a:p>
          <a:p>
            <a:pPr algn="just" eaLnBrk="1" hangingPunct="1">
              <a:buFontTx/>
              <a:buNone/>
              <a:defRPr/>
            </a:pPr>
            <a:r>
              <a:rPr lang="es-AR"/>
              <a:t>	</a:t>
            </a:r>
            <a:r>
              <a:rPr lang="es-AR">
                <a:effectLst>
                  <a:outerShdw blurRad="38100" dist="38100" dir="2700000" algn="tl">
                    <a:srgbClr val="C0C0C0"/>
                  </a:outerShdw>
                </a:effectLst>
              </a:rPr>
              <a:t>	...es una tarea interdisciplinaria</a:t>
            </a:r>
          </a:p>
          <a:p>
            <a:pPr eaLnBrk="1" hangingPunct="1">
              <a:defRPr/>
            </a:pPr>
            <a:endParaRPr lang="es-AR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10" name="4 Marcador de pie de página">
            <a:extLst>
              <a:ext uri="{FF2B5EF4-FFF2-40B4-BE49-F238E27FC236}">
                <a16:creationId xmlns:a16="http://schemas.microsoft.com/office/drawing/2014/main" id="{98A7205C-1984-EDC2-6E73-78A2E4300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s-ES" altLang="en-US" sz="1400">
                <a:solidFill>
                  <a:schemeClr val="tx2"/>
                </a:solidFill>
                <a:latin typeface="Times New Roman" panose="02020603050405020304" pitchFamily="18" charset="0"/>
              </a:rPr>
              <a:t>Planificación de los Recursos Hídricos y Riego. MAESTRÍA EN CIENCIAS DE LA INGENIERÍA</a:t>
            </a:r>
          </a:p>
        </p:txBody>
      </p:sp>
      <p:pic>
        <p:nvPicPr>
          <p:cNvPr id="68613" name="Picture 4">
            <a:extLst>
              <a:ext uri="{FF2B5EF4-FFF2-40B4-BE49-F238E27FC236}">
                <a16:creationId xmlns:a16="http://schemas.microsoft.com/office/drawing/2014/main" id="{39A549AF-44A5-7AF7-F2AB-EC89863A4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76" y="0"/>
            <a:ext cx="1025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703F1C23-C333-BB7A-2AAA-8D59487A93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altLang="en-US" sz="3200" b="1">
                <a:cs typeface="Times New Roman" panose="02020603050405020304" pitchFamily="18" charset="0"/>
              </a:rPr>
              <a:t>Introducción</a:t>
            </a:r>
            <a:br>
              <a:rPr lang="es-AR" altLang="en-US" sz="3200" b="1">
                <a:cs typeface="Times New Roman" panose="02020603050405020304" pitchFamily="18" charset="0"/>
              </a:rPr>
            </a:br>
            <a:r>
              <a:rPr lang="es-AR" altLang="en-US" sz="3200" b="1">
                <a:cs typeface="Times New Roman" panose="02020603050405020304" pitchFamily="18" charset="0"/>
              </a:rPr>
              <a:t> La evaluación de proyectos</a:t>
            </a:r>
            <a:endParaRPr lang="es-ES" altLang="en-US" sz="3200" b="1">
              <a:cs typeface="Times New Roman" panose="02020603050405020304" pitchFamily="18" charset="0"/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83DAC05-C190-B0D7-7979-4BFCFDBCBA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AR" altLang="en-US" sz="2400"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s-ES" altLang="en-US">
                <a:cs typeface="Times New Roman" panose="02020603050405020304" pitchFamily="18" charset="0"/>
              </a:rPr>
              <a:t>El proyecto de inversión</a:t>
            </a:r>
            <a:endParaRPr lang="es-AR" altLang="en-US"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s-ES" altLang="en-US">
                <a:cs typeface="Times New Roman" panose="02020603050405020304" pitchFamily="18" charset="0"/>
              </a:rPr>
              <a:t>Evaluación de proyectos </a:t>
            </a:r>
            <a:endParaRPr lang="es-AR" altLang="en-US"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s-AR" altLang="en-US">
                <a:cs typeface="Times New Roman" panose="02020603050405020304" pitchFamily="18" charset="0"/>
              </a:rPr>
              <a:t>Ciclo de vida </a:t>
            </a:r>
            <a:r>
              <a:rPr lang="es-ES" altLang="en-US">
                <a:cs typeface="Times New Roman" panose="02020603050405020304" pitchFamily="18" charset="0"/>
              </a:rPr>
              <a:t>de</a:t>
            </a:r>
            <a:r>
              <a:rPr lang="es-AR" altLang="en-US">
                <a:cs typeface="Times New Roman" panose="02020603050405020304" pitchFamily="18" charset="0"/>
              </a:rPr>
              <a:t>l</a:t>
            </a:r>
            <a:r>
              <a:rPr lang="es-ES" altLang="en-US">
                <a:cs typeface="Times New Roman" panose="02020603050405020304" pitchFamily="18" charset="0"/>
              </a:rPr>
              <a:t> proyecto</a:t>
            </a:r>
          </a:p>
          <a:p>
            <a:pPr eaLnBrk="1" hangingPunct="1">
              <a:lnSpc>
                <a:spcPct val="110000"/>
              </a:lnSpc>
            </a:pPr>
            <a:r>
              <a:rPr lang="es-AR" altLang="en-US">
                <a:cs typeface="Times New Roman" panose="02020603050405020304" pitchFamily="18" charset="0"/>
              </a:rPr>
              <a:t>E</a:t>
            </a:r>
            <a:r>
              <a:rPr lang="es-ES" altLang="en-US">
                <a:cs typeface="Times New Roman" panose="02020603050405020304" pitchFamily="18" charset="0"/>
              </a:rPr>
              <a:t>studio</a:t>
            </a:r>
            <a:r>
              <a:rPr lang="es-AR" altLang="en-US">
                <a:cs typeface="Times New Roman" panose="02020603050405020304" pitchFamily="18" charset="0"/>
              </a:rPr>
              <a:t>s complementarios</a:t>
            </a:r>
          </a:p>
          <a:p>
            <a:pPr eaLnBrk="1" hangingPunct="1">
              <a:lnSpc>
                <a:spcPct val="110000"/>
              </a:lnSpc>
            </a:pPr>
            <a:r>
              <a:rPr lang="es-AR" altLang="en-US">
                <a:cs typeface="Times New Roman" panose="02020603050405020304" pitchFamily="18" charset="0"/>
              </a:rPr>
              <a:t>Conclusiones</a:t>
            </a:r>
          </a:p>
        </p:txBody>
      </p:sp>
      <p:sp>
        <p:nvSpPr>
          <p:cNvPr id="11266" name="4 Marcador de pie de página">
            <a:extLst>
              <a:ext uri="{FF2B5EF4-FFF2-40B4-BE49-F238E27FC236}">
                <a16:creationId xmlns:a16="http://schemas.microsoft.com/office/drawing/2014/main" id="{0880E4E6-93EB-5A7D-12E1-3BE9A85D8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s-ES" altLang="en-US" sz="1400">
                <a:solidFill>
                  <a:schemeClr val="tx2"/>
                </a:solidFill>
                <a:latin typeface="Times New Roman" panose="02020603050405020304" pitchFamily="18" charset="0"/>
              </a:rPr>
              <a:t>Planificación de los Recursos Hídricos y Riego. MAESTRÍA EN CIENCIAS DE LA INGENIERÍA</a:t>
            </a: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A3FD65CF-A1E7-AA06-EEBB-CE1000C86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76" y="0"/>
            <a:ext cx="1025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1" name="Rectangle 13320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1026">
            <a:extLst>
              <a:ext uri="{FF2B5EF4-FFF2-40B4-BE49-F238E27FC236}">
                <a16:creationId xmlns:a16="http://schemas.microsoft.com/office/drawing/2014/main" id="{E4986279-9494-CEB3-0EBD-92745240FB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3999" y="4550229"/>
            <a:ext cx="10909073" cy="1057655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n-US" sz="6000" b="1" i="1">
                <a:cs typeface="Times New Roman" panose="02020603050405020304" pitchFamily="18" charset="0"/>
              </a:rPr>
              <a:t>El proyecto de inversión</a:t>
            </a:r>
          </a:p>
        </p:txBody>
      </p:sp>
      <p:pic>
        <p:nvPicPr>
          <p:cNvPr id="13316" name="Picture 1032" descr="j0412576">
            <a:extLst>
              <a:ext uri="{FF2B5EF4-FFF2-40B4-BE49-F238E27FC236}">
                <a16:creationId xmlns:a16="http://schemas.microsoft.com/office/drawing/2014/main" id="{E9F22DC2-1F9F-DE93-C19A-2B7B05A6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4047" y="640080"/>
            <a:ext cx="2953062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Rectangle 13322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5" name="Picture 1028">
            <a:extLst>
              <a:ext uri="{FF2B5EF4-FFF2-40B4-BE49-F238E27FC236}">
                <a16:creationId xmlns:a16="http://schemas.microsoft.com/office/drawing/2014/main" id="{56DA0E80-4AFC-A4F2-6E4C-6D74E564A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4891" y="640080"/>
            <a:ext cx="2696592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25" name="Straight Connector 13324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7" name="Rectangle 13326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29" name="Rectangle 13328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Rectangle 1537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373" name="Rectangle 1537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375" name="Straight Connector 1537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377" name="Rectangle 15376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B4FEDD9-624E-AB1E-CEE9-0311FE767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El proyecto de inversión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651CC5A-2F17-2995-73E5-897D7124BC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3999" y="5727515"/>
            <a:ext cx="10925101" cy="51547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altLang="en-US" sz="1700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 una fuente de costos y beneficios que ocurren en distintos períodos de tiempo.</a:t>
            </a:r>
          </a:p>
        </p:txBody>
      </p:sp>
      <p:pic>
        <p:nvPicPr>
          <p:cNvPr id="15366" name="Picture 10">
            <a:extLst>
              <a:ext uri="{FF2B5EF4-FFF2-40B4-BE49-F238E27FC236}">
                <a16:creationId xmlns:a16="http://schemas.microsoft.com/office/drawing/2014/main" id="{F379C81C-AAE9-2214-1364-B5F7BBD54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57" y="640080"/>
            <a:ext cx="10735427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379" name="Straight Connector 15378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1" name="Rectangle 15380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383" name="Rectangle 15382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362" name="4 Marcador de pie de página">
            <a:extLst>
              <a:ext uri="{FF2B5EF4-FFF2-40B4-BE49-F238E27FC236}">
                <a16:creationId xmlns:a16="http://schemas.microsoft.com/office/drawing/2014/main" id="{163914DB-0091-FC19-8551-45AA928F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SzPct val="90000"/>
              <a:buBlip>
                <a:blip r:embed="rId4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6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8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8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8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8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8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14400"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r>
              <a:rPr lang="en-US" altLang="en-US" sz="900" kern="1200" cap="all" baseline="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Planificación</a:t>
            </a:r>
            <a:r>
              <a:rPr lang="en-US" altLang="en-US" sz="900" kern="1200" cap="all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altLang="en-US" sz="900" kern="1200" cap="all" baseline="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altLang="en-US" sz="900" kern="1200" cap="all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n-US" sz="900" kern="1200" cap="all" baseline="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Recursos</a:t>
            </a:r>
            <a:r>
              <a:rPr lang="en-US" altLang="en-US" sz="900" kern="1200" cap="all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n-US" sz="900" kern="1200" cap="all" baseline="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Hídricos</a:t>
            </a:r>
            <a:r>
              <a:rPr lang="en-US" altLang="en-US" sz="900" kern="1200" cap="all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y Riego. </a:t>
            </a:r>
            <a:r>
              <a:rPr lang="en-US" altLang="en-US" sz="900" kern="1200" cap="all" baseline="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MAESTRÍA</a:t>
            </a:r>
            <a:r>
              <a:rPr lang="en-US" altLang="en-US" sz="900" kern="1200" cap="all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en-US" altLang="en-US" sz="900" kern="1200" cap="all" baseline="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CIENCIAS</a:t>
            </a:r>
            <a:r>
              <a:rPr lang="en-US" altLang="en-US" sz="900" kern="1200" cap="all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DE LA INGENIERÍA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026">
            <a:extLst>
              <a:ext uri="{FF2B5EF4-FFF2-40B4-BE49-F238E27FC236}">
                <a16:creationId xmlns:a16="http://schemas.microsoft.com/office/drawing/2014/main" id="{57293DF2-BB12-6FFA-B723-3CD583C23C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sz="4000">
                <a:cs typeface="Times New Roman" panose="02020603050405020304" pitchFamily="18" charset="0"/>
              </a:rPr>
              <a:t>El proyecto de inversión</a:t>
            </a:r>
            <a:endParaRPr lang="es-ES" altLang="en-US" sz="2800">
              <a:cs typeface="Times New Roman" panose="02020603050405020304" pitchFamily="18" charset="0"/>
            </a:endParaRPr>
          </a:p>
        </p:txBody>
      </p:sp>
      <p:sp>
        <p:nvSpPr>
          <p:cNvPr id="28675" name="Rectangle 1027">
            <a:extLst>
              <a:ext uri="{FF2B5EF4-FFF2-40B4-BE49-F238E27FC236}">
                <a16:creationId xmlns:a16="http://schemas.microsoft.com/office/drawing/2014/main" id="{4114B6A8-83AC-1A53-63F7-EFB4EB2114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s-AR" altLang="en-US">
                <a:cs typeface="Times New Roman" panose="02020603050405020304" pitchFamily="18" charset="0"/>
              </a:rPr>
              <a:t>Es una herramienta fundamental para la toma de decisiones donde esté involucrada la asignación de recursos.</a:t>
            </a:r>
          </a:p>
          <a:p>
            <a:pPr algn="just" eaLnBrk="1" hangingPunct="1"/>
            <a:endParaRPr lang="es-AR" altLang="en-US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s-AR" altLang="en-US">
                <a:cs typeface="Times New Roman" panose="02020603050405020304" pitchFamily="18" charset="0"/>
              </a:rPr>
              <a:t>	 </a:t>
            </a:r>
          </a:p>
          <a:p>
            <a:pPr algn="just" eaLnBrk="1" hangingPunct="1">
              <a:buFontTx/>
              <a:buNone/>
            </a:pPr>
            <a:r>
              <a:rPr lang="es-AR" altLang="en-US">
                <a:cs typeface="Times New Roman" panose="02020603050405020304" pitchFamily="18" charset="0"/>
              </a:rPr>
              <a:t>Eficiencia		        Maximizar el beneficio</a:t>
            </a:r>
          </a:p>
        </p:txBody>
      </p:sp>
      <p:sp>
        <p:nvSpPr>
          <p:cNvPr id="17410" name="4 Marcador de pie de página">
            <a:extLst>
              <a:ext uri="{FF2B5EF4-FFF2-40B4-BE49-F238E27FC236}">
                <a16:creationId xmlns:a16="http://schemas.microsoft.com/office/drawing/2014/main" id="{0E7544BB-DF5C-711B-E893-54FD0C62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s-ES" altLang="en-US" sz="1400">
                <a:solidFill>
                  <a:schemeClr val="tx2"/>
                </a:solidFill>
                <a:latin typeface="Times New Roman" panose="02020603050405020304" pitchFamily="18" charset="0"/>
              </a:rPr>
              <a:t>Planificación de los Recursos Hídricos y Riego. MAESTRÍA EN CIENCIAS DE LA INGENIERÍA</a:t>
            </a:r>
          </a:p>
        </p:txBody>
      </p:sp>
      <p:sp>
        <p:nvSpPr>
          <p:cNvPr id="28677" name="Line 1029">
            <a:extLst>
              <a:ext uri="{FF2B5EF4-FFF2-40B4-BE49-F238E27FC236}">
                <a16:creationId xmlns:a16="http://schemas.microsoft.com/office/drawing/2014/main" id="{6C4C5939-F08E-3A3B-3AF3-0D621E6CDF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7771" y="38100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7415" name="Picture 1031" descr="BD06663_">
            <a:extLst>
              <a:ext uri="{FF2B5EF4-FFF2-40B4-BE49-F238E27FC236}">
                <a16:creationId xmlns:a16="http://schemas.microsoft.com/office/drawing/2014/main" id="{D56F556E-4978-8BD6-ADD1-B9B0664CC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3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200400"/>
            <a:ext cx="1524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5" name="Rectangle 19464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B6F4386F-F8F4-1D7E-0E43-C59648FCC2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pPr eaLnBrk="1" hangingPunct="1"/>
            <a:r>
              <a:rPr lang="es-AR" altLang="en-US" b="1" i="1">
                <a:cs typeface="Times New Roman" panose="02020603050405020304" pitchFamily="18" charset="0"/>
              </a:rPr>
              <a:t>Evaluación de proyectos</a:t>
            </a:r>
            <a:endParaRPr lang="es-ES" altLang="en-US" b="1" i="1">
              <a:cs typeface="Times New Roman" panose="02020603050405020304" pitchFamily="18" charset="0"/>
            </a:endParaRPr>
          </a:p>
        </p:txBody>
      </p:sp>
      <p:pic>
        <p:nvPicPr>
          <p:cNvPr id="19460" name="Picture 6" descr="BD05015_">
            <a:extLst>
              <a:ext uri="{FF2B5EF4-FFF2-40B4-BE49-F238E27FC236}">
                <a16:creationId xmlns:a16="http://schemas.microsoft.com/office/drawing/2014/main" id="{ED07480E-A236-845B-A20C-3B00D85D5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960931"/>
            <a:ext cx="4001315" cy="440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7" name="Straight Connector 19466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9" name="Rectangle 19468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471" name="Rectangle 19470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9767768B-29B3-8AB5-C0A5-BF161692F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altLang="en-US" sz="4000">
                <a:cs typeface="Times New Roman" panose="02020603050405020304" pitchFamily="18" charset="0"/>
              </a:rPr>
              <a:t>Evaluación de proyectos</a:t>
            </a:r>
            <a:endParaRPr lang="es-ES" altLang="en-US" sz="4000">
              <a:cs typeface="Times New Roman" panose="02020603050405020304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EEBCAB7-3656-4E13-2BAD-489C43100E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spcBef>
                <a:spcPct val="50000"/>
              </a:spcBef>
            </a:pPr>
            <a:r>
              <a:rPr lang="es-ES" altLang="en-US" sz="2400" b="1" dirty="0">
                <a:cs typeface="Times New Roman" panose="02020603050405020304" pitchFamily="18" charset="0"/>
              </a:rPr>
              <a:t>OBJETIVO:</a:t>
            </a:r>
            <a:r>
              <a:rPr lang="es-ES" altLang="en-US" sz="2400" dirty="0">
                <a:cs typeface="Times New Roman" panose="02020603050405020304" pitchFamily="18" charset="0"/>
              </a:rPr>
              <a:t> </a:t>
            </a:r>
            <a:r>
              <a:rPr lang="es-AR" altLang="en-US" sz="2400" dirty="0">
                <a:cs typeface="Times New Roman" panose="02020603050405020304" pitchFamily="18" charset="0"/>
              </a:rPr>
              <a:t>E</a:t>
            </a:r>
            <a:r>
              <a:rPr lang="es-ES" altLang="en-US" sz="2400" dirty="0" err="1">
                <a:cs typeface="Times New Roman" panose="02020603050405020304" pitchFamily="18" charset="0"/>
              </a:rPr>
              <a:t>mitir</a:t>
            </a:r>
            <a:r>
              <a:rPr lang="es-ES" altLang="en-US" sz="2400" dirty="0">
                <a:cs typeface="Times New Roman" panose="02020603050405020304" pitchFamily="18" charset="0"/>
              </a:rPr>
              <a:t> un juicio sobre la conveniencia de ejecutar o no el proyecto</a:t>
            </a:r>
            <a:r>
              <a:rPr lang="es-AR" altLang="en-US" sz="2400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AR" altLang="en-US" sz="2400" dirty="0">
                <a:cs typeface="Times New Roman" panose="02020603050405020304" pitchFamily="18" charset="0"/>
              </a:rPr>
              <a:t>Requiere </a:t>
            </a:r>
            <a:r>
              <a:rPr lang="es-AR" altLang="en-US" sz="2400" i="1" dirty="0">
                <a:cs typeface="Times New Roman" panose="02020603050405020304" pitchFamily="18" charset="0"/>
              </a:rPr>
              <a:t>identificar, medir</a:t>
            </a:r>
            <a:r>
              <a:rPr lang="es-AR" altLang="en-US" sz="2400" dirty="0">
                <a:cs typeface="Times New Roman" panose="02020603050405020304" pitchFamily="18" charset="0"/>
              </a:rPr>
              <a:t> y </a:t>
            </a:r>
            <a:r>
              <a:rPr lang="es-AR" altLang="en-US" sz="2400" i="1" dirty="0">
                <a:cs typeface="Times New Roman" panose="02020603050405020304" pitchFamily="18" charset="0"/>
              </a:rPr>
              <a:t>valorar</a:t>
            </a:r>
            <a:r>
              <a:rPr lang="es-AR" altLang="en-US" sz="2400" dirty="0">
                <a:cs typeface="Times New Roman" panose="02020603050405020304" pitchFamily="18" charset="0"/>
              </a:rPr>
              <a:t> los</a:t>
            </a:r>
            <a:r>
              <a:rPr lang="es-ES" altLang="en-US" sz="2400" dirty="0">
                <a:cs typeface="Times New Roman" panose="02020603050405020304" pitchFamily="18" charset="0"/>
              </a:rPr>
              <a:t> costos y beneficios atribuibles al proyecto</a:t>
            </a:r>
            <a:r>
              <a:rPr lang="es-AR" altLang="en-US" sz="2400" dirty="0">
                <a:cs typeface="Times New Roman" panose="02020603050405020304" pitchFamily="18" charset="0"/>
              </a:rPr>
              <a:t>.</a:t>
            </a:r>
            <a:endParaRPr lang="es-AR" altLang="en-US" sz="2400" dirty="0"/>
          </a:p>
          <a:p>
            <a:pPr algn="just" eaLnBrk="1" hangingPunct="1">
              <a:spcBef>
                <a:spcPct val="50000"/>
              </a:spcBef>
            </a:pPr>
            <a:r>
              <a:rPr lang="es-AR" altLang="en-US" sz="2400" dirty="0"/>
              <a:t>Los estudios complementarios permiten evaluar la viabilidad del proyecto desde distintos enfoques.</a:t>
            </a:r>
            <a:endParaRPr lang="es-AR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s-AR" altLang="en-US" sz="2400" dirty="0">
                <a:cs typeface="Times New Roman" panose="02020603050405020304" pitchFamily="18" charset="0"/>
              </a:rPr>
              <a:t>Evaluación privada: Económica y financiera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AR" altLang="en-US" sz="2400" dirty="0">
                <a:cs typeface="Times New Roman" panose="02020603050405020304" pitchFamily="18" charset="0"/>
              </a:rPr>
              <a:t>Evaluación social</a:t>
            </a:r>
          </a:p>
        </p:txBody>
      </p:sp>
      <p:sp>
        <p:nvSpPr>
          <p:cNvPr id="21506" name="4 Marcador de pie de página">
            <a:extLst>
              <a:ext uri="{FF2B5EF4-FFF2-40B4-BE49-F238E27FC236}">
                <a16:creationId xmlns:a16="http://schemas.microsoft.com/office/drawing/2014/main" id="{A45DA7C4-0B92-21CC-1B37-516DEE21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s-ES" altLang="en-US" sz="1400">
                <a:solidFill>
                  <a:schemeClr val="tx2"/>
                </a:solidFill>
                <a:latin typeface="Times New Roman" panose="02020603050405020304" pitchFamily="18" charset="0"/>
              </a:rPr>
              <a:t>Planificación de los Recursos Hídricos y Riego. MAESTRÍA EN CIENCIAS DE LA INGENIERÍA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5" autoUpdateAnimBg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126</TotalTime>
  <Words>1674</Words>
  <Application>Microsoft Office PowerPoint</Application>
  <PresentationFormat>Widescreen</PresentationFormat>
  <Paragraphs>240</Paragraphs>
  <Slides>36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Aptos</vt:lpstr>
      <vt:lpstr>Calibri</vt:lpstr>
      <vt:lpstr>Calibri Light</vt:lpstr>
      <vt:lpstr>Times New Roman</vt:lpstr>
      <vt:lpstr>Retrospect</vt:lpstr>
      <vt:lpstr>Diapositiva</vt:lpstr>
      <vt:lpstr> MAESTRIA EN CIENCIAS DE LA INGENIERÍA MENCIÓN RECURSOS HÍDRICOS</vt:lpstr>
      <vt:lpstr>OBJETIVOS </vt:lpstr>
      <vt:lpstr>PROGRAMA ANALÍTICO</vt:lpstr>
      <vt:lpstr>Introducción  La evaluación de proyectos</vt:lpstr>
      <vt:lpstr>El proyecto de inversión</vt:lpstr>
      <vt:lpstr>El proyecto de inversión</vt:lpstr>
      <vt:lpstr>El proyecto de inversión</vt:lpstr>
      <vt:lpstr>Evaluación de proyectos</vt:lpstr>
      <vt:lpstr>Evaluación de proyectos</vt:lpstr>
      <vt:lpstr>Evaluación privada de proyectos</vt:lpstr>
      <vt:lpstr>Evaluación privada de proyectos</vt:lpstr>
      <vt:lpstr>      Rentabilidad del proyecto vs rentabilidad del inversionista</vt:lpstr>
      <vt:lpstr>Rentabilidad del proyecto y rentabilidad del inversionista</vt:lpstr>
      <vt:lpstr>Evaluación social de proyectos</vt:lpstr>
      <vt:lpstr>Ciclo de vida del proyecto</vt:lpstr>
      <vt:lpstr>Ciclo de vida de un proyecto</vt:lpstr>
      <vt:lpstr>Ciclo de vida del proyecto</vt:lpstr>
      <vt:lpstr>Ciclo de vida de un proyecto</vt:lpstr>
      <vt:lpstr>Gestión de proyectos</vt:lpstr>
      <vt:lpstr>Ciclo de vida del proyecto</vt:lpstr>
      <vt:lpstr>Ciclo de vida del proyecto</vt:lpstr>
      <vt:lpstr>Ciclo de vida del proyecto</vt:lpstr>
      <vt:lpstr>Ciclo de vida del proyecto</vt:lpstr>
      <vt:lpstr>Ciclo de vida del proyecto</vt:lpstr>
      <vt:lpstr>Proceso de estudio de un proyecto</vt:lpstr>
      <vt:lpstr>Estudios complementarios</vt:lpstr>
      <vt:lpstr>Estudios complementarios</vt:lpstr>
      <vt:lpstr>Estudios complementarios</vt:lpstr>
      <vt:lpstr>Estudios complementarios</vt:lpstr>
      <vt:lpstr>Estudios complementarios</vt:lpstr>
      <vt:lpstr>Estudios complementarios</vt:lpstr>
      <vt:lpstr>Estudios complementarios</vt:lpstr>
      <vt:lpstr>Conclusiones</vt:lpstr>
      <vt:lpstr>Conclusión  </vt:lpstr>
      <vt:lpstr>Conclusión II</vt:lpstr>
      <vt:lpstr>Conclusión III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Teresa Reyna</dc:creator>
  <cp:lastModifiedBy>Teresa Reyna</cp:lastModifiedBy>
  <cp:revision>4</cp:revision>
  <dcterms:created xsi:type="dcterms:W3CDTF">2025-02-24T17:35:33Z</dcterms:created>
  <dcterms:modified xsi:type="dcterms:W3CDTF">2025-03-11T14:31:41Z</dcterms:modified>
</cp:coreProperties>
</file>