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23" r:id="rId5"/>
    <p:sldMasterId id="2147483735" r:id="rId6"/>
    <p:sldMasterId id="2147483747" r:id="rId7"/>
    <p:sldMasterId id="2147483759" r:id="rId8"/>
    <p:sldMasterId id="2147483783" r:id="rId9"/>
    <p:sldMasterId id="2147483796" r:id="rId10"/>
    <p:sldMasterId id="2147483809" r:id="rId11"/>
    <p:sldMasterId id="2147483821" r:id="rId12"/>
    <p:sldMasterId id="2147483833" r:id="rId13"/>
    <p:sldMasterId id="2147483857" r:id="rId14"/>
    <p:sldMasterId id="2147483869" r:id="rId15"/>
    <p:sldMasterId id="2147483941" r:id="rId16"/>
    <p:sldMasterId id="2147483953" r:id="rId17"/>
    <p:sldMasterId id="2147483960" r:id="rId18"/>
  </p:sldMasterIdLst>
  <p:notesMasterIdLst>
    <p:notesMasterId r:id="rId111"/>
  </p:notesMasterIdLst>
  <p:sldIdLst>
    <p:sldId id="256" r:id="rId19"/>
    <p:sldId id="257" r:id="rId20"/>
    <p:sldId id="420" r:id="rId21"/>
    <p:sldId id="269" r:id="rId22"/>
    <p:sldId id="867" r:id="rId23"/>
    <p:sldId id="290" r:id="rId24"/>
    <p:sldId id="426" r:id="rId25"/>
    <p:sldId id="868" r:id="rId26"/>
    <p:sldId id="348" r:id="rId27"/>
    <p:sldId id="270" r:id="rId28"/>
    <p:sldId id="277" r:id="rId29"/>
    <p:sldId id="276" r:id="rId30"/>
    <p:sldId id="279" r:id="rId31"/>
    <p:sldId id="280" r:id="rId32"/>
    <p:sldId id="278" r:id="rId33"/>
    <p:sldId id="281" r:id="rId34"/>
    <p:sldId id="264" r:id="rId35"/>
    <p:sldId id="262" r:id="rId36"/>
    <p:sldId id="261" r:id="rId37"/>
    <p:sldId id="293" r:id="rId38"/>
    <p:sldId id="291" r:id="rId39"/>
    <p:sldId id="567" r:id="rId40"/>
    <p:sldId id="437" r:id="rId41"/>
    <p:sldId id="565" r:id="rId42"/>
    <p:sldId id="404" r:id="rId43"/>
    <p:sldId id="865" r:id="rId44"/>
    <p:sldId id="866" r:id="rId45"/>
    <p:sldId id="405" r:id="rId46"/>
    <p:sldId id="438" r:id="rId47"/>
    <p:sldId id="442" r:id="rId48"/>
    <p:sldId id="265" r:id="rId49"/>
    <p:sldId id="266" r:id="rId50"/>
    <p:sldId id="282" r:id="rId51"/>
    <p:sldId id="382" r:id="rId52"/>
    <p:sldId id="383" r:id="rId53"/>
    <p:sldId id="284" r:id="rId54"/>
    <p:sldId id="289" r:id="rId55"/>
    <p:sldId id="295" r:id="rId56"/>
    <p:sldId id="422" r:id="rId57"/>
    <p:sldId id="318" r:id="rId58"/>
    <p:sldId id="317" r:id="rId59"/>
    <p:sldId id="301" r:id="rId60"/>
    <p:sldId id="302" r:id="rId61"/>
    <p:sldId id="320" r:id="rId62"/>
    <p:sldId id="322" r:id="rId63"/>
    <p:sldId id="324" r:id="rId64"/>
    <p:sldId id="325" r:id="rId65"/>
    <p:sldId id="326" r:id="rId66"/>
    <p:sldId id="299" r:id="rId67"/>
    <p:sldId id="300" r:id="rId68"/>
    <p:sldId id="370" r:id="rId69"/>
    <p:sldId id="298" r:id="rId70"/>
    <p:sldId id="371" r:id="rId71"/>
    <p:sldId id="374" r:id="rId72"/>
    <p:sldId id="297" r:id="rId73"/>
    <p:sldId id="372" r:id="rId74"/>
    <p:sldId id="373" r:id="rId75"/>
    <p:sldId id="296" r:id="rId76"/>
    <p:sldId id="375" r:id="rId77"/>
    <p:sldId id="376" r:id="rId78"/>
    <p:sldId id="377" r:id="rId79"/>
    <p:sldId id="378" r:id="rId80"/>
    <p:sldId id="342" r:id="rId81"/>
    <p:sldId id="379" r:id="rId82"/>
    <p:sldId id="303" r:id="rId83"/>
    <p:sldId id="304" r:id="rId84"/>
    <p:sldId id="305" r:id="rId85"/>
    <p:sldId id="306" r:id="rId86"/>
    <p:sldId id="822" r:id="rId87"/>
    <p:sldId id="826" r:id="rId88"/>
    <p:sldId id="314" r:id="rId89"/>
    <p:sldId id="307" r:id="rId90"/>
    <p:sldId id="308" r:id="rId91"/>
    <p:sldId id="313" r:id="rId92"/>
    <p:sldId id="310" r:id="rId93"/>
    <p:sldId id="328" r:id="rId94"/>
    <p:sldId id="821" r:id="rId95"/>
    <p:sldId id="533" r:id="rId96"/>
    <p:sldId id="824" r:id="rId97"/>
    <p:sldId id="526" r:id="rId98"/>
    <p:sldId id="529" r:id="rId99"/>
    <p:sldId id="825" r:id="rId100"/>
    <p:sldId id="380" r:id="rId101"/>
    <p:sldId id="836" r:id="rId102"/>
    <p:sldId id="864" r:id="rId103"/>
    <p:sldId id="852" r:id="rId104"/>
    <p:sldId id="381" r:id="rId105"/>
    <p:sldId id="335" r:id="rId106"/>
    <p:sldId id="417" r:id="rId107"/>
    <p:sldId id="327" r:id="rId108"/>
    <p:sldId id="530" r:id="rId109"/>
    <p:sldId id="515" r:id="rId11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668" y="164"/>
      </p:cViewPr>
      <p:guideLst>
        <p:guide orient="horz" pos="2160"/>
        <p:guide pos="2880"/>
      </p:guideLst>
    </p:cSldViewPr>
  </p:slideViewPr>
  <p:notesTextViewPr>
    <p:cViewPr>
      <p:scale>
        <a:sx n="1" d="1"/>
        <a:sy n="1" d="1"/>
      </p:scale>
      <p:origin x="0" y="0"/>
    </p:cViewPr>
  </p:notesTextViewPr>
  <p:sorterViewPr>
    <p:cViewPr>
      <p:scale>
        <a:sx n="100" d="100"/>
        <a:sy n="100" d="100"/>
      </p:scale>
      <p:origin x="0" y="-4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viewProps" Target="viewProps.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tableStyles" Target="tableStyles.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E1802-9246-4CA4-A32E-6F4D04A1322D}" type="datetimeFigureOut">
              <a:rPr lang="en-US" smtClean="0"/>
              <a:t>5/12/2025</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E39E6-759F-4AA2-ADC4-791DD8D572F5}" type="slidenum">
              <a:rPr lang="en-US" smtClean="0"/>
              <a:t>‹Nº›</a:t>
            </a:fld>
            <a:endParaRPr lang="en-US"/>
          </a:p>
        </p:txBody>
      </p:sp>
    </p:spTree>
    <p:extLst>
      <p:ext uri="{BB962C8B-B14F-4D97-AF65-F5344CB8AC3E}">
        <p14:creationId xmlns:p14="http://schemas.microsoft.com/office/powerpoint/2010/main" val="888452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D905D5CB-D356-4B26-8D38-DFF298206E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80DA616F-E18C-41EE-BECD-7A65FC03C8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http://hubpages.com/hub/World-Population-Growth</a:t>
            </a:r>
          </a:p>
          <a:p>
            <a:pPr eaLnBrk="1" hangingPunct="1">
              <a:spcBef>
                <a:spcPct val="0"/>
              </a:spcBef>
            </a:pPr>
            <a:endParaRPr lang="en-GB" altLang="en-US"/>
          </a:p>
        </p:txBody>
      </p:sp>
      <p:sp>
        <p:nvSpPr>
          <p:cNvPr id="124932" name="Slide Number Placeholder 3">
            <a:extLst>
              <a:ext uri="{FF2B5EF4-FFF2-40B4-BE49-F238E27FC236}">
                <a16:creationId xmlns:a16="http://schemas.microsoft.com/office/drawing/2014/main" id="{D6D5918A-14E4-4F5E-8E0B-884DF7CE8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8EB235-AA96-4434-9F60-620065BF6DA8}" type="slidenum">
              <a:rPr kumimoji="0" lang="en-GB" altLang="es-AR"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s-AR"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1D42-816E-4F80-AE73-F6D497A13474}"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865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1D42-816E-4F80-AE73-F6D497A13474}"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79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the last years our research was focus on the local and systemic redox changes that occur during legume-rhizobia symbiotic interaction, particularly soybean-</a:t>
            </a:r>
            <a:r>
              <a:rPr lang="en-US" dirty="0" err="1"/>
              <a:t>Bradyrhizobiun</a:t>
            </a:r>
            <a:r>
              <a:rPr lang="en-US" dirty="0"/>
              <a:t> </a:t>
            </a:r>
            <a:r>
              <a:rPr lang="en-US" dirty="0" err="1"/>
              <a:t>japonicum</a:t>
            </a:r>
            <a:r>
              <a:rPr lang="en-US" dirty="0"/>
              <a:t> interaction under control and stress condition.</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6B82B-28F1-4AF5-B466-61C829F19C35}"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32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3859E64-4093-4A72-B215-976F4D98F6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B0A4D223-3B55-4F86-8513-FF0C52214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http://www.windows2universe.org/earth/climate/nitrogen_fertilizer.html&amp;edu=elem</a:t>
            </a:r>
          </a:p>
          <a:p>
            <a:pPr eaLnBrk="1" hangingPunct="1">
              <a:spcBef>
                <a:spcPct val="0"/>
              </a:spcBef>
            </a:pPr>
            <a:endParaRPr lang="en-GB" altLang="en-US"/>
          </a:p>
        </p:txBody>
      </p:sp>
      <p:sp>
        <p:nvSpPr>
          <p:cNvPr id="125956" name="Slide Number Placeholder 3">
            <a:extLst>
              <a:ext uri="{FF2B5EF4-FFF2-40B4-BE49-F238E27FC236}">
                <a16:creationId xmlns:a16="http://schemas.microsoft.com/office/drawing/2014/main" id="{A01998A9-B329-4E60-AECA-F2FD32CCF1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90D7A3-ECB5-476B-B384-0649316FF447}" type="slidenum">
              <a:rPr kumimoji="0" lang="en-GB" altLang="es-AR"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s-AR"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A9E39E6-759F-4AA2-ADC4-791DD8D572F5}" type="slidenum">
              <a:rPr lang="en-US" smtClean="0"/>
              <a:t>9</a:t>
            </a:fld>
            <a:endParaRPr lang="en-US"/>
          </a:p>
        </p:txBody>
      </p:sp>
    </p:spTree>
    <p:extLst>
      <p:ext uri="{BB962C8B-B14F-4D97-AF65-F5344CB8AC3E}">
        <p14:creationId xmlns:p14="http://schemas.microsoft.com/office/powerpoint/2010/main" val="320309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B41F561-924D-4D30-871E-1EA5B9CEDB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52683D7-53FF-4927-96A5-9C69ADF70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TFs are transcription factors</a:t>
            </a:r>
          </a:p>
        </p:txBody>
      </p:sp>
      <p:sp>
        <p:nvSpPr>
          <p:cNvPr id="132100" name="Slide Number Placeholder 3">
            <a:extLst>
              <a:ext uri="{FF2B5EF4-FFF2-40B4-BE49-F238E27FC236}">
                <a16:creationId xmlns:a16="http://schemas.microsoft.com/office/drawing/2014/main" id="{C3497A24-FB6A-49B9-9E72-37B75C443B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BCAC72-A304-4D8F-A7B2-54E3BB10F89B}" type="slidenum">
              <a:rPr kumimoji="0" lang="en-GB" altLang="es-AR"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s-AR"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755814B-AE47-4F55-A8A6-30874877AC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D349FE6-86D0-4803-ADEA-16A0534B08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The figure to the right shows a calcium sensor in a root hair, displaying calcium spiking. Red indicates high calcium; the images correspond to the calcium concentrations shown on the trace below. </a:t>
            </a:r>
          </a:p>
        </p:txBody>
      </p:sp>
      <p:sp>
        <p:nvSpPr>
          <p:cNvPr id="133124" name="Slide Number Placeholder 3">
            <a:extLst>
              <a:ext uri="{FF2B5EF4-FFF2-40B4-BE49-F238E27FC236}">
                <a16:creationId xmlns:a16="http://schemas.microsoft.com/office/drawing/2014/main" id="{21A1A1F8-BD29-4BC3-B169-716F8DFE78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62DA2-B976-4F2B-91D2-4613D899C009}" type="slidenum">
              <a:rPr kumimoji="0" lang="en-GB" altLang="es-AR"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s-AR"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EA8D7EF2-5F38-4845-8AD9-A4D26D3F2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D30FE81E-2775-4A12-9A5F-7B0C61C45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the traces to the left, Nod factor is introduced at the time of the vertical line. The change in fluorescence of a calcium reporter is shown over time in single root hairs of wild-type or each of three mutant </a:t>
            </a:r>
            <a:r>
              <a:rPr lang="en-GB" altLang="en-US" i="1"/>
              <a:t>Medicago</a:t>
            </a:r>
            <a:r>
              <a:rPr lang="en-GB" altLang="en-US"/>
              <a:t> </a:t>
            </a:r>
            <a:r>
              <a:rPr lang="en-GB" altLang="en-US" i="1"/>
              <a:t>truncatula</a:t>
            </a:r>
            <a:r>
              <a:rPr lang="en-GB" altLang="en-US"/>
              <a:t> lines. </a:t>
            </a:r>
          </a:p>
        </p:txBody>
      </p:sp>
      <p:sp>
        <p:nvSpPr>
          <p:cNvPr id="134148" name="Slide Number Placeholder 3">
            <a:extLst>
              <a:ext uri="{FF2B5EF4-FFF2-40B4-BE49-F238E27FC236}">
                <a16:creationId xmlns:a16="http://schemas.microsoft.com/office/drawing/2014/main" id="{DBABBEC2-7E10-4E1E-A8E6-F50BE1755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91266-2E64-4750-9536-58535394DB95}" type="slidenum">
              <a:rPr kumimoji="0" lang="en-GB" altLang="es-AR"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s-AR"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389587-9DF9-4F3D-9771-D754ADC5970F}"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24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9E4D64-3357-4836-A91E-33B1135F8861}" type="slidenum">
              <a:rPr kumimoji="0" lang="es-ES_tradnl"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s-ES_tradnl"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5214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741CDA-E7D3-492F-B94F-096DDE4F323B}"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Arial" panose="020B0604020202020204" pitchFamily="34" charset="0"/>
            </a:endParaRPr>
          </a:p>
        </p:txBody>
      </p:sp>
    </p:spTree>
    <p:extLst>
      <p:ext uri="{BB962C8B-B14F-4D97-AF65-F5344CB8AC3E}">
        <p14:creationId xmlns:p14="http://schemas.microsoft.com/office/powerpoint/2010/main" val="90419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1D42-816E-4F80-AE73-F6D497A13474}"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770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03574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2929207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ACF118-DBAF-4C7D-B07E-1997DED09239}"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2492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0D7EEC-9A0D-402A-B8A5-64F2989A851B}"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963346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2 Marcador de fecha"/>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F529C4-8851-4A75-AECB-0958A026F2CC}"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63192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82"/>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4F1778-4EBB-42F0-B89C-2D897DA9D75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53871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932A00-D3D4-4EBE-86B5-BE7C298F2B6A}"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8432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27511F-2638-42D2-9970-284E923EFECD}"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1607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DF85C-9531-4061-AFA5-9DCDBE518DD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135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18BCD8-F9D6-4834-94ED-793DE5D46D9B}"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18845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FF4243-9B03-4F39-8F1F-885BF2B53D6F}"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42621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DE05F0-187C-4C29-8D79-16A2858739A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8896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873744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036741-DB7A-41D5-BFE1-681633437B8D}"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99340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9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A9D669-BD5E-4C73-B8C1-BD642F835460}"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1575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355EF-5A12-4F74-8927-462F7B70CFC9}"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36682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D4C9C1-A68F-4839-935F-7C965EC6BDB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8979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40"/>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12E242-B932-41A5-8A14-3FE15E39DFF7}"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50320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3452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77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056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1152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3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FE40657-5952-4992-BEA7-E8EAA8B99D2B}"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852341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85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872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87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5514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412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001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12"/>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A9DFF2E-60FC-41AA-BAF6-397AA8826AAD}"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6ADDF2-2CB8-4E76-97DA-081D81935399}"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319057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EB4E72F-E346-4DEC-BDBD-5CD90FC759F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092EAB-54CC-4C90-9F1A-46628A93F92B}"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244734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6E6A313-3206-4985-802E-F300F6C7667E}"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4507B5-8815-4E2D-A71F-EC7E6A0E4A87}"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509721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4ADB7BF-9773-4FB3-8A80-387678F5D91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69DF52-C16D-4022-9D24-7D3C49AD3457}"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3030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425355-FB83-4D22-932B-083DAADFB6DF}"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502117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4A008B-AEAF-4898-B4CB-8159F6E89BFF}"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D033F-3C63-48EC-97B0-88BE339B7982}"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5024777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29C4A67-B195-489C-BAE8-E31E3004F2D9}"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C218A9-4F7A-436D-8378-6682FB3B91E3}"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49559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F1AC8A-7D42-421E-9D8E-1D4D48301AEB}"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6B6962-DD31-4047-BF64-882E2E719B74}"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70909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13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183A69A-6923-4541-B0E5-EBB4ABBFBD9A}"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145819-129A-4C45-99D0-23FF3A5FFC99}"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084707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42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3ABD875-8360-4D9B-97ED-058138205F6C}"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E7335E-3202-4789-8FB4-A41E1A76ADF8}"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521047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FBEE635-F269-4446-818F-4296767D03E4}"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B51EDB-9CB8-46AC-BB20-9512A1C835D1}"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2139383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002CD7D-9517-495B-A86A-2ADBDF1C566A}" type="datetimeFigureOut">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A90127-EBE9-4B78-9DF9-E50552556FEE}" type="slidenum">
              <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223532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69632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78503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696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17F11C7-CEE8-46DB-819C-F1D6BB0E6C83}"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9301716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8335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33808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600124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1388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47511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36679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48085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63586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02"/>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9110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73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3A1C5026-613C-4803-8B7B-A326C0E21421}"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8228786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02232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8560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44567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6130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6931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597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41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86279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6421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6482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s-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385046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384DFBD1-722A-46A2-8F46-B43D158C831B}"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2129500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3866066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s-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4128198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8829954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s-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7" name="Date Placeholder 6"/>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390010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Date Placeholder 2"/>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32472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2586717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8048502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116137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504283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s-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620487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5D55F236-3056-474A-A2BF-549FFD6039E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2973269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1122363"/>
            <a:ext cx="5691116" cy="2621154"/>
          </a:xfrm>
        </p:spPr>
        <p:txBody>
          <a:bodyPr anchor="b">
            <a:normAutofit/>
          </a:bodyPr>
          <a:lstStyle>
            <a:lvl1pPr algn="ctr">
              <a:defRPr sz="3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3843709"/>
            <a:ext cx="5691116" cy="1414091"/>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672982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1609065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553617"/>
            <a:ext cx="6204855" cy="4008859"/>
          </a:xfrm>
        </p:spPr>
        <p:txBody>
          <a:bodyPr anchor="t">
            <a:normAutofit/>
          </a:bodyPr>
          <a:lstStyle>
            <a:lvl1pPr>
              <a:defRPr sz="405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4589464"/>
            <a:ext cx="6204855" cy="1384617"/>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5724246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548640"/>
            <a:ext cx="8055864"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621010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547396"/>
            <a:ext cx="8059341"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685735"/>
            <a:ext cx="3868340"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2386895"/>
            <a:ext cx="3868340"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685735"/>
            <a:ext cx="3887391"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2386895"/>
            <a:ext cx="3887392"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96963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7712953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731807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553617"/>
            <a:ext cx="2696726" cy="1757505"/>
          </a:xfrm>
        </p:spPr>
        <p:txBody>
          <a:bodyPr anchor="t">
            <a:normAutofit/>
          </a:bodyPr>
          <a:lstStyle>
            <a:lvl1pPr>
              <a:defRPr sz="2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553616"/>
            <a:ext cx="4709806" cy="548640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2311122"/>
            <a:ext cx="2696726" cy="3728895"/>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8298559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557785"/>
            <a:ext cx="2696726" cy="2212313"/>
          </a:xfrm>
        </p:spPr>
        <p:txBody>
          <a:bodyPr anchor="t">
            <a:normAutofit/>
          </a:bodyPr>
          <a:lstStyle>
            <a:lvl1pPr>
              <a:defRPr sz="21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3797490" y="657103"/>
            <a:ext cx="4862765" cy="55559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826137"/>
            <a:ext cx="2689190" cy="3434638"/>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8450922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548640"/>
            <a:ext cx="78867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680899"/>
            <a:ext cx="78867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2949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1F51AC4F-AD51-479D-A5E1-6F432F941D0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4162300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578497"/>
            <a:ext cx="1535278"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578498"/>
            <a:ext cx="6597516"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72062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489820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38548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779906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846BE2-73AB-4E51-AAD3-91DCB7D9E6BD}"/>
              </a:ext>
            </a:extLst>
          </p:cNvPr>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99815ED8-824F-4120-A3CF-9E7C9F1490DF}"/>
              </a:ext>
            </a:extLst>
          </p:cNvPr>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816FA48-254F-4190-9B15-740838BF3BD2}"/>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776E9ED2-A70E-4479-83F1-74C9F8D80DA5}" type="slidenum">
              <a:rPr lang="en-US" altLang="es-AR"/>
              <a:pPr/>
              <a:t>‹Nº›</a:t>
            </a:fld>
            <a:endParaRPr lang="en-US" altLang="es-AR"/>
          </a:p>
        </p:txBody>
      </p:sp>
    </p:spTree>
    <p:extLst>
      <p:ext uri="{BB962C8B-B14F-4D97-AF65-F5344CB8AC3E}">
        <p14:creationId xmlns:p14="http://schemas.microsoft.com/office/powerpoint/2010/main" val="15729773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AU" noProof="0"/>
          </a:p>
        </p:txBody>
      </p:sp>
      <p:sp>
        <p:nvSpPr>
          <p:cNvPr id="4" name="Date Placeholder 3">
            <a:extLst>
              <a:ext uri="{FF2B5EF4-FFF2-40B4-BE49-F238E27FC236}">
                <a16:creationId xmlns:a16="http://schemas.microsoft.com/office/drawing/2014/main" id="{9B88BAE3-C35F-40D5-B2A3-7CF0657506CD}"/>
              </a:ext>
            </a:extLst>
          </p:cNvPr>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0D3156A1-D45A-4E9E-9AF1-3B68042461FE}"/>
              </a:ext>
            </a:extLst>
          </p:cNvPr>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55DDC2A-21BC-4AD0-9652-0B625BBFE115}"/>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34978A7-CE05-4279-953E-6D3B33428A7A}" type="slidenum">
              <a:rPr lang="en-US" altLang="es-AR"/>
              <a:pPr/>
              <a:t>‹Nº›</a:t>
            </a:fld>
            <a:endParaRPr lang="en-US" altLang="es-AR"/>
          </a:p>
        </p:txBody>
      </p:sp>
    </p:spTree>
    <p:extLst>
      <p:ext uri="{BB962C8B-B14F-4D97-AF65-F5344CB8AC3E}">
        <p14:creationId xmlns:p14="http://schemas.microsoft.com/office/powerpoint/2010/main" val="17321257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084FC-EF35-4CFF-9199-69C8018EB22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76CCF0-0611-47FC-9505-8644F706D3BA}" type="datetimeFigureOut">
              <a:rPr kumimoji="0" lang="en-GB" sz="18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12/05/2025</a:t>
            </a:fld>
            <a:endParaRPr kumimoji="0" lang="en-GB"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 name="Footer Placeholder 2">
            <a:extLst>
              <a:ext uri="{FF2B5EF4-FFF2-40B4-BE49-F238E27FC236}">
                <a16:creationId xmlns:a16="http://schemas.microsoft.com/office/drawing/2014/main" id="{9A32EEF3-07FF-455D-8059-F183861F82F7}"/>
              </a:ext>
            </a:extLst>
          </p:cNvPr>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Slide Number Placeholder 3">
            <a:extLst>
              <a:ext uri="{FF2B5EF4-FFF2-40B4-BE49-F238E27FC236}">
                <a16:creationId xmlns:a16="http://schemas.microsoft.com/office/drawing/2014/main" id="{791654D8-F2B8-436D-98EA-B15E43B756C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F3EFFB-B376-44E7-BF63-6DF39DF1649F}" type="slidenum">
              <a:rPr kumimoji="0" lang="en-GB" altLang="es-AR"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n-GB" altLang="es-A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7527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AR"/>
          </a:p>
        </p:txBody>
      </p:sp>
      <p:sp>
        <p:nvSpPr>
          <p:cNvPr id="4" name="Marcador de fecha 3"/>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401081538"/>
      </p:ext>
    </p:extLst>
  </p:cSld>
  <p:clrMapOvr>
    <a:masterClrMapping/>
  </p:clrMapOvr>
  <p:transition>
    <p:cove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3791614296"/>
      </p:ext>
    </p:extLst>
  </p:cSld>
  <p:clrMapOvr>
    <a:masterClrMapping/>
  </p:clrMapOvr>
  <p:transition>
    <p:cove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1672231108"/>
      </p:ext>
    </p:extLst>
  </p:cSld>
  <p:clrMapOvr>
    <a:masterClrMapping/>
  </p:clrMapOvr>
  <p:transition>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13B1CFD-4868-4E76-84D8-1BFB7A81788D}"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9960667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1873841108"/>
      </p:ext>
    </p:extLst>
  </p:cSld>
  <p:clrMapOvr>
    <a:masterClrMapping/>
  </p:clrMapOvr>
  <p:transition>
    <p:cover/>
  </p:transition>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614463995"/>
      </p:ext>
    </p:extLst>
  </p:cSld>
  <p:clrMapOvr>
    <a:masterClrMapping/>
  </p:clrMapOvr>
  <p:transition>
    <p:cover/>
  </p:transition>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36231558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1517769522"/>
      </p:ext>
    </p:extLst>
  </p:cSld>
  <p:clrMapOvr>
    <a:masterClrMapping/>
  </p:clrMapOvr>
  <p:transition>
    <p:cove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3084301190"/>
      </p:ext>
    </p:extLst>
  </p:cSld>
  <p:clrMapOvr>
    <a:masterClrMapping/>
  </p:clrMapOvr>
  <p:transition>
    <p:cover/>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4291264109"/>
      </p:ext>
    </p:extLst>
  </p:cSld>
  <p:clrMapOvr>
    <a:masterClrMapping/>
  </p:clrMapOvr>
  <p:transition>
    <p:cove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668597850"/>
      </p:ext>
    </p:extLst>
  </p:cSld>
  <p:clrMapOvr>
    <a:masterClrMapping/>
  </p:clrMapOvr>
  <p:transition>
    <p:cove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25A82F6-4A58-41FD-989C-AA8C8EB82236}" type="slidenum">
              <a:rPr lang="es-ES" smtClean="0"/>
              <a:pPr/>
              <a:t>‹Nº›</a:t>
            </a:fld>
            <a:endParaRPr lang="es-ES"/>
          </a:p>
        </p:txBody>
      </p:sp>
    </p:spTree>
    <p:extLst>
      <p:ext uri="{BB962C8B-B14F-4D97-AF65-F5344CB8AC3E}">
        <p14:creationId xmlns:p14="http://schemas.microsoft.com/office/powerpoint/2010/main" val="3415191643"/>
      </p:ext>
    </p:extLst>
  </p:cSld>
  <p:clrMapOvr>
    <a:masterClrMapping/>
  </p:clrMapOvr>
  <p:transition>
    <p:cove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11644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452575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2E90BAB4-1E85-43E2-91E2-FFCA1A2B918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8940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0722EF2-5784-49CE-89C3-01DC0E42A683}"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429925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6946C16-6BF9-403C-B5E9-854138752991}"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701991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endParaRPr lang="en-US"/>
          </a:p>
        </p:txBody>
      </p:sp>
      <p:sp>
        <p:nvSpPr>
          <p:cNvPr id="3" name="2 Marcador de tabla"/>
          <p:cNvSpPr>
            <a:spLocks noGrp="1"/>
          </p:cNvSpPr>
          <p:nvPr>
            <p:ph type="tbl" idx="1"/>
          </p:nvPr>
        </p:nvSpPr>
        <p:spPr>
          <a:xfrm>
            <a:off x="685800" y="1981200"/>
            <a:ext cx="7772400" cy="4114800"/>
          </a:xfrm>
        </p:spPr>
        <p:txBody>
          <a:bodyPr/>
          <a:lstStyle/>
          <a:p>
            <a:endParaRPr lang="en-US"/>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n-US" altLang="es-MX">
              <a:solidFill>
                <a:srgbClr val="000000"/>
              </a:solidFill>
            </a:endParaRPr>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n-US" altLang="es-MX">
              <a:solidFill>
                <a:srgbClr val="000000"/>
              </a:solidFill>
            </a:endParaRPr>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0AD7182A-A8BA-490D-A1AB-0C9036F6FB84}"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695309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endParaRPr lang="en-US"/>
          </a:p>
        </p:txBody>
      </p:sp>
      <p:sp>
        <p:nvSpPr>
          <p:cNvPr id="3" name="2 Marcador de texto"/>
          <p:cNvSpPr>
            <a:spLocks noGrp="1"/>
          </p:cNvSpPr>
          <p:nvPr>
            <p:ph type="body"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n-US" altLang="es-MX">
              <a:solidFill>
                <a:srgbClr val="000000"/>
              </a:solidFill>
            </a:endParaRPr>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n-US" altLang="es-MX">
              <a:solidFill>
                <a:srgbClr val="000000"/>
              </a:solidFill>
            </a:endParaRPr>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C8E17A3C-854C-44FE-8C4B-66B50FFB4B0C}"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4015767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s-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82562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99925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s-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64169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2172290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s-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7" name="Date Placeholder 6"/>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216890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98962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Date Placeholder 2"/>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1228301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015520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140586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s-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651541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77468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s-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801772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6"/>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BF7B0-D518-420A-B311-0D81314F0B01}"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38637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982F79-9A99-44D4-8D6E-06EF647D28C8}"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22885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C9CF8-4526-43B0-98EB-CF5D5F651449}"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449170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8ACF31-DF80-4300-A1F0-89B6EBEBA1AE}"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70094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956585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6856EF-D196-46CE-A520-3AEE91FDC255}"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1745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31F8AF-0140-4CC6-A76A-F1CD2806E05E}"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21142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ED0255-1E72-41A7-BE7B-E89C0093E39C}"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73351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A7DAAA-017C-4E8C-89DC-1B8E77781AA9}"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191529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851E0-C804-49D2-8756-4CCD5586EDA2}"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3798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718F2F-BCEF-48B8-990B-2FD07602B5B5}"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298233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BCE80A-D82B-4E77-B31F-315647D5EF2A}"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878725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460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61592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282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56640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7709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34863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5598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3654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93313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2192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4688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4108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B04E77-5966-47BE-AACA-D940456442A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9575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8ACE81-54FA-4313-A455-46E21DD3558C}"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664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3694686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5C7859-D4E4-4CCE-A147-A03126A175E4}"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9749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526903-08C5-4AC8-8A96-F88B82380EB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5201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71963-07E3-4D03-87FB-111DAAEE7D6D}"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6513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DB7394-A521-49F6-89C5-E64385E5305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497151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DB2BC1-2C3D-45F9-ADBE-691696CC3BE7}"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9879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9EECC9-61D1-4F88-814F-FF51DD43F9B8}"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2381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7F2EE-9D13-4DD3-AE5A-8267D311A6A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82878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09E4-2FA9-4C27-A4ED-2222FA6933E9}"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7999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67E982-D149-41C7-B1F3-62B8242E9092}"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0905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6"/>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D16F729-4ED7-4F9F-A01B-3DF46F104112}"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C31928-AEA0-4FC1-ABBA-954005EEEAD1}"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16421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1046673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9C64369-229B-4E74-89A6-301E20329D8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1AAAB5-4A84-4BAF-85BC-1E038DABC933}"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4892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22197A7-A5D7-4360-B604-1B1EEDF3F687}"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79B72C-161B-4416-97B2-CE5C5964BC1C}"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38994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9D2AE2-39CA-4D28-BC1A-DD9343576558}"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985880-E6A6-4A3D-8D65-27C48C5FDE92}"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62451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A7E58BD-CBDE-4C7A-AC6E-529E197D2C3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0333FF-91D3-4616-A282-D4D86155CE7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060703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AD6FF13-E638-4EF1-ADFE-95A6B374B2FF}"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BC26CD-1F40-4A4B-AAFD-41903D0B26F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1105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1C7D481-6D66-4CE0-A81A-A763228AED2B}"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EC585F-D3DD-4E27-B44A-C23C9515E2F7}"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14471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3639AE-9B63-4F18-920F-9F1DEA25A96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E8E379-D85B-4740-8922-C14B9121206A}"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742141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331086A-2C0F-4BAA-9154-ED1CBA0AE36E}"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BBA3C6-FB0F-46D0-A7CB-304F5599B171}"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60174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44B6AB-AC34-48A0-AC90-CDECE53DEB4A}"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EB8ADD-6B28-485B-9DCE-1857FC972168}"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0180906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0FBDE6-AE12-480C-BDAB-EB59CDEE73F4}"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E8068E-65CD-4921-9C0D-C6BAB9CE0855}"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840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5947073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32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257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43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960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844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292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818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223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529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28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90C9B04-4C26-4F05-A140-C91E214318A7}" type="datetimeFigureOut">
              <a:rPr lang="en-US" smtClean="0"/>
              <a:t>5/12/2025</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B8D0EFA8-7CFD-4657-B907-390FA60D613C}" type="slidenum">
              <a:rPr lang="en-US" smtClean="0"/>
              <a:t>‹Nº›</a:t>
            </a:fld>
            <a:endParaRPr lang="en-US"/>
          </a:p>
        </p:txBody>
      </p:sp>
    </p:spTree>
    <p:extLst>
      <p:ext uri="{BB962C8B-B14F-4D97-AF65-F5344CB8AC3E}">
        <p14:creationId xmlns:p14="http://schemas.microsoft.com/office/powerpoint/2010/main" val="867051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035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512"/>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674BA0-8262-47B9-8AF5-81BB947ABCC6}"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74762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640512-5E7C-470A-ABF1-881DDD06440D}"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4344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5D3182-5967-49B7-B915-AA1469CDD619}"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391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37D725-3716-4647-9843-8A25F06FD72B}"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62673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8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DA1D73-9C58-490A-BACF-47988375BBC2}"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4763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4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79874A-4884-4CDC-BE7F-CB0BB5207C5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9825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2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3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AAF970-4FFA-40C5-9AF2-AE6ADD9D0D0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9396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73049"/>
            <a:ext cx="3008313"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13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6FD4D3-D1D9-49C4-861E-4EBAD753773F}"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910218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42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5 Marcador de pie de página"/>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6 Marcador de número de diapositiva"/>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3F8971-60D5-4FF4-BB9C-271FBB0F1E07}"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5616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3.xml"/><Relationship Id="rId7"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8.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C9B04-4C26-4F05-A140-C91E214318A7}" type="datetimeFigureOut">
              <a:rPr lang="en-US" smtClean="0"/>
              <a:t>5/12/2025</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0EFA8-7CFD-4657-B907-390FA60D613C}" type="slidenum">
              <a:rPr lang="en-US" smtClean="0"/>
              <a:t>‹Nº›</a:t>
            </a:fld>
            <a:endParaRPr lang="en-US"/>
          </a:p>
        </p:txBody>
      </p:sp>
    </p:spTree>
    <p:extLst>
      <p:ext uri="{BB962C8B-B14F-4D97-AF65-F5344CB8AC3E}">
        <p14:creationId xmlns:p14="http://schemas.microsoft.com/office/powerpoint/2010/main" val="1143810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87A987"/>
            </a:gs>
          </a:gsLst>
          <a:path path="rect">
            <a:fillToRect l="100000" t="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10E183-FD7C-403E-ADFD-094126467008}" type="slidenum">
              <a:rPr kumimoji="0" lang="es-E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776361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2329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p>
        </p:txBody>
      </p:sp>
      <p:sp>
        <p:nvSpPr>
          <p:cNvPr id="1027"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13D77-9665-49B0-A711-6D7C3FEC5E52}" type="datetimeFigureOut">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E9B196-043A-427D-BD4F-2A1B49D6D58C}" type="slidenum">
              <a:rPr kumimoji="0" lang="es-E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79625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115038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EB269C-AD10-432F-B0CD-EA7C8B4BC391}" type="datetimeFigureOut">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DF75A6-22C8-41A3-93D0-A159F4981635}" type="slidenum">
              <a:rPr kumimoji="0" lang="es-A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595601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s-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A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30047531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548640"/>
            <a:ext cx="7990184"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715532"/>
            <a:ext cx="7990184"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6453003"/>
            <a:ext cx="2620736" cy="365125"/>
          </a:xfrm>
          <a:prstGeom prst="rect">
            <a:avLst/>
          </a:prstGeom>
        </p:spPr>
        <p:txBody>
          <a:bodyPr vert="horz" lIns="91440" tIns="45720" rIns="91440" bIns="45720" rtlCol="0" anchor="ctr"/>
          <a:lstStyle>
            <a:lvl1pPr algn="l">
              <a:defRPr sz="675">
                <a:solidFill>
                  <a:schemeClr val="tx1"/>
                </a:solidFill>
              </a:defRPr>
            </a:lvl1pPr>
          </a:lstStyle>
          <a:p>
            <a:fld id="{67F45AC6-C491-4585-A584-9CE2AF7D5500}" type="datetime1">
              <a:rPr lang="en-US" smtClean="0"/>
              <a:t>5/12/2025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6453003"/>
            <a:ext cx="2104054" cy="365125"/>
          </a:xfrm>
          <a:prstGeom prst="rect">
            <a:avLst/>
          </a:prstGeom>
        </p:spPr>
        <p:txBody>
          <a:bodyPr vert="horz" lIns="91440" tIns="45720" rIns="91440" bIns="45720" rtlCol="0" anchor="ctr"/>
          <a:lstStyle>
            <a:lvl1pPr algn="r">
              <a:defRPr sz="67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6453003"/>
            <a:ext cx="321905" cy="365125"/>
          </a:xfrm>
          <a:prstGeom prst="rect">
            <a:avLst/>
          </a:prstGeom>
        </p:spPr>
        <p:txBody>
          <a:bodyPr vert="horz" lIns="91440" tIns="45720" rIns="91440" bIns="45720" rtlCol="0" anchor="ctr"/>
          <a:lstStyle>
            <a:lvl1pPr algn="r">
              <a:defRPr sz="675">
                <a:solidFill>
                  <a:schemeClr val="tx1"/>
                </a:solidFill>
              </a:defRPr>
            </a:lvl1pPr>
          </a:lstStyle>
          <a:p>
            <a:fld id="{CC057153-B650-4DEB-B370-79DDCFDCE934}" type="slidenum">
              <a:rPr lang="en-US" smtClean="0"/>
              <a:t>‹Nº›</a:t>
            </a:fld>
            <a:endParaRPr lang="en-US"/>
          </a:p>
        </p:txBody>
      </p:sp>
    </p:spTree>
    <p:extLst>
      <p:ext uri="{BB962C8B-B14F-4D97-AF65-F5344CB8AC3E}">
        <p14:creationId xmlns:p14="http://schemas.microsoft.com/office/powerpoint/2010/main" val="2723090180"/>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ftr="0" dt="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2pPr>
      <a:lvl3pPr marL="5143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3pPr>
      <a:lvl4pPr marL="68580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572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DA7946-7618-46C8-865A-158DBF9B28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9CF18F-825C-45BA-B4D4-8FE1520C7C18}"/>
              </a:ext>
            </a:extLst>
          </p:cNvPr>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descr="teaching_bottom.gif">
            <a:extLst>
              <a:ext uri="{FF2B5EF4-FFF2-40B4-BE49-F238E27FC236}">
                <a16:creationId xmlns:a16="http://schemas.microsoft.com/office/drawing/2014/main" id="{C3ECB24D-2AD5-429B-AAED-7942D490F96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a:extLst>
              <a:ext uri="{FF2B5EF4-FFF2-40B4-BE49-F238E27FC236}">
                <a16:creationId xmlns:a16="http://schemas.microsoft.com/office/drawing/2014/main" id="{4FD92812-4C39-4F84-B1A4-BAAEF52ACD7A}"/>
              </a:ext>
            </a:extLst>
          </p:cNvPr>
          <p:cNvSpPr txBox="1">
            <a:spLocks/>
          </p:cNvSpPr>
          <p:nvPr userDrawn="1"/>
        </p:nvSpPr>
        <p:spPr bwMode="auto">
          <a:xfrm>
            <a:off x="6467475" y="6477000"/>
            <a:ext cx="2600325" cy="304800"/>
          </a:xfrm>
          <a:prstGeom prst="rect">
            <a:avLst/>
          </a:prstGeom>
          <a:solidFill>
            <a:srgbClr val="F7EDD4"/>
          </a:solidFill>
          <a:ln w="9525">
            <a:noFill/>
            <a:miter lim="800000"/>
            <a:headEnd/>
            <a:tailEnd/>
          </a:ln>
        </p:spPr>
        <p:txBody>
          <a:bodyPr anchor="ctr"/>
          <a:lstStyle/>
          <a:p>
            <a:pPr algn="r" eaLnBrk="0" hangingPunct="0">
              <a:defRPr/>
            </a:pPr>
            <a:r>
              <a:rPr lang="en-US" sz="850" dirty="0">
                <a:latin typeface="+mj-lt"/>
                <a:ea typeface="+mj-ea"/>
                <a:cs typeface="+mj-cs"/>
              </a:rPr>
              <a:t>©  2013 American Society of Plant Biologists</a:t>
            </a:r>
          </a:p>
        </p:txBody>
      </p:sp>
    </p:spTree>
    <p:extLst>
      <p:ext uri="{BB962C8B-B14F-4D97-AF65-F5344CB8AC3E}">
        <p14:creationId xmlns:p14="http://schemas.microsoft.com/office/powerpoint/2010/main" val="221911187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73" r:id="rId6"/>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AD2953-F1A6-46C6-8071-42F751E4960F}" type="datetimeFigureOut">
              <a:rPr lang="es-ES" smtClean="0"/>
              <a:pPr/>
              <a:t>12/05/2025</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5A82F6-4A58-41FD-989C-AA8C8EB82236}" type="slidenum">
              <a:rPr lang="es-ES" smtClean="0"/>
              <a:pPr/>
              <a:t>‹Nº›</a:t>
            </a:fld>
            <a:endParaRPr lang="es-ES"/>
          </a:p>
        </p:txBody>
      </p:sp>
    </p:spTree>
    <p:extLst>
      <p:ext uri="{BB962C8B-B14F-4D97-AF65-F5344CB8AC3E}">
        <p14:creationId xmlns:p14="http://schemas.microsoft.com/office/powerpoint/2010/main" val="64047499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ransition>
    <p:cover/>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a:t>Click to edit Master text styles</a:t>
            </a:r>
          </a:p>
          <a:p>
            <a:pPr lvl="1"/>
            <a:r>
              <a:rPr lang="en-US" altLang="es-MX"/>
              <a:t>Second level</a:t>
            </a:r>
          </a:p>
          <a:p>
            <a:pPr lvl="2"/>
            <a:r>
              <a:rPr lang="en-US" altLang="es-MX"/>
              <a:t>Third level</a:t>
            </a:r>
          </a:p>
          <a:p>
            <a:pPr lvl="3"/>
            <a:r>
              <a:rPr lang="en-US" altLang="es-MX"/>
              <a:t>Fourth level</a:t>
            </a:r>
          </a:p>
          <a:p>
            <a:pPr lvl="4"/>
            <a:r>
              <a:rPr lang="en-US" altLang="es-MX"/>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s-MX">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s-MX">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0C7A25A0-9208-4D79-A83B-903D859752F2}" type="slidenum">
              <a:rPr lang="en-US" altLang="es-MX">
                <a:solidFill>
                  <a:srgbClr val="000000"/>
                </a:solidFill>
              </a:rPr>
              <a:pPr eaLnBrk="0" fontAlgn="base" hangingPunct="0">
                <a:spcBef>
                  <a:spcPct val="0"/>
                </a:spcBef>
                <a:spcAft>
                  <a:spcPct val="0"/>
                </a:spcAft>
              </a:pPr>
              <a:t>‹Nº›</a:t>
            </a:fld>
            <a:endParaRPr lang="en-US" altLang="es-MX">
              <a:solidFill>
                <a:srgbClr val="000000"/>
              </a:solidFill>
            </a:endParaRPr>
          </a:p>
        </p:txBody>
      </p:sp>
    </p:spTree>
    <p:extLst>
      <p:ext uri="{BB962C8B-B14F-4D97-AF65-F5344CB8AC3E}">
        <p14:creationId xmlns:p14="http://schemas.microsoft.com/office/powerpoint/2010/main" val="4161297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6" charset="-128"/>
        </a:defRPr>
      </a:lvl2pPr>
      <a:lvl3pPr algn="ctr" rtl="0" fontAlgn="base">
        <a:spcBef>
          <a:spcPct val="0"/>
        </a:spcBef>
        <a:spcAft>
          <a:spcPct val="0"/>
        </a:spcAft>
        <a:defRPr sz="4400">
          <a:solidFill>
            <a:schemeClr val="tx2"/>
          </a:solidFill>
          <a:latin typeface="Arial" charset="0"/>
          <a:ea typeface="ＭＳ Ｐゴシック" pitchFamily="-16" charset="-128"/>
        </a:defRPr>
      </a:lvl3pPr>
      <a:lvl4pPr algn="ctr" rtl="0" fontAlgn="base">
        <a:spcBef>
          <a:spcPct val="0"/>
        </a:spcBef>
        <a:spcAft>
          <a:spcPct val="0"/>
        </a:spcAft>
        <a:defRPr sz="4400">
          <a:solidFill>
            <a:schemeClr val="tx2"/>
          </a:solidFill>
          <a:latin typeface="Arial" charset="0"/>
          <a:ea typeface="ＭＳ Ｐゴシック" pitchFamily="-16" charset="-128"/>
        </a:defRPr>
      </a:lvl4pPr>
      <a:lvl5pPr algn="ctr" rtl="0" fontAlgn="base">
        <a:spcBef>
          <a:spcPct val="0"/>
        </a:spcBef>
        <a:spcAft>
          <a:spcPct val="0"/>
        </a:spcAft>
        <a:defRPr sz="4400">
          <a:solidFill>
            <a:schemeClr val="tx2"/>
          </a:solidFill>
          <a:latin typeface="Arial" charset="0"/>
          <a:ea typeface="ＭＳ Ｐゴシック" pitchFamily="-16" charset="-128"/>
        </a:defRPr>
      </a:lvl5pPr>
      <a:lvl6pPr marL="457200" algn="ctr" rtl="0" fontAlgn="base">
        <a:spcBef>
          <a:spcPct val="0"/>
        </a:spcBef>
        <a:spcAft>
          <a:spcPct val="0"/>
        </a:spcAft>
        <a:defRPr sz="4400">
          <a:solidFill>
            <a:schemeClr val="tx2"/>
          </a:solidFill>
          <a:latin typeface="Arial" charset="0"/>
          <a:ea typeface="ＭＳ Ｐゴシック" pitchFamily="-16" charset="-128"/>
        </a:defRPr>
      </a:lvl6pPr>
      <a:lvl7pPr marL="914400" algn="ctr" rtl="0" fontAlgn="base">
        <a:spcBef>
          <a:spcPct val="0"/>
        </a:spcBef>
        <a:spcAft>
          <a:spcPct val="0"/>
        </a:spcAft>
        <a:defRPr sz="4400">
          <a:solidFill>
            <a:schemeClr val="tx2"/>
          </a:solidFill>
          <a:latin typeface="Arial" charset="0"/>
          <a:ea typeface="ＭＳ Ｐゴシック" pitchFamily="-16" charset="-128"/>
        </a:defRPr>
      </a:lvl7pPr>
      <a:lvl8pPr marL="1371600" algn="ctr" rtl="0" fontAlgn="base">
        <a:spcBef>
          <a:spcPct val="0"/>
        </a:spcBef>
        <a:spcAft>
          <a:spcPct val="0"/>
        </a:spcAft>
        <a:defRPr sz="4400">
          <a:solidFill>
            <a:schemeClr val="tx2"/>
          </a:solidFill>
          <a:latin typeface="Arial" charset="0"/>
          <a:ea typeface="ＭＳ Ｐゴシック" pitchFamily="-16" charset="-128"/>
        </a:defRPr>
      </a:lvl8pPr>
      <a:lvl9pPr marL="1828800" algn="ctr" rtl="0" fontAlgn="base">
        <a:spcBef>
          <a:spcPct val="0"/>
        </a:spcBef>
        <a:spcAft>
          <a:spcPct val="0"/>
        </a:spcAft>
        <a:defRPr sz="4400">
          <a:solidFill>
            <a:schemeClr val="tx2"/>
          </a:solidFill>
          <a:latin typeface="Arial" charset="0"/>
          <a:ea typeface="ＭＳ Ｐゴシック" pitchFamily="-16"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s-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30554F8-6B77-423E-880F-9214F93D2DD2}" type="datetimeFigureOut">
              <a:rPr lang="es-AR" smtClean="0">
                <a:solidFill>
                  <a:prstClr val="black">
                    <a:tint val="75000"/>
                  </a:prstClr>
                </a:solidFill>
              </a:rPr>
              <a:pPr defTabSz="685800"/>
              <a:t>12/5/2025</a:t>
            </a:fld>
            <a:endParaRPr lang="es-A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A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BD2D265-7FA9-463D-941D-C9DA7E54E70E}" type="slidenum">
              <a:rPr lang="es-AR" smtClean="0">
                <a:solidFill>
                  <a:prstClr val="black">
                    <a:tint val="75000"/>
                  </a:prstClr>
                </a:solidFill>
              </a:rPr>
              <a:pPr defTabSz="685800"/>
              <a:t>‹Nº›</a:t>
            </a:fld>
            <a:endParaRPr lang="es-AR">
              <a:solidFill>
                <a:prstClr val="black">
                  <a:tint val="75000"/>
                </a:prstClr>
              </a:solidFill>
            </a:endParaRPr>
          </a:p>
        </p:txBody>
      </p:sp>
    </p:spTree>
    <p:extLst>
      <p:ext uri="{BB962C8B-B14F-4D97-AF65-F5344CB8AC3E}">
        <p14:creationId xmlns:p14="http://schemas.microsoft.com/office/powerpoint/2010/main" val="41760066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A9D7EA-F74C-43C9-8167-EB072F9C276B}" type="slidenum">
              <a:rPr kumimoji="0" lang="es-ES" sz="1400" b="0" i="0" u="none" strike="noStrike" kern="1200" cap="none" spc="0" normalizeH="0" baseline="0" noProof="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077114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63542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9C784-0919-4C95-B56B-0EC374F534BB}" type="slidenum">
              <a:rPr kumimoji="0" lang="es-E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29411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n-US" altLang="es-MX"/>
          </a:p>
        </p:txBody>
      </p:sp>
      <p:sp>
        <p:nvSpPr>
          <p:cNvPr id="2051"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n-US" altLang="es-MX"/>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EB0071-90E9-46A5-8FF4-CB2D331FC68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5E15D4-A230-42C1-927E-0B65AE6A2AE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63474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0554F8-6B77-423E-880F-9214F93D2DD2}" type="datetimeFigureOut">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12/5/2025</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D2D265-7FA9-463D-941D-C9DA7E54E70E}" type="slidenum">
              <a:rPr kumimoji="0" lang="es-A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A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4837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45059"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506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506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
        <p:nvSpPr>
          <p:cNvPr id="4506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773270-5344-4431-937C-6EB7C2A7E444}" type="slidenum">
              <a:rPr kumimoji="0" lang="es-E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7805569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84.xml"/><Relationship Id="rId4" Type="http://schemas.openxmlformats.org/officeDocument/2006/relationships/hyperlink" Target="http://www.nature.com/nrmicro/journal/v11/n4/full/nrmicro2990.html"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www.nature.com/nrmicro/journal/v6/n10/full/nrmicro1987.html" TargetMode="External"/><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direct.com/science/article/pii/S1369526612000684" TargetMode="External"/><Relationship Id="rId2" Type="http://schemas.openxmlformats.org/officeDocument/2006/relationships/image" Target="../media/image24.png"/><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4.xml"/><Relationship Id="rId4" Type="http://schemas.openxmlformats.org/officeDocument/2006/relationships/hyperlink" Target="http://www.sciencedirect.com/science/article/pii/S136952660600076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4.xml"/><Relationship Id="rId5" Type="http://schemas.openxmlformats.org/officeDocument/2006/relationships/hyperlink" Target="http://www.aspb.org/publications/biotext/"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4.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direct.com/science/article/pii/S1369526612000684" TargetMode="External"/><Relationship Id="rId2" Type="http://schemas.openxmlformats.org/officeDocument/2006/relationships/hyperlink" Target="http://www.pnas.org/content/105/51/20540.full" TargetMode="External"/><Relationship Id="rId1" Type="http://schemas.openxmlformats.org/officeDocument/2006/relationships/slideLayout" Target="../slideLayouts/slideLayout18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1.xml"/></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direct.com/science/article/pii/S1369526612000684" TargetMode="External"/><Relationship Id="rId2" Type="http://schemas.openxmlformats.org/officeDocument/2006/relationships/image" Target="../media/image24.png"/><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3.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emf"/><Relationship Id="rId1" Type="http://schemas.openxmlformats.org/officeDocument/2006/relationships/slideLayout" Target="../slideLayouts/slideLayout86.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hyperlink" Target="http://www.nature.com/ngeo/journal/v1/n10/full/ngeo325.html" TargetMode="External"/><Relationship Id="rId1" Type="http://schemas.openxmlformats.org/officeDocument/2006/relationships/slideLayout" Target="../slideLayouts/slideLayout18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3.bin"/><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4.xml"/><Relationship Id="rId6" Type="http://schemas.openxmlformats.org/officeDocument/2006/relationships/image" Target="../media/image9.jpeg"/><Relationship Id="rId5" Type="http://schemas.openxmlformats.org/officeDocument/2006/relationships/hyperlink" Target="http://svs.gsfc.nasa.gov/vis/a000000/a002900/a002979/index.html" TargetMode="External"/><Relationship Id="rId4" Type="http://schemas.openxmlformats.org/officeDocument/2006/relationships/hyperlink" Target="http://en.wikipedia.org/wiki/File:EutrophicationEutrophisationEutrophierung.jpg" TargetMode="External"/></Relationships>
</file>

<file path=ppt/slides/_rels/slide70.xml.rels><?xml version="1.0" encoding="UTF-8" standalone="yes"?>
<Relationships xmlns="http://schemas.openxmlformats.org/package/2006/relationships"><Relationship Id="rId2" Type="http://schemas.openxmlformats.org/officeDocument/2006/relationships/hyperlink" Target="http://apsjournals.apsnet.org/doi/abs/10.1094/MPMI-09-10-0207" TargetMode="External"/><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8.xml.rels><?xml version="1.0" encoding="UTF-8" standalone="yes"?>
<Relationships xmlns="http://schemas.openxmlformats.org/package/2006/relationships"><Relationship Id="rId3" Type="http://schemas.openxmlformats.org/officeDocument/2006/relationships/hyperlink" Target="http://www.nature.com/nature/journal/v420/n6914/full/nature01231.html" TargetMode="External"/><Relationship Id="rId2" Type="http://schemas.openxmlformats.org/officeDocument/2006/relationships/image" Target="../media/image87.png"/><Relationship Id="rId1" Type="http://schemas.openxmlformats.org/officeDocument/2006/relationships/slideLayout" Target="../slideLayouts/slideLayout182.xml"/><Relationship Id="rId5" Type="http://schemas.openxmlformats.org/officeDocument/2006/relationships/image" Target="../media/image88.png"/><Relationship Id="rId4" Type="http://schemas.openxmlformats.org/officeDocument/2006/relationships/hyperlink" Target="http://www.sciencemag.org/content/299/5603/109.ful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nature.com/nature/journal/v420/n6914/abs/nature01207.html" TargetMode="External"/><Relationship Id="rId1" Type="http://schemas.openxmlformats.org/officeDocument/2006/relationships/slideLayout" Target="../slideLayouts/slideLayout186.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2" Type="http://schemas.openxmlformats.org/officeDocument/2006/relationships/hyperlink" Target="http://www.nature.com/ncomms/2013/130812/ncomms3191/full/ncomms3191.html" TargetMode="External"/><Relationship Id="rId1" Type="http://schemas.openxmlformats.org/officeDocument/2006/relationships/slideLayout" Target="../slideLayouts/slideLayout184.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88.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0.xml"/><Relationship Id="rId1" Type="http://schemas.openxmlformats.org/officeDocument/2006/relationships/slideLayout" Target="../slideLayouts/slideLayout188.xml"/></Relationships>
</file>

<file path=ppt/slides/_rels/slide8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1.xml"/><Relationship Id="rId1" Type="http://schemas.openxmlformats.org/officeDocument/2006/relationships/slideLayout" Target="../slideLayouts/slideLayout188.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media" Target="../media/media2.mov"/><Relationship Id="rId7" Type="http://schemas.openxmlformats.org/officeDocument/2006/relationships/image" Target="../media/image9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slideLayout" Target="../slideLayouts/slideLayout188.xml"/><Relationship Id="rId10" Type="http://schemas.openxmlformats.org/officeDocument/2006/relationships/image" Target="../media/image99.png"/><Relationship Id="rId4" Type="http://schemas.openxmlformats.org/officeDocument/2006/relationships/video" Target="../media/media2.mov"/><Relationship Id="rId9"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4.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32.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91.xml.rels><?xml version="1.0" encoding="UTF-8" standalone="yes"?>
<Relationships xmlns="http://schemas.openxmlformats.org/package/2006/relationships"><Relationship Id="rId2" Type="http://schemas.openxmlformats.org/officeDocument/2006/relationships/hyperlink" Target="http://apsjournals.apsnet.org/doi/abs/10.1094/MPMI-09-10-0207" TargetMode="External"/><Relationship Id="rId1" Type="http://schemas.openxmlformats.org/officeDocument/2006/relationships/slideLayout" Target="../slideLayouts/slideLayout182.xml"/></Relationships>
</file>

<file path=ppt/slides/_rels/slide9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hyperlink" Target="http://rspb.royalsocietypublishing.org/content/278/1718/2698" TargetMode="External"/><Relationship Id="rId7" Type="http://schemas.openxmlformats.org/officeDocument/2006/relationships/image" Target="../media/image109.png"/><Relationship Id="rId2" Type="http://schemas.openxmlformats.org/officeDocument/2006/relationships/hyperlink" Target="http://www.nature.com/nature/journal/v425/n6953/full/nature01931.html" TargetMode="External"/><Relationship Id="rId1" Type="http://schemas.openxmlformats.org/officeDocument/2006/relationships/slideLayout" Target="../slideLayouts/slideLayout182.xml"/><Relationship Id="rId6" Type="http://schemas.openxmlformats.org/officeDocument/2006/relationships/image" Target="../media/image108.emf"/><Relationship Id="rId5" Type="http://schemas.openxmlformats.org/officeDocument/2006/relationships/image" Target="../media/image107.png"/><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1628800"/>
            <a:ext cx="6912768" cy="1323439"/>
          </a:xfrm>
          <a:prstGeom prst="rect">
            <a:avLst/>
          </a:prstGeom>
          <a:noFill/>
        </p:spPr>
        <p:txBody>
          <a:bodyPr wrap="square" rtlCol="0">
            <a:spAutoFit/>
          </a:bodyPr>
          <a:lstStyle/>
          <a:p>
            <a:r>
              <a:rPr lang="en-US" sz="4000" dirty="0" err="1"/>
              <a:t>Fijación</a:t>
            </a:r>
            <a:r>
              <a:rPr lang="en-US" sz="4000" dirty="0"/>
              <a:t> </a:t>
            </a:r>
            <a:r>
              <a:rPr lang="en-US" sz="4000" dirty="0" err="1"/>
              <a:t>Biológica</a:t>
            </a:r>
            <a:r>
              <a:rPr lang="en-US" sz="4000" dirty="0"/>
              <a:t> del </a:t>
            </a:r>
            <a:r>
              <a:rPr lang="en-US" sz="4000" dirty="0" err="1"/>
              <a:t>Nitrógeno</a:t>
            </a:r>
            <a:endParaRPr lang="en-US" sz="4000" dirty="0"/>
          </a:p>
          <a:p>
            <a:pPr algn="ctr"/>
            <a:r>
              <a:rPr lang="en-US" sz="4000" dirty="0"/>
              <a:t>(FBN)</a:t>
            </a:r>
          </a:p>
        </p:txBody>
      </p:sp>
    </p:spTree>
    <p:extLst>
      <p:ext uri="{BB962C8B-B14F-4D97-AF65-F5344CB8AC3E}">
        <p14:creationId xmlns:p14="http://schemas.microsoft.com/office/powerpoint/2010/main" val="915389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1520" y="143565"/>
            <a:ext cx="8702802" cy="507831"/>
          </a:xfrm>
          <a:prstGeom prst="rect">
            <a:avLst/>
          </a:prstGeom>
          <a:noFill/>
        </p:spPr>
        <p:txBody>
          <a:bodyPr wrap="square" rtlCol="0">
            <a:spAutoFit/>
          </a:bodyPr>
          <a:lstStyle/>
          <a:p>
            <a:pPr defTabSz="685800"/>
            <a:r>
              <a:rPr lang="es-AR" sz="2700" dirty="0">
                <a:solidFill>
                  <a:prstClr val="white"/>
                </a:solidFill>
                <a:latin typeface="Calibri"/>
              </a:rPr>
              <a:t>FBN</a:t>
            </a:r>
            <a:r>
              <a:rPr lang="en-US" sz="2700" dirty="0">
                <a:solidFill>
                  <a:prstClr val="white"/>
                </a:solidFill>
                <a:latin typeface="Calibri"/>
              </a:rPr>
              <a:t> </a:t>
            </a:r>
            <a:r>
              <a:rPr lang="en-US" sz="2700" dirty="0" err="1">
                <a:solidFill>
                  <a:prstClr val="white"/>
                </a:solidFill>
                <a:latin typeface="Calibri"/>
              </a:rPr>
              <a:t>es</a:t>
            </a:r>
            <a:r>
              <a:rPr lang="en-US" sz="2700" dirty="0">
                <a:solidFill>
                  <a:prstClr val="white"/>
                </a:solidFill>
                <a:latin typeface="Calibri"/>
              </a:rPr>
              <a:t> parte del </a:t>
            </a:r>
            <a:r>
              <a:rPr lang="es-AR" sz="2700" dirty="0">
                <a:solidFill>
                  <a:prstClr val="white"/>
                </a:solidFill>
                <a:latin typeface="Calibri"/>
              </a:rPr>
              <a:t>ciclo</a:t>
            </a:r>
            <a:r>
              <a:rPr lang="en-US" sz="2700" dirty="0">
                <a:solidFill>
                  <a:prstClr val="white"/>
                </a:solidFill>
                <a:latin typeface="Calibri"/>
              </a:rPr>
              <a:t> del </a:t>
            </a:r>
            <a:r>
              <a:rPr lang="es-AR" sz="2700" dirty="0">
                <a:solidFill>
                  <a:prstClr val="white"/>
                </a:solidFill>
                <a:latin typeface="Calibri"/>
              </a:rPr>
              <a:t>nitrógeno</a:t>
            </a:r>
          </a:p>
        </p:txBody>
      </p:sp>
      <p:sp>
        <p:nvSpPr>
          <p:cNvPr id="3" name="TextBox 2"/>
          <p:cNvSpPr txBox="1"/>
          <p:nvPr/>
        </p:nvSpPr>
        <p:spPr>
          <a:xfrm>
            <a:off x="2455164" y="997501"/>
            <a:ext cx="3675888" cy="369332"/>
          </a:xfrm>
          <a:prstGeom prst="rect">
            <a:avLst/>
          </a:prstGeom>
          <a:noFill/>
        </p:spPr>
        <p:txBody>
          <a:bodyPr wrap="square" rtlCol="0">
            <a:spAutoFit/>
          </a:bodyPr>
          <a:lstStyle/>
          <a:p>
            <a:pPr defTabSz="685800"/>
            <a:r>
              <a:rPr lang="es-AR" dirty="0">
                <a:solidFill>
                  <a:prstClr val="white"/>
                </a:solidFill>
                <a:latin typeface="Calibri"/>
              </a:rPr>
              <a:t>Reducción</a:t>
            </a:r>
            <a:r>
              <a:rPr lang="en-US" dirty="0">
                <a:solidFill>
                  <a:prstClr val="white"/>
                </a:solidFill>
                <a:latin typeface="Calibri"/>
              </a:rPr>
              <a:t> del gas N2 a </a:t>
            </a:r>
            <a:r>
              <a:rPr lang="en-US" dirty="0" err="1">
                <a:solidFill>
                  <a:prstClr val="white"/>
                </a:solidFill>
                <a:latin typeface="Calibri"/>
              </a:rPr>
              <a:t>amonio</a:t>
            </a:r>
            <a:r>
              <a:rPr lang="en-US" dirty="0">
                <a:solidFill>
                  <a:prstClr val="white"/>
                </a:solidFill>
                <a:latin typeface="Calibri"/>
              </a:rPr>
              <a:t> NH3</a:t>
            </a:r>
            <a:endParaRPr lang="es-AR" dirty="0">
              <a:solidFill>
                <a:prstClr val="white"/>
              </a:solidFill>
              <a:latin typeface="Calibri"/>
            </a:endParaRPr>
          </a:p>
        </p:txBody>
      </p:sp>
      <p:pic>
        <p:nvPicPr>
          <p:cNvPr id="1026" name="Picture 2" descr="http://definicion.de/wp-content/uploads/2009/11/nitroge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32" y="2472904"/>
            <a:ext cx="1650206" cy="1235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indows2universe.org/physical_science/chemistry/nh3_molecule_s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046" y="2443068"/>
            <a:ext cx="1727390" cy="129554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99816" y="2837093"/>
            <a:ext cx="1940814" cy="5074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AR" sz="1350">
              <a:solidFill>
                <a:prstClr val="white"/>
              </a:solidFill>
              <a:latin typeface="Calibri"/>
            </a:endParaRPr>
          </a:p>
        </p:txBody>
      </p:sp>
      <p:sp>
        <p:nvSpPr>
          <p:cNvPr id="5" name="TextBox 4"/>
          <p:cNvSpPr txBox="1"/>
          <p:nvPr/>
        </p:nvSpPr>
        <p:spPr>
          <a:xfrm>
            <a:off x="3869127" y="2822871"/>
            <a:ext cx="582930" cy="553998"/>
          </a:xfrm>
          <a:prstGeom prst="rect">
            <a:avLst/>
          </a:prstGeom>
          <a:noFill/>
        </p:spPr>
        <p:txBody>
          <a:bodyPr wrap="square" rtlCol="0">
            <a:spAutoFit/>
          </a:bodyPr>
          <a:lstStyle/>
          <a:p>
            <a:pPr defTabSz="685800"/>
            <a:r>
              <a:rPr lang="en-US" sz="3000" dirty="0">
                <a:solidFill>
                  <a:srgbClr val="FFFF00"/>
                </a:solidFill>
                <a:latin typeface="Calibri"/>
              </a:rPr>
              <a:t>E</a:t>
            </a:r>
            <a:endParaRPr lang="es-AR" sz="3000" dirty="0">
              <a:solidFill>
                <a:srgbClr val="FFFF00"/>
              </a:solidFill>
              <a:latin typeface="Calibri"/>
            </a:endParaRPr>
          </a:p>
        </p:txBody>
      </p:sp>
      <p:sp>
        <p:nvSpPr>
          <p:cNvPr id="6" name="TextBox 5"/>
          <p:cNvSpPr txBox="1"/>
          <p:nvPr/>
        </p:nvSpPr>
        <p:spPr>
          <a:xfrm>
            <a:off x="1172718" y="4054878"/>
            <a:ext cx="6240780" cy="1200329"/>
          </a:xfrm>
          <a:prstGeom prst="rect">
            <a:avLst/>
          </a:prstGeom>
          <a:noFill/>
        </p:spPr>
        <p:txBody>
          <a:bodyPr wrap="square" rtlCol="0">
            <a:spAutoFit/>
          </a:bodyPr>
          <a:lstStyle/>
          <a:p>
            <a:pPr defTabSz="685800"/>
            <a:r>
              <a:rPr lang="es-ES" altLang="es-AR" sz="2400" dirty="0">
                <a:solidFill>
                  <a:prstClr val="white"/>
                </a:solidFill>
                <a:latin typeface="Calibri"/>
              </a:rPr>
              <a:t>La reducción de nitrógeno a amonio es llevada a cabo por bacterias </a:t>
            </a:r>
            <a:r>
              <a:rPr lang="es-ES" altLang="es-AR" sz="2400" b="1" dirty="0">
                <a:solidFill>
                  <a:prstClr val="white"/>
                </a:solidFill>
                <a:latin typeface="Calibri"/>
              </a:rPr>
              <a:t>en vida libre</a:t>
            </a:r>
            <a:r>
              <a:rPr lang="es-ES" altLang="es-AR" sz="2400" dirty="0">
                <a:solidFill>
                  <a:prstClr val="white"/>
                </a:solidFill>
                <a:latin typeface="Calibri"/>
              </a:rPr>
              <a:t> o </a:t>
            </a:r>
            <a:r>
              <a:rPr lang="es-ES" altLang="es-AR" sz="2400" b="1" dirty="0">
                <a:solidFill>
                  <a:prstClr val="white"/>
                </a:solidFill>
                <a:latin typeface="Calibri"/>
              </a:rPr>
              <a:t>en simbiosis</a:t>
            </a:r>
          </a:p>
          <a:p>
            <a:pPr defTabSz="685800"/>
            <a:endParaRPr lang="es-AR" sz="2400" dirty="0">
              <a:solidFill>
                <a:prstClr val="white"/>
              </a:solidFill>
              <a:latin typeface="Calibri"/>
            </a:endParaRPr>
          </a:p>
        </p:txBody>
      </p:sp>
    </p:spTree>
    <p:extLst>
      <p:ext uri="{BB962C8B-B14F-4D97-AF65-F5344CB8AC3E}">
        <p14:creationId xmlns:p14="http://schemas.microsoft.com/office/powerpoint/2010/main" val="91853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1 Imagen" descr="fig16_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985" y="846178"/>
            <a:ext cx="7621587" cy="422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2 CuadroTexto"/>
          <p:cNvSpPr txBox="1">
            <a:spLocks noChangeArrowheads="1"/>
          </p:cNvSpPr>
          <p:nvPr/>
        </p:nvSpPr>
        <p:spPr bwMode="auto">
          <a:xfrm>
            <a:off x="20660" y="74654"/>
            <a:ext cx="9520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400" b="0" i="0" u="none" strike="noStrike" kern="1200" cap="none" spc="0" normalizeH="0" baseline="0" noProof="0">
                <a:ln>
                  <a:noFill/>
                </a:ln>
                <a:solidFill>
                  <a:srgbClr val="FF0000"/>
                </a:solidFill>
                <a:effectLst/>
                <a:uLnTx/>
                <a:uFillTx/>
                <a:latin typeface="Arial" pitchFamily="34" charset="0"/>
                <a:ea typeface="+mn-ea"/>
                <a:cs typeface="+mn-cs"/>
              </a:rPr>
              <a:t>La FBN es una capacidad metabólica estrictamente procariota…</a:t>
            </a:r>
            <a:endParaRPr kumimoji="0" lang="es-ES" altLang="es-MX" sz="2400" b="0" i="0"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5300" name="2 CuadroTexto"/>
          <p:cNvSpPr txBox="1">
            <a:spLocks noChangeArrowheads="1"/>
          </p:cNvSpPr>
          <p:nvPr/>
        </p:nvSpPr>
        <p:spPr bwMode="auto">
          <a:xfrm>
            <a:off x="604838" y="5068930"/>
            <a:ext cx="81010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a:ln>
                  <a:noFill/>
                </a:ln>
                <a:solidFill>
                  <a:srgbClr val="FF0000"/>
                </a:solidFill>
                <a:effectLst/>
                <a:uLnTx/>
                <a:uFillTx/>
                <a:latin typeface="Arial" pitchFamily="34" charset="0"/>
                <a:ea typeface="+mn-ea"/>
                <a:cs typeface="+mn-cs"/>
              </a:rPr>
              <a:t>Vida libre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a:ln>
                  <a:noFill/>
                </a:ln>
                <a:solidFill>
                  <a:srgbClr val="FF0000"/>
                </a:solidFill>
                <a:effectLst/>
                <a:uLnTx/>
                <a:uFillTx/>
                <a:latin typeface="Arial" pitchFamily="34" charset="0"/>
                <a:ea typeface="+mn-ea"/>
                <a:cs typeface="+mn-cs"/>
              </a:rPr>
              <a:t>Simbiosis  extra celular (ectosimbiosis)</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s-MX" sz="2800" b="0" i="0" u="none" strike="noStrike" kern="1200" cap="none" spc="0" normalizeH="0" baseline="0" noProof="0">
                <a:ln>
                  <a:noFill/>
                </a:ln>
                <a:solidFill>
                  <a:srgbClr val="FF0000"/>
                </a:solidFill>
                <a:effectLst/>
                <a:uLnTx/>
                <a:uFillTx/>
                <a:latin typeface="Arial" pitchFamily="34" charset="0"/>
                <a:ea typeface="+mn-ea"/>
                <a:cs typeface="+mn-cs"/>
              </a:rPr>
              <a:t>Simbiosis   intracelular (endosimbiosis)</a:t>
            </a:r>
          </a:p>
        </p:txBody>
      </p:sp>
    </p:spTree>
    <p:extLst>
      <p:ext uri="{BB962C8B-B14F-4D97-AF65-F5344CB8AC3E}">
        <p14:creationId xmlns:p14="http://schemas.microsoft.com/office/powerpoint/2010/main" val="200179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00200" y="41"/>
            <a:ext cx="640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FF"/>
                </a:solidFill>
                <a:effectLst/>
                <a:uLnTx/>
                <a:uFillTx/>
                <a:latin typeface="Arial" pitchFamily="34" charset="0"/>
                <a:ea typeface="+mn-ea"/>
                <a:cs typeface="+mn-cs"/>
              </a:rPr>
              <a:t>Fijación Biológica del Nitrógeno</a:t>
            </a:r>
            <a:endParaRPr kumimoji="0" lang="es-ES" altLang="es-MX" sz="2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4275" name="Text Box 3"/>
          <p:cNvSpPr txBox="1">
            <a:spLocks noChangeArrowheads="1"/>
          </p:cNvSpPr>
          <p:nvPr/>
        </p:nvSpPr>
        <p:spPr bwMode="auto">
          <a:xfrm>
            <a:off x="228600" y="1371601"/>
            <a:ext cx="685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s-MX"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4276" name="Text Box 5"/>
          <p:cNvSpPr txBox="1">
            <a:spLocks noChangeArrowheads="1"/>
          </p:cNvSpPr>
          <p:nvPr/>
        </p:nvSpPr>
        <p:spPr bwMode="auto">
          <a:xfrm>
            <a:off x="436563" y="466766"/>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La fijación se lleva a cabo por la actividad </a:t>
            </a:r>
            <a:r>
              <a:rPr kumimoji="0" lang="es-AR" altLang="es-MX" sz="2400" b="0" i="0" u="none" strike="noStrike" kern="1200" cap="none" spc="0" normalizeH="0" baseline="0" noProof="0" dirty="0">
                <a:ln>
                  <a:noFill/>
                </a:ln>
                <a:solidFill>
                  <a:srgbClr val="FFFFFF"/>
                </a:solidFill>
                <a:effectLst/>
                <a:uLnTx/>
                <a:uFillTx/>
                <a:latin typeface="Arial" pitchFamily="34" charset="0"/>
                <a:ea typeface="+mn-ea"/>
                <a:cs typeface="+mn-cs"/>
              </a:rPr>
              <a:t>Nitrogenasa </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de procariotas</a:t>
            </a:r>
          </a:p>
          <a:p>
            <a:pPr marL="0" marR="0" lvl="0" indent="0" algn="ctr" defTabSz="914400" rtl="0" eaLnBrk="1" fontAlgn="base" latinLnBrk="0" hangingPunct="1">
              <a:lnSpc>
                <a:spcPct val="100000"/>
              </a:lnSpc>
              <a:spcBef>
                <a:spcPct val="50000"/>
              </a:spcBef>
              <a:spcAft>
                <a:spcPct val="0"/>
              </a:spcAft>
              <a:buClr>
                <a:srgbClr val="FF3300"/>
              </a:buClr>
              <a:buSzTx/>
              <a:buFontTx/>
              <a:buNone/>
              <a:tabLst/>
              <a:defRPr/>
            </a:pP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Dinitrogenasa</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heterotetramero</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de 240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kDa</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a:t>
            </a:r>
          </a:p>
          <a:p>
            <a:pPr marL="0" marR="0" lvl="0" indent="0" algn="ctr" defTabSz="914400" rtl="0" eaLnBrk="1" fontAlgn="base" latinLnBrk="0" hangingPunct="1">
              <a:lnSpc>
                <a:spcPct val="100000"/>
              </a:lnSpc>
              <a:spcBef>
                <a:spcPct val="50000"/>
              </a:spcBef>
              <a:spcAft>
                <a:spcPct val="0"/>
              </a:spcAft>
              <a:buClr>
                <a:srgbClr val="FF3300"/>
              </a:buClr>
              <a:buSzTx/>
              <a:buFontTx/>
              <a:buNone/>
              <a:tabLst/>
              <a:defRPr/>
            </a:pP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Dinitrogenasa</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reductasa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homodimero</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de 64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kDa</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s-ES" altLang="es-MX"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grpSp>
        <p:nvGrpSpPr>
          <p:cNvPr id="54277" name="Group 9"/>
          <p:cNvGrpSpPr>
            <a:grpSpLocks/>
          </p:cNvGrpSpPr>
          <p:nvPr/>
        </p:nvGrpSpPr>
        <p:grpSpPr bwMode="auto">
          <a:xfrm>
            <a:off x="914400" y="1905202"/>
            <a:ext cx="7772400" cy="400051"/>
            <a:chOff x="528" y="2160"/>
            <a:chExt cx="4896" cy="252"/>
          </a:xfrm>
        </p:grpSpPr>
        <p:sp>
          <p:nvSpPr>
            <p:cNvPr id="54285" name="Text Box 7"/>
            <p:cNvSpPr txBox="1">
              <a:spLocks noChangeArrowheads="1"/>
            </p:cNvSpPr>
            <p:nvPr/>
          </p:nvSpPr>
          <p:spPr bwMode="auto">
            <a:xfrm>
              <a:off x="528" y="2160"/>
              <a:ext cx="489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N</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+ 16 ATP + 8 e</a:t>
              </a:r>
              <a:r>
                <a:rPr kumimoji="0" lang="es-AR" altLang="es-MX" sz="2000" b="0" i="0" u="none" strike="noStrike" kern="1200" cap="none" spc="0" normalizeH="0" baseline="30000" noProof="0">
                  <a:ln>
                    <a:noFill/>
                  </a:ln>
                  <a:solidFill>
                    <a:srgbClr val="FFFFFF"/>
                  </a:solidFill>
                  <a:effectLst/>
                  <a:uLnTx/>
                  <a:uFillTx/>
                  <a:latin typeface="Arial" pitchFamily="34" charset="0"/>
                  <a:ea typeface="+mn-ea"/>
                  <a:cs typeface="+mn-cs"/>
                </a:rPr>
                <a:t>-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+8 H              2 NH</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3</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 H</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+ 16 ADP +16 Pi</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4286" name="Line 8"/>
            <p:cNvSpPr>
              <a:spLocks noChangeShapeType="1"/>
            </p:cNvSpPr>
            <p:nvPr/>
          </p:nvSpPr>
          <p:spPr bwMode="auto">
            <a:xfrm>
              <a:off x="2400" y="2304"/>
              <a:ext cx="480" cy="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itchFamily="34" charset="0"/>
                <a:ea typeface="+mn-ea"/>
                <a:cs typeface="+mn-cs"/>
              </a:endParaRPr>
            </a:p>
          </p:txBody>
        </p:sp>
      </p:grpSp>
      <p:pic>
        <p:nvPicPr>
          <p:cNvPr id="54278" name="Picture 10" descr="C:\Documents and Settings\Usuario\Mis documentos\Ramiro\Biliografia\LIbros\Buchanan\Images\Chap16\fig16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3854"/>
            <a:ext cx="9118278" cy="432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1 CuadroTexto"/>
          <p:cNvSpPr txBox="1">
            <a:spLocks noChangeArrowheads="1"/>
          </p:cNvSpPr>
          <p:nvPr/>
        </p:nvSpPr>
        <p:spPr bwMode="auto">
          <a:xfrm>
            <a:off x="436578" y="5445166"/>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a:ln>
                  <a:noFill/>
                </a:ln>
                <a:solidFill>
                  <a:srgbClr val="FF0000"/>
                </a:solidFill>
                <a:effectLst/>
                <a:uLnTx/>
                <a:uFillTx/>
                <a:latin typeface="Arial" pitchFamily="34" charset="0"/>
                <a:ea typeface="+mn-ea"/>
                <a:cs typeface="+mn-cs"/>
              </a:rPr>
              <a:t>nifH</a:t>
            </a:r>
          </a:p>
        </p:txBody>
      </p:sp>
      <p:cxnSp>
        <p:nvCxnSpPr>
          <p:cNvPr id="4" name="3 Conector recto de flecha"/>
          <p:cNvCxnSpPr/>
          <p:nvPr/>
        </p:nvCxnSpPr>
        <p:spPr bwMode="auto">
          <a:xfrm flipV="1">
            <a:off x="1042990" y="5084765"/>
            <a:ext cx="433387" cy="360363"/>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4281" name="12 CuadroTexto"/>
          <p:cNvSpPr txBox="1">
            <a:spLocks noChangeArrowheads="1"/>
          </p:cNvSpPr>
          <p:nvPr/>
        </p:nvSpPr>
        <p:spPr bwMode="auto">
          <a:xfrm>
            <a:off x="4041837" y="5265780"/>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a:ln>
                  <a:noFill/>
                </a:ln>
                <a:solidFill>
                  <a:srgbClr val="FF0000"/>
                </a:solidFill>
                <a:effectLst/>
                <a:uLnTx/>
                <a:uFillTx/>
                <a:latin typeface="Arial" pitchFamily="34" charset="0"/>
                <a:ea typeface="+mn-ea"/>
                <a:cs typeface="+mn-cs"/>
              </a:rPr>
              <a:t>nifK</a:t>
            </a:r>
          </a:p>
        </p:txBody>
      </p:sp>
      <p:sp>
        <p:nvSpPr>
          <p:cNvPr id="54282" name="13 CuadroTexto"/>
          <p:cNvSpPr txBox="1">
            <a:spLocks noChangeArrowheads="1"/>
          </p:cNvSpPr>
          <p:nvPr/>
        </p:nvSpPr>
        <p:spPr bwMode="auto">
          <a:xfrm>
            <a:off x="4103750" y="3768766"/>
            <a:ext cx="669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1" u="none" strike="noStrike" kern="1200" cap="none" spc="0" normalizeH="0" baseline="0" noProof="0">
                <a:ln>
                  <a:noFill/>
                </a:ln>
                <a:solidFill>
                  <a:srgbClr val="FF0000"/>
                </a:solidFill>
                <a:effectLst/>
                <a:uLnTx/>
                <a:uFillTx/>
                <a:latin typeface="Arial" pitchFamily="34" charset="0"/>
                <a:ea typeface="+mn-ea"/>
                <a:cs typeface="+mn-cs"/>
              </a:rPr>
              <a:t>nifD</a:t>
            </a:r>
          </a:p>
        </p:txBody>
      </p:sp>
      <p:cxnSp>
        <p:nvCxnSpPr>
          <p:cNvPr id="15" name="14 Conector recto de flecha"/>
          <p:cNvCxnSpPr/>
          <p:nvPr/>
        </p:nvCxnSpPr>
        <p:spPr bwMode="auto">
          <a:xfrm flipV="1">
            <a:off x="3671888" y="4024313"/>
            <a:ext cx="431800" cy="360363"/>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endCxn id="54281" idx="1"/>
          </p:cNvCxnSpPr>
          <p:nvPr/>
        </p:nvCxnSpPr>
        <p:spPr bwMode="auto">
          <a:xfrm flipV="1">
            <a:off x="3402068" y="5419669"/>
            <a:ext cx="639769" cy="25497"/>
          </a:xfrm>
          <a:prstGeom prst="straightConnector1">
            <a:avLst/>
          </a:prstGeom>
          <a:ln>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25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55650" y="314366"/>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dirty="0">
                <a:ln>
                  <a:noFill/>
                </a:ln>
                <a:solidFill>
                  <a:srgbClr val="FFFFFF"/>
                </a:solidFill>
                <a:effectLst/>
                <a:uLnTx/>
                <a:uFillTx/>
                <a:latin typeface="Arial" pitchFamily="34" charset="0"/>
                <a:ea typeface="+mn-ea"/>
                <a:cs typeface="+mn-cs"/>
              </a:rPr>
              <a:t>La fijación de N es altamente costosa desde el punto de vista energético y </a:t>
            </a:r>
            <a:r>
              <a:rPr kumimoji="0" lang="es-AR" altLang="es-MX" sz="2400" b="0" i="0" u="none" strike="noStrike" kern="1200" cap="none" spc="0" normalizeH="0" baseline="0" noProof="0" dirty="0" err="1">
                <a:ln>
                  <a:noFill/>
                </a:ln>
                <a:solidFill>
                  <a:srgbClr val="FFFFFF"/>
                </a:solidFill>
                <a:effectLst/>
                <a:uLnTx/>
                <a:uFillTx/>
                <a:latin typeface="Arial" pitchFamily="34" charset="0"/>
                <a:ea typeface="+mn-ea"/>
                <a:cs typeface="+mn-cs"/>
              </a:rPr>
              <a:t>tambén</a:t>
            </a:r>
            <a:r>
              <a:rPr kumimoji="0" lang="es-AR" altLang="es-MX" sz="2400" b="0" i="0" u="none" strike="noStrike" kern="1200" cap="none" spc="0" normalizeH="0" baseline="0" noProof="0" dirty="0">
                <a:ln>
                  <a:noFill/>
                </a:ln>
                <a:solidFill>
                  <a:srgbClr val="FFFFFF"/>
                </a:solidFill>
                <a:effectLst/>
                <a:uLnTx/>
                <a:uFillTx/>
                <a:latin typeface="Arial" pitchFamily="34" charset="0"/>
                <a:ea typeface="+mn-ea"/>
                <a:cs typeface="+mn-cs"/>
              </a:rPr>
              <a:t>  altamente sensible al O</a:t>
            </a:r>
            <a:r>
              <a:rPr kumimoji="0" lang="es-AR" altLang="es-MX" sz="2400" b="0" i="0" u="none" strike="noStrike" kern="1200" cap="none" spc="0" normalizeH="0" baseline="-25000" noProof="0" dirty="0">
                <a:ln>
                  <a:noFill/>
                </a:ln>
                <a:solidFill>
                  <a:srgbClr val="FFFFFF"/>
                </a:solidFill>
                <a:effectLst/>
                <a:uLnTx/>
                <a:uFillTx/>
                <a:latin typeface="Arial" pitchFamily="34" charset="0"/>
                <a:ea typeface="+mn-ea"/>
                <a:cs typeface="+mn-cs"/>
              </a:rPr>
              <a:t>2</a:t>
            </a:r>
            <a:r>
              <a:rPr kumimoji="0" lang="es-AR" altLang="es-MX" sz="2400" b="0" i="0" u="none" strike="noStrike" kern="1200" cap="none" spc="0" normalizeH="0" baseline="0" noProof="0" dirty="0">
                <a:ln>
                  <a:noFill/>
                </a:ln>
                <a:solidFill>
                  <a:srgbClr val="FFFFFF"/>
                </a:solidFill>
                <a:effectLst/>
                <a:uLnTx/>
                <a:uFillTx/>
                <a:latin typeface="Arial" pitchFamily="34" charset="0"/>
                <a:ea typeface="+mn-ea"/>
                <a:cs typeface="+mn-cs"/>
              </a:rPr>
              <a:t>...</a:t>
            </a:r>
            <a:endParaRPr kumimoji="0" lang="es-ES" altLang="es-MX"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60419" name="Text Box 3"/>
          <p:cNvSpPr txBox="1">
            <a:spLocks noChangeArrowheads="1"/>
          </p:cNvSpPr>
          <p:nvPr/>
        </p:nvSpPr>
        <p:spPr bwMode="auto">
          <a:xfrm>
            <a:off x="381000" y="1600201"/>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Muchas de las bacterias fijadoras de N son anaeróbias (baja producción de ATP por sustrato fermentado)</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0420" name="Text Box 4"/>
          <p:cNvSpPr txBox="1">
            <a:spLocks noChangeArrowheads="1"/>
          </p:cNvSpPr>
          <p:nvPr/>
        </p:nvSpPr>
        <p:spPr bwMode="auto">
          <a:xfrm>
            <a:off x="539750" y="3357616"/>
            <a:ext cx="792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Organismos aeróbicos (alta producción de ATP por sustrato respirados): </a:t>
            </a:r>
            <a:r>
              <a:rPr kumimoji="0" lang="es-AR" altLang="es-MX" sz="2000" b="0" i="0" u="none" strike="noStrike" kern="1200" cap="none" spc="0" normalizeH="0" baseline="0" noProof="0">
                <a:ln>
                  <a:noFill/>
                </a:ln>
                <a:solidFill>
                  <a:srgbClr val="FF3300"/>
                </a:solidFill>
                <a:effectLst/>
                <a:uLnTx/>
                <a:uFillTx/>
                <a:latin typeface="Arial" pitchFamily="34" charset="0"/>
                <a:ea typeface="+mn-ea"/>
                <a:cs typeface="+mn-cs"/>
              </a:rPr>
              <a:t>necesidad de aislar física o bioquímicamente la actividad nitrogenasa del O</a:t>
            </a:r>
            <a:r>
              <a:rPr kumimoji="0" lang="es-AR" altLang="es-MX" sz="2000" b="0" i="0" u="none" strike="noStrike" kern="1200" cap="none" spc="0" normalizeH="0" baseline="-25000" noProof="0">
                <a:ln>
                  <a:noFill/>
                </a:ln>
                <a:solidFill>
                  <a:srgbClr val="FF3300"/>
                </a:solidFill>
                <a:effectLst/>
                <a:uLnTx/>
                <a:uFillTx/>
                <a:latin typeface="Arial" pitchFamily="34" charset="0"/>
                <a:ea typeface="+mn-ea"/>
                <a:cs typeface="+mn-cs"/>
              </a:rPr>
              <a:t>2</a:t>
            </a:r>
            <a:endParaRPr kumimoji="0" lang="es-ES" altLang="es-MX" sz="2000" b="0" i="0" u="none" strike="noStrike" kern="1200" cap="none" spc="0" normalizeH="0" baseline="-25000" noProof="0">
              <a:ln>
                <a:noFill/>
              </a:ln>
              <a:solidFill>
                <a:srgbClr val="FF3300"/>
              </a:solidFill>
              <a:effectLst/>
              <a:uLnTx/>
              <a:uFillTx/>
              <a:latin typeface="Arial" pitchFamily="34" charset="0"/>
              <a:ea typeface="+mn-ea"/>
              <a:cs typeface="+mn-cs"/>
            </a:endParaRPr>
          </a:p>
        </p:txBody>
      </p:sp>
    </p:spTree>
    <p:extLst>
      <p:ext uri="{BB962C8B-B14F-4D97-AF65-F5344CB8AC3E}">
        <p14:creationId xmlns:p14="http://schemas.microsoft.com/office/powerpoint/2010/main" val="155752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323850" y="260649"/>
            <a:ext cx="8839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Generación del nódulo: producto de la actividad de la planta en respuesta a las señales bacterianas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Nódulo: ambiente propicio para la fijación de N</a:t>
            </a:r>
            <a:r>
              <a:rPr kumimoji="0" lang="es-AR" altLang="es-MX" sz="2000" b="0" i="0" u="none" strike="noStrike" kern="1200" cap="none" spc="0" normalizeH="0" baseline="-25000" noProof="0" dirty="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intercambio de esqueletos carbonados </a:t>
            </a:r>
            <a:r>
              <a:rPr kumimoji="0" lang="es-AR" altLang="es-MX" sz="2000" b="0" i="0" u="none" strike="noStrike" kern="1200" cap="none" spc="0" normalizeH="0" baseline="0" noProof="0" dirty="0" err="1">
                <a:ln>
                  <a:noFill/>
                </a:ln>
                <a:solidFill>
                  <a:srgbClr val="FFFFFF"/>
                </a:solidFill>
                <a:effectLst/>
                <a:uLnTx/>
                <a:uFillTx/>
                <a:latin typeface="Arial" pitchFamily="34" charset="0"/>
                <a:ea typeface="+mn-ea"/>
                <a:cs typeface="+mn-cs"/>
              </a:rPr>
              <a:t>sumistrados</a:t>
            </a:r>
            <a:r>
              <a:rPr kumimoji="0" lang="es-AR" altLang="es-MX" sz="2000" b="0" i="0" u="none" strike="noStrike" kern="1200" cap="none" spc="0" normalizeH="0" baseline="0" noProof="0" dirty="0">
                <a:ln>
                  <a:noFill/>
                </a:ln>
                <a:solidFill>
                  <a:srgbClr val="FFFFFF"/>
                </a:solidFill>
                <a:effectLst/>
                <a:uLnTx/>
                <a:uFillTx/>
                <a:latin typeface="Arial" pitchFamily="34" charset="0"/>
                <a:ea typeface="+mn-ea"/>
                <a:cs typeface="+mn-cs"/>
              </a:rPr>
              <a:t> por la planta y N reducido suministrado por la bacteria</a:t>
            </a:r>
            <a:endParaRPr kumimoji="0" lang="es-ES" altLang="es-MX"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61443" name="Picture 5" descr="C:\Documents and Settings\Usuario\Mis documentos\Ramiro\Biliografia\LIbros\Buchanan\Images\Chap16\fig16_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874964"/>
            <a:ext cx="426720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1"/>
          <p:cNvGraphicFramePr>
            <a:graphicFrameLocks noChangeAspect="1"/>
          </p:cNvGraphicFramePr>
          <p:nvPr/>
        </p:nvGraphicFramePr>
        <p:xfrm>
          <a:off x="4716463" y="3933828"/>
          <a:ext cx="4267200" cy="1355725"/>
        </p:xfrm>
        <a:graphic>
          <a:graphicData uri="http://schemas.openxmlformats.org/presentationml/2006/ole">
            <mc:AlternateContent xmlns:mc="http://schemas.openxmlformats.org/markup-compatibility/2006">
              <mc:Choice xmlns:v="urn:schemas-microsoft-com:vml" Requires="v">
                <p:oleObj name="CorelPhotoPaint.Image.10" r:id="rId3" imgW="3371095" imgH="1072807" progId="">
                  <p:embed/>
                </p:oleObj>
              </mc:Choice>
              <mc:Fallback>
                <p:oleObj name="CorelPhotoPaint.Image.10" r:id="rId3" imgW="3371095" imgH="1072807" progId="">
                  <p:embed/>
                  <p:pic>
                    <p:nvPicPr>
                      <p:cNvPr id="61444"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933828"/>
                        <a:ext cx="42672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91334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403350" y="41"/>
            <a:ext cx="670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FF"/>
                </a:solidFill>
                <a:effectLst/>
                <a:uLnTx/>
                <a:uFillTx/>
                <a:latin typeface="Arial" pitchFamily="34" charset="0"/>
                <a:ea typeface="+mn-ea"/>
                <a:cs typeface="+mn-cs"/>
              </a:rPr>
              <a:t>FBN y simbiosis</a:t>
            </a:r>
            <a:endParaRPr kumimoji="0" lang="es-ES" altLang="es-MX" sz="2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8371" name="Text Box 3"/>
          <p:cNvSpPr txBox="1">
            <a:spLocks noChangeArrowheads="1"/>
          </p:cNvSpPr>
          <p:nvPr/>
        </p:nvSpPr>
        <p:spPr bwMode="auto">
          <a:xfrm>
            <a:off x="179388" y="620770"/>
            <a:ext cx="8964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Ø"/>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Entre el 80 y 90% del N disponible para las plantas es producto de la Fijación biológica del nitrógeno, y de esta un 80% es producto de las asociaciones simbióticas entre procariotas y Leguminosas</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pic>
        <p:nvPicPr>
          <p:cNvPr id="58372" name="Picture 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77" y="1676400"/>
            <a:ext cx="5040313"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91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042988" y="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Tipos de FBN por simbiosis</a:t>
            </a:r>
            <a:endParaRPr kumimoji="0" lang="es-E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5" name="Text Box 3"/>
          <p:cNvSpPr txBox="1">
            <a:spLocks noChangeArrowheads="1"/>
          </p:cNvSpPr>
          <p:nvPr/>
        </p:nvSpPr>
        <p:spPr bwMode="auto">
          <a:xfrm>
            <a:off x="468313" y="620713"/>
            <a:ext cx="8229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Bacterias Gram-negativas: Rhizobia en asociacion con Leguminosas</a:t>
            </a:r>
          </a:p>
          <a:p>
            <a:pPr marL="0" marR="0" lvl="0" indent="0" algn="l" defTabSz="914400" rtl="0" eaLnBrk="1" fontAlgn="base" latinLnBrk="0" hangingPunct="1">
              <a:lnSpc>
                <a:spcPct val="100000"/>
              </a:lnSpc>
              <a:spcBef>
                <a:spcPct val="50000"/>
              </a:spcBef>
              <a:spcAft>
                <a:spcPct val="0"/>
              </a:spcAft>
              <a:buClr>
                <a:srgbClr val="FF3300"/>
              </a:buClr>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Generos: 	</a:t>
            </a: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Sinorhizobium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Mesorhizobium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Azorhizobium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Bradyrhizobium</a:t>
            </a:r>
            <a:endParaRPr kumimoji="0" lang="es-ES"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6" name="Text Box 4"/>
          <p:cNvSpPr txBox="1">
            <a:spLocks noChangeArrowheads="1"/>
          </p:cNvSpPr>
          <p:nvPr/>
        </p:nvSpPr>
        <p:spPr bwMode="auto">
          <a:xfrm>
            <a:off x="468313" y="3716338"/>
            <a:ext cx="8229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Bacterias Gram-positivas: actino-mycete (</a:t>
            </a: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Frankia</a:t>
            </a: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en asociacion con diversos grupos de dicotiledoneas (arbóles y arbustos leñosos).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Importancia en la economía del N en ecosistemas naturales </a:t>
            </a:r>
          </a:p>
        </p:txBody>
      </p:sp>
      <p:sp>
        <p:nvSpPr>
          <p:cNvPr id="13317" name="Text Box 5"/>
          <p:cNvSpPr txBox="1">
            <a:spLocks noChangeArrowheads="1"/>
          </p:cNvSpPr>
          <p:nvPr/>
        </p:nvSpPr>
        <p:spPr bwMode="auto">
          <a:xfrm>
            <a:off x="468313" y="5157788"/>
            <a:ext cx="8458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Cianobacterias: en asociacion con diverso plantas como dicot., arbustos,  helechos.</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Ejm: Azolla (helecho de agua) con </a:t>
            </a:r>
            <a:r>
              <a:rPr kumimoji="0" lang="es-AR" altLang="en-US" sz="2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Anabaena </a:t>
            </a: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co-cultivo de arroz que provee todo el N necesario </a:t>
            </a:r>
          </a:p>
        </p:txBody>
      </p:sp>
    </p:spTree>
    <p:extLst>
      <p:ext uri="{BB962C8B-B14F-4D97-AF65-F5344CB8AC3E}">
        <p14:creationId xmlns:p14="http://schemas.microsoft.com/office/powerpoint/2010/main" val="2487759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75865" y="150073"/>
            <a:ext cx="5976664" cy="461665"/>
          </a:xfrm>
          <a:prstGeom prst="rect">
            <a:avLst/>
          </a:prstGeom>
          <a:noFill/>
        </p:spPr>
        <p:txBody>
          <a:bodyPr wrap="square" rtlCol="0">
            <a:spAutoFit/>
          </a:bodyPr>
          <a:lstStyle/>
          <a:p>
            <a:pPr algn="ctr"/>
            <a:r>
              <a:rPr lang="en-US" sz="2400" dirty="0" err="1"/>
              <a:t>Evolución</a:t>
            </a:r>
            <a:r>
              <a:rPr lang="en-US" sz="2400" dirty="0"/>
              <a:t> de </a:t>
            </a:r>
            <a:r>
              <a:rPr lang="en-US" sz="2400" dirty="0" err="1"/>
              <a:t>las</a:t>
            </a:r>
            <a:r>
              <a:rPr lang="en-US" sz="2400" dirty="0"/>
              <a:t> </a:t>
            </a:r>
            <a:r>
              <a:rPr lang="en-US" sz="2400" dirty="0" err="1"/>
              <a:t>endosimbiosis</a:t>
            </a:r>
            <a:r>
              <a:rPr lang="en-US" sz="2400" dirty="0"/>
              <a:t> </a:t>
            </a:r>
            <a:r>
              <a:rPr lang="en-US" sz="2400" dirty="0" err="1"/>
              <a:t>radiculares</a:t>
            </a:r>
            <a:endParaRPr lang="en-US" sz="2400"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35" y="611738"/>
            <a:ext cx="8278776" cy="62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275865" y="3501008"/>
            <a:ext cx="6064905" cy="1015663"/>
          </a:xfrm>
          <a:prstGeom prst="rect">
            <a:avLst/>
          </a:prstGeom>
          <a:solidFill>
            <a:schemeClr val="bg1"/>
          </a:solidFill>
        </p:spPr>
        <p:txBody>
          <a:bodyPr wrap="square" rtlCol="0">
            <a:spAutoFit/>
          </a:bodyPr>
          <a:lstStyle/>
          <a:p>
            <a:pPr algn="ctr"/>
            <a:r>
              <a:rPr lang="en-US" sz="2000" dirty="0">
                <a:solidFill>
                  <a:srgbClr val="C00000"/>
                </a:solidFill>
              </a:rPr>
              <a:t>La </a:t>
            </a:r>
            <a:r>
              <a:rPr lang="en-US" sz="2000" dirty="0" err="1">
                <a:solidFill>
                  <a:srgbClr val="C00000"/>
                </a:solidFill>
              </a:rPr>
              <a:t>simbiosis</a:t>
            </a:r>
            <a:r>
              <a:rPr lang="en-US" sz="2000" dirty="0">
                <a:solidFill>
                  <a:srgbClr val="C00000"/>
                </a:solidFill>
              </a:rPr>
              <a:t> con </a:t>
            </a:r>
            <a:r>
              <a:rPr lang="en-US" sz="2000" dirty="0" err="1">
                <a:solidFill>
                  <a:srgbClr val="C00000"/>
                </a:solidFill>
              </a:rPr>
              <a:t>rizobacterias</a:t>
            </a:r>
            <a:r>
              <a:rPr lang="en-US" sz="2000" dirty="0">
                <a:solidFill>
                  <a:srgbClr val="C00000"/>
                </a:solidFill>
              </a:rPr>
              <a:t> </a:t>
            </a:r>
            <a:r>
              <a:rPr lang="en-US" sz="2000" dirty="0" err="1">
                <a:solidFill>
                  <a:srgbClr val="C00000"/>
                </a:solidFill>
              </a:rPr>
              <a:t>formadoras</a:t>
            </a:r>
            <a:r>
              <a:rPr lang="en-US" sz="2000" dirty="0">
                <a:solidFill>
                  <a:srgbClr val="C00000"/>
                </a:solidFill>
              </a:rPr>
              <a:t> de </a:t>
            </a:r>
            <a:r>
              <a:rPr lang="en-US" sz="2000" dirty="0" err="1">
                <a:solidFill>
                  <a:srgbClr val="C00000"/>
                </a:solidFill>
              </a:rPr>
              <a:t>nodulos</a:t>
            </a:r>
            <a:r>
              <a:rPr lang="en-US" sz="2000" dirty="0">
                <a:solidFill>
                  <a:srgbClr val="C00000"/>
                </a:solidFill>
              </a:rPr>
              <a:t> y </a:t>
            </a:r>
            <a:r>
              <a:rPr lang="en-US" sz="2000" dirty="0" err="1">
                <a:solidFill>
                  <a:srgbClr val="C00000"/>
                </a:solidFill>
              </a:rPr>
              <a:t>fijadores</a:t>
            </a:r>
            <a:r>
              <a:rPr lang="en-US" sz="2000" dirty="0">
                <a:solidFill>
                  <a:srgbClr val="C00000"/>
                </a:solidFill>
              </a:rPr>
              <a:t> de N </a:t>
            </a:r>
            <a:r>
              <a:rPr lang="en-US" sz="2000" dirty="0" err="1">
                <a:solidFill>
                  <a:srgbClr val="C00000"/>
                </a:solidFill>
              </a:rPr>
              <a:t>evolucionó</a:t>
            </a:r>
            <a:r>
              <a:rPr lang="en-US" sz="2000" dirty="0">
                <a:solidFill>
                  <a:srgbClr val="C00000"/>
                </a:solidFill>
              </a:rPr>
              <a:t> a </a:t>
            </a:r>
            <a:r>
              <a:rPr lang="en-US" sz="2000" dirty="0" err="1">
                <a:solidFill>
                  <a:srgbClr val="C00000"/>
                </a:solidFill>
              </a:rPr>
              <a:t>partir</a:t>
            </a:r>
            <a:r>
              <a:rPr lang="en-US" sz="2000" dirty="0">
                <a:solidFill>
                  <a:srgbClr val="C00000"/>
                </a:solidFill>
              </a:rPr>
              <a:t> de los </a:t>
            </a:r>
            <a:r>
              <a:rPr lang="en-US" sz="2000" dirty="0" err="1">
                <a:solidFill>
                  <a:srgbClr val="C00000"/>
                </a:solidFill>
              </a:rPr>
              <a:t>mecanismos</a:t>
            </a:r>
            <a:r>
              <a:rPr lang="en-US" sz="2000" dirty="0">
                <a:solidFill>
                  <a:srgbClr val="C00000"/>
                </a:solidFill>
              </a:rPr>
              <a:t> de </a:t>
            </a:r>
            <a:r>
              <a:rPr lang="en-US" sz="2000" dirty="0" err="1">
                <a:solidFill>
                  <a:srgbClr val="C00000"/>
                </a:solidFill>
              </a:rPr>
              <a:t>simbiosis</a:t>
            </a:r>
            <a:r>
              <a:rPr lang="en-US" sz="2000" dirty="0">
                <a:solidFill>
                  <a:srgbClr val="C00000"/>
                </a:solidFill>
              </a:rPr>
              <a:t>  con </a:t>
            </a:r>
            <a:r>
              <a:rPr lang="en-US" sz="2000" dirty="0" err="1">
                <a:solidFill>
                  <a:srgbClr val="C00000"/>
                </a:solidFill>
              </a:rPr>
              <a:t>micorrizas</a:t>
            </a:r>
            <a:r>
              <a:rPr lang="en-US" sz="2000" dirty="0">
                <a:solidFill>
                  <a:srgbClr val="C00000"/>
                </a:solidFill>
              </a:rPr>
              <a:t> </a:t>
            </a:r>
            <a:r>
              <a:rPr lang="en-US" sz="2000" dirty="0" err="1">
                <a:solidFill>
                  <a:srgbClr val="C00000"/>
                </a:solidFill>
              </a:rPr>
              <a:t>arbusculares</a:t>
            </a:r>
            <a:r>
              <a:rPr lang="en-US" sz="2000" dirty="0">
                <a:solidFill>
                  <a:srgbClr val="C00000"/>
                </a:solidFill>
              </a:rPr>
              <a:t> </a:t>
            </a:r>
          </a:p>
        </p:txBody>
      </p:sp>
    </p:spTree>
    <p:extLst>
      <p:ext uri="{BB962C8B-B14F-4D97-AF65-F5344CB8AC3E}">
        <p14:creationId xmlns:p14="http://schemas.microsoft.com/office/powerpoint/2010/main" val="19344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8047" y="620688"/>
            <a:ext cx="8712968" cy="3477875"/>
          </a:xfrm>
          <a:prstGeom prst="rect">
            <a:avLst/>
          </a:prstGeom>
        </p:spPr>
        <p:txBody>
          <a:bodyPr wrap="square">
            <a:spAutoFit/>
          </a:bodyPr>
          <a:lstStyle/>
          <a:p>
            <a:pPr marL="285750" indent="-285750">
              <a:buClr>
                <a:srgbClr val="FF0000"/>
              </a:buClr>
              <a:buFont typeface="Wingdings" panose="05000000000000000000" pitchFamily="2" charset="2"/>
              <a:buChar char="q"/>
            </a:pPr>
            <a:r>
              <a:rPr lang="en-US" sz="2000" dirty="0" err="1"/>
              <a:t>Eurosid</a:t>
            </a:r>
            <a:r>
              <a:rPr lang="en-US" sz="2000" dirty="0"/>
              <a:t> I</a:t>
            </a:r>
          </a:p>
          <a:p>
            <a:pPr marL="742950" lvl="1" indent="-285750" defTabSz="265113">
              <a:buClr>
                <a:srgbClr val="FF0000"/>
              </a:buClr>
              <a:buFont typeface="Wingdings" panose="05000000000000000000" pitchFamily="2" charset="2"/>
              <a:buChar char="Ø"/>
              <a:tabLst>
                <a:tab pos="354013" algn="l"/>
              </a:tabLst>
            </a:pPr>
            <a:r>
              <a:rPr lang="en-US" sz="2000" dirty="0" err="1"/>
              <a:t>Fabales</a:t>
            </a:r>
            <a:endParaRPr lang="en-US" sz="2000" dirty="0"/>
          </a:p>
          <a:p>
            <a:pPr marL="742950" lvl="1" indent="-285750" defTabSz="530225">
              <a:buClr>
                <a:srgbClr val="FF0000"/>
              </a:buClr>
              <a:buFont typeface="Wingdings" panose="05000000000000000000" pitchFamily="2" charset="2"/>
              <a:buChar char="Ø"/>
            </a:pPr>
            <a:r>
              <a:rPr lang="en-US" sz="2000" dirty="0" err="1"/>
              <a:t>Fegales</a:t>
            </a:r>
            <a:endParaRPr lang="en-US" sz="2000" dirty="0"/>
          </a:p>
          <a:p>
            <a:pPr marL="742950" lvl="1" indent="-285750" defTabSz="530225">
              <a:buClr>
                <a:srgbClr val="FF0000"/>
              </a:buClr>
              <a:buFont typeface="Wingdings" panose="05000000000000000000" pitchFamily="2" charset="2"/>
              <a:buChar char="Ø"/>
            </a:pPr>
            <a:r>
              <a:rPr lang="en-US" sz="2000" dirty="0" err="1"/>
              <a:t>Cucurbitales</a:t>
            </a:r>
            <a:r>
              <a:rPr lang="en-US" sz="2000" dirty="0"/>
              <a:t> </a:t>
            </a:r>
          </a:p>
          <a:p>
            <a:pPr marL="742950" lvl="1" indent="-285750" defTabSz="530225">
              <a:buClr>
                <a:srgbClr val="FF0000"/>
              </a:buClr>
              <a:buFont typeface="Wingdings" panose="05000000000000000000" pitchFamily="2" charset="2"/>
              <a:buChar char="Ø"/>
            </a:pPr>
            <a:r>
              <a:rPr lang="en-US" sz="2000" dirty="0"/>
              <a:t>Rosales</a:t>
            </a:r>
          </a:p>
          <a:p>
            <a:pPr marL="285750" indent="-285750">
              <a:buClr>
                <a:srgbClr val="FF0000"/>
              </a:buClr>
              <a:buFont typeface="Wingdings" panose="05000000000000000000" pitchFamily="2" charset="2"/>
              <a:buChar char="v"/>
            </a:pPr>
            <a:endParaRPr lang="en-US" sz="2000" dirty="0"/>
          </a:p>
          <a:p>
            <a:pPr marL="1200150" lvl="2" indent="-285750">
              <a:buClr>
                <a:srgbClr val="FF0000"/>
              </a:buClr>
              <a:buFont typeface="Wingdings" panose="05000000000000000000" pitchFamily="2" charset="2"/>
              <a:buChar char="v"/>
            </a:pPr>
            <a:r>
              <a:rPr lang="en-US" sz="2000" dirty="0" err="1"/>
              <a:t>Familia</a:t>
            </a:r>
            <a:r>
              <a:rPr lang="en-US" sz="2000" dirty="0"/>
              <a:t>: </a:t>
            </a:r>
            <a:r>
              <a:rPr lang="en-US" sz="2000" i="1" dirty="0" err="1"/>
              <a:t>Leguminosae</a:t>
            </a:r>
            <a:r>
              <a:rPr lang="en-US" sz="2000" i="1" dirty="0"/>
              <a:t> (</a:t>
            </a:r>
            <a:r>
              <a:rPr lang="en-US" sz="2000" i="1" dirty="0" err="1"/>
              <a:t>Fabaceae</a:t>
            </a:r>
            <a:r>
              <a:rPr lang="en-US" sz="2000" dirty="0"/>
              <a:t>) 640 </a:t>
            </a:r>
            <a:r>
              <a:rPr lang="en-US" sz="2000" dirty="0" err="1"/>
              <a:t>generos</a:t>
            </a:r>
            <a:r>
              <a:rPr lang="en-US" sz="2000" dirty="0"/>
              <a:t>  con  18,000  </a:t>
            </a:r>
            <a:r>
              <a:rPr lang="en-US" sz="2000" dirty="0" err="1"/>
              <a:t>especies</a:t>
            </a:r>
            <a:r>
              <a:rPr lang="en-US" sz="2000" dirty="0"/>
              <a:t>                                                                             </a:t>
            </a:r>
          </a:p>
          <a:p>
            <a:pPr marL="0" lvl="1"/>
            <a:r>
              <a:rPr lang="en-US" sz="2000" dirty="0"/>
              <a:t>                                                                                                             	</a:t>
            </a:r>
            <a:r>
              <a:rPr lang="en-US" sz="2000" dirty="0" err="1"/>
              <a:t>Nodula</a:t>
            </a:r>
            <a:r>
              <a:rPr lang="en-US" sz="2000" dirty="0"/>
              <a:t> y </a:t>
            </a:r>
            <a:r>
              <a:rPr lang="en-US" sz="2000" dirty="0" err="1"/>
              <a:t>fijan</a:t>
            </a:r>
            <a:r>
              <a:rPr lang="en-US" sz="2000" dirty="0"/>
              <a:t> N</a:t>
            </a:r>
          </a:p>
          <a:p>
            <a:pPr marL="1657350" lvl="3" indent="-285750">
              <a:buClr>
                <a:srgbClr val="FF0000"/>
              </a:buClr>
              <a:buFont typeface="Arial" panose="020B0604020202020204" pitchFamily="34" charset="0"/>
              <a:buChar char="•"/>
            </a:pPr>
            <a:r>
              <a:rPr lang="en-US" sz="2000" dirty="0"/>
              <a:t>Sub-</a:t>
            </a:r>
            <a:r>
              <a:rPr lang="en-US" sz="2000" dirty="0" err="1"/>
              <a:t>familias</a:t>
            </a:r>
            <a:r>
              <a:rPr lang="en-US" sz="2000" dirty="0"/>
              <a:t>:  	</a:t>
            </a:r>
            <a:r>
              <a:rPr lang="en-US" sz="2000" i="1" dirty="0" err="1"/>
              <a:t>Papilionoideae</a:t>
            </a:r>
            <a:r>
              <a:rPr lang="en-US" sz="2000" dirty="0"/>
              <a:t> 	(468 </a:t>
            </a:r>
            <a:r>
              <a:rPr lang="en-US" sz="2000" dirty="0" err="1"/>
              <a:t>generos</a:t>
            </a:r>
            <a:r>
              <a:rPr lang="en-US" sz="2000" dirty="0"/>
              <a:t>)      	93%</a:t>
            </a:r>
          </a:p>
          <a:p>
            <a:r>
              <a:rPr lang="en-US" sz="2000" dirty="0"/>
              <a:t>				</a:t>
            </a:r>
            <a:r>
              <a:rPr lang="en-US" sz="2000" i="1" dirty="0" err="1"/>
              <a:t>Mimosoideae</a:t>
            </a:r>
            <a:r>
              <a:rPr lang="en-US" sz="2000" i="1" dirty="0"/>
              <a:t> 	</a:t>
            </a:r>
            <a:r>
              <a:rPr lang="en-US" sz="2000" dirty="0"/>
              <a:t>(78 </a:t>
            </a:r>
            <a:r>
              <a:rPr lang="en-US" sz="2000" dirty="0" err="1"/>
              <a:t>generos</a:t>
            </a:r>
            <a:r>
              <a:rPr lang="en-US" sz="2000" dirty="0"/>
              <a:t>)	88%</a:t>
            </a:r>
          </a:p>
          <a:p>
            <a:r>
              <a:rPr lang="en-US" sz="2000" dirty="0"/>
              <a:t>				</a:t>
            </a:r>
            <a:r>
              <a:rPr lang="en-US" sz="2000" i="1" dirty="0" err="1"/>
              <a:t>Caesalpinioideae</a:t>
            </a:r>
            <a:r>
              <a:rPr lang="en-US" sz="2000" dirty="0"/>
              <a:t> 	(157 </a:t>
            </a:r>
            <a:r>
              <a:rPr lang="en-US" sz="2000" dirty="0" err="1"/>
              <a:t>generos</a:t>
            </a:r>
            <a:r>
              <a:rPr lang="en-US" sz="2000" dirty="0"/>
              <a:t>)      	5 %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12" y="3429000"/>
            <a:ext cx="3431902"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1521859" y="25551"/>
            <a:ext cx="6465344" cy="461665"/>
          </a:xfrm>
          <a:prstGeom prst="rect">
            <a:avLst/>
          </a:prstGeom>
          <a:noFill/>
        </p:spPr>
        <p:txBody>
          <a:bodyPr wrap="square" rtlCol="0">
            <a:spAutoFit/>
          </a:bodyPr>
          <a:lstStyle/>
          <a:p>
            <a:pPr algn="ctr"/>
            <a:r>
              <a:rPr lang="en-US" sz="2400" dirty="0" err="1"/>
              <a:t>Plantas</a:t>
            </a:r>
            <a:r>
              <a:rPr lang="en-US" sz="2400" dirty="0"/>
              <a:t> </a:t>
            </a:r>
            <a:r>
              <a:rPr lang="en-US" sz="2400" dirty="0" err="1"/>
              <a:t>que</a:t>
            </a:r>
            <a:r>
              <a:rPr lang="en-US" sz="2400" dirty="0"/>
              <a:t> </a:t>
            </a:r>
            <a:r>
              <a:rPr lang="en-US" sz="2400" dirty="0" err="1"/>
              <a:t>establecen</a:t>
            </a:r>
            <a:r>
              <a:rPr lang="en-US" sz="2400" dirty="0"/>
              <a:t> </a:t>
            </a:r>
            <a:r>
              <a:rPr lang="en-US" sz="2400" dirty="0" err="1"/>
              <a:t>endosimbiosis</a:t>
            </a:r>
            <a:r>
              <a:rPr lang="en-US" sz="2400" dirty="0"/>
              <a:t>  con  FBN</a:t>
            </a:r>
          </a:p>
        </p:txBody>
      </p:sp>
    </p:spTree>
    <p:extLst>
      <p:ext uri="{BB962C8B-B14F-4D97-AF65-F5344CB8AC3E}">
        <p14:creationId xmlns:p14="http://schemas.microsoft.com/office/powerpoint/2010/main" val="350765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UUExQWFhUVGBwaGBgXGRgaHRoaFxYYGBoXGBoYHCggGBslHRQXITEiJSkrLi4uGB8zODMsNygtLiwBCgoKDg0OGxAQGjQkICYsLC8sNCwsNCwsLCwsLCw0LzQsNCwsNCw0Lyw0LDQsLCwsLCw0NCwsLDQsLCwsLDQ0NP/AABEIAQAArAMBIgACEQEDEQH/xAAbAAABBQEBAAAAAAAAAAAAAAAEAQIDBQYAB//EADMQAAECAwYFAwQDAAIDAAAAAAEAEQIhMQMEQVFh8AUScYGRobHBBiLR4RMy8SNiM0JS/8QAGQEAAgMBAAAAAAAAAAAAAAAAAAECAwQF/8QAJREBAQACAwACAgICAwAAAAAAAAECEQMhMQRBElEyYSJxE4Hh/9oADAMBAAIRAxEAPwDed0oXcvWW5JwUeqrJEE0iuKXD5SPvfdM3DfVA8c/8MXT4R4fzggeL/wDji6JZeCPJ+KVO/VVnLP1VtxUV235VUYdFQdMgCNhZ2QlgZsUbcoDFEWmwJ8Y6KrNEkFf0rzh0mVJCXP4kVc8PDEarLylF9BaDlIM8M21Ulm3Lq+rN3UFkXhkKCer4qWwjLS9Fmy39GLhA5SAMapwOCZZwEtnjgn2Q/SjvZJbOGmG/VXl3H2j/AD/VS2YcYfHZXF1H2gMtvwvUoni1/CYE6NNddUiRDz/vlIx2EkZGPupBFnC/ZB+HQ/pLEf0d/hNB999k6E9/xRGwYF0WvslG/wDU0DfZAL1x3JB8UD2Z6GSLPjLeKE4gfsi0efbJLLw48r4tDM6aKqJ7q44nUqotCwWe+j6Rw1nip7MmfjboaEz7omEVeg6P6qGSNPu/Z/hXtxl7qiu0JJfLfyr26a+e8lk5oUXVhHhOaJ5JQsxcPjgZoayHMzZB5jOYRFpFOXbys+V/R6S2TtKqmsA7qOxiYuM3yRd0gJLPveChegIggkPO2ojrrEw/GTp8F0IFPAXWUJ/1bPhb/LZ9JG3hLNMdk6Lz1TYgusITHfSiXlGY7v8ACb1/CdCDsImgkJTnTGzThv8ASJ+xTSZb8pY1z7bwE2KX63NBEI8IfiA+w9PjJERb/SH4hADZnGRH6dLLqJR5ZxSsW5Kpjm+/9VvxUPEfHjJVDzcHeaz32mggr03JTw0O211UFkHO9hTCm90UcldS2AaavrkKUmPfdVn7uJtt9Fe3GKjrJyiLy6xBouZ6SY065hlOLRwIROZI1dQWVr9rChLntipQGw69dzWbIxNnCRlVWVwtPvBp4lRAWUoSMCfbIomytJQ79ctVVexG1suJ2Ys5EAtiqQW3MScy4G8FXvEzzZFXQlg+PznmtvwrbklaIi8bwTSVxkEnXea6/YLqd6JOXVKS1Jv7LoYgA00Ek8pYEwdfXHVLCiA4QvuqQw7z9UsW/hNH7ogG0/agvsQ5D0VPx7j5siYLNuYY78rM2/G7WKUUZIabZaSoqcsvqJzFXcUDkiqp7eUirv8AnBL4ywRF94PFaDngq04WqBiM1Tc+y10ykEM31l+1M7DddE2KAwxM091T4QWffZKq6Wxhm6vbjIBUtmcTXcyrq4xUms/KIubEkDmwf+2NKMigByzrUbNUHYRGhJA6etZoppCfZZcoBt1Zsa4KeylqX3LwoLtZ/bKRDNjLTJS2J36qu/0YyMnlGuCLu1Ad9VXxjHGmqOukUhrvutfwr/mYh/XeVU3HY9Upi7P3SRSwp65Ls+hwJrvquBybuuEvfLuwSE6I3J6EoJ7eU6IftIE4FqJB0OygeLXr+OyjioQJdcEYBksb9YW5tIjZhyIcN1UM8tRLGbrKXu9EkmsREmqXQkEEcRm40nhoUTZvCXDcwMq44hS8P5miJnVh0OazXJMZdbKB4Y4nLj+r4iVat0WysLeG7QQ2NlBCYiBHFFHNuabQjCSzvArube0swYeWEGERFpNDUlbS/wDCnvZ5Zw8o9RLosnJlb1B5NvOfqq6fdzgM5mwk6oxiNgfC3P11dzZwsagv3WFIka6qfHbZ2pydZw4q5uTjl6fNVTWYeVequrjDT1UeUouLrB/UmTl69fwioIpAY56FDXKbPSdFNC5Gjz16rPl+jHQAkb2ETZ/1bV5SmhoYgIaePRT2ZM5dp0VVuoBFpG0J1zywUnDLR4Tk88UDeouaF86vi2qj4deuV5q/4mX457SjQGHMedzXA9ELZXuE401p+0RAXmNtXeq7Uzl8GjgdemqQh6fK4HL/AFLE+G/Kl/oeJHyKdzVn/iRdvwjREM6719kHfbjDHCWhAizEvOSMdu/d1wpR5KNksN59bcPjgjMiwI0AxR13uEFn99oH5h/WGpMWuDBprVX65iMYiIy66Og7Kw/jbnNpIyYAjr2WXm48tdLMLEPByIPtEMUEySCCZHxgtpZRwQWfN9piEMiZSFB2WM4t9S2MEH2kRHEBw+pqfCx/HPrO1tIeQfaGZocfRY8cMrdaTuvaj+s+NG2tjk/VziVnzG8/3ghTamIvVSAy613mtM4/xmmfK7qSGAl8le8OnyvltlRWcWCvrjDTpgqOZGNJcIh/FyCGEFyeahzbpNOs7X7IoBSIzkDSlZoS6GjmlO7IiGJj9rVWbP8AZp7IOJGqLjsonrTNQWZHKJTz+G+UVZ2hMnq3sq8hAt9jJhAJlDT9YKps4yImoGxx/CuOIcuA+VXXGxEVoXDAMnx9SrMZtDBbGA591f8ACrySO3fp0VVxK6sSwzRfBoSxcS7LZw8liOPrQSlPx/skvLo/p6KOCKnjDwU/m266m9zf/o+zyf8Acs0vRu/ykcFKIVIiPsJAZTG8uiU9UhONcOiUMpb41TLaYOKcEyPHeCA8y+oA0cXU7KzVrCtV9SQn+SJZe0CovoqCEzBU0GKiFVLAZfHyo5I1LZei0FyPdgFQ2NSr66Gef7/CycvpRb3cAAn+26FEkMA4qUJYRBmZi9UUBIAmeElly/RjLI5+ERY60zUF3geEk9GrVFWVph3r6qv6H2bfbL7XzwUHB7AGPqiLxAS5LB1HwciGI4MO6jPLpLG9re98HMcPNIQv66Jt64UbMQ8sTwmvv2SQX+0MJhBk/tipbKMtM9WWz48ytg16QU8KWFuqYIcd70SQbl+F2cNfYqaIjU799EpGvffsmv8At1z4IgIapYoZfkN5Tn3omgDfwik7l86HbdUyKhy8+iefCaC29+EfRvOPqcf8kXusvy/r/FrvquH/AJC2+qyccnyWe+nQuM06HoutK5LrMtko1GibsHKvrpufbuqO7YHI0xfRXdyj9Vk5UYuIIAwMgZdUVaAAQ1L1yqgrqzENOU0TZHmIwlLeeizZGsbI4Z6qaGAnu22UNzMiTlsd1PZCebD49lTRD7aF4B69t0Q3D7N4iMq7wREdo4pRR8MLR9aKz42rkf3FtBZCnun8rdN+U4Qyxphp7JAZ72V3cccZOoZDU/5/ibGdfZPNZpIQcB6t8qd/skrzymkhxmN+i4Ceu3XAduuQQZw9UhDDfhdCN/tNMSPsiEO1Gak/hK1XXRHRKR6eiV0bBfVsP/Icm+M1jrT59Vs/q8PaGWGx+1jooK7qqL1TCEEHsRolHqduFxizCaKYdlGoUTd8DuqvrlTqqG6E4Dqr67Y+/wCVk5SWxhheHldsRX2RFjASYaufb5QcEJdyBMeeyKAbldt1WXL01kIW1OqkEbb0ZNhAYTq2GlDnRdFdyepMlTd0EtCCCHqVLdIWIUF4gMBY1FUbcIHLlXfFl/5Oz/0tOVxpn+xui7mHnFKW065JpONCV3u9G7CeHvollk659iu9Unnypz+xo+XtT9J8Om5qMexnonwqILEWynv5SQ7/AMSEzSYPnl+UbGjTt04jDEJIYWCQdvf2olAxH1bD9/ZY2MVw37rafV4eM9OqxdtJUX1ILFVki6KKaa0lGq6IuYnPAzktBc9N9ln7rhktBdSzs6y83pRY2cLlxgA+hyRMcRYHXZQ93JAM8AT5qURzT1rLcllyNZ2BcAY+0lYWMf8A6u/TCc6KssIv6zlia9GRUFHfvn+1VZ0E96gcGI5tr31ScLj+4jffVNs4XBemDJeG2f3GoV3xf59j7W0Xv8JnL6bxoniW8k0wtjvJd31JwHhtzzSwgslc5pYS2BR/2HQik/w6UHc0jT3sLgTXfXVHhEpSR6roR11/K7Tf6omRWjAvhMo8MNxHiMFiHiIecs+yz0P1aXJEAbAPNZzj3EDa2piLmExMOgyTbpZgxSYAVbLIDEyWfkz/ABTF8W4n/OSeVmwr4WavIPj4Wzj4fDEDEA7sADWeWqzl/upERBlNlVOSUtKN572UsQ9d+E62h+7flMiU1dEXaTLQXSR+N1Weu0vjqr66b8LLzelFjdrVn1RlkKzAOAb2QF1+4TMsNWw1R0VtOEEDKnposuZrC7xACTS7V+Eb/KTCBgNzQEIP4+WZEwAwlj43RVa0W9pwTmUTc4WOKHhgIGk9J5viirvEGDF2J2yu+N/OGOIlTuapoHXdPCUibLhT5XdSc3jb91wBNEh9PTyuEJ/xx7JUeHeq4995JHnlvFcT12UaBIkNxC0azjOUJp0KII03iFDfISYSGBLHB0Xw568nNiTEHJzDD0V/wu7OJ9nxXXaygFnFEYSYrOMycY/1YVZ3Wg+mBKGGOAMYpRYsRgOuK5vyN3aYiDhscNmDaCoLDMBpjRZLjthyxswAIcEYn8r0aO8izgj5mblIjL8zhsh7Lyr6gvvNaGLAyD1YZpcU/Qv7Ul+DxKF8MUlvaPE80sR/S0qamugcjJw+KvbowdUd1D4Pqr27DNZuWdksbgHDGEgAuEVFGSQ7yYCnxohbtEWNJDuprKEmeD11y9Vmy9NZWMbfv4Rrd3QcBDkPl/miOu0UIYxAMMFXYSQEkdMzqiLtX490LaD7i1NclPdqtTL4Vnx+s4cWB0/Lrqb90lR+cxkugo3fDfldyTpJxLlc+rd2TWnkuMRFIm6f4mElEj0f8JTXfRI/z+MKBAITSWq4hmc+mmM/TVdFXP4yXA+PnLQJBhvqThNpYx/zWc4Z4OxOHRDcP+rYoC8X9wOUDQ4U9lt+IcQs7GF7WIYyq/8A1AxXn3E+J2H8nNDd5Goiix0YKjkwxy9Tm0HFOPRW2HKP+r+eqzV6vBJLlzQrVm+i8QGGGzs7MATaJh5IqsnfQ0Rp2oo44yFlaZCZv7oizDg6b7ISzKJgiYHX1TyVVNdhMD4WhuxnP0/CoLmS4OqvLpiVl5b9BYQRAtuYx7ImxibWdN1Qogk/ZSWP9vwsuQXF3ALv20KMgYsCfTPH0Vddw5kT+e6PgiYscDPr+FXZ3sJjCXfMO+bZKe7s4Q0IciZA2VPYTKnwX/KJLLlSEHp2y+V2TYLgep+Oq7sNxlpueKTmXcu9UvJ6pg6MUXEF8s1x32/a4DsgF5aCtVBe7wLOzijMxCCSemAUrzz9e6yn1vf5CxhBJLRHIZYaJW6OTbJcWv8AFbxmOIkklg0uksFDHYCGIAxOWch5A/4hzZxA0pP9+iJ4RYmOOsM3rWWTLPlklatOFwQwwkGEARAsRi9JKq4jw4GYDRCsvUZLW8N4SLSGEwWgcFjzyDipho/RWlnwkRQxxRxDkb+0QI5jiIQ/qFnud3uFXkBs2JUoorHjd3EFoWpggRDIur/y3FaW5lj3Euvqr26F8JPvqqG6Ti7q9uUMvxJZ+T0hcJJIGRbo6NJeIkYECQ3kgbC0aPmIJnQS0qjLE1LM56MsuYWV0jmHFNlWNkQXH/0RPFhQaKpsajdFa2In7qu9CH2xmSJ4jYUthEZOJvt2S2nKDIEnP8ykus5udR6qXB/JK+LGH3S+s6JBEG91zZ78ru4zo6V9Z0xXEPQA+fykL76/6n1qPP8Aif4/l0DYZb36JQZfFfXHwl300K6LVOeA06earG8VhNpeI8GYFqt0y1Ww8TWE+oLFr0XcgsTg+YCp5e4ligtuFAEt9znlhMhCdkqa73QwRBwDFD9sw/YeaqXhNpCCeZ2MocWBNTRi6Pisv+Qc3MIATEZT760WK7nqVm0nBbnz29kXIAmWDlhVvLLZ3jg5t4OQn+KCEkQQs7sau6qPpm0is4orSIANIAMHBYvr+kP9X/VAsoY4YOcRxOxiaYMnbDIGqh3KNbecfU5hF4iAMg8IbMSx1dUcZk2+4Tr5bc0ROJ9e6heS1YzUU0RdnfXc1e3IyVDdIiIgry5RE79SqOUhnPPTdEXdf7OQ4DY5H3QdmB9vr5RcMnApQHosmfoWdlFzFwJTxpvNWNjg8n2+vVVlzhYg5BWV35SQ/wDXclXfQKtIABge+3U10LOWffoh7S0EURYNlDKXR10EbBPj9SWcHbSf6XN710/HdMu1o430UrvuTrvY+Q3Gvn/SVwD0b1KQtv3TwB/ql6CEbGnuuEqY9UoSE9fKIDYRkqL6muXNDDGztIvRir019XTY4H+0vPbKNh70yHBrpFbRxBwOWA9BKg91d8J++yAtGPKSx/6gThOc81U3vh9rdbQWlkDHAJsz9umqGt+LmE/8VkRDFPlieIA4gymyyZ8V30sljY37jEFgIbWMvIwwNObSLVxXj/H+IG1tYiS5Oe8lpuIWNvbD+W0g5YaZeAaLI36z+5gjDj1e0csulc/beakMUk2KBjJcN/hXVXRV0JBD5q5uNJbKpbnUdcclc3MS6hZuREfZiUJaQx/SOso5k64dazQFgKdHkH6uibDEDP2WPILew7UodflG2UzPRz8fKFu4Aihm9JBF2cTk7x8Kr+zE2UTOeUFvnRMtLQMTQ5JGqPYKO9lrN3nv1RjdUJ+H8QhAYsD7asio+IWeJFd9ViLaKKePuortaROcWXSx+R0nHo0Fo4DH19uyc2j91leDcQjB+4yC01lGCHceP2teHJKLP0//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40365"/>
            <a:ext cx="2389795" cy="35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25" y="1957893"/>
            <a:ext cx="5469516" cy="414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80561" y="46912"/>
            <a:ext cx="5688632" cy="1292662"/>
          </a:xfrm>
          <a:prstGeom prst="rect">
            <a:avLst/>
          </a:prstGeom>
          <a:noFill/>
        </p:spPr>
        <p:txBody>
          <a:bodyPr wrap="square" rtlCol="0">
            <a:spAutoFit/>
          </a:bodyPr>
          <a:lstStyle/>
          <a:p>
            <a:pPr algn="ctr"/>
            <a:r>
              <a:rPr lang="en-US" sz="2400" dirty="0" err="1"/>
              <a:t>Nódulos</a:t>
            </a:r>
            <a:r>
              <a:rPr lang="en-US" sz="2400" dirty="0"/>
              <a:t> de </a:t>
            </a:r>
            <a:r>
              <a:rPr lang="en-US" sz="2400" dirty="0" err="1"/>
              <a:t>tallo</a:t>
            </a:r>
            <a:endParaRPr lang="en-US" sz="2400" dirty="0"/>
          </a:p>
          <a:p>
            <a:pPr algn="ctr"/>
            <a:r>
              <a:rPr lang="en-US" i="1" dirty="0" err="1"/>
              <a:t>Papilionoideae</a:t>
            </a:r>
            <a:endParaRPr lang="en-US" i="1" dirty="0"/>
          </a:p>
          <a:p>
            <a:pPr algn="ctr"/>
            <a:endParaRPr lang="en-US" i="1" dirty="0"/>
          </a:p>
          <a:p>
            <a:pPr algn="ctr"/>
            <a:r>
              <a:rPr lang="en-US" dirty="0"/>
              <a:t>En </a:t>
            </a:r>
            <a:r>
              <a:rPr lang="en-US" dirty="0" err="1"/>
              <a:t>regiones</a:t>
            </a:r>
            <a:r>
              <a:rPr lang="en-US" dirty="0"/>
              <a:t> </a:t>
            </a:r>
            <a:r>
              <a:rPr lang="en-US" dirty="0" err="1"/>
              <a:t>tropicales</a:t>
            </a:r>
            <a:r>
              <a:rPr lang="en-US" dirty="0"/>
              <a:t> </a:t>
            </a:r>
            <a:r>
              <a:rPr lang="en-US" dirty="0" err="1"/>
              <a:t>inundables</a:t>
            </a:r>
            <a:endParaRPr lang="en-US" dirty="0"/>
          </a:p>
        </p:txBody>
      </p:sp>
      <p:sp>
        <p:nvSpPr>
          <p:cNvPr id="7" name="6 Rectángulo"/>
          <p:cNvSpPr/>
          <p:nvPr/>
        </p:nvSpPr>
        <p:spPr>
          <a:xfrm>
            <a:off x="590925" y="3613666"/>
            <a:ext cx="2734757" cy="369332"/>
          </a:xfrm>
          <a:prstGeom prst="rect">
            <a:avLst/>
          </a:prstGeom>
          <a:solidFill>
            <a:schemeClr val="bg1"/>
          </a:solidFill>
        </p:spPr>
        <p:txBody>
          <a:bodyPr wrap="square">
            <a:spAutoFit/>
          </a:bodyPr>
          <a:lstStyle/>
          <a:p>
            <a:r>
              <a:rPr lang="en-US" sz="1400" i="1" dirty="0" err="1"/>
              <a:t>Neptunia</a:t>
            </a:r>
            <a:r>
              <a:rPr lang="en-US" sz="1400" i="1" dirty="0"/>
              <a:t> </a:t>
            </a:r>
            <a:r>
              <a:rPr lang="en-US" sz="1400" i="1" dirty="0" err="1"/>
              <a:t>oleracea</a:t>
            </a:r>
            <a:r>
              <a:rPr lang="en-US" sz="1400" i="1" dirty="0"/>
              <a:t> (</a:t>
            </a:r>
            <a:r>
              <a:rPr lang="en-US" sz="1400" i="1" dirty="0" err="1"/>
              <a:t>Mimosoideae</a:t>
            </a:r>
            <a:r>
              <a:rPr lang="en-US" i="1" dirty="0"/>
              <a:t>)</a:t>
            </a:r>
          </a:p>
        </p:txBody>
      </p:sp>
      <p:sp>
        <p:nvSpPr>
          <p:cNvPr id="8" name="7 Rectángulo"/>
          <p:cNvSpPr/>
          <p:nvPr/>
        </p:nvSpPr>
        <p:spPr>
          <a:xfrm>
            <a:off x="3779912" y="3508117"/>
            <a:ext cx="1976951" cy="523220"/>
          </a:xfrm>
          <a:prstGeom prst="rect">
            <a:avLst/>
          </a:prstGeom>
        </p:spPr>
        <p:txBody>
          <a:bodyPr wrap="none">
            <a:spAutoFit/>
          </a:bodyPr>
          <a:lstStyle/>
          <a:p>
            <a:pPr algn="ctr"/>
            <a:r>
              <a:rPr lang="en-US" sz="1400" i="1" dirty="0" err="1"/>
              <a:t>Discolobium</a:t>
            </a:r>
            <a:r>
              <a:rPr lang="en-US" sz="1400" i="1" dirty="0"/>
              <a:t> </a:t>
            </a:r>
            <a:r>
              <a:rPr lang="en-US" sz="1400" i="1" dirty="0" err="1"/>
              <a:t>pulchellum</a:t>
            </a:r>
            <a:r>
              <a:rPr lang="en-US" sz="1400" i="1" dirty="0"/>
              <a:t> </a:t>
            </a:r>
          </a:p>
          <a:p>
            <a:pPr algn="ctr"/>
            <a:r>
              <a:rPr lang="en-US" sz="1400" i="1" dirty="0"/>
              <a:t>(</a:t>
            </a:r>
            <a:r>
              <a:rPr lang="en-US" sz="1400" i="1" dirty="0" err="1"/>
              <a:t>Papilionoideae</a:t>
            </a:r>
            <a:r>
              <a:rPr lang="en-US" sz="1400" i="1" dirty="0"/>
              <a:t>)</a:t>
            </a:r>
          </a:p>
        </p:txBody>
      </p:sp>
      <p:sp>
        <p:nvSpPr>
          <p:cNvPr id="9" name="8 Rectángulo"/>
          <p:cNvSpPr/>
          <p:nvPr/>
        </p:nvSpPr>
        <p:spPr>
          <a:xfrm>
            <a:off x="640011" y="5743380"/>
            <a:ext cx="2685672" cy="307777"/>
          </a:xfrm>
          <a:prstGeom prst="rect">
            <a:avLst/>
          </a:prstGeom>
        </p:spPr>
        <p:txBody>
          <a:bodyPr wrap="none">
            <a:spAutoFit/>
          </a:bodyPr>
          <a:lstStyle/>
          <a:p>
            <a:r>
              <a:rPr lang="en-US" sz="1400" i="1" dirty="0" err="1"/>
              <a:t>Sesbania</a:t>
            </a:r>
            <a:r>
              <a:rPr lang="en-US" sz="1400" i="1" dirty="0"/>
              <a:t> </a:t>
            </a:r>
            <a:r>
              <a:rPr lang="en-US" sz="1400" i="1" dirty="0" err="1"/>
              <a:t>rostrata</a:t>
            </a:r>
            <a:r>
              <a:rPr lang="en-US" sz="1400" i="1" dirty="0"/>
              <a:t> (</a:t>
            </a:r>
            <a:r>
              <a:rPr lang="en-US" sz="1400" i="1" dirty="0" err="1"/>
              <a:t>Papilionoideae</a:t>
            </a:r>
            <a:r>
              <a:rPr lang="en-US" sz="1400" i="1" dirty="0"/>
              <a:t>)</a:t>
            </a:r>
          </a:p>
        </p:txBody>
      </p:sp>
    </p:spTree>
    <p:extLst>
      <p:ext uri="{BB962C8B-B14F-4D97-AF65-F5344CB8AC3E}">
        <p14:creationId xmlns:p14="http://schemas.microsoft.com/office/powerpoint/2010/main" val="286096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a:hlinkClick r:id="" action="ppaction://ole?verb=0"/>
          </p:cNvPr>
          <p:cNvGraphicFramePr>
            <a:graphicFrameLocks/>
          </p:cNvGraphicFramePr>
          <p:nvPr/>
        </p:nvGraphicFramePr>
        <p:xfrm>
          <a:off x="3733800" y="2133600"/>
          <a:ext cx="1905000" cy="1490663"/>
        </p:xfrm>
        <a:graphic>
          <a:graphicData uri="http://schemas.openxmlformats.org/presentationml/2006/ole">
            <mc:AlternateContent xmlns:mc="http://schemas.openxmlformats.org/markup-compatibility/2006">
              <mc:Choice xmlns:v="urn:schemas-microsoft-com:vml" Requires="v">
                <p:oleObj name="Clip" r:id="rId2" imgW="7856280" imgH="4206600" progId="MS_ClipArt_Gallery.2">
                  <p:embed/>
                </p:oleObj>
              </mc:Choice>
              <mc:Fallback>
                <p:oleObj name="Clip" r:id="rId2" imgW="7856280" imgH="4206600" progId="MS_ClipArt_Gallery.2">
                  <p:embed/>
                  <p:pic>
                    <p:nvPicPr>
                      <p:cNvPr id="0" nam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133600"/>
                        <a:ext cx="19050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3" name="Rectangle 3"/>
          <p:cNvSpPr>
            <a:spLocks noChangeArrowheads="1"/>
          </p:cNvSpPr>
          <p:nvPr/>
        </p:nvSpPr>
        <p:spPr bwMode="auto">
          <a:xfrm>
            <a:off x="0" y="3562350"/>
            <a:ext cx="9144000" cy="3295650"/>
          </a:xfrm>
          <a:prstGeom prst="rect">
            <a:avLst/>
          </a:prstGeom>
          <a:solidFill>
            <a:srgbClr val="D0A07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97284" name="Rectangle 4"/>
          <p:cNvSpPr>
            <a:spLocks noGrp="1" noChangeArrowheads="1"/>
          </p:cNvSpPr>
          <p:nvPr>
            <p:ph type="ctrTitle"/>
          </p:nvPr>
        </p:nvSpPr>
        <p:spPr>
          <a:xfrm>
            <a:off x="350838" y="219075"/>
            <a:ext cx="7772400" cy="914400"/>
          </a:xfrm>
        </p:spPr>
        <p:txBody>
          <a:bodyPr/>
          <a:lstStyle/>
          <a:p>
            <a:pPr algn="l"/>
            <a:r>
              <a:rPr lang="en-US" altLang="es-MX" sz="3600" b="1">
                <a:solidFill>
                  <a:srgbClr val="FF0000"/>
                </a:solidFill>
              </a:rPr>
              <a:t>The Nitrogen Cycle</a:t>
            </a:r>
          </a:p>
        </p:txBody>
      </p:sp>
      <p:sp>
        <p:nvSpPr>
          <p:cNvPr id="97285" name="Oval 5"/>
          <p:cNvSpPr>
            <a:spLocks noChangeArrowheads="1"/>
          </p:cNvSpPr>
          <p:nvPr/>
        </p:nvSpPr>
        <p:spPr bwMode="auto">
          <a:xfrm>
            <a:off x="3979863" y="912813"/>
            <a:ext cx="1249362" cy="7159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Atmospheric</a:t>
            </a:r>
          </a:p>
          <a:p>
            <a:pPr algn="ctr" fontAlgn="base">
              <a:spcBef>
                <a:spcPct val="0"/>
              </a:spcBef>
              <a:spcAft>
                <a:spcPct val="0"/>
              </a:spcAft>
            </a:pPr>
            <a:r>
              <a:rPr lang="en-US" altLang="es-MX" sz="1400">
                <a:solidFill>
                  <a:srgbClr val="FFFFFF"/>
                </a:solidFill>
              </a:rPr>
              <a:t>nitrogen</a:t>
            </a:r>
          </a:p>
        </p:txBody>
      </p:sp>
      <p:sp>
        <p:nvSpPr>
          <p:cNvPr id="97286" name="Freeform 6"/>
          <p:cNvSpPr>
            <a:spLocks/>
          </p:cNvSpPr>
          <p:nvPr/>
        </p:nvSpPr>
        <p:spPr bwMode="auto">
          <a:xfrm>
            <a:off x="1447800" y="990600"/>
            <a:ext cx="2438400" cy="533400"/>
          </a:xfrm>
          <a:custGeom>
            <a:avLst/>
            <a:gdLst>
              <a:gd name="T0" fmla="*/ 1200 w 1200"/>
              <a:gd name="T1" fmla="*/ 136 h 280"/>
              <a:gd name="T2" fmla="*/ 720 w 1200"/>
              <a:gd name="T3" fmla="*/ 40 h 280"/>
              <a:gd name="T4" fmla="*/ 384 w 1200"/>
              <a:gd name="T5" fmla="*/ 40 h 280"/>
              <a:gd name="T6" fmla="*/ 0 w 1200"/>
              <a:gd name="T7" fmla="*/ 280 h 280"/>
            </a:gdLst>
            <a:ahLst/>
            <a:cxnLst>
              <a:cxn ang="0">
                <a:pos x="T0" y="T1"/>
              </a:cxn>
              <a:cxn ang="0">
                <a:pos x="T2" y="T3"/>
              </a:cxn>
              <a:cxn ang="0">
                <a:pos x="T4" y="T5"/>
              </a:cxn>
              <a:cxn ang="0">
                <a:pos x="T6" y="T7"/>
              </a:cxn>
            </a:cxnLst>
            <a:rect l="0" t="0" r="r" b="b"/>
            <a:pathLst>
              <a:path w="1200" h="280">
                <a:moveTo>
                  <a:pt x="1200" y="136"/>
                </a:moveTo>
                <a:cubicBezTo>
                  <a:pt x="1028" y="96"/>
                  <a:pt x="856" y="56"/>
                  <a:pt x="720" y="40"/>
                </a:cubicBezTo>
                <a:cubicBezTo>
                  <a:pt x="584" y="24"/>
                  <a:pt x="504" y="0"/>
                  <a:pt x="384" y="40"/>
                </a:cubicBezTo>
                <a:cubicBezTo>
                  <a:pt x="264" y="80"/>
                  <a:pt x="132" y="180"/>
                  <a:pt x="0" y="28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287" name="Rectangle 7"/>
          <p:cNvSpPr>
            <a:spLocks noChangeArrowheads="1"/>
          </p:cNvSpPr>
          <p:nvPr/>
        </p:nvSpPr>
        <p:spPr bwMode="auto">
          <a:xfrm>
            <a:off x="406400" y="1558925"/>
            <a:ext cx="1316038" cy="685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Atmospheric</a:t>
            </a:r>
          </a:p>
          <a:p>
            <a:pPr algn="ctr" fontAlgn="base">
              <a:spcBef>
                <a:spcPct val="0"/>
              </a:spcBef>
              <a:spcAft>
                <a:spcPct val="0"/>
              </a:spcAft>
            </a:pPr>
            <a:r>
              <a:rPr lang="en-US" altLang="es-MX" sz="1400">
                <a:solidFill>
                  <a:srgbClr val="FFFFFF"/>
                </a:solidFill>
              </a:rPr>
              <a:t>fixation </a:t>
            </a:r>
          </a:p>
          <a:p>
            <a:pPr algn="ctr" fontAlgn="base">
              <a:spcBef>
                <a:spcPct val="0"/>
              </a:spcBef>
              <a:spcAft>
                <a:spcPct val="0"/>
              </a:spcAft>
            </a:pPr>
            <a:r>
              <a:rPr lang="en-US" altLang="es-MX" sz="1400">
                <a:solidFill>
                  <a:srgbClr val="FFFFFF"/>
                </a:solidFill>
              </a:rPr>
              <a:t>and deposition</a:t>
            </a:r>
          </a:p>
        </p:txBody>
      </p:sp>
      <p:sp>
        <p:nvSpPr>
          <p:cNvPr id="97288" name="Rectangle 8"/>
          <p:cNvSpPr>
            <a:spLocks noChangeArrowheads="1"/>
          </p:cNvSpPr>
          <p:nvPr/>
        </p:nvSpPr>
        <p:spPr bwMode="auto">
          <a:xfrm>
            <a:off x="973138" y="2470150"/>
            <a:ext cx="1316037" cy="7429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Animal</a:t>
            </a:r>
          </a:p>
          <a:p>
            <a:pPr algn="ctr" fontAlgn="base">
              <a:spcBef>
                <a:spcPct val="0"/>
              </a:spcBef>
              <a:spcAft>
                <a:spcPct val="0"/>
              </a:spcAft>
            </a:pPr>
            <a:r>
              <a:rPr lang="en-US" altLang="es-MX" sz="1400">
                <a:solidFill>
                  <a:srgbClr val="FFFFFF"/>
                </a:solidFill>
              </a:rPr>
              <a:t>manures</a:t>
            </a:r>
          </a:p>
          <a:p>
            <a:pPr algn="ctr" fontAlgn="base">
              <a:spcBef>
                <a:spcPct val="0"/>
              </a:spcBef>
              <a:spcAft>
                <a:spcPct val="0"/>
              </a:spcAft>
            </a:pPr>
            <a:r>
              <a:rPr lang="en-US" altLang="es-MX" sz="1400">
                <a:solidFill>
                  <a:srgbClr val="FFFFFF"/>
                </a:solidFill>
              </a:rPr>
              <a:t>and biosolids</a:t>
            </a:r>
          </a:p>
        </p:txBody>
      </p:sp>
      <p:sp>
        <p:nvSpPr>
          <p:cNvPr id="97289" name="Rectangle 9"/>
          <p:cNvSpPr>
            <a:spLocks noChangeArrowheads="1"/>
          </p:cNvSpPr>
          <p:nvPr/>
        </p:nvSpPr>
        <p:spPr bwMode="auto">
          <a:xfrm>
            <a:off x="6248400" y="1524000"/>
            <a:ext cx="1828800" cy="5143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Industrial fixation</a:t>
            </a:r>
          </a:p>
          <a:p>
            <a:pPr algn="ctr" fontAlgn="base">
              <a:spcBef>
                <a:spcPct val="0"/>
              </a:spcBef>
              <a:spcAft>
                <a:spcPct val="0"/>
              </a:spcAft>
            </a:pPr>
            <a:r>
              <a:rPr lang="en-US" altLang="es-MX" sz="1400">
                <a:solidFill>
                  <a:srgbClr val="FFFFFF"/>
                </a:solidFill>
              </a:rPr>
              <a:t>(commercial fertilizers)</a:t>
            </a:r>
          </a:p>
        </p:txBody>
      </p:sp>
      <p:sp>
        <p:nvSpPr>
          <p:cNvPr id="97290" name="AutoShape 10"/>
          <p:cNvSpPr>
            <a:spLocks noChangeArrowheads="1"/>
          </p:cNvSpPr>
          <p:nvPr/>
        </p:nvSpPr>
        <p:spPr bwMode="auto">
          <a:xfrm>
            <a:off x="3352800" y="1600200"/>
            <a:ext cx="898525" cy="5334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Crop </a:t>
            </a:r>
          </a:p>
          <a:p>
            <a:pPr algn="ctr" fontAlgn="base">
              <a:spcBef>
                <a:spcPct val="0"/>
              </a:spcBef>
              <a:spcAft>
                <a:spcPct val="0"/>
              </a:spcAft>
            </a:pPr>
            <a:r>
              <a:rPr lang="en-US" altLang="es-MX" sz="1400">
                <a:solidFill>
                  <a:srgbClr val="FFFFFF"/>
                </a:solidFill>
              </a:rPr>
              <a:t>harvest</a:t>
            </a:r>
          </a:p>
        </p:txBody>
      </p:sp>
      <p:sp>
        <p:nvSpPr>
          <p:cNvPr id="97291" name="AutoShape 11"/>
          <p:cNvSpPr>
            <a:spLocks noChangeArrowheads="1"/>
          </p:cNvSpPr>
          <p:nvPr/>
        </p:nvSpPr>
        <p:spPr bwMode="auto">
          <a:xfrm>
            <a:off x="5257800" y="2514600"/>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Volatilization</a:t>
            </a:r>
          </a:p>
        </p:txBody>
      </p:sp>
      <p:sp>
        <p:nvSpPr>
          <p:cNvPr id="97292" name="AutoShape 12"/>
          <p:cNvSpPr>
            <a:spLocks noChangeArrowheads="1"/>
          </p:cNvSpPr>
          <p:nvPr/>
        </p:nvSpPr>
        <p:spPr bwMode="auto">
          <a:xfrm>
            <a:off x="6507163" y="4543425"/>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Denitrification</a:t>
            </a:r>
          </a:p>
        </p:txBody>
      </p:sp>
      <p:sp>
        <p:nvSpPr>
          <p:cNvPr id="97293" name="AutoShape 13"/>
          <p:cNvSpPr>
            <a:spLocks noChangeArrowheads="1"/>
          </p:cNvSpPr>
          <p:nvPr/>
        </p:nvSpPr>
        <p:spPr bwMode="auto">
          <a:xfrm>
            <a:off x="7262813" y="3527425"/>
            <a:ext cx="1562100" cy="519113"/>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Runoff and</a:t>
            </a:r>
          </a:p>
          <a:p>
            <a:pPr algn="ctr" fontAlgn="base">
              <a:spcBef>
                <a:spcPct val="0"/>
              </a:spcBef>
              <a:spcAft>
                <a:spcPct val="0"/>
              </a:spcAft>
            </a:pPr>
            <a:r>
              <a:rPr lang="en-US" altLang="es-MX" sz="1400">
                <a:solidFill>
                  <a:srgbClr val="FFFFFF"/>
                </a:solidFill>
              </a:rPr>
              <a:t>erosion</a:t>
            </a:r>
          </a:p>
        </p:txBody>
      </p:sp>
      <p:sp>
        <p:nvSpPr>
          <p:cNvPr id="97294" name="AutoShape 14"/>
          <p:cNvSpPr>
            <a:spLocks noChangeArrowheads="1"/>
          </p:cNvSpPr>
          <p:nvPr/>
        </p:nvSpPr>
        <p:spPr bwMode="auto">
          <a:xfrm>
            <a:off x="7185025" y="5783263"/>
            <a:ext cx="1562100" cy="38100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Leaching</a:t>
            </a:r>
          </a:p>
        </p:txBody>
      </p:sp>
      <p:sp>
        <p:nvSpPr>
          <p:cNvPr id="97295" name="Oval 15"/>
          <p:cNvSpPr>
            <a:spLocks noChangeArrowheads="1"/>
          </p:cNvSpPr>
          <p:nvPr/>
        </p:nvSpPr>
        <p:spPr bwMode="auto">
          <a:xfrm>
            <a:off x="1736725" y="4746625"/>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Organic</a:t>
            </a:r>
          </a:p>
          <a:p>
            <a:pPr algn="ctr" fontAlgn="base">
              <a:spcBef>
                <a:spcPct val="0"/>
              </a:spcBef>
              <a:spcAft>
                <a:spcPct val="0"/>
              </a:spcAft>
            </a:pPr>
            <a:r>
              <a:rPr lang="en-US" altLang="es-MX" sz="1400">
                <a:solidFill>
                  <a:srgbClr val="FFFFFF"/>
                </a:solidFill>
              </a:rPr>
              <a:t>nitrogen</a:t>
            </a:r>
          </a:p>
        </p:txBody>
      </p:sp>
      <p:sp>
        <p:nvSpPr>
          <p:cNvPr id="97296" name="Oval 16"/>
          <p:cNvSpPr>
            <a:spLocks noChangeArrowheads="1"/>
          </p:cNvSpPr>
          <p:nvPr/>
        </p:nvSpPr>
        <p:spPr bwMode="auto">
          <a:xfrm>
            <a:off x="3390900" y="5356225"/>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Ammonium</a:t>
            </a:r>
          </a:p>
          <a:p>
            <a:pPr algn="ctr" fontAlgn="base">
              <a:spcBef>
                <a:spcPct val="0"/>
              </a:spcBef>
              <a:spcAft>
                <a:spcPct val="0"/>
              </a:spcAft>
            </a:pPr>
            <a:r>
              <a:rPr lang="en-US" altLang="es-MX" sz="1400">
                <a:solidFill>
                  <a:srgbClr val="FFFFFF"/>
                </a:solidFill>
              </a:rPr>
              <a:t>(NH</a:t>
            </a:r>
            <a:r>
              <a:rPr lang="en-US" altLang="es-MX" sz="1400" baseline="-25000">
                <a:solidFill>
                  <a:srgbClr val="FFFFFF"/>
                </a:solidFill>
              </a:rPr>
              <a:t>4</a:t>
            </a:r>
            <a:r>
              <a:rPr lang="en-US" altLang="es-MX" sz="1400">
                <a:solidFill>
                  <a:srgbClr val="FFFFFF"/>
                </a:solidFill>
              </a:rPr>
              <a:t>)</a:t>
            </a:r>
          </a:p>
        </p:txBody>
      </p:sp>
      <p:sp>
        <p:nvSpPr>
          <p:cNvPr id="97297" name="Oval 17"/>
          <p:cNvSpPr>
            <a:spLocks noChangeArrowheads="1"/>
          </p:cNvSpPr>
          <p:nvPr/>
        </p:nvSpPr>
        <p:spPr bwMode="auto">
          <a:xfrm>
            <a:off x="5265738" y="5167313"/>
            <a:ext cx="1295400" cy="762000"/>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Nitrate</a:t>
            </a:r>
          </a:p>
          <a:p>
            <a:pPr algn="ctr" fontAlgn="base">
              <a:spcBef>
                <a:spcPct val="0"/>
              </a:spcBef>
              <a:spcAft>
                <a:spcPct val="0"/>
              </a:spcAft>
            </a:pPr>
            <a:r>
              <a:rPr lang="en-US" altLang="es-MX" sz="1400">
                <a:solidFill>
                  <a:srgbClr val="FFFFFF"/>
                </a:solidFill>
              </a:rPr>
              <a:t>(NO</a:t>
            </a:r>
            <a:r>
              <a:rPr lang="en-US" altLang="es-MX" sz="1400" baseline="-25000">
                <a:solidFill>
                  <a:srgbClr val="FFFFFF"/>
                </a:solidFill>
              </a:rPr>
              <a:t>3</a:t>
            </a:r>
            <a:r>
              <a:rPr lang="en-US" altLang="es-MX" sz="1400">
                <a:solidFill>
                  <a:srgbClr val="FFFFFF"/>
                </a:solidFill>
              </a:rPr>
              <a:t>)</a:t>
            </a:r>
          </a:p>
        </p:txBody>
      </p:sp>
      <p:sp>
        <p:nvSpPr>
          <p:cNvPr id="97298" name="Rectangle 18"/>
          <p:cNvSpPr>
            <a:spLocks noChangeArrowheads="1"/>
          </p:cNvSpPr>
          <p:nvPr/>
        </p:nvSpPr>
        <p:spPr bwMode="auto">
          <a:xfrm>
            <a:off x="2928938" y="2909888"/>
            <a:ext cx="1019175" cy="62865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Plant </a:t>
            </a:r>
          </a:p>
          <a:p>
            <a:pPr algn="ctr" fontAlgn="base">
              <a:spcBef>
                <a:spcPct val="0"/>
              </a:spcBef>
              <a:spcAft>
                <a:spcPct val="0"/>
              </a:spcAft>
            </a:pPr>
            <a:r>
              <a:rPr lang="en-US" altLang="es-MX" sz="1400">
                <a:solidFill>
                  <a:srgbClr val="FFFFFF"/>
                </a:solidFill>
              </a:rPr>
              <a:t>residues</a:t>
            </a:r>
          </a:p>
        </p:txBody>
      </p:sp>
      <p:sp>
        <p:nvSpPr>
          <p:cNvPr id="97299" name="Rectangle 19"/>
          <p:cNvSpPr>
            <a:spLocks noChangeArrowheads="1"/>
          </p:cNvSpPr>
          <p:nvPr/>
        </p:nvSpPr>
        <p:spPr bwMode="auto">
          <a:xfrm>
            <a:off x="525463" y="3670300"/>
            <a:ext cx="1338262" cy="83502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Biological</a:t>
            </a:r>
          </a:p>
          <a:p>
            <a:pPr algn="ctr" fontAlgn="base">
              <a:spcBef>
                <a:spcPct val="0"/>
              </a:spcBef>
              <a:spcAft>
                <a:spcPct val="0"/>
              </a:spcAft>
            </a:pPr>
            <a:r>
              <a:rPr lang="en-US" altLang="es-MX" sz="1400">
                <a:solidFill>
                  <a:srgbClr val="FFFFFF"/>
                </a:solidFill>
              </a:rPr>
              <a:t>fixation by</a:t>
            </a:r>
          </a:p>
          <a:p>
            <a:pPr algn="ctr" fontAlgn="base">
              <a:spcBef>
                <a:spcPct val="0"/>
              </a:spcBef>
              <a:spcAft>
                <a:spcPct val="0"/>
              </a:spcAft>
            </a:pPr>
            <a:r>
              <a:rPr lang="en-US" altLang="es-MX" sz="1400">
                <a:solidFill>
                  <a:srgbClr val="FFFFFF"/>
                </a:solidFill>
              </a:rPr>
              <a:t>legume plants</a:t>
            </a:r>
          </a:p>
        </p:txBody>
      </p:sp>
      <p:sp>
        <p:nvSpPr>
          <p:cNvPr id="97300" name="Rectangle 20"/>
          <p:cNvSpPr>
            <a:spLocks noChangeArrowheads="1"/>
          </p:cNvSpPr>
          <p:nvPr/>
        </p:nvSpPr>
        <p:spPr bwMode="auto">
          <a:xfrm>
            <a:off x="3929063" y="4124325"/>
            <a:ext cx="771525" cy="514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400">
                <a:solidFill>
                  <a:srgbClr val="FFFFFF"/>
                </a:solidFill>
              </a:rPr>
              <a:t>Plant</a:t>
            </a:r>
          </a:p>
          <a:p>
            <a:pPr algn="ctr" fontAlgn="base">
              <a:spcBef>
                <a:spcPct val="0"/>
              </a:spcBef>
              <a:spcAft>
                <a:spcPct val="0"/>
              </a:spcAft>
            </a:pPr>
            <a:r>
              <a:rPr lang="en-US" altLang="es-MX" sz="1400">
                <a:solidFill>
                  <a:srgbClr val="FFFFFF"/>
                </a:solidFill>
              </a:rPr>
              <a:t>uptake</a:t>
            </a:r>
          </a:p>
        </p:txBody>
      </p:sp>
      <p:pic>
        <p:nvPicPr>
          <p:cNvPr id="97301" name="Picture 21" descr="CROPS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025" y="2986088"/>
            <a:ext cx="525463" cy="573087"/>
          </a:xfrm>
          <a:prstGeom prst="rect">
            <a:avLst/>
          </a:prstGeom>
          <a:noFill/>
          <a:extLst>
            <a:ext uri="{909E8E84-426E-40DD-AFC4-6F175D3DCCD1}">
              <a14:hiddenFill xmlns:a14="http://schemas.microsoft.com/office/drawing/2010/main">
                <a:solidFill>
                  <a:srgbClr val="FFFFFF"/>
                </a:solidFill>
              </a14:hiddenFill>
            </a:ext>
          </a:extLst>
        </p:spPr>
      </p:pic>
      <p:sp>
        <p:nvSpPr>
          <p:cNvPr id="97302" name="Freeform 22"/>
          <p:cNvSpPr>
            <a:spLocks/>
          </p:cNvSpPr>
          <p:nvPr/>
        </p:nvSpPr>
        <p:spPr bwMode="auto">
          <a:xfrm>
            <a:off x="2590800" y="1371600"/>
            <a:ext cx="1295400" cy="1524000"/>
          </a:xfrm>
          <a:custGeom>
            <a:avLst/>
            <a:gdLst>
              <a:gd name="T0" fmla="*/ 816 w 816"/>
              <a:gd name="T1" fmla="*/ 0 h 912"/>
              <a:gd name="T2" fmla="*/ 432 w 816"/>
              <a:gd name="T3" fmla="*/ 96 h 912"/>
              <a:gd name="T4" fmla="*/ 96 w 816"/>
              <a:gd name="T5" fmla="*/ 480 h 912"/>
              <a:gd name="T6" fmla="*/ 0 w 816"/>
              <a:gd name="T7" fmla="*/ 912 h 912"/>
            </a:gdLst>
            <a:ahLst/>
            <a:cxnLst>
              <a:cxn ang="0">
                <a:pos x="T0" y="T1"/>
              </a:cxn>
              <a:cxn ang="0">
                <a:pos x="T2" y="T3"/>
              </a:cxn>
              <a:cxn ang="0">
                <a:pos x="T4" y="T5"/>
              </a:cxn>
              <a:cxn ang="0">
                <a:pos x="T6" y="T7"/>
              </a:cxn>
            </a:cxnLst>
            <a:rect l="0" t="0" r="r" b="b"/>
            <a:pathLst>
              <a:path w="816" h="912">
                <a:moveTo>
                  <a:pt x="816" y="0"/>
                </a:moveTo>
                <a:cubicBezTo>
                  <a:pt x="684" y="8"/>
                  <a:pt x="552" y="16"/>
                  <a:pt x="432" y="96"/>
                </a:cubicBezTo>
                <a:cubicBezTo>
                  <a:pt x="312" y="176"/>
                  <a:pt x="168" y="344"/>
                  <a:pt x="96" y="480"/>
                </a:cubicBezTo>
                <a:cubicBezTo>
                  <a:pt x="24" y="616"/>
                  <a:pt x="12" y="764"/>
                  <a:pt x="0" y="912"/>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3" name="Freeform 23"/>
          <p:cNvSpPr>
            <a:spLocks/>
          </p:cNvSpPr>
          <p:nvPr/>
        </p:nvSpPr>
        <p:spPr bwMode="auto">
          <a:xfrm>
            <a:off x="1905000" y="3581400"/>
            <a:ext cx="609600" cy="457200"/>
          </a:xfrm>
          <a:custGeom>
            <a:avLst/>
            <a:gdLst>
              <a:gd name="T0" fmla="*/ 384 w 384"/>
              <a:gd name="T1" fmla="*/ 0 h 288"/>
              <a:gd name="T2" fmla="*/ 240 w 384"/>
              <a:gd name="T3" fmla="*/ 240 h 288"/>
              <a:gd name="T4" fmla="*/ 0 w 384"/>
              <a:gd name="T5" fmla="*/ 288 h 288"/>
            </a:gdLst>
            <a:ahLst/>
            <a:cxnLst>
              <a:cxn ang="0">
                <a:pos x="T0" y="T1"/>
              </a:cxn>
              <a:cxn ang="0">
                <a:pos x="T2" y="T3"/>
              </a:cxn>
              <a:cxn ang="0">
                <a:pos x="T4" y="T5"/>
              </a:cxn>
            </a:cxnLst>
            <a:rect l="0" t="0" r="r" b="b"/>
            <a:pathLst>
              <a:path w="384" h="288">
                <a:moveTo>
                  <a:pt x="384" y="0"/>
                </a:moveTo>
                <a:cubicBezTo>
                  <a:pt x="344" y="96"/>
                  <a:pt x="304" y="192"/>
                  <a:pt x="240" y="240"/>
                </a:cubicBezTo>
                <a:cubicBezTo>
                  <a:pt x="176" y="288"/>
                  <a:pt x="32" y="288"/>
                  <a:pt x="0" y="2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4" name="Freeform 24"/>
          <p:cNvSpPr>
            <a:spLocks/>
          </p:cNvSpPr>
          <p:nvPr/>
        </p:nvSpPr>
        <p:spPr bwMode="auto">
          <a:xfrm>
            <a:off x="190500" y="2286000"/>
            <a:ext cx="4191000" cy="4343400"/>
          </a:xfrm>
          <a:custGeom>
            <a:avLst/>
            <a:gdLst>
              <a:gd name="T0" fmla="*/ 168 w 2640"/>
              <a:gd name="T1" fmla="*/ 0 h 2736"/>
              <a:gd name="T2" fmla="*/ 24 w 2640"/>
              <a:gd name="T3" fmla="*/ 624 h 2736"/>
              <a:gd name="T4" fmla="*/ 24 w 2640"/>
              <a:gd name="T5" fmla="*/ 1248 h 2736"/>
              <a:gd name="T6" fmla="*/ 168 w 2640"/>
              <a:gd name="T7" fmla="*/ 1776 h 2736"/>
              <a:gd name="T8" fmla="*/ 552 w 2640"/>
              <a:gd name="T9" fmla="*/ 2256 h 2736"/>
              <a:gd name="T10" fmla="*/ 1128 w 2640"/>
              <a:gd name="T11" fmla="*/ 2544 h 2736"/>
              <a:gd name="T12" fmla="*/ 1800 w 2640"/>
              <a:gd name="T13" fmla="*/ 2688 h 2736"/>
              <a:gd name="T14" fmla="*/ 2280 w 2640"/>
              <a:gd name="T15" fmla="*/ 2736 h 2736"/>
              <a:gd name="T16" fmla="*/ 2472 w 2640"/>
              <a:gd name="T17" fmla="*/ 2688 h 2736"/>
              <a:gd name="T18" fmla="*/ 2616 w 2640"/>
              <a:gd name="T19" fmla="*/ 2544 h 2736"/>
              <a:gd name="T20" fmla="*/ 2616 w 2640"/>
              <a:gd name="T21" fmla="*/ 2448 h 2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0" h="2736">
                <a:moveTo>
                  <a:pt x="168" y="0"/>
                </a:moveTo>
                <a:cubicBezTo>
                  <a:pt x="108" y="208"/>
                  <a:pt x="48" y="416"/>
                  <a:pt x="24" y="624"/>
                </a:cubicBezTo>
                <a:cubicBezTo>
                  <a:pt x="0" y="832"/>
                  <a:pt x="0" y="1056"/>
                  <a:pt x="24" y="1248"/>
                </a:cubicBezTo>
                <a:cubicBezTo>
                  <a:pt x="48" y="1440"/>
                  <a:pt x="80" y="1608"/>
                  <a:pt x="168" y="1776"/>
                </a:cubicBezTo>
                <a:cubicBezTo>
                  <a:pt x="256" y="1944"/>
                  <a:pt x="392" y="2128"/>
                  <a:pt x="552" y="2256"/>
                </a:cubicBezTo>
                <a:cubicBezTo>
                  <a:pt x="712" y="2384"/>
                  <a:pt x="920" y="2472"/>
                  <a:pt x="1128" y="2544"/>
                </a:cubicBezTo>
                <a:cubicBezTo>
                  <a:pt x="1336" y="2616"/>
                  <a:pt x="1608" y="2656"/>
                  <a:pt x="1800" y="2688"/>
                </a:cubicBezTo>
                <a:cubicBezTo>
                  <a:pt x="1992" y="2720"/>
                  <a:pt x="2168" y="2736"/>
                  <a:pt x="2280" y="2736"/>
                </a:cubicBezTo>
                <a:cubicBezTo>
                  <a:pt x="2392" y="2736"/>
                  <a:pt x="2416" y="2720"/>
                  <a:pt x="2472" y="2688"/>
                </a:cubicBezTo>
                <a:cubicBezTo>
                  <a:pt x="2528" y="2656"/>
                  <a:pt x="2592" y="2584"/>
                  <a:pt x="2616" y="2544"/>
                </a:cubicBezTo>
                <a:cubicBezTo>
                  <a:pt x="2640" y="2504"/>
                  <a:pt x="2628" y="2476"/>
                  <a:pt x="2616" y="244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5" name="Freeform 25"/>
          <p:cNvSpPr>
            <a:spLocks/>
          </p:cNvSpPr>
          <p:nvPr/>
        </p:nvSpPr>
        <p:spPr bwMode="auto">
          <a:xfrm>
            <a:off x="1295400" y="4572000"/>
            <a:ext cx="466725" cy="411163"/>
          </a:xfrm>
          <a:custGeom>
            <a:avLst/>
            <a:gdLst>
              <a:gd name="T0" fmla="*/ 0 w 294"/>
              <a:gd name="T1" fmla="*/ 0 h 259"/>
              <a:gd name="T2" fmla="*/ 41 w 294"/>
              <a:gd name="T3" fmla="*/ 134 h 259"/>
              <a:gd name="T4" fmla="*/ 148 w 294"/>
              <a:gd name="T5" fmla="*/ 214 h 259"/>
              <a:gd name="T6" fmla="*/ 269 w 294"/>
              <a:gd name="T7" fmla="*/ 255 h 259"/>
            </a:gdLst>
            <a:ahLst/>
            <a:cxnLst>
              <a:cxn ang="0">
                <a:pos x="T0" y="T1"/>
              </a:cxn>
              <a:cxn ang="0">
                <a:pos x="T2" y="T3"/>
              </a:cxn>
              <a:cxn ang="0">
                <a:pos x="T4" y="T5"/>
              </a:cxn>
              <a:cxn ang="0">
                <a:pos x="T6" y="T7"/>
              </a:cxn>
            </a:cxnLst>
            <a:rect l="0" t="0" r="r" b="b"/>
            <a:pathLst>
              <a:path w="294" h="259">
                <a:moveTo>
                  <a:pt x="0" y="0"/>
                </a:moveTo>
                <a:cubicBezTo>
                  <a:pt x="8" y="49"/>
                  <a:pt x="16" y="98"/>
                  <a:pt x="41" y="134"/>
                </a:cubicBezTo>
                <a:cubicBezTo>
                  <a:pt x="66" y="170"/>
                  <a:pt x="110" y="194"/>
                  <a:pt x="148" y="214"/>
                </a:cubicBezTo>
                <a:cubicBezTo>
                  <a:pt x="186" y="234"/>
                  <a:pt x="294" y="259"/>
                  <a:pt x="269" y="255"/>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6" name="Freeform 26"/>
          <p:cNvSpPr>
            <a:spLocks/>
          </p:cNvSpPr>
          <p:nvPr/>
        </p:nvSpPr>
        <p:spPr bwMode="auto">
          <a:xfrm>
            <a:off x="379413" y="2895600"/>
            <a:ext cx="1290637" cy="2293938"/>
          </a:xfrm>
          <a:custGeom>
            <a:avLst/>
            <a:gdLst>
              <a:gd name="T0" fmla="*/ 337 w 813"/>
              <a:gd name="T1" fmla="*/ 0 h 1445"/>
              <a:gd name="T2" fmla="*/ 203 w 813"/>
              <a:gd name="T3" fmla="*/ 38 h 1445"/>
              <a:gd name="T4" fmla="*/ 42 w 813"/>
              <a:gd name="T5" fmla="*/ 199 h 1445"/>
              <a:gd name="T6" fmla="*/ 2 w 813"/>
              <a:gd name="T7" fmla="*/ 467 h 1445"/>
              <a:gd name="T8" fmla="*/ 29 w 813"/>
              <a:gd name="T9" fmla="*/ 935 h 1445"/>
              <a:gd name="T10" fmla="*/ 149 w 813"/>
              <a:gd name="T11" fmla="*/ 1190 h 1445"/>
              <a:gd name="T12" fmla="*/ 404 w 813"/>
              <a:gd name="T13" fmla="*/ 1364 h 1445"/>
              <a:gd name="T14" fmla="*/ 658 w 813"/>
              <a:gd name="T15" fmla="*/ 1431 h 1445"/>
              <a:gd name="T16" fmla="*/ 792 w 813"/>
              <a:gd name="T17" fmla="*/ 143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 h="1445">
                <a:moveTo>
                  <a:pt x="337" y="0"/>
                </a:moveTo>
                <a:cubicBezTo>
                  <a:pt x="294" y="2"/>
                  <a:pt x="252" y="5"/>
                  <a:pt x="203" y="38"/>
                </a:cubicBezTo>
                <a:cubicBezTo>
                  <a:pt x="154" y="71"/>
                  <a:pt x="75" y="128"/>
                  <a:pt x="42" y="199"/>
                </a:cubicBezTo>
                <a:cubicBezTo>
                  <a:pt x="9" y="270"/>
                  <a:pt x="4" y="344"/>
                  <a:pt x="2" y="467"/>
                </a:cubicBezTo>
                <a:cubicBezTo>
                  <a:pt x="0" y="590"/>
                  <a:pt x="5" y="815"/>
                  <a:pt x="29" y="935"/>
                </a:cubicBezTo>
                <a:cubicBezTo>
                  <a:pt x="53" y="1055"/>
                  <a:pt x="87" y="1118"/>
                  <a:pt x="149" y="1190"/>
                </a:cubicBezTo>
                <a:cubicBezTo>
                  <a:pt x="211" y="1262"/>
                  <a:pt x="319" y="1324"/>
                  <a:pt x="404" y="1364"/>
                </a:cubicBezTo>
                <a:cubicBezTo>
                  <a:pt x="489" y="1404"/>
                  <a:pt x="593" y="1420"/>
                  <a:pt x="658" y="1431"/>
                </a:cubicBezTo>
                <a:cubicBezTo>
                  <a:pt x="723" y="1442"/>
                  <a:pt x="813" y="1445"/>
                  <a:pt x="792" y="1431"/>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7" name="Freeform 27"/>
          <p:cNvSpPr>
            <a:spLocks/>
          </p:cNvSpPr>
          <p:nvPr/>
        </p:nvSpPr>
        <p:spPr bwMode="auto">
          <a:xfrm>
            <a:off x="2743200" y="3581400"/>
            <a:ext cx="457200" cy="1143000"/>
          </a:xfrm>
          <a:custGeom>
            <a:avLst/>
            <a:gdLst>
              <a:gd name="T0" fmla="*/ 288 w 288"/>
              <a:gd name="T1" fmla="*/ 0 h 720"/>
              <a:gd name="T2" fmla="*/ 240 w 288"/>
              <a:gd name="T3" fmla="*/ 288 h 720"/>
              <a:gd name="T4" fmla="*/ 96 w 288"/>
              <a:gd name="T5" fmla="*/ 576 h 720"/>
              <a:gd name="T6" fmla="*/ 0 w 288"/>
              <a:gd name="T7" fmla="*/ 720 h 720"/>
            </a:gdLst>
            <a:ahLst/>
            <a:cxnLst>
              <a:cxn ang="0">
                <a:pos x="T0" y="T1"/>
              </a:cxn>
              <a:cxn ang="0">
                <a:pos x="T2" y="T3"/>
              </a:cxn>
              <a:cxn ang="0">
                <a:pos x="T4" y="T5"/>
              </a:cxn>
              <a:cxn ang="0">
                <a:pos x="T6" y="T7"/>
              </a:cxn>
            </a:cxnLst>
            <a:rect l="0" t="0" r="r" b="b"/>
            <a:pathLst>
              <a:path w="288" h="720">
                <a:moveTo>
                  <a:pt x="288" y="0"/>
                </a:moveTo>
                <a:cubicBezTo>
                  <a:pt x="280" y="96"/>
                  <a:pt x="272" y="192"/>
                  <a:pt x="240" y="288"/>
                </a:cubicBezTo>
                <a:cubicBezTo>
                  <a:pt x="208" y="384"/>
                  <a:pt x="136" y="504"/>
                  <a:pt x="96" y="576"/>
                </a:cubicBezTo>
                <a:cubicBezTo>
                  <a:pt x="56" y="648"/>
                  <a:pt x="28" y="684"/>
                  <a:pt x="0" y="72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8" name="Freeform 28"/>
          <p:cNvSpPr>
            <a:spLocks/>
          </p:cNvSpPr>
          <p:nvPr/>
        </p:nvSpPr>
        <p:spPr bwMode="auto">
          <a:xfrm>
            <a:off x="2362200" y="5562600"/>
            <a:ext cx="1381125" cy="755650"/>
          </a:xfrm>
          <a:custGeom>
            <a:avLst/>
            <a:gdLst>
              <a:gd name="T0" fmla="*/ 0 w 870"/>
              <a:gd name="T1" fmla="*/ 0 h 476"/>
              <a:gd name="T2" fmla="*/ 39 w 870"/>
              <a:gd name="T3" fmla="*/ 220 h 476"/>
              <a:gd name="T4" fmla="*/ 227 w 870"/>
              <a:gd name="T5" fmla="*/ 394 h 476"/>
              <a:gd name="T6" fmla="*/ 588 w 870"/>
              <a:gd name="T7" fmla="*/ 474 h 476"/>
              <a:gd name="T8" fmla="*/ 870 w 870"/>
              <a:gd name="T9" fmla="*/ 407 h 476"/>
            </a:gdLst>
            <a:ahLst/>
            <a:cxnLst>
              <a:cxn ang="0">
                <a:pos x="T0" y="T1"/>
              </a:cxn>
              <a:cxn ang="0">
                <a:pos x="T2" y="T3"/>
              </a:cxn>
              <a:cxn ang="0">
                <a:pos x="T4" y="T5"/>
              </a:cxn>
              <a:cxn ang="0">
                <a:pos x="T6" y="T7"/>
              </a:cxn>
              <a:cxn ang="0">
                <a:pos x="T8" y="T9"/>
              </a:cxn>
            </a:cxnLst>
            <a:rect l="0" t="0" r="r" b="b"/>
            <a:pathLst>
              <a:path w="870" h="476">
                <a:moveTo>
                  <a:pt x="0" y="0"/>
                </a:moveTo>
                <a:cubicBezTo>
                  <a:pt x="0" y="77"/>
                  <a:pt x="1" y="154"/>
                  <a:pt x="39" y="220"/>
                </a:cubicBezTo>
                <a:cubicBezTo>
                  <a:pt x="77" y="286"/>
                  <a:pt x="136" y="352"/>
                  <a:pt x="227" y="394"/>
                </a:cubicBezTo>
                <a:cubicBezTo>
                  <a:pt x="318" y="436"/>
                  <a:pt x="481" y="472"/>
                  <a:pt x="588" y="474"/>
                </a:cubicBezTo>
                <a:cubicBezTo>
                  <a:pt x="695" y="476"/>
                  <a:pt x="824" y="422"/>
                  <a:pt x="870" y="40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09" name="Freeform 29"/>
          <p:cNvSpPr>
            <a:spLocks/>
          </p:cNvSpPr>
          <p:nvPr/>
        </p:nvSpPr>
        <p:spPr bwMode="auto">
          <a:xfrm>
            <a:off x="2722563" y="5549900"/>
            <a:ext cx="706437" cy="469900"/>
          </a:xfrm>
          <a:custGeom>
            <a:avLst/>
            <a:gdLst>
              <a:gd name="T0" fmla="*/ 445 w 445"/>
              <a:gd name="T1" fmla="*/ 296 h 340"/>
              <a:gd name="T2" fmla="*/ 227 w 445"/>
              <a:gd name="T3" fmla="*/ 322 h 340"/>
              <a:gd name="T4" fmla="*/ 67 w 445"/>
              <a:gd name="T5" fmla="*/ 188 h 340"/>
              <a:gd name="T6" fmla="*/ 0 w 445"/>
              <a:gd name="T7" fmla="*/ 0 h 340"/>
            </a:gdLst>
            <a:ahLst/>
            <a:cxnLst>
              <a:cxn ang="0">
                <a:pos x="T0" y="T1"/>
              </a:cxn>
              <a:cxn ang="0">
                <a:pos x="T2" y="T3"/>
              </a:cxn>
              <a:cxn ang="0">
                <a:pos x="T4" y="T5"/>
              </a:cxn>
              <a:cxn ang="0">
                <a:pos x="T6" y="T7"/>
              </a:cxn>
            </a:cxnLst>
            <a:rect l="0" t="0" r="r" b="b"/>
            <a:pathLst>
              <a:path w="445" h="340">
                <a:moveTo>
                  <a:pt x="445" y="296"/>
                </a:moveTo>
                <a:cubicBezTo>
                  <a:pt x="367" y="318"/>
                  <a:pt x="290" y="340"/>
                  <a:pt x="227" y="322"/>
                </a:cubicBezTo>
                <a:cubicBezTo>
                  <a:pt x="164" y="304"/>
                  <a:pt x="105" y="242"/>
                  <a:pt x="67" y="188"/>
                </a:cubicBezTo>
                <a:cubicBezTo>
                  <a:pt x="29" y="134"/>
                  <a:pt x="9" y="30"/>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0" name="Text Box 30"/>
          <p:cNvSpPr txBox="1">
            <a:spLocks noChangeArrowheads="1"/>
          </p:cNvSpPr>
          <p:nvPr/>
        </p:nvSpPr>
        <p:spPr bwMode="auto">
          <a:xfrm rot="2337329">
            <a:off x="2524125" y="5702300"/>
            <a:ext cx="1158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200">
                <a:solidFill>
                  <a:srgbClr val="FFFFFF"/>
                </a:solidFill>
                <a:effectLst>
                  <a:outerShdw blurRad="38100" dist="38100" dir="2700000" algn="tl">
                    <a:srgbClr val="C0C0C0"/>
                  </a:outerShdw>
                </a:effectLst>
              </a:rPr>
              <a:t>Immobilization</a:t>
            </a:r>
          </a:p>
        </p:txBody>
      </p:sp>
      <p:sp>
        <p:nvSpPr>
          <p:cNvPr id="97311" name="Text Box 31"/>
          <p:cNvSpPr txBox="1">
            <a:spLocks noChangeArrowheads="1"/>
          </p:cNvSpPr>
          <p:nvPr/>
        </p:nvSpPr>
        <p:spPr bwMode="auto">
          <a:xfrm rot="2277877">
            <a:off x="2019300" y="5943600"/>
            <a:ext cx="1123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200">
                <a:solidFill>
                  <a:srgbClr val="FFFFFF"/>
                </a:solidFill>
                <a:effectLst>
                  <a:outerShdw blurRad="38100" dist="38100" dir="2700000" algn="tl">
                    <a:srgbClr val="C0C0C0"/>
                  </a:outerShdw>
                </a:effectLst>
              </a:rPr>
              <a:t>Mineralization</a:t>
            </a:r>
          </a:p>
        </p:txBody>
      </p:sp>
      <p:sp>
        <p:nvSpPr>
          <p:cNvPr id="97312" name="Freeform 32"/>
          <p:cNvSpPr>
            <a:spLocks/>
          </p:cNvSpPr>
          <p:nvPr/>
        </p:nvSpPr>
        <p:spPr bwMode="auto">
          <a:xfrm>
            <a:off x="4724400" y="5616575"/>
            <a:ext cx="495300" cy="98425"/>
          </a:xfrm>
          <a:custGeom>
            <a:avLst/>
            <a:gdLst>
              <a:gd name="T0" fmla="*/ 0 w 192"/>
              <a:gd name="T1" fmla="*/ 48 h 48"/>
              <a:gd name="T2" fmla="*/ 192 w 192"/>
              <a:gd name="T3" fmla="*/ 0 h 48"/>
            </a:gdLst>
            <a:ahLst/>
            <a:cxnLst>
              <a:cxn ang="0">
                <a:pos x="T0" y="T1"/>
              </a:cxn>
              <a:cxn ang="0">
                <a:pos x="T2" y="T3"/>
              </a:cxn>
            </a:cxnLst>
            <a:rect l="0" t="0" r="r" b="b"/>
            <a:pathLst>
              <a:path w="192" h="48">
                <a:moveTo>
                  <a:pt x="0" y="48"/>
                </a:moveTo>
                <a:cubicBezTo>
                  <a:pt x="0" y="48"/>
                  <a:pt x="96" y="24"/>
                  <a:pt x="19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3" name="Freeform 33"/>
          <p:cNvSpPr>
            <a:spLocks/>
          </p:cNvSpPr>
          <p:nvPr/>
        </p:nvSpPr>
        <p:spPr bwMode="auto">
          <a:xfrm>
            <a:off x="4676775" y="4678363"/>
            <a:ext cx="657225" cy="579437"/>
          </a:xfrm>
          <a:custGeom>
            <a:avLst/>
            <a:gdLst>
              <a:gd name="T0" fmla="*/ 266 w 266"/>
              <a:gd name="T1" fmla="*/ 338 h 338"/>
              <a:gd name="T2" fmla="*/ 0 w 266"/>
              <a:gd name="T3" fmla="*/ 0 h 338"/>
            </a:gdLst>
            <a:ahLst/>
            <a:cxnLst>
              <a:cxn ang="0">
                <a:pos x="T0" y="T1"/>
              </a:cxn>
              <a:cxn ang="0">
                <a:pos x="T2" y="T3"/>
              </a:cxn>
            </a:cxnLst>
            <a:rect l="0" t="0" r="r" b="b"/>
            <a:pathLst>
              <a:path w="266" h="338">
                <a:moveTo>
                  <a:pt x="266" y="338"/>
                </a:moveTo>
                <a:cubicBezTo>
                  <a:pt x="155" y="195"/>
                  <a:pt x="44" y="52"/>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4" name="Freeform 34"/>
          <p:cNvSpPr>
            <a:spLocks/>
          </p:cNvSpPr>
          <p:nvPr/>
        </p:nvSpPr>
        <p:spPr bwMode="auto">
          <a:xfrm>
            <a:off x="3937000" y="4724400"/>
            <a:ext cx="177800" cy="609600"/>
          </a:xfrm>
          <a:custGeom>
            <a:avLst/>
            <a:gdLst>
              <a:gd name="T0" fmla="*/ 16 w 112"/>
              <a:gd name="T1" fmla="*/ 384 h 384"/>
              <a:gd name="T2" fmla="*/ 16 w 112"/>
              <a:gd name="T3" fmla="*/ 192 h 384"/>
              <a:gd name="T4" fmla="*/ 112 w 112"/>
              <a:gd name="T5" fmla="*/ 0 h 384"/>
            </a:gdLst>
            <a:ahLst/>
            <a:cxnLst>
              <a:cxn ang="0">
                <a:pos x="T0" y="T1"/>
              </a:cxn>
              <a:cxn ang="0">
                <a:pos x="T2" y="T3"/>
              </a:cxn>
              <a:cxn ang="0">
                <a:pos x="T4" y="T5"/>
              </a:cxn>
            </a:cxnLst>
            <a:rect l="0" t="0" r="r" b="b"/>
            <a:pathLst>
              <a:path w="112" h="384">
                <a:moveTo>
                  <a:pt x="16" y="384"/>
                </a:moveTo>
                <a:cubicBezTo>
                  <a:pt x="8" y="320"/>
                  <a:pt x="0" y="256"/>
                  <a:pt x="16" y="192"/>
                </a:cubicBezTo>
                <a:cubicBezTo>
                  <a:pt x="32" y="128"/>
                  <a:pt x="88" y="32"/>
                  <a:pt x="11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5" name="Line 35"/>
          <p:cNvSpPr>
            <a:spLocks noChangeShapeType="1"/>
          </p:cNvSpPr>
          <p:nvPr/>
        </p:nvSpPr>
        <p:spPr bwMode="auto">
          <a:xfrm flipH="1" flipV="1">
            <a:off x="4572000" y="3576638"/>
            <a:ext cx="0" cy="5381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6" name="Freeform 36"/>
          <p:cNvSpPr>
            <a:spLocks/>
          </p:cNvSpPr>
          <p:nvPr/>
        </p:nvSpPr>
        <p:spPr bwMode="auto">
          <a:xfrm>
            <a:off x="4419600" y="2971800"/>
            <a:ext cx="1524000" cy="2438400"/>
          </a:xfrm>
          <a:custGeom>
            <a:avLst/>
            <a:gdLst>
              <a:gd name="T0" fmla="*/ 0 w 824"/>
              <a:gd name="T1" fmla="*/ 1392 h 1392"/>
              <a:gd name="T2" fmla="*/ 528 w 824"/>
              <a:gd name="T3" fmla="*/ 1008 h 1392"/>
              <a:gd name="T4" fmla="*/ 768 w 824"/>
              <a:gd name="T5" fmla="*/ 624 h 1392"/>
              <a:gd name="T6" fmla="*/ 816 w 824"/>
              <a:gd name="T7" fmla="*/ 192 h 1392"/>
              <a:gd name="T8" fmla="*/ 816 w 824"/>
              <a:gd name="T9" fmla="*/ 0 h 1392"/>
            </a:gdLst>
            <a:ahLst/>
            <a:cxnLst>
              <a:cxn ang="0">
                <a:pos x="T0" y="T1"/>
              </a:cxn>
              <a:cxn ang="0">
                <a:pos x="T2" y="T3"/>
              </a:cxn>
              <a:cxn ang="0">
                <a:pos x="T4" y="T5"/>
              </a:cxn>
              <a:cxn ang="0">
                <a:pos x="T6" y="T7"/>
              </a:cxn>
              <a:cxn ang="0">
                <a:pos x="T8" y="T9"/>
              </a:cxn>
            </a:cxnLst>
            <a:rect l="0" t="0" r="r" b="b"/>
            <a:pathLst>
              <a:path w="824" h="1392">
                <a:moveTo>
                  <a:pt x="0" y="1392"/>
                </a:moveTo>
                <a:cubicBezTo>
                  <a:pt x="200" y="1264"/>
                  <a:pt x="400" y="1136"/>
                  <a:pt x="528" y="1008"/>
                </a:cubicBezTo>
                <a:cubicBezTo>
                  <a:pt x="656" y="880"/>
                  <a:pt x="720" y="760"/>
                  <a:pt x="768" y="624"/>
                </a:cubicBezTo>
                <a:cubicBezTo>
                  <a:pt x="816" y="488"/>
                  <a:pt x="808" y="296"/>
                  <a:pt x="816" y="192"/>
                </a:cubicBezTo>
                <a:cubicBezTo>
                  <a:pt x="824" y="88"/>
                  <a:pt x="820" y="44"/>
                  <a:pt x="816"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7" name="Freeform 37"/>
          <p:cNvSpPr>
            <a:spLocks/>
          </p:cNvSpPr>
          <p:nvPr/>
        </p:nvSpPr>
        <p:spPr bwMode="auto">
          <a:xfrm>
            <a:off x="4627563" y="2133600"/>
            <a:ext cx="2459037" cy="3340100"/>
          </a:xfrm>
          <a:custGeom>
            <a:avLst/>
            <a:gdLst>
              <a:gd name="T0" fmla="*/ 1680 w 1680"/>
              <a:gd name="T1" fmla="*/ 0 h 2064"/>
              <a:gd name="T2" fmla="*/ 1584 w 1680"/>
              <a:gd name="T3" fmla="*/ 624 h 2064"/>
              <a:gd name="T4" fmla="*/ 1104 w 1680"/>
              <a:gd name="T5" fmla="*/ 1296 h 2064"/>
              <a:gd name="T6" fmla="*/ 576 w 1680"/>
              <a:gd name="T7" fmla="*/ 1728 h 2064"/>
              <a:gd name="T8" fmla="*/ 192 w 1680"/>
              <a:gd name="T9" fmla="*/ 1968 h 2064"/>
              <a:gd name="T10" fmla="*/ 0 w 1680"/>
              <a:gd name="T11" fmla="*/ 2064 h 2064"/>
            </a:gdLst>
            <a:ahLst/>
            <a:cxnLst>
              <a:cxn ang="0">
                <a:pos x="T0" y="T1"/>
              </a:cxn>
              <a:cxn ang="0">
                <a:pos x="T2" y="T3"/>
              </a:cxn>
              <a:cxn ang="0">
                <a:pos x="T4" y="T5"/>
              </a:cxn>
              <a:cxn ang="0">
                <a:pos x="T6" y="T7"/>
              </a:cxn>
              <a:cxn ang="0">
                <a:pos x="T8" y="T9"/>
              </a:cxn>
              <a:cxn ang="0">
                <a:pos x="T10" y="T11"/>
              </a:cxn>
            </a:cxnLst>
            <a:rect l="0" t="0" r="r" b="b"/>
            <a:pathLst>
              <a:path w="1680" h="2064">
                <a:moveTo>
                  <a:pt x="1680" y="0"/>
                </a:moveTo>
                <a:cubicBezTo>
                  <a:pt x="1680" y="204"/>
                  <a:pt x="1680" y="408"/>
                  <a:pt x="1584" y="624"/>
                </a:cubicBezTo>
                <a:cubicBezTo>
                  <a:pt x="1488" y="840"/>
                  <a:pt x="1272" y="1112"/>
                  <a:pt x="1104" y="1296"/>
                </a:cubicBezTo>
                <a:cubicBezTo>
                  <a:pt x="936" y="1480"/>
                  <a:pt x="728" y="1616"/>
                  <a:pt x="576" y="1728"/>
                </a:cubicBezTo>
                <a:cubicBezTo>
                  <a:pt x="424" y="1840"/>
                  <a:pt x="288" y="1912"/>
                  <a:pt x="192" y="1968"/>
                </a:cubicBezTo>
                <a:cubicBezTo>
                  <a:pt x="96" y="2024"/>
                  <a:pt x="48" y="2044"/>
                  <a:pt x="0" y="2064"/>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8" name="Freeform 38"/>
          <p:cNvSpPr>
            <a:spLocks/>
          </p:cNvSpPr>
          <p:nvPr/>
        </p:nvSpPr>
        <p:spPr bwMode="auto">
          <a:xfrm>
            <a:off x="5181600" y="685800"/>
            <a:ext cx="3352800" cy="3810000"/>
          </a:xfrm>
          <a:custGeom>
            <a:avLst/>
            <a:gdLst>
              <a:gd name="T0" fmla="*/ 1152 w 2312"/>
              <a:gd name="T1" fmla="*/ 2448 h 2448"/>
              <a:gd name="T2" fmla="*/ 1200 w 2312"/>
              <a:gd name="T3" fmla="*/ 2016 h 2448"/>
              <a:gd name="T4" fmla="*/ 1296 w 2312"/>
              <a:gd name="T5" fmla="*/ 1728 h 2448"/>
              <a:gd name="T6" fmla="*/ 1584 w 2312"/>
              <a:gd name="T7" fmla="*/ 1488 h 2448"/>
              <a:gd name="T8" fmla="*/ 1968 w 2312"/>
              <a:gd name="T9" fmla="*/ 1392 h 2448"/>
              <a:gd name="T10" fmla="*/ 2208 w 2312"/>
              <a:gd name="T11" fmla="*/ 1200 h 2448"/>
              <a:gd name="T12" fmla="*/ 2304 w 2312"/>
              <a:gd name="T13" fmla="*/ 864 h 2448"/>
              <a:gd name="T14" fmla="*/ 2256 w 2312"/>
              <a:gd name="T15" fmla="*/ 480 h 2448"/>
              <a:gd name="T16" fmla="*/ 2064 w 2312"/>
              <a:gd name="T17" fmla="*/ 240 h 2448"/>
              <a:gd name="T18" fmla="*/ 1632 w 2312"/>
              <a:gd name="T19" fmla="*/ 48 h 2448"/>
              <a:gd name="T20" fmla="*/ 1152 w 2312"/>
              <a:gd name="T21" fmla="*/ 0 h 2448"/>
              <a:gd name="T22" fmla="*/ 528 w 2312"/>
              <a:gd name="T23" fmla="*/ 48 h 2448"/>
              <a:gd name="T24" fmla="*/ 0 w 2312"/>
              <a:gd name="T25" fmla="*/ 288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2" h="2448">
                <a:moveTo>
                  <a:pt x="1152" y="2448"/>
                </a:moveTo>
                <a:cubicBezTo>
                  <a:pt x="1164" y="2292"/>
                  <a:pt x="1176" y="2136"/>
                  <a:pt x="1200" y="2016"/>
                </a:cubicBezTo>
                <a:cubicBezTo>
                  <a:pt x="1224" y="1896"/>
                  <a:pt x="1232" y="1816"/>
                  <a:pt x="1296" y="1728"/>
                </a:cubicBezTo>
                <a:cubicBezTo>
                  <a:pt x="1360" y="1640"/>
                  <a:pt x="1472" y="1544"/>
                  <a:pt x="1584" y="1488"/>
                </a:cubicBezTo>
                <a:cubicBezTo>
                  <a:pt x="1696" y="1432"/>
                  <a:pt x="1864" y="1440"/>
                  <a:pt x="1968" y="1392"/>
                </a:cubicBezTo>
                <a:cubicBezTo>
                  <a:pt x="2072" y="1344"/>
                  <a:pt x="2152" y="1288"/>
                  <a:pt x="2208" y="1200"/>
                </a:cubicBezTo>
                <a:cubicBezTo>
                  <a:pt x="2264" y="1112"/>
                  <a:pt x="2296" y="984"/>
                  <a:pt x="2304" y="864"/>
                </a:cubicBezTo>
                <a:cubicBezTo>
                  <a:pt x="2312" y="744"/>
                  <a:pt x="2296" y="584"/>
                  <a:pt x="2256" y="480"/>
                </a:cubicBezTo>
                <a:cubicBezTo>
                  <a:pt x="2216" y="376"/>
                  <a:pt x="2168" y="312"/>
                  <a:pt x="2064" y="240"/>
                </a:cubicBezTo>
                <a:cubicBezTo>
                  <a:pt x="1960" y="168"/>
                  <a:pt x="1784" y="88"/>
                  <a:pt x="1632" y="48"/>
                </a:cubicBezTo>
                <a:cubicBezTo>
                  <a:pt x="1480" y="8"/>
                  <a:pt x="1336" y="0"/>
                  <a:pt x="1152" y="0"/>
                </a:cubicBezTo>
                <a:cubicBezTo>
                  <a:pt x="968" y="0"/>
                  <a:pt x="720" y="0"/>
                  <a:pt x="528" y="48"/>
                </a:cubicBezTo>
                <a:cubicBezTo>
                  <a:pt x="336" y="96"/>
                  <a:pt x="168" y="192"/>
                  <a:pt x="0" y="2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19" name="Freeform 39"/>
          <p:cNvSpPr>
            <a:spLocks/>
          </p:cNvSpPr>
          <p:nvPr/>
        </p:nvSpPr>
        <p:spPr bwMode="auto">
          <a:xfrm>
            <a:off x="7848600" y="3306763"/>
            <a:ext cx="890588" cy="198437"/>
          </a:xfrm>
          <a:custGeom>
            <a:avLst/>
            <a:gdLst>
              <a:gd name="T0" fmla="*/ 0 w 561"/>
              <a:gd name="T1" fmla="*/ 125 h 125"/>
              <a:gd name="T2" fmla="*/ 39 w 561"/>
              <a:gd name="T3" fmla="*/ 47 h 125"/>
              <a:gd name="T4" fmla="*/ 160 w 561"/>
              <a:gd name="T5" fmla="*/ 7 h 125"/>
              <a:gd name="T6" fmla="*/ 561 w 561"/>
              <a:gd name="T7" fmla="*/ 7 h 125"/>
            </a:gdLst>
            <a:ahLst/>
            <a:cxnLst>
              <a:cxn ang="0">
                <a:pos x="T0" y="T1"/>
              </a:cxn>
              <a:cxn ang="0">
                <a:pos x="T2" y="T3"/>
              </a:cxn>
              <a:cxn ang="0">
                <a:pos x="T4" y="T5"/>
              </a:cxn>
              <a:cxn ang="0">
                <a:pos x="T6" y="T7"/>
              </a:cxn>
            </a:cxnLst>
            <a:rect l="0" t="0" r="r" b="b"/>
            <a:pathLst>
              <a:path w="561" h="125">
                <a:moveTo>
                  <a:pt x="0" y="125"/>
                </a:moveTo>
                <a:cubicBezTo>
                  <a:pt x="6" y="96"/>
                  <a:pt x="12" y="67"/>
                  <a:pt x="39" y="47"/>
                </a:cubicBezTo>
                <a:cubicBezTo>
                  <a:pt x="66" y="27"/>
                  <a:pt x="73" y="14"/>
                  <a:pt x="160" y="7"/>
                </a:cubicBezTo>
                <a:cubicBezTo>
                  <a:pt x="247" y="0"/>
                  <a:pt x="404" y="3"/>
                  <a:pt x="561" y="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0" name="Freeform 40"/>
          <p:cNvSpPr>
            <a:spLocks/>
          </p:cNvSpPr>
          <p:nvPr/>
        </p:nvSpPr>
        <p:spPr bwMode="auto">
          <a:xfrm>
            <a:off x="6629400" y="5029200"/>
            <a:ext cx="457200" cy="381000"/>
          </a:xfrm>
          <a:custGeom>
            <a:avLst/>
            <a:gdLst>
              <a:gd name="T0" fmla="*/ 0 w 288"/>
              <a:gd name="T1" fmla="*/ 240 h 240"/>
              <a:gd name="T2" fmla="*/ 144 w 288"/>
              <a:gd name="T3" fmla="*/ 192 h 240"/>
              <a:gd name="T4" fmla="*/ 240 w 288"/>
              <a:gd name="T5" fmla="*/ 96 h 240"/>
              <a:gd name="T6" fmla="*/ 288 w 288"/>
              <a:gd name="T7" fmla="*/ 0 h 240"/>
            </a:gdLst>
            <a:ahLst/>
            <a:cxnLst>
              <a:cxn ang="0">
                <a:pos x="T0" y="T1"/>
              </a:cxn>
              <a:cxn ang="0">
                <a:pos x="T2" y="T3"/>
              </a:cxn>
              <a:cxn ang="0">
                <a:pos x="T4" y="T5"/>
              </a:cxn>
              <a:cxn ang="0">
                <a:pos x="T6" y="T7"/>
              </a:cxn>
            </a:cxnLst>
            <a:rect l="0" t="0" r="r" b="b"/>
            <a:pathLst>
              <a:path w="288" h="240">
                <a:moveTo>
                  <a:pt x="0" y="240"/>
                </a:moveTo>
                <a:cubicBezTo>
                  <a:pt x="52" y="228"/>
                  <a:pt x="104" y="216"/>
                  <a:pt x="144" y="192"/>
                </a:cubicBezTo>
                <a:cubicBezTo>
                  <a:pt x="184" y="168"/>
                  <a:pt x="216" y="128"/>
                  <a:pt x="240" y="96"/>
                </a:cubicBezTo>
                <a:cubicBezTo>
                  <a:pt x="264" y="64"/>
                  <a:pt x="276" y="32"/>
                  <a:pt x="288"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1" name="Freeform 41"/>
          <p:cNvSpPr>
            <a:spLocks/>
          </p:cNvSpPr>
          <p:nvPr/>
        </p:nvSpPr>
        <p:spPr bwMode="auto">
          <a:xfrm>
            <a:off x="6477000" y="5867400"/>
            <a:ext cx="609600" cy="177800"/>
          </a:xfrm>
          <a:custGeom>
            <a:avLst/>
            <a:gdLst>
              <a:gd name="T0" fmla="*/ 0 w 384"/>
              <a:gd name="T1" fmla="*/ 0 h 112"/>
              <a:gd name="T2" fmla="*/ 144 w 384"/>
              <a:gd name="T3" fmla="*/ 96 h 112"/>
              <a:gd name="T4" fmla="*/ 384 w 384"/>
              <a:gd name="T5" fmla="*/ 96 h 112"/>
            </a:gdLst>
            <a:ahLst/>
            <a:cxnLst>
              <a:cxn ang="0">
                <a:pos x="T0" y="T1"/>
              </a:cxn>
              <a:cxn ang="0">
                <a:pos x="T2" y="T3"/>
              </a:cxn>
              <a:cxn ang="0">
                <a:pos x="T4" y="T5"/>
              </a:cxn>
            </a:cxnLst>
            <a:rect l="0" t="0" r="r" b="b"/>
            <a:pathLst>
              <a:path w="384" h="112">
                <a:moveTo>
                  <a:pt x="0" y="0"/>
                </a:moveTo>
                <a:cubicBezTo>
                  <a:pt x="40" y="40"/>
                  <a:pt x="80" y="80"/>
                  <a:pt x="144" y="96"/>
                </a:cubicBezTo>
                <a:cubicBezTo>
                  <a:pt x="208" y="112"/>
                  <a:pt x="296" y="104"/>
                  <a:pt x="384" y="96"/>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2" name="Freeform 42"/>
          <p:cNvSpPr>
            <a:spLocks/>
          </p:cNvSpPr>
          <p:nvPr/>
        </p:nvSpPr>
        <p:spPr bwMode="auto">
          <a:xfrm>
            <a:off x="5257800" y="1447800"/>
            <a:ext cx="457200" cy="990600"/>
          </a:xfrm>
          <a:custGeom>
            <a:avLst/>
            <a:gdLst>
              <a:gd name="T0" fmla="*/ 288 w 288"/>
              <a:gd name="T1" fmla="*/ 720 h 720"/>
              <a:gd name="T2" fmla="*/ 240 w 288"/>
              <a:gd name="T3" fmla="*/ 384 h 720"/>
              <a:gd name="T4" fmla="*/ 96 w 288"/>
              <a:gd name="T5" fmla="*/ 96 h 720"/>
              <a:gd name="T6" fmla="*/ 0 w 288"/>
              <a:gd name="T7" fmla="*/ 0 h 720"/>
            </a:gdLst>
            <a:ahLst/>
            <a:cxnLst>
              <a:cxn ang="0">
                <a:pos x="T0" y="T1"/>
              </a:cxn>
              <a:cxn ang="0">
                <a:pos x="T2" y="T3"/>
              </a:cxn>
              <a:cxn ang="0">
                <a:pos x="T4" y="T5"/>
              </a:cxn>
              <a:cxn ang="0">
                <a:pos x="T6" y="T7"/>
              </a:cxn>
            </a:cxnLst>
            <a:rect l="0" t="0" r="r" b="b"/>
            <a:pathLst>
              <a:path w="288" h="720">
                <a:moveTo>
                  <a:pt x="288" y="720"/>
                </a:moveTo>
                <a:cubicBezTo>
                  <a:pt x="280" y="604"/>
                  <a:pt x="272" y="488"/>
                  <a:pt x="240" y="384"/>
                </a:cubicBezTo>
                <a:cubicBezTo>
                  <a:pt x="208" y="280"/>
                  <a:pt x="136" y="160"/>
                  <a:pt x="96" y="96"/>
                </a:cubicBezTo>
                <a:cubicBezTo>
                  <a:pt x="56" y="32"/>
                  <a:pt x="28" y="16"/>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3" name="Freeform 43"/>
          <p:cNvSpPr>
            <a:spLocks/>
          </p:cNvSpPr>
          <p:nvPr/>
        </p:nvSpPr>
        <p:spPr bwMode="auto">
          <a:xfrm>
            <a:off x="5334000" y="2895600"/>
            <a:ext cx="381000" cy="401638"/>
          </a:xfrm>
          <a:custGeom>
            <a:avLst/>
            <a:gdLst>
              <a:gd name="T0" fmla="*/ 0 w 268"/>
              <a:gd name="T1" fmla="*/ 170 h 205"/>
              <a:gd name="T2" fmla="*/ 141 w 268"/>
              <a:gd name="T3" fmla="*/ 201 h 205"/>
              <a:gd name="T4" fmla="*/ 248 w 268"/>
              <a:gd name="T5" fmla="*/ 148 h 205"/>
              <a:gd name="T6" fmla="*/ 261 w 268"/>
              <a:gd name="T7" fmla="*/ 0 h 205"/>
            </a:gdLst>
            <a:ahLst/>
            <a:cxnLst>
              <a:cxn ang="0">
                <a:pos x="T0" y="T1"/>
              </a:cxn>
              <a:cxn ang="0">
                <a:pos x="T2" y="T3"/>
              </a:cxn>
              <a:cxn ang="0">
                <a:pos x="T4" y="T5"/>
              </a:cxn>
              <a:cxn ang="0">
                <a:pos x="T6" y="T7"/>
              </a:cxn>
            </a:cxnLst>
            <a:rect l="0" t="0" r="r" b="b"/>
            <a:pathLst>
              <a:path w="268" h="205">
                <a:moveTo>
                  <a:pt x="0" y="170"/>
                </a:moveTo>
                <a:cubicBezTo>
                  <a:pt x="50" y="187"/>
                  <a:pt x="100" y="205"/>
                  <a:pt x="141" y="201"/>
                </a:cubicBezTo>
                <a:cubicBezTo>
                  <a:pt x="182" y="197"/>
                  <a:pt x="228" y="181"/>
                  <a:pt x="248" y="148"/>
                </a:cubicBezTo>
                <a:cubicBezTo>
                  <a:pt x="268" y="115"/>
                  <a:pt x="264" y="57"/>
                  <a:pt x="261"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4" name="Freeform 44"/>
          <p:cNvSpPr>
            <a:spLocks/>
          </p:cNvSpPr>
          <p:nvPr/>
        </p:nvSpPr>
        <p:spPr bwMode="auto">
          <a:xfrm>
            <a:off x="6097588" y="4257675"/>
            <a:ext cx="136525" cy="823913"/>
          </a:xfrm>
          <a:custGeom>
            <a:avLst/>
            <a:gdLst>
              <a:gd name="T0" fmla="*/ 111 w 111"/>
              <a:gd name="T1" fmla="*/ 0 h 417"/>
              <a:gd name="T2" fmla="*/ 27 w 111"/>
              <a:gd name="T3" fmla="*/ 217 h 417"/>
              <a:gd name="T4" fmla="*/ 0 w 111"/>
              <a:gd name="T5" fmla="*/ 417 h 417"/>
            </a:gdLst>
            <a:ahLst/>
            <a:cxnLst>
              <a:cxn ang="0">
                <a:pos x="T0" y="T1"/>
              </a:cxn>
              <a:cxn ang="0">
                <a:pos x="T2" y="T3"/>
              </a:cxn>
              <a:cxn ang="0">
                <a:pos x="T4" y="T5"/>
              </a:cxn>
            </a:cxnLst>
            <a:rect l="0" t="0" r="r" b="b"/>
            <a:pathLst>
              <a:path w="111" h="417">
                <a:moveTo>
                  <a:pt x="111" y="0"/>
                </a:moveTo>
                <a:cubicBezTo>
                  <a:pt x="78" y="74"/>
                  <a:pt x="45" y="148"/>
                  <a:pt x="27" y="217"/>
                </a:cubicBezTo>
                <a:cubicBezTo>
                  <a:pt x="9" y="286"/>
                  <a:pt x="7" y="381"/>
                  <a:pt x="0" y="417"/>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5" name="Rectangle 45"/>
          <p:cNvSpPr>
            <a:spLocks noChangeArrowheads="1"/>
          </p:cNvSpPr>
          <p:nvPr/>
        </p:nvSpPr>
        <p:spPr bwMode="auto">
          <a:xfrm>
            <a:off x="7273925" y="131763"/>
            <a:ext cx="681038" cy="27781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latin typeface="Times New Roman" pitchFamily="-16" charset="0"/>
              </a:rPr>
              <a:t>Input to soil</a:t>
            </a:r>
          </a:p>
        </p:txBody>
      </p:sp>
      <p:sp>
        <p:nvSpPr>
          <p:cNvPr id="97326" name="Oval 46"/>
          <p:cNvSpPr>
            <a:spLocks noChangeArrowheads="1"/>
          </p:cNvSpPr>
          <p:nvPr/>
        </p:nvSpPr>
        <p:spPr bwMode="auto">
          <a:xfrm>
            <a:off x="6411913" y="109538"/>
            <a:ext cx="738187" cy="3651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rPr>
              <a:t>Component</a:t>
            </a:r>
          </a:p>
        </p:txBody>
      </p:sp>
      <p:sp>
        <p:nvSpPr>
          <p:cNvPr id="97327" name="AutoShape 47"/>
          <p:cNvSpPr>
            <a:spLocks noChangeArrowheads="1"/>
          </p:cNvSpPr>
          <p:nvPr/>
        </p:nvSpPr>
        <p:spPr bwMode="auto">
          <a:xfrm>
            <a:off x="8120063" y="150813"/>
            <a:ext cx="887412" cy="285750"/>
          </a:xfrm>
          <a:prstGeom prst="plus">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s-MX" sz="1000">
                <a:solidFill>
                  <a:srgbClr val="FFFFFF"/>
                </a:solidFill>
              </a:rPr>
              <a:t>Loss from soil</a:t>
            </a:r>
          </a:p>
        </p:txBody>
      </p:sp>
      <p:sp>
        <p:nvSpPr>
          <p:cNvPr id="97328" name="Freeform 48"/>
          <p:cNvSpPr>
            <a:spLocks/>
          </p:cNvSpPr>
          <p:nvPr/>
        </p:nvSpPr>
        <p:spPr bwMode="auto">
          <a:xfrm>
            <a:off x="3352800" y="2578100"/>
            <a:ext cx="533400" cy="241300"/>
          </a:xfrm>
          <a:custGeom>
            <a:avLst/>
            <a:gdLst>
              <a:gd name="T0" fmla="*/ 336 w 336"/>
              <a:gd name="T1" fmla="*/ 8 h 152"/>
              <a:gd name="T2" fmla="*/ 144 w 336"/>
              <a:gd name="T3" fmla="*/ 8 h 152"/>
              <a:gd name="T4" fmla="*/ 48 w 336"/>
              <a:gd name="T5" fmla="*/ 56 h 152"/>
              <a:gd name="T6" fmla="*/ 0 w 336"/>
              <a:gd name="T7" fmla="*/ 152 h 152"/>
            </a:gdLst>
            <a:ahLst/>
            <a:cxnLst>
              <a:cxn ang="0">
                <a:pos x="T0" y="T1"/>
              </a:cxn>
              <a:cxn ang="0">
                <a:pos x="T2" y="T3"/>
              </a:cxn>
              <a:cxn ang="0">
                <a:pos x="T4" y="T5"/>
              </a:cxn>
              <a:cxn ang="0">
                <a:pos x="T6" y="T7"/>
              </a:cxn>
            </a:cxnLst>
            <a:rect l="0" t="0" r="r" b="b"/>
            <a:pathLst>
              <a:path w="336" h="152">
                <a:moveTo>
                  <a:pt x="336" y="8"/>
                </a:moveTo>
                <a:cubicBezTo>
                  <a:pt x="264" y="4"/>
                  <a:pt x="192" y="0"/>
                  <a:pt x="144" y="8"/>
                </a:cubicBezTo>
                <a:cubicBezTo>
                  <a:pt x="96" y="16"/>
                  <a:pt x="72" y="32"/>
                  <a:pt x="48" y="56"/>
                </a:cubicBezTo>
                <a:cubicBezTo>
                  <a:pt x="24" y="80"/>
                  <a:pt x="12" y="116"/>
                  <a:pt x="0" y="152"/>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29" name="Freeform 49"/>
          <p:cNvSpPr>
            <a:spLocks/>
          </p:cNvSpPr>
          <p:nvPr/>
        </p:nvSpPr>
        <p:spPr bwMode="auto">
          <a:xfrm>
            <a:off x="4267200" y="1828800"/>
            <a:ext cx="393700" cy="457200"/>
          </a:xfrm>
          <a:custGeom>
            <a:avLst/>
            <a:gdLst>
              <a:gd name="T0" fmla="*/ 240 w 248"/>
              <a:gd name="T1" fmla="*/ 288 h 288"/>
              <a:gd name="T2" fmla="*/ 240 w 248"/>
              <a:gd name="T3" fmla="*/ 144 h 288"/>
              <a:gd name="T4" fmla="*/ 192 w 248"/>
              <a:gd name="T5" fmla="*/ 48 h 288"/>
              <a:gd name="T6" fmla="*/ 0 w 248"/>
              <a:gd name="T7" fmla="*/ 0 h 288"/>
            </a:gdLst>
            <a:ahLst/>
            <a:cxnLst>
              <a:cxn ang="0">
                <a:pos x="T0" y="T1"/>
              </a:cxn>
              <a:cxn ang="0">
                <a:pos x="T2" y="T3"/>
              </a:cxn>
              <a:cxn ang="0">
                <a:pos x="T4" y="T5"/>
              </a:cxn>
              <a:cxn ang="0">
                <a:pos x="T6" y="T7"/>
              </a:cxn>
            </a:cxnLst>
            <a:rect l="0" t="0" r="r" b="b"/>
            <a:pathLst>
              <a:path w="248" h="288">
                <a:moveTo>
                  <a:pt x="240" y="288"/>
                </a:moveTo>
                <a:cubicBezTo>
                  <a:pt x="244" y="236"/>
                  <a:pt x="248" y="184"/>
                  <a:pt x="240" y="144"/>
                </a:cubicBezTo>
                <a:cubicBezTo>
                  <a:pt x="232" y="104"/>
                  <a:pt x="232" y="72"/>
                  <a:pt x="192" y="48"/>
                </a:cubicBezTo>
                <a:cubicBezTo>
                  <a:pt x="152" y="24"/>
                  <a:pt x="24" y="0"/>
                  <a:pt x="0"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30" name="Freeform 50"/>
          <p:cNvSpPr>
            <a:spLocks/>
          </p:cNvSpPr>
          <p:nvPr/>
        </p:nvSpPr>
        <p:spPr bwMode="auto">
          <a:xfrm>
            <a:off x="5257800" y="1168400"/>
            <a:ext cx="1122363" cy="298450"/>
          </a:xfrm>
          <a:custGeom>
            <a:avLst/>
            <a:gdLst>
              <a:gd name="T0" fmla="*/ 0 w 707"/>
              <a:gd name="T1" fmla="*/ 32 h 188"/>
              <a:gd name="T2" fmla="*/ 305 w 707"/>
              <a:gd name="T3" fmla="*/ 1 h 188"/>
              <a:gd name="T4" fmla="*/ 506 w 707"/>
              <a:gd name="T5" fmla="*/ 41 h 188"/>
              <a:gd name="T6" fmla="*/ 707 w 707"/>
              <a:gd name="T7" fmla="*/ 188 h 188"/>
            </a:gdLst>
            <a:ahLst/>
            <a:cxnLst>
              <a:cxn ang="0">
                <a:pos x="T0" y="T1"/>
              </a:cxn>
              <a:cxn ang="0">
                <a:pos x="T2" y="T3"/>
              </a:cxn>
              <a:cxn ang="0">
                <a:pos x="T4" y="T5"/>
              </a:cxn>
              <a:cxn ang="0">
                <a:pos x="T6" y="T7"/>
              </a:cxn>
            </a:cxnLst>
            <a:rect l="0" t="0" r="r" b="b"/>
            <a:pathLst>
              <a:path w="707" h="188">
                <a:moveTo>
                  <a:pt x="0" y="32"/>
                </a:moveTo>
                <a:cubicBezTo>
                  <a:pt x="110" y="16"/>
                  <a:pt x="221" y="0"/>
                  <a:pt x="305" y="1"/>
                </a:cubicBezTo>
                <a:cubicBezTo>
                  <a:pt x="389" y="2"/>
                  <a:pt x="439" y="10"/>
                  <a:pt x="506" y="41"/>
                </a:cubicBezTo>
                <a:cubicBezTo>
                  <a:pt x="573" y="72"/>
                  <a:pt x="640" y="130"/>
                  <a:pt x="707" y="188"/>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97331" name="Text Box 51"/>
          <p:cNvSpPr txBox="1">
            <a:spLocks noChangeArrowheads="1"/>
          </p:cNvSpPr>
          <p:nvPr/>
        </p:nvSpPr>
        <p:spPr bwMode="auto">
          <a:xfrm>
            <a:off x="5915025" y="5491163"/>
            <a:ext cx="252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2400" baseline="30000">
                <a:solidFill>
                  <a:srgbClr val="FFFFFF"/>
                </a:solidFill>
                <a:latin typeface="Times New Roman" pitchFamily="-16" charset="0"/>
              </a:rPr>
              <a:t>-</a:t>
            </a:r>
          </a:p>
        </p:txBody>
      </p:sp>
      <p:sp>
        <p:nvSpPr>
          <p:cNvPr id="97332" name="Text Box 52"/>
          <p:cNvSpPr txBox="1">
            <a:spLocks noChangeArrowheads="1"/>
          </p:cNvSpPr>
          <p:nvPr/>
        </p:nvSpPr>
        <p:spPr bwMode="auto">
          <a:xfrm>
            <a:off x="4033838" y="5722938"/>
            <a:ext cx="2635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s-MX" sz="1600" baseline="30000">
                <a:solidFill>
                  <a:srgbClr val="FFFFFF"/>
                </a:solidFill>
                <a:latin typeface="Times New Roman" pitchFamily="-16" charset="0"/>
              </a:rPr>
              <a:t>+</a:t>
            </a:r>
          </a:p>
        </p:txBody>
      </p:sp>
      <p:sp>
        <p:nvSpPr>
          <p:cNvPr id="97333" name="Freeform 53"/>
          <p:cNvSpPr>
            <a:spLocks/>
          </p:cNvSpPr>
          <p:nvPr/>
        </p:nvSpPr>
        <p:spPr bwMode="auto">
          <a:xfrm rot="3378025">
            <a:off x="3429000" y="4495800"/>
            <a:ext cx="177800" cy="609600"/>
          </a:xfrm>
          <a:custGeom>
            <a:avLst/>
            <a:gdLst>
              <a:gd name="T0" fmla="*/ 16 w 112"/>
              <a:gd name="T1" fmla="*/ 384 h 384"/>
              <a:gd name="T2" fmla="*/ 16 w 112"/>
              <a:gd name="T3" fmla="*/ 192 h 384"/>
              <a:gd name="T4" fmla="*/ 112 w 112"/>
              <a:gd name="T5" fmla="*/ 0 h 384"/>
            </a:gdLst>
            <a:ahLst/>
            <a:cxnLst>
              <a:cxn ang="0">
                <a:pos x="T0" y="T1"/>
              </a:cxn>
              <a:cxn ang="0">
                <a:pos x="T2" y="T3"/>
              </a:cxn>
              <a:cxn ang="0">
                <a:pos x="T4" y="T5"/>
              </a:cxn>
            </a:cxnLst>
            <a:rect l="0" t="0" r="r" b="b"/>
            <a:pathLst>
              <a:path w="112" h="384">
                <a:moveTo>
                  <a:pt x="16" y="384"/>
                </a:moveTo>
                <a:cubicBezTo>
                  <a:pt x="8" y="320"/>
                  <a:pt x="0" y="256"/>
                  <a:pt x="16" y="192"/>
                </a:cubicBezTo>
                <a:cubicBezTo>
                  <a:pt x="32" y="128"/>
                  <a:pt x="88" y="32"/>
                  <a:pt x="112" y="0"/>
                </a:cubicBezTo>
              </a:path>
            </a:pathLst>
          </a:custGeom>
          <a:noFill/>
          <a:ln w="38100">
            <a:solidFill>
              <a:schemeClr val="tx1"/>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176202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542" y="1701403"/>
            <a:ext cx="6669881" cy="416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5"/>
          <p:cNvSpPr txBox="1">
            <a:spLocks noChangeArrowheads="1"/>
          </p:cNvSpPr>
          <p:nvPr/>
        </p:nvSpPr>
        <p:spPr bwMode="auto">
          <a:xfrm>
            <a:off x="993696" y="1026367"/>
            <a:ext cx="6318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alt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Condiciones ambientales y origen de las leguminosas</a:t>
            </a:r>
          </a:p>
        </p:txBody>
      </p:sp>
    </p:spTree>
    <p:extLst>
      <p:ext uri="{BB962C8B-B14F-4D97-AF65-F5344CB8AC3E}">
        <p14:creationId xmlns:p14="http://schemas.microsoft.com/office/powerpoint/2010/main" val="49569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CuadroTexto"/>
          <p:cNvSpPr txBox="1">
            <a:spLocks noChangeArrowheads="1"/>
          </p:cNvSpPr>
          <p:nvPr/>
        </p:nvSpPr>
        <p:spPr bwMode="auto">
          <a:xfrm>
            <a:off x="539750" y="31791"/>
            <a:ext cx="741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800" b="0" i="0" u="none" strike="noStrike" kern="1200" cap="none" spc="0" normalizeH="0" baseline="0" noProof="0">
                <a:ln>
                  <a:noFill/>
                </a:ln>
                <a:solidFill>
                  <a:prstClr val="black"/>
                </a:solidFill>
                <a:effectLst/>
                <a:uLnTx/>
                <a:uFillTx/>
                <a:latin typeface="Arial" pitchFamily="34" charset="0"/>
                <a:ea typeface="+mn-ea"/>
                <a:cs typeface="+mn-cs"/>
              </a:rPr>
              <a:t>En la endosimbiosis radicular  es controlada estrictamente por la planta….</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412880"/>
            <a:ext cx="4868862" cy="511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2 CuadroTexto"/>
          <p:cNvSpPr txBox="1">
            <a:spLocks noChangeArrowheads="1"/>
          </p:cNvSpPr>
          <p:nvPr/>
        </p:nvSpPr>
        <p:spPr bwMode="auto">
          <a:xfrm>
            <a:off x="5580063" y="1922522"/>
            <a:ext cx="3168650" cy="1323439"/>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1" u="none" strike="noStrike" kern="1200" cap="none" spc="0" normalizeH="0" baseline="0" noProof="0">
                <a:ln>
                  <a:noFill/>
                </a:ln>
                <a:solidFill>
                  <a:prstClr val="white"/>
                </a:solidFill>
                <a:effectLst/>
                <a:uLnTx/>
                <a:uFillTx/>
                <a:latin typeface="Arial" pitchFamily="34" charset="0"/>
                <a:ea typeface="+mn-ea"/>
                <a:cs typeface="+mn-cs"/>
              </a:rPr>
              <a:t>Sym pathway genes</a:t>
            </a:r>
            <a:r>
              <a:rPr kumimoji="0" lang="es-MX" altLang="es-MX" sz="2000" b="0" i="0" u="none" strike="noStrike" kern="1200" cap="none" spc="0" normalizeH="0" baseline="0" noProof="0">
                <a:ln>
                  <a:noFill/>
                </a:ln>
                <a:solidFill>
                  <a:prstClr val="white"/>
                </a:solidFill>
                <a:effectLst/>
                <a:uLnTx/>
                <a:uFillTx/>
                <a:latin typeface="Arial"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prstClr val="white"/>
                </a:solidFill>
                <a:effectLst/>
                <a:uLnTx/>
                <a:uFillTx/>
                <a:latin typeface="Arial" pitchFamily="34" charset="0"/>
                <a:ea typeface="+mn-ea"/>
                <a:cs typeface="+mn-cs"/>
              </a:rPr>
              <a:t>Comunes a la endosimbiosis fungica y bacteriana</a:t>
            </a:r>
          </a:p>
        </p:txBody>
      </p:sp>
    </p:spTree>
    <p:extLst>
      <p:ext uri="{BB962C8B-B14F-4D97-AF65-F5344CB8AC3E}">
        <p14:creationId xmlns:p14="http://schemas.microsoft.com/office/powerpoint/2010/main" val="2057731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3">
            <a:extLst>
              <a:ext uri="{FF2B5EF4-FFF2-40B4-BE49-F238E27FC236}">
                <a16:creationId xmlns:a16="http://schemas.microsoft.com/office/drawing/2014/main" id="{6907BF46-6AD0-48BC-B230-AA8870992604}"/>
              </a:ext>
            </a:extLst>
          </p:cNvPr>
          <p:cNvGrpSpPr>
            <a:grpSpLocks/>
          </p:cNvGrpSpPr>
          <p:nvPr/>
        </p:nvGrpSpPr>
        <p:grpSpPr bwMode="auto">
          <a:xfrm>
            <a:off x="0" y="762000"/>
            <a:ext cx="6858000" cy="5413375"/>
            <a:chOff x="0" y="762000"/>
            <a:chExt cx="6858000" cy="5412709"/>
          </a:xfrm>
        </p:grpSpPr>
        <p:pic>
          <p:nvPicPr>
            <p:cNvPr id="37895" name="Picture 2">
              <a:extLst>
                <a:ext uri="{FF2B5EF4-FFF2-40B4-BE49-F238E27FC236}">
                  <a16:creationId xmlns:a16="http://schemas.microsoft.com/office/drawing/2014/main" id="{DD028717-AAA3-4905-B622-060BBEF88A6B}"/>
                </a:ext>
              </a:extLst>
            </p:cNvPr>
            <p:cNvPicPr>
              <a:picLocks noChangeAspect="1"/>
            </p:cNvPicPr>
            <p:nvPr/>
          </p:nvPicPr>
          <p:blipFill>
            <a:blip r:embed="rId3">
              <a:extLst>
                <a:ext uri="{28A0092B-C50C-407E-A947-70E740481C1C}">
                  <a14:useLocalDpi xmlns:a14="http://schemas.microsoft.com/office/drawing/2010/main" val="0"/>
                </a:ext>
              </a:extLst>
            </a:blip>
            <a:srcRect b="5196"/>
            <a:stretch>
              <a:fillRect/>
            </a:stretch>
          </p:blipFill>
          <p:spPr bwMode="auto">
            <a:xfrm>
              <a:off x="0" y="762000"/>
              <a:ext cx="6858000" cy="54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C86A90E-96D2-410B-B27C-944E9716925C}"/>
                </a:ext>
              </a:extLst>
            </p:cNvPr>
            <p:cNvSpPr/>
            <p:nvPr/>
          </p:nvSpPr>
          <p:spPr>
            <a:xfrm>
              <a:off x="1676400" y="2700100"/>
              <a:ext cx="468313" cy="7285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a:extLst>
                <a:ext uri="{FF2B5EF4-FFF2-40B4-BE49-F238E27FC236}">
                  <a16:creationId xmlns:a16="http://schemas.microsoft.com/office/drawing/2014/main" id="{89FE3779-4439-43D6-B201-24D8877AADE3}"/>
                </a:ext>
              </a:extLst>
            </p:cNvPr>
            <p:cNvSpPr/>
            <p:nvPr/>
          </p:nvSpPr>
          <p:spPr>
            <a:xfrm>
              <a:off x="3722688" y="2411210"/>
              <a:ext cx="503237" cy="17650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915" name="Title 1">
            <a:extLst>
              <a:ext uri="{FF2B5EF4-FFF2-40B4-BE49-F238E27FC236}">
                <a16:creationId xmlns:a16="http://schemas.microsoft.com/office/drawing/2014/main" id="{2230F5C4-46E2-45B9-8917-16BC0AC986E7}"/>
              </a:ext>
            </a:extLst>
          </p:cNvPr>
          <p:cNvSpPr>
            <a:spLocks noGrp="1"/>
          </p:cNvSpPr>
          <p:nvPr>
            <p:ph type="title"/>
          </p:nvPr>
        </p:nvSpPr>
        <p:spPr>
          <a:xfrm>
            <a:off x="457200" y="28575"/>
            <a:ext cx="8229600" cy="809625"/>
          </a:xfrm>
        </p:spPr>
        <p:txBody>
          <a:bodyPr/>
          <a:lstStyle/>
          <a:p>
            <a:pPr>
              <a:defRPr/>
            </a:pPr>
            <a:r>
              <a:rPr lang="en-GB" dirty="0">
                <a:ea typeface="+mj-ea"/>
              </a:rPr>
              <a:t>The common SYM pathway</a:t>
            </a:r>
            <a:endParaRPr lang="en-US" dirty="0">
              <a:ea typeface="+mj-ea"/>
            </a:endParaRPr>
          </a:p>
        </p:txBody>
      </p:sp>
      <p:sp>
        <p:nvSpPr>
          <p:cNvPr id="37892" name="Text Box 4">
            <a:extLst>
              <a:ext uri="{FF2B5EF4-FFF2-40B4-BE49-F238E27FC236}">
                <a16:creationId xmlns:a16="http://schemas.microsoft.com/office/drawing/2014/main" id="{7AFD466A-399A-434F-B165-D601010F6C43}"/>
              </a:ext>
            </a:extLst>
          </p:cNvPr>
          <p:cNvSpPr txBox="1">
            <a:spLocks noChangeArrowheads="1"/>
          </p:cNvSpPr>
          <p:nvPr/>
        </p:nvSpPr>
        <p:spPr bwMode="auto">
          <a:xfrm>
            <a:off x="0" y="610870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by permission from Macmillan Publishers Ltd from Oldroyd, G.E. (2013). Speak, friend, and enter: signalling systems that promote beneficial symbiotic associations in plants. Nat Rev Microbiol. 11: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4"/>
              </a:rPr>
              <a:t>252-632</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36" name="TextBox 35">
            <a:extLst>
              <a:ext uri="{FF2B5EF4-FFF2-40B4-BE49-F238E27FC236}">
                <a16:creationId xmlns:a16="http://schemas.microsoft.com/office/drawing/2014/main" id="{7AFB3BA4-F55F-4713-B74C-9C792B4163AA}"/>
              </a:ext>
            </a:extLst>
          </p:cNvPr>
          <p:cNvSpPr txBox="1"/>
          <p:nvPr/>
        </p:nvSpPr>
        <p:spPr bwMode="auto">
          <a:xfrm>
            <a:off x="4419600" y="4953000"/>
            <a:ext cx="3749675" cy="923925"/>
          </a:xfrm>
          <a:prstGeom prst="rect">
            <a:avLst/>
          </a:prstGeom>
          <a:solidFill>
            <a:schemeClr val="accent4">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a:t>
            </a:r>
            <a:r>
              <a:rPr kumimoji="0" lang="en-GB" sz="1800" b="1"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SYM</a:t>
            </a:r>
            <a:r>
              <a:rPr kumimoji="0" lang="en-GB" sz="1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genes (indicated in red) are also required for arbuscular mycorrhizal symbiosis</a:t>
            </a:r>
          </a:p>
        </p:txBody>
      </p:sp>
      <p:sp>
        <p:nvSpPr>
          <p:cNvPr id="37894" name="TextBox 28">
            <a:extLst>
              <a:ext uri="{FF2B5EF4-FFF2-40B4-BE49-F238E27FC236}">
                <a16:creationId xmlns:a16="http://schemas.microsoft.com/office/drawing/2014/main" id="{E4CCDED1-E2EC-4EC0-A601-891727866B7A}"/>
              </a:ext>
            </a:extLst>
          </p:cNvPr>
          <p:cNvSpPr txBox="1">
            <a:spLocks noChangeArrowheads="1"/>
          </p:cNvSpPr>
          <p:nvPr/>
        </p:nvSpPr>
        <p:spPr bwMode="auto">
          <a:xfrm>
            <a:off x="4267200" y="838200"/>
            <a:ext cx="4724400" cy="6461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pathway between perception and nodulation goes through a set of </a:t>
            </a:r>
            <a:r>
              <a:rPr kumimoji="0" lang="en-GB" altLang="en-US" sz="1800" b="1"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SYM</a:t>
            </a:r>
            <a:r>
              <a:rPr kumimoji="0" lang="en-GB"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genes</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9C88463-F15A-41B4-9CCC-4FCD0E2C937F}"/>
              </a:ext>
            </a:extLst>
          </p:cNvPr>
          <p:cNvSpPr>
            <a:spLocks noGrp="1" noChangeArrowheads="1"/>
          </p:cNvSpPr>
          <p:nvPr>
            <p:ph type="title"/>
          </p:nvPr>
        </p:nvSpPr>
        <p:spPr>
          <a:xfrm>
            <a:off x="152400" y="76200"/>
            <a:ext cx="8686800" cy="1143000"/>
          </a:xfrm>
        </p:spPr>
        <p:txBody>
          <a:bodyPr anchor="t"/>
          <a:lstStyle/>
          <a:p>
            <a:r>
              <a:rPr lang="en-AU" altLang="en-US" sz="3200" i="1"/>
              <a:t>SYM</a:t>
            </a:r>
            <a:r>
              <a:rPr lang="en-AU" altLang="en-US" sz="3200"/>
              <a:t> genes signal early events in mycorrhizal </a:t>
            </a:r>
            <a:r>
              <a:rPr lang="en-AU" altLang="en-US" sz="3200" i="1"/>
              <a:t>and</a:t>
            </a:r>
            <a:r>
              <a:rPr lang="en-AU" altLang="en-US" sz="3200"/>
              <a:t> rhizobial symbioses</a:t>
            </a:r>
            <a:endParaRPr lang="en-US" altLang="en-US" sz="3200"/>
          </a:p>
        </p:txBody>
      </p:sp>
      <p:graphicFrame>
        <p:nvGraphicFramePr>
          <p:cNvPr id="2" name="Table 1">
            <a:extLst>
              <a:ext uri="{FF2B5EF4-FFF2-40B4-BE49-F238E27FC236}">
                <a16:creationId xmlns:a16="http://schemas.microsoft.com/office/drawing/2014/main" id="{34762D6F-608A-4C5A-91E6-1E4308F89FC3}"/>
              </a:ext>
            </a:extLst>
          </p:cNvPr>
          <p:cNvGraphicFramePr>
            <a:graphicFrameLocks noGrp="1"/>
          </p:cNvGraphicFramePr>
          <p:nvPr/>
        </p:nvGraphicFramePr>
        <p:xfrm>
          <a:off x="76200" y="1143000"/>
          <a:ext cx="8991599" cy="5040312"/>
        </p:xfrm>
        <a:graphic>
          <a:graphicData uri="http://schemas.openxmlformats.org/drawingml/2006/table">
            <a:tbl>
              <a:tblPr firstRow="1" bandRow="1">
                <a:tableStyleId>{5C22544A-7EE6-4342-B048-85BDC9FD1C3A}</a:tableStyleId>
              </a:tblPr>
              <a:tblGrid>
                <a:gridCol w="1219199">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823116">
                <a:tc>
                  <a:txBody>
                    <a:bodyPr/>
                    <a:lstStyle/>
                    <a:p>
                      <a:pPr algn="ctr"/>
                      <a:r>
                        <a:rPr lang="en-GB" sz="1600" dirty="0">
                          <a:latin typeface="Arial" pitchFamily="34" charset="0"/>
                          <a:cs typeface="Arial" pitchFamily="34" charset="0"/>
                        </a:rPr>
                        <a:t>Gene</a:t>
                      </a:r>
                    </a:p>
                  </a:txBody>
                  <a:tcPr marT="45729" marB="45729" anchor="ctr"/>
                </a:tc>
                <a:tc>
                  <a:txBody>
                    <a:bodyPr/>
                    <a:lstStyle/>
                    <a:p>
                      <a:pPr algn="ctr"/>
                      <a:r>
                        <a:rPr lang="en-GB" sz="1600" dirty="0">
                          <a:latin typeface="Arial" pitchFamily="34" charset="0"/>
                          <a:cs typeface="Arial" pitchFamily="34" charset="0"/>
                        </a:rPr>
                        <a:t>Protein function</a:t>
                      </a:r>
                    </a:p>
                  </a:txBody>
                  <a:tcPr marT="45729" marB="45729" anchor="ctr"/>
                </a:tc>
                <a:tc>
                  <a:txBody>
                    <a:bodyPr/>
                    <a:lstStyle/>
                    <a:p>
                      <a:pPr algn="ctr"/>
                      <a:r>
                        <a:rPr lang="en-GB" sz="1600" dirty="0">
                          <a:latin typeface="Arial" pitchFamily="34" charset="0"/>
                          <a:cs typeface="Arial" pitchFamily="34" charset="0"/>
                        </a:rPr>
                        <a:t>Calcium spiking in loss-of-function</a:t>
                      </a:r>
                      <a:r>
                        <a:rPr lang="en-GB" sz="1600" baseline="0" dirty="0">
                          <a:latin typeface="Arial" pitchFamily="34" charset="0"/>
                          <a:cs typeface="Arial" pitchFamily="34" charset="0"/>
                        </a:rPr>
                        <a:t> mutant</a:t>
                      </a:r>
                      <a:r>
                        <a:rPr lang="en-GB" sz="1600" dirty="0">
                          <a:latin typeface="Arial" pitchFamily="34" charset="0"/>
                          <a:cs typeface="Arial" pitchFamily="34" charset="0"/>
                        </a:rPr>
                        <a:t>?</a:t>
                      </a:r>
                    </a:p>
                  </a:txBody>
                  <a:tcPr marT="45729" marB="45729" anchor="ctr"/>
                </a:tc>
                <a:tc>
                  <a:txBody>
                    <a:bodyPr/>
                    <a:lstStyle/>
                    <a:p>
                      <a:pPr algn="ctr"/>
                      <a:r>
                        <a:rPr lang="en-GB" sz="1600" dirty="0">
                          <a:latin typeface="Arial" pitchFamily="34" charset="0"/>
                          <a:cs typeface="Arial" pitchFamily="34" charset="0"/>
                        </a:rPr>
                        <a:t>Mycorrhizal</a:t>
                      </a:r>
                      <a:r>
                        <a:rPr lang="en-GB" sz="1600" baseline="0" dirty="0">
                          <a:latin typeface="Arial" pitchFamily="34" charset="0"/>
                          <a:cs typeface="Arial" pitchFamily="34" charset="0"/>
                        </a:rPr>
                        <a:t> or </a:t>
                      </a:r>
                      <a:r>
                        <a:rPr lang="en-GB" sz="1600" baseline="0" dirty="0" err="1">
                          <a:latin typeface="Arial" pitchFamily="34" charset="0"/>
                          <a:cs typeface="Arial" pitchFamily="34" charset="0"/>
                        </a:rPr>
                        <a:t>rhizobial</a:t>
                      </a:r>
                      <a:r>
                        <a:rPr lang="en-GB" sz="1600" baseline="0" dirty="0">
                          <a:latin typeface="Arial" pitchFamily="34" charset="0"/>
                          <a:cs typeface="Arial" pitchFamily="34" charset="0"/>
                        </a:rPr>
                        <a:t> symbiosis in loss-of-function mutant? </a:t>
                      </a:r>
                      <a:endParaRPr lang="en-GB" sz="1600" dirty="0">
                        <a:latin typeface="Arial" pitchFamily="34" charset="0"/>
                        <a:cs typeface="Arial" pitchFamily="34" charset="0"/>
                      </a:endParaRPr>
                    </a:p>
                  </a:txBody>
                  <a:tcPr marT="45729" marB="45729" anchor="ctr"/>
                </a:tc>
                <a:extLst>
                  <a:ext uri="{0D108BD9-81ED-4DB2-BD59-A6C34878D82A}">
                    <a16:rowId xmlns:a16="http://schemas.microsoft.com/office/drawing/2014/main" val="10000"/>
                  </a:ext>
                </a:extLst>
              </a:tr>
              <a:tr h="579229">
                <a:tc>
                  <a:txBody>
                    <a:bodyPr/>
                    <a:lstStyle/>
                    <a:p>
                      <a:pPr algn="ctr"/>
                      <a:r>
                        <a:rPr lang="en-GB" sz="1600" i="1" dirty="0">
                          <a:latin typeface="Arial" pitchFamily="34" charset="0"/>
                          <a:cs typeface="Arial" pitchFamily="34" charset="0"/>
                        </a:rPr>
                        <a:t>SYMRK</a:t>
                      </a:r>
                    </a:p>
                  </a:txBody>
                  <a:tcPr marT="45729" marB="45729" anchor="ctr"/>
                </a:tc>
                <a:tc>
                  <a:txBody>
                    <a:bodyPr/>
                    <a:lstStyle/>
                    <a:p>
                      <a:r>
                        <a:rPr lang="en-GB" sz="1600" dirty="0" err="1">
                          <a:latin typeface="Arial" pitchFamily="34" charset="0"/>
                          <a:cs typeface="Arial" pitchFamily="34" charset="0"/>
                        </a:rPr>
                        <a:t>Leucine</a:t>
                      </a:r>
                      <a:r>
                        <a:rPr lang="en-GB" sz="1600" dirty="0">
                          <a:latin typeface="Arial" pitchFamily="34" charset="0"/>
                          <a:cs typeface="Arial" pitchFamily="34" charset="0"/>
                        </a:rPr>
                        <a:t>-rich repeat</a:t>
                      </a:r>
                      <a:r>
                        <a:rPr lang="en-GB" sz="1600" baseline="0" dirty="0">
                          <a:latin typeface="Arial" pitchFamily="34" charset="0"/>
                          <a:cs typeface="Arial" pitchFamily="34" charset="0"/>
                        </a:rPr>
                        <a:t> receptor kinase</a:t>
                      </a:r>
                      <a:endParaRPr lang="en-GB" sz="1600" dirty="0">
                        <a:latin typeface="Arial" pitchFamily="34" charset="0"/>
                        <a:cs typeface="Arial" pitchFamily="34" charset="0"/>
                      </a:endParaRP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1"/>
                  </a:ext>
                </a:extLst>
              </a:tr>
              <a:tr h="370911">
                <a:tc>
                  <a:txBody>
                    <a:bodyPr/>
                    <a:lstStyle/>
                    <a:p>
                      <a:pPr algn="ctr"/>
                      <a:r>
                        <a:rPr lang="en-GB" sz="1600" i="1" dirty="0">
                          <a:latin typeface="Arial" pitchFamily="34" charset="0"/>
                          <a:cs typeface="Arial" pitchFamily="34" charset="0"/>
                        </a:rPr>
                        <a:t>CASTOR</a:t>
                      </a:r>
                    </a:p>
                  </a:txBody>
                  <a:tcPr marT="45729" marB="45729" anchor="ctr"/>
                </a:tc>
                <a:tc rowSpan="2">
                  <a:txBody>
                    <a:bodyPr/>
                    <a:lstStyle/>
                    <a:p>
                      <a:r>
                        <a:rPr lang="en-GB" sz="1600" dirty="0">
                          <a:latin typeface="Arial" pitchFamily="34" charset="0"/>
                          <a:cs typeface="Arial" pitchFamily="34" charset="0"/>
                        </a:rPr>
                        <a:t>Cation channels</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itchFamily="34" charset="0"/>
                          <a:cs typeface="Arial" pitchFamily="34" charset="0"/>
                        </a:rPr>
                        <a:t>No</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2"/>
                  </a:ext>
                </a:extLst>
              </a:tr>
              <a:tr h="370911">
                <a:tc>
                  <a:txBody>
                    <a:bodyPr/>
                    <a:lstStyle/>
                    <a:p>
                      <a:pPr algn="ctr"/>
                      <a:r>
                        <a:rPr lang="en-GB" sz="1600" i="1" dirty="0">
                          <a:latin typeface="Arial" pitchFamily="34" charset="0"/>
                          <a:cs typeface="Arial" pitchFamily="34" charset="0"/>
                        </a:rPr>
                        <a:t>POLLUX</a:t>
                      </a:r>
                    </a:p>
                  </a:txBody>
                  <a:tcPr marT="45729" marB="45729" anchor="ctr"/>
                </a:tc>
                <a:tc vMerge="1">
                  <a:txBody>
                    <a:bodyPr/>
                    <a:lstStyle/>
                    <a:p>
                      <a:endParaRPr lang="en-GB" sz="1600" dirty="0">
                        <a:latin typeface="Arial" pitchFamily="34" charset="0"/>
                        <a:cs typeface="Arial" pitchFamily="34" charset="0"/>
                      </a:endParaRPr>
                    </a:p>
                  </a:txBody>
                  <a:tcPr marT="45727" marB="45727"/>
                </a:tc>
                <a:tc>
                  <a:txBody>
                    <a:bodyPr/>
                    <a:lstStyle/>
                    <a:p>
                      <a:pPr algn="ctr"/>
                      <a:r>
                        <a:rPr lang="en-GB" sz="1600" dirty="0">
                          <a:latin typeface="Arial" pitchFamily="34" charset="0"/>
                          <a:cs typeface="Arial" pitchFamily="34" charset="0"/>
                        </a:rPr>
                        <a:t>No</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3"/>
                  </a:ext>
                </a:extLst>
              </a:tr>
              <a:tr h="579229">
                <a:tc>
                  <a:txBody>
                    <a:bodyPr/>
                    <a:lstStyle/>
                    <a:p>
                      <a:pPr algn="ctr"/>
                      <a:r>
                        <a:rPr lang="en-GB" sz="1600" i="1" dirty="0">
                          <a:latin typeface="Arial" pitchFamily="34" charset="0"/>
                          <a:cs typeface="Arial" pitchFamily="34" charset="0"/>
                        </a:rPr>
                        <a:t>NUP85</a:t>
                      </a:r>
                    </a:p>
                  </a:txBody>
                  <a:tcPr marT="45729" marB="45729" anchor="ctr"/>
                </a:tc>
                <a:tc rowSpan="3">
                  <a:txBody>
                    <a:bodyPr/>
                    <a:lstStyle/>
                    <a:p>
                      <a:r>
                        <a:rPr lang="en-GB" sz="1600" dirty="0">
                          <a:latin typeface="Arial" pitchFamily="34" charset="0"/>
                          <a:cs typeface="Arial" pitchFamily="34" charset="0"/>
                        </a:rPr>
                        <a:t>Putative nuclear pore components</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4"/>
                  </a:ext>
                </a:extLst>
              </a:tr>
              <a:tr h="579229">
                <a:tc>
                  <a:txBody>
                    <a:bodyPr/>
                    <a:lstStyle/>
                    <a:p>
                      <a:pPr algn="ctr"/>
                      <a:r>
                        <a:rPr lang="en-GB" sz="1600" i="1" dirty="0">
                          <a:latin typeface="Arial" pitchFamily="34" charset="0"/>
                          <a:cs typeface="Arial" pitchFamily="34" charset="0"/>
                        </a:rPr>
                        <a:t>NUP133</a:t>
                      </a:r>
                    </a:p>
                  </a:txBody>
                  <a:tcPr marT="45729" marB="45729"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itchFamily="34" charset="0"/>
                        <a:cs typeface="Arial" pitchFamily="34" charset="0"/>
                      </a:endParaRPr>
                    </a:p>
                  </a:txBody>
                  <a:tcPr marT="45727" marB="45727" anchor="ctr"/>
                </a:tc>
                <a:tc>
                  <a:txBody>
                    <a:bodyPr/>
                    <a:lstStyle/>
                    <a:p>
                      <a:pPr algn="ctr"/>
                      <a:r>
                        <a:rPr lang="en-GB" sz="1600" dirty="0">
                          <a:latin typeface="Arial" pitchFamily="34" charset="0"/>
                          <a:cs typeface="Arial" pitchFamily="34" charset="0"/>
                        </a:rPr>
                        <a:t>No</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5"/>
                  </a:ext>
                </a:extLst>
              </a:tr>
              <a:tr h="579229">
                <a:tc>
                  <a:txBody>
                    <a:bodyPr/>
                    <a:lstStyle/>
                    <a:p>
                      <a:pPr algn="ctr"/>
                      <a:r>
                        <a:rPr lang="en-GB" sz="1600" i="1" dirty="0">
                          <a:latin typeface="Arial" pitchFamily="34" charset="0"/>
                          <a:cs typeface="Arial" pitchFamily="34" charset="0"/>
                        </a:rPr>
                        <a:t>NENA</a:t>
                      </a:r>
                    </a:p>
                  </a:txBody>
                  <a:tcPr marT="45729" marB="45729"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itchFamily="34" charset="0"/>
                        <a:cs typeface="Arial" pitchFamily="34" charset="0"/>
                      </a:endParaRPr>
                    </a:p>
                  </a:txBody>
                  <a:tcPr marT="45727" marB="45727" anchor="ctr"/>
                </a:tc>
                <a:tc>
                  <a:txBody>
                    <a:bodyPr/>
                    <a:lstStyle/>
                    <a:p>
                      <a:pPr algn="ctr"/>
                      <a:r>
                        <a:rPr lang="en-GB" sz="1600" dirty="0">
                          <a:latin typeface="Arial" pitchFamily="34" charset="0"/>
                          <a:cs typeface="Arial" pitchFamily="34" charset="0"/>
                        </a:rPr>
                        <a:t>No</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6"/>
                  </a:ext>
                </a:extLst>
              </a:tr>
              <a:tr h="579229">
                <a:tc>
                  <a:txBody>
                    <a:bodyPr/>
                    <a:lstStyle/>
                    <a:p>
                      <a:pPr algn="ctr"/>
                      <a:r>
                        <a:rPr lang="en-GB" sz="1600" i="1" dirty="0" err="1">
                          <a:latin typeface="Arial" pitchFamily="34" charset="0"/>
                          <a:cs typeface="Arial" pitchFamily="34" charset="0"/>
                        </a:rPr>
                        <a:t>CCaMK</a:t>
                      </a:r>
                      <a:endParaRPr lang="en-GB" sz="1600" i="1" dirty="0">
                        <a:latin typeface="Arial" pitchFamily="34" charset="0"/>
                        <a:cs typeface="Arial" pitchFamily="34" charset="0"/>
                      </a:endParaRPr>
                    </a:p>
                  </a:txBody>
                  <a:tcPr marT="45729" marB="45729" anchor="ctr"/>
                </a:tc>
                <a:tc>
                  <a:txBody>
                    <a:bodyPr/>
                    <a:lstStyle/>
                    <a:p>
                      <a:r>
                        <a:rPr lang="en-GB" sz="1600" dirty="0">
                          <a:latin typeface="Arial" pitchFamily="34" charset="0"/>
                          <a:cs typeface="Arial" pitchFamily="34" charset="0"/>
                        </a:rPr>
                        <a:t>Ca</a:t>
                      </a:r>
                      <a:r>
                        <a:rPr lang="en-GB" sz="1600" baseline="30000" dirty="0">
                          <a:latin typeface="Arial" pitchFamily="34" charset="0"/>
                          <a:cs typeface="Arial" pitchFamily="34" charset="0"/>
                        </a:rPr>
                        <a:t>2+</a:t>
                      </a:r>
                      <a:r>
                        <a:rPr lang="en-GB" sz="1600" dirty="0">
                          <a:latin typeface="Arial" pitchFamily="34" charset="0"/>
                          <a:cs typeface="Arial" pitchFamily="34" charset="0"/>
                        </a:rPr>
                        <a:t> and </a:t>
                      </a:r>
                      <a:r>
                        <a:rPr lang="en-GB" sz="1600" dirty="0" err="1">
                          <a:latin typeface="Arial" pitchFamily="34" charset="0"/>
                          <a:cs typeface="Arial" pitchFamily="34" charset="0"/>
                        </a:rPr>
                        <a:t>calmodulin</a:t>
                      </a:r>
                      <a:r>
                        <a:rPr lang="en-GB" sz="1600" dirty="0">
                          <a:latin typeface="Arial" pitchFamily="34" charset="0"/>
                          <a:cs typeface="Arial" pitchFamily="34" charset="0"/>
                        </a:rPr>
                        <a:t>-dependent protein kinase</a:t>
                      </a:r>
                    </a:p>
                  </a:txBody>
                  <a:tcPr marT="45729" marB="45729" anchor="ctr"/>
                </a:tc>
                <a:tc>
                  <a:txBody>
                    <a:bodyPr/>
                    <a:lstStyle/>
                    <a:p>
                      <a:pPr algn="ctr"/>
                      <a:r>
                        <a:rPr lang="en-GB" sz="1600" dirty="0">
                          <a:latin typeface="Arial" pitchFamily="34" charset="0"/>
                          <a:cs typeface="Arial" pitchFamily="34" charset="0"/>
                        </a:rPr>
                        <a:t>Yes</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7"/>
                  </a:ext>
                </a:extLst>
              </a:tr>
              <a:tr h="579229">
                <a:tc>
                  <a:txBody>
                    <a:bodyPr/>
                    <a:lstStyle/>
                    <a:p>
                      <a:pPr algn="ctr"/>
                      <a:r>
                        <a:rPr lang="en-GB" sz="1600" i="1" dirty="0">
                          <a:latin typeface="Arial" pitchFamily="34" charset="0"/>
                          <a:cs typeface="Arial" pitchFamily="34" charset="0"/>
                        </a:rPr>
                        <a:t>CYCLOPS</a:t>
                      </a:r>
                    </a:p>
                  </a:txBody>
                  <a:tcPr marT="45729" marB="45729" anchor="ctr"/>
                </a:tc>
                <a:tc>
                  <a:txBody>
                    <a:bodyPr/>
                    <a:lstStyle/>
                    <a:p>
                      <a:r>
                        <a:rPr lang="en-GB" sz="1600" dirty="0">
                          <a:latin typeface="Arial" pitchFamily="34" charset="0"/>
                          <a:cs typeface="Arial" pitchFamily="34" charset="0"/>
                        </a:rPr>
                        <a:t>Unknown protein </a:t>
                      </a:r>
                      <a:r>
                        <a:rPr lang="en-GB" sz="1600" baseline="0" dirty="0">
                          <a:latin typeface="Arial" pitchFamily="34" charset="0"/>
                          <a:cs typeface="Arial" pitchFamily="34" charset="0"/>
                        </a:rPr>
                        <a:t>(nuclear localized?)</a:t>
                      </a:r>
                      <a:endParaRPr lang="en-GB" sz="1600" dirty="0">
                        <a:latin typeface="Arial" pitchFamily="34" charset="0"/>
                        <a:cs typeface="Arial" pitchFamily="34" charset="0"/>
                      </a:endParaRPr>
                    </a:p>
                  </a:txBody>
                  <a:tcPr marT="45729" marB="45729" anchor="ctr"/>
                </a:tc>
                <a:tc>
                  <a:txBody>
                    <a:bodyPr/>
                    <a:lstStyle/>
                    <a:p>
                      <a:pPr algn="ctr"/>
                      <a:r>
                        <a:rPr lang="en-GB" sz="1600" dirty="0">
                          <a:latin typeface="Arial" pitchFamily="34" charset="0"/>
                          <a:cs typeface="Arial" pitchFamily="34" charset="0"/>
                        </a:rPr>
                        <a:t>Yes</a:t>
                      </a:r>
                    </a:p>
                  </a:txBody>
                  <a:tcPr marT="45729" marB="45729" anchor="ctr"/>
                </a:tc>
                <a:tc>
                  <a:txBody>
                    <a:bodyPr/>
                    <a:lstStyle/>
                    <a:p>
                      <a:pPr algn="ctr"/>
                      <a:r>
                        <a:rPr lang="en-GB" sz="1600" dirty="0">
                          <a:latin typeface="Arial" pitchFamily="34" charset="0"/>
                          <a:cs typeface="Arial" pitchFamily="34" charset="0"/>
                        </a:rPr>
                        <a:t>No</a:t>
                      </a:r>
                    </a:p>
                  </a:txBody>
                  <a:tcPr marT="45729" marB="45729" anchor="ctr"/>
                </a:tc>
                <a:extLst>
                  <a:ext uri="{0D108BD9-81ED-4DB2-BD59-A6C34878D82A}">
                    <a16:rowId xmlns:a16="http://schemas.microsoft.com/office/drawing/2014/main" val="10008"/>
                  </a:ext>
                </a:extLst>
              </a:tr>
            </a:tbl>
          </a:graphicData>
        </a:graphic>
      </p:graphicFrame>
      <p:sp>
        <p:nvSpPr>
          <p:cNvPr id="38967" name="Text Box 4">
            <a:extLst>
              <a:ext uri="{FF2B5EF4-FFF2-40B4-BE49-F238E27FC236}">
                <a16:creationId xmlns:a16="http://schemas.microsoft.com/office/drawing/2014/main" id="{C45671EC-25C6-4FF6-9804-13482D5DBD41}"/>
              </a:ext>
            </a:extLst>
          </p:cNvPr>
          <p:cNvSpPr txBox="1">
            <a:spLocks noChangeArrowheads="1"/>
          </p:cNvSpPr>
          <p:nvPr/>
        </p:nvSpPr>
        <p:spPr bwMode="auto">
          <a:xfrm>
            <a:off x="3581400" y="6119813"/>
            <a:ext cx="556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Adapted from Parniske, M. (2008). Arbuscular mycorrhiza: the mother of plant root endosymbioses. Nat. Rev. Micro. 6</a:t>
            </a:r>
            <a:r>
              <a:rPr kumimoji="0" lang="en-GB" altLang="en-US" sz="8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763-775</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9667CA03-BA7B-4F75-AA4E-72D8CE20D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204788"/>
            <a:ext cx="6346825"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
            <a:extLst>
              <a:ext uri="{FF2B5EF4-FFF2-40B4-BE49-F238E27FC236}">
                <a16:creationId xmlns:a16="http://schemas.microsoft.com/office/drawing/2014/main" id="{B056CCC5-323E-4330-A1DF-DF11CF6F1295}"/>
              </a:ext>
            </a:extLst>
          </p:cNvPr>
          <p:cNvSpPr>
            <a:spLocks noChangeArrowheads="1"/>
          </p:cNvSpPr>
          <p:nvPr/>
        </p:nvSpPr>
        <p:spPr bwMode="auto">
          <a:xfrm>
            <a:off x="76200" y="6096000"/>
            <a:ext cx="9037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from Singh, S., and Parniske, M. (2012). Activation of calcium- and calmodulin-dependent protein kinase (CCaMK), the central regulator of plant root endosymbiosis.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3"/>
              </a:rPr>
              <a:t>444-453</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with permission from Elsevier. </a:t>
            </a:r>
          </a:p>
        </p:txBody>
      </p:sp>
      <p:sp>
        <p:nvSpPr>
          <p:cNvPr id="26" name="Rounded Rectangle 25">
            <a:extLst>
              <a:ext uri="{FF2B5EF4-FFF2-40B4-BE49-F238E27FC236}">
                <a16:creationId xmlns:a16="http://schemas.microsoft.com/office/drawing/2014/main" id="{0705086F-0C81-49FA-A114-57A7AFA60532}"/>
              </a:ext>
            </a:extLst>
          </p:cNvPr>
          <p:cNvSpPr/>
          <p:nvPr/>
        </p:nvSpPr>
        <p:spPr bwMode="auto">
          <a:xfrm>
            <a:off x="3505200" y="3597275"/>
            <a:ext cx="1063625" cy="3460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a:extLst>
              <a:ext uri="{FF2B5EF4-FFF2-40B4-BE49-F238E27FC236}">
                <a16:creationId xmlns:a16="http://schemas.microsoft.com/office/drawing/2014/main" id="{8E463160-C81B-45E4-8BCE-D996D1E2E166}"/>
              </a:ext>
            </a:extLst>
          </p:cNvPr>
          <p:cNvSpPr/>
          <p:nvPr/>
        </p:nvSpPr>
        <p:spPr bwMode="auto">
          <a:xfrm>
            <a:off x="6461125" y="1920875"/>
            <a:ext cx="5334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27">
            <a:extLst>
              <a:ext uri="{FF2B5EF4-FFF2-40B4-BE49-F238E27FC236}">
                <a16:creationId xmlns:a16="http://schemas.microsoft.com/office/drawing/2014/main" id="{BEFE3DBF-239B-45ED-A119-DAA8F755ADBA}"/>
              </a:ext>
            </a:extLst>
          </p:cNvPr>
          <p:cNvSpPr/>
          <p:nvPr/>
        </p:nvSpPr>
        <p:spPr bwMode="auto">
          <a:xfrm>
            <a:off x="7802563" y="1905000"/>
            <a:ext cx="5334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Pentagon 11">
            <a:extLst>
              <a:ext uri="{FF2B5EF4-FFF2-40B4-BE49-F238E27FC236}">
                <a16:creationId xmlns:a16="http://schemas.microsoft.com/office/drawing/2014/main" id="{41053717-BCFD-4FF4-AF35-D30A8590CC82}"/>
              </a:ext>
            </a:extLst>
          </p:cNvPr>
          <p:cNvSpPr/>
          <p:nvPr/>
        </p:nvSpPr>
        <p:spPr bwMode="auto">
          <a:xfrm>
            <a:off x="381000" y="2708275"/>
            <a:ext cx="2743200" cy="2092325"/>
          </a:xfrm>
          <a:prstGeom prst="homePlate">
            <a:avLst>
              <a:gd name="adj" fmla="val 36407"/>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40968" name="TextBox 1">
            <a:extLst>
              <a:ext uri="{FF2B5EF4-FFF2-40B4-BE49-F238E27FC236}">
                <a16:creationId xmlns:a16="http://schemas.microsoft.com/office/drawing/2014/main" id="{B472EF10-0B89-42EF-9DD2-1C6C646AC05E}"/>
              </a:ext>
            </a:extLst>
          </p:cNvPr>
          <p:cNvSpPr txBox="1">
            <a:spLocks noChangeArrowheads="1"/>
          </p:cNvSpPr>
          <p:nvPr/>
        </p:nvSpPr>
        <p:spPr bwMode="auto">
          <a:xfrm>
            <a:off x="419100" y="2819400"/>
            <a:ext cx="2552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CASTOR and POLLUX are ion channels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NUP85, NUP133 and NENA are nucleoporins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9021B23-1796-45B2-A1B8-638B75DB09E7}"/>
              </a:ext>
            </a:extLst>
          </p:cNvPr>
          <p:cNvSpPr>
            <a:spLocks noGrp="1"/>
          </p:cNvSpPr>
          <p:nvPr>
            <p:ph type="title"/>
          </p:nvPr>
        </p:nvSpPr>
        <p:spPr/>
        <p:txBody>
          <a:bodyPr/>
          <a:lstStyle/>
          <a:p>
            <a:r>
              <a:rPr lang="en-GB" altLang="en-US"/>
              <a:t>Calcium oscillation is at the heart of the SYM pathway</a:t>
            </a:r>
            <a:endParaRPr lang="en-US" altLang="en-US"/>
          </a:p>
        </p:txBody>
      </p:sp>
      <p:grpSp>
        <p:nvGrpSpPr>
          <p:cNvPr id="41987" name="Group 1">
            <a:extLst>
              <a:ext uri="{FF2B5EF4-FFF2-40B4-BE49-F238E27FC236}">
                <a16:creationId xmlns:a16="http://schemas.microsoft.com/office/drawing/2014/main" id="{678624D8-BA4C-47ED-850E-0201C60D5F94}"/>
              </a:ext>
            </a:extLst>
          </p:cNvPr>
          <p:cNvGrpSpPr>
            <a:grpSpLocks/>
          </p:cNvGrpSpPr>
          <p:nvPr/>
        </p:nvGrpSpPr>
        <p:grpSpPr bwMode="auto">
          <a:xfrm>
            <a:off x="76200" y="2057400"/>
            <a:ext cx="8991600" cy="2743200"/>
            <a:chOff x="76200" y="1600200"/>
            <a:chExt cx="8991600" cy="2743200"/>
          </a:xfrm>
        </p:grpSpPr>
        <p:cxnSp>
          <p:nvCxnSpPr>
            <p:cNvPr id="43" name="Straight Connector 42">
              <a:extLst>
                <a:ext uri="{FF2B5EF4-FFF2-40B4-BE49-F238E27FC236}">
                  <a16:creationId xmlns:a16="http://schemas.microsoft.com/office/drawing/2014/main" id="{15873E92-FADB-48E0-B865-A8E2DA803357}"/>
                </a:ext>
              </a:extLst>
            </p:cNvPr>
            <p:cNvCxnSpPr>
              <a:endCxn id="14" idx="1"/>
            </p:cNvCxnSpPr>
            <p:nvPr/>
          </p:nvCxnSpPr>
          <p:spPr>
            <a:xfrm flipV="1">
              <a:off x="6496050" y="3543300"/>
              <a:ext cx="819150" cy="257175"/>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F6E52F-C817-4C57-9970-6AD5AD004C70}"/>
                </a:ext>
              </a:extLst>
            </p:cNvPr>
            <p:cNvCxnSpPr/>
            <p:nvPr/>
          </p:nvCxnSpPr>
          <p:spPr>
            <a:xfrm>
              <a:off x="2590800" y="3276600"/>
              <a:ext cx="152400" cy="45720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E607B-759F-4F52-8686-7BD48A705B17}"/>
                </a:ext>
              </a:extLst>
            </p:cNvPr>
            <p:cNvCxnSpPr/>
            <p:nvPr/>
          </p:nvCxnSpPr>
          <p:spPr>
            <a:xfrm>
              <a:off x="2743200" y="3733800"/>
              <a:ext cx="3657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72D7554B-7D31-4865-9A9C-D2D4C5094691}"/>
                </a:ext>
              </a:extLst>
            </p:cNvPr>
            <p:cNvSpPr/>
            <p:nvPr/>
          </p:nvSpPr>
          <p:spPr>
            <a:xfrm>
              <a:off x="6580188" y="3429000"/>
              <a:ext cx="536575"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1352502-784A-4D5E-A21F-A03EA178C77D}"/>
                </a:ext>
              </a:extLst>
            </p:cNvPr>
            <p:cNvSpPr/>
            <p:nvPr/>
          </p:nvSpPr>
          <p:spPr>
            <a:xfrm>
              <a:off x="7315200" y="3276600"/>
              <a:ext cx="1524000" cy="533400"/>
            </a:xfrm>
            <a:prstGeom prst="rect">
              <a:avLst/>
            </a:prstGeom>
            <a:solidFill>
              <a:schemeClr val="bg1"/>
            </a:solid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nvGrpSpPr>
            <p:cNvPr id="41993" name="Group 33792">
              <a:extLst>
                <a:ext uri="{FF2B5EF4-FFF2-40B4-BE49-F238E27FC236}">
                  <a16:creationId xmlns:a16="http://schemas.microsoft.com/office/drawing/2014/main" id="{7C6FBE2F-613E-4C0E-A3CE-B61E01ABAA60}"/>
                </a:ext>
              </a:extLst>
            </p:cNvPr>
            <p:cNvGrpSpPr>
              <a:grpSpLocks/>
            </p:cNvGrpSpPr>
            <p:nvPr/>
          </p:nvGrpSpPr>
          <p:grpSpPr bwMode="auto">
            <a:xfrm>
              <a:off x="76200" y="2743200"/>
              <a:ext cx="1066800" cy="1066800"/>
              <a:chOff x="228600" y="2743200"/>
              <a:chExt cx="1066800" cy="1066800"/>
            </a:xfrm>
          </p:grpSpPr>
          <p:sp>
            <p:nvSpPr>
              <p:cNvPr id="5" name="Oval 4">
                <a:extLst>
                  <a:ext uri="{FF2B5EF4-FFF2-40B4-BE49-F238E27FC236}">
                    <a16:creationId xmlns:a16="http://schemas.microsoft.com/office/drawing/2014/main" id="{532989C1-AD8D-4F61-80BA-890FAD0F5810}"/>
                  </a:ext>
                </a:extLst>
              </p:cNvPr>
              <p:cNvSpPr/>
              <p:nvPr/>
            </p:nvSpPr>
            <p:spPr>
              <a:xfrm>
                <a:off x="228600" y="2743200"/>
                <a:ext cx="1066800" cy="1066800"/>
              </a:xfrm>
              <a:prstGeom prst="ellipse">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16" name="TextBox 48">
                <a:extLst>
                  <a:ext uri="{FF2B5EF4-FFF2-40B4-BE49-F238E27FC236}">
                    <a16:creationId xmlns:a16="http://schemas.microsoft.com/office/drawing/2014/main" id="{D298AEB5-30B9-4D72-A35D-287E8E7A2EAF}"/>
                  </a:ext>
                </a:extLst>
              </p:cNvPr>
              <p:cNvSpPr txBox="1">
                <a:spLocks noChangeArrowheads="1"/>
              </p:cNvSpPr>
              <p:nvPr/>
            </p:nvSpPr>
            <p:spPr bwMode="auto">
              <a:xfrm>
                <a:off x="304800" y="2971800"/>
                <a:ext cx="91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factor</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1994" name="TextBox 49">
              <a:extLst>
                <a:ext uri="{FF2B5EF4-FFF2-40B4-BE49-F238E27FC236}">
                  <a16:creationId xmlns:a16="http://schemas.microsoft.com/office/drawing/2014/main" id="{FEE76C44-C6E4-4F0F-AE79-8C4D1313565C}"/>
                </a:ext>
              </a:extLst>
            </p:cNvPr>
            <p:cNvSpPr txBox="1">
              <a:spLocks noChangeArrowheads="1"/>
            </p:cNvSpPr>
            <p:nvPr/>
          </p:nvSpPr>
          <p:spPr bwMode="auto">
            <a:xfrm>
              <a:off x="7543800" y="33528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Nodulation</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1995" name="Group 33795">
              <a:extLst>
                <a:ext uri="{FF2B5EF4-FFF2-40B4-BE49-F238E27FC236}">
                  <a16:creationId xmlns:a16="http://schemas.microsoft.com/office/drawing/2014/main" id="{07433912-9AC1-4EE3-A737-BA11FDF5728E}"/>
                </a:ext>
              </a:extLst>
            </p:cNvPr>
            <p:cNvGrpSpPr>
              <a:grpSpLocks/>
            </p:cNvGrpSpPr>
            <p:nvPr/>
          </p:nvGrpSpPr>
          <p:grpSpPr bwMode="auto">
            <a:xfrm>
              <a:off x="1295400" y="3048000"/>
              <a:ext cx="1295400" cy="457200"/>
              <a:chOff x="1447800" y="3048000"/>
              <a:chExt cx="1295400" cy="457200"/>
            </a:xfrm>
          </p:grpSpPr>
          <p:sp>
            <p:nvSpPr>
              <p:cNvPr id="13" name="Rounded Rectangle 12">
                <a:extLst>
                  <a:ext uri="{FF2B5EF4-FFF2-40B4-BE49-F238E27FC236}">
                    <a16:creationId xmlns:a16="http://schemas.microsoft.com/office/drawing/2014/main" id="{30DFFCAF-A026-448E-84D1-133F30ED8CEC}"/>
                  </a:ext>
                </a:extLst>
              </p:cNvPr>
              <p:cNvSpPr/>
              <p:nvPr/>
            </p:nvSpPr>
            <p:spPr>
              <a:xfrm>
                <a:off x="1447800" y="3048000"/>
                <a:ext cx="1295400" cy="457200"/>
              </a:xfrm>
              <a:prstGeom prst="roundRect">
                <a:avLst/>
              </a:prstGeom>
              <a:solidFill>
                <a:schemeClr val="bg1"/>
              </a:solid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14" name="TextBox 52">
                <a:extLst>
                  <a:ext uri="{FF2B5EF4-FFF2-40B4-BE49-F238E27FC236}">
                    <a16:creationId xmlns:a16="http://schemas.microsoft.com/office/drawing/2014/main" id="{08577E68-2FB4-46C5-9A30-88E6B55FAEFF}"/>
                  </a:ext>
                </a:extLst>
              </p:cNvPr>
              <p:cNvSpPr txBox="1">
                <a:spLocks noChangeArrowheads="1"/>
              </p:cNvSpPr>
              <p:nvPr/>
            </p:nvSpPr>
            <p:spPr bwMode="auto">
              <a:xfrm>
                <a:off x="1578822" y="3093680"/>
                <a:ext cx="1016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Receptor</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1996" name="Group 56">
              <a:extLst>
                <a:ext uri="{FF2B5EF4-FFF2-40B4-BE49-F238E27FC236}">
                  <a16:creationId xmlns:a16="http://schemas.microsoft.com/office/drawing/2014/main" id="{6D3ECB8A-1046-45F4-863B-3C4F9A4DDC7F}"/>
                </a:ext>
              </a:extLst>
            </p:cNvPr>
            <p:cNvGrpSpPr>
              <a:grpSpLocks/>
            </p:cNvGrpSpPr>
            <p:nvPr/>
          </p:nvGrpSpPr>
          <p:grpSpPr bwMode="auto">
            <a:xfrm>
              <a:off x="4495800" y="3581400"/>
              <a:ext cx="901700" cy="533400"/>
              <a:chOff x="4051797" y="3581400"/>
              <a:chExt cx="901565" cy="533400"/>
            </a:xfrm>
          </p:grpSpPr>
          <p:sp>
            <p:nvSpPr>
              <p:cNvPr id="23" name="Rounded Rectangle 22">
                <a:extLst>
                  <a:ext uri="{FF2B5EF4-FFF2-40B4-BE49-F238E27FC236}">
                    <a16:creationId xmlns:a16="http://schemas.microsoft.com/office/drawing/2014/main" id="{518C40C0-A73D-4290-8EF9-E2424293A24D}"/>
                  </a:ext>
                </a:extLst>
              </p:cNvPr>
              <p:cNvSpPr/>
              <p:nvPr/>
            </p:nvSpPr>
            <p:spPr>
              <a:xfrm>
                <a:off x="4115287" y="3581400"/>
                <a:ext cx="761886"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12" name="TextBox 54">
                <a:extLst>
                  <a:ext uri="{FF2B5EF4-FFF2-40B4-BE49-F238E27FC236}">
                    <a16:creationId xmlns:a16="http://schemas.microsoft.com/office/drawing/2014/main" id="{2DF9703C-4BE5-4C72-AF04-A11DE3C84BCD}"/>
                  </a:ext>
                </a:extLst>
              </p:cNvPr>
              <p:cNvSpPr txBox="1">
                <a:spLocks noChangeArrowheads="1"/>
              </p:cNvSpPr>
              <p:nvPr/>
            </p:nvSpPr>
            <p:spPr bwMode="auto">
              <a:xfrm>
                <a:off x="4051797" y="3657600"/>
                <a:ext cx="9015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CCaMK</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1997" name="Group 33797">
              <a:extLst>
                <a:ext uri="{FF2B5EF4-FFF2-40B4-BE49-F238E27FC236}">
                  <a16:creationId xmlns:a16="http://schemas.microsoft.com/office/drawing/2014/main" id="{D9240B55-1222-4533-A475-058C91F67CA4}"/>
                </a:ext>
              </a:extLst>
            </p:cNvPr>
            <p:cNvGrpSpPr>
              <a:grpSpLocks/>
            </p:cNvGrpSpPr>
            <p:nvPr/>
          </p:nvGrpSpPr>
          <p:grpSpPr bwMode="auto">
            <a:xfrm>
              <a:off x="2514600" y="3581400"/>
              <a:ext cx="912813" cy="533400"/>
              <a:chOff x="2667000" y="3581400"/>
              <a:chExt cx="912429" cy="533400"/>
            </a:xfrm>
          </p:grpSpPr>
          <p:sp>
            <p:nvSpPr>
              <p:cNvPr id="10" name="Rounded Rectangle 9">
                <a:extLst>
                  <a:ext uri="{FF2B5EF4-FFF2-40B4-BE49-F238E27FC236}">
                    <a16:creationId xmlns:a16="http://schemas.microsoft.com/office/drawing/2014/main" id="{4639CAC1-1FE8-49C7-B74E-FB00C87CF177}"/>
                  </a:ext>
                </a:extLst>
              </p:cNvPr>
              <p:cNvSpPr/>
              <p:nvPr/>
            </p:nvSpPr>
            <p:spPr>
              <a:xfrm>
                <a:off x="2681282" y="3581400"/>
                <a:ext cx="898147"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10" name="TextBox 55">
                <a:extLst>
                  <a:ext uri="{FF2B5EF4-FFF2-40B4-BE49-F238E27FC236}">
                    <a16:creationId xmlns:a16="http://schemas.microsoft.com/office/drawing/2014/main" id="{FB010B72-F649-4F32-83D1-600B918B453E}"/>
                  </a:ext>
                </a:extLst>
              </p:cNvPr>
              <p:cNvSpPr txBox="1">
                <a:spLocks noChangeArrowheads="1"/>
              </p:cNvSpPr>
              <p:nvPr/>
            </p:nvSpPr>
            <p:spPr bwMode="auto">
              <a:xfrm>
                <a:off x="2667000" y="3657600"/>
                <a:ext cx="9124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SYMRK</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1998" name="TextBox 60">
              <a:extLst>
                <a:ext uri="{FF2B5EF4-FFF2-40B4-BE49-F238E27FC236}">
                  <a16:creationId xmlns:a16="http://schemas.microsoft.com/office/drawing/2014/main" id="{3535CCE7-4274-4BF5-B317-850AB7F37E1D}"/>
                </a:ext>
              </a:extLst>
            </p:cNvPr>
            <p:cNvSpPr txBox="1">
              <a:spLocks noChangeArrowheads="1"/>
            </p:cNvSpPr>
            <p:nvPr/>
          </p:nvSpPr>
          <p:spPr bwMode="auto">
            <a:xfrm>
              <a:off x="6580188" y="3505200"/>
              <a:ext cx="536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TFs</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1999" name="Group 33796">
              <a:extLst>
                <a:ext uri="{FF2B5EF4-FFF2-40B4-BE49-F238E27FC236}">
                  <a16:creationId xmlns:a16="http://schemas.microsoft.com/office/drawing/2014/main" id="{8971FA95-835D-4F2D-BDDC-3A9171F1D135}"/>
                </a:ext>
              </a:extLst>
            </p:cNvPr>
            <p:cNvGrpSpPr>
              <a:grpSpLocks/>
            </p:cNvGrpSpPr>
            <p:nvPr/>
          </p:nvGrpSpPr>
          <p:grpSpPr bwMode="auto">
            <a:xfrm>
              <a:off x="3200400" y="3352800"/>
              <a:ext cx="1524000" cy="990600"/>
              <a:chOff x="3581401" y="3352800"/>
              <a:chExt cx="1524000" cy="990600"/>
            </a:xfrm>
          </p:grpSpPr>
          <p:sp>
            <p:nvSpPr>
              <p:cNvPr id="29" name="Rounded Rectangle 28">
                <a:extLst>
                  <a:ext uri="{FF2B5EF4-FFF2-40B4-BE49-F238E27FC236}">
                    <a16:creationId xmlns:a16="http://schemas.microsoft.com/office/drawing/2014/main" id="{901D366B-381E-4726-8461-97A1781631FA}"/>
                  </a:ext>
                </a:extLst>
              </p:cNvPr>
              <p:cNvSpPr/>
              <p:nvPr/>
            </p:nvSpPr>
            <p:spPr>
              <a:xfrm>
                <a:off x="3886201" y="3352800"/>
                <a:ext cx="9906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08" name="TextBox 49">
                <a:extLst>
                  <a:ext uri="{FF2B5EF4-FFF2-40B4-BE49-F238E27FC236}">
                    <a16:creationId xmlns:a16="http://schemas.microsoft.com/office/drawing/2014/main" id="{7F565381-4478-4716-903F-A6DF658B7F15}"/>
                  </a:ext>
                </a:extLst>
              </p:cNvPr>
              <p:cNvSpPr txBox="1">
                <a:spLocks noChangeArrowheads="1"/>
              </p:cNvSpPr>
              <p:nvPr/>
            </p:nvSpPr>
            <p:spPr bwMode="auto">
              <a:xfrm>
                <a:off x="3581401" y="3420070"/>
                <a:ext cx="152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CASTOR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POLLUX</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2000" name="Group 56">
              <a:extLst>
                <a:ext uri="{FF2B5EF4-FFF2-40B4-BE49-F238E27FC236}">
                  <a16:creationId xmlns:a16="http://schemas.microsoft.com/office/drawing/2014/main" id="{BAAA7025-0202-4743-BEF6-535187925C53}"/>
                </a:ext>
              </a:extLst>
            </p:cNvPr>
            <p:cNvGrpSpPr>
              <a:grpSpLocks/>
            </p:cNvGrpSpPr>
            <p:nvPr/>
          </p:nvGrpSpPr>
          <p:grpSpPr bwMode="auto">
            <a:xfrm>
              <a:off x="5391150" y="3581400"/>
              <a:ext cx="1162050" cy="533400"/>
              <a:chOff x="3879837" y="3581400"/>
              <a:chExt cx="1162958" cy="533400"/>
            </a:xfrm>
          </p:grpSpPr>
          <p:sp>
            <p:nvSpPr>
              <p:cNvPr id="40" name="Rounded Rectangle 39">
                <a:extLst>
                  <a:ext uri="{FF2B5EF4-FFF2-40B4-BE49-F238E27FC236}">
                    <a16:creationId xmlns:a16="http://schemas.microsoft.com/office/drawing/2014/main" id="{ECA0611B-E2B6-4A5E-B971-331FBB4F9929}"/>
                  </a:ext>
                </a:extLst>
              </p:cNvPr>
              <p:cNvSpPr/>
              <p:nvPr/>
            </p:nvSpPr>
            <p:spPr>
              <a:xfrm>
                <a:off x="3886192" y="3581400"/>
                <a:ext cx="1099408"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2006" name="TextBox 54">
                <a:extLst>
                  <a:ext uri="{FF2B5EF4-FFF2-40B4-BE49-F238E27FC236}">
                    <a16:creationId xmlns:a16="http://schemas.microsoft.com/office/drawing/2014/main" id="{62628180-F015-4474-BF63-EA7B3B1C2904}"/>
                  </a:ext>
                </a:extLst>
              </p:cNvPr>
              <p:cNvSpPr txBox="1">
                <a:spLocks noChangeArrowheads="1"/>
              </p:cNvSpPr>
              <p:nvPr/>
            </p:nvSpPr>
            <p:spPr bwMode="auto">
              <a:xfrm>
                <a:off x="3879837" y="3657600"/>
                <a:ext cx="11629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CYCLOPS</a:t>
                </a: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33804" name="Left Brace 33803">
              <a:extLst>
                <a:ext uri="{FF2B5EF4-FFF2-40B4-BE49-F238E27FC236}">
                  <a16:creationId xmlns:a16="http://schemas.microsoft.com/office/drawing/2014/main" id="{FEDD3381-DB57-4582-8840-BDAA739CEBC0}"/>
                </a:ext>
              </a:extLst>
            </p:cNvPr>
            <p:cNvSpPr>
              <a:spLocks/>
            </p:cNvSpPr>
            <p:nvPr/>
          </p:nvSpPr>
          <p:spPr bwMode="auto">
            <a:xfrm rot="5400000" flipV="1">
              <a:off x="3276600" y="2209800"/>
              <a:ext cx="398463" cy="1617663"/>
            </a:xfrm>
            <a:prstGeom prst="leftBrace">
              <a:avLst>
                <a:gd name="adj1" fmla="val 133333"/>
                <a:gd name="adj2" fmla="val 50000"/>
              </a:avLst>
            </a:prstGeom>
            <a:noFill/>
            <a:ln w="38100" algn="ctr">
              <a:solidFill>
                <a:schemeClr val="tx1"/>
              </a:solidFill>
              <a:round/>
              <a:headEnd/>
              <a:tailEnd/>
            </a:ln>
          </p:spPr>
          <p:txBody>
            <a:bodyPr vert="eaVert"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panose="020B0604020202020204" pitchFamily="34" charset="0"/>
              </a:endParaRPr>
            </a:p>
          </p:txBody>
        </p:sp>
        <p:sp>
          <p:nvSpPr>
            <p:cNvPr id="42002" name="TextBox 33806">
              <a:extLst>
                <a:ext uri="{FF2B5EF4-FFF2-40B4-BE49-F238E27FC236}">
                  <a16:creationId xmlns:a16="http://schemas.microsoft.com/office/drawing/2014/main" id="{F9FC035C-4919-4F43-B7EF-6F9E8CA7D51C}"/>
                </a:ext>
              </a:extLst>
            </p:cNvPr>
            <p:cNvSpPr txBox="1">
              <a:spLocks noChangeArrowheads="1"/>
            </p:cNvSpPr>
            <p:nvPr/>
          </p:nvSpPr>
          <p:spPr bwMode="auto">
            <a:xfrm>
              <a:off x="2528888" y="1890713"/>
              <a:ext cx="196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Required for  calcium oscillation</a:t>
              </a:r>
            </a:p>
          </p:txBody>
        </p:sp>
        <p:sp>
          <p:nvSpPr>
            <p:cNvPr id="54" name="Left Brace 53">
              <a:extLst>
                <a:ext uri="{FF2B5EF4-FFF2-40B4-BE49-F238E27FC236}">
                  <a16:creationId xmlns:a16="http://schemas.microsoft.com/office/drawing/2014/main" id="{364B9BA1-D97A-40FF-8E87-CFBA74227715}"/>
                </a:ext>
              </a:extLst>
            </p:cNvPr>
            <p:cNvSpPr/>
            <p:nvPr/>
          </p:nvSpPr>
          <p:spPr>
            <a:xfrm rot="5400000" flipV="1">
              <a:off x="5392737" y="2209801"/>
              <a:ext cx="398463" cy="1617662"/>
            </a:xfrm>
            <a:prstGeom prst="leftBrace">
              <a:avLst>
                <a:gd name="adj1" fmla="val 13333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2004" name="TextBox 54">
              <a:extLst>
                <a:ext uri="{FF2B5EF4-FFF2-40B4-BE49-F238E27FC236}">
                  <a16:creationId xmlns:a16="http://schemas.microsoft.com/office/drawing/2014/main" id="{ECB56191-C96B-4DC3-B230-CB661E9275E9}"/>
                </a:ext>
              </a:extLst>
            </p:cNvPr>
            <p:cNvSpPr txBox="1">
              <a:spLocks noChangeArrowheads="1"/>
            </p:cNvSpPr>
            <p:nvPr/>
          </p:nvSpPr>
          <p:spPr bwMode="auto">
            <a:xfrm>
              <a:off x="4572000" y="1600200"/>
              <a:ext cx="1966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Required for   DECODING OF calcium oscillation</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8E3C0EB-B7B3-4D5F-B425-30C5693AAFC8}"/>
              </a:ext>
            </a:extLst>
          </p:cNvPr>
          <p:cNvSpPr>
            <a:spLocks noGrp="1"/>
          </p:cNvSpPr>
          <p:nvPr>
            <p:ph type="title"/>
          </p:nvPr>
        </p:nvSpPr>
        <p:spPr/>
        <p:txBody>
          <a:bodyPr anchor="t"/>
          <a:lstStyle/>
          <a:p>
            <a:r>
              <a:rPr lang="en-GB" altLang="en-US"/>
              <a:t>Nod factors elicit a calcium spiking response in root hairs and epidermis</a:t>
            </a:r>
          </a:p>
        </p:txBody>
      </p:sp>
      <p:grpSp>
        <p:nvGrpSpPr>
          <p:cNvPr id="43011" name="Group 1">
            <a:extLst>
              <a:ext uri="{FF2B5EF4-FFF2-40B4-BE49-F238E27FC236}">
                <a16:creationId xmlns:a16="http://schemas.microsoft.com/office/drawing/2014/main" id="{891683DB-0587-4805-9046-F048B4747739}"/>
              </a:ext>
            </a:extLst>
          </p:cNvPr>
          <p:cNvGrpSpPr>
            <a:grpSpLocks/>
          </p:cNvGrpSpPr>
          <p:nvPr/>
        </p:nvGrpSpPr>
        <p:grpSpPr bwMode="auto">
          <a:xfrm>
            <a:off x="155575" y="1458913"/>
            <a:ext cx="9064625" cy="4865687"/>
            <a:chOff x="155575" y="1458913"/>
            <a:chExt cx="9064625" cy="4865687"/>
          </a:xfrm>
        </p:grpSpPr>
        <p:sp>
          <p:nvSpPr>
            <p:cNvPr id="4" name="Rounded Rectangle 3">
              <a:extLst>
                <a:ext uri="{FF2B5EF4-FFF2-40B4-BE49-F238E27FC236}">
                  <a16:creationId xmlns:a16="http://schemas.microsoft.com/office/drawing/2014/main" id="{4898A25A-C408-45DC-A4E5-8FB04FF0D17D}"/>
                </a:ext>
              </a:extLst>
            </p:cNvPr>
            <p:cNvSpPr/>
            <p:nvPr/>
          </p:nvSpPr>
          <p:spPr bwMode="auto">
            <a:xfrm>
              <a:off x="155575" y="2373313"/>
              <a:ext cx="2438400" cy="3657600"/>
            </a:xfrm>
            <a:prstGeom prst="roundRect">
              <a:avLst/>
            </a:prstGeom>
            <a:solidFill>
              <a:schemeClr val="accent3">
                <a:lumMod val="20000"/>
                <a:lumOff val="80000"/>
              </a:schemeClr>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013" name="Group 4">
              <a:extLst>
                <a:ext uri="{FF2B5EF4-FFF2-40B4-BE49-F238E27FC236}">
                  <a16:creationId xmlns:a16="http://schemas.microsoft.com/office/drawing/2014/main" id="{5990CF07-19DC-408F-9E3F-F68F535F5510}"/>
                </a:ext>
              </a:extLst>
            </p:cNvPr>
            <p:cNvGrpSpPr>
              <a:grpSpLocks/>
            </p:cNvGrpSpPr>
            <p:nvPr/>
          </p:nvGrpSpPr>
          <p:grpSpPr bwMode="auto">
            <a:xfrm>
              <a:off x="658813" y="1458913"/>
              <a:ext cx="654050" cy="1277937"/>
              <a:chOff x="1905000" y="2819400"/>
              <a:chExt cx="762000" cy="1371600"/>
            </a:xfrm>
          </p:grpSpPr>
          <p:sp>
            <p:nvSpPr>
              <p:cNvPr id="7" name="Can 6">
                <a:extLst>
                  <a:ext uri="{FF2B5EF4-FFF2-40B4-BE49-F238E27FC236}">
                    <a16:creationId xmlns:a16="http://schemas.microsoft.com/office/drawing/2014/main" id="{8B733DE6-363D-480D-9BAF-750B937F3C45}"/>
                  </a:ext>
                </a:extLst>
              </p:cNvPr>
              <p:cNvSpPr/>
              <p:nvPr/>
            </p:nvSpPr>
            <p:spPr>
              <a:xfrm>
                <a:off x="2134340" y="3734368"/>
                <a:ext cx="151660" cy="45663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an 7">
                <a:extLst>
                  <a:ext uri="{FF2B5EF4-FFF2-40B4-BE49-F238E27FC236}">
                    <a16:creationId xmlns:a16="http://schemas.microsoft.com/office/drawing/2014/main" id="{875BDB52-F202-4590-B8BF-9C529025DC48}"/>
                  </a:ext>
                </a:extLst>
              </p:cNvPr>
              <p:cNvSpPr/>
              <p:nvPr/>
            </p:nvSpPr>
            <p:spPr>
              <a:xfrm>
                <a:off x="2297097" y="3734368"/>
                <a:ext cx="153509" cy="3049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c 8">
                <a:extLst>
                  <a:ext uri="{FF2B5EF4-FFF2-40B4-BE49-F238E27FC236}">
                    <a16:creationId xmlns:a16="http://schemas.microsoft.com/office/drawing/2014/main" id="{5B02114B-86A8-4F03-8A1F-4875F31CC62C}"/>
                  </a:ext>
                </a:extLst>
              </p:cNvPr>
              <p:cNvSpPr/>
              <p:nvPr/>
            </p:nvSpPr>
            <p:spPr>
              <a:xfrm>
                <a:off x="2056660" y="2819400"/>
                <a:ext cx="610340" cy="761621"/>
              </a:xfrm>
              <a:prstGeom prst="arc">
                <a:avLst>
                  <a:gd name="adj1" fmla="val 16200000"/>
                  <a:gd name="adj2" fmla="val 5249692"/>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rc 9">
                <a:extLst>
                  <a:ext uri="{FF2B5EF4-FFF2-40B4-BE49-F238E27FC236}">
                    <a16:creationId xmlns:a16="http://schemas.microsoft.com/office/drawing/2014/main" id="{FBBCA733-EA5A-4907-B75C-F7A910517F55}"/>
                  </a:ext>
                </a:extLst>
              </p:cNvPr>
              <p:cNvSpPr/>
              <p:nvPr/>
            </p:nvSpPr>
            <p:spPr>
              <a:xfrm flipH="1">
                <a:off x="1905000" y="2819400"/>
                <a:ext cx="610340" cy="761621"/>
              </a:xfrm>
              <a:prstGeom prst="arc">
                <a:avLst>
                  <a:gd name="adj1" fmla="val 18951823"/>
                  <a:gd name="adj2" fmla="val 5400000"/>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Straight Connector 10">
                <a:extLst>
                  <a:ext uri="{FF2B5EF4-FFF2-40B4-BE49-F238E27FC236}">
                    <a16:creationId xmlns:a16="http://schemas.microsoft.com/office/drawing/2014/main" id="{73AC44C2-7B14-4484-94AE-84C4FB82E230}"/>
                  </a:ext>
                </a:extLst>
              </p:cNvPr>
              <p:cNvCxnSpPr>
                <a:stCxn id="8" idx="1"/>
              </p:cNvCxnSpPr>
              <p:nvPr/>
            </p:nvCxnSpPr>
            <p:spPr>
              <a:xfrm flipV="1">
                <a:off x="2374777" y="3581021"/>
                <a:ext cx="0" cy="153347"/>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44E4A-7B9C-444B-8A27-5C804199FEBC}"/>
                  </a:ext>
                </a:extLst>
              </p:cNvPr>
              <p:cNvCxnSpPr/>
              <p:nvPr/>
            </p:nvCxnSpPr>
            <p:spPr>
              <a:xfrm flipV="1">
                <a:off x="2210169" y="3581021"/>
                <a:ext cx="0" cy="153347"/>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2" name="Oval 81">
              <a:extLst>
                <a:ext uri="{FF2B5EF4-FFF2-40B4-BE49-F238E27FC236}">
                  <a16:creationId xmlns:a16="http://schemas.microsoft.com/office/drawing/2014/main" id="{028A5E85-D38F-46D9-AE16-D228E5B1F16A}"/>
                </a:ext>
              </a:extLst>
            </p:cNvPr>
            <p:cNvSpPr/>
            <p:nvPr/>
          </p:nvSpPr>
          <p:spPr bwMode="auto">
            <a:xfrm>
              <a:off x="350838" y="3452813"/>
              <a:ext cx="1962150" cy="20574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3015" name="Group 163">
              <a:extLst>
                <a:ext uri="{FF2B5EF4-FFF2-40B4-BE49-F238E27FC236}">
                  <a16:creationId xmlns:a16="http://schemas.microsoft.com/office/drawing/2014/main" id="{8C3B202A-18BF-46A0-94C9-FDCE89A37C50}"/>
                </a:ext>
              </a:extLst>
            </p:cNvPr>
            <p:cNvGrpSpPr>
              <a:grpSpLocks/>
            </p:cNvGrpSpPr>
            <p:nvPr/>
          </p:nvGrpSpPr>
          <p:grpSpPr bwMode="auto">
            <a:xfrm>
              <a:off x="1692275" y="1546225"/>
              <a:ext cx="331788" cy="1246188"/>
              <a:chOff x="8155306" y="-457200"/>
              <a:chExt cx="674370" cy="3276600"/>
            </a:xfrm>
          </p:grpSpPr>
          <p:sp>
            <p:nvSpPr>
              <p:cNvPr id="180" name="Rounded Rectangle 179">
                <a:extLst>
                  <a:ext uri="{FF2B5EF4-FFF2-40B4-BE49-F238E27FC236}">
                    <a16:creationId xmlns:a16="http://schemas.microsoft.com/office/drawing/2014/main" id="{4FFF8CB5-B82E-49E6-89B6-C90CA62DCD50}"/>
                  </a:ext>
                </a:extLst>
              </p:cNvPr>
              <p:cNvSpPr/>
              <p:nvPr/>
            </p:nvSpPr>
            <p:spPr>
              <a:xfrm>
                <a:off x="8155306" y="991183"/>
                <a:ext cx="674370" cy="150264"/>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a:extLst>
                  <a:ext uri="{FF2B5EF4-FFF2-40B4-BE49-F238E27FC236}">
                    <a16:creationId xmlns:a16="http://schemas.microsoft.com/office/drawing/2014/main" id="{9A123661-4015-4F5F-B247-6B04D5FE29FE}"/>
                  </a:ext>
                </a:extLst>
              </p:cNvPr>
              <p:cNvSpPr/>
              <p:nvPr/>
            </p:nvSpPr>
            <p:spPr>
              <a:xfrm>
                <a:off x="8394078" y="836743"/>
                <a:ext cx="151653" cy="15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ounded Rectangle 181">
                <a:extLst>
                  <a:ext uri="{FF2B5EF4-FFF2-40B4-BE49-F238E27FC236}">
                    <a16:creationId xmlns:a16="http://schemas.microsoft.com/office/drawing/2014/main" id="{2EB3FD77-D8D7-4605-8159-40FD9EE4CAED}"/>
                  </a:ext>
                </a:extLst>
              </p:cNvPr>
              <p:cNvSpPr/>
              <p:nvPr/>
            </p:nvSpPr>
            <p:spPr>
              <a:xfrm>
                <a:off x="8155306" y="1141448"/>
                <a:ext cx="674370" cy="154437"/>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ounded Rectangle 182">
                <a:extLst>
                  <a:ext uri="{FF2B5EF4-FFF2-40B4-BE49-F238E27FC236}">
                    <a16:creationId xmlns:a16="http://schemas.microsoft.com/office/drawing/2014/main" id="{D346087C-E02A-4C18-8CBA-8FF7CB1D2BF8}"/>
                  </a:ext>
                </a:extLst>
              </p:cNvPr>
              <p:cNvSpPr/>
              <p:nvPr/>
            </p:nvSpPr>
            <p:spPr>
              <a:xfrm>
                <a:off x="8155306" y="1295885"/>
                <a:ext cx="674370" cy="150264"/>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gular Pentagon 183">
                <a:extLst>
                  <a:ext uri="{FF2B5EF4-FFF2-40B4-BE49-F238E27FC236}">
                    <a16:creationId xmlns:a16="http://schemas.microsoft.com/office/drawing/2014/main" id="{7EDB2F5B-CB79-4B70-A6E5-A1CF6B601C94}"/>
                  </a:ext>
                </a:extLst>
              </p:cNvPr>
              <p:cNvSpPr/>
              <p:nvPr/>
            </p:nvSpPr>
            <p:spPr>
              <a:xfrm>
                <a:off x="8229520" y="-457200"/>
                <a:ext cx="480769" cy="1373251"/>
              </a:xfrm>
              <a:prstGeom prst="pent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Can 184">
                <a:extLst>
                  <a:ext uri="{FF2B5EF4-FFF2-40B4-BE49-F238E27FC236}">
                    <a16:creationId xmlns:a16="http://schemas.microsoft.com/office/drawing/2014/main" id="{FE7F764C-C2B2-4B22-AF46-B67391FBC13F}"/>
                  </a:ext>
                </a:extLst>
              </p:cNvPr>
              <p:cNvSpPr/>
              <p:nvPr/>
            </p:nvSpPr>
            <p:spPr>
              <a:xfrm>
                <a:off x="8316638" y="1675721"/>
                <a:ext cx="351705" cy="1143679"/>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7" name="Straight Connector 186">
                <a:extLst>
                  <a:ext uri="{FF2B5EF4-FFF2-40B4-BE49-F238E27FC236}">
                    <a16:creationId xmlns:a16="http://schemas.microsoft.com/office/drawing/2014/main" id="{1AF7FAB6-E339-4947-84A2-78CB6845D673}"/>
                  </a:ext>
                </a:extLst>
              </p:cNvPr>
              <p:cNvCxnSpPr>
                <a:stCxn id="183" idx="2"/>
                <a:endCxn id="185" idx="0"/>
              </p:cNvCxnSpPr>
              <p:nvPr/>
            </p:nvCxnSpPr>
            <p:spPr>
              <a:xfrm>
                <a:off x="8494105" y="1446149"/>
                <a:ext cx="0" cy="31722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3016" name="TextBox 187">
              <a:extLst>
                <a:ext uri="{FF2B5EF4-FFF2-40B4-BE49-F238E27FC236}">
                  <a16:creationId xmlns:a16="http://schemas.microsoft.com/office/drawing/2014/main" id="{5909C494-781F-4C80-A3C7-0B1163B442D9}"/>
                </a:ext>
              </a:extLst>
            </p:cNvPr>
            <p:cNvSpPr txBox="1">
              <a:spLocks noChangeArrowheads="1"/>
            </p:cNvSpPr>
            <p:nvPr/>
          </p:nvSpPr>
          <p:spPr bwMode="auto">
            <a:xfrm>
              <a:off x="266700" y="2046288"/>
              <a:ext cx="500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NFR</a:t>
              </a:r>
            </a:p>
          </p:txBody>
        </p:sp>
        <p:sp>
          <p:nvSpPr>
            <p:cNvPr id="43017" name="TextBox 188">
              <a:extLst>
                <a:ext uri="{FF2B5EF4-FFF2-40B4-BE49-F238E27FC236}">
                  <a16:creationId xmlns:a16="http://schemas.microsoft.com/office/drawing/2014/main" id="{6C062DF1-B4FB-46AE-9CA1-F4E4C5B9ACB7}"/>
                </a:ext>
              </a:extLst>
            </p:cNvPr>
            <p:cNvSpPr txBox="1">
              <a:spLocks noChangeArrowheads="1"/>
            </p:cNvSpPr>
            <p:nvPr/>
          </p:nvSpPr>
          <p:spPr bwMode="auto">
            <a:xfrm>
              <a:off x="1989138" y="1828800"/>
              <a:ext cx="731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SYMRK</a:t>
              </a:r>
            </a:p>
          </p:txBody>
        </p:sp>
        <p:sp>
          <p:nvSpPr>
            <p:cNvPr id="195" name="Rounded Rectangle 194">
              <a:extLst>
                <a:ext uri="{FF2B5EF4-FFF2-40B4-BE49-F238E27FC236}">
                  <a16:creationId xmlns:a16="http://schemas.microsoft.com/office/drawing/2014/main" id="{4320706A-0E19-4149-ADE4-7BD1DB57CD76}"/>
                </a:ext>
              </a:extLst>
            </p:cNvPr>
            <p:cNvSpPr/>
            <p:nvPr/>
          </p:nvSpPr>
          <p:spPr bwMode="auto">
            <a:xfrm>
              <a:off x="2720975" y="2373313"/>
              <a:ext cx="2657475" cy="3657600"/>
            </a:xfrm>
            <a:prstGeom prst="roundRect">
              <a:avLst/>
            </a:prstGeom>
            <a:solidFill>
              <a:schemeClr val="accent3">
                <a:lumMod val="20000"/>
                <a:lumOff val="80000"/>
              </a:schemeClr>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019" name="Group 156">
              <a:extLst>
                <a:ext uri="{FF2B5EF4-FFF2-40B4-BE49-F238E27FC236}">
                  <a16:creationId xmlns:a16="http://schemas.microsoft.com/office/drawing/2014/main" id="{0828D378-6C58-46BC-9177-BB51F76F01BE}"/>
                </a:ext>
              </a:extLst>
            </p:cNvPr>
            <p:cNvGrpSpPr>
              <a:grpSpLocks/>
            </p:cNvGrpSpPr>
            <p:nvPr/>
          </p:nvGrpSpPr>
          <p:grpSpPr bwMode="auto">
            <a:xfrm>
              <a:off x="3375025" y="1765300"/>
              <a:ext cx="490538" cy="301625"/>
              <a:chOff x="4038600" y="2209800"/>
              <a:chExt cx="1219200" cy="438150"/>
            </a:xfrm>
          </p:grpSpPr>
          <p:sp>
            <p:nvSpPr>
              <p:cNvPr id="158" name="Hexagon 157">
                <a:extLst>
                  <a:ext uri="{FF2B5EF4-FFF2-40B4-BE49-F238E27FC236}">
                    <a16:creationId xmlns:a16="http://schemas.microsoft.com/office/drawing/2014/main" id="{B1D054A4-EDF5-4793-AEF5-BB639A5150A1}"/>
                  </a:ext>
                </a:extLst>
              </p:cNvPr>
              <p:cNvSpPr/>
              <p:nvPr/>
            </p:nvSpPr>
            <p:spPr>
              <a:xfrm>
                <a:off x="4342415" y="2209800"/>
                <a:ext cx="307759" cy="2283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Hexagon 158">
                <a:extLst>
                  <a:ext uri="{FF2B5EF4-FFF2-40B4-BE49-F238E27FC236}">
                    <a16:creationId xmlns:a16="http://schemas.microsoft.com/office/drawing/2014/main" id="{62A386AB-641E-4E88-AD51-A819DD1DDFA3}"/>
                  </a:ext>
                </a:extLst>
              </p:cNvPr>
              <p:cNvSpPr/>
              <p:nvPr/>
            </p:nvSpPr>
            <p:spPr>
              <a:xfrm>
                <a:off x="4650173" y="2209800"/>
                <a:ext cx="303812" cy="2283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Hexagon 159">
                <a:extLst>
                  <a:ext uri="{FF2B5EF4-FFF2-40B4-BE49-F238E27FC236}">
                    <a16:creationId xmlns:a16="http://schemas.microsoft.com/office/drawing/2014/main" id="{33D5A53A-D350-4ED1-B1E7-082D331FEA9D}"/>
                  </a:ext>
                </a:extLst>
              </p:cNvPr>
              <p:cNvSpPr/>
              <p:nvPr/>
            </p:nvSpPr>
            <p:spPr>
              <a:xfrm>
                <a:off x="4953985" y="2209800"/>
                <a:ext cx="303815" cy="2283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1" name="Straight Connector 160">
                <a:extLst>
                  <a:ext uri="{FF2B5EF4-FFF2-40B4-BE49-F238E27FC236}">
                    <a16:creationId xmlns:a16="http://schemas.microsoft.com/office/drawing/2014/main" id="{67CF6ED4-31DA-4F8C-9FA3-2A74C7FFA636}"/>
                  </a:ext>
                </a:extLst>
              </p:cNvPr>
              <p:cNvCxnSpPr/>
              <p:nvPr/>
            </p:nvCxnSpPr>
            <p:spPr>
              <a:xfrm>
                <a:off x="4267446" y="2419652"/>
                <a:ext cx="0" cy="2282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Hexagon 161">
                <a:extLst>
                  <a:ext uri="{FF2B5EF4-FFF2-40B4-BE49-F238E27FC236}">
                    <a16:creationId xmlns:a16="http://schemas.microsoft.com/office/drawing/2014/main" id="{2B6B01E5-4C5C-4460-A979-CF821621F4A3}"/>
                  </a:ext>
                </a:extLst>
              </p:cNvPr>
              <p:cNvSpPr/>
              <p:nvPr/>
            </p:nvSpPr>
            <p:spPr>
              <a:xfrm>
                <a:off x="4038600" y="2209800"/>
                <a:ext cx="303815" cy="2283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3" name="12-Point Star 272">
              <a:extLst>
                <a:ext uri="{FF2B5EF4-FFF2-40B4-BE49-F238E27FC236}">
                  <a16:creationId xmlns:a16="http://schemas.microsoft.com/office/drawing/2014/main" id="{E3F5E1D6-9005-4D35-9F1B-F68033CA228F}"/>
                </a:ext>
              </a:extLst>
            </p:cNvPr>
            <p:cNvSpPr/>
            <p:nvPr/>
          </p:nvSpPr>
          <p:spPr bwMode="auto">
            <a:xfrm>
              <a:off x="2720975" y="3124881"/>
              <a:ext cx="2591567" cy="2667000"/>
            </a:xfrm>
            <a:prstGeom prst="star12">
              <a:avLst>
                <a:gd name="adj" fmla="val 41875"/>
              </a:avLst>
            </a:prstGeom>
            <a:gradFill flip="none" rotWithShape="1">
              <a:gsLst>
                <a:gs pos="0">
                  <a:srgbClr val="FFF200"/>
                </a:gs>
                <a:gs pos="69000">
                  <a:srgbClr val="FF7A00"/>
                </a:gs>
                <a:gs pos="65000">
                  <a:srgbClr val="FF0300"/>
                </a:gs>
                <a:gs pos="100000">
                  <a:srgbClr val="4D0808"/>
                </a:gs>
              </a:gsLst>
              <a:path path="circle">
                <a:fillToRect l="100000" t="100000"/>
              </a:path>
              <a:tileRect r="-100000" b="-100000"/>
            </a:gradFill>
            <a:ln>
              <a:solidFill>
                <a:srgbClr val="FFFF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3023" name="Group 195">
              <a:extLst>
                <a:ext uri="{FF2B5EF4-FFF2-40B4-BE49-F238E27FC236}">
                  <a16:creationId xmlns:a16="http://schemas.microsoft.com/office/drawing/2014/main" id="{E855EAE0-4149-4AB2-BB30-3B3F9AAE3929}"/>
                </a:ext>
              </a:extLst>
            </p:cNvPr>
            <p:cNvGrpSpPr>
              <a:grpSpLocks/>
            </p:cNvGrpSpPr>
            <p:nvPr/>
          </p:nvGrpSpPr>
          <p:grpSpPr bwMode="auto">
            <a:xfrm>
              <a:off x="3303588" y="1458913"/>
              <a:ext cx="655637" cy="1277937"/>
              <a:chOff x="1905000" y="2819400"/>
              <a:chExt cx="762000" cy="1371600"/>
            </a:xfrm>
          </p:grpSpPr>
          <p:sp>
            <p:nvSpPr>
              <p:cNvPr id="267" name="Can 266">
                <a:extLst>
                  <a:ext uri="{FF2B5EF4-FFF2-40B4-BE49-F238E27FC236}">
                    <a16:creationId xmlns:a16="http://schemas.microsoft.com/office/drawing/2014/main" id="{133BB7C2-0AF2-4603-8969-D4CB0F0CAF73}"/>
                  </a:ext>
                </a:extLst>
              </p:cNvPr>
              <p:cNvSpPr/>
              <p:nvPr/>
            </p:nvSpPr>
            <p:spPr>
              <a:xfrm>
                <a:off x="2133785" y="3734368"/>
                <a:ext cx="153138" cy="45663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Can 267">
                <a:extLst>
                  <a:ext uri="{FF2B5EF4-FFF2-40B4-BE49-F238E27FC236}">
                    <a16:creationId xmlns:a16="http://schemas.microsoft.com/office/drawing/2014/main" id="{635A7159-2881-47CF-B95B-E8A42B1B3D85}"/>
                  </a:ext>
                </a:extLst>
              </p:cNvPr>
              <p:cNvSpPr/>
              <p:nvPr/>
            </p:nvSpPr>
            <p:spPr>
              <a:xfrm>
                <a:off x="2297992" y="3734368"/>
                <a:ext cx="153139" cy="3049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Arc 268">
                <a:extLst>
                  <a:ext uri="{FF2B5EF4-FFF2-40B4-BE49-F238E27FC236}">
                    <a16:creationId xmlns:a16="http://schemas.microsoft.com/office/drawing/2014/main" id="{A58DEBF3-C9C2-47BA-BD37-8DEC2BCB3E69}"/>
                  </a:ext>
                </a:extLst>
              </p:cNvPr>
              <p:cNvSpPr/>
              <p:nvPr/>
            </p:nvSpPr>
            <p:spPr>
              <a:xfrm>
                <a:off x="2058138" y="2819400"/>
                <a:ext cx="608862" cy="761621"/>
              </a:xfrm>
              <a:prstGeom prst="arc">
                <a:avLst>
                  <a:gd name="adj1" fmla="val 16200000"/>
                  <a:gd name="adj2" fmla="val 5249692"/>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Arc 269">
                <a:extLst>
                  <a:ext uri="{FF2B5EF4-FFF2-40B4-BE49-F238E27FC236}">
                    <a16:creationId xmlns:a16="http://schemas.microsoft.com/office/drawing/2014/main" id="{D348256C-A10B-475A-B267-C41813222591}"/>
                  </a:ext>
                </a:extLst>
              </p:cNvPr>
              <p:cNvSpPr/>
              <p:nvPr/>
            </p:nvSpPr>
            <p:spPr>
              <a:xfrm flipH="1">
                <a:off x="1905000" y="2819400"/>
                <a:ext cx="608862" cy="761621"/>
              </a:xfrm>
              <a:prstGeom prst="arc">
                <a:avLst>
                  <a:gd name="adj1" fmla="val 18951823"/>
                  <a:gd name="adj2" fmla="val 5400000"/>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71" name="Straight Connector 270">
                <a:extLst>
                  <a:ext uri="{FF2B5EF4-FFF2-40B4-BE49-F238E27FC236}">
                    <a16:creationId xmlns:a16="http://schemas.microsoft.com/office/drawing/2014/main" id="{65F23E8F-A38A-4857-8137-F0143B078FF6}"/>
                  </a:ext>
                </a:extLst>
              </p:cNvPr>
              <p:cNvCxnSpPr>
                <a:stCxn id="268" idx="1"/>
              </p:cNvCxnSpPr>
              <p:nvPr/>
            </p:nvCxnSpPr>
            <p:spPr>
              <a:xfrm flipV="1">
                <a:off x="2373640" y="3581021"/>
                <a:ext cx="0" cy="153347"/>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479C118-5E92-4EF7-B900-9268FF25EB26}"/>
                  </a:ext>
                </a:extLst>
              </p:cNvPr>
              <p:cNvCxnSpPr/>
              <p:nvPr/>
            </p:nvCxnSpPr>
            <p:spPr>
              <a:xfrm flipV="1">
                <a:off x="2209431" y="3581021"/>
                <a:ext cx="0" cy="153347"/>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97" name="Oval 196">
              <a:extLst>
                <a:ext uri="{FF2B5EF4-FFF2-40B4-BE49-F238E27FC236}">
                  <a16:creationId xmlns:a16="http://schemas.microsoft.com/office/drawing/2014/main" id="{E81A624C-C05B-4913-A64C-BF31C87D5596}"/>
                </a:ext>
              </a:extLst>
            </p:cNvPr>
            <p:cNvSpPr/>
            <p:nvPr/>
          </p:nvSpPr>
          <p:spPr bwMode="auto">
            <a:xfrm>
              <a:off x="2995613" y="3452813"/>
              <a:ext cx="1963737"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3025" name="Group 198">
              <a:extLst>
                <a:ext uri="{FF2B5EF4-FFF2-40B4-BE49-F238E27FC236}">
                  <a16:creationId xmlns:a16="http://schemas.microsoft.com/office/drawing/2014/main" id="{3942FB57-F788-4465-85FB-C16C26B32F7B}"/>
                </a:ext>
              </a:extLst>
            </p:cNvPr>
            <p:cNvGrpSpPr>
              <a:grpSpLocks/>
            </p:cNvGrpSpPr>
            <p:nvPr/>
          </p:nvGrpSpPr>
          <p:grpSpPr bwMode="auto">
            <a:xfrm>
              <a:off x="4337050" y="1546225"/>
              <a:ext cx="333375" cy="1246188"/>
              <a:chOff x="8155306" y="-457200"/>
              <a:chExt cx="674370" cy="3276600"/>
            </a:xfrm>
          </p:grpSpPr>
          <p:sp>
            <p:nvSpPr>
              <p:cNvPr id="202" name="Rounded Rectangle 201">
                <a:extLst>
                  <a:ext uri="{FF2B5EF4-FFF2-40B4-BE49-F238E27FC236}">
                    <a16:creationId xmlns:a16="http://schemas.microsoft.com/office/drawing/2014/main" id="{2607B15B-C540-481C-9591-95477409F2B8}"/>
                  </a:ext>
                </a:extLst>
              </p:cNvPr>
              <p:cNvSpPr/>
              <p:nvPr/>
            </p:nvSpPr>
            <p:spPr>
              <a:xfrm>
                <a:off x="8155306" y="991183"/>
                <a:ext cx="674370" cy="150264"/>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Oval 202">
                <a:extLst>
                  <a:ext uri="{FF2B5EF4-FFF2-40B4-BE49-F238E27FC236}">
                    <a16:creationId xmlns:a16="http://schemas.microsoft.com/office/drawing/2014/main" id="{0BCDE16F-E7C5-4001-969F-3981DC504FA3}"/>
                  </a:ext>
                </a:extLst>
              </p:cNvPr>
              <p:cNvSpPr/>
              <p:nvPr/>
            </p:nvSpPr>
            <p:spPr>
              <a:xfrm>
                <a:off x="8392941" y="836743"/>
                <a:ext cx="154142" cy="15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Rounded Rectangle 203">
                <a:extLst>
                  <a:ext uri="{FF2B5EF4-FFF2-40B4-BE49-F238E27FC236}">
                    <a16:creationId xmlns:a16="http://schemas.microsoft.com/office/drawing/2014/main" id="{2A259959-1D3D-4491-8EC8-778C1C9D9C17}"/>
                  </a:ext>
                </a:extLst>
              </p:cNvPr>
              <p:cNvSpPr/>
              <p:nvPr/>
            </p:nvSpPr>
            <p:spPr>
              <a:xfrm>
                <a:off x="8155306" y="1141448"/>
                <a:ext cx="674370" cy="154437"/>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ounded Rectangle 204">
                <a:extLst>
                  <a:ext uri="{FF2B5EF4-FFF2-40B4-BE49-F238E27FC236}">
                    <a16:creationId xmlns:a16="http://schemas.microsoft.com/office/drawing/2014/main" id="{9F4049B5-10C2-4CAF-AAD6-0183AE6380D1}"/>
                  </a:ext>
                </a:extLst>
              </p:cNvPr>
              <p:cNvSpPr/>
              <p:nvPr/>
            </p:nvSpPr>
            <p:spPr>
              <a:xfrm>
                <a:off x="8155306" y="1295885"/>
                <a:ext cx="674370" cy="150264"/>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Regular Pentagon 205">
                <a:extLst>
                  <a:ext uri="{FF2B5EF4-FFF2-40B4-BE49-F238E27FC236}">
                    <a16:creationId xmlns:a16="http://schemas.microsoft.com/office/drawing/2014/main" id="{590063E1-DF4F-4CE4-A873-2ABE681E52BA}"/>
                  </a:ext>
                </a:extLst>
              </p:cNvPr>
              <p:cNvSpPr/>
              <p:nvPr/>
            </p:nvSpPr>
            <p:spPr>
              <a:xfrm>
                <a:off x="8229167" y="-457200"/>
                <a:ext cx="481693" cy="1373251"/>
              </a:xfrm>
              <a:prstGeom prst="pent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7" name="Can 206">
                <a:extLst>
                  <a:ext uri="{FF2B5EF4-FFF2-40B4-BE49-F238E27FC236}">
                    <a16:creationId xmlns:a16="http://schemas.microsoft.com/office/drawing/2014/main" id="{E2EFA73B-CE15-46ED-8137-63E23D5F8B34}"/>
                  </a:ext>
                </a:extLst>
              </p:cNvPr>
              <p:cNvSpPr/>
              <p:nvPr/>
            </p:nvSpPr>
            <p:spPr>
              <a:xfrm>
                <a:off x="8315870" y="1675721"/>
                <a:ext cx="353241" cy="1143679"/>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8" name="Straight Connector 207">
                <a:extLst>
                  <a:ext uri="{FF2B5EF4-FFF2-40B4-BE49-F238E27FC236}">
                    <a16:creationId xmlns:a16="http://schemas.microsoft.com/office/drawing/2014/main" id="{E91DFEB3-6F17-47CD-BF6A-C93B3189AF9A}"/>
                  </a:ext>
                </a:extLst>
              </p:cNvPr>
              <p:cNvCxnSpPr>
                <a:stCxn id="205" idx="2"/>
                <a:endCxn id="207" idx="0"/>
              </p:cNvCxnSpPr>
              <p:nvPr/>
            </p:nvCxnSpPr>
            <p:spPr>
              <a:xfrm>
                <a:off x="8492492" y="1446149"/>
                <a:ext cx="0" cy="31722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3026" name="TextBox 199">
              <a:extLst>
                <a:ext uri="{FF2B5EF4-FFF2-40B4-BE49-F238E27FC236}">
                  <a16:creationId xmlns:a16="http://schemas.microsoft.com/office/drawing/2014/main" id="{100D0CF3-1EF0-49C1-AE33-5D7C6A97D60E}"/>
                </a:ext>
              </a:extLst>
            </p:cNvPr>
            <p:cNvSpPr txBox="1">
              <a:spLocks noChangeArrowheads="1"/>
            </p:cNvSpPr>
            <p:nvPr/>
          </p:nvSpPr>
          <p:spPr bwMode="auto">
            <a:xfrm>
              <a:off x="2890838" y="2024063"/>
              <a:ext cx="501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NFR</a:t>
              </a:r>
            </a:p>
          </p:txBody>
        </p:sp>
        <p:sp>
          <p:nvSpPr>
            <p:cNvPr id="43027" name="TextBox 200">
              <a:extLst>
                <a:ext uri="{FF2B5EF4-FFF2-40B4-BE49-F238E27FC236}">
                  <a16:creationId xmlns:a16="http://schemas.microsoft.com/office/drawing/2014/main" id="{77EAD2B1-8EC7-4C98-8D7F-0B33F0644653}"/>
                </a:ext>
              </a:extLst>
            </p:cNvPr>
            <p:cNvSpPr txBox="1">
              <a:spLocks noChangeArrowheads="1"/>
            </p:cNvSpPr>
            <p:nvPr/>
          </p:nvSpPr>
          <p:spPr bwMode="auto">
            <a:xfrm>
              <a:off x="4562475" y="1816100"/>
              <a:ext cx="730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SYMRK</a:t>
              </a:r>
            </a:p>
          </p:txBody>
        </p:sp>
        <p:grpSp>
          <p:nvGrpSpPr>
            <p:cNvPr id="43028" name="Group 191">
              <a:extLst>
                <a:ext uri="{FF2B5EF4-FFF2-40B4-BE49-F238E27FC236}">
                  <a16:creationId xmlns:a16="http://schemas.microsoft.com/office/drawing/2014/main" id="{36715BD7-DD26-434B-876A-9C6195CA934D}"/>
                </a:ext>
              </a:extLst>
            </p:cNvPr>
            <p:cNvGrpSpPr>
              <a:grpSpLocks/>
            </p:cNvGrpSpPr>
            <p:nvPr/>
          </p:nvGrpSpPr>
          <p:grpSpPr bwMode="auto">
            <a:xfrm>
              <a:off x="3600450" y="4829175"/>
              <a:ext cx="947738" cy="247650"/>
              <a:chOff x="7298288" y="4996469"/>
              <a:chExt cx="947534" cy="247724"/>
            </a:xfrm>
          </p:grpSpPr>
          <p:cxnSp>
            <p:nvCxnSpPr>
              <p:cNvPr id="190" name="Straight Arrow Connector 189">
                <a:extLst>
                  <a:ext uri="{FF2B5EF4-FFF2-40B4-BE49-F238E27FC236}">
                    <a16:creationId xmlns:a16="http://schemas.microsoft.com/office/drawing/2014/main" id="{3F4F77C7-5F9F-4C58-B0A8-EAA7A9FBB80D}"/>
                  </a:ext>
                </a:extLst>
              </p:cNvPr>
              <p:cNvCxnSpPr/>
              <p:nvPr/>
            </p:nvCxnSpPr>
            <p:spPr>
              <a:xfrm>
                <a:off x="7307811" y="5244193"/>
                <a:ext cx="938011" cy="0"/>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F2936A2-8497-4D82-B989-E562197D690D}"/>
                  </a:ext>
                </a:extLst>
              </p:cNvPr>
              <p:cNvCxnSpPr/>
              <p:nvPr/>
            </p:nvCxnSpPr>
            <p:spPr>
              <a:xfrm>
                <a:off x="7298288" y="4996469"/>
                <a:ext cx="0" cy="236609"/>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4" name="Freeform 273">
              <a:extLst>
                <a:ext uri="{FF2B5EF4-FFF2-40B4-BE49-F238E27FC236}">
                  <a16:creationId xmlns:a16="http://schemas.microsoft.com/office/drawing/2014/main" id="{5891AAD2-C7ED-44FC-8EBA-2BCF4C2DAC9D}"/>
                </a:ext>
              </a:extLst>
            </p:cNvPr>
            <p:cNvSpPr/>
            <p:nvPr/>
          </p:nvSpPr>
          <p:spPr bwMode="auto">
            <a:xfrm>
              <a:off x="3330575" y="3736975"/>
              <a:ext cx="914400" cy="465138"/>
            </a:xfrm>
            <a:custGeom>
              <a:avLst/>
              <a:gdLst>
                <a:gd name="connsiteX0" fmla="*/ 0 w 914400"/>
                <a:gd name="connsiteY0" fmla="*/ 533462 h 562127"/>
                <a:gd name="connsiteX1" fmla="*/ 47625 w 914400"/>
                <a:gd name="connsiteY1" fmla="*/ 62 h 562127"/>
                <a:gd name="connsiteX2" fmla="*/ 171450 w 914400"/>
                <a:gd name="connsiteY2" fmla="*/ 562037 h 562127"/>
                <a:gd name="connsiteX3" fmla="*/ 209550 w 914400"/>
                <a:gd name="connsiteY3" fmla="*/ 47687 h 562127"/>
                <a:gd name="connsiteX4" fmla="*/ 323850 w 914400"/>
                <a:gd name="connsiteY4" fmla="*/ 533462 h 562127"/>
                <a:gd name="connsiteX5" fmla="*/ 381000 w 914400"/>
                <a:gd name="connsiteY5" fmla="*/ 28637 h 562127"/>
                <a:gd name="connsiteX6" fmla="*/ 504825 w 914400"/>
                <a:gd name="connsiteY6" fmla="*/ 562037 h 562127"/>
                <a:gd name="connsiteX7" fmla="*/ 561975 w 914400"/>
                <a:gd name="connsiteY7" fmla="*/ 47687 h 562127"/>
                <a:gd name="connsiteX8" fmla="*/ 685800 w 914400"/>
                <a:gd name="connsiteY8" fmla="*/ 552512 h 562127"/>
                <a:gd name="connsiteX9" fmla="*/ 790575 w 914400"/>
                <a:gd name="connsiteY9" fmla="*/ 57212 h 562127"/>
                <a:gd name="connsiteX10" fmla="*/ 914400 w 914400"/>
                <a:gd name="connsiteY10" fmla="*/ 542987 h 56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562127">
                  <a:moveTo>
                    <a:pt x="0" y="533462"/>
                  </a:moveTo>
                  <a:cubicBezTo>
                    <a:pt x="9525" y="264381"/>
                    <a:pt x="19050" y="-4700"/>
                    <a:pt x="47625" y="62"/>
                  </a:cubicBezTo>
                  <a:cubicBezTo>
                    <a:pt x="76200" y="4824"/>
                    <a:pt x="144463" y="554100"/>
                    <a:pt x="171450" y="562037"/>
                  </a:cubicBezTo>
                  <a:cubicBezTo>
                    <a:pt x="198437" y="569974"/>
                    <a:pt x="184150" y="52449"/>
                    <a:pt x="209550" y="47687"/>
                  </a:cubicBezTo>
                  <a:cubicBezTo>
                    <a:pt x="234950" y="42925"/>
                    <a:pt x="295275" y="536637"/>
                    <a:pt x="323850" y="533462"/>
                  </a:cubicBezTo>
                  <a:cubicBezTo>
                    <a:pt x="352425" y="530287"/>
                    <a:pt x="350838" y="23874"/>
                    <a:pt x="381000" y="28637"/>
                  </a:cubicBezTo>
                  <a:cubicBezTo>
                    <a:pt x="411163" y="33399"/>
                    <a:pt x="474662" y="558862"/>
                    <a:pt x="504825" y="562037"/>
                  </a:cubicBezTo>
                  <a:cubicBezTo>
                    <a:pt x="534988" y="565212"/>
                    <a:pt x="531813" y="49274"/>
                    <a:pt x="561975" y="47687"/>
                  </a:cubicBezTo>
                  <a:cubicBezTo>
                    <a:pt x="592137" y="46100"/>
                    <a:pt x="647700" y="550924"/>
                    <a:pt x="685800" y="552512"/>
                  </a:cubicBezTo>
                  <a:cubicBezTo>
                    <a:pt x="723900" y="554100"/>
                    <a:pt x="752475" y="58800"/>
                    <a:pt x="790575" y="57212"/>
                  </a:cubicBezTo>
                  <a:cubicBezTo>
                    <a:pt x="828675" y="55624"/>
                    <a:pt x="893763" y="462025"/>
                    <a:pt x="914400" y="542987"/>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3030" name="TextBox 274">
              <a:extLst>
                <a:ext uri="{FF2B5EF4-FFF2-40B4-BE49-F238E27FC236}">
                  <a16:creationId xmlns:a16="http://schemas.microsoft.com/office/drawing/2014/main" id="{D2B23C9D-5171-4535-BB24-DA53B74E93DF}"/>
                </a:ext>
              </a:extLst>
            </p:cNvPr>
            <p:cNvSpPr txBox="1">
              <a:spLocks noChangeArrowheads="1"/>
            </p:cNvSpPr>
            <p:nvPr/>
          </p:nvSpPr>
          <p:spPr bwMode="auto">
            <a:xfrm>
              <a:off x="4148138" y="3736975"/>
              <a:ext cx="65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Ca</a:t>
              </a:r>
              <a:r>
                <a:rPr kumimoji="0" lang="en-GB" altLang="en-US" sz="1800" b="1" i="0" u="none" strike="noStrike" kern="1200" cap="none" spc="0" normalizeH="0" baseline="3000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sp>
          <p:nvSpPr>
            <p:cNvPr id="277" name="Oval 276">
              <a:extLst>
                <a:ext uri="{FF2B5EF4-FFF2-40B4-BE49-F238E27FC236}">
                  <a16:creationId xmlns:a16="http://schemas.microsoft.com/office/drawing/2014/main" id="{9C1FE808-9E28-4FB8-8054-2C1AC0062F4D}"/>
                </a:ext>
              </a:extLst>
            </p:cNvPr>
            <p:cNvSpPr/>
            <p:nvPr/>
          </p:nvSpPr>
          <p:spPr bwMode="auto">
            <a:xfrm>
              <a:off x="3724275" y="4275138"/>
              <a:ext cx="538163" cy="3016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032" name="TextBox 277">
              <a:extLst>
                <a:ext uri="{FF2B5EF4-FFF2-40B4-BE49-F238E27FC236}">
                  <a16:creationId xmlns:a16="http://schemas.microsoft.com/office/drawing/2014/main" id="{B93A5D32-A7B5-413E-82D2-94593DAD14D8}"/>
                </a:ext>
              </a:extLst>
            </p:cNvPr>
            <p:cNvSpPr txBox="1">
              <a:spLocks noChangeArrowheads="1"/>
            </p:cNvSpPr>
            <p:nvPr/>
          </p:nvSpPr>
          <p:spPr bwMode="auto">
            <a:xfrm>
              <a:off x="4121150" y="4202113"/>
              <a:ext cx="655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Ca</a:t>
              </a:r>
              <a:r>
                <a:rPr kumimoji="0" lang="en-GB" altLang="en-US" sz="1800" b="1" i="0" u="none" strike="noStrike" kern="1200" cap="none" spc="0" normalizeH="0" baseline="3000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cxnSp>
          <p:nvCxnSpPr>
            <p:cNvPr id="286" name="Straight Arrow Connector 285">
              <a:extLst>
                <a:ext uri="{FF2B5EF4-FFF2-40B4-BE49-F238E27FC236}">
                  <a16:creationId xmlns:a16="http://schemas.microsoft.com/office/drawing/2014/main" id="{9B34C107-6DC7-499F-B562-5E6C20CCA3D3}"/>
                </a:ext>
              </a:extLst>
            </p:cNvPr>
            <p:cNvCxnSpPr/>
            <p:nvPr/>
          </p:nvCxnSpPr>
          <p:spPr bwMode="auto">
            <a:xfrm>
              <a:off x="3663950" y="2792413"/>
              <a:ext cx="0" cy="3333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A22A4942-5980-4945-8358-8EBB7C420A77}"/>
                </a:ext>
              </a:extLst>
            </p:cNvPr>
            <p:cNvCxnSpPr/>
            <p:nvPr/>
          </p:nvCxnSpPr>
          <p:spPr bwMode="auto">
            <a:xfrm>
              <a:off x="4502150" y="2844800"/>
              <a:ext cx="0" cy="3349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035" name="Picture 1" descr="image001">
              <a:extLst>
                <a:ext uri="{FF2B5EF4-FFF2-40B4-BE49-F238E27FC236}">
                  <a16:creationId xmlns:a16="http://schemas.microsoft.com/office/drawing/2014/main" id="{53823C0A-CED6-4C75-A573-07819F3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325" y="1684338"/>
              <a:ext cx="36226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6" name="TextBox 290">
              <a:extLst>
                <a:ext uri="{FF2B5EF4-FFF2-40B4-BE49-F238E27FC236}">
                  <a16:creationId xmlns:a16="http://schemas.microsoft.com/office/drawing/2014/main" id="{A8F51686-B5C4-4EC7-B7E6-CB91B4FFD0F7}"/>
                </a:ext>
              </a:extLst>
            </p:cNvPr>
            <p:cNvSpPr txBox="1">
              <a:spLocks noChangeArrowheads="1"/>
            </p:cNvSpPr>
            <p:nvPr/>
          </p:nvSpPr>
          <p:spPr bwMode="auto">
            <a:xfrm>
              <a:off x="5638800" y="4206875"/>
              <a:ext cx="3200400" cy="151887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 factors initiate calcium spiking around and within the nucleus, initiating transcriptional responses</a:t>
              </a:r>
            </a:p>
          </p:txBody>
        </p:sp>
        <p:sp>
          <p:nvSpPr>
            <p:cNvPr id="43037" name="TextBox 291">
              <a:extLst>
                <a:ext uri="{FF2B5EF4-FFF2-40B4-BE49-F238E27FC236}">
                  <a16:creationId xmlns:a16="http://schemas.microsoft.com/office/drawing/2014/main" id="{6C94ECCF-4DD9-4A73-AC9F-CA9B6031FA55}"/>
                </a:ext>
              </a:extLst>
            </p:cNvPr>
            <p:cNvSpPr txBox="1">
              <a:spLocks noChangeArrowheads="1"/>
            </p:cNvSpPr>
            <p:nvPr/>
          </p:nvSpPr>
          <p:spPr bwMode="auto">
            <a:xfrm>
              <a:off x="1447800" y="61087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from Oldroyd, G.E.D., and Downie, J.A. (2006). Nuclear calcium changes at the core of symbiosis signalling. Curr. Opin. Plant Biol. 9:</a:t>
              </a:r>
              <a:r>
                <a:rPr kumimoji="0" lang="en-GB" altLang="en-US" sz="8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4"/>
                </a:rPr>
                <a:t>351-357</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with permission from Elsevier.</a:t>
              </a:r>
            </a:p>
          </p:txBody>
        </p:sp>
        <p:sp>
          <p:nvSpPr>
            <p:cNvPr id="293" name="Striped Right Arrow 292">
              <a:extLst>
                <a:ext uri="{FF2B5EF4-FFF2-40B4-BE49-F238E27FC236}">
                  <a16:creationId xmlns:a16="http://schemas.microsoft.com/office/drawing/2014/main" id="{EA18D54A-AFD8-4E73-9427-FB5FCD381680}"/>
                </a:ext>
              </a:extLst>
            </p:cNvPr>
            <p:cNvSpPr/>
            <p:nvPr/>
          </p:nvSpPr>
          <p:spPr>
            <a:xfrm>
              <a:off x="2179638" y="2887663"/>
              <a:ext cx="1008062" cy="473075"/>
            </a:xfrm>
            <a:prstGeom prst="stripedRightArrow">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3039" name="Group 182">
              <a:extLst>
                <a:ext uri="{FF2B5EF4-FFF2-40B4-BE49-F238E27FC236}">
                  <a16:creationId xmlns:a16="http://schemas.microsoft.com/office/drawing/2014/main" id="{D044F009-3A03-4B59-AC89-7C270A5EDDD0}"/>
                </a:ext>
              </a:extLst>
            </p:cNvPr>
            <p:cNvGrpSpPr>
              <a:grpSpLocks/>
            </p:cNvGrpSpPr>
            <p:nvPr/>
          </p:nvGrpSpPr>
          <p:grpSpPr bwMode="auto">
            <a:xfrm>
              <a:off x="487363" y="4586288"/>
              <a:ext cx="1689100" cy="239712"/>
              <a:chOff x="5334000" y="4267200"/>
              <a:chExt cx="2827338" cy="312738"/>
            </a:xfrm>
          </p:grpSpPr>
          <p:sp>
            <p:nvSpPr>
              <p:cNvPr id="188" name="Freeform 3">
                <a:extLst>
                  <a:ext uri="{FF2B5EF4-FFF2-40B4-BE49-F238E27FC236}">
                    <a16:creationId xmlns:a16="http://schemas.microsoft.com/office/drawing/2014/main" id="{8B0CE2D4-1191-48EA-8CFB-BE1F83BC896E}"/>
                  </a:ext>
                </a:extLst>
              </p:cNvPr>
              <p:cNvSpPr/>
              <p:nvPr/>
            </p:nvSpPr>
            <p:spPr bwMode="auto">
              <a:xfrm>
                <a:off x="5334000" y="4267200"/>
                <a:ext cx="2808736" cy="302383"/>
              </a:xfrm>
              <a:custGeom>
                <a:avLst/>
                <a:gdLst>
                  <a:gd name="connsiteX0" fmla="*/ 2808984 w 2808984"/>
                  <a:gd name="connsiteY0" fmla="*/ 60301 h 303703"/>
                  <a:gd name="connsiteX1" fmla="*/ 2736622 w 2808984"/>
                  <a:gd name="connsiteY1" fmla="*/ 14253 h 303703"/>
                  <a:gd name="connsiteX2" fmla="*/ 2657681 w 2808984"/>
                  <a:gd name="connsiteY2" fmla="*/ 47145 h 303703"/>
                  <a:gd name="connsiteX3" fmla="*/ 2591897 w 2808984"/>
                  <a:gd name="connsiteY3" fmla="*/ 178713 h 303703"/>
                  <a:gd name="connsiteX4" fmla="*/ 2532691 w 2808984"/>
                  <a:gd name="connsiteY4" fmla="*/ 244497 h 303703"/>
                  <a:gd name="connsiteX5" fmla="*/ 2453750 w 2808984"/>
                  <a:gd name="connsiteY5" fmla="*/ 283968 h 303703"/>
                  <a:gd name="connsiteX6" fmla="*/ 2315603 w 2808984"/>
                  <a:gd name="connsiteY6" fmla="*/ 139242 h 303703"/>
                  <a:gd name="connsiteX7" fmla="*/ 2223505 w 2808984"/>
                  <a:gd name="connsiteY7" fmla="*/ 33988 h 303703"/>
                  <a:gd name="connsiteX8" fmla="*/ 2137986 w 2808984"/>
                  <a:gd name="connsiteY8" fmla="*/ 93194 h 303703"/>
                  <a:gd name="connsiteX9" fmla="*/ 2026153 w 2808984"/>
                  <a:gd name="connsiteY9" fmla="*/ 244497 h 303703"/>
                  <a:gd name="connsiteX10" fmla="*/ 1927476 w 2808984"/>
                  <a:gd name="connsiteY10" fmla="*/ 257654 h 303703"/>
                  <a:gd name="connsiteX11" fmla="*/ 1763016 w 2808984"/>
                  <a:gd name="connsiteY11" fmla="*/ 33988 h 303703"/>
                  <a:gd name="connsiteX12" fmla="*/ 1670918 w 2808984"/>
                  <a:gd name="connsiteY12" fmla="*/ 53723 h 303703"/>
                  <a:gd name="connsiteX13" fmla="*/ 1519614 w 2808984"/>
                  <a:gd name="connsiteY13" fmla="*/ 257654 h 303703"/>
                  <a:gd name="connsiteX14" fmla="*/ 1453830 w 2808984"/>
                  <a:gd name="connsiteY14" fmla="*/ 270811 h 303703"/>
                  <a:gd name="connsiteX15" fmla="*/ 1302527 w 2808984"/>
                  <a:gd name="connsiteY15" fmla="*/ 60301 h 303703"/>
                  <a:gd name="connsiteX16" fmla="*/ 1210429 w 2808984"/>
                  <a:gd name="connsiteY16" fmla="*/ 20831 h 303703"/>
                  <a:gd name="connsiteX17" fmla="*/ 1105174 w 2808984"/>
                  <a:gd name="connsiteY17" fmla="*/ 139242 h 303703"/>
                  <a:gd name="connsiteX18" fmla="*/ 986763 w 2808984"/>
                  <a:gd name="connsiteY18" fmla="*/ 277389 h 303703"/>
                  <a:gd name="connsiteX19" fmla="*/ 835459 w 2808984"/>
                  <a:gd name="connsiteY19" fmla="*/ 80037 h 303703"/>
                  <a:gd name="connsiteX20" fmla="*/ 697312 w 2808984"/>
                  <a:gd name="connsiteY20" fmla="*/ 33988 h 303703"/>
                  <a:gd name="connsiteX21" fmla="*/ 546009 w 2808984"/>
                  <a:gd name="connsiteY21" fmla="*/ 205027 h 303703"/>
                  <a:gd name="connsiteX22" fmla="*/ 467068 w 2808984"/>
                  <a:gd name="connsiteY22" fmla="*/ 264232 h 303703"/>
                  <a:gd name="connsiteX23" fmla="*/ 289450 w 2808984"/>
                  <a:gd name="connsiteY23" fmla="*/ 60301 h 303703"/>
                  <a:gd name="connsiteX24" fmla="*/ 197353 w 2808984"/>
                  <a:gd name="connsiteY24" fmla="*/ 20831 h 303703"/>
                  <a:gd name="connsiteX25" fmla="*/ 65784 w 2808984"/>
                  <a:gd name="connsiteY25" fmla="*/ 165556 h 303703"/>
                  <a:gd name="connsiteX26" fmla="*/ 0 w 2808984"/>
                  <a:gd name="connsiteY26" fmla="*/ 270811 h 30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8984" h="303703">
                    <a:moveTo>
                      <a:pt x="2808984" y="60301"/>
                    </a:moveTo>
                    <a:cubicBezTo>
                      <a:pt x="2785411" y="38373"/>
                      <a:pt x="2761839" y="16446"/>
                      <a:pt x="2736622" y="14253"/>
                    </a:cubicBezTo>
                    <a:cubicBezTo>
                      <a:pt x="2711405" y="12060"/>
                      <a:pt x="2681802" y="19735"/>
                      <a:pt x="2657681" y="47145"/>
                    </a:cubicBezTo>
                    <a:cubicBezTo>
                      <a:pt x="2633560" y="74555"/>
                      <a:pt x="2612729" y="145821"/>
                      <a:pt x="2591897" y="178713"/>
                    </a:cubicBezTo>
                    <a:cubicBezTo>
                      <a:pt x="2571065" y="211605"/>
                      <a:pt x="2555715" y="226955"/>
                      <a:pt x="2532691" y="244497"/>
                    </a:cubicBezTo>
                    <a:cubicBezTo>
                      <a:pt x="2509667" y="262039"/>
                      <a:pt x="2489931" y="301511"/>
                      <a:pt x="2453750" y="283968"/>
                    </a:cubicBezTo>
                    <a:cubicBezTo>
                      <a:pt x="2417569" y="266426"/>
                      <a:pt x="2353977" y="180905"/>
                      <a:pt x="2315603" y="139242"/>
                    </a:cubicBezTo>
                    <a:cubicBezTo>
                      <a:pt x="2277229" y="97579"/>
                      <a:pt x="2253108" y="41663"/>
                      <a:pt x="2223505" y="33988"/>
                    </a:cubicBezTo>
                    <a:cubicBezTo>
                      <a:pt x="2193902" y="26313"/>
                      <a:pt x="2170878" y="58109"/>
                      <a:pt x="2137986" y="93194"/>
                    </a:cubicBezTo>
                    <a:cubicBezTo>
                      <a:pt x="2105094" y="128279"/>
                      <a:pt x="2061238" y="217087"/>
                      <a:pt x="2026153" y="244497"/>
                    </a:cubicBezTo>
                    <a:cubicBezTo>
                      <a:pt x="1991068" y="271907"/>
                      <a:pt x="1971332" y="292739"/>
                      <a:pt x="1927476" y="257654"/>
                    </a:cubicBezTo>
                    <a:cubicBezTo>
                      <a:pt x="1883620" y="222569"/>
                      <a:pt x="1805776" y="67976"/>
                      <a:pt x="1763016" y="33988"/>
                    </a:cubicBezTo>
                    <a:cubicBezTo>
                      <a:pt x="1720256" y="0"/>
                      <a:pt x="1711485" y="16445"/>
                      <a:pt x="1670918" y="53723"/>
                    </a:cubicBezTo>
                    <a:cubicBezTo>
                      <a:pt x="1630351" y="91001"/>
                      <a:pt x="1555795" y="221473"/>
                      <a:pt x="1519614" y="257654"/>
                    </a:cubicBezTo>
                    <a:cubicBezTo>
                      <a:pt x="1483433" y="293835"/>
                      <a:pt x="1490011" y="303703"/>
                      <a:pt x="1453830" y="270811"/>
                    </a:cubicBezTo>
                    <a:cubicBezTo>
                      <a:pt x="1417649" y="237919"/>
                      <a:pt x="1343094" y="101964"/>
                      <a:pt x="1302527" y="60301"/>
                    </a:cubicBezTo>
                    <a:cubicBezTo>
                      <a:pt x="1261960" y="18638"/>
                      <a:pt x="1243321" y="7674"/>
                      <a:pt x="1210429" y="20831"/>
                    </a:cubicBezTo>
                    <a:cubicBezTo>
                      <a:pt x="1177537" y="33988"/>
                      <a:pt x="1142452" y="96482"/>
                      <a:pt x="1105174" y="139242"/>
                    </a:cubicBezTo>
                    <a:cubicBezTo>
                      <a:pt x="1067896" y="182002"/>
                      <a:pt x="1031715" y="287256"/>
                      <a:pt x="986763" y="277389"/>
                    </a:cubicBezTo>
                    <a:cubicBezTo>
                      <a:pt x="941811" y="267522"/>
                      <a:pt x="883701" y="120604"/>
                      <a:pt x="835459" y="80037"/>
                    </a:cubicBezTo>
                    <a:cubicBezTo>
                      <a:pt x="787217" y="39470"/>
                      <a:pt x="745554" y="13156"/>
                      <a:pt x="697312" y="33988"/>
                    </a:cubicBezTo>
                    <a:cubicBezTo>
                      <a:pt x="649070" y="54820"/>
                      <a:pt x="584383" y="166653"/>
                      <a:pt x="546009" y="205027"/>
                    </a:cubicBezTo>
                    <a:cubicBezTo>
                      <a:pt x="507635" y="243401"/>
                      <a:pt x="509828" y="288353"/>
                      <a:pt x="467068" y="264232"/>
                    </a:cubicBezTo>
                    <a:cubicBezTo>
                      <a:pt x="424308" y="240111"/>
                      <a:pt x="334402" y="100868"/>
                      <a:pt x="289450" y="60301"/>
                    </a:cubicBezTo>
                    <a:cubicBezTo>
                      <a:pt x="244498" y="19734"/>
                      <a:pt x="234631" y="3289"/>
                      <a:pt x="197353" y="20831"/>
                    </a:cubicBezTo>
                    <a:cubicBezTo>
                      <a:pt x="160075" y="38373"/>
                      <a:pt x="98676" y="123893"/>
                      <a:pt x="65784" y="165556"/>
                    </a:cubicBezTo>
                    <a:cubicBezTo>
                      <a:pt x="32892" y="207219"/>
                      <a:pt x="32892" y="300414"/>
                      <a:pt x="0" y="2708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3103" name="Group 70">
                <a:extLst>
                  <a:ext uri="{FF2B5EF4-FFF2-40B4-BE49-F238E27FC236}">
                    <a16:creationId xmlns:a16="http://schemas.microsoft.com/office/drawing/2014/main" id="{5EB459FE-AB39-42D4-9896-C2A8DDA58B88}"/>
                  </a:ext>
                </a:extLst>
              </p:cNvPr>
              <p:cNvGrpSpPr>
                <a:grpSpLocks/>
              </p:cNvGrpSpPr>
              <p:nvPr/>
            </p:nvGrpSpPr>
            <p:grpSpPr bwMode="auto">
              <a:xfrm>
                <a:off x="5334000" y="4267200"/>
                <a:ext cx="2827338" cy="312738"/>
                <a:chOff x="1078992" y="3675888"/>
                <a:chExt cx="2827338" cy="312738"/>
              </a:xfrm>
            </p:grpSpPr>
            <p:grpSp>
              <p:nvGrpSpPr>
                <p:cNvPr id="43104" name="Group 196">
                  <a:extLst>
                    <a:ext uri="{FF2B5EF4-FFF2-40B4-BE49-F238E27FC236}">
                      <a16:creationId xmlns:a16="http://schemas.microsoft.com/office/drawing/2014/main" id="{3EE04518-03D3-40CE-B6E6-45B258E2EB02}"/>
                    </a:ext>
                  </a:extLst>
                </p:cNvPr>
                <p:cNvGrpSpPr>
                  <a:grpSpLocks/>
                </p:cNvGrpSpPr>
                <p:nvPr/>
              </p:nvGrpSpPr>
              <p:grpSpPr bwMode="auto">
                <a:xfrm>
                  <a:off x="1078992" y="3675888"/>
                  <a:ext cx="2827338" cy="306388"/>
                  <a:chOff x="1077216" y="3657600"/>
                  <a:chExt cx="2827338" cy="306388"/>
                </a:xfrm>
              </p:grpSpPr>
              <p:sp>
                <p:nvSpPr>
                  <p:cNvPr id="326" name="Freeform 3">
                    <a:extLst>
                      <a:ext uri="{FF2B5EF4-FFF2-40B4-BE49-F238E27FC236}">
                        <a16:creationId xmlns:a16="http://schemas.microsoft.com/office/drawing/2014/main" id="{68034A8D-4239-419B-A334-CFFC424B72D4}"/>
                      </a:ext>
                    </a:extLst>
                  </p:cNvPr>
                  <p:cNvSpPr/>
                  <p:nvPr/>
                </p:nvSpPr>
                <p:spPr>
                  <a:xfrm>
                    <a:off x="1077216" y="3657600"/>
                    <a:ext cx="2808736" cy="302383"/>
                  </a:xfrm>
                  <a:custGeom>
                    <a:avLst/>
                    <a:gdLst>
                      <a:gd name="connsiteX0" fmla="*/ 2808984 w 2808984"/>
                      <a:gd name="connsiteY0" fmla="*/ 60301 h 303703"/>
                      <a:gd name="connsiteX1" fmla="*/ 2736622 w 2808984"/>
                      <a:gd name="connsiteY1" fmla="*/ 14253 h 303703"/>
                      <a:gd name="connsiteX2" fmla="*/ 2657681 w 2808984"/>
                      <a:gd name="connsiteY2" fmla="*/ 47145 h 303703"/>
                      <a:gd name="connsiteX3" fmla="*/ 2591897 w 2808984"/>
                      <a:gd name="connsiteY3" fmla="*/ 178713 h 303703"/>
                      <a:gd name="connsiteX4" fmla="*/ 2532691 w 2808984"/>
                      <a:gd name="connsiteY4" fmla="*/ 244497 h 303703"/>
                      <a:gd name="connsiteX5" fmla="*/ 2453750 w 2808984"/>
                      <a:gd name="connsiteY5" fmla="*/ 283968 h 303703"/>
                      <a:gd name="connsiteX6" fmla="*/ 2315603 w 2808984"/>
                      <a:gd name="connsiteY6" fmla="*/ 139242 h 303703"/>
                      <a:gd name="connsiteX7" fmla="*/ 2223505 w 2808984"/>
                      <a:gd name="connsiteY7" fmla="*/ 33988 h 303703"/>
                      <a:gd name="connsiteX8" fmla="*/ 2137986 w 2808984"/>
                      <a:gd name="connsiteY8" fmla="*/ 93194 h 303703"/>
                      <a:gd name="connsiteX9" fmla="*/ 2026153 w 2808984"/>
                      <a:gd name="connsiteY9" fmla="*/ 244497 h 303703"/>
                      <a:gd name="connsiteX10" fmla="*/ 1927476 w 2808984"/>
                      <a:gd name="connsiteY10" fmla="*/ 257654 h 303703"/>
                      <a:gd name="connsiteX11" fmla="*/ 1763016 w 2808984"/>
                      <a:gd name="connsiteY11" fmla="*/ 33988 h 303703"/>
                      <a:gd name="connsiteX12" fmla="*/ 1670918 w 2808984"/>
                      <a:gd name="connsiteY12" fmla="*/ 53723 h 303703"/>
                      <a:gd name="connsiteX13" fmla="*/ 1519614 w 2808984"/>
                      <a:gd name="connsiteY13" fmla="*/ 257654 h 303703"/>
                      <a:gd name="connsiteX14" fmla="*/ 1453830 w 2808984"/>
                      <a:gd name="connsiteY14" fmla="*/ 270811 h 303703"/>
                      <a:gd name="connsiteX15" fmla="*/ 1302527 w 2808984"/>
                      <a:gd name="connsiteY15" fmla="*/ 60301 h 303703"/>
                      <a:gd name="connsiteX16" fmla="*/ 1210429 w 2808984"/>
                      <a:gd name="connsiteY16" fmla="*/ 20831 h 303703"/>
                      <a:gd name="connsiteX17" fmla="*/ 1105174 w 2808984"/>
                      <a:gd name="connsiteY17" fmla="*/ 139242 h 303703"/>
                      <a:gd name="connsiteX18" fmla="*/ 986763 w 2808984"/>
                      <a:gd name="connsiteY18" fmla="*/ 277389 h 303703"/>
                      <a:gd name="connsiteX19" fmla="*/ 835459 w 2808984"/>
                      <a:gd name="connsiteY19" fmla="*/ 80037 h 303703"/>
                      <a:gd name="connsiteX20" fmla="*/ 697312 w 2808984"/>
                      <a:gd name="connsiteY20" fmla="*/ 33988 h 303703"/>
                      <a:gd name="connsiteX21" fmla="*/ 546009 w 2808984"/>
                      <a:gd name="connsiteY21" fmla="*/ 205027 h 303703"/>
                      <a:gd name="connsiteX22" fmla="*/ 467068 w 2808984"/>
                      <a:gd name="connsiteY22" fmla="*/ 264232 h 303703"/>
                      <a:gd name="connsiteX23" fmla="*/ 289450 w 2808984"/>
                      <a:gd name="connsiteY23" fmla="*/ 60301 h 303703"/>
                      <a:gd name="connsiteX24" fmla="*/ 197353 w 2808984"/>
                      <a:gd name="connsiteY24" fmla="*/ 20831 h 303703"/>
                      <a:gd name="connsiteX25" fmla="*/ 65784 w 2808984"/>
                      <a:gd name="connsiteY25" fmla="*/ 165556 h 303703"/>
                      <a:gd name="connsiteX26" fmla="*/ 0 w 2808984"/>
                      <a:gd name="connsiteY26" fmla="*/ 270811 h 30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8984" h="303703">
                        <a:moveTo>
                          <a:pt x="2808984" y="60301"/>
                        </a:moveTo>
                        <a:cubicBezTo>
                          <a:pt x="2785411" y="38373"/>
                          <a:pt x="2761839" y="16446"/>
                          <a:pt x="2736622" y="14253"/>
                        </a:cubicBezTo>
                        <a:cubicBezTo>
                          <a:pt x="2711405" y="12060"/>
                          <a:pt x="2681802" y="19735"/>
                          <a:pt x="2657681" y="47145"/>
                        </a:cubicBezTo>
                        <a:cubicBezTo>
                          <a:pt x="2633560" y="74555"/>
                          <a:pt x="2612729" y="145821"/>
                          <a:pt x="2591897" y="178713"/>
                        </a:cubicBezTo>
                        <a:cubicBezTo>
                          <a:pt x="2571065" y="211605"/>
                          <a:pt x="2555715" y="226955"/>
                          <a:pt x="2532691" y="244497"/>
                        </a:cubicBezTo>
                        <a:cubicBezTo>
                          <a:pt x="2509667" y="262039"/>
                          <a:pt x="2489931" y="301511"/>
                          <a:pt x="2453750" y="283968"/>
                        </a:cubicBezTo>
                        <a:cubicBezTo>
                          <a:pt x="2417569" y="266426"/>
                          <a:pt x="2353977" y="180905"/>
                          <a:pt x="2315603" y="139242"/>
                        </a:cubicBezTo>
                        <a:cubicBezTo>
                          <a:pt x="2277229" y="97579"/>
                          <a:pt x="2253108" y="41663"/>
                          <a:pt x="2223505" y="33988"/>
                        </a:cubicBezTo>
                        <a:cubicBezTo>
                          <a:pt x="2193902" y="26313"/>
                          <a:pt x="2170878" y="58109"/>
                          <a:pt x="2137986" y="93194"/>
                        </a:cubicBezTo>
                        <a:cubicBezTo>
                          <a:pt x="2105094" y="128279"/>
                          <a:pt x="2061238" y="217087"/>
                          <a:pt x="2026153" y="244497"/>
                        </a:cubicBezTo>
                        <a:cubicBezTo>
                          <a:pt x="1991068" y="271907"/>
                          <a:pt x="1971332" y="292739"/>
                          <a:pt x="1927476" y="257654"/>
                        </a:cubicBezTo>
                        <a:cubicBezTo>
                          <a:pt x="1883620" y="222569"/>
                          <a:pt x="1805776" y="67976"/>
                          <a:pt x="1763016" y="33988"/>
                        </a:cubicBezTo>
                        <a:cubicBezTo>
                          <a:pt x="1720256" y="0"/>
                          <a:pt x="1711485" y="16445"/>
                          <a:pt x="1670918" y="53723"/>
                        </a:cubicBezTo>
                        <a:cubicBezTo>
                          <a:pt x="1630351" y="91001"/>
                          <a:pt x="1555795" y="221473"/>
                          <a:pt x="1519614" y="257654"/>
                        </a:cubicBezTo>
                        <a:cubicBezTo>
                          <a:pt x="1483433" y="293835"/>
                          <a:pt x="1490011" y="303703"/>
                          <a:pt x="1453830" y="270811"/>
                        </a:cubicBezTo>
                        <a:cubicBezTo>
                          <a:pt x="1417649" y="237919"/>
                          <a:pt x="1343094" y="101964"/>
                          <a:pt x="1302527" y="60301"/>
                        </a:cubicBezTo>
                        <a:cubicBezTo>
                          <a:pt x="1261960" y="18638"/>
                          <a:pt x="1243321" y="7674"/>
                          <a:pt x="1210429" y="20831"/>
                        </a:cubicBezTo>
                        <a:cubicBezTo>
                          <a:pt x="1177537" y="33988"/>
                          <a:pt x="1142452" y="96482"/>
                          <a:pt x="1105174" y="139242"/>
                        </a:cubicBezTo>
                        <a:cubicBezTo>
                          <a:pt x="1067896" y="182002"/>
                          <a:pt x="1031715" y="287256"/>
                          <a:pt x="986763" y="277389"/>
                        </a:cubicBezTo>
                        <a:cubicBezTo>
                          <a:pt x="941811" y="267522"/>
                          <a:pt x="883701" y="120604"/>
                          <a:pt x="835459" y="80037"/>
                        </a:cubicBezTo>
                        <a:cubicBezTo>
                          <a:pt x="787217" y="39470"/>
                          <a:pt x="745554" y="13156"/>
                          <a:pt x="697312" y="33988"/>
                        </a:cubicBezTo>
                        <a:cubicBezTo>
                          <a:pt x="649070" y="54820"/>
                          <a:pt x="584383" y="166653"/>
                          <a:pt x="546009" y="205027"/>
                        </a:cubicBezTo>
                        <a:cubicBezTo>
                          <a:pt x="507635" y="243401"/>
                          <a:pt x="509828" y="288353"/>
                          <a:pt x="467068" y="264232"/>
                        </a:cubicBezTo>
                        <a:cubicBezTo>
                          <a:pt x="424308" y="240111"/>
                          <a:pt x="334402" y="100868"/>
                          <a:pt x="289450" y="60301"/>
                        </a:cubicBezTo>
                        <a:cubicBezTo>
                          <a:pt x="244498" y="19734"/>
                          <a:pt x="234631" y="3289"/>
                          <a:pt x="197353" y="20831"/>
                        </a:cubicBezTo>
                        <a:cubicBezTo>
                          <a:pt x="160075" y="38373"/>
                          <a:pt x="98676" y="123893"/>
                          <a:pt x="65784" y="165556"/>
                        </a:cubicBezTo>
                        <a:cubicBezTo>
                          <a:pt x="32892" y="207219"/>
                          <a:pt x="32892" y="300414"/>
                          <a:pt x="0" y="2708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a:extLst>
                      <a:ext uri="{FF2B5EF4-FFF2-40B4-BE49-F238E27FC236}">
                        <a16:creationId xmlns:a16="http://schemas.microsoft.com/office/drawing/2014/main" id="{2DDB5D5C-EEC9-41D4-9872-365F15666707}"/>
                      </a:ext>
                    </a:extLst>
                  </p:cNvPr>
                  <p:cNvSpPr/>
                  <p:nvPr/>
                </p:nvSpPr>
                <p:spPr>
                  <a:xfrm>
                    <a:off x="1093160" y="3670027"/>
                    <a:ext cx="2811394" cy="294098"/>
                  </a:xfrm>
                  <a:custGeom>
                    <a:avLst/>
                    <a:gdLst>
                      <a:gd name="connsiteX0" fmla="*/ 0 w 2810022"/>
                      <a:gd name="connsiteY0" fmla="*/ 130713 h 293664"/>
                      <a:gd name="connsiteX1" fmla="*/ 73855 w 2810022"/>
                      <a:gd name="connsiteY1" fmla="*/ 229187 h 293664"/>
                      <a:gd name="connsiteX2" fmla="*/ 154745 w 2810022"/>
                      <a:gd name="connsiteY2" fmla="*/ 278424 h 293664"/>
                      <a:gd name="connsiteX3" fmla="*/ 253219 w 2810022"/>
                      <a:gd name="connsiteY3" fmla="*/ 176433 h 293664"/>
                      <a:gd name="connsiteX4" fmla="*/ 341142 w 2810022"/>
                      <a:gd name="connsiteY4" fmla="*/ 32239 h 293664"/>
                      <a:gd name="connsiteX5" fmla="*/ 429065 w 2810022"/>
                      <a:gd name="connsiteY5" fmla="*/ 39273 h 293664"/>
                      <a:gd name="connsiteX6" fmla="*/ 541606 w 2810022"/>
                      <a:gd name="connsiteY6" fmla="*/ 186984 h 293664"/>
                      <a:gd name="connsiteX7" fmla="*/ 633046 w 2810022"/>
                      <a:gd name="connsiteY7" fmla="*/ 281941 h 293664"/>
                      <a:gd name="connsiteX8" fmla="*/ 720969 w 2810022"/>
                      <a:gd name="connsiteY8" fmla="*/ 222153 h 293664"/>
                      <a:gd name="connsiteX9" fmla="*/ 815926 w 2810022"/>
                      <a:gd name="connsiteY9" fmla="*/ 63891 h 293664"/>
                      <a:gd name="connsiteX10" fmla="*/ 893299 w 2810022"/>
                      <a:gd name="connsiteY10" fmla="*/ 28722 h 293664"/>
                      <a:gd name="connsiteX11" fmla="*/ 1051560 w 2810022"/>
                      <a:gd name="connsiteY11" fmla="*/ 169399 h 293664"/>
                      <a:gd name="connsiteX12" fmla="*/ 1139483 w 2810022"/>
                      <a:gd name="connsiteY12" fmla="*/ 292491 h 293664"/>
                      <a:gd name="connsiteX13" fmla="*/ 1280160 w 2810022"/>
                      <a:gd name="connsiteY13" fmla="*/ 172916 h 293664"/>
                      <a:gd name="connsiteX14" fmla="*/ 1350499 w 2810022"/>
                      <a:gd name="connsiteY14" fmla="*/ 39273 h 293664"/>
                      <a:gd name="connsiteX15" fmla="*/ 1448972 w 2810022"/>
                      <a:gd name="connsiteY15" fmla="*/ 42790 h 293664"/>
                      <a:gd name="connsiteX16" fmla="*/ 1557997 w 2810022"/>
                      <a:gd name="connsiteY16" fmla="*/ 215119 h 293664"/>
                      <a:gd name="connsiteX17" fmla="*/ 1638886 w 2810022"/>
                      <a:gd name="connsiteY17" fmla="*/ 285457 h 293664"/>
                      <a:gd name="connsiteX18" fmla="*/ 1740877 w 2810022"/>
                      <a:gd name="connsiteY18" fmla="*/ 243254 h 293664"/>
                      <a:gd name="connsiteX19" fmla="*/ 1811215 w 2810022"/>
                      <a:gd name="connsiteY19" fmla="*/ 74442 h 293664"/>
                      <a:gd name="connsiteX20" fmla="*/ 1906172 w 2810022"/>
                      <a:gd name="connsiteY20" fmla="*/ 14654 h 293664"/>
                      <a:gd name="connsiteX21" fmla="*/ 2036299 w 2810022"/>
                      <a:gd name="connsiteY21" fmla="*/ 162365 h 293664"/>
                      <a:gd name="connsiteX22" fmla="*/ 2124222 w 2810022"/>
                      <a:gd name="connsiteY22" fmla="*/ 267873 h 293664"/>
                      <a:gd name="connsiteX23" fmla="*/ 2208628 w 2810022"/>
                      <a:gd name="connsiteY23" fmla="*/ 260839 h 293664"/>
                      <a:gd name="connsiteX24" fmla="*/ 2307102 w 2810022"/>
                      <a:gd name="connsiteY24" fmla="*/ 120162 h 293664"/>
                      <a:gd name="connsiteX25" fmla="*/ 2384474 w 2810022"/>
                      <a:gd name="connsiteY25" fmla="*/ 21688 h 293664"/>
                      <a:gd name="connsiteX26" fmla="*/ 2486465 w 2810022"/>
                      <a:gd name="connsiteY26" fmla="*/ 84993 h 293664"/>
                      <a:gd name="connsiteX27" fmla="*/ 2623625 w 2810022"/>
                      <a:gd name="connsiteY27" fmla="*/ 267873 h 293664"/>
                      <a:gd name="connsiteX28" fmla="*/ 2729132 w 2810022"/>
                      <a:gd name="connsiteY28" fmla="*/ 239737 h 293664"/>
                      <a:gd name="connsiteX29" fmla="*/ 2810022 w 2810022"/>
                      <a:gd name="connsiteY29" fmla="*/ 109611 h 2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10022" h="293664">
                        <a:moveTo>
                          <a:pt x="0" y="130713"/>
                        </a:moveTo>
                        <a:cubicBezTo>
                          <a:pt x="24032" y="167641"/>
                          <a:pt x="48064" y="204569"/>
                          <a:pt x="73855" y="229187"/>
                        </a:cubicBezTo>
                        <a:cubicBezTo>
                          <a:pt x="99646" y="253805"/>
                          <a:pt x="124851" y="287216"/>
                          <a:pt x="154745" y="278424"/>
                        </a:cubicBezTo>
                        <a:cubicBezTo>
                          <a:pt x="184639" y="269632"/>
                          <a:pt x="222153" y="217464"/>
                          <a:pt x="253219" y="176433"/>
                        </a:cubicBezTo>
                        <a:cubicBezTo>
                          <a:pt x="284285" y="135402"/>
                          <a:pt x="311834" y="55099"/>
                          <a:pt x="341142" y="32239"/>
                        </a:cubicBezTo>
                        <a:cubicBezTo>
                          <a:pt x="370450" y="9379"/>
                          <a:pt x="395654" y="13482"/>
                          <a:pt x="429065" y="39273"/>
                        </a:cubicBezTo>
                        <a:cubicBezTo>
                          <a:pt x="462476" y="65064"/>
                          <a:pt x="507609" y="146539"/>
                          <a:pt x="541606" y="186984"/>
                        </a:cubicBezTo>
                        <a:cubicBezTo>
                          <a:pt x="575603" y="227429"/>
                          <a:pt x="603152" y="276080"/>
                          <a:pt x="633046" y="281941"/>
                        </a:cubicBezTo>
                        <a:cubicBezTo>
                          <a:pt x="662940" y="287802"/>
                          <a:pt x="690489" y="258495"/>
                          <a:pt x="720969" y="222153"/>
                        </a:cubicBezTo>
                        <a:cubicBezTo>
                          <a:pt x="751449" y="185811"/>
                          <a:pt x="787204" y="96130"/>
                          <a:pt x="815926" y="63891"/>
                        </a:cubicBezTo>
                        <a:cubicBezTo>
                          <a:pt x="844648" y="31653"/>
                          <a:pt x="854027" y="11137"/>
                          <a:pt x="893299" y="28722"/>
                        </a:cubicBezTo>
                        <a:cubicBezTo>
                          <a:pt x="932571" y="46307"/>
                          <a:pt x="1010529" y="125438"/>
                          <a:pt x="1051560" y="169399"/>
                        </a:cubicBezTo>
                        <a:cubicBezTo>
                          <a:pt x="1092591" y="213360"/>
                          <a:pt x="1101383" y="291905"/>
                          <a:pt x="1139483" y="292491"/>
                        </a:cubicBezTo>
                        <a:cubicBezTo>
                          <a:pt x="1177583" y="293077"/>
                          <a:pt x="1244991" y="215119"/>
                          <a:pt x="1280160" y="172916"/>
                        </a:cubicBezTo>
                        <a:cubicBezTo>
                          <a:pt x="1315329" y="130713"/>
                          <a:pt x="1322364" y="60961"/>
                          <a:pt x="1350499" y="39273"/>
                        </a:cubicBezTo>
                        <a:cubicBezTo>
                          <a:pt x="1378634" y="17585"/>
                          <a:pt x="1414389" y="13482"/>
                          <a:pt x="1448972" y="42790"/>
                        </a:cubicBezTo>
                        <a:cubicBezTo>
                          <a:pt x="1483555" y="72098"/>
                          <a:pt x="1526345" y="174674"/>
                          <a:pt x="1557997" y="215119"/>
                        </a:cubicBezTo>
                        <a:cubicBezTo>
                          <a:pt x="1589649" y="255564"/>
                          <a:pt x="1608406" y="280768"/>
                          <a:pt x="1638886" y="285457"/>
                        </a:cubicBezTo>
                        <a:cubicBezTo>
                          <a:pt x="1669366" y="290146"/>
                          <a:pt x="1712156" y="278423"/>
                          <a:pt x="1740877" y="243254"/>
                        </a:cubicBezTo>
                        <a:cubicBezTo>
                          <a:pt x="1769598" y="208085"/>
                          <a:pt x="1783666" y="112542"/>
                          <a:pt x="1811215" y="74442"/>
                        </a:cubicBezTo>
                        <a:cubicBezTo>
                          <a:pt x="1838764" y="36342"/>
                          <a:pt x="1868658" y="0"/>
                          <a:pt x="1906172" y="14654"/>
                        </a:cubicBezTo>
                        <a:cubicBezTo>
                          <a:pt x="1943686" y="29308"/>
                          <a:pt x="1999957" y="120162"/>
                          <a:pt x="2036299" y="162365"/>
                        </a:cubicBezTo>
                        <a:cubicBezTo>
                          <a:pt x="2072641" y="204568"/>
                          <a:pt x="2095501" y="251461"/>
                          <a:pt x="2124222" y="267873"/>
                        </a:cubicBezTo>
                        <a:cubicBezTo>
                          <a:pt x="2152943" y="284285"/>
                          <a:pt x="2178148" y="285458"/>
                          <a:pt x="2208628" y="260839"/>
                        </a:cubicBezTo>
                        <a:cubicBezTo>
                          <a:pt x="2239108" y="236221"/>
                          <a:pt x="2277794" y="160021"/>
                          <a:pt x="2307102" y="120162"/>
                        </a:cubicBezTo>
                        <a:cubicBezTo>
                          <a:pt x="2336410" y="80304"/>
                          <a:pt x="2354580" y="27549"/>
                          <a:pt x="2384474" y="21688"/>
                        </a:cubicBezTo>
                        <a:cubicBezTo>
                          <a:pt x="2414368" y="15827"/>
                          <a:pt x="2446607" y="43962"/>
                          <a:pt x="2486465" y="84993"/>
                        </a:cubicBezTo>
                        <a:cubicBezTo>
                          <a:pt x="2526323" y="126024"/>
                          <a:pt x="2583181" y="242082"/>
                          <a:pt x="2623625" y="267873"/>
                        </a:cubicBezTo>
                        <a:cubicBezTo>
                          <a:pt x="2664070" y="293664"/>
                          <a:pt x="2698066" y="266114"/>
                          <a:pt x="2729132" y="239737"/>
                        </a:cubicBezTo>
                        <a:cubicBezTo>
                          <a:pt x="2760198" y="213360"/>
                          <a:pt x="2796540" y="131299"/>
                          <a:pt x="2810022" y="1096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105" name="Group 64">
                  <a:extLst>
                    <a:ext uri="{FF2B5EF4-FFF2-40B4-BE49-F238E27FC236}">
                      <a16:creationId xmlns:a16="http://schemas.microsoft.com/office/drawing/2014/main" id="{3DA4D17D-EF25-47D8-B496-9CC370E1FA77}"/>
                    </a:ext>
                  </a:extLst>
                </p:cNvPr>
                <p:cNvGrpSpPr>
                  <a:grpSpLocks/>
                </p:cNvGrpSpPr>
                <p:nvPr/>
              </p:nvGrpSpPr>
              <p:grpSpPr bwMode="auto">
                <a:xfrm>
                  <a:off x="1191705" y="3675888"/>
                  <a:ext cx="2681287" cy="288925"/>
                  <a:chOff x="1191705" y="3675888"/>
                  <a:chExt cx="2681287" cy="288925"/>
                </a:xfrm>
              </p:grpSpPr>
              <p:sp>
                <p:nvSpPr>
                  <p:cNvPr id="282" name="Freeform 281">
                    <a:extLst>
                      <a:ext uri="{FF2B5EF4-FFF2-40B4-BE49-F238E27FC236}">
                        <a16:creationId xmlns:a16="http://schemas.microsoft.com/office/drawing/2014/main" id="{1D28313A-0816-4DE2-8D5B-0EC2390C3A8B}"/>
                      </a:ext>
                    </a:extLst>
                  </p:cNvPr>
                  <p:cNvSpPr/>
                  <p:nvPr/>
                </p:nvSpPr>
                <p:spPr>
                  <a:xfrm>
                    <a:off x="1299544" y="3700741"/>
                    <a:ext cx="2658" cy="192614"/>
                  </a:xfrm>
                  <a:custGeom>
                    <a:avLst/>
                    <a:gdLst>
                      <a:gd name="connsiteX0" fmla="*/ 0 w 3516"/>
                      <a:gd name="connsiteY0" fmla="*/ 0 h 193431"/>
                      <a:gd name="connsiteX1" fmla="*/ 3516 w 3516"/>
                      <a:gd name="connsiteY1" fmla="*/ 193431 h 193431"/>
                      <a:gd name="connsiteX2" fmla="*/ 3516 w 3516"/>
                      <a:gd name="connsiteY2" fmla="*/ 193431 h 193431"/>
                    </a:gdLst>
                    <a:ahLst/>
                    <a:cxnLst>
                      <a:cxn ang="0">
                        <a:pos x="connsiteX0" y="connsiteY0"/>
                      </a:cxn>
                      <a:cxn ang="0">
                        <a:pos x="connsiteX1" y="connsiteY1"/>
                      </a:cxn>
                      <a:cxn ang="0">
                        <a:pos x="connsiteX2" y="connsiteY2"/>
                      </a:cxn>
                    </a:cxnLst>
                    <a:rect l="l" t="t" r="r" b="b"/>
                    <a:pathLst>
                      <a:path w="3516" h="193431">
                        <a:moveTo>
                          <a:pt x="0" y="0"/>
                        </a:moveTo>
                        <a:lnTo>
                          <a:pt x="3516" y="193431"/>
                        </a:lnTo>
                        <a:lnTo>
                          <a:pt x="3516" y="193431"/>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82">
                    <a:extLst>
                      <a:ext uri="{FF2B5EF4-FFF2-40B4-BE49-F238E27FC236}">
                        <a16:creationId xmlns:a16="http://schemas.microsoft.com/office/drawing/2014/main" id="{E4809B94-6F68-4777-913E-7B559CD64D19}"/>
                      </a:ext>
                    </a:extLst>
                  </p:cNvPr>
                  <p:cNvSpPr/>
                  <p:nvPr/>
                </p:nvSpPr>
                <p:spPr>
                  <a:xfrm>
                    <a:off x="1347375" y="3702812"/>
                    <a:ext cx="2658" cy="128410"/>
                  </a:xfrm>
                  <a:custGeom>
                    <a:avLst/>
                    <a:gdLst>
                      <a:gd name="connsiteX0" fmla="*/ 0 w 4102"/>
                      <a:gd name="connsiteY0" fmla="*/ 0 h 126610"/>
                      <a:gd name="connsiteX1" fmla="*/ 3516 w 4102"/>
                      <a:gd name="connsiteY1" fmla="*/ 109025 h 126610"/>
                      <a:gd name="connsiteX2" fmla="*/ 3516 w 4102"/>
                      <a:gd name="connsiteY2" fmla="*/ 105508 h 126610"/>
                    </a:gdLst>
                    <a:ahLst/>
                    <a:cxnLst>
                      <a:cxn ang="0">
                        <a:pos x="connsiteX0" y="connsiteY0"/>
                      </a:cxn>
                      <a:cxn ang="0">
                        <a:pos x="connsiteX1" y="connsiteY1"/>
                      </a:cxn>
                      <a:cxn ang="0">
                        <a:pos x="connsiteX2" y="connsiteY2"/>
                      </a:cxn>
                    </a:cxnLst>
                    <a:rect l="l" t="t" r="r" b="b"/>
                    <a:pathLst>
                      <a:path w="4102" h="126610">
                        <a:moveTo>
                          <a:pt x="0" y="0"/>
                        </a:moveTo>
                        <a:cubicBezTo>
                          <a:pt x="1172" y="36342"/>
                          <a:pt x="2930" y="91440"/>
                          <a:pt x="3516" y="109025"/>
                        </a:cubicBezTo>
                        <a:cubicBezTo>
                          <a:pt x="4102" y="126610"/>
                          <a:pt x="3516" y="105508"/>
                          <a:pt x="3516" y="10550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83">
                    <a:extLst>
                      <a:ext uri="{FF2B5EF4-FFF2-40B4-BE49-F238E27FC236}">
                        <a16:creationId xmlns:a16="http://schemas.microsoft.com/office/drawing/2014/main" id="{30A52347-EEC5-41AB-819D-5807CDED9D91}"/>
                      </a:ext>
                    </a:extLst>
                  </p:cNvPr>
                  <p:cNvSpPr/>
                  <p:nvPr/>
                </p:nvSpPr>
                <p:spPr>
                  <a:xfrm>
                    <a:off x="1246399" y="3767017"/>
                    <a:ext cx="0" cy="171902"/>
                  </a:xfrm>
                  <a:custGeom>
                    <a:avLst/>
                    <a:gdLst>
                      <a:gd name="connsiteX0" fmla="*/ 0 w 0"/>
                      <a:gd name="connsiteY0" fmla="*/ 0 h 175846"/>
                      <a:gd name="connsiteX1" fmla="*/ 0 w 0"/>
                      <a:gd name="connsiteY1" fmla="*/ 175846 h 175846"/>
                      <a:gd name="connsiteX2" fmla="*/ 0 w 0"/>
                      <a:gd name="connsiteY2" fmla="*/ 175846 h 175846"/>
                    </a:gdLst>
                    <a:ahLst/>
                    <a:cxnLst>
                      <a:cxn ang="0">
                        <a:pos x="connsiteX0" y="connsiteY0"/>
                      </a:cxn>
                      <a:cxn ang="0">
                        <a:pos x="connsiteX1" y="connsiteY1"/>
                      </a:cxn>
                      <a:cxn ang="0">
                        <a:pos x="connsiteX2" y="connsiteY2"/>
                      </a:cxn>
                    </a:cxnLst>
                    <a:rect l="l" t="t" r="r" b="b"/>
                    <a:pathLst>
                      <a:path h="175846">
                        <a:moveTo>
                          <a:pt x="0" y="0"/>
                        </a:moveTo>
                        <a:lnTo>
                          <a:pt x="0" y="175846"/>
                        </a:lnTo>
                        <a:lnTo>
                          <a:pt x="0"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84">
                    <a:extLst>
                      <a:ext uri="{FF2B5EF4-FFF2-40B4-BE49-F238E27FC236}">
                        <a16:creationId xmlns:a16="http://schemas.microsoft.com/office/drawing/2014/main" id="{C6C8B64C-537A-4673-A8DA-407F24382A0E}"/>
                      </a:ext>
                    </a:extLst>
                  </p:cNvPr>
                  <p:cNvSpPr/>
                  <p:nvPr/>
                </p:nvSpPr>
                <p:spPr>
                  <a:xfrm>
                    <a:off x="1190597" y="3825009"/>
                    <a:ext cx="5315" cy="105627"/>
                  </a:xfrm>
                  <a:custGeom>
                    <a:avLst/>
                    <a:gdLst>
                      <a:gd name="connsiteX0" fmla="*/ 0 w 4103"/>
                      <a:gd name="connsiteY0" fmla="*/ 0 h 107266"/>
                      <a:gd name="connsiteX1" fmla="*/ 3517 w 4103"/>
                      <a:gd name="connsiteY1" fmla="*/ 91440 h 107266"/>
                      <a:gd name="connsiteX2" fmla="*/ 3517 w 4103"/>
                      <a:gd name="connsiteY2" fmla="*/ 94957 h 107266"/>
                    </a:gdLst>
                    <a:ahLst/>
                    <a:cxnLst>
                      <a:cxn ang="0">
                        <a:pos x="connsiteX0" y="connsiteY0"/>
                      </a:cxn>
                      <a:cxn ang="0">
                        <a:pos x="connsiteX1" y="connsiteY1"/>
                      </a:cxn>
                      <a:cxn ang="0">
                        <a:pos x="connsiteX2" y="connsiteY2"/>
                      </a:cxn>
                    </a:cxnLst>
                    <a:rect l="l" t="t" r="r" b="b"/>
                    <a:pathLst>
                      <a:path w="4103" h="107266">
                        <a:moveTo>
                          <a:pt x="0" y="0"/>
                        </a:moveTo>
                        <a:cubicBezTo>
                          <a:pt x="1465" y="37807"/>
                          <a:pt x="2931" y="75614"/>
                          <a:pt x="3517" y="91440"/>
                        </a:cubicBezTo>
                        <a:cubicBezTo>
                          <a:pt x="4103" y="107266"/>
                          <a:pt x="3517" y="94957"/>
                          <a:pt x="3517" y="9495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86">
                    <a:extLst>
                      <a:ext uri="{FF2B5EF4-FFF2-40B4-BE49-F238E27FC236}">
                        <a16:creationId xmlns:a16="http://schemas.microsoft.com/office/drawing/2014/main" id="{EF6B3230-C980-4EF9-A90B-E7AAC43DC62C}"/>
                      </a:ext>
                    </a:extLst>
                  </p:cNvPr>
                  <p:cNvSpPr/>
                  <p:nvPr/>
                </p:nvSpPr>
                <p:spPr>
                  <a:xfrm>
                    <a:off x="1448351" y="3700741"/>
                    <a:ext cx="0" cy="107698"/>
                  </a:xfrm>
                  <a:custGeom>
                    <a:avLst/>
                    <a:gdLst>
                      <a:gd name="connsiteX0" fmla="*/ 0 w 0"/>
                      <a:gd name="connsiteY0" fmla="*/ 0 h 109025"/>
                      <a:gd name="connsiteX1" fmla="*/ 0 w 0"/>
                      <a:gd name="connsiteY1" fmla="*/ 109025 h 109025"/>
                      <a:gd name="connsiteX2" fmla="*/ 0 w 0"/>
                      <a:gd name="connsiteY2" fmla="*/ 109025 h 109025"/>
                    </a:gdLst>
                    <a:ahLst/>
                    <a:cxnLst>
                      <a:cxn ang="0">
                        <a:pos x="connsiteX0" y="connsiteY0"/>
                      </a:cxn>
                      <a:cxn ang="0">
                        <a:pos x="connsiteX1" y="connsiteY1"/>
                      </a:cxn>
                      <a:cxn ang="0">
                        <a:pos x="connsiteX2" y="connsiteY2"/>
                      </a:cxn>
                    </a:cxnLst>
                    <a:rect l="l" t="t" r="r" b="b"/>
                    <a:pathLst>
                      <a:path h="109025">
                        <a:moveTo>
                          <a:pt x="0" y="0"/>
                        </a:moveTo>
                        <a:lnTo>
                          <a:pt x="0" y="109025"/>
                        </a:lnTo>
                        <a:lnTo>
                          <a:pt x="0"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88">
                    <a:extLst>
                      <a:ext uri="{FF2B5EF4-FFF2-40B4-BE49-F238E27FC236}">
                        <a16:creationId xmlns:a16="http://schemas.microsoft.com/office/drawing/2014/main" id="{16B2C245-A630-4704-9002-79128B2D98AB}"/>
                      </a:ext>
                    </a:extLst>
                  </p:cNvPr>
                  <p:cNvSpPr/>
                  <p:nvPr/>
                </p:nvSpPr>
                <p:spPr>
                  <a:xfrm>
                    <a:off x="1493526" y="3702812"/>
                    <a:ext cx="5315" cy="213326"/>
                  </a:xfrm>
                  <a:custGeom>
                    <a:avLst/>
                    <a:gdLst>
                      <a:gd name="connsiteX0" fmla="*/ 7034 w 7034"/>
                      <a:gd name="connsiteY0" fmla="*/ 0 h 212774"/>
                      <a:gd name="connsiteX1" fmla="*/ 3517 w 7034"/>
                      <a:gd name="connsiteY1" fmla="*/ 182880 h 212774"/>
                      <a:gd name="connsiteX2" fmla="*/ 0 w 7034"/>
                      <a:gd name="connsiteY2" fmla="*/ 179363 h 212774"/>
                    </a:gdLst>
                    <a:ahLst/>
                    <a:cxnLst>
                      <a:cxn ang="0">
                        <a:pos x="connsiteX0" y="connsiteY0"/>
                      </a:cxn>
                      <a:cxn ang="0">
                        <a:pos x="connsiteX1" y="connsiteY1"/>
                      </a:cxn>
                      <a:cxn ang="0">
                        <a:pos x="connsiteX2" y="connsiteY2"/>
                      </a:cxn>
                    </a:cxnLst>
                    <a:rect l="l" t="t" r="r" b="b"/>
                    <a:pathLst>
                      <a:path w="7034" h="212774">
                        <a:moveTo>
                          <a:pt x="7034" y="0"/>
                        </a:moveTo>
                        <a:cubicBezTo>
                          <a:pt x="5861" y="76493"/>
                          <a:pt x="4689" y="152986"/>
                          <a:pt x="3517" y="182880"/>
                        </a:cubicBezTo>
                        <a:cubicBezTo>
                          <a:pt x="2345" y="212774"/>
                          <a:pt x="586" y="179949"/>
                          <a:pt x="0" y="17936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89">
                    <a:extLst>
                      <a:ext uri="{FF2B5EF4-FFF2-40B4-BE49-F238E27FC236}">
                        <a16:creationId xmlns:a16="http://schemas.microsoft.com/office/drawing/2014/main" id="{D41F1A91-3DFD-45EB-96C8-1C5681D834EB}"/>
                      </a:ext>
                    </a:extLst>
                  </p:cNvPr>
                  <p:cNvSpPr/>
                  <p:nvPr/>
                </p:nvSpPr>
                <p:spPr>
                  <a:xfrm>
                    <a:off x="1544013" y="3752519"/>
                    <a:ext cx="5315" cy="173974"/>
                  </a:xfrm>
                  <a:custGeom>
                    <a:avLst/>
                    <a:gdLst>
                      <a:gd name="connsiteX0" fmla="*/ 7034 w 7034"/>
                      <a:gd name="connsiteY0" fmla="*/ 0 h 175846"/>
                      <a:gd name="connsiteX1" fmla="*/ 0 w 7034"/>
                      <a:gd name="connsiteY1" fmla="*/ 175846 h 175846"/>
                      <a:gd name="connsiteX2" fmla="*/ 0 w 7034"/>
                      <a:gd name="connsiteY2" fmla="*/ 175846 h 175846"/>
                    </a:gdLst>
                    <a:ahLst/>
                    <a:cxnLst>
                      <a:cxn ang="0">
                        <a:pos x="connsiteX0" y="connsiteY0"/>
                      </a:cxn>
                      <a:cxn ang="0">
                        <a:pos x="connsiteX1" y="connsiteY1"/>
                      </a:cxn>
                      <a:cxn ang="0">
                        <a:pos x="connsiteX2" y="connsiteY2"/>
                      </a:cxn>
                    </a:cxnLst>
                    <a:rect l="l" t="t" r="r" b="b"/>
                    <a:pathLst>
                      <a:path w="7034" h="175846">
                        <a:moveTo>
                          <a:pt x="7034" y="0"/>
                        </a:moveTo>
                        <a:lnTo>
                          <a:pt x="0" y="175846"/>
                        </a:lnTo>
                        <a:lnTo>
                          <a:pt x="0"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Freeform 290">
                    <a:extLst>
                      <a:ext uri="{FF2B5EF4-FFF2-40B4-BE49-F238E27FC236}">
                        <a16:creationId xmlns:a16="http://schemas.microsoft.com/office/drawing/2014/main" id="{57045DFE-C50F-49E3-8926-5ACBAD22A330}"/>
                      </a:ext>
                    </a:extLst>
                  </p:cNvPr>
                  <p:cNvSpPr/>
                  <p:nvPr/>
                </p:nvSpPr>
                <p:spPr>
                  <a:xfrm>
                    <a:off x="1700793" y="3812582"/>
                    <a:ext cx="5315" cy="136694"/>
                  </a:xfrm>
                  <a:custGeom>
                    <a:avLst/>
                    <a:gdLst>
                      <a:gd name="connsiteX0" fmla="*/ 4103 w 4103"/>
                      <a:gd name="connsiteY0" fmla="*/ 0 h 140090"/>
                      <a:gd name="connsiteX1" fmla="*/ 586 w 4103"/>
                      <a:gd name="connsiteY1" fmla="*/ 119575 h 140090"/>
                      <a:gd name="connsiteX2" fmla="*/ 586 w 4103"/>
                      <a:gd name="connsiteY2" fmla="*/ 123092 h 140090"/>
                    </a:gdLst>
                    <a:ahLst/>
                    <a:cxnLst>
                      <a:cxn ang="0">
                        <a:pos x="connsiteX0" y="connsiteY0"/>
                      </a:cxn>
                      <a:cxn ang="0">
                        <a:pos x="connsiteX1" y="connsiteY1"/>
                      </a:cxn>
                      <a:cxn ang="0">
                        <a:pos x="connsiteX2" y="connsiteY2"/>
                      </a:cxn>
                    </a:cxnLst>
                    <a:rect l="l" t="t" r="r" b="b"/>
                    <a:pathLst>
                      <a:path w="4103" h="140090">
                        <a:moveTo>
                          <a:pt x="4103" y="0"/>
                        </a:moveTo>
                        <a:cubicBezTo>
                          <a:pt x="2637" y="49530"/>
                          <a:pt x="1172" y="99060"/>
                          <a:pt x="586" y="119575"/>
                        </a:cubicBezTo>
                        <a:cubicBezTo>
                          <a:pt x="0" y="140090"/>
                          <a:pt x="293" y="131591"/>
                          <a:pt x="586" y="1230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Freeform 291">
                    <a:extLst>
                      <a:ext uri="{FF2B5EF4-FFF2-40B4-BE49-F238E27FC236}">
                        <a16:creationId xmlns:a16="http://schemas.microsoft.com/office/drawing/2014/main" id="{DF52E75E-D73D-4CCA-9A1B-4E8396A97550}"/>
                      </a:ext>
                    </a:extLst>
                  </p:cNvPr>
                  <p:cNvSpPr/>
                  <p:nvPr/>
                </p:nvSpPr>
                <p:spPr>
                  <a:xfrm>
                    <a:off x="1753939" y="3738022"/>
                    <a:ext cx="0" cy="205040"/>
                  </a:xfrm>
                  <a:custGeom>
                    <a:avLst/>
                    <a:gdLst>
                      <a:gd name="connsiteX0" fmla="*/ 0 w 0"/>
                      <a:gd name="connsiteY0" fmla="*/ 0 h 207499"/>
                      <a:gd name="connsiteX1" fmla="*/ 0 w 0"/>
                      <a:gd name="connsiteY1" fmla="*/ 207499 h 207499"/>
                      <a:gd name="connsiteX2" fmla="*/ 0 w 0"/>
                      <a:gd name="connsiteY2" fmla="*/ 207499 h 207499"/>
                    </a:gdLst>
                    <a:ahLst/>
                    <a:cxnLst>
                      <a:cxn ang="0">
                        <a:pos x="connsiteX0" y="connsiteY0"/>
                      </a:cxn>
                      <a:cxn ang="0">
                        <a:pos x="connsiteX1" y="connsiteY1"/>
                      </a:cxn>
                      <a:cxn ang="0">
                        <a:pos x="connsiteX2" y="connsiteY2"/>
                      </a:cxn>
                    </a:cxnLst>
                    <a:rect l="l" t="t" r="r" b="b"/>
                    <a:pathLst>
                      <a:path h="207499">
                        <a:moveTo>
                          <a:pt x="0" y="0"/>
                        </a:moveTo>
                        <a:lnTo>
                          <a:pt x="0" y="207499"/>
                        </a:lnTo>
                        <a:lnTo>
                          <a:pt x="0" y="20749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Freeform 293">
                    <a:extLst>
                      <a:ext uri="{FF2B5EF4-FFF2-40B4-BE49-F238E27FC236}">
                        <a16:creationId xmlns:a16="http://schemas.microsoft.com/office/drawing/2014/main" id="{7AEEA360-33F4-433F-8949-1889921D6694}"/>
                      </a:ext>
                    </a:extLst>
                  </p:cNvPr>
                  <p:cNvSpPr/>
                  <p:nvPr/>
                </p:nvSpPr>
                <p:spPr>
                  <a:xfrm>
                    <a:off x="1799111" y="3706954"/>
                    <a:ext cx="5315" cy="227823"/>
                  </a:xfrm>
                  <a:custGeom>
                    <a:avLst/>
                    <a:gdLst>
                      <a:gd name="connsiteX0" fmla="*/ 0 w 4103"/>
                      <a:gd name="connsiteY0" fmla="*/ 0 h 230359"/>
                      <a:gd name="connsiteX1" fmla="*/ 3517 w 4103"/>
                      <a:gd name="connsiteY1" fmla="*/ 196948 h 230359"/>
                      <a:gd name="connsiteX2" fmla="*/ 3517 w 4103"/>
                      <a:gd name="connsiteY2" fmla="*/ 200465 h 230359"/>
                    </a:gdLst>
                    <a:ahLst/>
                    <a:cxnLst>
                      <a:cxn ang="0">
                        <a:pos x="connsiteX0" y="connsiteY0"/>
                      </a:cxn>
                      <a:cxn ang="0">
                        <a:pos x="connsiteX1" y="connsiteY1"/>
                      </a:cxn>
                      <a:cxn ang="0">
                        <a:pos x="connsiteX2" y="connsiteY2"/>
                      </a:cxn>
                    </a:cxnLst>
                    <a:rect l="l" t="t" r="r" b="b"/>
                    <a:pathLst>
                      <a:path w="4103" h="230359">
                        <a:moveTo>
                          <a:pt x="0" y="0"/>
                        </a:moveTo>
                        <a:cubicBezTo>
                          <a:pt x="1465" y="81768"/>
                          <a:pt x="2931" y="163537"/>
                          <a:pt x="3517" y="196948"/>
                        </a:cubicBezTo>
                        <a:cubicBezTo>
                          <a:pt x="4103" y="230359"/>
                          <a:pt x="3517" y="200465"/>
                          <a:pt x="3517" y="200465"/>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Freeform 294">
                    <a:extLst>
                      <a:ext uri="{FF2B5EF4-FFF2-40B4-BE49-F238E27FC236}">
                        <a16:creationId xmlns:a16="http://schemas.microsoft.com/office/drawing/2014/main" id="{86FA5E68-43E2-48CE-92C9-67703B0EF5A3}"/>
                      </a:ext>
                    </a:extLst>
                  </p:cNvPr>
                  <p:cNvSpPr/>
                  <p:nvPr/>
                </p:nvSpPr>
                <p:spPr>
                  <a:xfrm>
                    <a:off x="1852257" y="3706954"/>
                    <a:ext cx="10629" cy="111841"/>
                  </a:xfrm>
                  <a:custGeom>
                    <a:avLst/>
                    <a:gdLst>
                      <a:gd name="connsiteX0" fmla="*/ 0 w 11723"/>
                      <a:gd name="connsiteY0" fmla="*/ 0 h 111369"/>
                      <a:gd name="connsiteX1" fmla="*/ 10551 w 11723"/>
                      <a:gd name="connsiteY1" fmla="*/ 94957 h 111369"/>
                      <a:gd name="connsiteX2" fmla="*/ 7034 w 11723"/>
                      <a:gd name="connsiteY2" fmla="*/ 98474 h 111369"/>
                    </a:gdLst>
                    <a:ahLst/>
                    <a:cxnLst>
                      <a:cxn ang="0">
                        <a:pos x="connsiteX0" y="connsiteY0"/>
                      </a:cxn>
                      <a:cxn ang="0">
                        <a:pos x="connsiteX1" y="connsiteY1"/>
                      </a:cxn>
                      <a:cxn ang="0">
                        <a:pos x="connsiteX2" y="connsiteY2"/>
                      </a:cxn>
                    </a:cxnLst>
                    <a:rect l="l" t="t" r="r" b="b"/>
                    <a:pathLst>
                      <a:path w="11723" h="111369">
                        <a:moveTo>
                          <a:pt x="0" y="0"/>
                        </a:moveTo>
                        <a:cubicBezTo>
                          <a:pt x="4689" y="39272"/>
                          <a:pt x="9379" y="78545"/>
                          <a:pt x="10551" y="94957"/>
                        </a:cubicBezTo>
                        <a:cubicBezTo>
                          <a:pt x="11723" y="111369"/>
                          <a:pt x="7034" y="98474"/>
                          <a:pt x="7034" y="9847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Freeform 295">
                    <a:extLst>
                      <a:ext uri="{FF2B5EF4-FFF2-40B4-BE49-F238E27FC236}">
                        <a16:creationId xmlns:a16="http://schemas.microsoft.com/office/drawing/2014/main" id="{42A08947-C36C-434E-A87B-59250497896B}"/>
                      </a:ext>
                    </a:extLst>
                  </p:cNvPr>
                  <p:cNvSpPr/>
                  <p:nvPr/>
                </p:nvSpPr>
                <p:spPr>
                  <a:xfrm>
                    <a:off x="1961206" y="3700741"/>
                    <a:ext cx="5315" cy="111841"/>
                  </a:xfrm>
                  <a:custGeom>
                    <a:avLst/>
                    <a:gdLst>
                      <a:gd name="connsiteX0" fmla="*/ 0 w 3517"/>
                      <a:gd name="connsiteY0" fmla="*/ 0 h 112542"/>
                      <a:gd name="connsiteX1" fmla="*/ 3517 w 3517"/>
                      <a:gd name="connsiteY1" fmla="*/ 112542 h 112542"/>
                      <a:gd name="connsiteX2" fmla="*/ 0 w 3517"/>
                      <a:gd name="connsiteY2" fmla="*/ 109025 h 112542"/>
                    </a:gdLst>
                    <a:ahLst/>
                    <a:cxnLst>
                      <a:cxn ang="0">
                        <a:pos x="connsiteX0" y="connsiteY0"/>
                      </a:cxn>
                      <a:cxn ang="0">
                        <a:pos x="connsiteX1" y="connsiteY1"/>
                      </a:cxn>
                      <a:cxn ang="0">
                        <a:pos x="connsiteX2" y="connsiteY2"/>
                      </a:cxn>
                    </a:cxnLst>
                    <a:rect l="l" t="t" r="r" b="b"/>
                    <a:pathLst>
                      <a:path w="3517" h="112542">
                        <a:moveTo>
                          <a:pt x="0" y="0"/>
                        </a:moveTo>
                        <a:cubicBezTo>
                          <a:pt x="1758" y="47185"/>
                          <a:pt x="3517" y="94371"/>
                          <a:pt x="3517" y="112542"/>
                        </a:cubicBezTo>
                        <a:lnTo>
                          <a:pt x="0"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Freeform 296">
                    <a:extLst>
                      <a:ext uri="{FF2B5EF4-FFF2-40B4-BE49-F238E27FC236}">
                        <a16:creationId xmlns:a16="http://schemas.microsoft.com/office/drawing/2014/main" id="{F37E77A3-F08B-4406-8A42-F05C7B72D6D3}"/>
                      </a:ext>
                    </a:extLst>
                  </p:cNvPr>
                  <p:cNvSpPr/>
                  <p:nvPr/>
                </p:nvSpPr>
                <p:spPr>
                  <a:xfrm>
                    <a:off x="2006379" y="3706954"/>
                    <a:ext cx="0" cy="186401"/>
                  </a:xfrm>
                  <a:custGeom>
                    <a:avLst/>
                    <a:gdLst>
                      <a:gd name="connsiteX0" fmla="*/ 0 w 0"/>
                      <a:gd name="connsiteY0" fmla="*/ 0 h 186397"/>
                      <a:gd name="connsiteX1" fmla="*/ 0 w 0"/>
                      <a:gd name="connsiteY1" fmla="*/ 186397 h 186397"/>
                      <a:gd name="connsiteX2" fmla="*/ 0 w 0"/>
                      <a:gd name="connsiteY2" fmla="*/ 179363 h 186397"/>
                    </a:gdLst>
                    <a:ahLst/>
                    <a:cxnLst>
                      <a:cxn ang="0">
                        <a:pos x="connsiteX0" y="connsiteY0"/>
                      </a:cxn>
                      <a:cxn ang="0">
                        <a:pos x="connsiteX1" y="connsiteY1"/>
                      </a:cxn>
                      <a:cxn ang="0">
                        <a:pos x="connsiteX2" y="connsiteY2"/>
                      </a:cxn>
                    </a:cxnLst>
                    <a:rect l="l" t="t" r="r" b="b"/>
                    <a:pathLst>
                      <a:path h="186397">
                        <a:moveTo>
                          <a:pt x="0" y="0"/>
                        </a:moveTo>
                        <a:lnTo>
                          <a:pt x="0" y="186397"/>
                        </a:lnTo>
                        <a:lnTo>
                          <a:pt x="0" y="179363"/>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Freeform 297">
                    <a:extLst>
                      <a:ext uri="{FF2B5EF4-FFF2-40B4-BE49-F238E27FC236}">
                        <a16:creationId xmlns:a16="http://schemas.microsoft.com/office/drawing/2014/main" id="{F87A600E-9017-4921-806C-CE92D676A567}"/>
                      </a:ext>
                    </a:extLst>
                  </p:cNvPr>
                  <p:cNvSpPr/>
                  <p:nvPr/>
                </p:nvSpPr>
                <p:spPr>
                  <a:xfrm>
                    <a:off x="2064839" y="3748377"/>
                    <a:ext cx="0" cy="186401"/>
                  </a:xfrm>
                  <a:custGeom>
                    <a:avLst/>
                    <a:gdLst>
                      <a:gd name="connsiteX0" fmla="*/ 0 w 0"/>
                      <a:gd name="connsiteY0" fmla="*/ 0 h 189914"/>
                      <a:gd name="connsiteX1" fmla="*/ 0 w 0"/>
                      <a:gd name="connsiteY1" fmla="*/ 189914 h 189914"/>
                      <a:gd name="connsiteX2" fmla="*/ 0 w 0"/>
                      <a:gd name="connsiteY2" fmla="*/ 186397 h 189914"/>
                    </a:gdLst>
                    <a:ahLst/>
                    <a:cxnLst>
                      <a:cxn ang="0">
                        <a:pos x="connsiteX0" y="connsiteY0"/>
                      </a:cxn>
                      <a:cxn ang="0">
                        <a:pos x="connsiteX1" y="connsiteY1"/>
                      </a:cxn>
                      <a:cxn ang="0">
                        <a:pos x="connsiteX2" y="connsiteY2"/>
                      </a:cxn>
                    </a:cxnLst>
                    <a:rect l="l" t="t" r="r" b="b"/>
                    <a:pathLst>
                      <a:path h="189914">
                        <a:moveTo>
                          <a:pt x="0" y="0"/>
                        </a:moveTo>
                        <a:lnTo>
                          <a:pt x="0" y="189914"/>
                        </a:lnTo>
                        <a:lnTo>
                          <a:pt x="0" y="186397"/>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Freeform 298">
                    <a:extLst>
                      <a:ext uri="{FF2B5EF4-FFF2-40B4-BE49-F238E27FC236}">
                        <a16:creationId xmlns:a16="http://schemas.microsoft.com/office/drawing/2014/main" id="{90373B7A-AD4D-4341-9C4B-69EBA4745AC6}"/>
                      </a:ext>
                    </a:extLst>
                  </p:cNvPr>
                  <p:cNvSpPr/>
                  <p:nvPr/>
                </p:nvSpPr>
                <p:spPr>
                  <a:xfrm>
                    <a:off x="2112669" y="3833293"/>
                    <a:ext cx="2658" cy="105627"/>
                  </a:xfrm>
                  <a:custGeom>
                    <a:avLst/>
                    <a:gdLst>
                      <a:gd name="connsiteX0" fmla="*/ 0 w 3517"/>
                      <a:gd name="connsiteY0" fmla="*/ 0 h 109025"/>
                      <a:gd name="connsiteX1" fmla="*/ 3517 w 3517"/>
                      <a:gd name="connsiteY1" fmla="*/ 109025 h 109025"/>
                      <a:gd name="connsiteX2" fmla="*/ 3517 w 3517"/>
                      <a:gd name="connsiteY2" fmla="*/ 109025 h 109025"/>
                    </a:gdLst>
                    <a:ahLst/>
                    <a:cxnLst>
                      <a:cxn ang="0">
                        <a:pos x="connsiteX0" y="connsiteY0"/>
                      </a:cxn>
                      <a:cxn ang="0">
                        <a:pos x="connsiteX1" y="connsiteY1"/>
                      </a:cxn>
                      <a:cxn ang="0">
                        <a:pos x="connsiteX2" y="connsiteY2"/>
                      </a:cxn>
                    </a:cxnLst>
                    <a:rect l="l" t="t" r="r" b="b"/>
                    <a:pathLst>
                      <a:path w="3517" h="109025">
                        <a:moveTo>
                          <a:pt x="0" y="0"/>
                        </a:moveTo>
                        <a:lnTo>
                          <a:pt x="3517" y="109025"/>
                        </a:lnTo>
                        <a:lnTo>
                          <a:pt x="3517"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Freeform 299">
                    <a:extLst>
                      <a:ext uri="{FF2B5EF4-FFF2-40B4-BE49-F238E27FC236}">
                        <a16:creationId xmlns:a16="http://schemas.microsoft.com/office/drawing/2014/main" id="{74888204-19DB-4A2B-832E-BAA292C13FF3}"/>
                      </a:ext>
                    </a:extLst>
                  </p:cNvPr>
                  <p:cNvSpPr/>
                  <p:nvPr/>
                </p:nvSpPr>
                <p:spPr>
                  <a:xfrm>
                    <a:off x="2210989" y="3816724"/>
                    <a:ext cx="7971" cy="136694"/>
                  </a:xfrm>
                  <a:custGeom>
                    <a:avLst/>
                    <a:gdLst>
                      <a:gd name="connsiteX0" fmla="*/ 0 w 7619"/>
                      <a:gd name="connsiteY0" fmla="*/ 0 h 140090"/>
                      <a:gd name="connsiteX1" fmla="*/ 7033 w 7619"/>
                      <a:gd name="connsiteY1" fmla="*/ 119575 h 140090"/>
                      <a:gd name="connsiteX2" fmla="*/ 3517 w 7619"/>
                      <a:gd name="connsiteY2" fmla="*/ 123092 h 140090"/>
                    </a:gdLst>
                    <a:ahLst/>
                    <a:cxnLst>
                      <a:cxn ang="0">
                        <a:pos x="connsiteX0" y="connsiteY0"/>
                      </a:cxn>
                      <a:cxn ang="0">
                        <a:pos x="connsiteX1" y="connsiteY1"/>
                      </a:cxn>
                      <a:cxn ang="0">
                        <a:pos x="connsiteX2" y="connsiteY2"/>
                      </a:cxn>
                    </a:cxnLst>
                    <a:rect l="l" t="t" r="r" b="b"/>
                    <a:pathLst>
                      <a:path w="7619" h="140090">
                        <a:moveTo>
                          <a:pt x="0" y="0"/>
                        </a:moveTo>
                        <a:cubicBezTo>
                          <a:pt x="3223" y="49530"/>
                          <a:pt x="6447" y="99060"/>
                          <a:pt x="7033" y="119575"/>
                        </a:cubicBezTo>
                        <a:cubicBezTo>
                          <a:pt x="7619" y="140090"/>
                          <a:pt x="3517" y="123092"/>
                          <a:pt x="3517" y="1230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Freeform 300">
                    <a:extLst>
                      <a:ext uri="{FF2B5EF4-FFF2-40B4-BE49-F238E27FC236}">
                        <a16:creationId xmlns:a16="http://schemas.microsoft.com/office/drawing/2014/main" id="{52F27D94-B557-49DB-ADC3-661DD0ADEF95}"/>
                      </a:ext>
                    </a:extLst>
                  </p:cNvPr>
                  <p:cNvSpPr/>
                  <p:nvPr/>
                </p:nvSpPr>
                <p:spPr>
                  <a:xfrm>
                    <a:off x="2354482" y="3709026"/>
                    <a:ext cx="5315" cy="163618"/>
                  </a:xfrm>
                  <a:custGeom>
                    <a:avLst/>
                    <a:gdLst>
                      <a:gd name="connsiteX0" fmla="*/ 586 w 4103"/>
                      <a:gd name="connsiteY0" fmla="*/ 0 h 163537"/>
                      <a:gd name="connsiteX1" fmla="*/ 586 w 4103"/>
                      <a:gd name="connsiteY1" fmla="*/ 140677 h 163537"/>
                      <a:gd name="connsiteX2" fmla="*/ 4103 w 4103"/>
                      <a:gd name="connsiteY2" fmla="*/ 137160 h 163537"/>
                    </a:gdLst>
                    <a:ahLst/>
                    <a:cxnLst>
                      <a:cxn ang="0">
                        <a:pos x="connsiteX0" y="connsiteY0"/>
                      </a:cxn>
                      <a:cxn ang="0">
                        <a:pos x="connsiteX1" y="connsiteY1"/>
                      </a:cxn>
                      <a:cxn ang="0">
                        <a:pos x="connsiteX2" y="connsiteY2"/>
                      </a:cxn>
                    </a:cxnLst>
                    <a:rect l="l" t="t" r="r" b="b"/>
                    <a:pathLst>
                      <a:path w="4103" h="163537">
                        <a:moveTo>
                          <a:pt x="586" y="0"/>
                        </a:moveTo>
                        <a:cubicBezTo>
                          <a:pt x="293" y="58908"/>
                          <a:pt x="0" y="117817"/>
                          <a:pt x="586" y="140677"/>
                        </a:cubicBezTo>
                        <a:cubicBezTo>
                          <a:pt x="1172" y="163537"/>
                          <a:pt x="4103" y="137160"/>
                          <a:pt x="4103" y="137160"/>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Freeform 301">
                    <a:extLst>
                      <a:ext uri="{FF2B5EF4-FFF2-40B4-BE49-F238E27FC236}">
                        <a16:creationId xmlns:a16="http://schemas.microsoft.com/office/drawing/2014/main" id="{EA7A8A32-F1A4-492E-8146-1B581D38E295}"/>
                      </a:ext>
                    </a:extLst>
                  </p:cNvPr>
                  <p:cNvSpPr/>
                  <p:nvPr/>
                </p:nvSpPr>
                <p:spPr>
                  <a:xfrm>
                    <a:off x="2463429" y="3696599"/>
                    <a:ext cx="5315" cy="130480"/>
                  </a:xfrm>
                  <a:custGeom>
                    <a:avLst/>
                    <a:gdLst>
                      <a:gd name="connsiteX0" fmla="*/ 4103 w 4103"/>
                      <a:gd name="connsiteY0" fmla="*/ 0 h 130713"/>
                      <a:gd name="connsiteX1" fmla="*/ 586 w 4103"/>
                      <a:gd name="connsiteY1" fmla="*/ 112542 h 130713"/>
                      <a:gd name="connsiteX2" fmla="*/ 586 w 4103"/>
                      <a:gd name="connsiteY2" fmla="*/ 109025 h 130713"/>
                    </a:gdLst>
                    <a:ahLst/>
                    <a:cxnLst>
                      <a:cxn ang="0">
                        <a:pos x="connsiteX0" y="connsiteY0"/>
                      </a:cxn>
                      <a:cxn ang="0">
                        <a:pos x="connsiteX1" y="connsiteY1"/>
                      </a:cxn>
                      <a:cxn ang="0">
                        <a:pos x="connsiteX2" y="connsiteY2"/>
                      </a:cxn>
                    </a:cxnLst>
                    <a:rect l="l" t="t" r="r" b="b"/>
                    <a:pathLst>
                      <a:path w="4103" h="130713">
                        <a:moveTo>
                          <a:pt x="4103" y="0"/>
                        </a:moveTo>
                        <a:cubicBezTo>
                          <a:pt x="2637" y="47185"/>
                          <a:pt x="1172" y="94371"/>
                          <a:pt x="586" y="112542"/>
                        </a:cubicBezTo>
                        <a:cubicBezTo>
                          <a:pt x="0" y="130713"/>
                          <a:pt x="586" y="109025"/>
                          <a:pt x="586" y="109025"/>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Freeform 302">
                    <a:extLst>
                      <a:ext uri="{FF2B5EF4-FFF2-40B4-BE49-F238E27FC236}">
                        <a16:creationId xmlns:a16="http://schemas.microsoft.com/office/drawing/2014/main" id="{6464814C-F478-4FAF-8D97-D723B705BA94}"/>
                      </a:ext>
                    </a:extLst>
                  </p:cNvPr>
                  <p:cNvSpPr/>
                  <p:nvPr/>
                </p:nvSpPr>
                <p:spPr>
                  <a:xfrm>
                    <a:off x="2508604" y="3721453"/>
                    <a:ext cx="5315" cy="165690"/>
                  </a:xfrm>
                  <a:custGeom>
                    <a:avLst/>
                    <a:gdLst>
                      <a:gd name="connsiteX0" fmla="*/ 0 w 3517"/>
                      <a:gd name="connsiteY0" fmla="*/ 165295 h 165295"/>
                      <a:gd name="connsiteX1" fmla="*/ 3517 w 3517"/>
                      <a:gd name="connsiteY1" fmla="*/ 0 h 165295"/>
                      <a:gd name="connsiteX2" fmla="*/ 3517 w 3517"/>
                      <a:gd name="connsiteY2" fmla="*/ 0 h 165295"/>
                    </a:gdLst>
                    <a:ahLst/>
                    <a:cxnLst>
                      <a:cxn ang="0">
                        <a:pos x="connsiteX0" y="connsiteY0"/>
                      </a:cxn>
                      <a:cxn ang="0">
                        <a:pos x="connsiteX1" y="connsiteY1"/>
                      </a:cxn>
                      <a:cxn ang="0">
                        <a:pos x="connsiteX2" y="connsiteY2"/>
                      </a:cxn>
                    </a:cxnLst>
                    <a:rect l="l" t="t" r="r" b="b"/>
                    <a:pathLst>
                      <a:path w="3517" h="165295">
                        <a:moveTo>
                          <a:pt x="0" y="165295"/>
                        </a:moveTo>
                        <a:cubicBezTo>
                          <a:pt x="1465" y="96422"/>
                          <a:pt x="3517" y="0"/>
                          <a:pt x="3517" y="0"/>
                        </a:cubicBezTo>
                        <a:lnTo>
                          <a:pt x="3517"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303">
                    <a:extLst>
                      <a:ext uri="{FF2B5EF4-FFF2-40B4-BE49-F238E27FC236}">
                        <a16:creationId xmlns:a16="http://schemas.microsoft.com/office/drawing/2014/main" id="{1864B004-D378-45F8-B8F2-5FB398FD3192}"/>
                      </a:ext>
                    </a:extLst>
                  </p:cNvPr>
                  <p:cNvSpPr/>
                  <p:nvPr/>
                </p:nvSpPr>
                <p:spPr>
                  <a:xfrm>
                    <a:off x="2261477" y="3719381"/>
                    <a:ext cx="5315" cy="207112"/>
                  </a:xfrm>
                  <a:custGeom>
                    <a:avLst/>
                    <a:gdLst>
                      <a:gd name="connsiteX0" fmla="*/ 7619 w 7619"/>
                      <a:gd name="connsiteY0" fmla="*/ 209257 h 209257"/>
                      <a:gd name="connsiteX1" fmla="*/ 586 w 7619"/>
                      <a:gd name="connsiteY1" fmla="*/ 29894 h 209257"/>
                      <a:gd name="connsiteX2" fmla="*/ 4102 w 7619"/>
                      <a:gd name="connsiteY2" fmla="*/ 29894 h 209257"/>
                    </a:gdLst>
                    <a:ahLst/>
                    <a:cxnLst>
                      <a:cxn ang="0">
                        <a:pos x="connsiteX0" y="connsiteY0"/>
                      </a:cxn>
                      <a:cxn ang="0">
                        <a:pos x="connsiteX1" y="connsiteY1"/>
                      </a:cxn>
                      <a:cxn ang="0">
                        <a:pos x="connsiteX2" y="connsiteY2"/>
                      </a:cxn>
                    </a:cxnLst>
                    <a:rect l="l" t="t" r="r" b="b"/>
                    <a:pathLst>
                      <a:path w="7619" h="209257">
                        <a:moveTo>
                          <a:pt x="7619" y="209257"/>
                        </a:moveTo>
                        <a:cubicBezTo>
                          <a:pt x="4395" y="134522"/>
                          <a:pt x="1172" y="59788"/>
                          <a:pt x="586" y="29894"/>
                        </a:cubicBezTo>
                        <a:cubicBezTo>
                          <a:pt x="0" y="0"/>
                          <a:pt x="2051" y="14947"/>
                          <a:pt x="4102" y="2989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304">
                    <a:extLst>
                      <a:ext uri="{FF2B5EF4-FFF2-40B4-BE49-F238E27FC236}">
                        <a16:creationId xmlns:a16="http://schemas.microsoft.com/office/drawing/2014/main" id="{6E4AAFA0-EC34-4DB5-B834-92F2BB93387F}"/>
                      </a:ext>
                    </a:extLst>
                  </p:cNvPr>
                  <p:cNvSpPr/>
                  <p:nvPr/>
                </p:nvSpPr>
                <p:spPr>
                  <a:xfrm>
                    <a:off x="2306651" y="3677958"/>
                    <a:ext cx="10629" cy="205042"/>
                  </a:xfrm>
                  <a:custGeom>
                    <a:avLst/>
                    <a:gdLst>
                      <a:gd name="connsiteX0" fmla="*/ 10550 w 10550"/>
                      <a:gd name="connsiteY0" fmla="*/ 203981 h 203981"/>
                      <a:gd name="connsiteX1" fmla="*/ 3516 w 10550"/>
                      <a:gd name="connsiteY1" fmla="*/ 28135 h 203981"/>
                      <a:gd name="connsiteX2" fmla="*/ 0 w 10550"/>
                      <a:gd name="connsiteY2" fmla="*/ 35169 h 203981"/>
                    </a:gdLst>
                    <a:ahLst/>
                    <a:cxnLst>
                      <a:cxn ang="0">
                        <a:pos x="connsiteX0" y="connsiteY0"/>
                      </a:cxn>
                      <a:cxn ang="0">
                        <a:pos x="connsiteX1" y="connsiteY1"/>
                      </a:cxn>
                      <a:cxn ang="0">
                        <a:pos x="connsiteX2" y="connsiteY2"/>
                      </a:cxn>
                    </a:cxnLst>
                    <a:rect l="l" t="t" r="r" b="b"/>
                    <a:pathLst>
                      <a:path w="10550" h="203981">
                        <a:moveTo>
                          <a:pt x="10550" y="203981"/>
                        </a:moveTo>
                        <a:cubicBezTo>
                          <a:pt x="7912" y="130125"/>
                          <a:pt x="5274" y="56270"/>
                          <a:pt x="3516" y="28135"/>
                        </a:cubicBezTo>
                        <a:cubicBezTo>
                          <a:pt x="1758" y="0"/>
                          <a:pt x="586" y="33997"/>
                          <a:pt x="0" y="35169"/>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305">
                    <a:extLst>
                      <a:ext uri="{FF2B5EF4-FFF2-40B4-BE49-F238E27FC236}">
                        <a16:creationId xmlns:a16="http://schemas.microsoft.com/office/drawing/2014/main" id="{B87AC722-83B8-4245-999E-30D45E4C3188}"/>
                      </a:ext>
                    </a:extLst>
                  </p:cNvPr>
                  <p:cNvSpPr/>
                  <p:nvPr/>
                </p:nvSpPr>
                <p:spPr>
                  <a:xfrm>
                    <a:off x="2559091" y="3783586"/>
                    <a:ext cx="5315" cy="144978"/>
                  </a:xfrm>
                  <a:custGeom>
                    <a:avLst/>
                    <a:gdLst>
                      <a:gd name="connsiteX0" fmla="*/ 0 w 3517"/>
                      <a:gd name="connsiteY0" fmla="*/ 147711 h 147711"/>
                      <a:gd name="connsiteX1" fmla="*/ 3517 w 3517"/>
                      <a:gd name="connsiteY1" fmla="*/ 0 h 147711"/>
                      <a:gd name="connsiteX2" fmla="*/ 3517 w 3517"/>
                      <a:gd name="connsiteY2" fmla="*/ 0 h 147711"/>
                    </a:gdLst>
                    <a:ahLst/>
                    <a:cxnLst>
                      <a:cxn ang="0">
                        <a:pos x="connsiteX0" y="connsiteY0"/>
                      </a:cxn>
                      <a:cxn ang="0">
                        <a:pos x="connsiteX1" y="connsiteY1"/>
                      </a:cxn>
                      <a:cxn ang="0">
                        <a:pos x="connsiteX2" y="connsiteY2"/>
                      </a:cxn>
                    </a:cxnLst>
                    <a:rect l="l" t="t" r="r" b="b"/>
                    <a:pathLst>
                      <a:path w="3517" h="147711">
                        <a:moveTo>
                          <a:pt x="0" y="147711"/>
                        </a:moveTo>
                        <a:cubicBezTo>
                          <a:pt x="1465" y="86165"/>
                          <a:pt x="3517" y="0"/>
                          <a:pt x="3517" y="0"/>
                        </a:cubicBezTo>
                        <a:lnTo>
                          <a:pt x="3517"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306">
                    <a:extLst>
                      <a:ext uri="{FF2B5EF4-FFF2-40B4-BE49-F238E27FC236}">
                        <a16:creationId xmlns:a16="http://schemas.microsoft.com/office/drawing/2014/main" id="{8FCD5720-3637-44A9-8E00-8737571988A4}"/>
                      </a:ext>
                    </a:extLst>
                  </p:cNvPr>
                  <p:cNvSpPr/>
                  <p:nvPr/>
                </p:nvSpPr>
                <p:spPr>
                  <a:xfrm>
                    <a:off x="2612237" y="3843648"/>
                    <a:ext cx="2658" cy="84917"/>
                  </a:xfrm>
                  <a:custGeom>
                    <a:avLst/>
                    <a:gdLst>
                      <a:gd name="connsiteX0" fmla="*/ 0 w 3517"/>
                      <a:gd name="connsiteY0" fmla="*/ 87923 h 87923"/>
                      <a:gd name="connsiteX1" fmla="*/ 3517 w 3517"/>
                      <a:gd name="connsiteY1" fmla="*/ 0 h 87923"/>
                      <a:gd name="connsiteX2" fmla="*/ 0 w 3517"/>
                      <a:gd name="connsiteY2" fmla="*/ 3517 h 87923"/>
                    </a:gdLst>
                    <a:ahLst/>
                    <a:cxnLst>
                      <a:cxn ang="0">
                        <a:pos x="connsiteX0" y="connsiteY0"/>
                      </a:cxn>
                      <a:cxn ang="0">
                        <a:pos x="connsiteX1" y="connsiteY1"/>
                      </a:cxn>
                      <a:cxn ang="0">
                        <a:pos x="connsiteX2" y="connsiteY2"/>
                      </a:cxn>
                    </a:cxnLst>
                    <a:rect l="l" t="t" r="r" b="b"/>
                    <a:pathLst>
                      <a:path w="3517" h="87923">
                        <a:moveTo>
                          <a:pt x="0" y="87923"/>
                        </a:moveTo>
                        <a:cubicBezTo>
                          <a:pt x="1758" y="50995"/>
                          <a:pt x="3517" y="14068"/>
                          <a:pt x="3517" y="0"/>
                        </a:cubicBezTo>
                        <a:lnTo>
                          <a:pt x="0" y="3517"/>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307">
                    <a:extLst>
                      <a:ext uri="{FF2B5EF4-FFF2-40B4-BE49-F238E27FC236}">
                        <a16:creationId xmlns:a16="http://schemas.microsoft.com/office/drawing/2014/main" id="{C0F1B581-46B4-4CC5-AFB6-79869877D5DF}"/>
                      </a:ext>
                    </a:extLst>
                  </p:cNvPr>
                  <p:cNvSpPr/>
                  <p:nvPr/>
                </p:nvSpPr>
                <p:spPr>
                  <a:xfrm>
                    <a:off x="2713213" y="3827079"/>
                    <a:ext cx="5315" cy="95272"/>
                  </a:xfrm>
                  <a:custGeom>
                    <a:avLst/>
                    <a:gdLst>
                      <a:gd name="connsiteX0" fmla="*/ 4103 w 4103"/>
                      <a:gd name="connsiteY0" fmla="*/ 97887 h 97887"/>
                      <a:gd name="connsiteX1" fmla="*/ 586 w 4103"/>
                      <a:gd name="connsiteY1" fmla="*/ 13481 h 97887"/>
                      <a:gd name="connsiteX2" fmla="*/ 586 w 4103"/>
                      <a:gd name="connsiteY2" fmla="*/ 16998 h 97887"/>
                    </a:gdLst>
                    <a:ahLst/>
                    <a:cxnLst>
                      <a:cxn ang="0">
                        <a:pos x="connsiteX0" y="connsiteY0"/>
                      </a:cxn>
                      <a:cxn ang="0">
                        <a:pos x="connsiteX1" y="connsiteY1"/>
                      </a:cxn>
                      <a:cxn ang="0">
                        <a:pos x="connsiteX2" y="connsiteY2"/>
                      </a:cxn>
                    </a:cxnLst>
                    <a:rect l="l" t="t" r="r" b="b"/>
                    <a:pathLst>
                      <a:path w="4103" h="97887">
                        <a:moveTo>
                          <a:pt x="4103" y="97887"/>
                        </a:moveTo>
                        <a:cubicBezTo>
                          <a:pt x="2637" y="62424"/>
                          <a:pt x="1172" y="26962"/>
                          <a:pt x="586" y="13481"/>
                        </a:cubicBezTo>
                        <a:cubicBezTo>
                          <a:pt x="0" y="0"/>
                          <a:pt x="586" y="16998"/>
                          <a:pt x="586" y="1699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308">
                    <a:extLst>
                      <a:ext uri="{FF2B5EF4-FFF2-40B4-BE49-F238E27FC236}">
                        <a16:creationId xmlns:a16="http://schemas.microsoft.com/office/drawing/2014/main" id="{D7E0A284-7218-4D0E-8885-836B34D76120}"/>
                      </a:ext>
                    </a:extLst>
                  </p:cNvPr>
                  <p:cNvSpPr/>
                  <p:nvPr/>
                </p:nvSpPr>
                <p:spPr>
                  <a:xfrm>
                    <a:off x="2763702" y="3758733"/>
                    <a:ext cx="2656" cy="169832"/>
                  </a:xfrm>
                  <a:custGeom>
                    <a:avLst/>
                    <a:gdLst>
                      <a:gd name="connsiteX0" fmla="*/ 3516 w 3516"/>
                      <a:gd name="connsiteY0" fmla="*/ 172329 h 172329"/>
                      <a:gd name="connsiteX1" fmla="*/ 0 w 3516"/>
                      <a:gd name="connsiteY1" fmla="*/ 0 h 172329"/>
                      <a:gd name="connsiteX2" fmla="*/ 0 w 3516"/>
                      <a:gd name="connsiteY2" fmla="*/ 0 h 172329"/>
                    </a:gdLst>
                    <a:ahLst/>
                    <a:cxnLst>
                      <a:cxn ang="0">
                        <a:pos x="connsiteX0" y="connsiteY0"/>
                      </a:cxn>
                      <a:cxn ang="0">
                        <a:pos x="connsiteX1" y="connsiteY1"/>
                      </a:cxn>
                      <a:cxn ang="0">
                        <a:pos x="connsiteX2" y="connsiteY2"/>
                      </a:cxn>
                    </a:cxnLst>
                    <a:rect l="l" t="t" r="r" b="b"/>
                    <a:pathLst>
                      <a:path w="3516" h="172329">
                        <a:moveTo>
                          <a:pt x="3516" y="172329"/>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Freeform 309">
                    <a:extLst>
                      <a:ext uri="{FF2B5EF4-FFF2-40B4-BE49-F238E27FC236}">
                        <a16:creationId xmlns:a16="http://schemas.microsoft.com/office/drawing/2014/main" id="{E4D0226A-C102-43B2-83C0-B83255BB4525}"/>
                      </a:ext>
                    </a:extLst>
                  </p:cNvPr>
                  <p:cNvSpPr/>
                  <p:nvPr/>
                </p:nvSpPr>
                <p:spPr>
                  <a:xfrm>
                    <a:off x="2814189" y="3675888"/>
                    <a:ext cx="5315" cy="217467"/>
                  </a:xfrm>
                  <a:custGeom>
                    <a:avLst/>
                    <a:gdLst>
                      <a:gd name="connsiteX0" fmla="*/ 7034 w 7034"/>
                      <a:gd name="connsiteY0" fmla="*/ 216877 h 216877"/>
                      <a:gd name="connsiteX1" fmla="*/ 3517 w 7034"/>
                      <a:gd name="connsiteY1" fmla="*/ 30480 h 216877"/>
                      <a:gd name="connsiteX2" fmla="*/ 0 w 7034"/>
                      <a:gd name="connsiteY2" fmla="*/ 33997 h 216877"/>
                    </a:gdLst>
                    <a:ahLst/>
                    <a:cxnLst>
                      <a:cxn ang="0">
                        <a:pos x="connsiteX0" y="connsiteY0"/>
                      </a:cxn>
                      <a:cxn ang="0">
                        <a:pos x="connsiteX1" y="connsiteY1"/>
                      </a:cxn>
                      <a:cxn ang="0">
                        <a:pos x="connsiteX2" y="connsiteY2"/>
                      </a:cxn>
                    </a:cxnLst>
                    <a:rect l="l" t="t" r="r" b="b"/>
                    <a:pathLst>
                      <a:path w="7034" h="216877">
                        <a:moveTo>
                          <a:pt x="7034" y="216877"/>
                        </a:moveTo>
                        <a:cubicBezTo>
                          <a:pt x="5861" y="138918"/>
                          <a:pt x="4689" y="60960"/>
                          <a:pt x="3517" y="30480"/>
                        </a:cubicBezTo>
                        <a:cubicBezTo>
                          <a:pt x="2345" y="0"/>
                          <a:pt x="0" y="33997"/>
                          <a:pt x="0" y="3399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a:extLst>
                      <a:ext uri="{FF2B5EF4-FFF2-40B4-BE49-F238E27FC236}">
                        <a16:creationId xmlns:a16="http://schemas.microsoft.com/office/drawing/2014/main" id="{C1240D2B-32C8-42AC-A1D7-89953CBECB49}"/>
                      </a:ext>
                    </a:extLst>
                  </p:cNvPr>
                  <p:cNvSpPr/>
                  <p:nvPr/>
                </p:nvSpPr>
                <p:spPr>
                  <a:xfrm>
                    <a:off x="2862020" y="3704884"/>
                    <a:ext cx="5315" cy="113911"/>
                  </a:xfrm>
                  <a:custGeom>
                    <a:avLst/>
                    <a:gdLst>
                      <a:gd name="connsiteX0" fmla="*/ 3517 w 4103"/>
                      <a:gd name="connsiteY0" fmla="*/ 114885 h 114885"/>
                      <a:gd name="connsiteX1" fmla="*/ 3517 w 4103"/>
                      <a:gd name="connsiteY1" fmla="*/ 16412 h 114885"/>
                      <a:gd name="connsiteX2" fmla="*/ 0 w 4103"/>
                      <a:gd name="connsiteY2" fmla="*/ 16412 h 114885"/>
                    </a:gdLst>
                    <a:ahLst/>
                    <a:cxnLst>
                      <a:cxn ang="0">
                        <a:pos x="connsiteX0" y="connsiteY0"/>
                      </a:cxn>
                      <a:cxn ang="0">
                        <a:pos x="connsiteX1" y="connsiteY1"/>
                      </a:cxn>
                      <a:cxn ang="0">
                        <a:pos x="connsiteX2" y="connsiteY2"/>
                      </a:cxn>
                    </a:cxnLst>
                    <a:rect l="l" t="t" r="r" b="b"/>
                    <a:pathLst>
                      <a:path w="4103" h="114885">
                        <a:moveTo>
                          <a:pt x="3517" y="114885"/>
                        </a:moveTo>
                        <a:cubicBezTo>
                          <a:pt x="3517" y="82061"/>
                          <a:pt x="4103" y="32824"/>
                          <a:pt x="3517" y="16412"/>
                        </a:cubicBezTo>
                        <a:cubicBezTo>
                          <a:pt x="2931" y="0"/>
                          <a:pt x="0" y="16412"/>
                          <a:pt x="0" y="1641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a:extLst>
                      <a:ext uri="{FF2B5EF4-FFF2-40B4-BE49-F238E27FC236}">
                        <a16:creationId xmlns:a16="http://schemas.microsoft.com/office/drawing/2014/main" id="{CD31B5C6-A992-41AF-8D01-0ABF1D3F328E}"/>
                      </a:ext>
                    </a:extLst>
                  </p:cNvPr>
                  <p:cNvSpPr/>
                  <p:nvPr/>
                </p:nvSpPr>
                <p:spPr>
                  <a:xfrm>
                    <a:off x="3018800" y="3704884"/>
                    <a:ext cx="2656" cy="161547"/>
                  </a:xfrm>
                  <a:custGeom>
                    <a:avLst/>
                    <a:gdLst>
                      <a:gd name="connsiteX0" fmla="*/ 0 w 4103"/>
                      <a:gd name="connsiteY0" fmla="*/ 159434 h 159434"/>
                      <a:gd name="connsiteX1" fmla="*/ 3517 w 4103"/>
                      <a:gd name="connsiteY1" fmla="*/ 22274 h 159434"/>
                      <a:gd name="connsiteX2" fmla="*/ 3517 w 4103"/>
                      <a:gd name="connsiteY2" fmla="*/ 25791 h 159434"/>
                    </a:gdLst>
                    <a:ahLst/>
                    <a:cxnLst>
                      <a:cxn ang="0">
                        <a:pos x="connsiteX0" y="connsiteY0"/>
                      </a:cxn>
                      <a:cxn ang="0">
                        <a:pos x="connsiteX1" y="connsiteY1"/>
                      </a:cxn>
                      <a:cxn ang="0">
                        <a:pos x="connsiteX2" y="connsiteY2"/>
                      </a:cxn>
                    </a:cxnLst>
                    <a:rect l="l" t="t" r="r" b="b"/>
                    <a:pathLst>
                      <a:path w="4103" h="159434">
                        <a:moveTo>
                          <a:pt x="0" y="159434"/>
                        </a:moveTo>
                        <a:cubicBezTo>
                          <a:pt x="1465" y="101991"/>
                          <a:pt x="2931" y="44548"/>
                          <a:pt x="3517" y="22274"/>
                        </a:cubicBezTo>
                        <a:cubicBezTo>
                          <a:pt x="4103" y="0"/>
                          <a:pt x="2931" y="25205"/>
                          <a:pt x="3517" y="25791"/>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a:extLst>
                      <a:ext uri="{FF2B5EF4-FFF2-40B4-BE49-F238E27FC236}">
                        <a16:creationId xmlns:a16="http://schemas.microsoft.com/office/drawing/2014/main" id="{9E427A37-7EF9-4110-9DE9-B5DF9BA2D005}"/>
                      </a:ext>
                    </a:extLst>
                  </p:cNvPr>
                  <p:cNvSpPr/>
                  <p:nvPr/>
                </p:nvSpPr>
                <p:spPr>
                  <a:xfrm>
                    <a:off x="2965655" y="3688315"/>
                    <a:ext cx="5315" cy="120125"/>
                  </a:xfrm>
                  <a:custGeom>
                    <a:avLst/>
                    <a:gdLst>
                      <a:gd name="connsiteX0" fmla="*/ 3517 w 3517"/>
                      <a:gd name="connsiteY0" fmla="*/ 118989 h 118989"/>
                      <a:gd name="connsiteX1" fmla="*/ 0 w 3517"/>
                      <a:gd name="connsiteY1" fmla="*/ 16998 h 118989"/>
                      <a:gd name="connsiteX2" fmla="*/ 3517 w 3517"/>
                      <a:gd name="connsiteY2" fmla="*/ 16998 h 118989"/>
                    </a:gdLst>
                    <a:ahLst/>
                    <a:cxnLst>
                      <a:cxn ang="0">
                        <a:pos x="connsiteX0" y="connsiteY0"/>
                      </a:cxn>
                      <a:cxn ang="0">
                        <a:pos x="connsiteX1" y="connsiteY1"/>
                      </a:cxn>
                      <a:cxn ang="0">
                        <a:pos x="connsiteX2" y="connsiteY2"/>
                      </a:cxn>
                    </a:cxnLst>
                    <a:rect l="l" t="t" r="r" b="b"/>
                    <a:pathLst>
                      <a:path w="3517" h="118989">
                        <a:moveTo>
                          <a:pt x="3517" y="118989"/>
                        </a:moveTo>
                        <a:cubicBezTo>
                          <a:pt x="1758" y="76492"/>
                          <a:pt x="0" y="33996"/>
                          <a:pt x="0" y="16998"/>
                        </a:cubicBezTo>
                        <a:cubicBezTo>
                          <a:pt x="0" y="0"/>
                          <a:pt x="1758" y="8499"/>
                          <a:pt x="3517" y="1699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a:extLst>
                      <a:ext uri="{FF2B5EF4-FFF2-40B4-BE49-F238E27FC236}">
                        <a16:creationId xmlns:a16="http://schemas.microsoft.com/office/drawing/2014/main" id="{DCBFAF0F-8E20-43FC-AD05-6078CA77EA3E}"/>
                      </a:ext>
                    </a:extLst>
                  </p:cNvPr>
                  <p:cNvSpPr/>
                  <p:nvPr/>
                </p:nvSpPr>
                <p:spPr>
                  <a:xfrm>
                    <a:off x="3066631" y="3773230"/>
                    <a:ext cx="0" cy="161547"/>
                  </a:xfrm>
                  <a:custGeom>
                    <a:avLst/>
                    <a:gdLst>
                      <a:gd name="connsiteX0" fmla="*/ 0 w 0"/>
                      <a:gd name="connsiteY0" fmla="*/ 165296 h 165296"/>
                      <a:gd name="connsiteX1" fmla="*/ 0 w 0"/>
                      <a:gd name="connsiteY1" fmla="*/ 0 h 165296"/>
                      <a:gd name="connsiteX2" fmla="*/ 0 w 0"/>
                      <a:gd name="connsiteY2" fmla="*/ 0 h 165296"/>
                    </a:gdLst>
                    <a:ahLst/>
                    <a:cxnLst>
                      <a:cxn ang="0">
                        <a:pos x="connsiteX0" y="connsiteY0"/>
                      </a:cxn>
                      <a:cxn ang="0">
                        <a:pos x="connsiteX1" y="connsiteY1"/>
                      </a:cxn>
                      <a:cxn ang="0">
                        <a:pos x="connsiteX2" y="connsiteY2"/>
                      </a:cxn>
                    </a:cxnLst>
                    <a:rect l="l" t="t" r="r" b="b"/>
                    <a:pathLst>
                      <a:path h="165296">
                        <a:moveTo>
                          <a:pt x="0" y="165296"/>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a:extLst>
                      <a:ext uri="{FF2B5EF4-FFF2-40B4-BE49-F238E27FC236}">
                        <a16:creationId xmlns:a16="http://schemas.microsoft.com/office/drawing/2014/main" id="{50B73BCF-1E52-41DC-9DCD-F1BC9B9959F4}"/>
                      </a:ext>
                    </a:extLst>
                  </p:cNvPr>
                  <p:cNvSpPr/>
                  <p:nvPr/>
                </p:nvSpPr>
                <p:spPr>
                  <a:xfrm>
                    <a:off x="3117118" y="3839506"/>
                    <a:ext cx="5315" cy="99414"/>
                  </a:xfrm>
                  <a:custGeom>
                    <a:avLst/>
                    <a:gdLst>
                      <a:gd name="connsiteX0" fmla="*/ 586 w 4103"/>
                      <a:gd name="connsiteY0" fmla="*/ 103749 h 103749"/>
                      <a:gd name="connsiteX1" fmla="*/ 586 w 4103"/>
                      <a:gd name="connsiteY1" fmla="*/ 15826 h 103749"/>
                      <a:gd name="connsiteX2" fmla="*/ 4103 w 4103"/>
                      <a:gd name="connsiteY2" fmla="*/ 8792 h 103749"/>
                    </a:gdLst>
                    <a:ahLst/>
                    <a:cxnLst>
                      <a:cxn ang="0">
                        <a:pos x="connsiteX0" y="connsiteY0"/>
                      </a:cxn>
                      <a:cxn ang="0">
                        <a:pos x="connsiteX1" y="connsiteY1"/>
                      </a:cxn>
                      <a:cxn ang="0">
                        <a:pos x="connsiteX2" y="connsiteY2"/>
                      </a:cxn>
                    </a:cxnLst>
                    <a:rect l="l" t="t" r="r" b="b"/>
                    <a:pathLst>
                      <a:path w="4103" h="103749">
                        <a:moveTo>
                          <a:pt x="586" y="103749"/>
                        </a:moveTo>
                        <a:cubicBezTo>
                          <a:pt x="293" y="67700"/>
                          <a:pt x="0" y="31652"/>
                          <a:pt x="586" y="15826"/>
                        </a:cubicBezTo>
                        <a:cubicBezTo>
                          <a:pt x="1172" y="0"/>
                          <a:pt x="4103" y="8792"/>
                          <a:pt x="4103" y="87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a:extLst>
                      <a:ext uri="{FF2B5EF4-FFF2-40B4-BE49-F238E27FC236}">
                        <a16:creationId xmlns:a16="http://schemas.microsoft.com/office/drawing/2014/main" id="{CA79B7FE-FD2D-4C2C-BB7B-E99015C4906F}"/>
                      </a:ext>
                    </a:extLst>
                  </p:cNvPr>
                  <p:cNvSpPr/>
                  <p:nvPr/>
                </p:nvSpPr>
                <p:spPr>
                  <a:xfrm>
                    <a:off x="3220753" y="3818795"/>
                    <a:ext cx="2656" cy="111841"/>
                  </a:xfrm>
                  <a:custGeom>
                    <a:avLst/>
                    <a:gdLst>
                      <a:gd name="connsiteX0" fmla="*/ 4102 w 4102"/>
                      <a:gd name="connsiteY0" fmla="*/ 0 h 114300"/>
                      <a:gd name="connsiteX1" fmla="*/ 586 w 4102"/>
                      <a:gd name="connsiteY1" fmla="*/ 98474 h 114300"/>
                      <a:gd name="connsiteX2" fmla="*/ 586 w 4102"/>
                      <a:gd name="connsiteY2" fmla="*/ 94957 h 114300"/>
                    </a:gdLst>
                    <a:ahLst/>
                    <a:cxnLst>
                      <a:cxn ang="0">
                        <a:pos x="connsiteX0" y="connsiteY0"/>
                      </a:cxn>
                      <a:cxn ang="0">
                        <a:pos x="connsiteX1" y="connsiteY1"/>
                      </a:cxn>
                      <a:cxn ang="0">
                        <a:pos x="connsiteX2" y="connsiteY2"/>
                      </a:cxn>
                    </a:cxnLst>
                    <a:rect l="l" t="t" r="r" b="b"/>
                    <a:pathLst>
                      <a:path w="4102" h="114300">
                        <a:moveTo>
                          <a:pt x="4102" y="0"/>
                        </a:moveTo>
                        <a:cubicBezTo>
                          <a:pt x="2930" y="32825"/>
                          <a:pt x="1172" y="82648"/>
                          <a:pt x="586" y="98474"/>
                        </a:cubicBezTo>
                        <a:cubicBezTo>
                          <a:pt x="0" y="114300"/>
                          <a:pt x="293" y="104628"/>
                          <a:pt x="586" y="9495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a:extLst>
                      <a:ext uri="{FF2B5EF4-FFF2-40B4-BE49-F238E27FC236}">
                        <a16:creationId xmlns:a16="http://schemas.microsoft.com/office/drawing/2014/main" id="{84E3DDA4-5437-4A4B-B83F-EBB82C06BABA}"/>
                      </a:ext>
                    </a:extLst>
                  </p:cNvPr>
                  <p:cNvSpPr/>
                  <p:nvPr/>
                </p:nvSpPr>
                <p:spPr>
                  <a:xfrm>
                    <a:off x="3271240" y="3752519"/>
                    <a:ext cx="5315" cy="176046"/>
                  </a:xfrm>
                  <a:custGeom>
                    <a:avLst/>
                    <a:gdLst>
                      <a:gd name="connsiteX0" fmla="*/ 0 w 7033"/>
                      <a:gd name="connsiteY0" fmla="*/ 0 h 179363"/>
                      <a:gd name="connsiteX1" fmla="*/ 7033 w 7033"/>
                      <a:gd name="connsiteY1" fmla="*/ 179363 h 179363"/>
                      <a:gd name="connsiteX2" fmla="*/ 7033 w 7033"/>
                      <a:gd name="connsiteY2" fmla="*/ 179363 h 179363"/>
                    </a:gdLst>
                    <a:ahLst/>
                    <a:cxnLst>
                      <a:cxn ang="0">
                        <a:pos x="connsiteX0" y="connsiteY0"/>
                      </a:cxn>
                      <a:cxn ang="0">
                        <a:pos x="connsiteX1" y="connsiteY1"/>
                      </a:cxn>
                      <a:cxn ang="0">
                        <a:pos x="connsiteX2" y="connsiteY2"/>
                      </a:cxn>
                    </a:cxnLst>
                    <a:rect l="l" t="t" r="r" b="b"/>
                    <a:pathLst>
                      <a:path w="7033" h="179363">
                        <a:moveTo>
                          <a:pt x="0" y="0"/>
                        </a:moveTo>
                        <a:lnTo>
                          <a:pt x="7033" y="179363"/>
                        </a:lnTo>
                        <a:lnTo>
                          <a:pt x="7033" y="179363"/>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a:extLst>
                      <a:ext uri="{FF2B5EF4-FFF2-40B4-BE49-F238E27FC236}">
                        <a16:creationId xmlns:a16="http://schemas.microsoft.com/office/drawing/2014/main" id="{FE53D05D-640E-480D-B17A-25A1C80F0D5D}"/>
                      </a:ext>
                    </a:extLst>
                  </p:cNvPr>
                  <p:cNvSpPr/>
                  <p:nvPr/>
                </p:nvSpPr>
                <p:spPr>
                  <a:xfrm>
                    <a:off x="3321729" y="3706954"/>
                    <a:ext cx="5315" cy="194685"/>
                  </a:xfrm>
                  <a:custGeom>
                    <a:avLst/>
                    <a:gdLst>
                      <a:gd name="connsiteX0" fmla="*/ 0 w 4103"/>
                      <a:gd name="connsiteY0" fmla="*/ 0 h 195775"/>
                      <a:gd name="connsiteX1" fmla="*/ 3517 w 4103"/>
                      <a:gd name="connsiteY1" fmla="*/ 168812 h 195775"/>
                      <a:gd name="connsiteX2" fmla="*/ 3517 w 4103"/>
                      <a:gd name="connsiteY2" fmla="*/ 161778 h 195775"/>
                    </a:gdLst>
                    <a:ahLst/>
                    <a:cxnLst>
                      <a:cxn ang="0">
                        <a:pos x="connsiteX0" y="connsiteY0"/>
                      </a:cxn>
                      <a:cxn ang="0">
                        <a:pos x="connsiteX1" y="connsiteY1"/>
                      </a:cxn>
                      <a:cxn ang="0">
                        <a:pos x="connsiteX2" y="connsiteY2"/>
                      </a:cxn>
                    </a:cxnLst>
                    <a:rect l="l" t="t" r="r" b="b"/>
                    <a:pathLst>
                      <a:path w="4103" h="195775">
                        <a:moveTo>
                          <a:pt x="0" y="0"/>
                        </a:moveTo>
                        <a:cubicBezTo>
                          <a:pt x="1465" y="70924"/>
                          <a:pt x="2931" y="141849"/>
                          <a:pt x="3517" y="168812"/>
                        </a:cubicBezTo>
                        <a:cubicBezTo>
                          <a:pt x="4103" y="195775"/>
                          <a:pt x="3517" y="161778"/>
                          <a:pt x="3517" y="16177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a:extLst>
                      <a:ext uri="{FF2B5EF4-FFF2-40B4-BE49-F238E27FC236}">
                        <a16:creationId xmlns:a16="http://schemas.microsoft.com/office/drawing/2014/main" id="{91DA0483-34A4-43A4-AC95-6762BB5FF64F}"/>
                      </a:ext>
                    </a:extLst>
                  </p:cNvPr>
                  <p:cNvSpPr/>
                  <p:nvPr/>
                </p:nvSpPr>
                <p:spPr>
                  <a:xfrm>
                    <a:off x="3473193" y="3700741"/>
                    <a:ext cx="7973" cy="118053"/>
                  </a:xfrm>
                  <a:custGeom>
                    <a:avLst/>
                    <a:gdLst>
                      <a:gd name="connsiteX0" fmla="*/ 4103 w 7620"/>
                      <a:gd name="connsiteY0" fmla="*/ 0 h 118403"/>
                      <a:gd name="connsiteX1" fmla="*/ 586 w 7620"/>
                      <a:gd name="connsiteY1" fmla="*/ 101991 h 118403"/>
                      <a:gd name="connsiteX2" fmla="*/ 7620 w 7620"/>
                      <a:gd name="connsiteY2" fmla="*/ 98474 h 118403"/>
                    </a:gdLst>
                    <a:ahLst/>
                    <a:cxnLst>
                      <a:cxn ang="0">
                        <a:pos x="connsiteX0" y="connsiteY0"/>
                      </a:cxn>
                      <a:cxn ang="0">
                        <a:pos x="connsiteX1" y="connsiteY1"/>
                      </a:cxn>
                      <a:cxn ang="0">
                        <a:pos x="connsiteX2" y="connsiteY2"/>
                      </a:cxn>
                    </a:cxnLst>
                    <a:rect l="l" t="t" r="r" b="b"/>
                    <a:pathLst>
                      <a:path w="7620" h="118403">
                        <a:moveTo>
                          <a:pt x="4103" y="0"/>
                        </a:moveTo>
                        <a:cubicBezTo>
                          <a:pt x="2051" y="42789"/>
                          <a:pt x="0" y="85579"/>
                          <a:pt x="586" y="101991"/>
                        </a:cubicBezTo>
                        <a:cubicBezTo>
                          <a:pt x="1172" y="118403"/>
                          <a:pt x="6448" y="99060"/>
                          <a:pt x="7620" y="9847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a:extLst>
                      <a:ext uri="{FF2B5EF4-FFF2-40B4-BE49-F238E27FC236}">
                        <a16:creationId xmlns:a16="http://schemas.microsoft.com/office/drawing/2014/main" id="{433868D5-F776-46D8-B793-BC1090F62C60}"/>
                      </a:ext>
                    </a:extLst>
                  </p:cNvPr>
                  <p:cNvSpPr/>
                  <p:nvPr/>
                </p:nvSpPr>
                <p:spPr>
                  <a:xfrm>
                    <a:off x="3518367" y="3715239"/>
                    <a:ext cx="5315" cy="182259"/>
                  </a:xfrm>
                  <a:custGeom>
                    <a:avLst/>
                    <a:gdLst>
                      <a:gd name="connsiteX0" fmla="*/ 0 w 4103"/>
                      <a:gd name="connsiteY0" fmla="*/ 0 h 184052"/>
                      <a:gd name="connsiteX1" fmla="*/ 3517 w 4103"/>
                      <a:gd name="connsiteY1" fmla="*/ 158261 h 184052"/>
                      <a:gd name="connsiteX2" fmla="*/ 3517 w 4103"/>
                      <a:gd name="connsiteY2" fmla="*/ 154744 h 184052"/>
                    </a:gdLst>
                    <a:ahLst/>
                    <a:cxnLst>
                      <a:cxn ang="0">
                        <a:pos x="connsiteX0" y="connsiteY0"/>
                      </a:cxn>
                      <a:cxn ang="0">
                        <a:pos x="connsiteX1" y="connsiteY1"/>
                      </a:cxn>
                      <a:cxn ang="0">
                        <a:pos x="connsiteX2" y="connsiteY2"/>
                      </a:cxn>
                    </a:cxnLst>
                    <a:rect l="l" t="t" r="r" b="b"/>
                    <a:pathLst>
                      <a:path w="4103" h="184052">
                        <a:moveTo>
                          <a:pt x="0" y="0"/>
                        </a:moveTo>
                        <a:cubicBezTo>
                          <a:pt x="1465" y="66235"/>
                          <a:pt x="2931" y="132470"/>
                          <a:pt x="3517" y="158261"/>
                        </a:cubicBezTo>
                        <a:cubicBezTo>
                          <a:pt x="4103" y="184052"/>
                          <a:pt x="2931" y="155330"/>
                          <a:pt x="3517" y="15474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a:extLst>
                      <a:ext uri="{FF2B5EF4-FFF2-40B4-BE49-F238E27FC236}">
                        <a16:creationId xmlns:a16="http://schemas.microsoft.com/office/drawing/2014/main" id="{88600C32-3328-46BA-B542-383892E11D3A}"/>
                      </a:ext>
                    </a:extLst>
                  </p:cNvPr>
                  <p:cNvSpPr/>
                  <p:nvPr/>
                </p:nvSpPr>
                <p:spPr>
                  <a:xfrm>
                    <a:off x="3574169" y="3756661"/>
                    <a:ext cx="2658" cy="169832"/>
                  </a:xfrm>
                  <a:custGeom>
                    <a:avLst/>
                    <a:gdLst>
                      <a:gd name="connsiteX0" fmla="*/ 3517 w 3517"/>
                      <a:gd name="connsiteY0" fmla="*/ 0 h 172329"/>
                      <a:gd name="connsiteX1" fmla="*/ 0 w 3517"/>
                      <a:gd name="connsiteY1" fmla="*/ 172329 h 172329"/>
                      <a:gd name="connsiteX2" fmla="*/ 0 w 3517"/>
                      <a:gd name="connsiteY2" fmla="*/ 172329 h 172329"/>
                    </a:gdLst>
                    <a:ahLst/>
                    <a:cxnLst>
                      <a:cxn ang="0">
                        <a:pos x="connsiteX0" y="connsiteY0"/>
                      </a:cxn>
                      <a:cxn ang="0">
                        <a:pos x="connsiteX1" y="connsiteY1"/>
                      </a:cxn>
                      <a:cxn ang="0">
                        <a:pos x="connsiteX2" y="connsiteY2"/>
                      </a:cxn>
                    </a:cxnLst>
                    <a:rect l="l" t="t" r="r" b="b"/>
                    <a:pathLst>
                      <a:path w="3517" h="172329">
                        <a:moveTo>
                          <a:pt x="3517" y="0"/>
                        </a:moveTo>
                        <a:cubicBezTo>
                          <a:pt x="2051" y="71804"/>
                          <a:pt x="0" y="172329"/>
                          <a:pt x="0" y="172329"/>
                        </a:cubicBezTo>
                        <a:lnTo>
                          <a:pt x="0" y="17232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a:extLst>
                      <a:ext uri="{FF2B5EF4-FFF2-40B4-BE49-F238E27FC236}">
                        <a16:creationId xmlns:a16="http://schemas.microsoft.com/office/drawing/2014/main" id="{CE59D5CD-7658-4C78-8D42-8485564783D1}"/>
                      </a:ext>
                    </a:extLst>
                  </p:cNvPr>
                  <p:cNvSpPr/>
                  <p:nvPr/>
                </p:nvSpPr>
                <p:spPr>
                  <a:xfrm>
                    <a:off x="3730949" y="3831221"/>
                    <a:ext cx="0" cy="91129"/>
                  </a:xfrm>
                  <a:custGeom>
                    <a:avLst/>
                    <a:gdLst>
                      <a:gd name="connsiteX0" fmla="*/ 0 w 0"/>
                      <a:gd name="connsiteY0" fmla="*/ 0 h 94957"/>
                      <a:gd name="connsiteX1" fmla="*/ 0 w 0"/>
                      <a:gd name="connsiteY1" fmla="*/ 94957 h 94957"/>
                      <a:gd name="connsiteX2" fmla="*/ 0 w 0"/>
                      <a:gd name="connsiteY2" fmla="*/ 91440 h 94957"/>
                    </a:gdLst>
                    <a:ahLst/>
                    <a:cxnLst>
                      <a:cxn ang="0">
                        <a:pos x="connsiteX0" y="connsiteY0"/>
                      </a:cxn>
                      <a:cxn ang="0">
                        <a:pos x="connsiteX1" y="connsiteY1"/>
                      </a:cxn>
                      <a:cxn ang="0">
                        <a:pos x="connsiteX2" y="connsiteY2"/>
                      </a:cxn>
                    </a:cxnLst>
                    <a:rect l="l" t="t" r="r" b="b"/>
                    <a:pathLst>
                      <a:path h="94957">
                        <a:moveTo>
                          <a:pt x="0" y="0"/>
                        </a:moveTo>
                        <a:lnTo>
                          <a:pt x="0" y="94957"/>
                        </a:lnTo>
                        <a:lnTo>
                          <a:pt x="0" y="9144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a:extLst>
                      <a:ext uri="{FF2B5EF4-FFF2-40B4-BE49-F238E27FC236}">
                        <a16:creationId xmlns:a16="http://schemas.microsoft.com/office/drawing/2014/main" id="{F1B00083-467D-4BAC-97B5-53766466ACD2}"/>
                      </a:ext>
                    </a:extLst>
                  </p:cNvPr>
                  <p:cNvSpPr/>
                  <p:nvPr/>
                </p:nvSpPr>
                <p:spPr>
                  <a:xfrm>
                    <a:off x="3773465" y="3752519"/>
                    <a:ext cx="7971" cy="227823"/>
                  </a:xfrm>
                  <a:custGeom>
                    <a:avLst/>
                    <a:gdLst>
                      <a:gd name="connsiteX0" fmla="*/ 0 w 8205"/>
                      <a:gd name="connsiteY0" fmla="*/ 0 h 216291"/>
                      <a:gd name="connsiteX1" fmla="*/ 7033 w 8205"/>
                      <a:gd name="connsiteY1" fmla="*/ 186397 h 216291"/>
                      <a:gd name="connsiteX2" fmla="*/ 7033 w 8205"/>
                      <a:gd name="connsiteY2" fmla="*/ 179363 h 216291"/>
                    </a:gdLst>
                    <a:ahLst/>
                    <a:cxnLst>
                      <a:cxn ang="0">
                        <a:pos x="connsiteX0" y="connsiteY0"/>
                      </a:cxn>
                      <a:cxn ang="0">
                        <a:pos x="connsiteX1" y="connsiteY1"/>
                      </a:cxn>
                      <a:cxn ang="0">
                        <a:pos x="connsiteX2" y="connsiteY2"/>
                      </a:cxn>
                    </a:cxnLst>
                    <a:rect l="l" t="t" r="r" b="b"/>
                    <a:pathLst>
                      <a:path w="8205" h="216291">
                        <a:moveTo>
                          <a:pt x="0" y="0"/>
                        </a:moveTo>
                        <a:cubicBezTo>
                          <a:pt x="2930" y="78251"/>
                          <a:pt x="5861" y="156503"/>
                          <a:pt x="7033" y="186397"/>
                        </a:cubicBezTo>
                        <a:cubicBezTo>
                          <a:pt x="8205" y="216291"/>
                          <a:pt x="7619" y="197827"/>
                          <a:pt x="7033" y="17936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a:extLst>
                      <a:ext uri="{FF2B5EF4-FFF2-40B4-BE49-F238E27FC236}">
                        <a16:creationId xmlns:a16="http://schemas.microsoft.com/office/drawing/2014/main" id="{9DC3BF27-1404-4417-A12C-B58DE9B13744}"/>
                      </a:ext>
                    </a:extLst>
                  </p:cNvPr>
                  <p:cNvSpPr/>
                  <p:nvPr/>
                </p:nvSpPr>
                <p:spPr>
                  <a:xfrm>
                    <a:off x="3826611" y="3709026"/>
                    <a:ext cx="2656" cy="178116"/>
                  </a:xfrm>
                  <a:custGeom>
                    <a:avLst/>
                    <a:gdLst>
                      <a:gd name="connsiteX0" fmla="*/ 0 w 3517"/>
                      <a:gd name="connsiteY0" fmla="*/ 0 h 175846"/>
                      <a:gd name="connsiteX1" fmla="*/ 3517 w 3517"/>
                      <a:gd name="connsiteY1" fmla="*/ 175846 h 175846"/>
                      <a:gd name="connsiteX2" fmla="*/ 3517 w 3517"/>
                      <a:gd name="connsiteY2" fmla="*/ 175846 h 175846"/>
                    </a:gdLst>
                    <a:ahLst/>
                    <a:cxnLst>
                      <a:cxn ang="0">
                        <a:pos x="connsiteX0" y="connsiteY0"/>
                      </a:cxn>
                      <a:cxn ang="0">
                        <a:pos x="connsiteX1" y="connsiteY1"/>
                      </a:cxn>
                      <a:cxn ang="0">
                        <a:pos x="connsiteX2" y="connsiteY2"/>
                      </a:cxn>
                    </a:cxnLst>
                    <a:rect l="l" t="t" r="r" b="b"/>
                    <a:pathLst>
                      <a:path w="3517" h="175846">
                        <a:moveTo>
                          <a:pt x="0" y="0"/>
                        </a:moveTo>
                        <a:cubicBezTo>
                          <a:pt x="1465" y="73269"/>
                          <a:pt x="3517" y="175846"/>
                          <a:pt x="3517" y="175846"/>
                        </a:cubicBezTo>
                        <a:lnTo>
                          <a:pt x="3517"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a:extLst>
                      <a:ext uri="{FF2B5EF4-FFF2-40B4-BE49-F238E27FC236}">
                        <a16:creationId xmlns:a16="http://schemas.microsoft.com/office/drawing/2014/main" id="{6CD70E1E-1499-4015-8C29-9579A5316DB2}"/>
                      </a:ext>
                    </a:extLst>
                  </p:cNvPr>
                  <p:cNvSpPr/>
                  <p:nvPr/>
                </p:nvSpPr>
                <p:spPr>
                  <a:xfrm>
                    <a:off x="3866469" y="3715239"/>
                    <a:ext cx="5315" cy="97343"/>
                  </a:xfrm>
                  <a:custGeom>
                    <a:avLst/>
                    <a:gdLst>
                      <a:gd name="connsiteX0" fmla="*/ 0 w 7033"/>
                      <a:gd name="connsiteY0" fmla="*/ 0 h 98474"/>
                      <a:gd name="connsiteX1" fmla="*/ 7033 w 7033"/>
                      <a:gd name="connsiteY1" fmla="*/ 98474 h 98474"/>
                      <a:gd name="connsiteX2" fmla="*/ 7033 w 7033"/>
                      <a:gd name="connsiteY2" fmla="*/ 98474 h 98474"/>
                    </a:gdLst>
                    <a:ahLst/>
                    <a:cxnLst>
                      <a:cxn ang="0">
                        <a:pos x="connsiteX0" y="connsiteY0"/>
                      </a:cxn>
                      <a:cxn ang="0">
                        <a:pos x="connsiteX1" y="connsiteY1"/>
                      </a:cxn>
                      <a:cxn ang="0">
                        <a:pos x="connsiteX2" y="connsiteY2"/>
                      </a:cxn>
                    </a:cxnLst>
                    <a:rect l="l" t="t" r="r" b="b"/>
                    <a:pathLst>
                      <a:path w="7033" h="98474">
                        <a:moveTo>
                          <a:pt x="0" y="0"/>
                        </a:moveTo>
                        <a:lnTo>
                          <a:pt x="7033" y="98474"/>
                        </a:lnTo>
                        <a:lnTo>
                          <a:pt x="7033" y="98474"/>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4" name="Freeform 193">
                  <a:extLst>
                    <a:ext uri="{FF2B5EF4-FFF2-40B4-BE49-F238E27FC236}">
                      <a16:creationId xmlns:a16="http://schemas.microsoft.com/office/drawing/2014/main" id="{0DF70E37-E86A-4FDC-91D8-70BADA5D4F2D}"/>
                    </a:ext>
                  </a:extLst>
                </p:cNvPr>
                <p:cNvSpPr/>
                <p:nvPr/>
              </p:nvSpPr>
              <p:spPr>
                <a:xfrm>
                  <a:off x="3462565" y="3711096"/>
                  <a:ext cx="13287" cy="184330"/>
                </a:xfrm>
                <a:custGeom>
                  <a:avLst/>
                  <a:gdLst>
                    <a:gd name="connsiteX0" fmla="*/ 0 w 10298"/>
                    <a:gd name="connsiteY0" fmla="*/ 183807 h 183807"/>
                    <a:gd name="connsiteX1" fmla="*/ 9268 w 10298"/>
                    <a:gd name="connsiteY1" fmla="*/ 26258 h 183807"/>
                    <a:gd name="connsiteX2" fmla="*/ 6178 w 10298"/>
                    <a:gd name="connsiteY2" fmla="*/ 26258 h 183807"/>
                    <a:gd name="connsiteX3" fmla="*/ 9268 w 10298"/>
                    <a:gd name="connsiteY3" fmla="*/ 23169 h 183807"/>
                  </a:gdLst>
                  <a:ahLst/>
                  <a:cxnLst>
                    <a:cxn ang="0">
                      <a:pos x="connsiteX0" y="connsiteY0"/>
                    </a:cxn>
                    <a:cxn ang="0">
                      <a:pos x="connsiteX1" y="connsiteY1"/>
                    </a:cxn>
                    <a:cxn ang="0">
                      <a:pos x="connsiteX2" y="connsiteY2"/>
                    </a:cxn>
                    <a:cxn ang="0">
                      <a:pos x="connsiteX3" y="connsiteY3"/>
                    </a:cxn>
                  </a:cxnLst>
                  <a:rect l="l" t="t" r="r" b="b"/>
                  <a:pathLst>
                    <a:path w="10298" h="183807">
                      <a:moveTo>
                        <a:pt x="0" y="183807"/>
                      </a:moveTo>
                      <a:cubicBezTo>
                        <a:pt x="4119" y="118161"/>
                        <a:pt x="8238" y="52516"/>
                        <a:pt x="9268" y="26258"/>
                      </a:cubicBezTo>
                      <a:cubicBezTo>
                        <a:pt x="10298" y="0"/>
                        <a:pt x="6178" y="26773"/>
                        <a:pt x="6178" y="26258"/>
                      </a:cubicBezTo>
                      <a:lnTo>
                        <a:pt x="9268" y="2316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21">
                  <a:extLst>
                    <a:ext uri="{FF2B5EF4-FFF2-40B4-BE49-F238E27FC236}">
                      <a16:creationId xmlns:a16="http://schemas.microsoft.com/office/drawing/2014/main" id="{369540B9-5F28-4128-9BBA-6C7863533148}"/>
                    </a:ext>
                  </a:extLst>
                </p:cNvPr>
                <p:cNvSpPr/>
                <p:nvPr/>
              </p:nvSpPr>
              <p:spPr>
                <a:xfrm>
                  <a:off x="3513054" y="3692457"/>
                  <a:ext cx="15944" cy="254747"/>
                </a:xfrm>
                <a:custGeom>
                  <a:avLst/>
                  <a:gdLst>
                    <a:gd name="connsiteX0" fmla="*/ 15446 w 15446"/>
                    <a:gd name="connsiteY0" fmla="*/ 255888 h 255888"/>
                    <a:gd name="connsiteX1" fmla="*/ 6178 w 15446"/>
                    <a:gd name="connsiteY1" fmla="*/ 36555 h 255888"/>
                    <a:gd name="connsiteX2" fmla="*/ 3089 w 15446"/>
                    <a:gd name="connsiteY2" fmla="*/ 36555 h 255888"/>
                    <a:gd name="connsiteX3" fmla="*/ 0 w 15446"/>
                    <a:gd name="connsiteY3" fmla="*/ 36555 h 255888"/>
                  </a:gdLst>
                  <a:ahLst/>
                  <a:cxnLst>
                    <a:cxn ang="0">
                      <a:pos x="connsiteX0" y="connsiteY0"/>
                    </a:cxn>
                    <a:cxn ang="0">
                      <a:pos x="connsiteX1" y="connsiteY1"/>
                    </a:cxn>
                    <a:cxn ang="0">
                      <a:pos x="connsiteX2" y="connsiteY2"/>
                    </a:cxn>
                    <a:cxn ang="0">
                      <a:pos x="connsiteX3" y="connsiteY3"/>
                    </a:cxn>
                  </a:cxnLst>
                  <a:rect l="l" t="t" r="r" b="b"/>
                  <a:pathLst>
                    <a:path w="15446" h="255888">
                      <a:moveTo>
                        <a:pt x="15446" y="255888"/>
                      </a:moveTo>
                      <a:cubicBezTo>
                        <a:pt x="12357" y="182777"/>
                        <a:pt x="8237" y="73110"/>
                        <a:pt x="6178" y="36555"/>
                      </a:cubicBezTo>
                      <a:cubicBezTo>
                        <a:pt x="4119" y="0"/>
                        <a:pt x="3089" y="36555"/>
                        <a:pt x="3089" y="36555"/>
                      </a:cubicBezTo>
                      <a:lnTo>
                        <a:pt x="0" y="3655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Freeform 22">
                  <a:extLst>
                    <a:ext uri="{FF2B5EF4-FFF2-40B4-BE49-F238E27FC236}">
                      <a16:creationId xmlns:a16="http://schemas.microsoft.com/office/drawing/2014/main" id="{A5CC19B3-08A1-4316-AC4F-BCE457AA8888}"/>
                    </a:ext>
                  </a:extLst>
                </p:cNvPr>
                <p:cNvSpPr/>
                <p:nvPr/>
              </p:nvSpPr>
              <p:spPr>
                <a:xfrm>
                  <a:off x="3568856" y="3872643"/>
                  <a:ext cx="7973" cy="91129"/>
                </a:xfrm>
                <a:custGeom>
                  <a:avLst/>
                  <a:gdLst>
                    <a:gd name="connsiteX0" fmla="*/ 3089 w 6693"/>
                    <a:gd name="connsiteY0" fmla="*/ 90616 h 90616"/>
                    <a:gd name="connsiteX1" fmla="*/ 6178 w 6693"/>
                    <a:gd name="connsiteY1" fmla="*/ 13386 h 90616"/>
                    <a:gd name="connsiteX2" fmla="*/ 0 w 6693"/>
                    <a:gd name="connsiteY2" fmla="*/ 10297 h 90616"/>
                  </a:gdLst>
                  <a:ahLst/>
                  <a:cxnLst>
                    <a:cxn ang="0">
                      <a:pos x="connsiteX0" y="connsiteY0"/>
                    </a:cxn>
                    <a:cxn ang="0">
                      <a:pos x="connsiteX1" y="connsiteY1"/>
                    </a:cxn>
                    <a:cxn ang="0">
                      <a:pos x="connsiteX2" y="connsiteY2"/>
                    </a:cxn>
                  </a:cxnLst>
                  <a:rect l="l" t="t" r="r" b="b"/>
                  <a:pathLst>
                    <a:path w="6693" h="90616">
                      <a:moveTo>
                        <a:pt x="3089" y="90616"/>
                      </a:moveTo>
                      <a:cubicBezTo>
                        <a:pt x="4891" y="58694"/>
                        <a:pt x="6693" y="26772"/>
                        <a:pt x="6178" y="13386"/>
                      </a:cubicBezTo>
                      <a:cubicBezTo>
                        <a:pt x="5663" y="0"/>
                        <a:pt x="515" y="10812"/>
                        <a:pt x="0" y="1029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198">
                  <a:extLst>
                    <a:ext uri="{FF2B5EF4-FFF2-40B4-BE49-F238E27FC236}">
                      <a16:creationId xmlns:a16="http://schemas.microsoft.com/office/drawing/2014/main" id="{3C96DFE4-96D2-484C-A034-175D8CDD0E2A}"/>
                    </a:ext>
                  </a:extLst>
                </p:cNvPr>
                <p:cNvSpPr/>
                <p:nvPr/>
              </p:nvSpPr>
              <p:spPr>
                <a:xfrm>
                  <a:off x="3725635" y="3764945"/>
                  <a:ext cx="5315" cy="173974"/>
                </a:xfrm>
                <a:custGeom>
                  <a:avLst/>
                  <a:gdLst>
                    <a:gd name="connsiteX0" fmla="*/ 0 w 3089"/>
                    <a:gd name="connsiteY0" fmla="*/ 0 h 172994"/>
                    <a:gd name="connsiteX1" fmla="*/ 3089 w 3089"/>
                    <a:gd name="connsiteY1" fmla="*/ 169905 h 172994"/>
                    <a:gd name="connsiteX2" fmla="*/ 0 w 3089"/>
                    <a:gd name="connsiteY2" fmla="*/ 172994 h 172994"/>
                  </a:gdLst>
                  <a:ahLst/>
                  <a:cxnLst>
                    <a:cxn ang="0">
                      <a:pos x="connsiteX0" y="connsiteY0"/>
                    </a:cxn>
                    <a:cxn ang="0">
                      <a:pos x="connsiteX1" y="connsiteY1"/>
                    </a:cxn>
                    <a:cxn ang="0">
                      <a:pos x="connsiteX2" y="connsiteY2"/>
                    </a:cxn>
                  </a:cxnLst>
                  <a:rect l="l" t="t" r="r" b="b"/>
                  <a:pathLst>
                    <a:path w="3089" h="172994">
                      <a:moveTo>
                        <a:pt x="0" y="0"/>
                      </a:moveTo>
                      <a:cubicBezTo>
                        <a:pt x="1544" y="70536"/>
                        <a:pt x="3089" y="141073"/>
                        <a:pt x="3089" y="169905"/>
                      </a:cubicBezTo>
                      <a:lnTo>
                        <a:pt x="0" y="172994"/>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Freeform 199">
                  <a:extLst>
                    <a:ext uri="{FF2B5EF4-FFF2-40B4-BE49-F238E27FC236}">
                      <a16:creationId xmlns:a16="http://schemas.microsoft.com/office/drawing/2014/main" id="{52AE3CA9-0E86-4805-8D76-59C0F0ACC94F}"/>
                    </a:ext>
                  </a:extLst>
                </p:cNvPr>
                <p:cNvSpPr/>
                <p:nvPr/>
              </p:nvSpPr>
              <p:spPr>
                <a:xfrm>
                  <a:off x="3770808" y="3713168"/>
                  <a:ext cx="2658" cy="80773"/>
                </a:xfrm>
                <a:custGeom>
                  <a:avLst/>
                  <a:gdLst>
                    <a:gd name="connsiteX0" fmla="*/ 0 w 3089"/>
                    <a:gd name="connsiteY0" fmla="*/ 0 h 80319"/>
                    <a:gd name="connsiteX1" fmla="*/ 3089 w 3089"/>
                    <a:gd name="connsiteY1" fmla="*/ 80319 h 80319"/>
                    <a:gd name="connsiteX2" fmla="*/ 3089 w 3089"/>
                    <a:gd name="connsiteY2" fmla="*/ 80319 h 80319"/>
                  </a:gdLst>
                  <a:ahLst/>
                  <a:cxnLst>
                    <a:cxn ang="0">
                      <a:pos x="connsiteX0" y="connsiteY0"/>
                    </a:cxn>
                    <a:cxn ang="0">
                      <a:pos x="connsiteX1" y="connsiteY1"/>
                    </a:cxn>
                    <a:cxn ang="0">
                      <a:pos x="connsiteX2" y="connsiteY2"/>
                    </a:cxn>
                  </a:cxnLst>
                  <a:rect l="l" t="t" r="r" b="b"/>
                  <a:pathLst>
                    <a:path w="3089" h="80319">
                      <a:moveTo>
                        <a:pt x="0" y="0"/>
                      </a:moveTo>
                      <a:lnTo>
                        <a:pt x="3089" y="80319"/>
                      </a:lnTo>
                      <a:lnTo>
                        <a:pt x="3089" y="8031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200">
                  <a:extLst>
                    <a:ext uri="{FF2B5EF4-FFF2-40B4-BE49-F238E27FC236}">
                      <a16:creationId xmlns:a16="http://schemas.microsoft.com/office/drawing/2014/main" id="{F38DF85A-6E12-4D79-BA8B-C577B1D9F8D0}"/>
                    </a:ext>
                  </a:extLst>
                </p:cNvPr>
                <p:cNvSpPr/>
                <p:nvPr/>
              </p:nvSpPr>
              <p:spPr>
                <a:xfrm>
                  <a:off x="3829268" y="3856075"/>
                  <a:ext cx="7973" cy="78702"/>
                </a:xfrm>
                <a:custGeom>
                  <a:avLst/>
                  <a:gdLst>
                    <a:gd name="connsiteX0" fmla="*/ 7208 w 7208"/>
                    <a:gd name="connsiteY0" fmla="*/ 79804 h 79804"/>
                    <a:gd name="connsiteX1" fmla="*/ 1030 w 7208"/>
                    <a:gd name="connsiteY1" fmla="*/ 11842 h 79804"/>
                    <a:gd name="connsiteX2" fmla="*/ 1030 w 7208"/>
                    <a:gd name="connsiteY2" fmla="*/ 8753 h 79804"/>
                  </a:gdLst>
                  <a:ahLst/>
                  <a:cxnLst>
                    <a:cxn ang="0">
                      <a:pos x="connsiteX0" y="connsiteY0"/>
                    </a:cxn>
                    <a:cxn ang="0">
                      <a:pos x="connsiteX1" y="connsiteY1"/>
                    </a:cxn>
                    <a:cxn ang="0">
                      <a:pos x="connsiteX2" y="connsiteY2"/>
                    </a:cxn>
                  </a:cxnLst>
                  <a:rect l="l" t="t" r="r" b="b"/>
                  <a:pathLst>
                    <a:path w="7208" h="79804">
                      <a:moveTo>
                        <a:pt x="7208" y="79804"/>
                      </a:moveTo>
                      <a:cubicBezTo>
                        <a:pt x="5149" y="57150"/>
                        <a:pt x="2060" y="23684"/>
                        <a:pt x="1030" y="11842"/>
                      </a:cubicBezTo>
                      <a:cubicBezTo>
                        <a:pt x="0" y="0"/>
                        <a:pt x="1030" y="8753"/>
                        <a:pt x="1030" y="875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208">
                  <a:extLst>
                    <a:ext uri="{FF2B5EF4-FFF2-40B4-BE49-F238E27FC236}">
                      <a16:creationId xmlns:a16="http://schemas.microsoft.com/office/drawing/2014/main" id="{7B20FF5F-6E15-494E-9737-C7A1951C891B}"/>
                    </a:ext>
                  </a:extLst>
                </p:cNvPr>
                <p:cNvSpPr/>
                <p:nvPr/>
              </p:nvSpPr>
              <p:spPr>
                <a:xfrm>
                  <a:off x="3871785" y="3783586"/>
                  <a:ext cx="2658" cy="86987"/>
                </a:xfrm>
                <a:custGeom>
                  <a:avLst/>
                  <a:gdLst>
                    <a:gd name="connsiteX0" fmla="*/ 3604 w 3604"/>
                    <a:gd name="connsiteY0" fmla="*/ 87012 h 87012"/>
                    <a:gd name="connsiteX1" fmla="*/ 515 w 3604"/>
                    <a:gd name="connsiteY1" fmla="*/ 12872 h 87012"/>
                    <a:gd name="connsiteX2" fmla="*/ 515 w 3604"/>
                    <a:gd name="connsiteY2" fmla="*/ 9782 h 87012"/>
                  </a:gdLst>
                  <a:ahLst/>
                  <a:cxnLst>
                    <a:cxn ang="0">
                      <a:pos x="connsiteX0" y="connsiteY0"/>
                    </a:cxn>
                    <a:cxn ang="0">
                      <a:pos x="connsiteX1" y="connsiteY1"/>
                    </a:cxn>
                    <a:cxn ang="0">
                      <a:pos x="connsiteX2" y="connsiteY2"/>
                    </a:cxn>
                  </a:cxnLst>
                  <a:rect l="l" t="t" r="r" b="b"/>
                  <a:pathLst>
                    <a:path w="3604" h="87012">
                      <a:moveTo>
                        <a:pt x="3604" y="87012"/>
                      </a:moveTo>
                      <a:cubicBezTo>
                        <a:pt x="2317" y="56378"/>
                        <a:pt x="1030" y="25744"/>
                        <a:pt x="515" y="12872"/>
                      </a:cubicBezTo>
                      <a:cubicBezTo>
                        <a:pt x="0" y="0"/>
                        <a:pt x="515" y="9782"/>
                        <a:pt x="515" y="978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209">
                  <a:extLst>
                    <a:ext uri="{FF2B5EF4-FFF2-40B4-BE49-F238E27FC236}">
                      <a16:creationId xmlns:a16="http://schemas.microsoft.com/office/drawing/2014/main" id="{C11FB37E-31F8-48BE-8351-EAE741B61916}"/>
                    </a:ext>
                  </a:extLst>
                </p:cNvPr>
                <p:cNvSpPr/>
                <p:nvPr/>
              </p:nvSpPr>
              <p:spPr>
                <a:xfrm>
                  <a:off x="3013486" y="3833293"/>
                  <a:ext cx="5315" cy="105626"/>
                </a:xfrm>
                <a:custGeom>
                  <a:avLst/>
                  <a:gdLst>
                    <a:gd name="connsiteX0" fmla="*/ 0 w 7209"/>
                    <a:gd name="connsiteY0" fmla="*/ 105547 h 105547"/>
                    <a:gd name="connsiteX1" fmla="*/ 6179 w 7209"/>
                    <a:gd name="connsiteY1" fmla="*/ 15961 h 105547"/>
                    <a:gd name="connsiteX2" fmla="*/ 6179 w 7209"/>
                    <a:gd name="connsiteY2" fmla="*/ 9782 h 105547"/>
                  </a:gdLst>
                  <a:ahLst/>
                  <a:cxnLst>
                    <a:cxn ang="0">
                      <a:pos x="connsiteX0" y="connsiteY0"/>
                    </a:cxn>
                    <a:cxn ang="0">
                      <a:pos x="connsiteX1" y="connsiteY1"/>
                    </a:cxn>
                    <a:cxn ang="0">
                      <a:pos x="connsiteX2" y="connsiteY2"/>
                    </a:cxn>
                  </a:cxnLst>
                  <a:rect l="l" t="t" r="r" b="b"/>
                  <a:pathLst>
                    <a:path w="7209" h="105547">
                      <a:moveTo>
                        <a:pt x="0" y="105547"/>
                      </a:moveTo>
                      <a:cubicBezTo>
                        <a:pt x="2574" y="68734"/>
                        <a:pt x="5149" y="31922"/>
                        <a:pt x="6179" y="15961"/>
                      </a:cubicBezTo>
                      <a:cubicBezTo>
                        <a:pt x="7209" y="0"/>
                        <a:pt x="6179" y="9782"/>
                        <a:pt x="6179" y="978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274">
                  <a:extLst>
                    <a:ext uri="{FF2B5EF4-FFF2-40B4-BE49-F238E27FC236}">
                      <a16:creationId xmlns:a16="http://schemas.microsoft.com/office/drawing/2014/main" id="{96293E96-9B92-4F54-90C6-E2ACA7D48FC5}"/>
                    </a:ext>
                  </a:extLst>
                </p:cNvPr>
                <p:cNvSpPr/>
                <p:nvPr/>
              </p:nvSpPr>
              <p:spPr>
                <a:xfrm>
                  <a:off x="2973626" y="3800155"/>
                  <a:ext cx="0" cy="82845"/>
                </a:xfrm>
                <a:custGeom>
                  <a:avLst/>
                  <a:gdLst>
                    <a:gd name="connsiteX0" fmla="*/ 0 w 0"/>
                    <a:gd name="connsiteY0" fmla="*/ 83408 h 83408"/>
                    <a:gd name="connsiteX1" fmla="*/ 0 w 0"/>
                    <a:gd name="connsiteY1" fmla="*/ 3089 h 83408"/>
                    <a:gd name="connsiteX2" fmla="*/ 0 w 0"/>
                    <a:gd name="connsiteY2" fmla="*/ 0 h 83408"/>
                  </a:gdLst>
                  <a:ahLst/>
                  <a:cxnLst>
                    <a:cxn ang="0">
                      <a:pos x="connsiteX0" y="connsiteY0"/>
                    </a:cxn>
                    <a:cxn ang="0">
                      <a:pos x="connsiteX1" y="connsiteY1"/>
                    </a:cxn>
                    <a:cxn ang="0">
                      <a:pos x="connsiteX2" y="connsiteY2"/>
                    </a:cxn>
                  </a:cxnLst>
                  <a:rect l="l" t="t" r="r" b="b"/>
                  <a:pathLst>
                    <a:path h="83408">
                      <a:moveTo>
                        <a:pt x="0" y="83408"/>
                      </a:moveTo>
                      <a:lnTo>
                        <a:pt x="0" y="3089"/>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277">
                  <a:extLst>
                    <a:ext uri="{FF2B5EF4-FFF2-40B4-BE49-F238E27FC236}">
                      <a16:creationId xmlns:a16="http://schemas.microsoft.com/office/drawing/2014/main" id="{7A256182-89CC-4749-BC9C-36E8EB518443}"/>
                    </a:ext>
                  </a:extLst>
                </p:cNvPr>
                <p:cNvSpPr/>
                <p:nvPr/>
              </p:nvSpPr>
              <p:spPr>
                <a:xfrm>
                  <a:off x="2816848" y="3843648"/>
                  <a:ext cx="2656" cy="118054"/>
                </a:xfrm>
                <a:custGeom>
                  <a:avLst/>
                  <a:gdLst>
                    <a:gd name="connsiteX0" fmla="*/ 2906 w 2906"/>
                    <a:gd name="connsiteY0" fmla="*/ 116687 h 116687"/>
                    <a:gd name="connsiteX1" fmla="*/ 415 w 2906"/>
                    <a:gd name="connsiteY1" fmla="*/ 17025 h 116687"/>
                    <a:gd name="connsiteX2" fmla="*/ 415 w 2906"/>
                    <a:gd name="connsiteY2" fmla="*/ 14534 h 116687"/>
                  </a:gdLst>
                  <a:ahLst/>
                  <a:cxnLst>
                    <a:cxn ang="0">
                      <a:pos x="connsiteX0" y="connsiteY0"/>
                    </a:cxn>
                    <a:cxn ang="0">
                      <a:pos x="connsiteX1" y="connsiteY1"/>
                    </a:cxn>
                    <a:cxn ang="0">
                      <a:pos x="connsiteX2" y="connsiteY2"/>
                    </a:cxn>
                  </a:cxnLst>
                  <a:rect l="l" t="t" r="r" b="b"/>
                  <a:pathLst>
                    <a:path w="2906" h="116687">
                      <a:moveTo>
                        <a:pt x="2906" y="116687"/>
                      </a:moveTo>
                      <a:cubicBezTo>
                        <a:pt x="1868" y="75368"/>
                        <a:pt x="830" y="34050"/>
                        <a:pt x="415" y="17025"/>
                      </a:cubicBezTo>
                      <a:cubicBezTo>
                        <a:pt x="0" y="0"/>
                        <a:pt x="415" y="15364"/>
                        <a:pt x="415" y="1453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Freeform 278">
                  <a:extLst>
                    <a:ext uri="{FF2B5EF4-FFF2-40B4-BE49-F238E27FC236}">
                      <a16:creationId xmlns:a16="http://schemas.microsoft.com/office/drawing/2014/main" id="{48E41961-7CFE-4E80-82F3-1217621DC453}"/>
                    </a:ext>
                  </a:extLst>
                </p:cNvPr>
                <p:cNvSpPr/>
                <p:nvPr/>
              </p:nvSpPr>
              <p:spPr>
                <a:xfrm>
                  <a:off x="2769017" y="3891284"/>
                  <a:ext cx="2656" cy="89057"/>
                </a:xfrm>
                <a:custGeom>
                  <a:avLst/>
                  <a:gdLst>
                    <a:gd name="connsiteX0" fmla="*/ 4983 w 4983"/>
                    <a:gd name="connsiteY0" fmla="*/ 90526 h 90526"/>
                    <a:gd name="connsiteX1" fmla="*/ 2491 w 4983"/>
                    <a:gd name="connsiteY1" fmla="*/ 13288 h 90526"/>
                    <a:gd name="connsiteX2" fmla="*/ 0 w 4983"/>
                    <a:gd name="connsiteY2" fmla="*/ 10796 h 90526"/>
                  </a:gdLst>
                  <a:ahLst/>
                  <a:cxnLst>
                    <a:cxn ang="0">
                      <a:pos x="connsiteX0" y="connsiteY0"/>
                    </a:cxn>
                    <a:cxn ang="0">
                      <a:pos x="connsiteX1" y="connsiteY1"/>
                    </a:cxn>
                    <a:cxn ang="0">
                      <a:pos x="connsiteX2" y="connsiteY2"/>
                    </a:cxn>
                  </a:cxnLst>
                  <a:rect l="l" t="t" r="r" b="b"/>
                  <a:pathLst>
                    <a:path w="4983" h="90526">
                      <a:moveTo>
                        <a:pt x="4983" y="90526"/>
                      </a:moveTo>
                      <a:cubicBezTo>
                        <a:pt x="4152" y="58551"/>
                        <a:pt x="3321" y="26576"/>
                        <a:pt x="2491" y="13288"/>
                      </a:cubicBezTo>
                      <a:cubicBezTo>
                        <a:pt x="1661" y="0"/>
                        <a:pt x="0" y="10796"/>
                        <a:pt x="0" y="10796"/>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279">
                  <a:extLst>
                    <a:ext uri="{FF2B5EF4-FFF2-40B4-BE49-F238E27FC236}">
                      <a16:creationId xmlns:a16="http://schemas.microsoft.com/office/drawing/2014/main" id="{924B42FC-90B9-40C8-A75A-B7243700C334}"/>
                    </a:ext>
                  </a:extLst>
                </p:cNvPr>
                <p:cNvSpPr/>
                <p:nvPr/>
              </p:nvSpPr>
              <p:spPr>
                <a:xfrm>
                  <a:off x="2710557" y="3791871"/>
                  <a:ext cx="7971" cy="196755"/>
                </a:xfrm>
                <a:custGeom>
                  <a:avLst/>
                  <a:gdLst>
                    <a:gd name="connsiteX0" fmla="*/ 0 w 8305"/>
                    <a:gd name="connsiteY0" fmla="*/ 0 h 197247"/>
                    <a:gd name="connsiteX1" fmla="*/ 7474 w 8305"/>
                    <a:gd name="connsiteY1" fmla="*/ 169425 h 197247"/>
                    <a:gd name="connsiteX2" fmla="*/ 4983 w 8305"/>
                    <a:gd name="connsiteY2" fmla="*/ 166934 h 197247"/>
                  </a:gdLst>
                  <a:ahLst/>
                  <a:cxnLst>
                    <a:cxn ang="0">
                      <a:pos x="connsiteX0" y="connsiteY0"/>
                    </a:cxn>
                    <a:cxn ang="0">
                      <a:pos x="connsiteX1" y="connsiteY1"/>
                    </a:cxn>
                    <a:cxn ang="0">
                      <a:pos x="connsiteX2" y="connsiteY2"/>
                    </a:cxn>
                  </a:cxnLst>
                  <a:rect l="l" t="t" r="r" b="b"/>
                  <a:pathLst>
                    <a:path w="8305" h="197247">
                      <a:moveTo>
                        <a:pt x="0" y="0"/>
                      </a:moveTo>
                      <a:cubicBezTo>
                        <a:pt x="3322" y="70801"/>
                        <a:pt x="6644" y="141603"/>
                        <a:pt x="7474" y="169425"/>
                      </a:cubicBezTo>
                      <a:cubicBezTo>
                        <a:pt x="8305" y="197247"/>
                        <a:pt x="5398" y="167349"/>
                        <a:pt x="4983" y="16693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Freeform 280">
                  <a:extLst>
                    <a:ext uri="{FF2B5EF4-FFF2-40B4-BE49-F238E27FC236}">
                      <a16:creationId xmlns:a16="http://schemas.microsoft.com/office/drawing/2014/main" id="{584607DB-32F3-4D6D-B3EE-5284F9021291}"/>
                    </a:ext>
                  </a:extLst>
                </p:cNvPr>
                <p:cNvSpPr/>
                <p:nvPr/>
              </p:nvSpPr>
              <p:spPr>
                <a:xfrm>
                  <a:off x="2264136" y="3909924"/>
                  <a:ext cx="7971" cy="62134"/>
                </a:xfrm>
                <a:custGeom>
                  <a:avLst/>
                  <a:gdLst>
                    <a:gd name="connsiteX0" fmla="*/ 7474 w 7474"/>
                    <a:gd name="connsiteY0" fmla="*/ 64780 h 64780"/>
                    <a:gd name="connsiteX1" fmla="*/ 0 w 7474"/>
                    <a:gd name="connsiteY1" fmla="*/ 0 h 64780"/>
                    <a:gd name="connsiteX2" fmla="*/ 0 w 7474"/>
                    <a:gd name="connsiteY2" fmla="*/ 0 h 64780"/>
                  </a:gdLst>
                  <a:ahLst/>
                  <a:cxnLst>
                    <a:cxn ang="0">
                      <a:pos x="connsiteX0" y="connsiteY0"/>
                    </a:cxn>
                    <a:cxn ang="0">
                      <a:pos x="connsiteX1" y="connsiteY1"/>
                    </a:cxn>
                    <a:cxn ang="0">
                      <a:pos x="connsiteX2" y="connsiteY2"/>
                    </a:cxn>
                  </a:cxnLst>
                  <a:rect l="l" t="t" r="r" b="b"/>
                  <a:pathLst>
                    <a:path w="7474" h="64780">
                      <a:moveTo>
                        <a:pt x="7474" y="64780"/>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3040" name="Group 182">
              <a:extLst>
                <a:ext uri="{FF2B5EF4-FFF2-40B4-BE49-F238E27FC236}">
                  <a16:creationId xmlns:a16="http://schemas.microsoft.com/office/drawing/2014/main" id="{EED1BE43-684F-40EC-BDE1-E68803449EBD}"/>
                </a:ext>
              </a:extLst>
            </p:cNvPr>
            <p:cNvGrpSpPr>
              <a:grpSpLocks/>
            </p:cNvGrpSpPr>
            <p:nvPr/>
          </p:nvGrpSpPr>
          <p:grpSpPr bwMode="auto">
            <a:xfrm>
              <a:off x="3187700" y="4614863"/>
              <a:ext cx="1687513" cy="239712"/>
              <a:chOff x="5334000" y="4267200"/>
              <a:chExt cx="2827338" cy="312738"/>
            </a:xfrm>
          </p:grpSpPr>
          <p:sp>
            <p:nvSpPr>
              <p:cNvPr id="329" name="Freeform 3">
                <a:extLst>
                  <a:ext uri="{FF2B5EF4-FFF2-40B4-BE49-F238E27FC236}">
                    <a16:creationId xmlns:a16="http://schemas.microsoft.com/office/drawing/2014/main" id="{3EB8910B-6152-4295-9A99-B8F41337CF85}"/>
                  </a:ext>
                </a:extLst>
              </p:cNvPr>
              <p:cNvSpPr/>
              <p:nvPr/>
            </p:nvSpPr>
            <p:spPr bwMode="auto">
              <a:xfrm>
                <a:off x="5334000" y="4267200"/>
                <a:ext cx="2808719" cy="302383"/>
              </a:xfrm>
              <a:custGeom>
                <a:avLst/>
                <a:gdLst>
                  <a:gd name="connsiteX0" fmla="*/ 2808984 w 2808984"/>
                  <a:gd name="connsiteY0" fmla="*/ 60301 h 303703"/>
                  <a:gd name="connsiteX1" fmla="*/ 2736622 w 2808984"/>
                  <a:gd name="connsiteY1" fmla="*/ 14253 h 303703"/>
                  <a:gd name="connsiteX2" fmla="*/ 2657681 w 2808984"/>
                  <a:gd name="connsiteY2" fmla="*/ 47145 h 303703"/>
                  <a:gd name="connsiteX3" fmla="*/ 2591897 w 2808984"/>
                  <a:gd name="connsiteY3" fmla="*/ 178713 h 303703"/>
                  <a:gd name="connsiteX4" fmla="*/ 2532691 w 2808984"/>
                  <a:gd name="connsiteY4" fmla="*/ 244497 h 303703"/>
                  <a:gd name="connsiteX5" fmla="*/ 2453750 w 2808984"/>
                  <a:gd name="connsiteY5" fmla="*/ 283968 h 303703"/>
                  <a:gd name="connsiteX6" fmla="*/ 2315603 w 2808984"/>
                  <a:gd name="connsiteY6" fmla="*/ 139242 h 303703"/>
                  <a:gd name="connsiteX7" fmla="*/ 2223505 w 2808984"/>
                  <a:gd name="connsiteY7" fmla="*/ 33988 h 303703"/>
                  <a:gd name="connsiteX8" fmla="*/ 2137986 w 2808984"/>
                  <a:gd name="connsiteY8" fmla="*/ 93194 h 303703"/>
                  <a:gd name="connsiteX9" fmla="*/ 2026153 w 2808984"/>
                  <a:gd name="connsiteY9" fmla="*/ 244497 h 303703"/>
                  <a:gd name="connsiteX10" fmla="*/ 1927476 w 2808984"/>
                  <a:gd name="connsiteY10" fmla="*/ 257654 h 303703"/>
                  <a:gd name="connsiteX11" fmla="*/ 1763016 w 2808984"/>
                  <a:gd name="connsiteY11" fmla="*/ 33988 h 303703"/>
                  <a:gd name="connsiteX12" fmla="*/ 1670918 w 2808984"/>
                  <a:gd name="connsiteY12" fmla="*/ 53723 h 303703"/>
                  <a:gd name="connsiteX13" fmla="*/ 1519614 w 2808984"/>
                  <a:gd name="connsiteY13" fmla="*/ 257654 h 303703"/>
                  <a:gd name="connsiteX14" fmla="*/ 1453830 w 2808984"/>
                  <a:gd name="connsiteY14" fmla="*/ 270811 h 303703"/>
                  <a:gd name="connsiteX15" fmla="*/ 1302527 w 2808984"/>
                  <a:gd name="connsiteY15" fmla="*/ 60301 h 303703"/>
                  <a:gd name="connsiteX16" fmla="*/ 1210429 w 2808984"/>
                  <a:gd name="connsiteY16" fmla="*/ 20831 h 303703"/>
                  <a:gd name="connsiteX17" fmla="*/ 1105174 w 2808984"/>
                  <a:gd name="connsiteY17" fmla="*/ 139242 h 303703"/>
                  <a:gd name="connsiteX18" fmla="*/ 986763 w 2808984"/>
                  <a:gd name="connsiteY18" fmla="*/ 277389 h 303703"/>
                  <a:gd name="connsiteX19" fmla="*/ 835459 w 2808984"/>
                  <a:gd name="connsiteY19" fmla="*/ 80037 h 303703"/>
                  <a:gd name="connsiteX20" fmla="*/ 697312 w 2808984"/>
                  <a:gd name="connsiteY20" fmla="*/ 33988 h 303703"/>
                  <a:gd name="connsiteX21" fmla="*/ 546009 w 2808984"/>
                  <a:gd name="connsiteY21" fmla="*/ 205027 h 303703"/>
                  <a:gd name="connsiteX22" fmla="*/ 467068 w 2808984"/>
                  <a:gd name="connsiteY22" fmla="*/ 264232 h 303703"/>
                  <a:gd name="connsiteX23" fmla="*/ 289450 w 2808984"/>
                  <a:gd name="connsiteY23" fmla="*/ 60301 h 303703"/>
                  <a:gd name="connsiteX24" fmla="*/ 197353 w 2808984"/>
                  <a:gd name="connsiteY24" fmla="*/ 20831 h 303703"/>
                  <a:gd name="connsiteX25" fmla="*/ 65784 w 2808984"/>
                  <a:gd name="connsiteY25" fmla="*/ 165556 h 303703"/>
                  <a:gd name="connsiteX26" fmla="*/ 0 w 2808984"/>
                  <a:gd name="connsiteY26" fmla="*/ 270811 h 30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8984" h="303703">
                    <a:moveTo>
                      <a:pt x="2808984" y="60301"/>
                    </a:moveTo>
                    <a:cubicBezTo>
                      <a:pt x="2785411" y="38373"/>
                      <a:pt x="2761839" y="16446"/>
                      <a:pt x="2736622" y="14253"/>
                    </a:cubicBezTo>
                    <a:cubicBezTo>
                      <a:pt x="2711405" y="12060"/>
                      <a:pt x="2681802" y="19735"/>
                      <a:pt x="2657681" y="47145"/>
                    </a:cubicBezTo>
                    <a:cubicBezTo>
                      <a:pt x="2633560" y="74555"/>
                      <a:pt x="2612729" y="145821"/>
                      <a:pt x="2591897" y="178713"/>
                    </a:cubicBezTo>
                    <a:cubicBezTo>
                      <a:pt x="2571065" y="211605"/>
                      <a:pt x="2555715" y="226955"/>
                      <a:pt x="2532691" y="244497"/>
                    </a:cubicBezTo>
                    <a:cubicBezTo>
                      <a:pt x="2509667" y="262039"/>
                      <a:pt x="2489931" y="301511"/>
                      <a:pt x="2453750" y="283968"/>
                    </a:cubicBezTo>
                    <a:cubicBezTo>
                      <a:pt x="2417569" y="266426"/>
                      <a:pt x="2353977" y="180905"/>
                      <a:pt x="2315603" y="139242"/>
                    </a:cubicBezTo>
                    <a:cubicBezTo>
                      <a:pt x="2277229" y="97579"/>
                      <a:pt x="2253108" y="41663"/>
                      <a:pt x="2223505" y="33988"/>
                    </a:cubicBezTo>
                    <a:cubicBezTo>
                      <a:pt x="2193902" y="26313"/>
                      <a:pt x="2170878" y="58109"/>
                      <a:pt x="2137986" y="93194"/>
                    </a:cubicBezTo>
                    <a:cubicBezTo>
                      <a:pt x="2105094" y="128279"/>
                      <a:pt x="2061238" y="217087"/>
                      <a:pt x="2026153" y="244497"/>
                    </a:cubicBezTo>
                    <a:cubicBezTo>
                      <a:pt x="1991068" y="271907"/>
                      <a:pt x="1971332" y="292739"/>
                      <a:pt x="1927476" y="257654"/>
                    </a:cubicBezTo>
                    <a:cubicBezTo>
                      <a:pt x="1883620" y="222569"/>
                      <a:pt x="1805776" y="67976"/>
                      <a:pt x="1763016" y="33988"/>
                    </a:cubicBezTo>
                    <a:cubicBezTo>
                      <a:pt x="1720256" y="0"/>
                      <a:pt x="1711485" y="16445"/>
                      <a:pt x="1670918" y="53723"/>
                    </a:cubicBezTo>
                    <a:cubicBezTo>
                      <a:pt x="1630351" y="91001"/>
                      <a:pt x="1555795" y="221473"/>
                      <a:pt x="1519614" y="257654"/>
                    </a:cubicBezTo>
                    <a:cubicBezTo>
                      <a:pt x="1483433" y="293835"/>
                      <a:pt x="1490011" y="303703"/>
                      <a:pt x="1453830" y="270811"/>
                    </a:cubicBezTo>
                    <a:cubicBezTo>
                      <a:pt x="1417649" y="237919"/>
                      <a:pt x="1343094" y="101964"/>
                      <a:pt x="1302527" y="60301"/>
                    </a:cubicBezTo>
                    <a:cubicBezTo>
                      <a:pt x="1261960" y="18638"/>
                      <a:pt x="1243321" y="7674"/>
                      <a:pt x="1210429" y="20831"/>
                    </a:cubicBezTo>
                    <a:cubicBezTo>
                      <a:pt x="1177537" y="33988"/>
                      <a:pt x="1142452" y="96482"/>
                      <a:pt x="1105174" y="139242"/>
                    </a:cubicBezTo>
                    <a:cubicBezTo>
                      <a:pt x="1067896" y="182002"/>
                      <a:pt x="1031715" y="287256"/>
                      <a:pt x="986763" y="277389"/>
                    </a:cubicBezTo>
                    <a:cubicBezTo>
                      <a:pt x="941811" y="267522"/>
                      <a:pt x="883701" y="120604"/>
                      <a:pt x="835459" y="80037"/>
                    </a:cubicBezTo>
                    <a:cubicBezTo>
                      <a:pt x="787217" y="39470"/>
                      <a:pt x="745554" y="13156"/>
                      <a:pt x="697312" y="33988"/>
                    </a:cubicBezTo>
                    <a:cubicBezTo>
                      <a:pt x="649070" y="54820"/>
                      <a:pt x="584383" y="166653"/>
                      <a:pt x="546009" y="205027"/>
                    </a:cubicBezTo>
                    <a:cubicBezTo>
                      <a:pt x="507635" y="243401"/>
                      <a:pt x="509828" y="288353"/>
                      <a:pt x="467068" y="264232"/>
                    </a:cubicBezTo>
                    <a:cubicBezTo>
                      <a:pt x="424308" y="240111"/>
                      <a:pt x="334402" y="100868"/>
                      <a:pt x="289450" y="60301"/>
                    </a:cubicBezTo>
                    <a:cubicBezTo>
                      <a:pt x="244498" y="19734"/>
                      <a:pt x="234631" y="3289"/>
                      <a:pt x="197353" y="20831"/>
                    </a:cubicBezTo>
                    <a:cubicBezTo>
                      <a:pt x="160075" y="38373"/>
                      <a:pt x="98676" y="123893"/>
                      <a:pt x="65784" y="165556"/>
                    </a:cubicBezTo>
                    <a:cubicBezTo>
                      <a:pt x="32892" y="207219"/>
                      <a:pt x="32892" y="300414"/>
                      <a:pt x="0" y="2708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3043" name="Group 70">
                <a:extLst>
                  <a:ext uri="{FF2B5EF4-FFF2-40B4-BE49-F238E27FC236}">
                    <a16:creationId xmlns:a16="http://schemas.microsoft.com/office/drawing/2014/main" id="{18B4242E-8D55-46E4-A05D-178B3ECBABE4}"/>
                  </a:ext>
                </a:extLst>
              </p:cNvPr>
              <p:cNvGrpSpPr>
                <a:grpSpLocks/>
              </p:cNvGrpSpPr>
              <p:nvPr/>
            </p:nvGrpSpPr>
            <p:grpSpPr bwMode="auto">
              <a:xfrm>
                <a:off x="5334000" y="4267200"/>
                <a:ext cx="2827338" cy="312738"/>
                <a:chOff x="1078992" y="3675888"/>
                <a:chExt cx="2827338" cy="312738"/>
              </a:xfrm>
            </p:grpSpPr>
            <p:grpSp>
              <p:nvGrpSpPr>
                <p:cNvPr id="43044" name="Group 196">
                  <a:extLst>
                    <a:ext uri="{FF2B5EF4-FFF2-40B4-BE49-F238E27FC236}">
                      <a16:creationId xmlns:a16="http://schemas.microsoft.com/office/drawing/2014/main" id="{0C635AE1-4105-4B05-A2D6-20E3FBA973CE}"/>
                    </a:ext>
                  </a:extLst>
                </p:cNvPr>
                <p:cNvGrpSpPr>
                  <a:grpSpLocks/>
                </p:cNvGrpSpPr>
                <p:nvPr/>
              </p:nvGrpSpPr>
              <p:grpSpPr bwMode="auto">
                <a:xfrm>
                  <a:off x="1078992" y="3675888"/>
                  <a:ext cx="2827338" cy="306388"/>
                  <a:chOff x="1077216" y="3657600"/>
                  <a:chExt cx="2827338" cy="306388"/>
                </a:xfrm>
              </p:grpSpPr>
              <p:sp>
                <p:nvSpPr>
                  <p:cNvPr id="387" name="Freeform 3">
                    <a:extLst>
                      <a:ext uri="{FF2B5EF4-FFF2-40B4-BE49-F238E27FC236}">
                        <a16:creationId xmlns:a16="http://schemas.microsoft.com/office/drawing/2014/main" id="{280D96A2-AF44-4887-A859-97D114EE7637}"/>
                      </a:ext>
                    </a:extLst>
                  </p:cNvPr>
                  <p:cNvSpPr/>
                  <p:nvPr/>
                </p:nvSpPr>
                <p:spPr>
                  <a:xfrm>
                    <a:off x="1077216" y="3657600"/>
                    <a:ext cx="2808719" cy="302383"/>
                  </a:xfrm>
                  <a:custGeom>
                    <a:avLst/>
                    <a:gdLst>
                      <a:gd name="connsiteX0" fmla="*/ 2808984 w 2808984"/>
                      <a:gd name="connsiteY0" fmla="*/ 60301 h 303703"/>
                      <a:gd name="connsiteX1" fmla="*/ 2736622 w 2808984"/>
                      <a:gd name="connsiteY1" fmla="*/ 14253 h 303703"/>
                      <a:gd name="connsiteX2" fmla="*/ 2657681 w 2808984"/>
                      <a:gd name="connsiteY2" fmla="*/ 47145 h 303703"/>
                      <a:gd name="connsiteX3" fmla="*/ 2591897 w 2808984"/>
                      <a:gd name="connsiteY3" fmla="*/ 178713 h 303703"/>
                      <a:gd name="connsiteX4" fmla="*/ 2532691 w 2808984"/>
                      <a:gd name="connsiteY4" fmla="*/ 244497 h 303703"/>
                      <a:gd name="connsiteX5" fmla="*/ 2453750 w 2808984"/>
                      <a:gd name="connsiteY5" fmla="*/ 283968 h 303703"/>
                      <a:gd name="connsiteX6" fmla="*/ 2315603 w 2808984"/>
                      <a:gd name="connsiteY6" fmla="*/ 139242 h 303703"/>
                      <a:gd name="connsiteX7" fmla="*/ 2223505 w 2808984"/>
                      <a:gd name="connsiteY7" fmla="*/ 33988 h 303703"/>
                      <a:gd name="connsiteX8" fmla="*/ 2137986 w 2808984"/>
                      <a:gd name="connsiteY8" fmla="*/ 93194 h 303703"/>
                      <a:gd name="connsiteX9" fmla="*/ 2026153 w 2808984"/>
                      <a:gd name="connsiteY9" fmla="*/ 244497 h 303703"/>
                      <a:gd name="connsiteX10" fmla="*/ 1927476 w 2808984"/>
                      <a:gd name="connsiteY10" fmla="*/ 257654 h 303703"/>
                      <a:gd name="connsiteX11" fmla="*/ 1763016 w 2808984"/>
                      <a:gd name="connsiteY11" fmla="*/ 33988 h 303703"/>
                      <a:gd name="connsiteX12" fmla="*/ 1670918 w 2808984"/>
                      <a:gd name="connsiteY12" fmla="*/ 53723 h 303703"/>
                      <a:gd name="connsiteX13" fmla="*/ 1519614 w 2808984"/>
                      <a:gd name="connsiteY13" fmla="*/ 257654 h 303703"/>
                      <a:gd name="connsiteX14" fmla="*/ 1453830 w 2808984"/>
                      <a:gd name="connsiteY14" fmla="*/ 270811 h 303703"/>
                      <a:gd name="connsiteX15" fmla="*/ 1302527 w 2808984"/>
                      <a:gd name="connsiteY15" fmla="*/ 60301 h 303703"/>
                      <a:gd name="connsiteX16" fmla="*/ 1210429 w 2808984"/>
                      <a:gd name="connsiteY16" fmla="*/ 20831 h 303703"/>
                      <a:gd name="connsiteX17" fmla="*/ 1105174 w 2808984"/>
                      <a:gd name="connsiteY17" fmla="*/ 139242 h 303703"/>
                      <a:gd name="connsiteX18" fmla="*/ 986763 w 2808984"/>
                      <a:gd name="connsiteY18" fmla="*/ 277389 h 303703"/>
                      <a:gd name="connsiteX19" fmla="*/ 835459 w 2808984"/>
                      <a:gd name="connsiteY19" fmla="*/ 80037 h 303703"/>
                      <a:gd name="connsiteX20" fmla="*/ 697312 w 2808984"/>
                      <a:gd name="connsiteY20" fmla="*/ 33988 h 303703"/>
                      <a:gd name="connsiteX21" fmla="*/ 546009 w 2808984"/>
                      <a:gd name="connsiteY21" fmla="*/ 205027 h 303703"/>
                      <a:gd name="connsiteX22" fmla="*/ 467068 w 2808984"/>
                      <a:gd name="connsiteY22" fmla="*/ 264232 h 303703"/>
                      <a:gd name="connsiteX23" fmla="*/ 289450 w 2808984"/>
                      <a:gd name="connsiteY23" fmla="*/ 60301 h 303703"/>
                      <a:gd name="connsiteX24" fmla="*/ 197353 w 2808984"/>
                      <a:gd name="connsiteY24" fmla="*/ 20831 h 303703"/>
                      <a:gd name="connsiteX25" fmla="*/ 65784 w 2808984"/>
                      <a:gd name="connsiteY25" fmla="*/ 165556 h 303703"/>
                      <a:gd name="connsiteX26" fmla="*/ 0 w 2808984"/>
                      <a:gd name="connsiteY26" fmla="*/ 270811 h 30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8984" h="303703">
                        <a:moveTo>
                          <a:pt x="2808984" y="60301"/>
                        </a:moveTo>
                        <a:cubicBezTo>
                          <a:pt x="2785411" y="38373"/>
                          <a:pt x="2761839" y="16446"/>
                          <a:pt x="2736622" y="14253"/>
                        </a:cubicBezTo>
                        <a:cubicBezTo>
                          <a:pt x="2711405" y="12060"/>
                          <a:pt x="2681802" y="19735"/>
                          <a:pt x="2657681" y="47145"/>
                        </a:cubicBezTo>
                        <a:cubicBezTo>
                          <a:pt x="2633560" y="74555"/>
                          <a:pt x="2612729" y="145821"/>
                          <a:pt x="2591897" y="178713"/>
                        </a:cubicBezTo>
                        <a:cubicBezTo>
                          <a:pt x="2571065" y="211605"/>
                          <a:pt x="2555715" y="226955"/>
                          <a:pt x="2532691" y="244497"/>
                        </a:cubicBezTo>
                        <a:cubicBezTo>
                          <a:pt x="2509667" y="262039"/>
                          <a:pt x="2489931" y="301511"/>
                          <a:pt x="2453750" y="283968"/>
                        </a:cubicBezTo>
                        <a:cubicBezTo>
                          <a:pt x="2417569" y="266426"/>
                          <a:pt x="2353977" y="180905"/>
                          <a:pt x="2315603" y="139242"/>
                        </a:cubicBezTo>
                        <a:cubicBezTo>
                          <a:pt x="2277229" y="97579"/>
                          <a:pt x="2253108" y="41663"/>
                          <a:pt x="2223505" y="33988"/>
                        </a:cubicBezTo>
                        <a:cubicBezTo>
                          <a:pt x="2193902" y="26313"/>
                          <a:pt x="2170878" y="58109"/>
                          <a:pt x="2137986" y="93194"/>
                        </a:cubicBezTo>
                        <a:cubicBezTo>
                          <a:pt x="2105094" y="128279"/>
                          <a:pt x="2061238" y="217087"/>
                          <a:pt x="2026153" y="244497"/>
                        </a:cubicBezTo>
                        <a:cubicBezTo>
                          <a:pt x="1991068" y="271907"/>
                          <a:pt x="1971332" y="292739"/>
                          <a:pt x="1927476" y="257654"/>
                        </a:cubicBezTo>
                        <a:cubicBezTo>
                          <a:pt x="1883620" y="222569"/>
                          <a:pt x="1805776" y="67976"/>
                          <a:pt x="1763016" y="33988"/>
                        </a:cubicBezTo>
                        <a:cubicBezTo>
                          <a:pt x="1720256" y="0"/>
                          <a:pt x="1711485" y="16445"/>
                          <a:pt x="1670918" y="53723"/>
                        </a:cubicBezTo>
                        <a:cubicBezTo>
                          <a:pt x="1630351" y="91001"/>
                          <a:pt x="1555795" y="221473"/>
                          <a:pt x="1519614" y="257654"/>
                        </a:cubicBezTo>
                        <a:cubicBezTo>
                          <a:pt x="1483433" y="293835"/>
                          <a:pt x="1490011" y="303703"/>
                          <a:pt x="1453830" y="270811"/>
                        </a:cubicBezTo>
                        <a:cubicBezTo>
                          <a:pt x="1417649" y="237919"/>
                          <a:pt x="1343094" y="101964"/>
                          <a:pt x="1302527" y="60301"/>
                        </a:cubicBezTo>
                        <a:cubicBezTo>
                          <a:pt x="1261960" y="18638"/>
                          <a:pt x="1243321" y="7674"/>
                          <a:pt x="1210429" y="20831"/>
                        </a:cubicBezTo>
                        <a:cubicBezTo>
                          <a:pt x="1177537" y="33988"/>
                          <a:pt x="1142452" y="96482"/>
                          <a:pt x="1105174" y="139242"/>
                        </a:cubicBezTo>
                        <a:cubicBezTo>
                          <a:pt x="1067896" y="182002"/>
                          <a:pt x="1031715" y="287256"/>
                          <a:pt x="986763" y="277389"/>
                        </a:cubicBezTo>
                        <a:cubicBezTo>
                          <a:pt x="941811" y="267522"/>
                          <a:pt x="883701" y="120604"/>
                          <a:pt x="835459" y="80037"/>
                        </a:cubicBezTo>
                        <a:cubicBezTo>
                          <a:pt x="787217" y="39470"/>
                          <a:pt x="745554" y="13156"/>
                          <a:pt x="697312" y="33988"/>
                        </a:cubicBezTo>
                        <a:cubicBezTo>
                          <a:pt x="649070" y="54820"/>
                          <a:pt x="584383" y="166653"/>
                          <a:pt x="546009" y="205027"/>
                        </a:cubicBezTo>
                        <a:cubicBezTo>
                          <a:pt x="507635" y="243401"/>
                          <a:pt x="509828" y="288353"/>
                          <a:pt x="467068" y="264232"/>
                        </a:cubicBezTo>
                        <a:cubicBezTo>
                          <a:pt x="424308" y="240111"/>
                          <a:pt x="334402" y="100868"/>
                          <a:pt x="289450" y="60301"/>
                        </a:cubicBezTo>
                        <a:cubicBezTo>
                          <a:pt x="244498" y="19734"/>
                          <a:pt x="234631" y="3289"/>
                          <a:pt x="197353" y="20831"/>
                        </a:cubicBezTo>
                        <a:cubicBezTo>
                          <a:pt x="160075" y="38373"/>
                          <a:pt x="98676" y="123893"/>
                          <a:pt x="65784" y="165556"/>
                        </a:cubicBezTo>
                        <a:cubicBezTo>
                          <a:pt x="32892" y="207219"/>
                          <a:pt x="32892" y="300414"/>
                          <a:pt x="0" y="2708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Freeform 387">
                    <a:extLst>
                      <a:ext uri="{FF2B5EF4-FFF2-40B4-BE49-F238E27FC236}">
                        <a16:creationId xmlns:a16="http://schemas.microsoft.com/office/drawing/2014/main" id="{F2A52BD1-20D9-4F02-9CFE-4CBFE877B162}"/>
                      </a:ext>
                    </a:extLst>
                  </p:cNvPr>
                  <p:cNvSpPr/>
                  <p:nvPr/>
                </p:nvSpPr>
                <p:spPr>
                  <a:xfrm>
                    <a:off x="1093175" y="3670027"/>
                    <a:ext cx="2811379" cy="294098"/>
                  </a:xfrm>
                  <a:custGeom>
                    <a:avLst/>
                    <a:gdLst>
                      <a:gd name="connsiteX0" fmla="*/ 0 w 2810022"/>
                      <a:gd name="connsiteY0" fmla="*/ 130713 h 293664"/>
                      <a:gd name="connsiteX1" fmla="*/ 73855 w 2810022"/>
                      <a:gd name="connsiteY1" fmla="*/ 229187 h 293664"/>
                      <a:gd name="connsiteX2" fmla="*/ 154745 w 2810022"/>
                      <a:gd name="connsiteY2" fmla="*/ 278424 h 293664"/>
                      <a:gd name="connsiteX3" fmla="*/ 253219 w 2810022"/>
                      <a:gd name="connsiteY3" fmla="*/ 176433 h 293664"/>
                      <a:gd name="connsiteX4" fmla="*/ 341142 w 2810022"/>
                      <a:gd name="connsiteY4" fmla="*/ 32239 h 293664"/>
                      <a:gd name="connsiteX5" fmla="*/ 429065 w 2810022"/>
                      <a:gd name="connsiteY5" fmla="*/ 39273 h 293664"/>
                      <a:gd name="connsiteX6" fmla="*/ 541606 w 2810022"/>
                      <a:gd name="connsiteY6" fmla="*/ 186984 h 293664"/>
                      <a:gd name="connsiteX7" fmla="*/ 633046 w 2810022"/>
                      <a:gd name="connsiteY7" fmla="*/ 281941 h 293664"/>
                      <a:gd name="connsiteX8" fmla="*/ 720969 w 2810022"/>
                      <a:gd name="connsiteY8" fmla="*/ 222153 h 293664"/>
                      <a:gd name="connsiteX9" fmla="*/ 815926 w 2810022"/>
                      <a:gd name="connsiteY9" fmla="*/ 63891 h 293664"/>
                      <a:gd name="connsiteX10" fmla="*/ 893299 w 2810022"/>
                      <a:gd name="connsiteY10" fmla="*/ 28722 h 293664"/>
                      <a:gd name="connsiteX11" fmla="*/ 1051560 w 2810022"/>
                      <a:gd name="connsiteY11" fmla="*/ 169399 h 293664"/>
                      <a:gd name="connsiteX12" fmla="*/ 1139483 w 2810022"/>
                      <a:gd name="connsiteY12" fmla="*/ 292491 h 293664"/>
                      <a:gd name="connsiteX13" fmla="*/ 1280160 w 2810022"/>
                      <a:gd name="connsiteY13" fmla="*/ 172916 h 293664"/>
                      <a:gd name="connsiteX14" fmla="*/ 1350499 w 2810022"/>
                      <a:gd name="connsiteY14" fmla="*/ 39273 h 293664"/>
                      <a:gd name="connsiteX15" fmla="*/ 1448972 w 2810022"/>
                      <a:gd name="connsiteY15" fmla="*/ 42790 h 293664"/>
                      <a:gd name="connsiteX16" fmla="*/ 1557997 w 2810022"/>
                      <a:gd name="connsiteY16" fmla="*/ 215119 h 293664"/>
                      <a:gd name="connsiteX17" fmla="*/ 1638886 w 2810022"/>
                      <a:gd name="connsiteY17" fmla="*/ 285457 h 293664"/>
                      <a:gd name="connsiteX18" fmla="*/ 1740877 w 2810022"/>
                      <a:gd name="connsiteY18" fmla="*/ 243254 h 293664"/>
                      <a:gd name="connsiteX19" fmla="*/ 1811215 w 2810022"/>
                      <a:gd name="connsiteY19" fmla="*/ 74442 h 293664"/>
                      <a:gd name="connsiteX20" fmla="*/ 1906172 w 2810022"/>
                      <a:gd name="connsiteY20" fmla="*/ 14654 h 293664"/>
                      <a:gd name="connsiteX21" fmla="*/ 2036299 w 2810022"/>
                      <a:gd name="connsiteY21" fmla="*/ 162365 h 293664"/>
                      <a:gd name="connsiteX22" fmla="*/ 2124222 w 2810022"/>
                      <a:gd name="connsiteY22" fmla="*/ 267873 h 293664"/>
                      <a:gd name="connsiteX23" fmla="*/ 2208628 w 2810022"/>
                      <a:gd name="connsiteY23" fmla="*/ 260839 h 293664"/>
                      <a:gd name="connsiteX24" fmla="*/ 2307102 w 2810022"/>
                      <a:gd name="connsiteY24" fmla="*/ 120162 h 293664"/>
                      <a:gd name="connsiteX25" fmla="*/ 2384474 w 2810022"/>
                      <a:gd name="connsiteY25" fmla="*/ 21688 h 293664"/>
                      <a:gd name="connsiteX26" fmla="*/ 2486465 w 2810022"/>
                      <a:gd name="connsiteY26" fmla="*/ 84993 h 293664"/>
                      <a:gd name="connsiteX27" fmla="*/ 2623625 w 2810022"/>
                      <a:gd name="connsiteY27" fmla="*/ 267873 h 293664"/>
                      <a:gd name="connsiteX28" fmla="*/ 2729132 w 2810022"/>
                      <a:gd name="connsiteY28" fmla="*/ 239737 h 293664"/>
                      <a:gd name="connsiteX29" fmla="*/ 2810022 w 2810022"/>
                      <a:gd name="connsiteY29" fmla="*/ 109611 h 2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10022" h="293664">
                        <a:moveTo>
                          <a:pt x="0" y="130713"/>
                        </a:moveTo>
                        <a:cubicBezTo>
                          <a:pt x="24032" y="167641"/>
                          <a:pt x="48064" y="204569"/>
                          <a:pt x="73855" y="229187"/>
                        </a:cubicBezTo>
                        <a:cubicBezTo>
                          <a:pt x="99646" y="253805"/>
                          <a:pt x="124851" y="287216"/>
                          <a:pt x="154745" y="278424"/>
                        </a:cubicBezTo>
                        <a:cubicBezTo>
                          <a:pt x="184639" y="269632"/>
                          <a:pt x="222153" y="217464"/>
                          <a:pt x="253219" y="176433"/>
                        </a:cubicBezTo>
                        <a:cubicBezTo>
                          <a:pt x="284285" y="135402"/>
                          <a:pt x="311834" y="55099"/>
                          <a:pt x="341142" y="32239"/>
                        </a:cubicBezTo>
                        <a:cubicBezTo>
                          <a:pt x="370450" y="9379"/>
                          <a:pt x="395654" y="13482"/>
                          <a:pt x="429065" y="39273"/>
                        </a:cubicBezTo>
                        <a:cubicBezTo>
                          <a:pt x="462476" y="65064"/>
                          <a:pt x="507609" y="146539"/>
                          <a:pt x="541606" y="186984"/>
                        </a:cubicBezTo>
                        <a:cubicBezTo>
                          <a:pt x="575603" y="227429"/>
                          <a:pt x="603152" y="276080"/>
                          <a:pt x="633046" y="281941"/>
                        </a:cubicBezTo>
                        <a:cubicBezTo>
                          <a:pt x="662940" y="287802"/>
                          <a:pt x="690489" y="258495"/>
                          <a:pt x="720969" y="222153"/>
                        </a:cubicBezTo>
                        <a:cubicBezTo>
                          <a:pt x="751449" y="185811"/>
                          <a:pt x="787204" y="96130"/>
                          <a:pt x="815926" y="63891"/>
                        </a:cubicBezTo>
                        <a:cubicBezTo>
                          <a:pt x="844648" y="31653"/>
                          <a:pt x="854027" y="11137"/>
                          <a:pt x="893299" y="28722"/>
                        </a:cubicBezTo>
                        <a:cubicBezTo>
                          <a:pt x="932571" y="46307"/>
                          <a:pt x="1010529" y="125438"/>
                          <a:pt x="1051560" y="169399"/>
                        </a:cubicBezTo>
                        <a:cubicBezTo>
                          <a:pt x="1092591" y="213360"/>
                          <a:pt x="1101383" y="291905"/>
                          <a:pt x="1139483" y="292491"/>
                        </a:cubicBezTo>
                        <a:cubicBezTo>
                          <a:pt x="1177583" y="293077"/>
                          <a:pt x="1244991" y="215119"/>
                          <a:pt x="1280160" y="172916"/>
                        </a:cubicBezTo>
                        <a:cubicBezTo>
                          <a:pt x="1315329" y="130713"/>
                          <a:pt x="1322364" y="60961"/>
                          <a:pt x="1350499" y="39273"/>
                        </a:cubicBezTo>
                        <a:cubicBezTo>
                          <a:pt x="1378634" y="17585"/>
                          <a:pt x="1414389" y="13482"/>
                          <a:pt x="1448972" y="42790"/>
                        </a:cubicBezTo>
                        <a:cubicBezTo>
                          <a:pt x="1483555" y="72098"/>
                          <a:pt x="1526345" y="174674"/>
                          <a:pt x="1557997" y="215119"/>
                        </a:cubicBezTo>
                        <a:cubicBezTo>
                          <a:pt x="1589649" y="255564"/>
                          <a:pt x="1608406" y="280768"/>
                          <a:pt x="1638886" y="285457"/>
                        </a:cubicBezTo>
                        <a:cubicBezTo>
                          <a:pt x="1669366" y="290146"/>
                          <a:pt x="1712156" y="278423"/>
                          <a:pt x="1740877" y="243254"/>
                        </a:cubicBezTo>
                        <a:cubicBezTo>
                          <a:pt x="1769598" y="208085"/>
                          <a:pt x="1783666" y="112542"/>
                          <a:pt x="1811215" y="74442"/>
                        </a:cubicBezTo>
                        <a:cubicBezTo>
                          <a:pt x="1838764" y="36342"/>
                          <a:pt x="1868658" y="0"/>
                          <a:pt x="1906172" y="14654"/>
                        </a:cubicBezTo>
                        <a:cubicBezTo>
                          <a:pt x="1943686" y="29308"/>
                          <a:pt x="1999957" y="120162"/>
                          <a:pt x="2036299" y="162365"/>
                        </a:cubicBezTo>
                        <a:cubicBezTo>
                          <a:pt x="2072641" y="204568"/>
                          <a:pt x="2095501" y="251461"/>
                          <a:pt x="2124222" y="267873"/>
                        </a:cubicBezTo>
                        <a:cubicBezTo>
                          <a:pt x="2152943" y="284285"/>
                          <a:pt x="2178148" y="285458"/>
                          <a:pt x="2208628" y="260839"/>
                        </a:cubicBezTo>
                        <a:cubicBezTo>
                          <a:pt x="2239108" y="236221"/>
                          <a:pt x="2277794" y="160021"/>
                          <a:pt x="2307102" y="120162"/>
                        </a:cubicBezTo>
                        <a:cubicBezTo>
                          <a:pt x="2336410" y="80304"/>
                          <a:pt x="2354580" y="27549"/>
                          <a:pt x="2384474" y="21688"/>
                        </a:cubicBezTo>
                        <a:cubicBezTo>
                          <a:pt x="2414368" y="15827"/>
                          <a:pt x="2446607" y="43962"/>
                          <a:pt x="2486465" y="84993"/>
                        </a:cubicBezTo>
                        <a:cubicBezTo>
                          <a:pt x="2526323" y="126024"/>
                          <a:pt x="2583181" y="242082"/>
                          <a:pt x="2623625" y="267873"/>
                        </a:cubicBezTo>
                        <a:cubicBezTo>
                          <a:pt x="2664070" y="293664"/>
                          <a:pt x="2698066" y="266114"/>
                          <a:pt x="2729132" y="239737"/>
                        </a:cubicBezTo>
                        <a:cubicBezTo>
                          <a:pt x="2760198" y="213360"/>
                          <a:pt x="2796540" y="131299"/>
                          <a:pt x="2810022" y="109611"/>
                        </a:cubicBez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045" name="Group 64">
                  <a:extLst>
                    <a:ext uri="{FF2B5EF4-FFF2-40B4-BE49-F238E27FC236}">
                      <a16:creationId xmlns:a16="http://schemas.microsoft.com/office/drawing/2014/main" id="{C59A4929-CCCA-4943-8FD0-8A2091A6686B}"/>
                    </a:ext>
                  </a:extLst>
                </p:cNvPr>
                <p:cNvGrpSpPr>
                  <a:grpSpLocks/>
                </p:cNvGrpSpPr>
                <p:nvPr/>
              </p:nvGrpSpPr>
              <p:grpSpPr bwMode="auto">
                <a:xfrm>
                  <a:off x="1191705" y="3675888"/>
                  <a:ext cx="2681287" cy="288925"/>
                  <a:chOff x="1191705" y="3675888"/>
                  <a:chExt cx="2681287" cy="288925"/>
                </a:xfrm>
              </p:grpSpPr>
              <p:sp>
                <p:nvSpPr>
                  <p:cNvPr id="346" name="Freeform 345">
                    <a:extLst>
                      <a:ext uri="{FF2B5EF4-FFF2-40B4-BE49-F238E27FC236}">
                        <a16:creationId xmlns:a16="http://schemas.microsoft.com/office/drawing/2014/main" id="{BA5E673D-B141-487C-A5A0-0C79ACD1CA18}"/>
                      </a:ext>
                    </a:extLst>
                  </p:cNvPr>
                  <p:cNvSpPr/>
                  <p:nvPr/>
                </p:nvSpPr>
                <p:spPr>
                  <a:xfrm>
                    <a:off x="1299755" y="3700741"/>
                    <a:ext cx="2659" cy="192614"/>
                  </a:xfrm>
                  <a:custGeom>
                    <a:avLst/>
                    <a:gdLst>
                      <a:gd name="connsiteX0" fmla="*/ 0 w 3516"/>
                      <a:gd name="connsiteY0" fmla="*/ 0 h 193431"/>
                      <a:gd name="connsiteX1" fmla="*/ 3516 w 3516"/>
                      <a:gd name="connsiteY1" fmla="*/ 193431 h 193431"/>
                      <a:gd name="connsiteX2" fmla="*/ 3516 w 3516"/>
                      <a:gd name="connsiteY2" fmla="*/ 193431 h 193431"/>
                    </a:gdLst>
                    <a:ahLst/>
                    <a:cxnLst>
                      <a:cxn ang="0">
                        <a:pos x="connsiteX0" y="connsiteY0"/>
                      </a:cxn>
                      <a:cxn ang="0">
                        <a:pos x="connsiteX1" y="connsiteY1"/>
                      </a:cxn>
                      <a:cxn ang="0">
                        <a:pos x="connsiteX2" y="connsiteY2"/>
                      </a:cxn>
                    </a:cxnLst>
                    <a:rect l="l" t="t" r="r" b="b"/>
                    <a:pathLst>
                      <a:path w="3516" h="193431">
                        <a:moveTo>
                          <a:pt x="0" y="0"/>
                        </a:moveTo>
                        <a:lnTo>
                          <a:pt x="3516" y="193431"/>
                        </a:lnTo>
                        <a:lnTo>
                          <a:pt x="3516" y="193431"/>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346">
                    <a:extLst>
                      <a:ext uri="{FF2B5EF4-FFF2-40B4-BE49-F238E27FC236}">
                        <a16:creationId xmlns:a16="http://schemas.microsoft.com/office/drawing/2014/main" id="{4496B0DA-A383-4748-B661-C8925F6B5503}"/>
                      </a:ext>
                    </a:extLst>
                  </p:cNvPr>
                  <p:cNvSpPr/>
                  <p:nvPr/>
                </p:nvSpPr>
                <p:spPr>
                  <a:xfrm>
                    <a:off x="1344970" y="3702812"/>
                    <a:ext cx="5320" cy="128410"/>
                  </a:xfrm>
                  <a:custGeom>
                    <a:avLst/>
                    <a:gdLst>
                      <a:gd name="connsiteX0" fmla="*/ 0 w 4102"/>
                      <a:gd name="connsiteY0" fmla="*/ 0 h 126610"/>
                      <a:gd name="connsiteX1" fmla="*/ 3516 w 4102"/>
                      <a:gd name="connsiteY1" fmla="*/ 109025 h 126610"/>
                      <a:gd name="connsiteX2" fmla="*/ 3516 w 4102"/>
                      <a:gd name="connsiteY2" fmla="*/ 105508 h 126610"/>
                    </a:gdLst>
                    <a:ahLst/>
                    <a:cxnLst>
                      <a:cxn ang="0">
                        <a:pos x="connsiteX0" y="connsiteY0"/>
                      </a:cxn>
                      <a:cxn ang="0">
                        <a:pos x="connsiteX1" y="connsiteY1"/>
                      </a:cxn>
                      <a:cxn ang="0">
                        <a:pos x="connsiteX2" y="connsiteY2"/>
                      </a:cxn>
                    </a:cxnLst>
                    <a:rect l="l" t="t" r="r" b="b"/>
                    <a:pathLst>
                      <a:path w="4102" h="126610">
                        <a:moveTo>
                          <a:pt x="0" y="0"/>
                        </a:moveTo>
                        <a:cubicBezTo>
                          <a:pt x="1172" y="36342"/>
                          <a:pt x="2930" y="91440"/>
                          <a:pt x="3516" y="109025"/>
                        </a:cubicBezTo>
                        <a:cubicBezTo>
                          <a:pt x="4102" y="126610"/>
                          <a:pt x="3516" y="105508"/>
                          <a:pt x="3516" y="10550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347">
                    <a:extLst>
                      <a:ext uri="{FF2B5EF4-FFF2-40B4-BE49-F238E27FC236}">
                        <a16:creationId xmlns:a16="http://schemas.microsoft.com/office/drawing/2014/main" id="{64F32313-524E-4D7D-8CDA-AB6F1BCF1563}"/>
                      </a:ext>
                    </a:extLst>
                  </p:cNvPr>
                  <p:cNvSpPr/>
                  <p:nvPr/>
                </p:nvSpPr>
                <p:spPr>
                  <a:xfrm>
                    <a:off x="1246559" y="3767017"/>
                    <a:ext cx="0" cy="171902"/>
                  </a:xfrm>
                  <a:custGeom>
                    <a:avLst/>
                    <a:gdLst>
                      <a:gd name="connsiteX0" fmla="*/ 0 w 0"/>
                      <a:gd name="connsiteY0" fmla="*/ 0 h 175846"/>
                      <a:gd name="connsiteX1" fmla="*/ 0 w 0"/>
                      <a:gd name="connsiteY1" fmla="*/ 175846 h 175846"/>
                      <a:gd name="connsiteX2" fmla="*/ 0 w 0"/>
                      <a:gd name="connsiteY2" fmla="*/ 175846 h 175846"/>
                    </a:gdLst>
                    <a:ahLst/>
                    <a:cxnLst>
                      <a:cxn ang="0">
                        <a:pos x="connsiteX0" y="connsiteY0"/>
                      </a:cxn>
                      <a:cxn ang="0">
                        <a:pos x="connsiteX1" y="connsiteY1"/>
                      </a:cxn>
                      <a:cxn ang="0">
                        <a:pos x="connsiteX2" y="connsiteY2"/>
                      </a:cxn>
                    </a:cxnLst>
                    <a:rect l="l" t="t" r="r" b="b"/>
                    <a:pathLst>
                      <a:path h="175846">
                        <a:moveTo>
                          <a:pt x="0" y="0"/>
                        </a:moveTo>
                        <a:lnTo>
                          <a:pt x="0" y="175846"/>
                        </a:lnTo>
                        <a:lnTo>
                          <a:pt x="0"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348">
                    <a:extLst>
                      <a:ext uri="{FF2B5EF4-FFF2-40B4-BE49-F238E27FC236}">
                        <a16:creationId xmlns:a16="http://schemas.microsoft.com/office/drawing/2014/main" id="{56856980-2194-4CE4-9A0C-4D5A1A0CD1D9}"/>
                      </a:ext>
                    </a:extLst>
                  </p:cNvPr>
                  <p:cNvSpPr/>
                  <p:nvPr/>
                </p:nvSpPr>
                <p:spPr>
                  <a:xfrm>
                    <a:off x="1190703" y="3825009"/>
                    <a:ext cx="5320" cy="105627"/>
                  </a:xfrm>
                  <a:custGeom>
                    <a:avLst/>
                    <a:gdLst>
                      <a:gd name="connsiteX0" fmla="*/ 0 w 4103"/>
                      <a:gd name="connsiteY0" fmla="*/ 0 h 107266"/>
                      <a:gd name="connsiteX1" fmla="*/ 3517 w 4103"/>
                      <a:gd name="connsiteY1" fmla="*/ 91440 h 107266"/>
                      <a:gd name="connsiteX2" fmla="*/ 3517 w 4103"/>
                      <a:gd name="connsiteY2" fmla="*/ 94957 h 107266"/>
                    </a:gdLst>
                    <a:ahLst/>
                    <a:cxnLst>
                      <a:cxn ang="0">
                        <a:pos x="connsiteX0" y="connsiteY0"/>
                      </a:cxn>
                      <a:cxn ang="0">
                        <a:pos x="connsiteX1" y="connsiteY1"/>
                      </a:cxn>
                      <a:cxn ang="0">
                        <a:pos x="connsiteX2" y="connsiteY2"/>
                      </a:cxn>
                    </a:cxnLst>
                    <a:rect l="l" t="t" r="r" b="b"/>
                    <a:pathLst>
                      <a:path w="4103" h="107266">
                        <a:moveTo>
                          <a:pt x="0" y="0"/>
                        </a:moveTo>
                        <a:cubicBezTo>
                          <a:pt x="1465" y="37807"/>
                          <a:pt x="2931" y="75614"/>
                          <a:pt x="3517" y="91440"/>
                        </a:cubicBezTo>
                        <a:cubicBezTo>
                          <a:pt x="4103" y="107266"/>
                          <a:pt x="3517" y="94957"/>
                          <a:pt x="3517" y="9495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349">
                    <a:extLst>
                      <a:ext uri="{FF2B5EF4-FFF2-40B4-BE49-F238E27FC236}">
                        <a16:creationId xmlns:a16="http://schemas.microsoft.com/office/drawing/2014/main" id="{22C839D1-6C98-4D33-B142-F96E0B223BBC}"/>
                      </a:ext>
                    </a:extLst>
                  </p:cNvPr>
                  <p:cNvSpPr/>
                  <p:nvPr/>
                </p:nvSpPr>
                <p:spPr>
                  <a:xfrm>
                    <a:off x="1448702" y="3700741"/>
                    <a:ext cx="0" cy="107698"/>
                  </a:xfrm>
                  <a:custGeom>
                    <a:avLst/>
                    <a:gdLst>
                      <a:gd name="connsiteX0" fmla="*/ 0 w 0"/>
                      <a:gd name="connsiteY0" fmla="*/ 0 h 109025"/>
                      <a:gd name="connsiteX1" fmla="*/ 0 w 0"/>
                      <a:gd name="connsiteY1" fmla="*/ 109025 h 109025"/>
                      <a:gd name="connsiteX2" fmla="*/ 0 w 0"/>
                      <a:gd name="connsiteY2" fmla="*/ 109025 h 109025"/>
                    </a:gdLst>
                    <a:ahLst/>
                    <a:cxnLst>
                      <a:cxn ang="0">
                        <a:pos x="connsiteX0" y="connsiteY0"/>
                      </a:cxn>
                      <a:cxn ang="0">
                        <a:pos x="connsiteX1" y="connsiteY1"/>
                      </a:cxn>
                      <a:cxn ang="0">
                        <a:pos x="connsiteX2" y="connsiteY2"/>
                      </a:cxn>
                    </a:cxnLst>
                    <a:rect l="l" t="t" r="r" b="b"/>
                    <a:pathLst>
                      <a:path h="109025">
                        <a:moveTo>
                          <a:pt x="0" y="0"/>
                        </a:moveTo>
                        <a:lnTo>
                          <a:pt x="0" y="109025"/>
                        </a:lnTo>
                        <a:lnTo>
                          <a:pt x="0"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350">
                    <a:extLst>
                      <a:ext uri="{FF2B5EF4-FFF2-40B4-BE49-F238E27FC236}">
                        <a16:creationId xmlns:a16="http://schemas.microsoft.com/office/drawing/2014/main" id="{CA780FC7-CA22-486F-98EA-11AB8D2CCFAF}"/>
                      </a:ext>
                    </a:extLst>
                  </p:cNvPr>
                  <p:cNvSpPr/>
                  <p:nvPr/>
                </p:nvSpPr>
                <p:spPr>
                  <a:xfrm>
                    <a:off x="1493917" y="3702812"/>
                    <a:ext cx="5320" cy="213326"/>
                  </a:xfrm>
                  <a:custGeom>
                    <a:avLst/>
                    <a:gdLst>
                      <a:gd name="connsiteX0" fmla="*/ 7034 w 7034"/>
                      <a:gd name="connsiteY0" fmla="*/ 0 h 212774"/>
                      <a:gd name="connsiteX1" fmla="*/ 3517 w 7034"/>
                      <a:gd name="connsiteY1" fmla="*/ 182880 h 212774"/>
                      <a:gd name="connsiteX2" fmla="*/ 0 w 7034"/>
                      <a:gd name="connsiteY2" fmla="*/ 179363 h 212774"/>
                    </a:gdLst>
                    <a:ahLst/>
                    <a:cxnLst>
                      <a:cxn ang="0">
                        <a:pos x="connsiteX0" y="connsiteY0"/>
                      </a:cxn>
                      <a:cxn ang="0">
                        <a:pos x="connsiteX1" y="connsiteY1"/>
                      </a:cxn>
                      <a:cxn ang="0">
                        <a:pos x="connsiteX2" y="connsiteY2"/>
                      </a:cxn>
                    </a:cxnLst>
                    <a:rect l="l" t="t" r="r" b="b"/>
                    <a:pathLst>
                      <a:path w="7034" h="212774">
                        <a:moveTo>
                          <a:pt x="7034" y="0"/>
                        </a:moveTo>
                        <a:cubicBezTo>
                          <a:pt x="5861" y="76493"/>
                          <a:pt x="4689" y="152986"/>
                          <a:pt x="3517" y="182880"/>
                        </a:cubicBezTo>
                        <a:cubicBezTo>
                          <a:pt x="2345" y="212774"/>
                          <a:pt x="586" y="179949"/>
                          <a:pt x="0" y="17936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351">
                    <a:extLst>
                      <a:ext uri="{FF2B5EF4-FFF2-40B4-BE49-F238E27FC236}">
                        <a16:creationId xmlns:a16="http://schemas.microsoft.com/office/drawing/2014/main" id="{50F69826-9B6C-4769-AEFB-83665C1B1A34}"/>
                      </a:ext>
                    </a:extLst>
                  </p:cNvPr>
                  <p:cNvSpPr/>
                  <p:nvPr/>
                </p:nvSpPr>
                <p:spPr>
                  <a:xfrm>
                    <a:off x="1541793" y="3752519"/>
                    <a:ext cx="7980" cy="173974"/>
                  </a:xfrm>
                  <a:custGeom>
                    <a:avLst/>
                    <a:gdLst>
                      <a:gd name="connsiteX0" fmla="*/ 7034 w 7034"/>
                      <a:gd name="connsiteY0" fmla="*/ 0 h 175846"/>
                      <a:gd name="connsiteX1" fmla="*/ 0 w 7034"/>
                      <a:gd name="connsiteY1" fmla="*/ 175846 h 175846"/>
                      <a:gd name="connsiteX2" fmla="*/ 0 w 7034"/>
                      <a:gd name="connsiteY2" fmla="*/ 175846 h 175846"/>
                    </a:gdLst>
                    <a:ahLst/>
                    <a:cxnLst>
                      <a:cxn ang="0">
                        <a:pos x="connsiteX0" y="connsiteY0"/>
                      </a:cxn>
                      <a:cxn ang="0">
                        <a:pos x="connsiteX1" y="connsiteY1"/>
                      </a:cxn>
                      <a:cxn ang="0">
                        <a:pos x="connsiteX2" y="connsiteY2"/>
                      </a:cxn>
                    </a:cxnLst>
                    <a:rect l="l" t="t" r="r" b="b"/>
                    <a:pathLst>
                      <a:path w="7034" h="175846">
                        <a:moveTo>
                          <a:pt x="7034" y="0"/>
                        </a:moveTo>
                        <a:lnTo>
                          <a:pt x="0" y="175846"/>
                        </a:lnTo>
                        <a:lnTo>
                          <a:pt x="0"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352">
                    <a:extLst>
                      <a:ext uri="{FF2B5EF4-FFF2-40B4-BE49-F238E27FC236}">
                        <a16:creationId xmlns:a16="http://schemas.microsoft.com/office/drawing/2014/main" id="{4881D623-1AA2-4EE5-8B15-5C8FFF719EE6}"/>
                      </a:ext>
                    </a:extLst>
                  </p:cNvPr>
                  <p:cNvSpPr/>
                  <p:nvPr/>
                </p:nvSpPr>
                <p:spPr>
                  <a:xfrm>
                    <a:off x="1701379" y="3812582"/>
                    <a:ext cx="2661" cy="136694"/>
                  </a:xfrm>
                  <a:custGeom>
                    <a:avLst/>
                    <a:gdLst>
                      <a:gd name="connsiteX0" fmla="*/ 4103 w 4103"/>
                      <a:gd name="connsiteY0" fmla="*/ 0 h 140090"/>
                      <a:gd name="connsiteX1" fmla="*/ 586 w 4103"/>
                      <a:gd name="connsiteY1" fmla="*/ 119575 h 140090"/>
                      <a:gd name="connsiteX2" fmla="*/ 586 w 4103"/>
                      <a:gd name="connsiteY2" fmla="*/ 123092 h 140090"/>
                    </a:gdLst>
                    <a:ahLst/>
                    <a:cxnLst>
                      <a:cxn ang="0">
                        <a:pos x="connsiteX0" y="connsiteY0"/>
                      </a:cxn>
                      <a:cxn ang="0">
                        <a:pos x="connsiteX1" y="connsiteY1"/>
                      </a:cxn>
                      <a:cxn ang="0">
                        <a:pos x="connsiteX2" y="connsiteY2"/>
                      </a:cxn>
                    </a:cxnLst>
                    <a:rect l="l" t="t" r="r" b="b"/>
                    <a:pathLst>
                      <a:path w="4103" h="140090">
                        <a:moveTo>
                          <a:pt x="4103" y="0"/>
                        </a:moveTo>
                        <a:cubicBezTo>
                          <a:pt x="2637" y="49530"/>
                          <a:pt x="1172" y="99060"/>
                          <a:pt x="586" y="119575"/>
                        </a:cubicBezTo>
                        <a:cubicBezTo>
                          <a:pt x="0" y="140090"/>
                          <a:pt x="293" y="131591"/>
                          <a:pt x="586" y="1230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353">
                    <a:extLst>
                      <a:ext uri="{FF2B5EF4-FFF2-40B4-BE49-F238E27FC236}">
                        <a16:creationId xmlns:a16="http://schemas.microsoft.com/office/drawing/2014/main" id="{5D2B13C0-AD7D-48FB-8604-1C94537C08B6}"/>
                      </a:ext>
                    </a:extLst>
                  </p:cNvPr>
                  <p:cNvSpPr/>
                  <p:nvPr/>
                </p:nvSpPr>
                <p:spPr>
                  <a:xfrm>
                    <a:off x="1754575" y="3738022"/>
                    <a:ext cx="0" cy="205040"/>
                  </a:xfrm>
                  <a:custGeom>
                    <a:avLst/>
                    <a:gdLst>
                      <a:gd name="connsiteX0" fmla="*/ 0 w 0"/>
                      <a:gd name="connsiteY0" fmla="*/ 0 h 207499"/>
                      <a:gd name="connsiteX1" fmla="*/ 0 w 0"/>
                      <a:gd name="connsiteY1" fmla="*/ 207499 h 207499"/>
                      <a:gd name="connsiteX2" fmla="*/ 0 w 0"/>
                      <a:gd name="connsiteY2" fmla="*/ 207499 h 207499"/>
                    </a:gdLst>
                    <a:ahLst/>
                    <a:cxnLst>
                      <a:cxn ang="0">
                        <a:pos x="connsiteX0" y="connsiteY0"/>
                      </a:cxn>
                      <a:cxn ang="0">
                        <a:pos x="connsiteX1" y="connsiteY1"/>
                      </a:cxn>
                      <a:cxn ang="0">
                        <a:pos x="connsiteX2" y="connsiteY2"/>
                      </a:cxn>
                    </a:cxnLst>
                    <a:rect l="l" t="t" r="r" b="b"/>
                    <a:pathLst>
                      <a:path h="207499">
                        <a:moveTo>
                          <a:pt x="0" y="0"/>
                        </a:moveTo>
                        <a:lnTo>
                          <a:pt x="0" y="207499"/>
                        </a:lnTo>
                        <a:lnTo>
                          <a:pt x="0" y="20749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354">
                    <a:extLst>
                      <a:ext uri="{FF2B5EF4-FFF2-40B4-BE49-F238E27FC236}">
                        <a16:creationId xmlns:a16="http://schemas.microsoft.com/office/drawing/2014/main" id="{E9F41C78-B9F1-4E0B-8BBD-F048F2410502}"/>
                      </a:ext>
                    </a:extLst>
                  </p:cNvPr>
                  <p:cNvSpPr/>
                  <p:nvPr/>
                </p:nvSpPr>
                <p:spPr>
                  <a:xfrm>
                    <a:off x="1799791" y="3706954"/>
                    <a:ext cx="2659" cy="227823"/>
                  </a:xfrm>
                  <a:custGeom>
                    <a:avLst/>
                    <a:gdLst>
                      <a:gd name="connsiteX0" fmla="*/ 0 w 4103"/>
                      <a:gd name="connsiteY0" fmla="*/ 0 h 230359"/>
                      <a:gd name="connsiteX1" fmla="*/ 3517 w 4103"/>
                      <a:gd name="connsiteY1" fmla="*/ 196948 h 230359"/>
                      <a:gd name="connsiteX2" fmla="*/ 3517 w 4103"/>
                      <a:gd name="connsiteY2" fmla="*/ 200465 h 230359"/>
                    </a:gdLst>
                    <a:ahLst/>
                    <a:cxnLst>
                      <a:cxn ang="0">
                        <a:pos x="connsiteX0" y="connsiteY0"/>
                      </a:cxn>
                      <a:cxn ang="0">
                        <a:pos x="connsiteX1" y="connsiteY1"/>
                      </a:cxn>
                      <a:cxn ang="0">
                        <a:pos x="connsiteX2" y="connsiteY2"/>
                      </a:cxn>
                    </a:cxnLst>
                    <a:rect l="l" t="t" r="r" b="b"/>
                    <a:pathLst>
                      <a:path w="4103" h="230359">
                        <a:moveTo>
                          <a:pt x="0" y="0"/>
                        </a:moveTo>
                        <a:cubicBezTo>
                          <a:pt x="1465" y="81768"/>
                          <a:pt x="2931" y="163537"/>
                          <a:pt x="3517" y="196948"/>
                        </a:cubicBezTo>
                        <a:cubicBezTo>
                          <a:pt x="4103" y="230359"/>
                          <a:pt x="3517" y="200465"/>
                          <a:pt x="3517" y="200465"/>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Freeform 355">
                    <a:extLst>
                      <a:ext uri="{FF2B5EF4-FFF2-40B4-BE49-F238E27FC236}">
                        <a16:creationId xmlns:a16="http://schemas.microsoft.com/office/drawing/2014/main" id="{85EF5CB8-5A5A-4E2D-9B23-5414F83E507A}"/>
                      </a:ext>
                    </a:extLst>
                  </p:cNvPr>
                  <p:cNvSpPr/>
                  <p:nvPr/>
                </p:nvSpPr>
                <p:spPr>
                  <a:xfrm>
                    <a:off x="1852987" y="3706954"/>
                    <a:ext cx="10639" cy="111841"/>
                  </a:xfrm>
                  <a:custGeom>
                    <a:avLst/>
                    <a:gdLst>
                      <a:gd name="connsiteX0" fmla="*/ 0 w 11723"/>
                      <a:gd name="connsiteY0" fmla="*/ 0 h 111369"/>
                      <a:gd name="connsiteX1" fmla="*/ 10551 w 11723"/>
                      <a:gd name="connsiteY1" fmla="*/ 94957 h 111369"/>
                      <a:gd name="connsiteX2" fmla="*/ 7034 w 11723"/>
                      <a:gd name="connsiteY2" fmla="*/ 98474 h 111369"/>
                    </a:gdLst>
                    <a:ahLst/>
                    <a:cxnLst>
                      <a:cxn ang="0">
                        <a:pos x="connsiteX0" y="connsiteY0"/>
                      </a:cxn>
                      <a:cxn ang="0">
                        <a:pos x="connsiteX1" y="connsiteY1"/>
                      </a:cxn>
                      <a:cxn ang="0">
                        <a:pos x="connsiteX2" y="connsiteY2"/>
                      </a:cxn>
                    </a:cxnLst>
                    <a:rect l="l" t="t" r="r" b="b"/>
                    <a:pathLst>
                      <a:path w="11723" h="111369">
                        <a:moveTo>
                          <a:pt x="0" y="0"/>
                        </a:moveTo>
                        <a:cubicBezTo>
                          <a:pt x="4689" y="39272"/>
                          <a:pt x="9379" y="78545"/>
                          <a:pt x="10551" y="94957"/>
                        </a:cubicBezTo>
                        <a:cubicBezTo>
                          <a:pt x="11723" y="111369"/>
                          <a:pt x="7034" y="98474"/>
                          <a:pt x="7034" y="9847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Freeform 356">
                    <a:extLst>
                      <a:ext uri="{FF2B5EF4-FFF2-40B4-BE49-F238E27FC236}">
                        <a16:creationId xmlns:a16="http://schemas.microsoft.com/office/drawing/2014/main" id="{3FB764F2-D9BE-49CA-9AE5-9EFBFC41C75C}"/>
                      </a:ext>
                    </a:extLst>
                  </p:cNvPr>
                  <p:cNvSpPr/>
                  <p:nvPr/>
                </p:nvSpPr>
                <p:spPr>
                  <a:xfrm>
                    <a:off x="1959378" y="3700741"/>
                    <a:ext cx="5320" cy="111841"/>
                  </a:xfrm>
                  <a:custGeom>
                    <a:avLst/>
                    <a:gdLst>
                      <a:gd name="connsiteX0" fmla="*/ 0 w 3517"/>
                      <a:gd name="connsiteY0" fmla="*/ 0 h 112542"/>
                      <a:gd name="connsiteX1" fmla="*/ 3517 w 3517"/>
                      <a:gd name="connsiteY1" fmla="*/ 112542 h 112542"/>
                      <a:gd name="connsiteX2" fmla="*/ 0 w 3517"/>
                      <a:gd name="connsiteY2" fmla="*/ 109025 h 112542"/>
                    </a:gdLst>
                    <a:ahLst/>
                    <a:cxnLst>
                      <a:cxn ang="0">
                        <a:pos x="connsiteX0" y="connsiteY0"/>
                      </a:cxn>
                      <a:cxn ang="0">
                        <a:pos x="connsiteX1" y="connsiteY1"/>
                      </a:cxn>
                      <a:cxn ang="0">
                        <a:pos x="connsiteX2" y="connsiteY2"/>
                      </a:cxn>
                    </a:cxnLst>
                    <a:rect l="l" t="t" r="r" b="b"/>
                    <a:pathLst>
                      <a:path w="3517" h="112542">
                        <a:moveTo>
                          <a:pt x="0" y="0"/>
                        </a:moveTo>
                        <a:cubicBezTo>
                          <a:pt x="1758" y="47185"/>
                          <a:pt x="3517" y="94371"/>
                          <a:pt x="3517" y="112542"/>
                        </a:cubicBezTo>
                        <a:lnTo>
                          <a:pt x="0"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Freeform 357">
                    <a:extLst>
                      <a:ext uri="{FF2B5EF4-FFF2-40B4-BE49-F238E27FC236}">
                        <a16:creationId xmlns:a16="http://schemas.microsoft.com/office/drawing/2014/main" id="{9B05DF7A-6794-4E1C-89F9-3AA276D450C4}"/>
                      </a:ext>
                    </a:extLst>
                  </p:cNvPr>
                  <p:cNvSpPr/>
                  <p:nvPr/>
                </p:nvSpPr>
                <p:spPr>
                  <a:xfrm>
                    <a:off x="2007254" y="3706954"/>
                    <a:ext cx="0" cy="186401"/>
                  </a:xfrm>
                  <a:custGeom>
                    <a:avLst/>
                    <a:gdLst>
                      <a:gd name="connsiteX0" fmla="*/ 0 w 0"/>
                      <a:gd name="connsiteY0" fmla="*/ 0 h 186397"/>
                      <a:gd name="connsiteX1" fmla="*/ 0 w 0"/>
                      <a:gd name="connsiteY1" fmla="*/ 186397 h 186397"/>
                      <a:gd name="connsiteX2" fmla="*/ 0 w 0"/>
                      <a:gd name="connsiteY2" fmla="*/ 179363 h 186397"/>
                    </a:gdLst>
                    <a:ahLst/>
                    <a:cxnLst>
                      <a:cxn ang="0">
                        <a:pos x="connsiteX0" y="connsiteY0"/>
                      </a:cxn>
                      <a:cxn ang="0">
                        <a:pos x="connsiteX1" y="connsiteY1"/>
                      </a:cxn>
                      <a:cxn ang="0">
                        <a:pos x="connsiteX2" y="connsiteY2"/>
                      </a:cxn>
                    </a:cxnLst>
                    <a:rect l="l" t="t" r="r" b="b"/>
                    <a:pathLst>
                      <a:path h="186397">
                        <a:moveTo>
                          <a:pt x="0" y="0"/>
                        </a:moveTo>
                        <a:lnTo>
                          <a:pt x="0" y="186397"/>
                        </a:lnTo>
                        <a:lnTo>
                          <a:pt x="0" y="179363"/>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Freeform 358">
                    <a:extLst>
                      <a:ext uri="{FF2B5EF4-FFF2-40B4-BE49-F238E27FC236}">
                        <a16:creationId xmlns:a16="http://schemas.microsoft.com/office/drawing/2014/main" id="{E44CC547-8572-4051-A172-882EFCBAA3C4}"/>
                      </a:ext>
                    </a:extLst>
                  </p:cNvPr>
                  <p:cNvSpPr/>
                  <p:nvPr/>
                </p:nvSpPr>
                <p:spPr>
                  <a:xfrm>
                    <a:off x="2063108" y="3748377"/>
                    <a:ext cx="0" cy="186401"/>
                  </a:xfrm>
                  <a:custGeom>
                    <a:avLst/>
                    <a:gdLst>
                      <a:gd name="connsiteX0" fmla="*/ 0 w 0"/>
                      <a:gd name="connsiteY0" fmla="*/ 0 h 189914"/>
                      <a:gd name="connsiteX1" fmla="*/ 0 w 0"/>
                      <a:gd name="connsiteY1" fmla="*/ 189914 h 189914"/>
                      <a:gd name="connsiteX2" fmla="*/ 0 w 0"/>
                      <a:gd name="connsiteY2" fmla="*/ 186397 h 189914"/>
                    </a:gdLst>
                    <a:ahLst/>
                    <a:cxnLst>
                      <a:cxn ang="0">
                        <a:pos x="connsiteX0" y="connsiteY0"/>
                      </a:cxn>
                      <a:cxn ang="0">
                        <a:pos x="connsiteX1" y="connsiteY1"/>
                      </a:cxn>
                      <a:cxn ang="0">
                        <a:pos x="connsiteX2" y="connsiteY2"/>
                      </a:cxn>
                    </a:cxnLst>
                    <a:rect l="l" t="t" r="r" b="b"/>
                    <a:pathLst>
                      <a:path h="189914">
                        <a:moveTo>
                          <a:pt x="0" y="0"/>
                        </a:moveTo>
                        <a:lnTo>
                          <a:pt x="0" y="189914"/>
                        </a:lnTo>
                        <a:lnTo>
                          <a:pt x="0" y="186397"/>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Freeform 359">
                    <a:extLst>
                      <a:ext uri="{FF2B5EF4-FFF2-40B4-BE49-F238E27FC236}">
                        <a16:creationId xmlns:a16="http://schemas.microsoft.com/office/drawing/2014/main" id="{CE9FCBE6-61A0-4718-915F-4D4CBC611C07}"/>
                      </a:ext>
                    </a:extLst>
                  </p:cNvPr>
                  <p:cNvSpPr/>
                  <p:nvPr/>
                </p:nvSpPr>
                <p:spPr>
                  <a:xfrm>
                    <a:off x="2113644" y="3833293"/>
                    <a:ext cx="2659" cy="105627"/>
                  </a:xfrm>
                  <a:custGeom>
                    <a:avLst/>
                    <a:gdLst>
                      <a:gd name="connsiteX0" fmla="*/ 0 w 3517"/>
                      <a:gd name="connsiteY0" fmla="*/ 0 h 109025"/>
                      <a:gd name="connsiteX1" fmla="*/ 3517 w 3517"/>
                      <a:gd name="connsiteY1" fmla="*/ 109025 h 109025"/>
                      <a:gd name="connsiteX2" fmla="*/ 3517 w 3517"/>
                      <a:gd name="connsiteY2" fmla="*/ 109025 h 109025"/>
                    </a:gdLst>
                    <a:ahLst/>
                    <a:cxnLst>
                      <a:cxn ang="0">
                        <a:pos x="connsiteX0" y="connsiteY0"/>
                      </a:cxn>
                      <a:cxn ang="0">
                        <a:pos x="connsiteX1" y="connsiteY1"/>
                      </a:cxn>
                      <a:cxn ang="0">
                        <a:pos x="connsiteX2" y="connsiteY2"/>
                      </a:cxn>
                    </a:cxnLst>
                    <a:rect l="l" t="t" r="r" b="b"/>
                    <a:pathLst>
                      <a:path w="3517" h="109025">
                        <a:moveTo>
                          <a:pt x="0" y="0"/>
                        </a:moveTo>
                        <a:lnTo>
                          <a:pt x="3517" y="109025"/>
                        </a:lnTo>
                        <a:lnTo>
                          <a:pt x="3517" y="10902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Freeform 360">
                    <a:extLst>
                      <a:ext uri="{FF2B5EF4-FFF2-40B4-BE49-F238E27FC236}">
                        <a16:creationId xmlns:a16="http://schemas.microsoft.com/office/drawing/2014/main" id="{4A19EDE9-0335-4302-8D63-5548E6B09A3F}"/>
                      </a:ext>
                    </a:extLst>
                  </p:cNvPr>
                  <p:cNvSpPr/>
                  <p:nvPr/>
                </p:nvSpPr>
                <p:spPr>
                  <a:xfrm>
                    <a:off x="2212055" y="3816724"/>
                    <a:ext cx="7980" cy="136694"/>
                  </a:xfrm>
                  <a:custGeom>
                    <a:avLst/>
                    <a:gdLst>
                      <a:gd name="connsiteX0" fmla="*/ 0 w 7619"/>
                      <a:gd name="connsiteY0" fmla="*/ 0 h 140090"/>
                      <a:gd name="connsiteX1" fmla="*/ 7033 w 7619"/>
                      <a:gd name="connsiteY1" fmla="*/ 119575 h 140090"/>
                      <a:gd name="connsiteX2" fmla="*/ 3517 w 7619"/>
                      <a:gd name="connsiteY2" fmla="*/ 123092 h 140090"/>
                    </a:gdLst>
                    <a:ahLst/>
                    <a:cxnLst>
                      <a:cxn ang="0">
                        <a:pos x="connsiteX0" y="connsiteY0"/>
                      </a:cxn>
                      <a:cxn ang="0">
                        <a:pos x="connsiteX1" y="connsiteY1"/>
                      </a:cxn>
                      <a:cxn ang="0">
                        <a:pos x="connsiteX2" y="connsiteY2"/>
                      </a:cxn>
                    </a:cxnLst>
                    <a:rect l="l" t="t" r="r" b="b"/>
                    <a:pathLst>
                      <a:path w="7619" h="140090">
                        <a:moveTo>
                          <a:pt x="0" y="0"/>
                        </a:moveTo>
                        <a:cubicBezTo>
                          <a:pt x="3223" y="49530"/>
                          <a:pt x="6447" y="99060"/>
                          <a:pt x="7033" y="119575"/>
                        </a:cubicBezTo>
                        <a:cubicBezTo>
                          <a:pt x="7619" y="140090"/>
                          <a:pt x="3517" y="123092"/>
                          <a:pt x="3517" y="1230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Freeform 361">
                    <a:extLst>
                      <a:ext uri="{FF2B5EF4-FFF2-40B4-BE49-F238E27FC236}">
                        <a16:creationId xmlns:a16="http://schemas.microsoft.com/office/drawing/2014/main" id="{BB34088A-5E2F-4941-9962-A1A899C01609}"/>
                      </a:ext>
                    </a:extLst>
                  </p:cNvPr>
                  <p:cNvSpPr/>
                  <p:nvPr/>
                </p:nvSpPr>
                <p:spPr>
                  <a:xfrm>
                    <a:off x="2353024" y="3709026"/>
                    <a:ext cx="5320" cy="163618"/>
                  </a:xfrm>
                  <a:custGeom>
                    <a:avLst/>
                    <a:gdLst>
                      <a:gd name="connsiteX0" fmla="*/ 586 w 4103"/>
                      <a:gd name="connsiteY0" fmla="*/ 0 h 163537"/>
                      <a:gd name="connsiteX1" fmla="*/ 586 w 4103"/>
                      <a:gd name="connsiteY1" fmla="*/ 140677 h 163537"/>
                      <a:gd name="connsiteX2" fmla="*/ 4103 w 4103"/>
                      <a:gd name="connsiteY2" fmla="*/ 137160 h 163537"/>
                    </a:gdLst>
                    <a:ahLst/>
                    <a:cxnLst>
                      <a:cxn ang="0">
                        <a:pos x="connsiteX0" y="connsiteY0"/>
                      </a:cxn>
                      <a:cxn ang="0">
                        <a:pos x="connsiteX1" y="connsiteY1"/>
                      </a:cxn>
                      <a:cxn ang="0">
                        <a:pos x="connsiteX2" y="connsiteY2"/>
                      </a:cxn>
                    </a:cxnLst>
                    <a:rect l="l" t="t" r="r" b="b"/>
                    <a:pathLst>
                      <a:path w="4103" h="163537">
                        <a:moveTo>
                          <a:pt x="586" y="0"/>
                        </a:moveTo>
                        <a:cubicBezTo>
                          <a:pt x="293" y="58908"/>
                          <a:pt x="0" y="117817"/>
                          <a:pt x="586" y="140677"/>
                        </a:cubicBezTo>
                        <a:cubicBezTo>
                          <a:pt x="1172" y="163537"/>
                          <a:pt x="4103" y="137160"/>
                          <a:pt x="4103" y="137160"/>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Freeform 362">
                    <a:extLst>
                      <a:ext uri="{FF2B5EF4-FFF2-40B4-BE49-F238E27FC236}">
                        <a16:creationId xmlns:a16="http://schemas.microsoft.com/office/drawing/2014/main" id="{AFBE7088-B22F-4A54-AE62-F1C4B33AD70C}"/>
                      </a:ext>
                    </a:extLst>
                  </p:cNvPr>
                  <p:cNvSpPr/>
                  <p:nvPr/>
                </p:nvSpPr>
                <p:spPr>
                  <a:xfrm>
                    <a:off x="2464734" y="3696599"/>
                    <a:ext cx="2659" cy="130480"/>
                  </a:xfrm>
                  <a:custGeom>
                    <a:avLst/>
                    <a:gdLst>
                      <a:gd name="connsiteX0" fmla="*/ 4103 w 4103"/>
                      <a:gd name="connsiteY0" fmla="*/ 0 h 130713"/>
                      <a:gd name="connsiteX1" fmla="*/ 586 w 4103"/>
                      <a:gd name="connsiteY1" fmla="*/ 112542 h 130713"/>
                      <a:gd name="connsiteX2" fmla="*/ 586 w 4103"/>
                      <a:gd name="connsiteY2" fmla="*/ 109025 h 130713"/>
                    </a:gdLst>
                    <a:ahLst/>
                    <a:cxnLst>
                      <a:cxn ang="0">
                        <a:pos x="connsiteX0" y="connsiteY0"/>
                      </a:cxn>
                      <a:cxn ang="0">
                        <a:pos x="connsiteX1" y="connsiteY1"/>
                      </a:cxn>
                      <a:cxn ang="0">
                        <a:pos x="connsiteX2" y="connsiteY2"/>
                      </a:cxn>
                    </a:cxnLst>
                    <a:rect l="l" t="t" r="r" b="b"/>
                    <a:pathLst>
                      <a:path w="4103" h="130713">
                        <a:moveTo>
                          <a:pt x="4103" y="0"/>
                        </a:moveTo>
                        <a:cubicBezTo>
                          <a:pt x="2637" y="47185"/>
                          <a:pt x="1172" y="94371"/>
                          <a:pt x="586" y="112542"/>
                        </a:cubicBezTo>
                        <a:cubicBezTo>
                          <a:pt x="0" y="130713"/>
                          <a:pt x="586" y="109025"/>
                          <a:pt x="586" y="109025"/>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Freeform 363">
                    <a:extLst>
                      <a:ext uri="{FF2B5EF4-FFF2-40B4-BE49-F238E27FC236}">
                        <a16:creationId xmlns:a16="http://schemas.microsoft.com/office/drawing/2014/main" id="{B19EE29A-8788-42AB-8DF2-F74D2873FE5C}"/>
                      </a:ext>
                    </a:extLst>
                  </p:cNvPr>
                  <p:cNvSpPr/>
                  <p:nvPr/>
                </p:nvSpPr>
                <p:spPr>
                  <a:xfrm>
                    <a:off x="2509949" y="3721453"/>
                    <a:ext cx="5320" cy="165690"/>
                  </a:xfrm>
                  <a:custGeom>
                    <a:avLst/>
                    <a:gdLst>
                      <a:gd name="connsiteX0" fmla="*/ 0 w 3517"/>
                      <a:gd name="connsiteY0" fmla="*/ 165295 h 165295"/>
                      <a:gd name="connsiteX1" fmla="*/ 3517 w 3517"/>
                      <a:gd name="connsiteY1" fmla="*/ 0 h 165295"/>
                      <a:gd name="connsiteX2" fmla="*/ 3517 w 3517"/>
                      <a:gd name="connsiteY2" fmla="*/ 0 h 165295"/>
                    </a:gdLst>
                    <a:ahLst/>
                    <a:cxnLst>
                      <a:cxn ang="0">
                        <a:pos x="connsiteX0" y="connsiteY0"/>
                      </a:cxn>
                      <a:cxn ang="0">
                        <a:pos x="connsiteX1" y="connsiteY1"/>
                      </a:cxn>
                      <a:cxn ang="0">
                        <a:pos x="connsiteX2" y="connsiteY2"/>
                      </a:cxn>
                    </a:cxnLst>
                    <a:rect l="l" t="t" r="r" b="b"/>
                    <a:pathLst>
                      <a:path w="3517" h="165295">
                        <a:moveTo>
                          <a:pt x="0" y="165295"/>
                        </a:moveTo>
                        <a:cubicBezTo>
                          <a:pt x="1465" y="96422"/>
                          <a:pt x="3517" y="0"/>
                          <a:pt x="3517" y="0"/>
                        </a:cubicBezTo>
                        <a:lnTo>
                          <a:pt x="3517"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Freeform 364">
                    <a:extLst>
                      <a:ext uri="{FF2B5EF4-FFF2-40B4-BE49-F238E27FC236}">
                        <a16:creationId xmlns:a16="http://schemas.microsoft.com/office/drawing/2014/main" id="{426C19A2-C7F1-4C20-8B0F-831C06FC8EFD}"/>
                      </a:ext>
                    </a:extLst>
                  </p:cNvPr>
                  <p:cNvSpPr/>
                  <p:nvPr/>
                </p:nvSpPr>
                <p:spPr>
                  <a:xfrm>
                    <a:off x="2259931" y="3719381"/>
                    <a:ext cx="7980" cy="207112"/>
                  </a:xfrm>
                  <a:custGeom>
                    <a:avLst/>
                    <a:gdLst>
                      <a:gd name="connsiteX0" fmla="*/ 7619 w 7619"/>
                      <a:gd name="connsiteY0" fmla="*/ 209257 h 209257"/>
                      <a:gd name="connsiteX1" fmla="*/ 586 w 7619"/>
                      <a:gd name="connsiteY1" fmla="*/ 29894 h 209257"/>
                      <a:gd name="connsiteX2" fmla="*/ 4102 w 7619"/>
                      <a:gd name="connsiteY2" fmla="*/ 29894 h 209257"/>
                    </a:gdLst>
                    <a:ahLst/>
                    <a:cxnLst>
                      <a:cxn ang="0">
                        <a:pos x="connsiteX0" y="connsiteY0"/>
                      </a:cxn>
                      <a:cxn ang="0">
                        <a:pos x="connsiteX1" y="connsiteY1"/>
                      </a:cxn>
                      <a:cxn ang="0">
                        <a:pos x="connsiteX2" y="connsiteY2"/>
                      </a:cxn>
                    </a:cxnLst>
                    <a:rect l="l" t="t" r="r" b="b"/>
                    <a:pathLst>
                      <a:path w="7619" h="209257">
                        <a:moveTo>
                          <a:pt x="7619" y="209257"/>
                        </a:moveTo>
                        <a:cubicBezTo>
                          <a:pt x="4395" y="134522"/>
                          <a:pt x="1172" y="59788"/>
                          <a:pt x="586" y="29894"/>
                        </a:cubicBezTo>
                        <a:cubicBezTo>
                          <a:pt x="0" y="0"/>
                          <a:pt x="2051" y="14947"/>
                          <a:pt x="4102" y="2989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Freeform 365">
                    <a:extLst>
                      <a:ext uri="{FF2B5EF4-FFF2-40B4-BE49-F238E27FC236}">
                        <a16:creationId xmlns:a16="http://schemas.microsoft.com/office/drawing/2014/main" id="{DAFB8C9F-132C-44DA-9D26-6C336B99033E}"/>
                      </a:ext>
                    </a:extLst>
                  </p:cNvPr>
                  <p:cNvSpPr/>
                  <p:nvPr/>
                </p:nvSpPr>
                <p:spPr>
                  <a:xfrm>
                    <a:off x="2307807" y="3677958"/>
                    <a:ext cx="7980" cy="205042"/>
                  </a:xfrm>
                  <a:custGeom>
                    <a:avLst/>
                    <a:gdLst>
                      <a:gd name="connsiteX0" fmla="*/ 10550 w 10550"/>
                      <a:gd name="connsiteY0" fmla="*/ 203981 h 203981"/>
                      <a:gd name="connsiteX1" fmla="*/ 3516 w 10550"/>
                      <a:gd name="connsiteY1" fmla="*/ 28135 h 203981"/>
                      <a:gd name="connsiteX2" fmla="*/ 0 w 10550"/>
                      <a:gd name="connsiteY2" fmla="*/ 35169 h 203981"/>
                    </a:gdLst>
                    <a:ahLst/>
                    <a:cxnLst>
                      <a:cxn ang="0">
                        <a:pos x="connsiteX0" y="connsiteY0"/>
                      </a:cxn>
                      <a:cxn ang="0">
                        <a:pos x="connsiteX1" y="connsiteY1"/>
                      </a:cxn>
                      <a:cxn ang="0">
                        <a:pos x="connsiteX2" y="connsiteY2"/>
                      </a:cxn>
                    </a:cxnLst>
                    <a:rect l="l" t="t" r="r" b="b"/>
                    <a:pathLst>
                      <a:path w="10550" h="203981">
                        <a:moveTo>
                          <a:pt x="10550" y="203981"/>
                        </a:moveTo>
                        <a:cubicBezTo>
                          <a:pt x="7912" y="130125"/>
                          <a:pt x="5274" y="56270"/>
                          <a:pt x="3516" y="28135"/>
                        </a:cubicBezTo>
                        <a:cubicBezTo>
                          <a:pt x="1758" y="0"/>
                          <a:pt x="586" y="33997"/>
                          <a:pt x="0" y="35169"/>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Freeform 366">
                    <a:extLst>
                      <a:ext uri="{FF2B5EF4-FFF2-40B4-BE49-F238E27FC236}">
                        <a16:creationId xmlns:a16="http://schemas.microsoft.com/office/drawing/2014/main" id="{E24C2461-AF87-46AA-BDE8-F816DDA4B0BE}"/>
                      </a:ext>
                    </a:extLst>
                  </p:cNvPr>
                  <p:cNvSpPr/>
                  <p:nvPr/>
                </p:nvSpPr>
                <p:spPr>
                  <a:xfrm>
                    <a:off x="2557825" y="3783586"/>
                    <a:ext cx="5320" cy="144978"/>
                  </a:xfrm>
                  <a:custGeom>
                    <a:avLst/>
                    <a:gdLst>
                      <a:gd name="connsiteX0" fmla="*/ 0 w 3517"/>
                      <a:gd name="connsiteY0" fmla="*/ 147711 h 147711"/>
                      <a:gd name="connsiteX1" fmla="*/ 3517 w 3517"/>
                      <a:gd name="connsiteY1" fmla="*/ 0 h 147711"/>
                      <a:gd name="connsiteX2" fmla="*/ 3517 w 3517"/>
                      <a:gd name="connsiteY2" fmla="*/ 0 h 147711"/>
                    </a:gdLst>
                    <a:ahLst/>
                    <a:cxnLst>
                      <a:cxn ang="0">
                        <a:pos x="connsiteX0" y="connsiteY0"/>
                      </a:cxn>
                      <a:cxn ang="0">
                        <a:pos x="connsiteX1" y="connsiteY1"/>
                      </a:cxn>
                      <a:cxn ang="0">
                        <a:pos x="connsiteX2" y="connsiteY2"/>
                      </a:cxn>
                    </a:cxnLst>
                    <a:rect l="l" t="t" r="r" b="b"/>
                    <a:pathLst>
                      <a:path w="3517" h="147711">
                        <a:moveTo>
                          <a:pt x="0" y="147711"/>
                        </a:moveTo>
                        <a:cubicBezTo>
                          <a:pt x="1465" y="86165"/>
                          <a:pt x="3517" y="0"/>
                          <a:pt x="3517" y="0"/>
                        </a:cubicBezTo>
                        <a:lnTo>
                          <a:pt x="3517"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Freeform 367">
                    <a:extLst>
                      <a:ext uri="{FF2B5EF4-FFF2-40B4-BE49-F238E27FC236}">
                        <a16:creationId xmlns:a16="http://schemas.microsoft.com/office/drawing/2014/main" id="{CB231773-E322-4DF1-BF8B-64401F7309B4}"/>
                      </a:ext>
                    </a:extLst>
                  </p:cNvPr>
                  <p:cNvSpPr/>
                  <p:nvPr/>
                </p:nvSpPr>
                <p:spPr>
                  <a:xfrm>
                    <a:off x="2613681" y="3843648"/>
                    <a:ext cx="2659" cy="84917"/>
                  </a:xfrm>
                  <a:custGeom>
                    <a:avLst/>
                    <a:gdLst>
                      <a:gd name="connsiteX0" fmla="*/ 0 w 3517"/>
                      <a:gd name="connsiteY0" fmla="*/ 87923 h 87923"/>
                      <a:gd name="connsiteX1" fmla="*/ 3517 w 3517"/>
                      <a:gd name="connsiteY1" fmla="*/ 0 h 87923"/>
                      <a:gd name="connsiteX2" fmla="*/ 0 w 3517"/>
                      <a:gd name="connsiteY2" fmla="*/ 3517 h 87923"/>
                    </a:gdLst>
                    <a:ahLst/>
                    <a:cxnLst>
                      <a:cxn ang="0">
                        <a:pos x="connsiteX0" y="connsiteY0"/>
                      </a:cxn>
                      <a:cxn ang="0">
                        <a:pos x="connsiteX1" y="connsiteY1"/>
                      </a:cxn>
                      <a:cxn ang="0">
                        <a:pos x="connsiteX2" y="connsiteY2"/>
                      </a:cxn>
                    </a:cxnLst>
                    <a:rect l="l" t="t" r="r" b="b"/>
                    <a:pathLst>
                      <a:path w="3517" h="87923">
                        <a:moveTo>
                          <a:pt x="0" y="87923"/>
                        </a:moveTo>
                        <a:cubicBezTo>
                          <a:pt x="1758" y="50995"/>
                          <a:pt x="3517" y="14068"/>
                          <a:pt x="3517" y="0"/>
                        </a:cubicBezTo>
                        <a:lnTo>
                          <a:pt x="0" y="3517"/>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Freeform 368">
                    <a:extLst>
                      <a:ext uri="{FF2B5EF4-FFF2-40B4-BE49-F238E27FC236}">
                        <a16:creationId xmlns:a16="http://schemas.microsoft.com/office/drawing/2014/main" id="{F1A0E4AD-D60C-4C2B-B343-9461A15A59CB}"/>
                      </a:ext>
                    </a:extLst>
                  </p:cNvPr>
                  <p:cNvSpPr/>
                  <p:nvPr/>
                </p:nvSpPr>
                <p:spPr>
                  <a:xfrm>
                    <a:off x="2714753" y="3827079"/>
                    <a:ext cx="2659" cy="95272"/>
                  </a:xfrm>
                  <a:custGeom>
                    <a:avLst/>
                    <a:gdLst>
                      <a:gd name="connsiteX0" fmla="*/ 4103 w 4103"/>
                      <a:gd name="connsiteY0" fmla="*/ 97887 h 97887"/>
                      <a:gd name="connsiteX1" fmla="*/ 586 w 4103"/>
                      <a:gd name="connsiteY1" fmla="*/ 13481 h 97887"/>
                      <a:gd name="connsiteX2" fmla="*/ 586 w 4103"/>
                      <a:gd name="connsiteY2" fmla="*/ 16998 h 97887"/>
                    </a:gdLst>
                    <a:ahLst/>
                    <a:cxnLst>
                      <a:cxn ang="0">
                        <a:pos x="connsiteX0" y="connsiteY0"/>
                      </a:cxn>
                      <a:cxn ang="0">
                        <a:pos x="connsiteX1" y="connsiteY1"/>
                      </a:cxn>
                      <a:cxn ang="0">
                        <a:pos x="connsiteX2" y="connsiteY2"/>
                      </a:cxn>
                    </a:cxnLst>
                    <a:rect l="l" t="t" r="r" b="b"/>
                    <a:pathLst>
                      <a:path w="4103" h="97887">
                        <a:moveTo>
                          <a:pt x="4103" y="97887"/>
                        </a:moveTo>
                        <a:cubicBezTo>
                          <a:pt x="2637" y="62424"/>
                          <a:pt x="1172" y="26962"/>
                          <a:pt x="586" y="13481"/>
                        </a:cubicBezTo>
                        <a:cubicBezTo>
                          <a:pt x="0" y="0"/>
                          <a:pt x="586" y="16998"/>
                          <a:pt x="586" y="1699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Freeform 369">
                    <a:extLst>
                      <a:ext uri="{FF2B5EF4-FFF2-40B4-BE49-F238E27FC236}">
                        <a16:creationId xmlns:a16="http://schemas.microsoft.com/office/drawing/2014/main" id="{A8AEF731-AAC7-4C4C-84B6-27101806B30E}"/>
                      </a:ext>
                    </a:extLst>
                  </p:cNvPr>
                  <p:cNvSpPr/>
                  <p:nvPr/>
                </p:nvSpPr>
                <p:spPr>
                  <a:xfrm>
                    <a:off x="2762629" y="3758733"/>
                    <a:ext cx="5320" cy="169832"/>
                  </a:xfrm>
                  <a:custGeom>
                    <a:avLst/>
                    <a:gdLst>
                      <a:gd name="connsiteX0" fmla="*/ 3516 w 3516"/>
                      <a:gd name="connsiteY0" fmla="*/ 172329 h 172329"/>
                      <a:gd name="connsiteX1" fmla="*/ 0 w 3516"/>
                      <a:gd name="connsiteY1" fmla="*/ 0 h 172329"/>
                      <a:gd name="connsiteX2" fmla="*/ 0 w 3516"/>
                      <a:gd name="connsiteY2" fmla="*/ 0 h 172329"/>
                    </a:gdLst>
                    <a:ahLst/>
                    <a:cxnLst>
                      <a:cxn ang="0">
                        <a:pos x="connsiteX0" y="connsiteY0"/>
                      </a:cxn>
                      <a:cxn ang="0">
                        <a:pos x="connsiteX1" y="connsiteY1"/>
                      </a:cxn>
                      <a:cxn ang="0">
                        <a:pos x="connsiteX2" y="connsiteY2"/>
                      </a:cxn>
                    </a:cxnLst>
                    <a:rect l="l" t="t" r="r" b="b"/>
                    <a:pathLst>
                      <a:path w="3516" h="172329">
                        <a:moveTo>
                          <a:pt x="3516" y="172329"/>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Freeform 370">
                    <a:extLst>
                      <a:ext uri="{FF2B5EF4-FFF2-40B4-BE49-F238E27FC236}">
                        <a16:creationId xmlns:a16="http://schemas.microsoft.com/office/drawing/2014/main" id="{DB6BDB5A-956D-46CE-831D-60930E8EA4F6}"/>
                      </a:ext>
                    </a:extLst>
                  </p:cNvPr>
                  <p:cNvSpPr/>
                  <p:nvPr/>
                </p:nvSpPr>
                <p:spPr>
                  <a:xfrm>
                    <a:off x="2813163" y="3675888"/>
                    <a:ext cx="5320" cy="217467"/>
                  </a:xfrm>
                  <a:custGeom>
                    <a:avLst/>
                    <a:gdLst>
                      <a:gd name="connsiteX0" fmla="*/ 7034 w 7034"/>
                      <a:gd name="connsiteY0" fmla="*/ 216877 h 216877"/>
                      <a:gd name="connsiteX1" fmla="*/ 3517 w 7034"/>
                      <a:gd name="connsiteY1" fmla="*/ 30480 h 216877"/>
                      <a:gd name="connsiteX2" fmla="*/ 0 w 7034"/>
                      <a:gd name="connsiteY2" fmla="*/ 33997 h 216877"/>
                    </a:gdLst>
                    <a:ahLst/>
                    <a:cxnLst>
                      <a:cxn ang="0">
                        <a:pos x="connsiteX0" y="connsiteY0"/>
                      </a:cxn>
                      <a:cxn ang="0">
                        <a:pos x="connsiteX1" y="connsiteY1"/>
                      </a:cxn>
                      <a:cxn ang="0">
                        <a:pos x="connsiteX2" y="connsiteY2"/>
                      </a:cxn>
                    </a:cxnLst>
                    <a:rect l="l" t="t" r="r" b="b"/>
                    <a:pathLst>
                      <a:path w="7034" h="216877">
                        <a:moveTo>
                          <a:pt x="7034" y="216877"/>
                        </a:moveTo>
                        <a:cubicBezTo>
                          <a:pt x="5861" y="138918"/>
                          <a:pt x="4689" y="60960"/>
                          <a:pt x="3517" y="30480"/>
                        </a:cubicBezTo>
                        <a:cubicBezTo>
                          <a:pt x="2345" y="0"/>
                          <a:pt x="0" y="33997"/>
                          <a:pt x="0" y="3399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Freeform 371">
                    <a:extLst>
                      <a:ext uri="{FF2B5EF4-FFF2-40B4-BE49-F238E27FC236}">
                        <a16:creationId xmlns:a16="http://schemas.microsoft.com/office/drawing/2014/main" id="{C5A9D9C0-6438-4EBA-BE7C-CA8B1588211A}"/>
                      </a:ext>
                    </a:extLst>
                  </p:cNvPr>
                  <p:cNvSpPr/>
                  <p:nvPr/>
                </p:nvSpPr>
                <p:spPr>
                  <a:xfrm>
                    <a:off x="2861039" y="3704884"/>
                    <a:ext cx="5320" cy="113911"/>
                  </a:xfrm>
                  <a:custGeom>
                    <a:avLst/>
                    <a:gdLst>
                      <a:gd name="connsiteX0" fmla="*/ 3517 w 4103"/>
                      <a:gd name="connsiteY0" fmla="*/ 114885 h 114885"/>
                      <a:gd name="connsiteX1" fmla="*/ 3517 w 4103"/>
                      <a:gd name="connsiteY1" fmla="*/ 16412 h 114885"/>
                      <a:gd name="connsiteX2" fmla="*/ 0 w 4103"/>
                      <a:gd name="connsiteY2" fmla="*/ 16412 h 114885"/>
                    </a:gdLst>
                    <a:ahLst/>
                    <a:cxnLst>
                      <a:cxn ang="0">
                        <a:pos x="connsiteX0" y="connsiteY0"/>
                      </a:cxn>
                      <a:cxn ang="0">
                        <a:pos x="connsiteX1" y="connsiteY1"/>
                      </a:cxn>
                      <a:cxn ang="0">
                        <a:pos x="connsiteX2" y="connsiteY2"/>
                      </a:cxn>
                    </a:cxnLst>
                    <a:rect l="l" t="t" r="r" b="b"/>
                    <a:pathLst>
                      <a:path w="4103" h="114885">
                        <a:moveTo>
                          <a:pt x="3517" y="114885"/>
                        </a:moveTo>
                        <a:cubicBezTo>
                          <a:pt x="3517" y="82061"/>
                          <a:pt x="4103" y="32824"/>
                          <a:pt x="3517" y="16412"/>
                        </a:cubicBezTo>
                        <a:cubicBezTo>
                          <a:pt x="2931" y="0"/>
                          <a:pt x="0" y="16412"/>
                          <a:pt x="0" y="1641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Freeform 372">
                    <a:extLst>
                      <a:ext uri="{FF2B5EF4-FFF2-40B4-BE49-F238E27FC236}">
                        <a16:creationId xmlns:a16="http://schemas.microsoft.com/office/drawing/2014/main" id="{15634D98-9602-43EB-9A04-631FCA0D4A66}"/>
                      </a:ext>
                    </a:extLst>
                  </p:cNvPr>
                  <p:cNvSpPr/>
                  <p:nvPr/>
                </p:nvSpPr>
                <p:spPr>
                  <a:xfrm>
                    <a:off x="3017967" y="3704884"/>
                    <a:ext cx="2659" cy="161547"/>
                  </a:xfrm>
                  <a:custGeom>
                    <a:avLst/>
                    <a:gdLst>
                      <a:gd name="connsiteX0" fmla="*/ 0 w 4103"/>
                      <a:gd name="connsiteY0" fmla="*/ 159434 h 159434"/>
                      <a:gd name="connsiteX1" fmla="*/ 3517 w 4103"/>
                      <a:gd name="connsiteY1" fmla="*/ 22274 h 159434"/>
                      <a:gd name="connsiteX2" fmla="*/ 3517 w 4103"/>
                      <a:gd name="connsiteY2" fmla="*/ 25791 h 159434"/>
                    </a:gdLst>
                    <a:ahLst/>
                    <a:cxnLst>
                      <a:cxn ang="0">
                        <a:pos x="connsiteX0" y="connsiteY0"/>
                      </a:cxn>
                      <a:cxn ang="0">
                        <a:pos x="connsiteX1" y="connsiteY1"/>
                      </a:cxn>
                      <a:cxn ang="0">
                        <a:pos x="connsiteX2" y="connsiteY2"/>
                      </a:cxn>
                    </a:cxnLst>
                    <a:rect l="l" t="t" r="r" b="b"/>
                    <a:pathLst>
                      <a:path w="4103" h="159434">
                        <a:moveTo>
                          <a:pt x="0" y="159434"/>
                        </a:moveTo>
                        <a:cubicBezTo>
                          <a:pt x="1465" y="101991"/>
                          <a:pt x="2931" y="44548"/>
                          <a:pt x="3517" y="22274"/>
                        </a:cubicBezTo>
                        <a:cubicBezTo>
                          <a:pt x="4103" y="0"/>
                          <a:pt x="2931" y="25205"/>
                          <a:pt x="3517" y="25791"/>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Freeform 373">
                    <a:extLst>
                      <a:ext uri="{FF2B5EF4-FFF2-40B4-BE49-F238E27FC236}">
                        <a16:creationId xmlns:a16="http://schemas.microsoft.com/office/drawing/2014/main" id="{10A895AF-5A2D-4474-A5F8-7C92934443AC}"/>
                      </a:ext>
                    </a:extLst>
                  </p:cNvPr>
                  <p:cNvSpPr/>
                  <p:nvPr/>
                </p:nvSpPr>
                <p:spPr>
                  <a:xfrm>
                    <a:off x="2967430" y="3688315"/>
                    <a:ext cx="5320" cy="120125"/>
                  </a:xfrm>
                  <a:custGeom>
                    <a:avLst/>
                    <a:gdLst>
                      <a:gd name="connsiteX0" fmla="*/ 3517 w 3517"/>
                      <a:gd name="connsiteY0" fmla="*/ 118989 h 118989"/>
                      <a:gd name="connsiteX1" fmla="*/ 0 w 3517"/>
                      <a:gd name="connsiteY1" fmla="*/ 16998 h 118989"/>
                      <a:gd name="connsiteX2" fmla="*/ 3517 w 3517"/>
                      <a:gd name="connsiteY2" fmla="*/ 16998 h 118989"/>
                    </a:gdLst>
                    <a:ahLst/>
                    <a:cxnLst>
                      <a:cxn ang="0">
                        <a:pos x="connsiteX0" y="connsiteY0"/>
                      </a:cxn>
                      <a:cxn ang="0">
                        <a:pos x="connsiteX1" y="connsiteY1"/>
                      </a:cxn>
                      <a:cxn ang="0">
                        <a:pos x="connsiteX2" y="connsiteY2"/>
                      </a:cxn>
                    </a:cxnLst>
                    <a:rect l="l" t="t" r="r" b="b"/>
                    <a:pathLst>
                      <a:path w="3517" h="118989">
                        <a:moveTo>
                          <a:pt x="3517" y="118989"/>
                        </a:moveTo>
                        <a:cubicBezTo>
                          <a:pt x="1758" y="76492"/>
                          <a:pt x="0" y="33996"/>
                          <a:pt x="0" y="16998"/>
                        </a:cubicBezTo>
                        <a:cubicBezTo>
                          <a:pt x="0" y="0"/>
                          <a:pt x="1758" y="8499"/>
                          <a:pt x="3517" y="1699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5" name="Freeform 374">
                    <a:extLst>
                      <a:ext uri="{FF2B5EF4-FFF2-40B4-BE49-F238E27FC236}">
                        <a16:creationId xmlns:a16="http://schemas.microsoft.com/office/drawing/2014/main" id="{EBF3A425-A98C-456A-AA1D-E374E00140C7}"/>
                      </a:ext>
                    </a:extLst>
                  </p:cNvPr>
                  <p:cNvSpPr/>
                  <p:nvPr/>
                </p:nvSpPr>
                <p:spPr>
                  <a:xfrm>
                    <a:off x="3065842" y="3773230"/>
                    <a:ext cx="0" cy="161547"/>
                  </a:xfrm>
                  <a:custGeom>
                    <a:avLst/>
                    <a:gdLst>
                      <a:gd name="connsiteX0" fmla="*/ 0 w 0"/>
                      <a:gd name="connsiteY0" fmla="*/ 165296 h 165296"/>
                      <a:gd name="connsiteX1" fmla="*/ 0 w 0"/>
                      <a:gd name="connsiteY1" fmla="*/ 0 h 165296"/>
                      <a:gd name="connsiteX2" fmla="*/ 0 w 0"/>
                      <a:gd name="connsiteY2" fmla="*/ 0 h 165296"/>
                    </a:gdLst>
                    <a:ahLst/>
                    <a:cxnLst>
                      <a:cxn ang="0">
                        <a:pos x="connsiteX0" y="connsiteY0"/>
                      </a:cxn>
                      <a:cxn ang="0">
                        <a:pos x="connsiteX1" y="connsiteY1"/>
                      </a:cxn>
                      <a:cxn ang="0">
                        <a:pos x="connsiteX2" y="connsiteY2"/>
                      </a:cxn>
                    </a:cxnLst>
                    <a:rect l="l" t="t" r="r" b="b"/>
                    <a:pathLst>
                      <a:path h="165296">
                        <a:moveTo>
                          <a:pt x="0" y="165296"/>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Freeform 375">
                    <a:extLst>
                      <a:ext uri="{FF2B5EF4-FFF2-40B4-BE49-F238E27FC236}">
                        <a16:creationId xmlns:a16="http://schemas.microsoft.com/office/drawing/2014/main" id="{40DB7E48-CD6B-411B-B8A6-CE944926122D}"/>
                      </a:ext>
                    </a:extLst>
                  </p:cNvPr>
                  <p:cNvSpPr/>
                  <p:nvPr/>
                </p:nvSpPr>
                <p:spPr>
                  <a:xfrm>
                    <a:off x="3119038" y="3839506"/>
                    <a:ext cx="2659" cy="99414"/>
                  </a:xfrm>
                  <a:custGeom>
                    <a:avLst/>
                    <a:gdLst>
                      <a:gd name="connsiteX0" fmla="*/ 586 w 4103"/>
                      <a:gd name="connsiteY0" fmla="*/ 103749 h 103749"/>
                      <a:gd name="connsiteX1" fmla="*/ 586 w 4103"/>
                      <a:gd name="connsiteY1" fmla="*/ 15826 h 103749"/>
                      <a:gd name="connsiteX2" fmla="*/ 4103 w 4103"/>
                      <a:gd name="connsiteY2" fmla="*/ 8792 h 103749"/>
                    </a:gdLst>
                    <a:ahLst/>
                    <a:cxnLst>
                      <a:cxn ang="0">
                        <a:pos x="connsiteX0" y="connsiteY0"/>
                      </a:cxn>
                      <a:cxn ang="0">
                        <a:pos x="connsiteX1" y="connsiteY1"/>
                      </a:cxn>
                      <a:cxn ang="0">
                        <a:pos x="connsiteX2" y="connsiteY2"/>
                      </a:cxn>
                    </a:cxnLst>
                    <a:rect l="l" t="t" r="r" b="b"/>
                    <a:pathLst>
                      <a:path w="4103" h="103749">
                        <a:moveTo>
                          <a:pt x="586" y="103749"/>
                        </a:moveTo>
                        <a:cubicBezTo>
                          <a:pt x="293" y="67700"/>
                          <a:pt x="0" y="31652"/>
                          <a:pt x="586" y="15826"/>
                        </a:cubicBezTo>
                        <a:cubicBezTo>
                          <a:pt x="1172" y="0"/>
                          <a:pt x="4103" y="8792"/>
                          <a:pt x="4103" y="879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Freeform 376">
                    <a:extLst>
                      <a:ext uri="{FF2B5EF4-FFF2-40B4-BE49-F238E27FC236}">
                        <a16:creationId xmlns:a16="http://schemas.microsoft.com/office/drawing/2014/main" id="{B7FC3629-F9B0-475F-83E0-039CF48D5895}"/>
                      </a:ext>
                    </a:extLst>
                  </p:cNvPr>
                  <p:cNvSpPr/>
                  <p:nvPr/>
                </p:nvSpPr>
                <p:spPr>
                  <a:xfrm>
                    <a:off x="3220109" y="3818795"/>
                    <a:ext cx="5320" cy="111841"/>
                  </a:xfrm>
                  <a:custGeom>
                    <a:avLst/>
                    <a:gdLst>
                      <a:gd name="connsiteX0" fmla="*/ 4102 w 4102"/>
                      <a:gd name="connsiteY0" fmla="*/ 0 h 114300"/>
                      <a:gd name="connsiteX1" fmla="*/ 586 w 4102"/>
                      <a:gd name="connsiteY1" fmla="*/ 98474 h 114300"/>
                      <a:gd name="connsiteX2" fmla="*/ 586 w 4102"/>
                      <a:gd name="connsiteY2" fmla="*/ 94957 h 114300"/>
                    </a:gdLst>
                    <a:ahLst/>
                    <a:cxnLst>
                      <a:cxn ang="0">
                        <a:pos x="connsiteX0" y="connsiteY0"/>
                      </a:cxn>
                      <a:cxn ang="0">
                        <a:pos x="connsiteX1" y="connsiteY1"/>
                      </a:cxn>
                      <a:cxn ang="0">
                        <a:pos x="connsiteX2" y="connsiteY2"/>
                      </a:cxn>
                    </a:cxnLst>
                    <a:rect l="l" t="t" r="r" b="b"/>
                    <a:pathLst>
                      <a:path w="4102" h="114300">
                        <a:moveTo>
                          <a:pt x="4102" y="0"/>
                        </a:moveTo>
                        <a:cubicBezTo>
                          <a:pt x="2930" y="32825"/>
                          <a:pt x="1172" y="82648"/>
                          <a:pt x="586" y="98474"/>
                        </a:cubicBezTo>
                        <a:cubicBezTo>
                          <a:pt x="0" y="114300"/>
                          <a:pt x="293" y="104628"/>
                          <a:pt x="586" y="9495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Freeform 377">
                    <a:extLst>
                      <a:ext uri="{FF2B5EF4-FFF2-40B4-BE49-F238E27FC236}">
                        <a16:creationId xmlns:a16="http://schemas.microsoft.com/office/drawing/2014/main" id="{E8645BDB-9C8A-49CF-B1E4-19C13C4ECE4A}"/>
                      </a:ext>
                    </a:extLst>
                  </p:cNvPr>
                  <p:cNvSpPr/>
                  <p:nvPr/>
                </p:nvSpPr>
                <p:spPr>
                  <a:xfrm>
                    <a:off x="3270644" y="3752519"/>
                    <a:ext cx="5320" cy="176046"/>
                  </a:xfrm>
                  <a:custGeom>
                    <a:avLst/>
                    <a:gdLst>
                      <a:gd name="connsiteX0" fmla="*/ 0 w 7033"/>
                      <a:gd name="connsiteY0" fmla="*/ 0 h 179363"/>
                      <a:gd name="connsiteX1" fmla="*/ 7033 w 7033"/>
                      <a:gd name="connsiteY1" fmla="*/ 179363 h 179363"/>
                      <a:gd name="connsiteX2" fmla="*/ 7033 w 7033"/>
                      <a:gd name="connsiteY2" fmla="*/ 179363 h 179363"/>
                    </a:gdLst>
                    <a:ahLst/>
                    <a:cxnLst>
                      <a:cxn ang="0">
                        <a:pos x="connsiteX0" y="connsiteY0"/>
                      </a:cxn>
                      <a:cxn ang="0">
                        <a:pos x="connsiteX1" y="connsiteY1"/>
                      </a:cxn>
                      <a:cxn ang="0">
                        <a:pos x="connsiteX2" y="connsiteY2"/>
                      </a:cxn>
                    </a:cxnLst>
                    <a:rect l="l" t="t" r="r" b="b"/>
                    <a:pathLst>
                      <a:path w="7033" h="179363">
                        <a:moveTo>
                          <a:pt x="0" y="0"/>
                        </a:moveTo>
                        <a:lnTo>
                          <a:pt x="7033" y="179363"/>
                        </a:lnTo>
                        <a:lnTo>
                          <a:pt x="7033" y="179363"/>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Freeform 378">
                    <a:extLst>
                      <a:ext uri="{FF2B5EF4-FFF2-40B4-BE49-F238E27FC236}">
                        <a16:creationId xmlns:a16="http://schemas.microsoft.com/office/drawing/2014/main" id="{38EB5F7E-BC4D-49CA-926A-F15A4CB2EE0E}"/>
                      </a:ext>
                    </a:extLst>
                  </p:cNvPr>
                  <p:cNvSpPr/>
                  <p:nvPr/>
                </p:nvSpPr>
                <p:spPr>
                  <a:xfrm>
                    <a:off x="3323839" y="3706954"/>
                    <a:ext cx="2661" cy="194685"/>
                  </a:xfrm>
                  <a:custGeom>
                    <a:avLst/>
                    <a:gdLst>
                      <a:gd name="connsiteX0" fmla="*/ 0 w 4103"/>
                      <a:gd name="connsiteY0" fmla="*/ 0 h 195775"/>
                      <a:gd name="connsiteX1" fmla="*/ 3517 w 4103"/>
                      <a:gd name="connsiteY1" fmla="*/ 168812 h 195775"/>
                      <a:gd name="connsiteX2" fmla="*/ 3517 w 4103"/>
                      <a:gd name="connsiteY2" fmla="*/ 161778 h 195775"/>
                    </a:gdLst>
                    <a:ahLst/>
                    <a:cxnLst>
                      <a:cxn ang="0">
                        <a:pos x="connsiteX0" y="connsiteY0"/>
                      </a:cxn>
                      <a:cxn ang="0">
                        <a:pos x="connsiteX1" y="connsiteY1"/>
                      </a:cxn>
                      <a:cxn ang="0">
                        <a:pos x="connsiteX2" y="connsiteY2"/>
                      </a:cxn>
                    </a:cxnLst>
                    <a:rect l="l" t="t" r="r" b="b"/>
                    <a:pathLst>
                      <a:path w="4103" h="195775">
                        <a:moveTo>
                          <a:pt x="0" y="0"/>
                        </a:moveTo>
                        <a:cubicBezTo>
                          <a:pt x="1465" y="70924"/>
                          <a:pt x="2931" y="141849"/>
                          <a:pt x="3517" y="168812"/>
                        </a:cubicBezTo>
                        <a:cubicBezTo>
                          <a:pt x="4103" y="195775"/>
                          <a:pt x="3517" y="161778"/>
                          <a:pt x="3517" y="161778"/>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Freeform 379">
                    <a:extLst>
                      <a:ext uri="{FF2B5EF4-FFF2-40B4-BE49-F238E27FC236}">
                        <a16:creationId xmlns:a16="http://schemas.microsoft.com/office/drawing/2014/main" id="{FA7E6FC0-C2E7-485C-B4AA-B9869CBFB5A5}"/>
                      </a:ext>
                    </a:extLst>
                  </p:cNvPr>
                  <p:cNvSpPr/>
                  <p:nvPr/>
                </p:nvSpPr>
                <p:spPr>
                  <a:xfrm>
                    <a:off x="3472787" y="3700741"/>
                    <a:ext cx="7980" cy="118053"/>
                  </a:xfrm>
                  <a:custGeom>
                    <a:avLst/>
                    <a:gdLst>
                      <a:gd name="connsiteX0" fmla="*/ 4103 w 7620"/>
                      <a:gd name="connsiteY0" fmla="*/ 0 h 118403"/>
                      <a:gd name="connsiteX1" fmla="*/ 586 w 7620"/>
                      <a:gd name="connsiteY1" fmla="*/ 101991 h 118403"/>
                      <a:gd name="connsiteX2" fmla="*/ 7620 w 7620"/>
                      <a:gd name="connsiteY2" fmla="*/ 98474 h 118403"/>
                    </a:gdLst>
                    <a:ahLst/>
                    <a:cxnLst>
                      <a:cxn ang="0">
                        <a:pos x="connsiteX0" y="connsiteY0"/>
                      </a:cxn>
                      <a:cxn ang="0">
                        <a:pos x="connsiteX1" y="connsiteY1"/>
                      </a:cxn>
                      <a:cxn ang="0">
                        <a:pos x="connsiteX2" y="connsiteY2"/>
                      </a:cxn>
                    </a:cxnLst>
                    <a:rect l="l" t="t" r="r" b="b"/>
                    <a:pathLst>
                      <a:path w="7620" h="118403">
                        <a:moveTo>
                          <a:pt x="4103" y="0"/>
                        </a:moveTo>
                        <a:cubicBezTo>
                          <a:pt x="2051" y="42789"/>
                          <a:pt x="0" y="85579"/>
                          <a:pt x="586" y="101991"/>
                        </a:cubicBezTo>
                        <a:cubicBezTo>
                          <a:pt x="1172" y="118403"/>
                          <a:pt x="6448" y="99060"/>
                          <a:pt x="7620" y="9847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1" name="Freeform 380">
                    <a:extLst>
                      <a:ext uri="{FF2B5EF4-FFF2-40B4-BE49-F238E27FC236}">
                        <a16:creationId xmlns:a16="http://schemas.microsoft.com/office/drawing/2014/main" id="{4BE7A7AD-9DA2-48B9-B3B4-364D46E86EEA}"/>
                      </a:ext>
                    </a:extLst>
                  </p:cNvPr>
                  <p:cNvSpPr/>
                  <p:nvPr/>
                </p:nvSpPr>
                <p:spPr>
                  <a:xfrm>
                    <a:off x="3520662" y="3715239"/>
                    <a:ext cx="2661" cy="182259"/>
                  </a:xfrm>
                  <a:custGeom>
                    <a:avLst/>
                    <a:gdLst>
                      <a:gd name="connsiteX0" fmla="*/ 0 w 4103"/>
                      <a:gd name="connsiteY0" fmla="*/ 0 h 184052"/>
                      <a:gd name="connsiteX1" fmla="*/ 3517 w 4103"/>
                      <a:gd name="connsiteY1" fmla="*/ 158261 h 184052"/>
                      <a:gd name="connsiteX2" fmla="*/ 3517 w 4103"/>
                      <a:gd name="connsiteY2" fmla="*/ 154744 h 184052"/>
                    </a:gdLst>
                    <a:ahLst/>
                    <a:cxnLst>
                      <a:cxn ang="0">
                        <a:pos x="connsiteX0" y="connsiteY0"/>
                      </a:cxn>
                      <a:cxn ang="0">
                        <a:pos x="connsiteX1" y="connsiteY1"/>
                      </a:cxn>
                      <a:cxn ang="0">
                        <a:pos x="connsiteX2" y="connsiteY2"/>
                      </a:cxn>
                    </a:cxnLst>
                    <a:rect l="l" t="t" r="r" b="b"/>
                    <a:pathLst>
                      <a:path w="4103" h="184052">
                        <a:moveTo>
                          <a:pt x="0" y="0"/>
                        </a:moveTo>
                        <a:cubicBezTo>
                          <a:pt x="1465" y="66235"/>
                          <a:pt x="2931" y="132470"/>
                          <a:pt x="3517" y="158261"/>
                        </a:cubicBezTo>
                        <a:cubicBezTo>
                          <a:pt x="4103" y="184052"/>
                          <a:pt x="2931" y="155330"/>
                          <a:pt x="3517" y="15474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Freeform 381">
                    <a:extLst>
                      <a:ext uri="{FF2B5EF4-FFF2-40B4-BE49-F238E27FC236}">
                        <a16:creationId xmlns:a16="http://schemas.microsoft.com/office/drawing/2014/main" id="{A59CEFB1-25A6-40BC-9518-6498BF58763B}"/>
                      </a:ext>
                    </a:extLst>
                  </p:cNvPr>
                  <p:cNvSpPr/>
                  <p:nvPr/>
                </p:nvSpPr>
                <p:spPr>
                  <a:xfrm>
                    <a:off x="3573858" y="3756661"/>
                    <a:ext cx="2661" cy="169832"/>
                  </a:xfrm>
                  <a:custGeom>
                    <a:avLst/>
                    <a:gdLst>
                      <a:gd name="connsiteX0" fmla="*/ 3517 w 3517"/>
                      <a:gd name="connsiteY0" fmla="*/ 0 h 172329"/>
                      <a:gd name="connsiteX1" fmla="*/ 0 w 3517"/>
                      <a:gd name="connsiteY1" fmla="*/ 172329 h 172329"/>
                      <a:gd name="connsiteX2" fmla="*/ 0 w 3517"/>
                      <a:gd name="connsiteY2" fmla="*/ 172329 h 172329"/>
                    </a:gdLst>
                    <a:ahLst/>
                    <a:cxnLst>
                      <a:cxn ang="0">
                        <a:pos x="connsiteX0" y="connsiteY0"/>
                      </a:cxn>
                      <a:cxn ang="0">
                        <a:pos x="connsiteX1" y="connsiteY1"/>
                      </a:cxn>
                      <a:cxn ang="0">
                        <a:pos x="connsiteX2" y="connsiteY2"/>
                      </a:cxn>
                    </a:cxnLst>
                    <a:rect l="l" t="t" r="r" b="b"/>
                    <a:pathLst>
                      <a:path w="3517" h="172329">
                        <a:moveTo>
                          <a:pt x="3517" y="0"/>
                        </a:moveTo>
                        <a:cubicBezTo>
                          <a:pt x="2051" y="71804"/>
                          <a:pt x="0" y="172329"/>
                          <a:pt x="0" y="172329"/>
                        </a:cubicBezTo>
                        <a:lnTo>
                          <a:pt x="0" y="17232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3" name="Freeform 382">
                    <a:extLst>
                      <a:ext uri="{FF2B5EF4-FFF2-40B4-BE49-F238E27FC236}">
                        <a16:creationId xmlns:a16="http://schemas.microsoft.com/office/drawing/2014/main" id="{54EE8727-7DB8-4080-AF98-8941DA17176A}"/>
                      </a:ext>
                    </a:extLst>
                  </p:cNvPr>
                  <p:cNvSpPr/>
                  <p:nvPr/>
                </p:nvSpPr>
                <p:spPr>
                  <a:xfrm>
                    <a:off x="3730785" y="3831221"/>
                    <a:ext cx="0" cy="91129"/>
                  </a:xfrm>
                  <a:custGeom>
                    <a:avLst/>
                    <a:gdLst>
                      <a:gd name="connsiteX0" fmla="*/ 0 w 0"/>
                      <a:gd name="connsiteY0" fmla="*/ 0 h 94957"/>
                      <a:gd name="connsiteX1" fmla="*/ 0 w 0"/>
                      <a:gd name="connsiteY1" fmla="*/ 94957 h 94957"/>
                      <a:gd name="connsiteX2" fmla="*/ 0 w 0"/>
                      <a:gd name="connsiteY2" fmla="*/ 91440 h 94957"/>
                    </a:gdLst>
                    <a:ahLst/>
                    <a:cxnLst>
                      <a:cxn ang="0">
                        <a:pos x="connsiteX0" y="connsiteY0"/>
                      </a:cxn>
                      <a:cxn ang="0">
                        <a:pos x="connsiteX1" y="connsiteY1"/>
                      </a:cxn>
                      <a:cxn ang="0">
                        <a:pos x="connsiteX2" y="connsiteY2"/>
                      </a:cxn>
                    </a:cxnLst>
                    <a:rect l="l" t="t" r="r" b="b"/>
                    <a:pathLst>
                      <a:path h="94957">
                        <a:moveTo>
                          <a:pt x="0" y="0"/>
                        </a:moveTo>
                        <a:lnTo>
                          <a:pt x="0" y="94957"/>
                        </a:lnTo>
                        <a:lnTo>
                          <a:pt x="0" y="9144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Freeform 383">
                    <a:extLst>
                      <a:ext uri="{FF2B5EF4-FFF2-40B4-BE49-F238E27FC236}">
                        <a16:creationId xmlns:a16="http://schemas.microsoft.com/office/drawing/2014/main" id="{E0974FD4-63D0-4A10-B058-44D51FFB58AD}"/>
                      </a:ext>
                    </a:extLst>
                  </p:cNvPr>
                  <p:cNvSpPr/>
                  <p:nvPr/>
                </p:nvSpPr>
                <p:spPr>
                  <a:xfrm>
                    <a:off x="3773341" y="3752519"/>
                    <a:ext cx="7978" cy="227823"/>
                  </a:xfrm>
                  <a:custGeom>
                    <a:avLst/>
                    <a:gdLst>
                      <a:gd name="connsiteX0" fmla="*/ 0 w 8205"/>
                      <a:gd name="connsiteY0" fmla="*/ 0 h 216291"/>
                      <a:gd name="connsiteX1" fmla="*/ 7033 w 8205"/>
                      <a:gd name="connsiteY1" fmla="*/ 186397 h 216291"/>
                      <a:gd name="connsiteX2" fmla="*/ 7033 w 8205"/>
                      <a:gd name="connsiteY2" fmla="*/ 179363 h 216291"/>
                    </a:gdLst>
                    <a:ahLst/>
                    <a:cxnLst>
                      <a:cxn ang="0">
                        <a:pos x="connsiteX0" y="connsiteY0"/>
                      </a:cxn>
                      <a:cxn ang="0">
                        <a:pos x="connsiteX1" y="connsiteY1"/>
                      </a:cxn>
                      <a:cxn ang="0">
                        <a:pos x="connsiteX2" y="connsiteY2"/>
                      </a:cxn>
                    </a:cxnLst>
                    <a:rect l="l" t="t" r="r" b="b"/>
                    <a:pathLst>
                      <a:path w="8205" h="216291">
                        <a:moveTo>
                          <a:pt x="0" y="0"/>
                        </a:moveTo>
                        <a:cubicBezTo>
                          <a:pt x="2930" y="78251"/>
                          <a:pt x="5861" y="156503"/>
                          <a:pt x="7033" y="186397"/>
                        </a:cubicBezTo>
                        <a:cubicBezTo>
                          <a:pt x="8205" y="216291"/>
                          <a:pt x="7619" y="197827"/>
                          <a:pt x="7033" y="17936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Freeform 384">
                    <a:extLst>
                      <a:ext uri="{FF2B5EF4-FFF2-40B4-BE49-F238E27FC236}">
                        <a16:creationId xmlns:a16="http://schemas.microsoft.com/office/drawing/2014/main" id="{432A7846-C74A-4506-8C81-516C95B43CEC}"/>
                      </a:ext>
                    </a:extLst>
                  </p:cNvPr>
                  <p:cNvSpPr/>
                  <p:nvPr/>
                </p:nvSpPr>
                <p:spPr>
                  <a:xfrm>
                    <a:off x="3826537" y="3709026"/>
                    <a:ext cx="2659" cy="178116"/>
                  </a:xfrm>
                  <a:custGeom>
                    <a:avLst/>
                    <a:gdLst>
                      <a:gd name="connsiteX0" fmla="*/ 0 w 3517"/>
                      <a:gd name="connsiteY0" fmla="*/ 0 h 175846"/>
                      <a:gd name="connsiteX1" fmla="*/ 3517 w 3517"/>
                      <a:gd name="connsiteY1" fmla="*/ 175846 h 175846"/>
                      <a:gd name="connsiteX2" fmla="*/ 3517 w 3517"/>
                      <a:gd name="connsiteY2" fmla="*/ 175846 h 175846"/>
                    </a:gdLst>
                    <a:ahLst/>
                    <a:cxnLst>
                      <a:cxn ang="0">
                        <a:pos x="connsiteX0" y="connsiteY0"/>
                      </a:cxn>
                      <a:cxn ang="0">
                        <a:pos x="connsiteX1" y="connsiteY1"/>
                      </a:cxn>
                      <a:cxn ang="0">
                        <a:pos x="connsiteX2" y="connsiteY2"/>
                      </a:cxn>
                    </a:cxnLst>
                    <a:rect l="l" t="t" r="r" b="b"/>
                    <a:pathLst>
                      <a:path w="3517" h="175846">
                        <a:moveTo>
                          <a:pt x="0" y="0"/>
                        </a:moveTo>
                        <a:cubicBezTo>
                          <a:pt x="1465" y="73269"/>
                          <a:pt x="3517" y="175846"/>
                          <a:pt x="3517" y="175846"/>
                        </a:cubicBezTo>
                        <a:lnTo>
                          <a:pt x="3517" y="175846"/>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Freeform 385">
                    <a:extLst>
                      <a:ext uri="{FF2B5EF4-FFF2-40B4-BE49-F238E27FC236}">
                        <a16:creationId xmlns:a16="http://schemas.microsoft.com/office/drawing/2014/main" id="{EC744E1D-6F42-474F-900A-D8B26707FD3D}"/>
                      </a:ext>
                    </a:extLst>
                  </p:cNvPr>
                  <p:cNvSpPr/>
                  <p:nvPr/>
                </p:nvSpPr>
                <p:spPr>
                  <a:xfrm>
                    <a:off x="3866433" y="3715239"/>
                    <a:ext cx="5320" cy="97343"/>
                  </a:xfrm>
                  <a:custGeom>
                    <a:avLst/>
                    <a:gdLst>
                      <a:gd name="connsiteX0" fmla="*/ 0 w 7033"/>
                      <a:gd name="connsiteY0" fmla="*/ 0 h 98474"/>
                      <a:gd name="connsiteX1" fmla="*/ 7033 w 7033"/>
                      <a:gd name="connsiteY1" fmla="*/ 98474 h 98474"/>
                      <a:gd name="connsiteX2" fmla="*/ 7033 w 7033"/>
                      <a:gd name="connsiteY2" fmla="*/ 98474 h 98474"/>
                    </a:gdLst>
                    <a:ahLst/>
                    <a:cxnLst>
                      <a:cxn ang="0">
                        <a:pos x="connsiteX0" y="connsiteY0"/>
                      </a:cxn>
                      <a:cxn ang="0">
                        <a:pos x="connsiteX1" y="connsiteY1"/>
                      </a:cxn>
                      <a:cxn ang="0">
                        <a:pos x="connsiteX2" y="connsiteY2"/>
                      </a:cxn>
                    </a:cxnLst>
                    <a:rect l="l" t="t" r="r" b="b"/>
                    <a:pathLst>
                      <a:path w="7033" h="98474">
                        <a:moveTo>
                          <a:pt x="0" y="0"/>
                        </a:moveTo>
                        <a:lnTo>
                          <a:pt x="7033" y="98474"/>
                        </a:lnTo>
                        <a:lnTo>
                          <a:pt x="7033" y="98474"/>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3" name="Freeform 332">
                  <a:extLst>
                    <a:ext uri="{FF2B5EF4-FFF2-40B4-BE49-F238E27FC236}">
                      <a16:creationId xmlns:a16="http://schemas.microsoft.com/office/drawing/2014/main" id="{F2F807A1-B4E9-4890-9FBD-F3F81109A502}"/>
                    </a:ext>
                  </a:extLst>
                </p:cNvPr>
                <p:cNvSpPr/>
                <p:nvPr/>
              </p:nvSpPr>
              <p:spPr>
                <a:xfrm>
                  <a:off x="3462147" y="3711096"/>
                  <a:ext cx="13300" cy="184330"/>
                </a:xfrm>
                <a:custGeom>
                  <a:avLst/>
                  <a:gdLst>
                    <a:gd name="connsiteX0" fmla="*/ 0 w 10298"/>
                    <a:gd name="connsiteY0" fmla="*/ 183807 h 183807"/>
                    <a:gd name="connsiteX1" fmla="*/ 9268 w 10298"/>
                    <a:gd name="connsiteY1" fmla="*/ 26258 h 183807"/>
                    <a:gd name="connsiteX2" fmla="*/ 6178 w 10298"/>
                    <a:gd name="connsiteY2" fmla="*/ 26258 h 183807"/>
                    <a:gd name="connsiteX3" fmla="*/ 9268 w 10298"/>
                    <a:gd name="connsiteY3" fmla="*/ 23169 h 183807"/>
                  </a:gdLst>
                  <a:ahLst/>
                  <a:cxnLst>
                    <a:cxn ang="0">
                      <a:pos x="connsiteX0" y="connsiteY0"/>
                    </a:cxn>
                    <a:cxn ang="0">
                      <a:pos x="connsiteX1" y="connsiteY1"/>
                    </a:cxn>
                    <a:cxn ang="0">
                      <a:pos x="connsiteX2" y="connsiteY2"/>
                    </a:cxn>
                    <a:cxn ang="0">
                      <a:pos x="connsiteX3" y="connsiteY3"/>
                    </a:cxn>
                  </a:cxnLst>
                  <a:rect l="l" t="t" r="r" b="b"/>
                  <a:pathLst>
                    <a:path w="10298" h="183807">
                      <a:moveTo>
                        <a:pt x="0" y="183807"/>
                      </a:moveTo>
                      <a:cubicBezTo>
                        <a:pt x="4119" y="118161"/>
                        <a:pt x="8238" y="52516"/>
                        <a:pt x="9268" y="26258"/>
                      </a:cubicBezTo>
                      <a:cubicBezTo>
                        <a:pt x="10298" y="0"/>
                        <a:pt x="6178" y="26773"/>
                        <a:pt x="6178" y="26258"/>
                      </a:cubicBezTo>
                      <a:lnTo>
                        <a:pt x="9268" y="2316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21">
                  <a:extLst>
                    <a:ext uri="{FF2B5EF4-FFF2-40B4-BE49-F238E27FC236}">
                      <a16:creationId xmlns:a16="http://schemas.microsoft.com/office/drawing/2014/main" id="{9D492B81-44F3-4982-8D73-4B09FBB5C68B}"/>
                    </a:ext>
                  </a:extLst>
                </p:cNvPr>
                <p:cNvSpPr/>
                <p:nvPr/>
              </p:nvSpPr>
              <p:spPr>
                <a:xfrm>
                  <a:off x="3512684" y="3692457"/>
                  <a:ext cx="15959" cy="254747"/>
                </a:xfrm>
                <a:custGeom>
                  <a:avLst/>
                  <a:gdLst>
                    <a:gd name="connsiteX0" fmla="*/ 15446 w 15446"/>
                    <a:gd name="connsiteY0" fmla="*/ 255888 h 255888"/>
                    <a:gd name="connsiteX1" fmla="*/ 6178 w 15446"/>
                    <a:gd name="connsiteY1" fmla="*/ 36555 h 255888"/>
                    <a:gd name="connsiteX2" fmla="*/ 3089 w 15446"/>
                    <a:gd name="connsiteY2" fmla="*/ 36555 h 255888"/>
                    <a:gd name="connsiteX3" fmla="*/ 0 w 15446"/>
                    <a:gd name="connsiteY3" fmla="*/ 36555 h 255888"/>
                  </a:gdLst>
                  <a:ahLst/>
                  <a:cxnLst>
                    <a:cxn ang="0">
                      <a:pos x="connsiteX0" y="connsiteY0"/>
                    </a:cxn>
                    <a:cxn ang="0">
                      <a:pos x="connsiteX1" y="connsiteY1"/>
                    </a:cxn>
                    <a:cxn ang="0">
                      <a:pos x="connsiteX2" y="connsiteY2"/>
                    </a:cxn>
                    <a:cxn ang="0">
                      <a:pos x="connsiteX3" y="connsiteY3"/>
                    </a:cxn>
                  </a:cxnLst>
                  <a:rect l="l" t="t" r="r" b="b"/>
                  <a:pathLst>
                    <a:path w="15446" h="255888">
                      <a:moveTo>
                        <a:pt x="15446" y="255888"/>
                      </a:moveTo>
                      <a:cubicBezTo>
                        <a:pt x="12357" y="182777"/>
                        <a:pt x="8237" y="73110"/>
                        <a:pt x="6178" y="36555"/>
                      </a:cubicBezTo>
                      <a:cubicBezTo>
                        <a:pt x="4119" y="0"/>
                        <a:pt x="3089" y="36555"/>
                        <a:pt x="3089" y="36555"/>
                      </a:cubicBezTo>
                      <a:lnTo>
                        <a:pt x="0" y="36555"/>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22">
                  <a:extLst>
                    <a:ext uri="{FF2B5EF4-FFF2-40B4-BE49-F238E27FC236}">
                      <a16:creationId xmlns:a16="http://schemas.microsoft.com/office/drawing/2014/main" id="{8C6A777B-B999-4ED3-9958-37B908516E9F}"/>
                    </a:ext>
                  </a:extLst>
                </p:cNvPr>
                <p:cNvSpPr/>
                <p:nvPr/>
              </p:nvSpPr>
              <p:spPr>
                <a:xfrm>
                  <a:off x="3568538" y="3872643"/>
                  <a:ext cx="7980" cy="91129"/>
                </a:xfrm>
                <a:custGeom>
                  <a:avLst/>
                  <a:gdLst>
                    <a:gd name="connsiteX0" fmla="*/ 3089 w 6693"/>
                    <a:gd name="connsiteY0" fmla="*/ 90616 h 90616"/>
                    <a:gd name="connsiteX1" fmla="*/ 6178 w 6693"/>
                    <a:gd name="connsiteY1" fmla="*/ 13386 h 90616"/>
                    <a:gd name="connsiteX2" fmla="*/ 0 w 6693"/>
                    <a:gd name="connsiteY2" fmla="*/ 10297 h 90616"/>
                  </a:gdLst>
                  <a:ahLst/>
                  <a:cxnLst>
                    <a:cxn ang="0">
                      <a:pos x="connsiteX0" y="connsiteY0"/>
                    </a:cxn>
                    <a:cxn ang="0">
                      <a:pos x="connsiteX1" y="connsiteY1"/>
                    </a:cxn>
                    <a:cxn ang="0">
                      <a:pos x="connsiteX2" y="connsiteY2"/>
                    </a:cxn>
                  </a:cxnLst>
                  <a:rect l="l" t="t" r="r" b="b"/>
                  <a:pathLst>
                    <a:path w="6693" h="90616">
                      <a:moveTo>
                        <a:pt x="3089" y="90616"/>
                      </a:moveTo>
                      <a:cubicBezTo>
                        <a:pt x="4891" y="58694"/>
                        <a:pt x="6693" y="26772"/>
                        <a:pt x="6178" y="13386"/>
                      </a:cubicBezTo>
                      <a:cubicBezTo>
                        <a:pt x="5663" y="0"/>
                        <a:pt x="515" y="10812"/>
                        <a:pt x="0" y="10297"/>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335">
                  <a:extLst>
                    <a:ext uri="{FF2B5EF4-FFF2-40B4-BE49-F238E27FC236}">
                      <a16:creationId xmlns:a16="http://schemas.microsoft.com/office/drawing/2014/main" id="{18CAA8CE-C015-4B9E-976A-5730D5ED736B}"/>
                    </a:ext>
                  </a:extLst>
                </p:cNvPr>
                <p:cNvSpPr/>
                <p:nvPr/>
              </p:nvSpPr>
              <p:spPr>
                <a:xfrm>
                  <a:off x="3728124" y="3764945"/>
                  <a:ext cx="2661" cy="173974"/>
                </a:xfrm>
                <a:custGeom>
                  <a:avLst/>
                  <a:gdLst>
                    <a:gd name="connsiteX0" fmla="*/ 0 w 3089"/>
                    <a:gd name="connsiteY0" fmla="*/ 0 h 172994"/>
                    <a:gd name="connsiteX1" fmla="*/ 3089 w 3089"/>
                    <a:gd name="connsiteY1" fmla="*/ 169905 h 172994"/>
                    <a:gd name="connsiteX2" fmla="*/ 0 w 3089"/>
                    <a:gd name="connsiteY2" fmla="*/ 172994 h 172994"/>
                  </a:gdLst>
                  <a:ahLst/>
                  <a:cxnLst>
                    <a:cxn ang="0">
                      <a:pos x="connsiteX0" y="connsiteY0"/>
                    </a:cxn>
                    <a:cxn ang="0">
                      <a:pos x="connsiteX1" y="connsiteY1"/>
                    </a:cxn>
                    <a:cxn ang="0">
                      <a:pos x="connsiteX2" y="connsiteY2"/>
                    </a:cxn>
                  </a:cxnLst>
                  <a:rect l="l" t="t" r="r" b="b"/>
                  <a:pathLst>
                    <a:path w="3089" h="172994">
                      <a:moveTo>
                        <a:pt x="0" y="0"/>
                      </a:moveTo>
                      <a:cubicBezTo>
                        <a:pt x="1544" y="70536"/>
                        <a:pt x="3089" y="141073"/>
                        <a:pt x="3089" y="169905"/>
                      </a:cubicBezTo>
                      <a:lnTo>
                        <a:pt x="0" y="172994"/>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Freeform 336">
                  <a:extLst>
                    <a:ext uri="{FF2B5EF4-FFF2-40B4-BE49-F238E27FC236}">
                      <a16:creationId xmlns:a16="http://schemas.microsoft.com/office/drawing/2014/main" id="{D5454E36-3944-42AA-AF2C-F22E20C92AD3}"/>
                    </a:ext>
                  </a:extLst>
                </p:cNvPr>
                <p:cNvSpPr/>
                <p:nvPr/>
              </p:nvSpPr>
              <p:spPr>
                <a:xfrm>
                  <a:off x="3770681" y="3713168"/>
                  <a:ext cx="2661" cy="80773"/>
                </a:xfrm>
                <a:custGeom>
                  <a:avLst/>
                  <a:gdLst>
                    <a:gd name="connsiteX0" fmla="*/ 0 w 3089"/>
                    <a:gd name="connsiteY0" fmla="*/ 0 h 80319"/>
                    <a:gd name="connsiteX1" fmla="*/ 3089 w 3089"/>
                    <a:gd name="connsiteY1" fmla="*/ 80319 h 80319"/>
                    <a:gd name="connsiteX2" fmla="*/ 3089 w 3089"/>
                    <a:gd name="connsiteY2" fmla="*/ 80319 h 80319"/>
                  </a:gdLst>
                  <a:ahLst/>
                  <a:cxnLst>
                    <a:cxn ang="0">
                      <a:pos x="connsiteX0" y="connsiteY0"/>
                    </a:cxn>
                    <a:cxn ang="0">
                      <a:pos x="connsiteX1" y="connsiteY1"/>
                    </a:cxn>
                    <a:cxn ang="0">
                      <a:pos x="connsiteX2" y="connsiteY2"/>
                    </a:cxn>
                  </a:cxnLst>
                  <a:rect l="l" t="t" r="r" b="b"/>
                  <a:pathLst>
                    <a:path w="3089" h="80319">
                      <a:moveTo>
                        <a:pt x="0" y="0"/>
                      </a:moveTo>
                      <a:lnTo>
                        <a:pt x="3089" y="80319"/>
                      </a:lnTo>
                      <a:lnTo>
                        <a:pt x="3089" y="80319"/>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Freeform 337">
                  <a:extLst>
                    <a:ext uri="{FF2B5EF4-FFF2-40B4-BE49-F238E27FC236}">
                      <a16:creationId xmlns:a16="http://schemas.microsoft.com/office/drawing/2014/main" id="{752308D6-3653-4369-A441-9882D5584864}"/>
                    </a:ext>
                  </a:extLst>
                </p:cNvPr>
                <p:cNvSpPr/>
                <p:nvPr/>
              </p:nvSpPr>
              <p:spPr>
                <a:xfrm>
                  <a:off x="3829196" y="3856075"/>
                  <a:ext cx="7980" cy="78702"/>
                </a:xfrm>
                <a:custGeom>
                  <a:avLst/>
                  <a:gdLst>
                    <a:gd name="connsiteX0" fmla="*/ 7208 w 7208"/>
                    <a:gd name="connsiteY0" fmla="*/ 79804 h 79804"/>
                    <a:gd name="connsiteX1" fmla="*/ 1030 w 7208"/>
                    <a:gd name="connsiteY1" fmla="*/ 11842 h 79804"/>
                    <a:gd name="connsiteX2" fmla="*/ 1030 w 7208"/>
                    <a:gd name="connsiteY2" fmla="*/ 8753 h 79804"/>
                  </a:gdLst>
                  <a:ahLst/>
                  <a:cxnLst>
                    <a:cxn ang="0">
                      <a:pos x="connsiteX0" y="connsiteY0"/>
                    </a:cxn>
                    <a:cxn ang="0">
                      <a:pos x="connsiteX1" y="connsiteY1"/>
                    </a:cxn>
                    <a:cxn ang="0">
                      <a:pos x="connsiteX2" y="connsiteY2"/>
                    </a:cxn>
                  </a:cxnLst>
                  <a:rect l="l" t="t" r="r" b="b"/>
                  <a:pathLst>
                    <a:path w="7208" h="79804">
                      <a:moveTo>
                        <a:pt x="7208" y="79804"/>
                      </a:moveTo>
                      <a:cubicBezTo>
                        <a:pt x="5149" y="57150"/>
                        <a:pt x="2060" y="23684"/>
                        <a:pt x="1030" y="11842"/>
                      </a:cubicBezTo>
                      <a:cubicBezTo>
                        <a:pt x="0" y="0"/>
                        <a:pt x="1030" y="8753"/>
                        <a:pt x="1030" y="8753"/>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Freeform 338">
                  <a:extLst>
                    <a:ext uri="{FF2B5EF4-FFF2-40B4-BE49-F238E27FC236}">
                      <a16:creationId xmlns:a16="http://schemas.microsoft.com/office/drawing/2014/main" id="{E38CB0C1-DCCC-432C-B636-5F194169EEBE}"/>
                    </a:ext>
                  </a:extLst>
                </p:cNvPr>
                <p:cNvSpPr/>
                <p:nvPr/>
              </p:nvSpPr>
              <p:spPr>
                <a:xfrm>
                  <a:off x="3871752" y="3783586"/>
                  <a:ext cx="2661" cy="86987"/>
                </a:xfrm>
                <a:custGeom>
                  <a:avLst/>
                  <a:gdLst>
                    <a:gd name="connsiteX0" fmla="*/ 3604 w 3604"/>
                    <a:gd name="connsiteY0" fmla="*/ 87012 h 87012"/>
                    <a:gd name="connsiteX1" fmla="*/ 515 w 3604"/>
                    <a:gd name="connsiteY1" fmla="*/ 12872 h 87012"/>
                    <a:gd name="connsiteX2" fmla="*/ 515 w 3604"/>
                    <a:gd name="connsiteY2" fmla="*/ 9782 h 87012"/>
                  </a:gdLst>
                  <a:ahLst/>
                  <a:cxnLst>
                    <a:cxn ang="0">
                      <a:pos x="connsiteX0" y="connsiteY0"/>
                    </a:cxn>
                    <a:cxn ang="0">
                      <a:pos x="connsiteX1" y="connsiteY1"/>
                    </a:cxn>
                    <a:cxn ang="0">
                      <a:pos x="connsiteX2" y="connsiteY2"/>
                    </a:cxn>
                  </a:cxnLst>
                  <a:rect l="l" t="t" r="r" b="b"/>
                  <a:pathLst>
                    <a:path w="3604" h="87012">
                      <a:moveTo>
                        <a:pt x="3604" y="87012"/>
                      </a:moveTo>
                      <a:cubicBezTo>
                        <a:pt x="2317" y="56378"/>
                        <a:pt x="1030" y="25744"/>
                        <a:pt x="515" y="12872"/>
                      </a:cubicBezTo>
                      <a:cubicBezTo>
                        <a:pt x="0" y="0"/>
                        <a:pt x="515" y="9782"/>
                        <a:pt x="515" y="978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Freeform 339">
                  <a:extLst>
                    <a:ext uri="{FF2B5EF4-FFF2-40B4-BE49-F238E27FC236}">
                      <a16:creationId xmlns:a16="http://schemas.microsoft.com/office/drawing/2014/main" id="{F9D2C0B9-0548-4F42-AEE9-6FB69F705F1E}"/>
                    </a:ext>
                  </a:extLst>
                </p:cNvPr>
                <p:cNvSpPr/>
                <p:nvPr/>
              </p:nvSpPr>
              <p:spPr>
                <a:xfrm>
                  <a:off x="3012647" y="3833293"/>
                  <a:ext cx="5320" cy="105626"/>
                </a:xfrm>
                <a:custGeom>
                  <a:avLst/>
                  <a:gdLst>
                    <a:gd name="connsiteX0" fmla="*/ 0 w 7209"/>
                    <a:gd name="connsiteY0" fmla="*/ 105547 h 105547"/>
                    <a:gd name="connsiteX1" fmla="*/ 6179 w 7209"/>
                    <a:gd name="connsiteY1" fmla="*/ 15961 h 105547"/>
                    <a:gd name="connsiteX2" fmla="*/ 6179 w 7209"/>
                    <a:gd name="connsiteY2" fmla="*/ 9782 h 105547"/>
                  </a:gdLst>
                  <a:ahLst/>
                  <a:cxnLst>
                    <a:cxn ang="0">
                      <a:pos x="connsiteX0" y="connsiteY0"/>
                    </a:cxn>
                    <a:cxn ang="0">
                      <a:pos x="connsiteX1" y="connsiteY1"/>
                    </a:cxn>
                    <a:cxn ang="0">
                      <a:pos x="connsiteX2" y="connsiteY2"/>
                    </a:cxn>
                  </a:cxnLst>
                  <a:rect l="l" t="t" r="r" b="b"/>
                  <a:pathLst>
                    <a:path w="7209" h="105547">
                      <a:moveTo>
                        <a:pt x="0" y="105547"/>
                      </a:moveTo>
                      <a:cubicBezTo>
                        <a:pt x="2574" y="68734"/>
                        <a:pt x="5149" y="31922"/>
                        <a:pt x="6179" y="15961"/>
                      </a:cubicBezTo>
                      <a:cubicBezTo>
                        <a:pt x="7209" y="0"/>
                        <a:pt x="6179" y="9782"/>
                        <a:pt x="6179" y="9782"/>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Freeform 340">
                  <a:extLst>
                    <a:ext uri="{FF2B5EF4-FFF2-40B4-BE49-F238E27FC236}">
                      <a16:creationId xmlns:a16="http://schemas.microsoft.com/office/drawing/2014/main" id="{2D92A285-84BC-4BBB-AD74-E8C06E144445}"/>
                    </a:ext>
                  </a:extLst>
                </p:cNvPr>
                <p:cNvSpPr/>
                <p:nvPr/>
              </p:nvSpPr>
              <p:spPr>
                <a:xfrm>
                  <a:off x="2972749" y="3800155"/>
                  <a:ext cx="0" cy="82845"/>
                </a:xfrm>
                <a:custGeom>
                  <a:avLst/>
                  <a:gdLst>
                    <a:gd name="connsiteX0" fmla="*/ 0 w 0"/>
                    <a:gd name="connsiteY0" fmla="*/ 83408 h 83408"/>
                    <a:gd name="connsiteX1" fmla="*/ 0 w 0"/>
                    <a:gd name="connsiteY1" fmla="*/ 3089 h 83408"/>
                    <a:gd name="connsiteX2" fmla="*/ 0 w 0"/>
                    <a:gd name="connsiteY2" fmla="*/ 0 h 83408"/>
                  </a:gdLst>
                  <a:ahLst/>
                  <a:cxnLst>
                    <a:cxn ang="0">
                      <a:pos x="connsiteX0" y="connsiteY0"/>
                    </a:cxn>
                    <a:cxn ang="0">
                      <a:pos x="connsiteX1" y="connsiteY1"/>
                    </a:cxn>
                    <a:cxn ang="0">
                      <a:pos x="connsiteX2" y="connsiteY2"/>
                    </a:cxn>
                  </a:cxnLst>
                  <a:rect l="l" t="t" r="r" b="b"/>
                  <a:pathLst>
                    <a:path h="83408">
                      <a:moveTo>
                        <a:pt x="0" y="83408"/>
                      </a:moveTo>
                      <a:lnTo>
                        <a:pt x="0" y="3089"/>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341">
                  <a:extLst>
                    <a:ext uri="{FF2B5EF4-FFF2-40B4-BE49-F238E27FC236}">
                      <a16:creationId xmlns:a16="http://schemas.microsoft.com/office/drawing/2014/main" id="{0A4025A9-E586-4322-B4AE-8A82A26B0418}"/>
                    </a:ext>
                  </a:extLst>
                </p:cNvPr>
                <p:cNvSpPr/>
                <p:nvPr/>
              </p:nvSpPr>
              <p:spPr>
                <a:xfrm>
                  <a:off x="2818483" y="3843648"/>
                  <a:ext cx="2661" cy="118054"/>
                </a:xfrm>
                <a:custGeom>
                  <a:avLst/>
                  <a:gdLst>
                    <a:gd name="connsiteX0" fmla="*/ 2906 w 2906"/>
                    <a:gd name="connsiteY0" fmla="*/ 116687 h 116687"/>
                    <a:gd name="connsiteX1" fmla="*/ 415 w 2906"/>
                    <a:gd name="connsiteY1" fmla="*/ 17025 h 116687"/>
                    <a:gd name="connsiteX2" fmla="*/ 415 w 2906"/>
                    <a:gd name="connsiteY2" fmla="*/ 14534 h 116687"/>
                  </a:gdLst>
                  <a:ahLst/>
                  <a:cxnLst>
                    <a:cxn ang="0">
                      <a:pos x="connsiteX0" y="connsiteY0"/>
                    </a:cxn>
                    <a:cxn ang="0">
                      <a:pos x="connsiteX1" y="connsiteY1"/>
                    </a:cxn>
                    <a:cxn ang="0">
                      <a:pos x="connsiteX2" y="connsiteY2"/>
                    </a:cxn>
                  </a:cxnLst>
                  <a:rect l="l" t="t" r="r" b="b"/>
                  <a:pathLst>
                    <a:path w="2906" h="116687">
                      <a:moveTo>
                        <a:pt x="2906" y="116687"/>
                      </a:moveTo>
                      <a:cubicBezTo>
                        <a:pt x="1868" y="75368"/>
                        <a:pt x="830" y="34050"/>
                        <a:pt x="415" y="17025"/>
                      </a:cubicBezTo>
                      <a:cubicBezTo>
                        <a:pt x="0" y="0"/>
                        <a:pt x="415" y="15364"/>
                        <a:pt x="415" y="1453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342">
                  <a:extLst>
                    <a:ext uri="{FF2B5EF4-FFF2-40B4-BE49-F238E27FC236}">
                      <a16:creationId xmlns:a16="http://schemas.microsoft.com/office/drawing/2014/main" id="{60E1DEAF-DF10-4C62-A3FA-212F6D597350}"/>
                    </a:ext>
                  </a:extLst>
                </p:cNvPr>
                <p:cNvSpPr/>
                <p:nvPr/>
              </p:nvSpPr>
              <p:spPr>
                <a:xfrm>
                  <a:off x="2767948" y="3891284"/>
                  <a:ext cx="5320" cy="89057"/>
                </a:xfrm>
                <a:custGeom>
                  <a:avLst/>
                  <a:gdLst>
                    <a:gd name="connsiteX0" fmla="*/ 4983 w 4983"/>
                    <a:gd name="connsiteY0" fmla="*/ 90526 h 90526"/>
                    <a:gd name="connsiteX1" fmla="*/ 2491 w 4983"/>
                    <a:gd name="connsiteY1" fmla="*/ 13288 h 90526"/>
                    <a:gd name="connsiteX2" fmla="*/ 0 w 4983"/>
                    <a:gd name="connsiteY2" fmla="*/ 10796 h 90526"/>
                  </a:gdLst>
                  <a:ahLst/>
                  <a:cxnLst>
                    <a:cxn ang="0">
                      <a:pos x="connsiteX0" y="connsiteY0"/>
                    </a:cxn>
                    <a:cxn ang="0">
                      <a:pos x="connsiteX1" y="connsiteY1"/>
                    </a:cxn>
                    <a:cxn ang="0">
                      <a:pos x="connsiteX2" y="connsiteY2"/>
                    </a:cxn>
                  </a:cxnLst>
                  <a:rect l="l" t="t" r="r" b="b"/>
                  <a:pathLst>
                    <a:path w="4983" h="90526">
                      <a:moveTo>
                        <a:pt x="4983" y="90526"/>
                      </a:moveTo>
                      <a:cubicBezTo>
                        <a:pt x="4152" y="58551"/>
                        <a:pt x="3321" y="26576"/>
                        <a:pt x="2491" y="13288"/>
                      </a:cubicBezTo>
                      <a:cubicBezTo>
                        <a:pt x="1661" y="0"/>
                        <a:pt x="0" y="10796"/>
                        <a:pt x="0" y="10796"/>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343">
                  <a:extLst>
                    <a:ext uri="{FF2B5EF4-FFF2-40B4-BE49-F238E27FC236}">
                      <a16:creationId xmlns:a16="http://schemas.microsoft.com/office/drawing/2014/main" id="{1FF86804-09D3-4636-85B7-8BCFC09A65F3}"/>
                    </a:ext>
                  </a:extLst>
                </p:cNvPr>
                <p:cNvSpPr/>
                <p:nvPr/>
              </p:nvSpPr>
              <p:spPr>
                <a:xfrm>
                  <a:off x="2712092" y="3791871"/>
                  <a:ext cx="7980" cy="196755"/>
                </a:xfrm>
                <a:custGeom>
                  <a:avLst/>
                  <a:gdLst>
                    <a:gd name="connsiteX0" fmla="*/ 0 w 8305"/>
                    <a:gd name="connsiteY0" fmla="*/ 0 h 197247"/>
                    <a:gd name="connsiteX1" fmla="*/ 7474 w 8305"/>
                    <a:gd name="connsiteY1" fmla="*/ 169425 h 197247"/>
                    <a:gd name="connsiteX2" fmla="*/ 4983 w 8305"/>
                    <a:gd name="connsiteY2" fmla="*/ 166934 h 197247"/>
                  </a:gdLst>
                  <a:ahLst/>
                  <a:cxnLst>
                    <a:cxn ang="0">
                      <a:pos x="connsiteX0" y="connsiteY0"/>
                    </a:cxn>
                    <a:cxn ang="0">
                      <a:pos x="connsiteX1" y="connsiteY1"/>
                    </a:cxn>
                    <a:cxn ang="0">
                      <a:pos x="connsiteX2" y="connsiteY2"/>
                    </a:cxn>
                  </a:cxnLst>
                  <a:rect l="l" t="t" r="r" b="b"/>
                  <a:pathLst>
                    <a:path w="8305" h="197247">
                      <a:moveTo>
                        <a:pt x="0" y="0"/>
                      </a:moveTo>
                      <a:cubicBezTo>
                        <a:pt x="3322" y="70801"/>
                        <a:pt x="6644" y="141603"/>
                        <a:pt x="7474" y="169425"/>
                      </a:cubicBezTo>
                      <a:cubicBezTo>
                        <a:pt x="8305" y="197247"/>
                        <a:pt x="5398" y="167349"/>
                        <a:pt x="4983" y="166934"/>
                      </a:cubicBez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344">
                  <a:extLst>
                    <a:ext uri="{FF2B5EF4-FFF2-40B4-BE49-F238E27FC236}">
                      <a16:creationId xmlns:a16="http://schemas.microsoft.com/office/drawing/2014/main" id="{674C5894-5A25-4953-B4AD-5725FF921FBB}"/>
                    </a:ext>
                  </a:extLst>
                </p:cNvPr>
                <p:cNvSpPr/>
                <p:nvPr/>
              </p:nvSpPr>
              <p:spPr>
                <a:xfrm>
                  <a:off x="2265250" y="3909924"/>
                  <a:ext cx="7980" cy="62134"/>
                </a:xfrm>
                <a:custGeom>
                  <a:avLst/>
                  <a:gdLst>
                    <a:gd name="connsiteX0" fmla="*/ 7474 w 7474"/>
                    <a:gd name="connsiteY0" fmla="*/ 64780 h 64780"/>
                    <a:gd name="connsiteX1" fmla="*/ 0 w 7474"/>
                    <a:gd name="connsiteY1" fmla="*/ 0 h 64780"/>
                    <a:gd name="connsiteX2" fmla="*/ 0 w 7474"/>
                    <a:gd name="connsiteY2" fmla="*/ 0 h 64780"/>
                  </a:gdLst>
                  <a:ahLst/>
                  <a:cxnLst>
                    <a:cxn ang="0">
                      <a:pos x="connsiteX0" y="connsiteY0"/>
                    </a:cxn>
                    <a:cxn ang="0">
                      <a:pos x="connsiteX1" y="connsiteY1"/>
                    </a:cxn>
                    <a:cxn ang="0">
                      <a:pos x="connsiteX2" y="connsiteY2"/>
                    </a:cxn>
                  </a:cxnLst>
                  <a:rect l="l" t="t" r="r" b="b"/>
                  <a:pathLst>
                    <a:path w="7474" h="64780">
                      <a:moveTo>
                        <a:pt x="7474" y="64780"/>
                      </a:moveTo>
                      <a:lnTo>
                        <a:pt x="0" y="0"/>
                      </a:lnTo>
                      <a:lnTo>
                        <a:pt x="0" y="0"/>
                      </a:lnTo>
                    </a:path>
                  </a:pathLst>
                </a:cu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76" name="Oval 275">
              <a:extLst>
                <a:ext uri="{FF2B5EF4-FFF2-40B4-BE49-F238E27FC236}">
                  <a16:creationId xmlns:a16="http://schemas.microsoft.com/office/drawing/2014/main" id="{A30D6A63-A9F2-4CDB-805E-0EEAE2DABF3B}"/>
                </a:ext>
              </a:extLst>
            </p:cNvPr>
            <p:cNvSpPr/>
            <p:nvPr/>
          </p:nvSpPr>
          <p:spPr bwMode="auto">
            <a:xfrm>
              <a:off x="3535363" y="4449763"/>
              <a:ext cx="538162" cy="30162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268FF2A-4C96-4B63-9400-29CAB90555BD}"/>
              </a:ext>
            </a:extLst>
          </p:cNvPr>
          <p:cNvSpPr>
            <a:spLocks noGrp="1"/>
          </p:cNvSpPr>
          <p:nvPr>
            <p:ph type="title"/>
          </p:nvPr>
        </p:nvSpPr>
        <p:spPr/>
        <p:txBody>
          <a:bodyPr anchor="t"/>
          <a:lstStyle/>
          <a:p>
            <a:r>
              <a:rPr lang="en-US" altLang="en-US"/>
              <a:t>Calcium oscillations convey information </a:t>
            </a:r>
          </a:p>
        </p:txBody>
      </p:sp>
      <p:grpSp>
        <p:nvGrpSpPr>
          <p:cNvPr id="44035" name="Group 3">
            <a:extLst>
              <a:ext uri="{FF2B5EF4-FFF2-40B4-BE49-F238E27FC236}">
                <a16:creationId xmlns:a16="http://schemas.microsoft.com/office/drawing/2014/main" id="{1F521745-7CD3-4B93-B0D2-A162B14AD149}"/>
              </a:ext>
            </a:extLst>
          </p:cNvPr>
          <p:cNvGrpSpPr>
            <a:grpSpLocks/>
          </p:cNvGrpSpPr>
          <p:nvPr/>
        </p:nvGrpSpPr>
        <p:grpSpPr bwMode="auto">
          <a:xfrm>
            <a:off x="47625" y="1219200"/>
            <a:ext cx="9020175" cy="5105400"/>
            <a:chOff x="47625" y="1219200"/>
            <a:chExt cx="9020175" cy="5105400"/>
          </a:xfrm>
        </p:grpSpPr>
        <p:pic>
          <p:nvPicPr>
            <p:cNvPr id="44036" name="Picture 2">
              <a:extLst>
                <a:ext uri="{FF2B5EF4-FFF2-40B4-BE49-F238E27FC236}">
                  <a16:creationId xmlns:a16="http://schemas.microsoft.com/office/drawing/2014/main" id="{7E552980-5D01-4A86-82A4-82CD10139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3657600"/>
              <a:ext cx="31527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FF45A61-E4BA-4B8E-A38F-7C58236DCF0E}"/>
                </a:ext>
              </a:extLst>
            </p:cNvPr>
            <p:cNvSpPr txBox="1"/>
            <p:nvPr/>
          </p:nvSpPr>
          <p:spPr>
            <a:xfrm>
              <a:off x="3267075" y="1693863"/>
              <a:ext cx="2667000" cy="1754187"/>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Calcium channels regulate intracellular calcium levels, which is decoded by calcium-binding proteins like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calmodulin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CaM</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grpSp>
          <p:nvGrpSpPr>
            <p:cNvPr id="44038" name="Group 3">
              <a:extLst>
                <a:ext uri="{FF2B5EF4-FFF2-40B4-BE49-F238E27FC236}">
                  <a16:creationId xmlns:a16="http://schemas.microsoft.com/office/drawing/2014/main" id="{8625CE71-FCC9-4D03-9559-8A6555240BE2}"/>
                </a:ext>
              </a:extLst>
            </p:cNvPr>
            <p:cNvGrpSpPr>
              <a:grpSpLocks/>
            </p:cNvGrpSpPr>
            <p:nvPr/>
          </p:nvGrpSpPr>
          <p:grpSpPr bwMode="auto">
            <a:xfrm>
              <a:off x="6534150" y="1219200"/>
              <a:ext cx="2528888" cy="4457700"/>
              <a:chOff x="6534150" y="1219200"/>
              <a:chExt cx="2528222" cy="4457342"/>
            </a:xfrm>
          </p:grpSpPr>
          <p:pic>
            <p:nvPicPr>
              <p:cNvPr id="44044" name="Picture 3">
                <a:extLst>
                  <a:ext uri="{FF2B5EF4-FFF2-40B4-BE49-F238E27FC236}">
                    <a16:creationId xmlns:a16="http://schemas.microsoft.com/office/drawing/2014/main" id="{B813B712-C95F-4952-A152-21C287F1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219200"/>
                <a:ext cx="2528222" cy="445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516767-2A65-4123-9E4B-571BA5AD2E25}"/>
                  </a:ext>
                </a:extLst>
              </p:cNvPr>
              <p:cNvSpPr/>
              <p:nvPr/>
            </p:nvSpPr>
            <p:spPr>
              <a:xfrm>
                <a:off x="6534150" y="1219200"/>
                <a:ext cx="314242" cy="228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4039" name="Picture 2">
              <a:extLst>
                <a:ext uri="{FF2B5EF4-FFF2-40B4-BE49-F238E27FC236}">
                  <a16:creationId xmlns:a16="http://schemas.microsoft.com/office/drawing/2014/main" id="{99F078AE-0CB5-43CA-A957-8E83F6524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570038"/>
              <a:ext cx="31527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triped Right Arrow 8">
              <a:extLst>
                <a:ext uri="{FF2B5EF4-FFF2-40B4-BE49-F238E27FC236}">
                  <a16:creationId xmlns:a16="http://schemas.microsoft.com/office/drawing/2014/main" id="{75284CDD-34FA-4B9E-92D8-F3953C34DCB4}"/>
                </a:ext>
              </a:extLst>
            </p:cNvPr>
            <p:cNvSpPr/>
            <p:nvPr/>
          </p:nvSpPr>
          <p:spPr>
            <a:xfrm rot="5400000">
              <a:off x="901700" y="3219450"/>
              <a:ext cx="969963" cy="474663"/>
            </a:xfrm>
            <a:prstGeom prst="stripedRightArrow">
              <a:avLst/>
            </a:prstGeom>
            <a:solidFill>
              <a:srgbClr val="FFFF00"/>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Pentagon 7">
              <a:extLst>
                <a:ext uri="{FF2B5EF4-FFF2-40B4-BE49-F238E27FC236}">
                  <a16:creationId xmlns:a16="http://schemas.microsoft.com/office/drawing/2014/main" id="{D9DFBDE4-D7B1-42EF-AA68-F8D5B0ECC23B}"/>
                </a:ext>
              </a:extLst>
            </p:cNvPr>
            <p:cNvSpPr/>
            <p:nvPr/>
          </p:nvSpPr>
          <p:spPr>
            <a:xfrm>
              <a:off x="4191000" y="4198938"/>
              <a:ext cx="2781300" cy="1477962"/>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042" name="TextBox 6">
              <a:extLst>
                <a:ext uri="{FF2B5EF4-FFF2-40B4-BE49-F238E27FC236}">
                  <a16:creationId xmlns:a16="http://schemas.microsoft.com/office/drawing/2014/main" id="{CFA0D8E7-E9BD-4081-BCD7-840A6F108C2C}"/>
                </a:ext>
              </a:extLst>
            </p:cNvPr>
            <p:cNvSpPr txBox="1">
              <a:spLocks noChangeArrowheads="1"/>
            </p:cNvSpPr>
            <p:nvPr/>
          </p:nvSpPr>
          <p:spPr bwMode="auto">
            <a:xfrm>
              <a:off x="4038600" y="4198938"/>
              <a:ext cx="2286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CaM conformation changes upon calcium binding, changing its affinity for other proteins</a:t>
              </a:r>
            </a:p>
          </p:txBody>
        </p:sp>
        <p:sp>
          <p:nvSpPr>
            <p:cNvPr id="44043" name="Rectangle 6">
              <a:extLst>
                <a:ext uri="{FF2B5EF4-FFF2-40B4-BE49-F238E27FC236}">
                  <a16:creationId xmlns:a16="http://schemas.microsoft.com/office/drawing/2014/main" id="{6481C650-84B7-4BA4-83CA-ED6F334A1838}"/>
                </a:ext>
              </a:extLst>
            </p:cNvPr>
            <p:cNvSpPr>
              <a:spLocks noChangeArrowheads="1"/>
            </p:cNvSpPr>
            <p:nvPr/>
          </p:nvSpPr>
          <p:spPr bwMode="auto">
            <a:xfrm>
              <a:off x="2730500" y="6108700"/>
              <a:ext cx="6337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From: Buchanan, B.B., Gruissem, W. and Jones, R.L. (2000)  </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5"/>
                </a:rPr>
                <a:t>Biochemistry and Molecular Biology of Plants</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American Society of Plant Physiologists.</a:t>
              </a:r>
              <a:endParaRPr kumimoji="0" lang="en-AU"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B3A08BF-A186-4AFF-9465-F7E5AAF4802B}"/>
              </a:ext>
            </a:extLst>
          </p:cNvPr>
          <p:cNvSpPr>
            <a:spLocks noGrp="1"/>
          </p:cNvSpPr>
          <p:nvPr>
            <p:ph type="title"/>
          </p:nvPr>
        </p:nvSpPr>
        <p:spPr/>
        <p:txBody>
          <a:bodyPr/>
          <a:lstStyle/>
          <a:p>
            <a:r>
              <a:rPr lang="en-US" altLang="en-US"/>
              <a:t>Calcium spiking is unaffected in </a:t>
            </a:r>
            <a:r>
              <a:rPr lang="en-US" altLang="en-US" i="1"/>
              <a:t>dmi3</a:t>
            </a:r>
            <a:r>
              <a:rPr lang="en-US" altLang="en-US"/>
              <a:t> mutant; CCaMK is downstream</a:t>
            </a:r>
          </a:p>
        </p:txBody>
      </p:sp>
      <p:grpSp>
        <p:nvGrpSpPr>
          <p:cNvPr id="45059" name="Group 2">
            <a:extLst>
              <a:ext uri="{FF2B5EF4-FFF2-40B4-BE49-F238E27FC236}">
                <a16:creationId xmlns:a16="http://schemas.microsoft.com/office/drawing/2014/main" id="{72BE33B7-E037-4016-9964-7C1A340FD005}"/>
              </a:ext>
            </a:extLst>
          </p:cNvPr>
          <p:cNvGrpSpPr>
            <a:grpSpLocks/>
          </p:cNvGrpSpPr>
          <p:nvPr/>
        </p:nvGrpSpPr>
        <p:grpSpPr bwMode="auto">
          <a:xfrm>
            <a:off x="41275" y="1443038"/>
            <a:ext cx="9109075" cy="4910137"/>
            <a:chOff x="41275" y="1443038"/>
            <a:chExt cx="9109075" cy="4910137"/>
          </a:xfrm>
        </p:grpSpPr>
        <p:grpSp>
          <p:nvGrpSpPr>
            <p:cNvPr id="45060" name="Group 2">
              <a:extLst>
                <a:ext uri="{FF2B5EF4-FFF2-40B4-BE49-F238E27FC236}">
                  <a16:creationId xmlns:a16="http://schemas.microsoft.com/office/drawing/2014/main" id="{9F65C979-ED4B-48E2-8B3D-F95096D2B86C}"/>
                </a:ext>
              </a:extLst>
            </p:cNvPr>
            <p:cNvGrpSpPr>
              <a:grpSpLocks/>
            </p:cNvGrpSpPr>
            <p:nvPr/>
          </p:nvGrpSpPr>
          <p:grpSpPr bwMode="auto">
            <a:xfrm>
              <a:off x="2136775" y="2592388"/>
              <a:ext cx="4462463" cy="3344862"/>
              <a:chOff x="1290440" y="1790700"/>
              <a:chExt cx="4462660" cy="3345093"/>
            </a:xfrm>
          </p:grpSpPr>
          <p:pic>
            <p:nvPicPr>
              <p:cNvPr id="45110" name="Picture 4">
                <a:extLst>
                  <a:ext uri="{FF2B5EF4-FFF2-40B4-BE49-F238E27FC236}">
                    <a16:creationId xmlns:a16="http://schemas.microsoft.com/office/drawing/2014/main" id="{B62C8E5A-5A49-4237-9A4B-2C4D21979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790700"/>
                <a:ext cx="337184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1" name="Picture 4">
                <a:extLst>
                  <a:ext uri="{FF2B5EF4-FFF2-40B4-BE49-F238E27FC236}">
                    <a16:creationId xmlns:a16="http://schemas.microsoft.com/office/drawing/2014/main" id="{A434336F-89F4-4593-888D-BBA8D87A5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352800"/>
                <a:ext cx="3390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2" name="Picture 5">
                <a:extLst>
                  <a:ext uri="{FF2B5EF4-FFF2-40B4-BE49-F238E27FC236}">
                    <a16:creationId xmlns:a16="http://schemas.microsoft.com/office/drawing/2014/main" id="{7B63FB92-C23F-4002-BCCC-D31E848A4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675" y="4181475"/>
                <a:ext cx="2647950" cy="95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13" name="TextBox 1">
                <a:extLst>
                  <a:ext uri="{FF2B5EF4-FFF2-40B4-BE49-F238E27FC236}">
                    <a16:creationId xmlns:a16="http://schemas.microsoft.com/office/drawing/2014/main" id="{BEA6AA18-527F-4481-A59D-58507E7B9D79}"/>
                  </a:ext>
                </a:extLst>
              </p:cNvPr>
              <p:cNvSpPr txBox="1">
                <a:spLocks noChangeArrowheads="1"/>
              </p:cNvSpPr>
              <p:nvPr/>
            </p:nvSpPr>
            <p:spPr bwMode="auto">
              <a:xfrm>
                <a:off x="1316089" y="1965841"/>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Wild type</a:t>
                </a:r>
              </a:p>
            </p:txBody>
          </p:sp>
          <p:sp>
            <p:nvSpPr>
              <p:cNvPr id="45114" name="TextBox 11">
                <a:extLst>
                  <a:ext uri="{FF2B5EF4-FFF2-40B4-BE49-F238E27FC236}">
                    <a16:creationId xmlns:a16="http://schemas.microsoft.com/office/drawing/2014/main" id="{0B2A3B6E-22FC-48B5-9B30-A87248B91E59}"/>
                  </a:ext>
                </a:extLst>
              </p:cNvPr>
              <p:cNvSpPr txBox="1">
                <a:spLocks noChangeArrowheads="1"/>
              </p:cNvSpPr>
              <p:nvPr/>
            </p:nvSpPr>
            <p:spPr bwMode="auto">
              <a:xfrm>
                <a:off x="1409865" y="2743200"/>
                <a:ext cx="1249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dmi1</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(POLLUX)</a:t>
                </a:r>
              </a:p>
            </p:txBody>
          </p:sp>
          <p:sp>
            <p:nvSpPr>
              <p:cNvPr id="45115" name="TextBox 12">
                <a:extLst>
                  <a:ext uri="{FF2B5EF4-FFF2-40B4-BE49-F238E27FC236}">
                    <a16:creationId xmlns:a16="http://schemas.microsoft.com/office/drawing/2014/main" id="{9E81F10E-2889-45D0-93B3-80A6B7A523ED}"/>
                  </a:ext>
                </a:extLst>
              </p:cNvPr>
              <p:cNvSpPr txBox="1">
                <a:spLocks noChangeArrowheads="1"/>
              </p:cNvSpPr>
              <p:nvPr/>
            </p:nvSpPr>
            <p:spPr bwMode="auto">
              <a:xfrm>
                <a:off x="1290440" y="3448734"/>
                <a:ext cx="11592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dmi2</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(SYMRK)</a:t>
                </a:r>
              </a:p>
            </p:txBody>
          </p:sp>
          <p:sp>
            <p:nvSpPr>
              <p:cNvPr id="45116" name="TextBox 13">
                <a:extLst>
                  <a:ext uri="{FF2B5EF4-FFF2-40B4-BE49-F238E27FC236}">
                    <a16:creationId xmlns:a16="http://schemas.microsoft.com/office/drawing/2014/main" id="{ED96439E-9589-4D54-A0A2-906999B705CF}"/>
                  </a:ext>
                </a:extLst>
              </p:cNvPr>
              <p:cNvSpPr txBox="1">
                <a:spLocks noChangeArrowheads="1"/>
              </p:cNvSpPr>
              <p:nvPr/>
            </p:nvSpPr>
            <p:spPr bwMode="auto">
              <a:xfrm>
                <a:off x="1294618" y="4286934"/>
                <a:ext cx="11464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dmi3</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(CCaMK)</a:t>
                </a:r>
              </a:p>
            </p:txBody>
          </p:sp>
        </p:grpSp>
        <p:grpSp>
          <p:nvGrpSpPr>
            <p:cNvPr id="45061" name="Group 8">
              <a:extLst>
                <a:ext uri="{FF2B5EF4-FFF2-40B4-BE49-F238E27FC236}">
                  <a16:creationId xmlns:a16="http://schemas.microsoft.com/office/drawing/2014/main" id="{4411AFFA-6CE0-4E09-A84D-14CE8EBEAFAA}"/>
                </a:ext>
              </a:extLst>
            </p:cNvPr>
            <p:cNvGrpSpPr>
              <a:grpSpLocks/>
            </p:cNvGrpSpPr>
            <p:nvPr/>
          </p:nvGrpSpPr>
          <p:grpSpPr bwMode="auto">
            <a:xfrm>
              <a:off x="6078538" y="1443038"/>
              <a:ext cx="2760662" cy="4572000"/>
              <a:chOff x="5611212" y="1442338"/>
              <a:chExt cx="2761263" cy="4572000"/>
            </a:xfrm>
          </p:grpSpPr>
          <p:grpSp>
            <p:nvGrpSpPr>
              <p:cNvPr id="45070" name="Group 288">
                <a:extLst>
                  <a:ext uri="{FF2B5EF4-FFF2-40B4-BE49-F238E27FC236}">
                    <a16:creationId xmlns:a16="http://schemas.microsoft.com/office/drawing/2014/main" id="{3D812E3C-0132-4026-B94E-C1F82B6718E0}"/>
                  </a:ext>
                </a:extLst>
              </p:cNvPr>
              <p:cNvGrpSpPr>
                <a:grpSpLocks/>
              </p:cNvGrpSpPr>
              <p:nvPr/>
            </p:nvGrpSpPr>
            <p:grpSpPr bwMode="auto">
              <a:xfrm>
                <a:off x="5715000" y="1442338"/>
                <a:ext cx="2657475" cy="4572000"/>
                <a:chOff x="4114800" y="1458232"/>
                <a:chExt cx="2656688" cy="4572000"/>
              </a:xfrm>
            </p:grpSpPr>
            <p:sp>
              <p:nvSpPr>
                <p:cNvPr id="17" name="Rounded Rectangle 16">
                  <a:extLst>
                    <a:ext uri="{FF2B5EF4-FFF2-40B4-BE49-F238E27FC236}">
                      <a16:creationId xmlns:a16="http://schemas.microsoft.com/office/drawing/2014/main" id="{C0E7F47F-B712-4636-B347-CC43A63A7E85}"/>
                    </a:ext>
                  </a:extLst>
                </p:cNvPr>
                <p:cNvSpPr/>
                <p:nvPr/>
              </p:nvSpPr>
              <p:spPr>
                <a:xfrm>
                  <a:off x="4114222" y="2372632"/>
                  <a:ext cx="2657266" cy="3657600"/>
                </a:xfrm>
                <a:prstGeom prst="roundRect">
                  <a:avLst/>
                </a:prstGeom>
                <a:solidFill>
                  <a:schemeClr val="accent3">
                    <a:lumMod val="20000"/>
                    <a:lumOff val="80000"/>
                  </a:schemeClr>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5079" name="Group 156">
                  <a:extLst>
                    <a:ext uri="{FF2B5EF4-FFF2-40B4-BE49-F238E27FC236}">
                      <a16:creationId xmlns:a16="http://schemas.microsoft.com/office/drawing/2014/main" id="{426BAC08-F6A5-430A-96EC-EA298619CB0B}"/>
                    </a:ext>
                  </a:extLst>
                </p:cNvPr>
                <p:cNvGrpSpPr>
                  <a:grpSpLocks/>
                </p:cNvGrpSpPr>
                <p:nvPr/>
              </p:nvGrpSpPr>
              <p:grpSpPr bwMode="auto">
                <a:xfrm>
                  <a:off x="4768246" y="1764987"/>
                  <a:ext cx="490794" cy="301682"/>
                  <a:chOff x="4038600" y="2209800"/>
                  <a:chExt cx="1219200" cy="438150"/>
                </a:xfrm>
              </p:grpSpPr>
              <p:sp>
                <p:nvSpPr>
                  <p:cNvPr id="107" name="Hexagon 106">
                    <a:extLst>
                      <a:ext uri="{FF2B5EF4-FFF2-40B4-BE49-F238E27FC236}">
                        <a16:creationId xmlns:a16="http://schemas.microsoft.com/office/drawing/2014/main" id="{715B5EED-BFE0-463A-828A-66EE14AAA823}"/>
                      </a:ext>
                    </a:extLst>
                  </p:cNvPr>
                  <p:cNvSpPr/>
                  <p:nvPr/>
                </p:nvSpPr>
                <p:spPr>
                  <a:xfrm>
                    <a:off x="4342170" y="2209266"/>
                    <a:ext cx="307574" cy="2282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Hexagon 107">
                    <a:extLst>
                      <a:ext uri="{FF2B5EF4-FFF2-40B4-BE49-F238E27FC236}">
                        <a16:creationId xmlns:a16="http://schemas.microsoft.com/office/drawing/2014/main" id="{22625618-5CDD-404F-9252-7697ECA04C58}"/>
                      </a:ext>
                    </a:extLst>
                  </p:cNvPr>
                  <p:cNvSpPr/>
                  <p:nvPr/>
                </p:nvSpPr>
                <p:spPr>
                  <a:xfrm>
                    <a:off x="4649744" y="2209266"/>
                    <a:ext cx="303629" cy="2282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Hexagon 108">
                    <a:extLst>
                      <a:ext uri="{FF2B5EF4-FFF2-40B4-BE49-F238E27FC236}">
                        <a16:creationId xmlns:a16="http://schemas.microsoft.com/office/drawing/2014/main" id="{7CBE7411-A1CC-402A-A608-AF5A1463EBBF}"/>
                      </a:ext>
                    </a:extLst>
                  </p:cNvPr>
                  <p:cNvSpPr/>
                  <p:nvPr/>
                </p:nvSpPr>
                <p:spPr>
                  <a:xfrm>
                    <a:off x="4953373" y="2209266"/>
                    <a:ext cx="303632" cy="2282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0" name="Straight Connector 109">
                    <a:extLst>
                      <a:ext uri="{FF2B5EF4-FFF2-40B4-BE49-F238E27FC236}">
                        <a16:creationId xmlns:a16="http://schemas.microsoft.com/office/drawing/2014/main" id="{0BB27D76-E92F-4091-8B56-A05301CC593E}"/>
                      </a:ext>
                    </a:extLst>
                  </p:cNvPr>
                  <p:cNvCxnSpPr/>
                  <p:nvPr/>
                </p:nvCxnSpPr>
                <p:spPr>
                  <a:xfrm>
                    <a:off x="4267247" y="2419077"/>
                    <a:ext cx="0" cy="228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1" name="Hexagon 110">
                    <a:extLst>
                      <a:ext uri="{FF2B5EF4-FFF2-40B4-BE49-F238E27FC236}">
                        <a16:creationId xmlns:a16="http://schemas.microsoft.com/office/drawing/2014/main" id="{749B3496-D067-4647-A9F2-7286F51FB355}"/>
                      </a:ext>
                    </a:extLst>
                  </p:cNvPr>
                  <p:cNvSpPr/>
                  <p:nvPr/>
                </p:nvSpPr>
                <p:spPr>
                  <a:xfrm>
                    <a:off x="4038538" y="2209266"/>
                    <a:ext cx="303632" cy="2282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12-Point Star 18">
                  <a:extLst>
                    <a:ext uri="{FF2B5EF4-FFF2-40B4-BE49-F238E27FC236}">
                      <a16:creationId xmlns:a16="http://schemas.microsoft.com/office/drawing/2014/main" id="{4A39E452-F80B-4D5C-9FA7-1A01E653F4FB}"/>
                    </a:ext>
                  </a:extLst>
                </p:cNvPr>
                <p:cNvSpPr/>
                <p:nvPr/>
              </p:nvSpPr>
              <p:spPr>
                <a:xfrm>
                  <a:off x="4114800" y="3124200"/>
                  <a:ext cx="2590800" cy="2667000"/>
                </a:xfrm>
                <a:prstGeom prst="star12">
                  <a:avLst>
                    <a:gd name="adj" fmla="val 41875"/>
                  </a:avLst>
                </a:prstGeom>
                <a:gradFill flip="none" rotWithShape="1">
                  <a:gsLst>
                    <a:gs pos="0">
                      <a:srgbClr val="FFF200"/>
                    </a:gs>
                    <a:gs pos="69000">
                      <a:srgbClr val="FF7A00"/>
                    </a:gs>
                    <a:gs pos="65000">
                      <a:srgbClr val="FF0300"/>
                    </a:gs>
                    <a:gs pos="100000">
                      <a:srgbClr val="4D0808"/>
                    </a:gs>
                  </a:gsLst>
                  <a:path path="circle">
                    <a:fillToRect l="100000" t="100000"/>
                  </a:path>
                  <a:tileRect r="-100000" b="-100000"/>
                </a:gradFill>
                <a:ln>
                  <a:solidFill>
                    <a:srgbClr val="FFFF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083" name="Group 195">
                  <a:extLst>
                    <a:ext uri="{FF2B5EF4-FFF2-40B4-BE49-F238E27FC236}">
                      <a16:creationId xmlns:a16="http://schemas.microsoft.com/office/drawing/2014/main" id="{490E7554-E903-47D4-B415-34581ED78590}"/>
                    </a:ext>
                  </a:extLst>
                </p:cNvPr>
                <p:cNvGrpSpPr>
                  <a:grpSpLocks/>
                </p:cNvGrpSpPr>
                <p:nvPr/>
              </p:nvGrpSpPr>
              <p:grpSpPr bwMode="auto">
                <a:xfrm>
                  <a:off x="4697755" y="1458232"/>
                  <a:ext cx="654392" cy="1277711"/>
                  <a:chOff x="1905000" y="2819400"/>
                  <a:chExt cx="762000" cy="1371600"/>
                </a:xfrm>
              </p:grpSpPr>
              <p:sp>
                <p:nvSpPr>
                  <p:cNvPr id="101" name="Can 100">
                    <a:extLst>
                      <a:ext uri="{FF2B5EF4-FFF2-40B4-BE49-F238E27FC236}">
                        <a16:creationId xmlns:a16="http://schemas.microsoft.com/office/drawing/2014/main" id="{4E6DF28D-0789-485A-899A-6791380206B1}"/>
                      </a:ext>
                    </a:extLst>
                  </p:cNvPr>
                  <p:cNvSpPr/>
                  <p:nvPr/>
                </p:nvSpPr>
                <p:spPr>
                  <a:xfrm>
                    <a:off x="2133077" y="3734530"/>
                    <a:ext cx="153417" cy="45671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Can 101">
                    <a:extLst>
                      <a:ext uri="{FF2B5EF4-FFF2-40B4-BE49-F238E27FC236}">
                        <a16:creationId xmlns:a16="http://schemas.microsoft.com/office/drawing/2014/main" id="{6D802DC9-EB20-4840-9DD0-6CBBDF0D49B8}"/>
                      </a:ext>
                    </a:extLst>
                  </p:cNvPr>
                  <p:cNvSpPr/>
                  <p:nvPr/>
                </p:nvSpPr>
                <p:spPr>
                  <a:xfrm>
                    <a:off x="2297585" y="3734530"/>
                    <a:ext cx="153418" cy="30504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Arc 102">
                    <a:extLst>
                      <a:ext uri="{FF2B5EF4-FFF2-40B4-BE49-F238E27FC236}">
                        <a16:creationId xmlns:a16="http://schemas.microsoft.com/office/drawing/2014/main" id="{8AC729F2-5306-471A-A3C2-0FB744DC407A}"/>
                      </a:ext>
                    </a:extLst>
                  </p:cNvPr>
                  <p:cNvSpPr/>
                  <p:nvPr/>
                </p:nvSpPr>
                <p:spPr>
                  <a:xfrm>
                    <a:off x="2057292" y="2819400"/>
                    <a:ext cx="609973" cy="761756"/>
                  </a:xfrm>
                  <a:prstGeom prst="arc">
                    <a:avLst>
                      <a:gd name="adj1" fmla="val 16200000"/>
                      <a:gd name="adj2" fmla="val 5249692"/>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Arc 103">
                    <a:extLst>
                      <a:ext uri="{FF2B5EF4-FFF2-40B4-BE49-F238E27FC236}">
                        <a16:creationId xmlns:a16="http://schemas.microsoft.com/office/drawing/2014/main" id="{25B33E30-17E3-4649-84C1-C66C1640CA58}"/>
                      </a:ext>
                    </a:extLst>
                  </p:cNvPr>
                  <p:cNvSpPr/>
                  <p:nvPr/>
                </p:nvSpPr>
                <p:spPr>
                  <a:xfrm flipH="1">
                    <a:off x="1877998" y="2819400"/>
                    <a:ext cx="635851" cy="761756"/>
                  </a:xfrm>
                  <a:prstGeom prst="arc">
                    <a:avLst>
                      <a:gd name="adj1" fmla="val 18951823"/>
                      <a:gd name="adj2" fmla="val 5400000"/>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05" name="Straight Connector 104">
                    <a:extLst>
                      <a:ext uri="{FF2B5EF4-FFF2-40B4-BE49-F238E27FC236}">
                        <a16:creationId xmlns:a16="http://schemas.microsoft.com/office/drawing/2014/main" id="{ABE97A0B-8B6D-47DD-B71C-8D0BCD118A70}"/>
                      </a:ext>
                    </a:extLst>
                  </p:cNvPr>
                  <p:cNvCxnSpPr>
                    <a:stCxn id="102" idx="1"/>
                  </p:cNvCxnSpPr>
                  <p:nvPr/>
                </p:nvCxnSpPr>
                <p:spPr>
                  <a:xfrm flipV="1">
                    <a:off x="2373370" y="3581156"/>
                    <a:ext cx="0" cy="153374"/>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1A4EA48-92E7-4A3D-827A-62B3DA836314}"/>
                      </a:ext>
                    </a:extLst>
                  </p:cNvPr>
                  <p:cNvCxnSpPr/>
                  <p:nvPr/>
                </p:nvCxnSpPr>
                <p:spPr>
                  <a:xfrm flipV="1">
                    <a:off x="2208861" y="3581156"/>
                    <a:ext cx="0" cy="153374"/>
                  </a:xfrm>
                  <a:prstGeom prst="line">
                    <a:avLst/>
                  </a:prstGeom>
                  <a:ln w="5715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C8BD4D32-D875-4B61-B412-6DA6E4097DA1}"/>
                    </a:ext>
                  </a:extLst>
                </p:cNvPr>
                <p:cNvSpPr/>
                <p:nvPr/>
              </p:nvSpPr>
              <p:spPr>
                <a:xfrm>
                  <a:off x="4388838" y="3452132"/>
                  <a:ext cx="1963583" cy="2057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085" name="Group 198">
                  <a:extLst>
                    <a:ext uri="{FF2B5EF4-FFF2-40B4-BE49-F238E27FC236}">
                      <a16:creationId xmlns:a16="http://schemas.microsoft.com/office/drawing/2014/main" id="{CF348E73-2757-4DCF-A4E0-6A2C67B6DABD}"/>
                    </a:ext>
                  </a:extLst>
                </p:cNvPr>
                <p:cNvGrpSpPr>
                  <a:grpSpLocks/>
                </p:cNvGrpSpPr>
                <p:nvPr/>
              </p:nvGrpSpPr>
              <p:grpSpPr bwMode="auto">
                <a:xfrm>
                  <a:off x="5731150" y="1545180"/>
                  <a:ext cx="332076" cy="1245782"/>
                  <a:chOff x="8155306" y="-457200"/>
                  <a:chExt cx="674370" cy="3276600"/>
                </a:xfrm>
              </p:grpSpPr>
              <p:sp>
                <p:nvSpPr>
                  <p:cNvPr id="36" name="Rounded Rectangle 35">
                    <a:extLst>
                      <a:ext uri="{FF2B5EF4-FFF2-40B4-BE49-F238E27FC236}">
                        <a16:creationId xmlns:a16="http://schemas.microsoft.com/office/drawing/2014/main" id="{CC4AA5C0-59A2-450F-86B6-AA2216A2655D}"/>
                      </a:ext>
                    </a:extLst>
                  </p:cNvPr>
                  <p:cNvSpPr/>
                  <p:nvPr/>
                </p:nvSpPr>
                <p:spPr>
                  <a:xfrm>
                    <a:off x="8108186" y="992613"/>
                    <a:ext cx="722085" cy="150313"/>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55E95556-F0BF-437F-A9DF-A952E6E00D69}"/>
                      </a:ext>
                    </a:extLst>
                  </p:cNvPr>
                  <p:cNvSpPr/>
                  <p:nvPr/>
                </p:nvSpPr>
                <p:spPr>
                  <a:xfrm>
                    <a:off x="8391862" y="838123"/>
                    <a:ext cx="154733" cy="154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a:extLst>
                      <a:ext uri="{FF2B5EF4-FFF2-40B4-BE49-F238E27FC236}">
                        <a16:creationId xmlns:a16="http://schemas.microsoft.com/office/drawing/2014/main" id="{EC85D9BD-9D8E-49F4-A5A1-28CD1C44B2AC}"/>
                      </a:ext>
                    </a:extLst>
                  </p:cNvPr>
                  <p:cNvSpPr/>
                  <p:nvPr/>
                </p:nvSpPr>
                <p:spPr>
                  <a:xfrm>
                    <a:off x="8108186" y="1142926"/>
                    <a:ext cx="722085" cy="154487"/>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38">
                    <a:extLst>
                      <a:ext uri="{FF2B5EF4-FFF2-40B4-BE49-F238E27FC236}">
                        <a16:creationId xmlns:a16="http://schemas.microsoft.com/office/drawing/2014/main" id="{710F5717-1429-4C56-8D04-3C49A1A160BB}"/>
                      </a:ext>
                    </a:extLst>
                  </p:cNvPr>
                  <p:cNvSpPr/>
                  <p:nvPr/>
                </p:nvSpPr>
                <p:spPr>
                  <a:xfrm>
                    <a:off x="8108186" y="1297413"/>
                    <a:ext cx="722085" cy="150313"/>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gular Pentagon 39">
                    <a:extLst>
                      <a:ext uri="{FF2B5EF4-FFF2-40B4-BE49-F238E27FC236}">
                        <a16:creationId xmlns:a16="http://schemas.microsoft.com/office/drawing/2014/main" id="{725412C0-D107-409D-8717-7A23B98A2E7C}"/>
                      </a:ext>
                    </a:extLst>
                  </p:cNvPr>
                  <p:cNvSpPr/>
                  <p:nvPr/>
                </p:nvSpPr>
                <p:spPr>
                  <a:xfrm>
                    <a:off x="8182329" y="-456243"/>
                    <a:ext cx="528670" cy="1373698"/>
                  </a:xfrm>
                  <a:prstGeom prst="pent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Can 40">
                    <a:extLst>
                      <a:ext uri="{FF2B5EF4-FFF2-40B4-BE49-F238E27FC236}">
                        <a16:creationId xmlns:a16="http://schemas.microsoft.com/office/drawing/2014/main" id="{9125EAB9-965A-474D-84D6-988AEB363AD2}"/>
                      </a:ext>
                    </a:extLst>
                  </p:cNvPr>
                  <p:cNvSpPr/>
                  <p:nvPr/>
                </p:nvSpPr>
                <p:spPr>
                  <a:xfrm>
                    <a:off x="8314496" y="1677373"/>
                    <a:ext cx="354595" cy="1144052"/>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Straight Connector 41">
                    <a:extLst>
                      <a:ext uri="{FF2B5EF4-FFF2-40B4-BE49-F238E27FC236}">
                        <a16:creationId xmlns:a16="http://schemas.microsoft.com/office/drawing/2014/main" id="{9635BF77-B347-4995-AB8D-5CB3553750D5}"/>
                      </a:ext>
                    </a:extLst>
                  </p:cNvPr>
                  <p:cNvCxnSpPr>
                    <a:stCxn id="39" idx="2"/>
                    <a:endCxn id="41" idx="0"/>
                  </p:cNvCxnSpPr>
                  <p:nvPr/>
                </p:nvCxnSpPr>
                <p:spPr>
                  <a:xfrm>
                    <a:off x="8491795" y="1447727"/>
                    <a:ext cx="0" cy="31732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5086" name="TextBox 199">
                  <a:extLst>
                    <a:ext uri="{FF2B5EF4-FFF2-40B4-BE49-F238E27FC236}">
                      <a16:creationId xmlns:a16="http://schemas.microsoft.com/office/drawing/2014/main" id="{B3A99A94-1A45-417B-B45D-DC339CE3D39A}"/>
                    </a:ext>
                  </a:extLst>
                </p:cNvPr>
                <p:cNvSpPr txBox="1">
                  <a:spLocks noChangeArrowheads="1"/>
                </p:cNvSpPr>
                <p:nvPr/>
              </p:nvSpPr>
              <p:spPr bwMode="auto">
                <a:xfrm>
                  <a:off x="4285179" y="2023614"/>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NFR</a:t>
                  </a:r>
                </a:p>
              </p:txBody>
            </p:sp>
            <p:sp>
              <p:nvSpPr>
                <p:cNvPr id="45087" name="TextBox 200">
                  <a:extLst>
                    <a:ext uri="{FF2B5EF4-FFF2-40B4-BE49-F238E27FC236}">
                      <a16:creationId xmlns:a16="http://schemas.microsoft.com/office/drawing/2014/main" id="{96B0D230-2DC1-4C97-AC30-8D6780BECFE9}"/>
                    </a:ext>
                  </a:extLst>
                </p:cNvPr>
                <p:cNvSpPr txBox="1">
                  <a:spLocks noChangeArrowheads="1"/>
                </p:cNvSpPr>
                <p:nvPr/>
              </p:nvSpPr>
              <p:spPr bwMode="auto">
                <a:xfrm>
                  <a:off x="5955170" y="1815568"/>
                  <a:ext cx="731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SYMRK</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DMI2</a:t>
                  </a:r>
                </a:p>
              </p:txBody>
            </p:sp>
            <p:sp>
              <p:nvSpPr>
                <p:cNvPr id="27" name="Freeform 26">
                  <a:extLst>
                    <a:ext uri="{FF2B5EF4-FFF2-40B4-BE49-F238E27FC236}">
                      <a16:creationId xmlns:a16="http://schemas.microsoft.com/office/drawing/2014/main" id="{518C658A-A3A8-4066-A638-9092FFC5DA06}"/>
                    </a:ext>
                  </a:extLst>
                </p:cNvPr>
                <p:cNvSpPr/>
                <p:nvPr/>
              </p:nvSpPr>
              <p:spPr>
                <a:xfrm>
                  <a:off x="4709488" y="3936319"/>
                  <a:ext cx="914328" cy="465138"/>
                </a:xfrm>
                <a:custGeom>
                  <a:avLst/>
                  <a:gdLst>
                    <a:gd name="connsiteX0" fmla="*/ 0 w 914400"/>
                    <a:gd name="connsiteY0" fmla="*/ 533462 h 562127"/>
                    <a:gd name="connsiteX1" fmla="*/ 47625 w 914400"/>
                    <a:gd name="connsiteY1" fmla="*/ 62 h 562127"/>
                    <a:gd name="connsiteX2" fmla="*/ 171450 w 914400"/>
                    <a:gd name="connsiteY2" fmla="*/ 562037 h 562127"/>
                    <a:gd name="connsiteX3" fmla="*/ 209550 w 914400"/>
                    <a:gd name="connsiteY3" fmla="*/ 47687 h 562127"/>
                    <a:gd name="connsiteX4" fmla="*/ 323850 w 914400"/>
                    <a:gd name="connsiteY4" fmla="*/ 533462 h 562127"/>
                    <a:gd name="connsiteX5" fmla="*/ 381000 w 914400"/>
                    <a:gd name="connsiteY5" fmla="*/ 28637 h 562127"/>
                    <a:gd name="connsiteX6" fmla="*/ 504825 w 914400"/>
                    <a:gd name="connsiteY6" fmla="*/ 562037 h 562127"/>
                    <a:gd name="connsiteX7" fmla="*/ 561975 w 914400"/>
                    <a:gd name="connsiteY7" fmla="*/ 47687 h 562127"/>
                    <a:gd name="connsiteX8" fmla="*/ 685800 w 914400"/>
                    <a:gd name="connsiteY8" fmla="*/ 552512 h 562127"/>
                    <a:gd name="connsiteX9" fmla="*/ 790575 w 914400"/>
                    <a:gd name="connsiteY9" fmla="*/ 57212 h 562127"/>
                    <a:gd name="connsiteX10" fmla="*/ 914400 w 914400"/>
                    <a:gd name="connsiteY10" fmla="*/ 542987 h 56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562127">
                      <a:moveTo>
                        <a:pt x="0" y="533462"/>
                      </a:moveTo>
                      <a:cubicBezTo>
                        <a:pt x="9525" y="264381"/>
                        <a:pt x="19050" y="-4700"/>
                        <a:pt x="47625" y="62"/>
                      </a:cubicBezTo>
                      <a:cubicBezTo>
                        <a:pt x="76200" y="4824"/>
                        <a:pt x="144463" y="554100"/>
                        <a:pt x="171450" y="562037"/>
                      </a:cubicBezTo>
                      <a:cubicBezTo>
                        <a:pt x="198437" y="569974"/>
                        <a:pt x="184150" y="52449"/>
                        <a:pt x="209550" y="47687"/>
                      </a:cubicBezTo>
                      <a:cubicBezTo>
                        <a:pt x="234950" y="42925"/>
                        <a:pt x="295275" y="536637"/>
                        <a:pt x="323850" y="533462"/>
                      </a:cubicBezTo>
                      <a:cubicBezTo>
                        <a:pt x="352425" y="530287"/>
                        <a:pt x="350838" y="23874"/>
                        <a:pt x="381000" y="28637"/>
                      </a:cubicBezTo>
                      <a:cubicBezTo>
                        <a:pt x="411163" y="33399"/>
                        <a:pt x="474662" y="558862"/>
                        <a:pt x="504825" y="562037"/>
                      </a:cubicBezTo>
                      <a:cubicBezTo>
                        <a:pt x="534988" y="565212"/>
                        <a:pt x="531813" y="49274"/>
                        <a:pt x="561975" y="47687"/>
                      </a:cubicBezTo>
                      <a:cubicBezTo>
                        <a:pt x="592137" y="46100"/>
                        <a:pt x="647700" y="550924"/>
                        <a:pt x="685800" y="552512"/>
                      </a:cubicBezTo>
                      <a:cubicBezTo>
                        <a:pt x="723900" y="554100"/>
                        <a:pt x="752475" y="58800"/>
                        <a:pt x="790575" y="57212"/>
                      </a:cubicBezTo>
                      <a:cubicBezTo>
                        <a:pt x="828675" y="55624"/>
                        <a:pt x="893763" y="462025"/>
                        <a:pt x="914400" y="542987"/>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089" name="TextBox 274">
                  <a:extLst>
                    <a:ext uri="{FF2B5EF4-FFF2-40B4-BE49-F238E27FC236}">
                      <a16:creationId xmlns:a16="http://schemas.microsoft.com/office/drawing/2014/main" id="{AB683C2F-B9D9-4000-99FA-A341C00E06DE}"/>
                    </a:ext>
                  </a:extLst>
                </p:cNvPr>
                <p:cNvSpPr txBox="1">
                  <a:spLocks noChangeArrowheads="1"/>
                </p:cNvSpPr>
                <p:nvPr/>
              </p:nvSpPr>
              <p:spPr bwMode="auto">
                <a:xfrm>
                  <a:off x="5619622" y="3983512"/>
                  <a:ext cx="654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Ca</a:t>
                  </a:r>
                  <a:r>
                    <a:rPr kumimoji="0" lang="en-GB" altLang="en-US" sz="1800" b="1" i="0" u="none" strike="noStrike" kern="1200" cap="none" spc="0" normalizeH="0" baseline="3000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cxnSp>
              <p:nvCxnSpPr>
                <p:cNvPr id="32" name="Straight Arrow Connector 31">
                  <a:extLst>
                    <a:ext uri="{FF2B5EF4-FFF2-40B4-BE49-F238E27FC236}">
                      <a16:creationId xmlns:a16="http://schemas.microsoft.com/office/drawing/2014/main" id="{2D92AA43-CA2A-42C7-A196-4336EA5C2480}"/>
                    </a:ext>
                  </a:extLst>
                </p:cNvPr>
                <p:cNvCxnSpPr/>
                <p:nvPr/>
              </p:nvCxnSpPr>
              <p:spPr>
                <a:xfrm>
                  <a:off x="5057123" y="2791732"/>
                  <a:ext cx="0" cy="3333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7510824-9E9D-487F-A075-3FBA1990C4E0}"/>
                    </a:ext>
                  </a:extLst>
                </p:cNvPr>
                <p:cNvCxnSpPr/>
                <p:nvPr/>
              </p:nvCxnSpPr>
              <p:spPr>
                <a:xfrm>
                  <a:off x="5895257" y="2844119"/>
                  <a:ext cx="0" cy="3349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5071" name="Group 3">
                <a:extLst>
                  <a:ext uri="{FF2B5EF4-FFF2-40B4-BE49-F238E27FC236}">
                    <a16:creationId xmlns:a16="http://schemas.microsoft.com/office/drawing/2014/main" id="{80825B7F-6226-4C10-A996-4085CB15D018}"/>
                  </a:ext>
                </a:extLst>
              </p:cNvPr>
              <p:cNvGrpSpPr>
                <a:grpSpLocks/>
              </p:cNvGrpSpPr>
              <p:nvPr/>
            </p:nvGrpSpPr>
            <p:grpSpPr bwMode="auto">
              <a:xfrm>
                <a:off x="6494463" y="4809757"/>
                <a:ext cx="1132041" cy="325805"/>
                <a:chOff x="2533292" y="5736949"/>
                <a:chExt cx="1132041" cy="325805"/>
              </a:xfrm>
            </p:grpSpPr>
            <p:sp>
              <p:nvSpPr>
                <p:cNvPr id="2" name="Rectangle 1">
                  <a:extLst>
                    <a:ext uri="{FF2B5EF4-FFF2-40B4-BE49-F238E27FC236}">
                      <a16:creationId xmlns:a16="http://schemas.microsoft.com/office/drawing/2014/main" id="{95726A18-68D5-462C-8B32-AB899170CCBA}"/>
                    </a:ext>
                  </a:extLst>
                </p:cNvPr>
                <p:cNvSpPr/>
                <p:nvPr/>
              </p:nvSpPr>
              <p:spPr>
                <a:xfrm>
                  <a:off x="2591633" y="5736617"/>
                  <a:ext cx="1052742" cy="3254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077" name="TextBox 2">
                  <a:extLst>
                    <a:ext uri="{FF2B5EF4-FFF2-40B4-BE49-F238E27FC236}">
                      <a16:creationId xmlns:a16="http://schemas.microsoft.com/office/drawing/2014/main" id="{27BF81BF-5645-4D94-A789-1C6B19DF7177}"/>
                    </a:ext>
                  </a:extLst>
                </p:cNvPr>
                <p:cNvSpPr txBox="1">
                  <a:spLocks noChangeArrowheads="1"/>
                </p:cNvSpPr>
                <p:nvPr/>
              </p:nvSpPr>
              <p:spPr bwMode="auto">
                <a:xfrm>
                  <a:off x="2533292" y="5750163"/>
                  <a:ext cx="1132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CCaMK DMI1</a:t>
                  </a:r>
                  <a:endPar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cxnSp>
            <p:nvCxnSpPr>
              <p:cNvPr id="115" name="Straight Arrow Connector 114">
                <a:extLst>
                  <a:ext uri="{FF2B5EF4-FFF2-40B4-BE49-F238E27FC236}">
                    <a16:creationId xmlns:a16="http://schemas.microsoft.com/office/drawing/2014/main" id="{928A6C79-3574-4368-AAAD-E066FF7CFE6F}"/>
                  </a:ext>
                </a:extLst>
              </p:cNvPr>
              <p:cNvCxnSpPr/>
              <p:nvPr/>
            </p:nvCxnSpPr>
            <p:spPr bwMode="auto">
              <a:xfrm>
                <a:off x="7095847" y="4385563"/>
                <a:ext cx="0" cy="33496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6B4FD495-5F09-48C2-AE63-BEFE5BF4419C}"/>
                  </a:ext>
                </a:extLst>
              </p:cNvPr>
              <p:cNvSpPr/>
              <p:nvPr/>
            </p:nvSpPr>
            <p:spPr>
              <a:xfrm rot="19961633">
                <a:off x="6548041" y="3283838"/>
                <a:ext cx="215947" cy="30480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0" name="Straight Arrow Connector 119">
                <a:extLst>
                  <a:ext uri="{FF2B5EF4-FFF2-40B4-BE49-F238E27FC236}">
                    <a16:creationId xmlns:a16="http://schemas.microsoft.com/office/drawing/2014/main" id="{0B7B9D23-B52B-4BA1-9296-5060353DA965}"/>
                  </a:ext>
                </a:extLst>
              </p:cNvPr>
              <p:cNvCxnSpPr/>
              <p:nvPr/>
            </p:nvCxnSpPr>
            <p:spPr bwMode="auto">
              <a:xfrm>
                <a:off x="6821150" y="3621975"/>
                <a:ext cx="150845" cy="2984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075" name="TextBox 200">
                <a:extLst>
                  <a:ext uri="{FF2B5EF4-FFF2-40B4-BE49-F238E27FC236}">
                    <a16:creationId xmlns:a16="http://schemas.microsoft.com/office/drawing/2014/main" id="{4FCBBC8D-3177-4C17-9413-4D52671FE328}"/>
                  </a:ext>
                </a:extLst>
              </p:cNvPr>
              <p:cNvSpPr txBox="1">
                <a:spLocks noChangeArrowheads="1"/>
              </p:cNvSpPr>
              <p:nvPr/>
            </p:nvSpPr>
            <p:spPr bwMode="auto">
              <a:xfrm>
                <a:off x="5611212" y="3108306"/>
                <a:ext cx="790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POLLUX</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DMI1</a:t>
                </a:r>
              </a:p>
            </p:txBody>
          </p:sp>
        </p:grpSp>
        <p:sp>
          <p:nvSpPr>
            <p:cNvPr id="45062" name="TextBox 7">
              <a:extLst>
                <a:ext uri="{FF2B5EF4-FFF2-40B4-BE49-F238E27FC236}">
                  <a16:creationId xmlns:a16="http://schemas.microsoft.com/office/drawing/2014/main" id="{9DEE9180-30BA-4C38-9AE2-0CBCB053E8DC}"/>
                </a:ext>
              </a:extLst>
            </p:cNvPr>
            <p:cNvSpPr txBox="1">
              <a:spLocks noChangeArrowheads="1"/>
            </p:cNvSpPr>
            <p:nvPr/>
          </p:nvSpPr>
          <p:spPr bwMode="auto">
            <a:xfrm>
              <a:off x="2141538" y="6015038"/>
              <a:ext cx="7008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Wais, R.J., Galera, C., Oldroyd, G., Catoira, R., Penmetsa, R.V., Cook, D., Gough, C., Dénarié, J. and Long, S.R. (2000). Genetic analysis of calcium spiking responses in nodulation mutants of </a:t>
              </a:r>
              <a:r>
                <a:rPr kumimoji="0" lang="en-GB" altLang="en-US" sz="8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Medicago</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altLang="en-US" sz="800" b="0"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truncatula</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Proc. Natl. Acad. Sci. USA 97: 13407-13412. Copyright (1995) National Academy of Sciences, USA</a:t>
              </a:r>
            </a:p>
          </p:txBody>
        </p:sp>
        <p:sp>
          <p:nvSpPr>
            <p:cNvPr id="10" name="TextBox 9">
              <a:extLst>
                <a:ext uri="{FF2B5EF4-FFF2-40B4-BE49-F238E27FC236}">
                  <a16:creationId xmlns:a16="http://schemas.microsoft.com/office/drawing/2014/main" id="{0DDB5051-36C4-477B-B513-5AD7F030C97C}"/>
                </a:ext>
              </a:extLst>
            </p:cNvPr>
            <p:cNvSpPr txBox="1"/>
            <p:nvPr/>
          </p:nvSpPr>
          <p:spPr>
            <a:xfrm flipH="1">
              <a:off x="228600" y="1590675"/>
              <a:ext cx="3379788" cy="922338"/>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 factor induces calcium oscillations in root hairs of wild-type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Medicago</a:t>
              </a:r>
            </a:p>
          </p:txBody>
        </p:sp>
        <p:sp>
          <p:nvSpPr>
            <p:cNvPr id="11" name="Right Arrow 10">
              <a:extLst>
                <a:ext uri="{FF2B5EF4-FFF2-40B4-BE49-F238E27FC236}">
                  <a16:creationId xmlns:a16="http://schemas.microsoft.com/office/drawing/2014/main" id="{7C56360E-6116-49AF-87EF-0D082C9CC0D3}"/>
                </a:ext>
              </a:extLst>
            </p:cNvPr>
            <p:cNvSpPr/>
            <p:nvPr/>
          </p:nvSpPr>
          <p:spPr>
            <a:xfrm rot="1550627">
              <a:off x="2565400" y="2270125"/>
              <a:ext cx="327025"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TextBox 126">
              <a:extLst>
                <a:ext uri="{FF2B5EF4-FFF2-40B4-BE49-F238E27FC236}">
                  <a16:creationId xmlns:a16="http://schemas.microsoft.com/office/drawing/2014/main" id="{C3461749-926E-4B9A-BB10-6DEDFE7FB134}"/>
                </a:ext>
              </a:extLst>
            </p:cNvPr>
            <p:cNvSpPr txBox="1"/>
            <p:nvPr/>
          </p:nvSpPr>
          <p:spPr>
            <a:xfrm flipH="1">
              <a:off x="41275" y="3406775"/>
              <a:ext cx="2320925" cy="923925"/>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DMI1</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DMI2</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are required for calcium oscillations</a:t>
              </a:r>
              <a:endPar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8" name="Right Arrow 127">
              <a:extLst>
                <a:ext uri="{FF2B5EF4-FFF2-40B4-BE49-F238E27FC236}">
                  <a16:creationId xmlns:a16="http://schemas.microsoft.com/office/drawing/2014/main" id="{1E3EB0A5-C3AD-4F60-BB8B-4A0C401F32B2}"/>
                </a:ext>
              </a:extLst>
            </p:cNvPr>
            <p:cNvSpPr/>
            <p:nvPr/>
          </p:nvSpPr>
          <p:spPr>
            <a:xfrm rot="1550627">
              <a:off x="2212975" y="3298825"/>
              <a:ext cx="327025"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ight Arrow 128">
              <a:extLst>
                <a:ext uri="{FF2B5EF4-FFF2-40B4-BE49-F238E27FC236}">
                  <a16:creationId xmlns:a16="http://schemas.microsoft.com/office/drawing/2014/main" id="{C7E9ADAA-5457-4002-A36B-B8CD98CF096F}"/>
                </a:ext>
              </a:extLst>
            </p:cNvPr>
            <p:cNvSpPr/>
            <p:nvPr/>
          </p:nvSpPr>
          <p:spPr>
            <a:xfrm rot="1550627">
              <a:off x="2027238" y="4046538"/>
              <a:ext cx="32543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TextBox 129">
              <a:extLst>
                <a:ext uri="{FF2B5EF4-FFF2-40B4-BE49-F238E27FC236}">
                  <a16:creationId xmlns:a16="http://schemas.microsoft.com/office/drawing/2014/main" id="{F447508C-723A-46B4-BEEB-BEE835E2CF0A}"/>
                </a:ext>
              </a:extLst>
            </p:cNvPr>
            <p:cNvSpPr txBox="1"/>
            <p:nvPr/>
          </p:nvSpPr>
          <p:spPr>
            <a:xfrm flipH="1">
              <a:off x="50800" y="4897438"/>
              <a:ext cx="1866900" cy="1190625"/>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Arial" panose="020B0604020202020204" pitchFamily="34" charset="0"/>
                </a:rPr>
                <a:t>DMI3</a:t>
              </a:r>
              <a:r>
                <a:rPr kumimoji="0" lang="en-GB" sz="18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Arial" panose="020B0604020202020204" pitchFamily="34" charset="0"/>
                </a:rPr>
                <a:t> acts downstream of calcium oscillations</a:t>
              </a:r>
              <a:endParaRPr kumimoji="0" lang="en-GB" sz="1800" b="0" i="1"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Arial" panose="020B0604020202020204" pitchFamily="34" charset="0"/>
              </a:endParaRPr>
            </a:p>
          </p:txBody>
        </p:sp>
        <p:sp>
          <p:nvSpPr>
            <p:cNvPr id="131" name="Right Arrow 130">
              <a:extLst>
                <a:ext uri="{FF2B5EF4-FFF2-40B4-BE49-F238E27FC236}">
                  <a16:creationId xmlns:a16="http://schemas.microsoft.com/office/drawing/2014/main" id="{03D8EBF5-4B9E-46F5-B7C1-00B61710E2C1}"/>
                </a:ext>
              </a:extLst>
            </p:cNvPr>
            <p:cNvSpPr/>
            <p:nvPr/>
          </p:nvSpPr>
          <p:spPr>
            <a:xfrm>
              <a:off x="1831975" y="5291138"/>
              <a:ext cx="32543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A3EEEA1-D68D-4E09-850B-C4F2BD979E79}"/>
              </a:ext>
            </a:extLst>
          </p:cNvPr>
          <p:cNvSpPr>
            <a:spLocks noGrp="1"/>
          </p:cNvSpPr>
          <p:nvPr>
            <p:ph type="title"/>
          </p:nvPr>
        </p:nvSpPr>
        <p:spPr/>
        <p:txBody>
          <a:bodyPr/>
          <a:lstStyle/>
          <a:p>
            <a:r>
              <a:rPr lang="en-GB" altLang="en-US"/>
              <a:t>CCaMK and CYCLOPS act downstream of calcium oscillations</a:t>
            </a:r>
          </a:p>
        </p:txBody>
      </p:sp>
      <p:grpSp>
        <p:nvGrpSpPr>
          <p:cNvPr id="46083" name="Group 1">
            <a:extLst>
              <a:ext uri="{FF2B5EF4-FFF2-40B4-BE49-F238E27FC236}">
                <a16:creationId xmlns:a16="http://schemas.microsoft.com/office/drawing/2014/main" id="{FF7FA26B-5696-4F8A-B007-1BBD49F56F6E}"/>
              </a:ext>
            </a:extLst>
          </p:cNvPr>
          <p:cNvGrpSpPr>
            <a:grpSpLocks/>
          </p:cNvGrpSpPr>
          <p:nvPr/>
        </p:nvGrpSpPr>
        <p:grpSpPr bwMode="auto">
          <a:xfrm>
            <a:off x="152400" y="1447800"/>
            <a:ext cx="9067800" cy="4881563"/>
            <a:chOff x="152400" y="1447800"/>
            <a:chExt cx="9067800" cy="4881265"/>
          </a:xfrm>
        </p:grpSpPr>
        <p:sp>
          <p:nvSpPr>
            <p:cNvPr id="6" name="Rounded Rectangle 5">
              <a:extLst>
                <a:ext uri="{FF2B5EF4-FFF2-40B4-BE49-F238E27FC236}">
                  <a16:creationId xmlns:a16="http://schemas.microsoft.com/office/drawing/2014/main" id="{3E1AA663-D42B-4EC7-B0F5-F10434513D4A}"/>
                </a:ext>
              </a:extLst>
            </p:cNvPr>
            <p:cNvSpPr/>
            <p:nvPr/>
          </p:nvSpPr>
          <p:spPr bwMode="auto">
            <a:xfrm>
              <a:off x="4343400" y="1752581"/>
              <a:ext cx="4648200" cy="4038353"/>
            </a:xfrm>
            <a:prstGeom prst="roundRect">
              <a:avLst/>
            </a:prstGeom>
            <a:solidFill>
              <a:schemeClr val="accent3">
                <a:lumMod val="20000"/>
                <a:lumOff val="80000"/>
              </a:schemeClr>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086" name="TextBox 1">
              <a:extLst>
                <a:ext uri="{FF2B5EF4-FFF2-40B4-BE49-F238E27FC236}">
                  <a16:creationId xmlns:a16="http://schemas.microsoft.com/office/drawing/2014/main" id="{92F534DA-BDFB-44C7-B527-1C729048FC28}"/>
                </a:ext>
              </a:extLst>
            </p:cNvPr>
            <p:cNvSpPr txBox="1">
              <a:spLocks noChangeArrowheads="1"/>
            </p:cNvSpPr>
            <p:nvPr/>
          </p:nvSpPr>
          <p:spPr bwMode="auto">
            <a:xfrm>
              <a:off x="152400" y="5867400"/>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Adapted from Yano, K., Yoshida, S., Müller, J., Singh, S., Banba, M., Vickers, K., Markmann, K., White, C., Schuller, B., Sato, S., Asamizu, E., Tabata, S., Murooka, Y., Perry, J., Wang, T.L., Kawaguchi, M., Imaizumi-Anraku, H., Hayashi, M. and Parniske, M. (2008). CYCLOPS, a mediator of symbiotic intracellular accommodation. Proc. Natl. Acad. Sci. USA. 105: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20540-20545</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Singh, S., and Parniske, M. (2012). Activation of calcium- and calmodulin-dependent protein kinase (CCaMK), the central regulator of plant root endosymbiosis. Curr Opin Plant Biol. 15: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3"/>
                </a:rPr>
                <a:t>444-453</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
          <p:nvSpPr>
            <p:cNvPr id="3" name="Oval 2">
              <a:extLst>
                <a:ext uri="{FF2B5EF4-FFF2-40B4-BE49-F238E27FC236}">
                  <a16:creationId xmlns:a16="http://schemas.microsoft.com/office/drawing/2014/main" id="{2D36D86C-CEEC-48CF-BE3D-2390E16F3C0D}"/>
                </a:ext>
              </a:extLst>
            </p:cNvPr>
            <p:cNvSpPr/>
            <p:nvPr/>
          </p:nvSpPr>
          <p:spPr>
            <a:xfrm>
              <a:off x="4630738" y="1981167"/>
              <a:ext cx="4208462" cy="3657377"/>
            </a:xfrm>
            <a:prstGeom prst="ellipse">
              <a:avLst/>
            </a:prstGeom>
            <a:solidFill>
              <a:srgbClr val="FFFFCC"/>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a:extLst>
                <a:ext uri="{FF2B5EF4-FFF2-40B4-BE49-F238E27FC236}">
                  <a16:creationId xmlns:a16="http://schemas.microsoft.com/office/drawing/2014/main" id="{053E4332-7B27-4A58-92CC-E17A60E1D38B}"/>
                </a:ext>
              </a:extLst>
            </p:cNvPr>
            <p:cNvSpPr/>
            <p:nvPr/>
          </p:nvSpPr>
          <p:spPr bwMode="auto">
            <a:xfrm>
              <a:off x="6065838" y="2392305"/>
              <a:ext cx="914400" cy="465109"/>
            </a:xfrm>
            <a:custGeom>
              <a:avLst/>
              <a:gdLst>
                <a:gd name="connsiteX0" fmla="*/ 0 w 914400"/>
                <a:gd name="connsiteY0" fmla="*/ 533462 h 562127"/>
                <a:gd name="connsiteX1" fmla="*/ 47625 w 914400"/>
                <a:gd name="connsiteY1" fmla="*/ 62 h 562127"/>
                <a:gd name="connsiteX2" fmla="*/ 171450 w 914400"/>
                <a:gd name="connsiteY2" fmla="*/ 562037 h 562127"/>
                <a:gd name="connsiteX3" fmla="*/ 209550 w 914400"/>
                <a:gd name="connsiteY3" fmla="*/ 47687 h 562127"/>
                <a:gd name="connsiteX4" fmla="*/ 323850 w 914400"/>
                <a:gd name="connsiteY4" fmla="*/ 533462 h 562127"/>
                <a:gd name="connsiteX5" fmla="*/ 381000 w 914400"/>
                <a:gd name="connsiteY5" fmla="*/ 28637 h 562127"/>
                <a:gd name="connsiteX6" fmla="*/ 504825 w 914400"/>
                <a:gd name="connsiteY6" fmla="*/ 562037 h 562127"/>
                <a:gd name="connsiteX7" fmla="*/ 561975 w 914400"/>
                <a:gd name="connsiteY7" fmla="*/ 47687 h 562127"/>
                <a:gd name="connsiteX8" fmla="*/ 685800 w 914400"/>
                <a:gd name="connsiteY8" fmla="*/ 552512 h 562127"/>
                <a:gd name="connsiteX9" fmla="*/ 790575 w 914400"/>
                <a:gd name="connsiteY9" fmla="*/ 57212 h 562127"/>
                <a:gd name="connsiteX10" fmla="*/ 914400 w 914400"/>
                <a:gd name="connsiteY10" fmla="*/ 542987 h 56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562127">
                  <a:moveTo>
                    <a:pt x="0" y="533462"/>
                  </a:moveTo>
                  <a:cubicBezTo>
                    <a:pt x="9525" y="264381"/>
                    <a:pt x="19050" y="-4700"/>
                    <a:pt x="47625" y="62"/>
                  </a:cubicBezTo>
                  <a:cubicBezTo>
                    <a:pt x="76200" y="4824"/>
                    <a:pt x="144463" y="554100"/>
                    <a:pt x="171450" y="562037"/>
                  </a:cubicBezTo>
                  <a:cubicBezTo>
                    <a:pt x="198437" y="569974"/>
                    <a:pt x="184150" y="52449"/>
                    <a:pt x="209550" y="47687"/>
                  </a:cubicBezTo>
                  <a:cubicBezTo>
                    <a:pt x="234950" y="42925"/>
                    <a:pt x="295275" y="536637"/>
                    <a:pt x="323850" y="533462"/>
                  </a:cubicBezTo>
                  <a:cubicBezTo>
                    <a:pt x="352425" y="530287"/>
                    <a:pt x="350838" y="23874"/>
                    <a:pt x="381000" y="28637"/>
                  </a:cubicBezTo>
                  <a:cubicBezTo>
                    <a:pt x="411163" y="33399"/>
                    <a:pt x="474662" y="558862"/>
                    <a:pt x="504825" y="562037"/>
                  </a:cubicBezTo>
                  <a:cubicBezTo>
                    <a:pt x="534988" y="565212"/>
                    <a:pt x="531813" y="49274"/>
                    <a:pt x="561975" y="47687"/>
                  </a:cubicBezTo>
                  <a:cubicBezTo>
                    <a:pt x="592137" y="46100"/>
                    <a:pt x="647700" y="550924"/>
                    <a:pt x="685800" y="552512"/>
                  </a:cubicBezTo>
                  <a:cubicBezTo>
                    <a:pt x="723900" y="554100"/>
                    <a:pt x="752475" y="58800"/>
                    <a:pt x="790575" y="57212"/>
                  </a:cubicBezTo>
                  <a:cubicBezTo>
                    <a:pt x="828675" y="55624"/>
                    <a:pt x="893763" y="462025"/>
                    <a:pt x="914400" y="542987"/>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6089" name="TextBox 274">
              <a:extLst>
                <a:ext uri="{FF2B5EF4-FFF2-40B4-BE49-F238E27FC236}">
                  <a16:creationId xmlns:a16="http://schemas.microsoft.com/office/drawing/2014/main" id="{18484645-B5D2-4D29-98CD-A43AF9EC9AB2}"/>
                </a:ext>
              </a:extLst>
            </p:cNvPr>
            <p:cNvSpPr txBox="1">
              <a:spLocks noChangeArrowheads="1"/>
            </p:cNvSpPr>
            <p:nvPr/>
          </p:nvSpPr>
          <p:spPr bwMode="auto">
            <a:xfrm>
              <a:off x="6983413" y="2489200"/>
              <a:ext cx="65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a:t>
              </a:r>
              <a:r>
                <a:rPr kumimoji="0" lang="en-GB" altLang="en-US" sz="1800" b="1" i="0" u="none" strike="noStrike" kern="120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cxnSp>
          <p:nvCxnSpPr>
            <p:cNvPr id="11" name="Straight Arrow Connector 10">
              <a:extLst>
                <a:ext uri="{FF2B5EF4-FFF2-40B4-BE49-F238E27FC236}">
                  <a16:creationId xmlns:a16="http://schemas.microsoft.com/office/drawing/2014/main" id="{4677F624-1208-4AF0-9396-FF0AB16A40DE}"/>
                </a:ext>
              </a:extLst>
            </p:cNvPr>
            <p:cNvCxnSpPr/>
            <p:nvPr/>
          </p:nvCxnSpPr>
          <p:spPr bwMode="auto">
            <a:xfrm flipH="1">
              <a:off x="5715000" y="2895512"/>
              <a:ext cx="292100" cy="36510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1E8469C-B520-4067-93C7-1602A0C12513}"/>
                </a:ext>
              </a:extLst>
            </p:cNvPr>
            <p:cNvCxnSpPr/>
            <p:nvPr/>
          </p:nvCxnSpPr>
          <p:spPr bwMode="auto">
            <a:xfrm>
              <a:off x="5481638" y="3597144"/>
              <a:ext cx="0" cy="2460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C89FC8-2B01-4BB5-BE05-C2784A28B787}"/>
                </a:ext>
              </a:extLst>
            </p:cNvPr>
            <p:cNvCxnSpPr/>
            <p:nvPr/>
          </p:nvCxnSpPr>
          <p:spPr bwMode="auto">
            <a:xfrm>
              <a:off x="5715000" y="3411418"/>
              <a:ext cx="406400" cy="31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4C731B-480B-494B-A66E-611E8709F73D}"/>
                </a:ext>
              </a:extLst>
            </p:cNvPr>
            <p:cNvCxnSpPr/>
            <p:nvPr/>
          </p:nvCxnSpPr>
          <p:spPr bwMode="auto">
            <a:xfrm flipV="1">
              <a:off x="5791200" y="3927324"/>
              <a:ext cx="330200" cy="1111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A29BD9-991A-4586-A2E8-82397EE2F67E}"/>
                </a:ext>
              </a:extLst>
            </p:cNvPr>
            <p:cNvCxnSpPr/>
            <p:nvPr/>
          </p:nvCxnSpPr>
          <p:spPr bwMode="auto">
            <a:xfrm flipV="1">
              <a:off x="6497638" y="4679753"/>
              <a:ext cx="266700" cy="19683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095" name="Group 22">
              <a:extLst>
                <a:ext uri="{FF2B5EF4-FFF2-40B4-BE49-F238E27FC236}">
                  <a16:creationId xmlns:a16="http://schemas.microsoft.com/office/drawing/2014/main" id="{20C100F9-E3B7-4128-B3E4-BC632296685E}"/>
                </a:ext>
              </a:extLst>
            </p:cNvPr>
            <p:cNvGrpSpPr>
              <a:grpSpLocks/>
            </p:cNvGrpSpPr>
            <p:nvPr/>
          </p:nvGrpSpPr>
          <p:grpSpPr bwMode="auto">
            <a:xfrm>
              <a:off x="5313363" y="3276600"/>
              <a:ext cx="381000" cy="282575"/>
              <a:chOff x="5312685" y="3276600"/>
              <a:chExt cx="381000" cy="283174"/>
            </a:xfrm>
          </p:grpSpPr>
          <p:sp>
            <p:nvSpPr>
              <p:cNvPr id="17" name="Oval 16">
                <a:extLst>
                  <a:ext uri="{FF2B5EF4-FFF2-40B4-BE49-F238E27FC236}">
                    <a16:creationId xmlns:a16="http://schemas.microsoft.com/office/drawing/2014/main" id="{A981CF56-CBE6-40BE-92C9-E8DB06738C76}"/>
                  </a:ext>
                </a:extLst>
              </p:cNvPr>
              <p:cNvSpPr/>
              <p:nvPr/>
            </p:nvSpPr>
            <p:spPr>
              <a:xfrm>
                <a:off x="5333322" y="3276488"/>
                <a:ext cx="304800" cy="272022"/>
              </a:xfrm>
              <a:prstGeom prst="ellips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112" name="TextBox 18">
                <a:extLst>
                  <a:ext uri="{FF2B5EF4-FFF2-40B4-BE49-F238E27FC236}">
                    <a16:creationId xmlns:a16="http://schemas.microsoft.com/office/drawing/2014/main" id="{ADE46BC1-BDAE-47CE-9E5F-DB889AF3A44E}"/>
                  </a:ext>
                </a:extLst>
              </p:cNvPr>
              <p:cNvSpPr txBox="1">
                <a:spLocks noChangeArrowheads="1"/>
              </p:cNvSpPr>
              <p:nvPr/>
            </p:nvSpPr>
            <p:spPr bwMode="auto">
              <a:xfrm>
                <a:off x="5312685" y="3282775"/>
                <a:ext cx="381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a:t>
                </a:r>
              </a:p>
            </p:txBody>
          </p:sp>
        </p:grpSp>
        <p:grpSp>
          <p:nvGrpSpPr>
            <p:cNvPr id="46096" name="Group 26">
              <a:extLst>
                <a:ext uri="{FF2B5EF4-FFF2-40B4-BE49-F238E27FC236}">
                  <a16:creationId xmlns:a16="http://schemas.microsoft.com/office/drawing/2014/main" id="{F034DAC8-60E9-46DA-AB7D-BAA0392FF651}"/>
                </a:ext>
              </a:extLst>
            </p:cNvPr>
            <p:cNvGrpSpPr>
              <a:grpSpLocks/>
            </p:cNvGrpSpPr>
            <p:nvPr/>
          </p:nvGrpSpPr>
          <p:grpSpPr bwMode="auto">
            <a:xfrm>
              <a:off x="5237163" y="3921125"/>
              <a:ext cx="554037" cy="282575"/>
              <a:chOff x="5312685" y="3276600"/>
              <a:chExt cx="381000" cy="283174"/>
            </a:xfrm>
          </p:grpSpPr>
          <p:sp>
            <p:nvSpPr>
              <p:cNvPr id="28" name="Oval 27">
                <a:extLst>
                  <a:ext uri="{FF2B5EF4-FFF2-40B4-BE49-F238E27FC236}">
                    <a16:creationId xmlns:a16="http://schemas.microsoft.com/office/drawing/2014/main" id="{CBE6E0C0-091E-4B2A-A2A6-2FA527BD975E}"/>
                  </a:ext>
                </a:extLst>
              </p:cNvPr>
              <p:cNvSpPr/>
              <p:nvPr/>
            </p:nvSpPr>
            <p:spPr>
              <a:xfrm>
                <a:off x="5334519" y="3276449"/>
                <a:ext cx="304582" cy="272022"/>
              </a:xfrm>
              <a:prstGeom prst="ellipse">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110" name="TextBox 28">
                <a:extLst>
                  <a:ext uri="{FF2B5EF4-FFF2-40B4-BE49-F238E27FC236}">
                    <a16:creationId xmlns:a16="http://schemas.microsoft.com/office/drawing/2014/main" id="{215B642B-A16F-49A9-8C44-3527C3DF84CD}"/>
                  </a:ext>
                </a:extLst>
              </p:cNvPr>
              <p:cNvSpPr txBox="1">
                <a:spLocks noChangeArrowheads="1"/>
              </p:cNvSpPr>
              <p:nvPr/>
            </p:nvSpPr>
            <p:spPr bwMode="auto">
              <a:xfrm>
                <a:off x="5312685" y="3282775"/>
                <a:ext cx="381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CaM</a:t>
                </a:r>
              </a:p>
            </p:txBody>
          </p:sp>
        </p:grpSp>
        <p:cxnSp>
          <p:nvCxnSpPr>
            <p:cNvPr id="26" name="Straight Connector 25">
              <a:extLst>
                <a:ext uri="{FF2B5EF4-FFF2-40B4-BE49-F238E27FC236}">
                  <a16:creationId xmlns:a16="http://schemas.microsoft.com/office/drawing/2014/main" id="{07170000-42B9-4FB5-8C1A-F2800E50CBFF}"/>
                </a:ext>
              </a:extLst>
            </p:cNvPr>
            <p:cNvCxnSpPr/>
            <p:nvPr/>
          </p:nvCxnSpPr>
          <p:spPr>
            <a:xfrm>
              <a:off x="6324600" y="3428879"/>
              <a:ext cx="0" cy="99054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AF221E9-FE00-40CF-8128-0CBAC3C7E748}"/>
                </a:ext>
              </a:extLst>
            </p:cNvPr>
            <p:cNvSpPr/>
            <p:nvPr/>
          </p:nvSpPr>
          <p:spPr>
            <a:xfrm>
              <a:off x="6172200" y="3200293"/>
              <a:ext cx="304800" cy="457172"/>
            </a:xfrm>
            <a:prstGeom prst="ellipse">
              <a:avLst/>
            </a:prstGeom>
            <a:solidFill>
              <a:srgbClr val="0066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7D782DA1-3853-4E05-ACB0-06275D536734}"/>
                </a:ext>
              </a:extLst>
            </p:cNvPr>
            <p:cNvSpPr/>
            <p:nvPr/>
          </p:nvSpPr>
          <p:spPr>
            <a:xfrm>
              <a:off x="6172200" y="3698738"/>
              <a:ext cx="304800" cy="457172"/>
            </a:xfrm>
            <a:prstGeom prst="ellipse">
              <a:avLst/>
            </a:prstGeom>
            <a:solidFill>
              <a:srgbClr val="0066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B490D1C0-E711-4DEA-BEA4-1327D476082F}"/>
                </a:ext>
              </a:extLst>
            </p:cNvPr>
            <p:cNvSpPr/>
            <p:nvPr/>
          </p:nvSpPr>
          <p:spPr>
            <a:xfrm rot="619467">
              <a:off x="6070600" y="4270203"/>
              <a:ext cx="406400" cy="749254"/>
            </a:xfrm>
            <a:prstGeom prst="ellipse">
              <a:avLst/>
            </a:prstGeom>
            <a:solidFill>
              <a:srgbClr val="0066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101" name="TextBox 29">
              <a:extLst>
                <a:ext uri="{FF2B5EF4-FFF2-40B4-BE49-F238E27FC236}">
                  <a16:creationId xmlns:a16="http://schemas.microsoft.com/office/drawing/2014/main" id="{B5F6FFF8-567D-4CC9-AF66-E3C1CACE545E}"/>
                </a:ext>
              </a:extLst>
            </p:cNvPr>
            <p:cNvSpPr txBox="1">
              <a:spLocks noChangeArrowheads="1"/>
            </p:cNvSpPr>
            <p:nvPr/>
          </p:nvSpPr>
          <p:spPr bwMode="auto">
            <a:xfrm>
              <a:off x="6497638" y="3665538"/>
              <a:ext cx="912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CCaMK</a:t>
              </a:r>
            </a:p>
          </p:txBody>
        </p:sp>
        <p:sp>
          <p:nvSpPr>
            <p:cNvPr id="46102" name="TextBox 35">
              <a:extLst>
                <a:ext uri="{FF2B5EF4-FFF2-40B4-BE49-F238E27FC236}">
                  <a16:creationId xmlns:a16="http://schemas.microsoft.com/office/drawing/2014/main" id="{4CCBD5AB-22DC-4D6C-8AF8-8A0324FC8960}"/>
                </a:ext>
              </a:extLst>
            </p:cNvPr>
            <p:cNvSpPr txBox="1">
              <a:spLocks noChangeArrowheads="1"/>
            </p:cNvSpPr>
            <p:nvPr/>
          </p:nvSpPr>
          <p:spPr bwMode="auto">
            <a:xfrm>
              <a:off x="7361238" y="4249738"/>
              <a:ext cx="1173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CYCLOPS</a:t>
              </a:r>
            </a:p>
          </p:txBody>
        </p:sp>
        <p:sp>
          <p:nvSpPr>
            <p:cNvPr id="37" name="Oval 36">
              <a:extLst>
                <a:ext uri="{FF2B5EF4-FFF2-40B4-BE49-F238E27FC236}">
                  <a16:creationId xmlns:a16="http://schemas.microsoft.com/office/drawing/2014/main" id="{24543E89-91EF-4641-9903-DF35D8E6DBE2}"/>
                </a:ext>
              </a:extLst>
            </p:cNvPr>
            <p:cNvSpPr/>
            <p:nvPr/>
          </p:nvSpPr>
          <p:spPr>
            <a:xfrm rot="21438825">
              <a:off x="7043738" y="4240043"/>
              <a:ext cx="409575" cy="609563"/>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F311AB3C-872C-4D98-805F-E19D37BD54CC}"/>
                </a:ext>
              </a:extLst>
            </p:cNvPr>
            <p:cNvSpPr/>
            <p:nvPr/>
          </p:nvSpPr>
          <p:spPr>
            <a:xfrm rot="21438825">
              <a:off x="7102475" y="4852780"/>
              <a:ext cx="341313" cy="538129"/>
            </a:xfrm>
            <a:prstGeom prst="ellipse">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6105" name="Group 34">
              <a:extLst>
                <a:ext uri="{FF2B5EF4-FFF2-40B4-BE49-F238E27FC236}">
                  <a16:creationId xmlns:a16="http://schemas.microsoft.com/office/drawing/2014/main" id="{2AC26D09-6C88-4215-A2C8-14A47733031D}"/>
                </a:ext>
              </a:extLst>
            </p:cNvPr>
            <p:cNvGrpSpPr>
              <a:grpSpLocks/>
            </p:cNvGrpSpPr>
            <p:nvPr/>
          </p:nvGrpSpPr>
          <p:grpSpPr bwMode="auto">
            <a:xfrm>
              <a:off x="6764338" y="4402138"/>
              <a:ext cx="304800" cy="285750"/>
              <a:chOff x="1600201" y="3380601"/>
              <a:chExt cx="304800" cy="284808"/>
            </a:xfrm>
          </p:grpSpPr>
          <p:sp>
            <p:nvSpPr>
              <p:cNvPr id="33" name="Oval 32">
                <a:extLst>
                  <a:ext uri="{FF2B5EF4-FFF2-40B4-BE49-F238E27FC236}">
                    <a16:creationId xmlns:a16="http://schemas.microsoft.com/office/drawing/2014/main" id="{C0EF1AF4-D609-4DBE-ACE6-23E8035A2380}"/>
                  </a:ext>
                </a:extLst>
              </p:cNvPr>
              <p:cNvSpPr/>
              <p:nvPr/>
            </p:nvSpPr>
            <p:spPr>
              <a:xfrm>
                <a:off x="1600201" y="3380422"/>
                <a:ext cx="304800" cy="2847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108" name="TextBox 33">
                <a:extLst>
                  <a:ext uri="{FF2B5EF4-FFF2-40B4-BE49-F238E27FC236}">
                    <a16:creationId xmlns:a16="http://schemas.microsoft.com/office/drawing/2014/main" id="{08B2B7E2-192F-4599-BFB2-B1D1B84CE41E}"/>
                  </a:ext>
                </a:extLst>
              </p:cNvPr>
              <p:cNvSpPr txBox="1">
                <a:spLocks noChangeArrowheads="1"/>
              </p:cNvSpPr>
              <p:nvPr/>
            </p:nvSpPr>
            <p:spPr bwMode="auto">
              <a:xfrm>
                <a:off x="1617742" y="3380601"/>
                <a:ext cx="287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a:t>
                </a:r>
              </a:p>
            </p:txBody>
          </p:sp>
        </p:grpSp>
        <p:sp>
          <p:nvSpPr>
            <p:cNvPr id="43" name="TextBox 42">
              <a:extLst>
                <a:ext uri="{FF2B5EF4-FFF2-40B4-BE49-F238E27FC236}">
                  <a16:creationId xmlns:a16="http://schemas.microsoft.com/office/drawing/2014/main" id="{ACCB24A2-B8C3-4BF0-A341-6283A30B48E7}"/>
                </a:ext>
              </a:extLst>
            </p:cNvPr>
            <p:cNvSpPr txBox="1"/>
            <p:nvPr/>
          </p:nvSpPr>
          <p:spPr>
            <a:xfrm>
              <a:off x="152400" y="1447800"/>
              <a:ext cx="3657600" cy="1754081"/>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Activated calcium- and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calmodulin</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CaM</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dependent protein kinase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CCaMK</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phosphorylates targets including CYCLOPS, a protein of unknown function, to elicit nodule formation</a:t>
              </a:r>
            </a:p>
          </p:txBody>
        </p:sp>
      </p:grpSp>
      <p:pic>
        <p:nvPicPr>
          <p:cNvPr id="46084" name="Picture 2">
            <a:extLst>
              <a:ext uri="{FF2B5EF4-FFF2-40B4-BE49-F238E27FC236}">
                <a16:creationId xmlns:a16="http://schemas.microsoft.com/office/drawing/2014/main" id="{69033227-C2DE-446F-9051-26D7A4252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068" t="47516" r="2315" b="7001"/>
          <a:stretch>
            <a:fillRect/>
          </a:stretch>
        </p:blipFill>
        <p:spPr bwMode="auto">
          <a:xfrm>
            <a:off x="1219200" y="3475038"/>
            <a:ext cx="212883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E0AF5-9D6F-4D8B-914F-A1B3C7F6615B}"/>
              </a:ext>
            </a:extLst>
          </p:cNvPr>
          <p:cNvSpPr>
            <a:spLocks noGrp="1"/>
          </p:cNvSpPr>
          <p:nvPr>
            <p:ph type="title"/>
          </p:nvPr>
        </p:nvSpPr>
        <p:spPr>
          <a:xfrm>
            <a:off x="576908" y="0"/>
            <a:ext cx="7990184" cy="849194"/>
          </a:xfrm>
        </p:spPr>
        <p:txBody>
          <a:bodyPr>
            <a:normAutofit/>
          </a:bodyPr>
          <a:lstStyle/>
          <a:p>
            <a:pPr algn="ctr"/>
            <a:r>
              <a:rPr lang="en-GB" sz="3200" dirty="0" err="1"/>
              <a:t>Ciclo</a:t>
            </a:r>
            <a:r>
              <a:rPr lang="en-GB" sz="3200" dirty="0"/>
              <a:t> del </a:t>
            </a:r>
            <a:r>
              <a:rPr lang="en-GB" sz="3200" dirty="0" err="1"/>
              <a:t>Nitrógeno</a:t>
            </a:r>
            <a:endParaRPr lang="en-GB" sz="3200" dirty="0"/>
          </a:p>
        </p:txBody>
      </p:sp>
      <p:pic>
        <p:nvPicPr>
          <p:cNvPr id="5" name="Imagen 4">
            <a:extLst>
              <a:ext uri="{FF2B5EF4-FFF2-40B4-BE49-F238E27FC236}">
                <a16:creationId xmlns:a16="http://schemas.microsoft.com/office/drawing/2014/main" id="{37C62910-8ECE-4D0F-ADD9-8B16687A9C42}"/>
              </a:ext>
            </a:extLst>
          </p:cNvPr>
          <p:cNvPicPr>
            <a:picLocks noChangeAspect="1"/>
          </p:cNvPicPr>
          <p:nvPr/>
        </p:nvPicPr>
        <p:blipFill>
          <a:blip r:embed="rId2"/>
          <a:stretch>
            <a:fillRect/>
          </a:stretch>
        </p:blipFill>
        <p:spPr>
          <a:xfrm>
            <a:off x="395536" y="590924"/>
            <a:ext cx="6858185" cy="5862412"/>
          </a:xfrm>
          <a:prstGeom prst="rect">
            <a:avLst/>
          </a:prstGeom>
        </p:spPr>
      </p:pic>
      <p:sp>
        <p:nvSpPr>
          <p:cNvPr id="6" name="Text Box 9">
            <a:extLst>
              <a:ext uri="{FF2B5EF4-FFF2-40B4-BE49-F238E27FC236}">
                <a16:creationId xmlns:a16="http://schemas.microsoft.com/office/drawing/2014/main" id="{B624CEB4-8292-4CDD-83D4-A0C23B49D8F1}"/>
              </a:ext>
            </a:extLst>
          </p:cNvPr>
          <p:cNvSpPr txBox="1">
            <a:spLocks noChangeArrowheads="1"/>
          </p:cNvSpPr>
          <p:nvPr/>
        </p:nvSpPr>
        <p:spPr bwMode="auto">
          <a:xfrm>
            <a:off x="5791200" y="980728"/>
            <a:ext cx="3352800" cy="1851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3399FF"/>
                </a:solidFill>
                <a:effectLst/>
                <a:uLnTx/>
                <a:uFillTx/>
                <a:latin typeface="Arial" pitchFamily="34" charset="0"/>
                <a:ea typeface="+mn-ea"/>
                <a:cs typeface="+mn-cs"/>
              </a:rPr>
              <a:t>Conversión en NO</a:t>
            </a:r>
            <a:r>
              <a:rPr kumimoji="0" lang="es-AR" altLang="es-MX" sz="2000" b="0" i="0" u="none" strike="noStrike" kern="1200" cap="none" spc="0" normalizeH="0" baseline="-25000" noProof="0" dirty="0">
                <a:ln>
                  <a:noFill/>
                </a:ln>
                <a:solidFill>
                  <a:srgbClr val="3399FF"/>
                </a:solidFill>
                <a:effectLst/>
                <a:uLnTx/>
                <a:uFillTx/>
                <a:latin typeface="Arial" pitchFamily="34" charset="0"/>
                <a:ea typeface="+mn-ea"/>
                <a:cs typeface="+mn-cs"/>
              </a:rPr>
              <a:t>2</a:t>
            </a:r>
            <a:r>
              <a:rPr kumimoji="0" lang="es-AR" altLang="es-MX" sz="2000" b="0" i="0" u="none" strike="noStrike" kern="1200" cap="none" spc="0" normalizeH="0" baseline="30000" noProof="0" dirty="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25000" noProof="0" dirty="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dirty="0">
                <a:ln>
                  <a:noFill/>
                </a:ln>
                <a:solidFill>
                  <a:srgbClr val="3399FF"/>
                </a:solidFill>
                <a:effectLst/>
                <a:uLnTx/>
                <a:uFillTx/>
                <a:latin typeface="Arial" pitchFamily="34" charset="0"/>
                <a:ea typeface="+mn-ea"/>
                <a:cs typeface="+mn-cs"/>
              </a:rPr>
              <a:t>y</a:t>
            </a:r>
            <a:r>
              <a:rPr kumimoji="0" lang="es-AR" altLang="es-MX" sz="2000" b="0" i="0" u="none" strike="noStrike" kern="1200" cap="none" spc="0" normalizeH="0" baseline="-25000" noProof="0" dirty="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dirty="0">
                <a:ln>
                  <a:noFill/>
                </a:ln>
                <a:solidFill>
                  <a:srgbClr val="3399FF"/>
                </a:solidFill>
                <a:effectLst/>
                <a:uLnTx/>
                <a:uFillTx/>
                <a:latin typeface="Arial" pitchFamily="34" charset="0"/>
                <a:ea typeface="+mn-ea"/>
                <a:cs typeface="+mn-cs"/>
              </a:rPr>
              <a:t>NO</a:t>
            </a:r>
            <a:r>
              <a:rPr kumimoji="0" lang="es-AR" altLang="es-MX" sz="2000" b="0" i="0" u="none" strike="noStrike" kern="1200" cap="none" spc="0" normalizeH="0" baseline="-25000" noProof="0" dirty="0">
                <a:ln>
                  <a:noFill/>
                </a:ln>
                <a:solidFill>
                  <a:srgbClr val="3399FF"/>
                </a:solidFill>
                <a:effectLst/>
                <a:uLnTx/>
                <a:uFillTx/>
                <a:latin typeface="Arial" pitchFamily="34" charset="0"/>
                <a:ea typeface="+mn-ea"/>
                <a:cs typeface="+mn-cs"/>
              </a:rPr>
              <a:t>3 </a:t>
            </a:r>
            <a:r>
              <a:rPr kumimoji="0" lang="es-AR" altLang="es-MX" sz="2000" b="0" i="0" u="none" strike="noStrike" kern="1200" cap="none" spc="0" normalizeH="0" baseline="30000" noProof="0" dirty="0">
                <a:ln>
                  <a:noFill/>
                </a:ln>
                <a:solidFill>
                  <a:srgbClr val="3399FF"/>
                </a:solidFill>
                <a:effectLst/>
                <a:uLnTx/>
                <a:uFillTx/>
                <a:latin typeface="Arial" pitchFamily="34" charset="0"/>
                <a:ea typeface="+mn-ea"/>
                <a:cs typeface="+mn-cs"/>
              </a:rPr>
              <a:t>– </a:t>
            </a:r>
            <a:r>
              <a:rPr kumimoji="0" lang="es-AR" altLang="es-MX" sz="2000" b="0" i="0" u="none" strike="noStrike" kern="1200" cap="none" spc="0" normalizeH="0" baseline="0" noProof="0" dirty="0">
                <a:ln>
                  <a:noFill/>
                </a:ln>
                <a:solidFill>
                  <a:srgbClr val="3399FF"/>
                </a:solidFill>
                <a:effectLst/>
                <a:uLnTx/>
                <a:uFillTx/>
                <a:latin typeface="Arial" pitchFamily="34" charset="0"/>
                <a:ea typeface="+mn-ea"/>
                <a:cs typeface="+mn-cs"/>
              </a:rPr>
              <a:t>por bacterias nitrificantes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FF3300"/>
                </a:solidFill>
                <a:effectLst/>
                <a:uLnTx/>
                <a:uFillTx/>
                <a:latin typeface="Arial" pitchFamily="34" charset="0"/>
                <a:ea typeface="+mn-ea"/>
                <a:cs typeface="+mn-cs"/>
              </a:rPr>
              <a:t>Conversión en N</a:t>
            </a:r>
            <a:r>
              <a:rPr kumimoji="0" lang="es-AR" altLang="es-MX" sz="2000" b="0" i="0" u="none" strike="noStrike" kern="1200" cap="none" spc="0" normalizeH="0" baseline="-25000" noProof="0" dirty="0">
                <a:ln>
                  <a:noFill/>
                </a:ln>
                <a:solidFill>
                  <a:srgbClr val="FF3300"/>
                </a:solidFill>
                <a:effectLst/>
                <a:uLnTx/>
                <a:uFillTx/>
                <a:latin typeface="Arial" pitchFamily="34" charset="0"/>
                <a:ea typeface="+mn-ea"/>
                <a:cs typeface="+mn-cs"/>
              </a:rPr>
              <a:t>2 </a:t>
            </a:r>
            <a:r>
              <a:rPr kumimoji="0" lang="es-AR" altLang="es-MX" sz="2000" b="0" i="0" u="none" strike="noStrike" kern="1200" cap="none" spc="0" normalizeH="0" baseline="0" noProof="0" dirty="0">
                <a:ln>
                  <a:noFill/>
                </a:ln>
                <a:solidFill>
                  <a:srgbClr val="FF3300"/>
                </a:solidFill>
                <a:effectLst/>
                <a:uLnTx/>
                <a:uFillTx/>
                <a:latin typeface="Arial" pitchFamily="34" charset="0"/>
                <a:ea typeface="+mn-ea"/>
                <a:cs typeface="+mn-cs"/>
              </a:rPr>
              <a:t>por bacterias desnitrificantes</a:t>
            </a:r>
            <a:endParaRPr lang="es-ES" altLang="es-MX" sz="2000" dirty="0">
              <a:solidFill>
                <a:srgbClr val="FF3300"/>
              </a:solidFill>
              <a:latin typeface="Arial" pitchFamily="34" charset="0"/>
            </a:endParaRP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ES" altLang="es-MX" sz="2000" b="0" i="0" u="none" strike="noStrike" kern="1200" cap="none" spc="0" normalizeH="0" noProof="0" dirty="0">
                <a:ln>
                  <a:noFill/>
                </a:ln>
                <a:solidFill>
                  <a:srgbClr val="7030A0"/>
                </a:solidFill>
                <a:effectLst/>
                <a:uLnTx/>
                <a:uFillTx/>
                <a:latin typeface="Arial" pitchFamily="34" charset="0"/>
                <a:ea typeface="+mn-ea"/>
                <a:cs typeface="+mn-cs"/>
              </a:rPr>
              <a:t>Oxidación anaeróbica</a:t>
            </a:r>
          </a:p>
          <a:p>
            <a:pPr marL="0" marR="0" lvl="0" indent="0" algn="ctr" defTabSz="914400" rtl="0" eaLnBrk="1" fontAlgn="base" latinLnBrk="0" hangingPunct="1">
              <a:lnSpc>
                <a:spcPct val="70000"/>
              </a:lnSpc>
              <a:spcBef>
                <a:spcPct val="50000"/>
              </a:spcBef>
              <a:spcAft>
                <a:spcPct val="0"/>
              </a:spcAft>
              <a:buClrTx/>
              <a:buSzTx/>
              <a:buFontTx/>
              <a:buNone/>
              <a:tabLst/>
              <a:defRPr/>
            </a:pPr>
            <a:r>
              <a:rPr lang="es-ES" altLang="es-MX" sz="2000" dirty="0">
                <a:solidFill>
                  <a:srgbClr val="7030A0"/>
                </a:solidFill>
                <a:latin typeface="Arial" pitchFamily="34" charset="0"/>
              </a:rPr>
              <a:t>(</a:t>
            </a:r>
            <a:r>
              <a:rPr lang="es-ES" altLang="es-MX" sz="2000" dirty="0" err="1">
                <a:solidFill>
                  <a:srgbClr val="7030A0"/>
                </a:solidFill>
                <a:latin typeface="Arial" pitchFamily="34" charset="0"/>
              </a:rPr>
              <a:t>annamox</a:t>
            </a:r>
            <a:r>
              <a:rPr lang="es-ES" altLang="es-MX" sz="2000" dirty="0">
                <a:solidFill>
                  <a:srgbClr val="7030A0"/>
                </a:solidFill>
                <a:latin typeface="Arial" pitchFamily="34" charset="0"/>
              </a:rPr>
              <a:t>)</a:t>
            </a:r>
            <a:endParaRPr kumimoji="0" lang="es-AR" altLang="es-MX" sz="2000" b="0" i="0" u="none" strike="noStrike" kern="1200" cap="none" spc="0" normalizeH="0" noProof="0" dirty="0">
              <a:ln>
                <a:noFill/>
              </a:ln>
              <a:solidFill>
                <a:srgbClr val="7030A0"/>
              </a:solidFill>
              <a:effectLst/>
              <a:uLnTx/>
              <a:uFillTx/>
              <a:latin typeface="Arial" pitchFamily="34" charset="0"/>
              <a:ea typeface="+mn-ea"/>
              <a:cs typeface="+mn-cs"/>
            </a:endParaRPr>
          </a:p>
        </p:txBody>
      </p:sp>
    </p:spTree>
    <p:extLst>
      <p:ext uri="{BB962C8B-B14F-4D97-AF65-F5344CB8AC3E}">
        <p14:creationId xmlns:p14="http://schemas.microsoft.com/office/powerpoint/2010/main" val="1337994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6">
            <a:extLst>
              <a:ext uri="{FF2B5EF4-FFF2-40B4-BE49-F238E27FC236}">
                <a16:creationId xmlns:a16="http://schemas.microsoft.com/office/drawing/2014/main" id="{E6F9515B-CC24-407C-8478-FDE80F444485}"/>
              </a:ext>
            </a:extLst>
          </p:cNvPr>
          <p:cNvSpPr txBox="1">
            <a:spLocks noChangeArrowheads="1"/>
          </p:cNvSpPr>
          <p:nvPr/>
        </p:nvSpPr>
        <p:spPr bwMode="auto">
          <a:xfrm>
            <a:off x="228600" y="3429000"/>
            <a:ext cx="2362200" cy="2246313"/>
          </a:xfrm>
          <a:prstGeom prst="rect">
            <a:avLst/>
          </a:prstGeom>
          <a:solidFill>
            <a:schemeClr val="accent1">
              <a:lumMod val="20000"/>
              <a:lumOff val="80000"/>
            </a:schemeClr>
          </a:solidFill>
          <a:ln w="19050" cmpd="sng">
            <a:solidFill>
              <a:schemeClr val="accent1">
                <a:lumMod val="60000"/>
                <a:lumOff val="40000"/>
              </a:schemeClr>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The </a:t>
            </a:r>
            <a:r>
              <a:rPr kumimoji="0" lang="en-GB" sz="2000" b="1"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common SYM pathway</a:t>
            </a: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 transduces information from the plasma membrane to the nucleus</a:t>
            </a:r>
          </a:p>
        </p:txBody>
      </p:sp>
      <p:sp>
        <p:nvSpPr>
          <p:cNvPr id="16" name="TextBox 26">
            <a:extLst>
              <a:ext uri="{FF2B5EF4-FFF2-40B4-BE49-F238E27FC236}">
                <a16:creationId xmlns:a16="http://schemas.microsoft.com/office/drawing/2014/main" id="{9F9BCCE5-8E46-4D1F-A273-40885E706FF1}"/>
              </a:ext>
            </a:extLst>
          </p:cNvPr>
          <p:cNvSpPr txBox="1">
            <a:spLocks noChangeArrowheads="1"/>
          </p:cNvSpPr>
          <p:nvPr/>
        </p:nvSpPr>
        <p:spPr bwMode="auto">
          <a:xfrm>
            <a:off x="228600" y="228600"/>
            <a:ext cx="2438400" cy="2862263"/>
          </a:xfrm>
          <a:prstGeom prst="rect">
            <a:avLst/>
          </a:prstGeom>
          <a:solidFill>
            <a:schemeClr val="accent1">
              <a:lumMod val="20000"/>
              <a:lumOff val="80000"/>
            </a:schemeClr>
          </a:solidFill>
          <a:ln w="19050" cmpd="sng">
            <a:solidFill>
              <a:schemeClr val="accent1">
                <a:lumMod val="60000"/>
                <a:lumOff val="40000"/>
              </a:schemeClr>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Signals from nodulating bacteria (Nod factors) and mycorrhizal fungi (</a:t>
            </a:r>
            <a:r>
              <a:rPr kumimoji="0" lang="en-GB" sz="2000" b="0" i="0" u="none" strike="noStrike" kern="1200" cap="none" spc="0" normalizeH="0" baseline="0" noProof="0" dirty="0" err="1">
                <a:ln>
                  <a:noFill/>
                </a:ln>
                <a:solidFill>
                  <a:prstClr val="black"/>
                </a:solidFill>
                <a:effectLst/>
                <a:uLnTx/>
                <a:uFillTx/>
                <a:latin typeface="Arial" charset="0"/>
                <a:ea typeface="ＭＳ Ｐゴシック" charset="0"/>
                <a:cs typeface="Arial" panose="020B0604020202020204" pitchFamily="34" charset="0"/>
              </a:rPr>
              <a:t>Myc</a:t>
            </a: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 factors) are transduced through the </a:t>
            </a:r>
            <a:r>
              <a:rPr kumimoji="0" lang="en-GB" sz="2000" b="1"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common</a:t>
            </a: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 </a:t>
            </a:r>
            <a:r>
              <a:rPr kumimoji="0" lang="en-GB" sz="2000" b="1"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SYM pathway </a:t>
            </a: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a:t>
            </a:r>
            <a:r>
              <a:rPr kumimoji="0" lang="en-GB" sz="2000" b="0" i="0" u="none" strike="noStrike" kern="1200" cap="none" spc="0" normalizeH="0" baseline="0" noProof="0" dirty="0">
                <a:ln>
                  <a:noFill/>
                </a:ln>
                <a:solidFill>
                  <a:srgbClr val="FF0000"/>
                </a:solidFill>
                <a:effectLst/>
                <a:uLnTx/>
                <a:uFillTx/>
                <a:latin typeface="Arial" charset="0"/>
                <a:ea typeface="ＭＳ Ｐゴシック" charset="0"/>
                <a:cs typeface="Arial" panose="020B0604020202020204" pitchFamily="34" charset="0"/>
              </a:rPr>
              <a:t>indicated in red</a:t>
            </a:r>
            <a:r>
              <a:rPr kumimoji="0" lang="en-GB" sz="2000" b="0"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rPr>
              <a:t>) </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0"/>
              <a:cs typeface="Arial" panose="020B0604020202020204" pitchFamily="34" charset="0"/>
            </a:endParaRPr>
          </a:p>
        </p:txBody>
      </p:sp>
      <p:grpSp>
        <p:nvGrpSpPr>
          <p:cNvPr id="47108" name="Group 2">
            <a:extLst>
              <a:ext uri="{FF2B5EF4-FFF2-40B4-BE49-F238E27FC236}">
                <a16:creationId xmlns:a16="http://schemas.microsoft.com/office/drawing/2014/main" id="{A650FC36-80DF-4BA9-895C-AD40E678323C}"/>
              </a:ext>
            </a:extLst>
          </p:cNvPr>
          <p:cNvGrpSpPr>
            <a:grpSpLocks/>
          </p:cNvGrpSpPr>
          <p:nvPr/>
        </p:nvGrpSpPr>
        <p:grpSpPr bwMode="auto">
          <a:xfrm>
            <a:off x="2714625" y="200025"/>
            <a:ext cx="6346825" cy="5842000"/>
            <a:chOff x="2715098" y="200025"/>
            <a:chExt cx="6347145" cy="5842624"/>
          </a:xfrm>
        </p:grpSpPr>
        <p:pic>
          <p:nvPicPr>
            <p:cNvPr id="47110" name="Picture 2">
              <a:extLst>
                <a:ext uri="{FF2B5EF4-FFF2-40B4-BE49-F238E27FC236}">
                  <a16:creationId xmlns:a16="http://schemas.microsoft.com/office/drawing/2014/main" id="{29B71EC3-504B-447F-83E7-64C992D89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098" y="200025"/>
              <a:ext cx="6347145" cy="584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a:extLst>
                <a:ext uri="{FF2B5EF4-FFF2-40B4-BE49-F238E27FC236}">
                  <a16:creationId xmlns:a16="http://schemas.microsoft.com/office/drawing/2014/main" id="{364B1940-2A75-449F-9030-5AD6D4DE3A12}"/>
                </a:ext>
              </a:extLst>
            </p:cNvPr>
            <p:cNvSpPr/>
            <p:nvPr/>
          </p:nvSpPr>
          <p:spPr bwMode="auto">
            <a:xfrm>
              <a:off x="4612257" y="533436"/>
              <a:ext cx="533427" cy="2953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25">
              <a:extLst>
                <a:ext uri="{FF2B5EF4-FFF2-40B4-BE49-F238E27FC236}">
                  <a16:creationId xmlns:a16="http://schemas.microsoft.com/office/drawing/2014/main" id="{231A4AAE-1F05-428F-97DA-1961E53E03FA}"/>
                </a:ext>
              </a:extLst>
            </p:cNvPr>
            <p:cNvSpPr/>
            <p:nvPr/>
          </p:nvSpPr>
          <p:spPr bwMode="auto">
            <a:xfrm>
              <a:off x="3505713" y="3597638"/>
              <a:ext cx="1063679" cy="3461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a:extLst>
                <a:ext uri="{FF2B5EF4-FFF2-40B4-BE49-F238E27FC236}">
                  <a16:creationId xmlns:a16="http://schemas.microsoft.com/office/drawing/2014/main" id="{710F84C5-696D-4FFC-9D70-7F9139F3AA86}"/>
                </a:ext>
              </a:extLst>
            </p:cNvPr>
            <p:cNvSpPr/>
            <p:nvPr/>
          </p:nvSpPr>
          <p:spPr bwMode="auto">
            <a:xfrm>
              <a:off x="6461787" y="1919472"/>
              <a:ext cx="533427" cy="2286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27">
              <a:extLst>
                <a:ext uri="{FF2B5EF4-FFF2-40B4-BE49-F238E27FC236}">
                  <a16:creationId xmlns:a16="http://schemas.microsoft.com/office/drawing/2014/main" id="{C0AA84B9-112A-407E-952A-48FFDCFFED3F}"/>
                </a:ext>
              </a:extLst>
            </p:cNvPr>
            <p:cNvSpPr/>
            <p:nvPr/>
          </p:nvSpPr>
          <p:spPr bwMode="auto">
            <a:xfrm>
              <a:off x="7803293" y="1905182"/>
              <a:ext cx="533427" cy="2286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28">
              <a:extLst>
                <a:ext uri="{FF2B5EF4-FFF2-40B4-BE49-F238E27FC236}">
                  <a16:creationId xmlns:a16="http://schemas.microsoft.com/office/drawing/2014/main" id="{DDB1A6AA-1A60-4188-B925-CC93F805A6D3}"/>
                </a:ext>
              </a:extLst>
            </p:cNvPr>
            <p:cNvSpPr/>
            <p:nvPr/>
          </p:nvSpPr>
          <p:spPr bwMode="auto">
            <a:xfrm>
              <a:off x="7379408" y="3897708"/>
              <a:ext cx="484212" cy="2175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29">
              <a:extLst>
                <a:ext uri="{FF2B5EF4-FFF2-40B4-BE49-F238E27FC236}">
                  <a16:creationId xmlns:a16="http://schemas.microsoft.com/office/drawing/2014/main" id="{973AE332-E8B8-44A2-8F1B-12A86D10E485}"/>
                </a:ext>
              </a:extLst>
            </p:cNvPr>
            <p:cNvSpPr/>
            <p:nvPr/>
          </p:nvSpPr>
          <p:spPr bwMode="auto">
            <a:xfrm>
              <a:off x="7460375" y="4115218"/>
              <a:ext cx="693772" cy="18258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7109" name="Rectangle 1">
            <a:extLst>
              <a:ext uri="{FF2B5EF4-FFF2-40B4-BE49-F238E27FC236}">
                <a16:creationId xmlns:a16="http://schemas.microsoft.com/office/drawing/2014/main" id="{CD573C27-C1B1-47F1-8C40-8151C02E00C0}"/>
              </a:ext>
            </a:extLst>
          </p:cNvPr>
          <p:cNvSpPr>
            <a:spLocks noChangeArrowheads="1"/>
          </p:cNvSpPr>
          <p:nvPr/>
        </p:nvSpPr>
        <p:spPr bwMode="auto">
          <a:xfrm>
            <a:off x="76200" y="6096000"/>
            <a:ext cx="9037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from Singh, S., and Parniske, M. (2012). Activation of calcium- and calmodulin-dependent protein kinase (CCaMK), the central regulator of plant root endosymbiosis.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3"/>
              </a:rPr>
              <a:t>444-453</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with permission from Elsevier.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42980"/>
            <a:ext cx="6465344" cy="461665"/>
          </a:xfrm>
          <a:prstGeom prst="rect">
            <a:avLst/>
          </a:prstGeom>
          <a:noFill/>
        </p:spPr>
        <p:txBody>
          <a:bodyPr wrap="square" rtlCol="0">
            <a:spAutoFit/>
          </a:bodyPr>
          <a:lstStyle/>
          <a:p>
            <a:pPr algn="ctr"/>
            <a:r>
              <a:rPr lang="en-US" sz="2400" dirty="0" err="1"/>
              <a:t>Plantas</a:t>
            </a:r>
            <a:r>
              <a:rPr lang="en-US" sz="2400" dirty="0"/>
              <a:t> </a:t>
            </a:r>
            <a:r>
              <a:rPr lang="en-US" sz="2400" dirty="0" err="1"/>
              <a:t>que</a:t>
            </a:r>
            <a:r>
              <a:rPr lang="en-US" sz="2400" dirty="0"/>
              <a:t> </a:t>
            </a:r>
            <a:r>
              <a:rPr lang="en-US" sz="2400" dirty="0" err="1"/>
              <a:t>establecen</a:t>
            </a:r>
            <a:r>
              <a:rPr lang="en-US" sz="2400" dirty="0"/>
              <a:t> </a:t>
            </a:r>
            <a:r>
              <a:rPr lang="en-US" sz="2400" dirty="0" err="1"/>
              <a:t>endosimbiosis</a:t>
            </a:r>
            <a:r>
              <a:rPr lang="en-US" sz="2400" dirty="0"/>
              <a:t>  con  FBN</a:t>
            </a:r>
          </a:p>
        </p:txBody>
      </p:sp>
      <p:sp>
        <p:nvSpPr>
          <p:cNvPr id="3" name="2 Rectángulo"/>
          <p:cNvSpPr/>
          <p:nvPr/>
        </p:nvSpPr>
        <p:spPr>
          <a:xfrm>
            <a:off x="395536" y="980728"/>
            <a:ext cx="4572000" cy="1477328"/>
          </a:xfrm>
          <a:prstGeom prst="rect">
            <a:avLst/>
          </a:prstGeom>
        </p:spPr>
        <p:txBody>
          <a:bodyPr>
            <a:spAutoFit/>
          </a:bodyPr>
          <a:lstStyle/>
          <a:p>
            <a:pPr marL="285750" indent="-285750" defTabSz="339725">
              <a:buClr>
                <a:srgbClr val="FF0000"/>
              </a:buClr>
              <a:buFont typeface="Wingdings" panose="05000000000000000000" pitchFamily="2" charset="2"/>
              <a:buChar char="Ø"/>
            </a:pPr>
            <a:r>
              <a:rPr lang="en-US" dirty="0" err="1"/>
              <a:t>Orden</a:t>
            </a:r>
            <a:r>
              <a:rPr lang="en-US" dirty="0"/>
              <a:t>:	 </a:t>
            </a:r>
            <a:r>
              <a:rPr lang="en-US" dirty="0" err="1"/>
              <a:t>Gunnerales</a:t>
            </a:r>
            <a:endParaRPr lang="en-US" dirty="0"/>
          </a:p>
          <a:p>
            <a:r>
              <a:rPr lang="en-US" dirty="0"/>
              <a:t>	</a:t>
            </a:r>
          </a:p>
          <a:p>
            <a:pPr marL="742950" lvl="1" indent="-285750" defTabSz="176213">
              <a:buClr>
                <a:srgbClr val="FF0000"/>
              </a:buClr>
              <a:buFont typeface="Wingdings" panose="05000000000000000000" pitchFamily="2" charset="2"/>
              <a:buChar char="v"/>
            </a:pPr>
            <a:r>
              <a:rPr lang="en-US" dirty="0"/>
              <a:t>Family:	 </a:t>
            </a:r>
            <a:r>
              <a:rPr lang="en-US" dirty="0" err="1"/>
              <a:t>Gunneraceae</a:t>
            </a:r>
            <a:endParaRPr lang="en-US" dirty="0"/>
          </a:p>
          <a:p>
            <a:r>
              <a:rPr lang="en-US" dirty="0"/>
              <a:t>	</a:t>
            </a:r>
          </a:p>
          <a:p>
            <a:pPr marL="1200150" lvl="2" indent="-285750" defTabSz="442913">
              <a:buClr>
                <a:srgbClr val="FF0000"/>
              </a:buClr>
              <a:buFont typeface="Arial" panose="020B0604020202020204" pitchFamily="34" charset="0"/>
              <a:buChar char="•"/>
            </a:pPr>
            <a:r>
              <a:rPr lang="en-US" dirty="0" err="1"/>
              <a:t>Genero</a:t>
            </a:r>
            <a:r>
              <a:rPr lang="en-US" dirty="0"/>
              <a:t>:  </a:t>
            </a:r>
            <a:r>
              <a:rPr lang="en-US" dirty="0" err="1"/>
              <a:t>Gunnera</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724" y="876344"/>
            <a:ext cx="2088232" cy="156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50" y="964106"/>
            <a:ext cx="20955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51520" y="2832112"/>
            <a:ext cx="8568952" cy="923330"/>
          </a:xfrm>
          <a:prstGeom prst="rect">
            <a:avLst/>
          </a:prstGeom>
          <a:noFill/>
        </p:spPr>
        <p:txBody>
          <a:bodyPr wrap="square" rtlCol="0">
            <a:spAutoFit/>
          </a:bodyPr>
          <a:lstStyle/>
          <a:p>
            <a:pPr algn="ctr"/>
            <a:r>
              <a:rPr lang="en-US" dirty="0" err="1"/>
              <a:t>Establecen</a:t>
            </a:r>
            <a:r>
              <a:rPr lang="en-US" dirty="0"/>
              <a:t> </a:t>
            </a:r>
            <a:r>
              <a:rPr lang="en-US" dirty="0" err="1"/>
              <a:t>endosimbiosis</a:t>
            </a:r>
            <a:r>
              <a:rPr lang="en-US" dirty="0"/>
              <a:t> con </a:t>
            </a:r>
            <a:r>
              <a:rPr lang="en-US" dirty="0" err="1"/>
              <a:t>cianobacterias</a:t>
            </a:r>
            <a:r>
              <a:rPr lang="en-US" dirty="0"/>
              <a:t>  </a:t>
            </a:r>
            <a:r>
              <a:rPr lang="en-US" i="1" dirty="0" err="1"/>
              <a:t>Nostoc</a:t>
            </a:r>
            <a:r>
              <a:rPr lang="en-US" i="1" dirty="0"/>
              <a:t> </a:t>
            </a:r>
            <a:r>
              <a:rPr lang="en-US" i="1" dirty="0" err="1"/>
              <a:t>punctiforme</a:t>
            </a:r>
            <a:r>
              <a:rPr lang="en-US" i="1" dirty="0"/>
              <a:t>,   </a:t>
            </a:r>
          </a:p>
          <a:p>
            <a:pPr algn="ctr"/>
            <a:r>
              <a:rPr lang="en-US" i="1" dirty="0"/>
              <a:t> </a:t>
            </a:r>
            <a:r>
              <a:rPr lang="en-US" dirty="0" err="1"/>
              <a:t>através</a:t>
            </a:r>
            <a:r>
              <a:rPr lang="en-US" dirty="0"/>
              <a:t> de </a:t>
            </a:r>
            <a:r>
              <a:rPr lang="en-US" dirty="0" err="1"/>
              <a:t>gladulas</a:t>
            </a:r>
            <a:r>
              <a:rPr lang="en-US" dirty="0"/>
              <a:t> </a:t>
            </a:r>
            <a:r>
              <a:rPr lang="en-US" dirty="0" err="1"/>
              <a:t>secretoras</a:t>
            </a:r>
            <a:r>
              <a:rPr lang="en-US" dirty="0"/>
              <a:t> de </a:t>
            </a:r>
            <a:r>
              <a:rPr lang="en-US" dirty="0" err="1"/>
              <a:t>mucilagos</a:t>
            </a:r>
            <a:r>
              <a:rPr lang="en-US" dirty="0"/>
              <a:t> del  </a:t>
            </a:r>
            <a:r>
              <a:rPr lang="en-US" dirty="0" err="1"/>
              <a:t>tallo</a:t>
            </a:r>
            <a:r>
              <a:rPr lang="en-US" dirty="0"/>
              <a:t> </a:t>
            </a:r>
            <a:r>
              <a:rPr lang="en-US" dirty="0" err="1"/>
              <a:t>que</a:t>
            </a:r>
            <a:r>
              <a:rPr lang="en-US" dirty="0"/>
              <a:t> se </a:t>
            </a:r>
            <a:r>
              <a:rPr lang="en-US" dirty="0" err="1"/>
              <a:t>indcuen</a:t>
            </a:r>
            <a:r>
              <a:rPr lang="en-US" dirty="0"/>
              <a:t> ante la </a:t>
            </a:r>
            <a:r>
              <a:rPr lang="en-US" dirty="0" err="1"/>
              <a:t>def</a:t>
            </a:r>
            <a:r>
              <a:rPr lang="en-US" dirty="0"/>
              <a:t> de N</a:t>
            </a:r>
          </a:p>
          <a:p>
            <a:pPr algn="ctr"/>
            <a:r>
              <a:rPr lang="en-US" dirty="0"/>
              <a:t>la </a:t>
            </a:r>
            <a:r>
              <a:rPr lang="en-US" dirty="0" err="1"/>
              <a:t>planta</a:t>
            </a:r>
            <a:r>
              <a:rPr lang="en-US" dirty="0"/>
              <a:t> induce </a:t>
            </a:r>
            <a:r>
              <a:rPr lang="en-US" dirty="0" err="1"/>
              <a:t>formas</a:t>
            </a:r>
            <a:r>
              <a:rPr lang="en-US" dirty="0"/>
              <a:t> </a:t>
            </a:r>
            <a:r>
              <a:rPr lang="en-US" dirty="0" err="1"/>
              <a:t>mobilies</a:t>
            </a:r>
            <a:r>
              <a:rPr lang="en-US" dirty="0"/>
              <a:t> de la </a:t>
            </a:r>
            <a:r>
              <a:rPr lang="en-US" dirty="0" err="1"/>
              <a:t>cianobacteria</a:t>
            </a:r>
            <a:endParaRPr lang="en-US" dirty="0"/>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077072"/>
            <a:ext cx="6696744" cy="167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66496" y="5903893"/>
            <a:ext cx="8153976" cy="738664"/>
          </a:xfrm>
          <a:prstGeom prst="rect">
            <a:avLst/>
          </a:prstGeom>
        </p:spPr>
        <p:txBody>
          <a:bodyPr wrap="square">
            <a:spAutoFit/>
          </a:bodyPr>
          <a:lstStyle/>
          <a:p>
            <a:r>
              <a:rPr lang="es-MX" sz="1400" b="1" i="0" dirty="0">
                <a:solidFill>
                  <a:srgbClr val="000000"/>
                </a:solidFill>
                <a:effectLst/>
                <a:latin typeface="Times New Roman"/>
              </a:rPr>
              <a:t> </a:t>
            </a:r>
            <a:r>
              <a:rPr lang="es-MX" sz="1400" b="0" i="1" dirty="0" err="1">
                <a:solidFill>
                  <a:srgbClr val="000000"/>
                </a:solidFill>
                <a:effectLst/>
                <a:latin typeface="Times New Roman"/>
              </a:rPr>
              <a:t>Gunnera-Nostoc</a:t>
            </a:r>
            <a:r>
              <a:rPr lang="es-MX" sz="1400" b="0" i="0" dirty="0">
                <a:solidFill>
                  <a:srgbClr val="000000"/>
                </a:solidFill>
                <a:effectLst/>
                <a:latin typeface="Times New Roman"/>
              </a:rPr>
              <a:t> </a:t>
            </a:r>
            <a:r>
              <a:rPr lang="es-MX" sz="1400" b="0" i="0" dirty="0" err="1">
                <a:solidFill>
                  <a:srgbClr val="000000"/>
                </a:solidFill>
                <a:effectLst/>
                <a:latin typeface="Times New Roman"/>
              </a:rPr>
              <a:t>symbioses</a:t>
            </a:r>
            <a:r>
              <a:rPr lang="es-MX" sz="1400" b="0" i="0" dirty="0">
                <a:solidFill>
                  <a:srgbClr val="000000"/>
                </a:solidFill>
                <a:effectLst/>
                <a:latin typeface="Times New Roman"/>
              </a:rPr>
              <a:t>.</a:t>
            </a:r>
            <a:r>
              <a:rPr lang="es-MX" sz="1400" b="1" i="0" dirty="0">
                <a:solidFill>
                  <a:srgbClr val="000000"/>
                </a:solidFill>
                <a:effectLst/>
                <a:latin typeface="Times New Roman"/>
              </a:rPr>
              <a:t> </a:t>
            </a:r>
            <a:r>
              <a:rPr lang="es-MX" sz="1400" b="0" i="0" dirty="0">
                <a:solidFill>
                  <a:srgbClr val="000000"/>
                </a:solidFill>
                <a:effectLst/>
                <a:latin typeface="Times New Roman"/>
              </a:rPr>
              <a:t>(a) </a:t>
            </a:r>
            <a:r>
              <a:rPr lang="es-MX" sz="1400" b="0" i="0" dirty="0" err="1">
                <a:solidFill>
                  <a:srgbClr val="000000"/>
                </a:solidFill>
                <a:effectLst/>
                <a:latin typeface="Times New Roman"/>
              </a:rPr>
              <a:t>Mature</a:t>
            </a:r>
            <a:r>
              <a:rPr lang="es-MX" sz="1400" b="0" i="0" dirty="0">
                <a:solidFill>
                  <a:srgbClr val="000000"/>
                </a:solidFill>
                <a:effectLst/>
                <a:latin typeface="Times New Roman"/>
              </a:rPr>
              <a:t> </a:t>
            </a:r>
            <a:r>
              <a:rPr lang="es-MX" sz="1400" b="0" i="0" dirty="0" err="1">
                <a:solidFill>
                  <a:srgbClr val="000000"/>
                </a:solidFill>
                <a:effectLst/>
                <a:latin typeface="Times New Roman"/>
              </a:rPr>
              <a:t>glands</a:t>
            </a:r>
            <a:r>
              <a:rPr lang="es-MX" sz="1400" b="0" i="0" dirty="0">
                <a:solidFill>
                  <a:srgbClr val="000000"/>
                </a:solidFill>
                <a:effectLst/>
                <a:latin typeface="Times New Roman"/>
              </a:rPr>
              <a:t> </a:t>
            </a:r>
            <a:r>
              <a:rPr lang="es-MX" sz="1400" b="0" i="0" dirty="0" err="1">
                <a:solidFill>
                  <a:srgbClr val="000000"/>
                </a:solidFill>
                <a:effectLst/>
                <a:latin typeface="Times New Roman"/>
              </a:rPr>
              <a:t>on</a:t>
            </a:r>
            <a:r>
              <a:rPr lang="es-MX" sz="1400" b="0" i="0" dirty="0">
                <a:solidFill>
                  <a:srgbClr val="000000"/>
                </a:solidFill>
                <a:effectLst/>
                <a:latin typeface="Times New Roman"/>
              </a:rPr>
              <a:t> </a:t>
            </a:r>
            <a:r>
              <a:rPr lang="es-MX" sz="1400" b="0" i="1" dirty="0" err="1">
                <a:solidFill>
                  <a:srgbClr val="000000"/>
                </a:solidFill>
                <a:effectLst/>
                <a:latin typeface="Times New Roman"/>
              </a:rPr>
              <a:t>Gunnera</a:t>
            </a:r>
            <a:r>
              <a:rPr lang="es-MX" sz="1400" b="0" i="0" dirty="0">
                <a:solidFill>
                  <a:srgbClr val="000000"/>
                </a:solidFill>
                <a:effectLst/>
                <a:latin typeface="Times New Roman"/>
              </a:rPr>
              <a:t> </a:t>
            </a:r>
            <a:r>
              <a:rPr lang="es-MX" sz="1400" b="0" i="1" dirty="0">
                <a:solidFill>
                  <a:srgbClr val="000000"/>
                </a:solidFill>
                <a:effectLst/>
                <a:latin typeface="Times New Roman"/>
              </a:rPr>
              <a:t>manicata</a:t>
            </a:r>
            <a:r>
              <a:rPr lang="es-MX" sz="1400" b="0" i="0" dirty="0">
                <a:solidFill>
                  <a:srgbClr val="000000"/>
                </a:solidFill>
                <a:effectLst/>
                <a:latin typeface="Times New Roman"/>
              </a:rPr>
              <a:t> </a:t>
            </a:r>
            <a:r>
              <a:rPr lang="es-MX" sz="1400" b="0" i="0" dirty="0" err="1">
                <a:solidFill>
                  <a:srgbClr val="000000"/>
                </a:solidFill>
                <a:effectLst/>
                <a:latin typeface="Times New Roman"/>
              </a:rPr>
              <a:t>stem</a:t>
            </a:r>
            <a:r>
              <a:rPr lang="es-MX" sz="1400" b="0" i="0" dirty="0">
                <a:solidFill>
                  <a:srgbClr val="000000"/>
                </a:solidFill>
                <a:effectLst/>
                <a:latin typeface="Times New Roman"/>
              </a:rPr>
              <a:t>. (b)</a:t>
            </a:r>
            <a:r>
              <a:rPr lang="es-MX" sz="1400" b="0" i="0" dirty="0">
                <a:solidFill>
                  <a:srgbClr val="FFFFFF"/>
                </a:solidFill>
                <a:effectLst/>
                <a:latin typeface="Times New Roman"/>
              </a:rPr>
              <a:t>.</a:t>
            </a:r>
            <a:r>
              <a:rPr lang="es-MX" sz="1400" b="0" i="0" dirty="0">
                <a:solidFill>
                  <a:srgbClr val="000000"/>
                </a:solidFill>
                <a:effectLst/>
                <a:latin typeface="Times New Roman"/>
              </a:rPr>
              <a:t>Cross </a:t>
            </a:r>
            <a:r>
              <a:rPr lang="es-MX" sz="1400" b="0" i="0" dirty="0" err="1">
                <a:solidFill>
                  <a:srgbClr val="000000"/>
                </a:solidFill>
                <a:effectLst/>
                <a:latin typeface="Times New Roman"/>
              </a:rPr>
              <a:t>section</a:t>
            </a:r>
            <a:r>
              <a:rPr lang="es-MX" sz="1400" b="0" i="0" dirty="0">
                <a:solidFill>
                  <a:srgbClr val="000000"/>
                </a:solidFill>
                <a:effectLst/>
                <a:latin typeface="Times New Roman"/>
              </a:rPr>
              <a:t> of a </a:t>
            </a:r>
            <a:r>
              <a:rPr lang="es-MX" sz="1400" b="0" i="1" dirty="0" err="1">
                <a:solidFill>
                  <a:srgbClr val="000000"/>
                </a:solidFill>
                <a:effectLst/>
                <a:latin typeface="Times New Roman"/>
              </a:rPr>
              <a:t>Nostoc</a:t>
            </a:r>
            <a:r>
              <a:rPr lang="es-MX" sz="1400" b="0" i="0" dirty="0" err="1">
                <a:solidFill>
                  <a:srgbClr val="000000"/>
                </a:solidFill>
                <a:effectLst/>
                <a:latin typeface="Times New Roman"/>
              </a:rPr>
              <a:t>-colonized</a:t>
            </a:r>
            <a:r>
              <a:rPr lang="es-MX" sz="1400" b="0" i="0" dirty="0">
                <a:solidFill>
                  <a:srgbClr val="000000"/>
                </a:solidFill>
                <a:effectLst/>
                <a:latin typeface="Times New Roman"/>
              </a:rPr>
              <a:t> </a:t>
            </a:r>
            <a:r>
              <a:rPr lang="es-MX" sz="1400" b="0" i="0" dirty="0" err="1">
                <a:solidFill>
                  <a:srgbClr val="000000"/>
                </a:solidFill>
                <a:effectLst/>
                <a:latin typeface="Times New Roman"/>
              </a:rPr>
              <a:t>stem</a:t>
            </a:r>
            <a:r>
              <a:rPr lang="es-MX" sz="1400" b="0" i="0" dirty="0">
                <a:solidFill>
                  <a:srgbClr val="000000"/>
                </a:solidFill>
                <a:effectLst/>
                <a:latin typeface="Times New Roman"/>
              </a:rPr>
              <a:t> of </a:t>
            </a:r>
            <a:r>
              <a:rPr lang="es-MX" sz="1400" b="0" i="1" dirty="0">
                <a:solidFill>
                  <a:srgbClr val="000000"/>
                </a:solidFill>
                <a:effectLst/>
                <a:latin typeface="Times New Roman"/>
              </a:rPr>
              <a:t>G. manicata.</a:t>
            </a:r>
            <a:r>
              <a:rPr lang="es-MX" sz="1400" b="0" i="0" dirty="0">
                <a:solidFill>
                  <a:srgbClr val="000000"/>
                </a:solidFill>
                <a:effectLst/>
                <a:latin typeface="Times New Roman"/>
              </a:rPr>
              <a:t> (c) </a:t>
            </a:r>
            <a:r>
              <a:rPr lang="es-MX" sz="1400" b="0" i="0" dirty="0" err="1">
                <a:solidFill>
                  <a:srgbClr val="000000"/>
                </a:solidFill>
                <a:effectLst/>
                <a:latin typeface="Times New Roman"/>
              </a:rPr>
              <a:t>Cyanobacteria</a:t>
            </a:r>
            <a:r>
              <a:rPr lang="es-MX" sz="1400" b="0" i="0" dirty="0">
                <a:solidFill>
                  <a:srgbClr val="000000"/>
                </a:solidFill>
                <a:effectLst/>
                <a:latin typeface="Times New Roman"/>
              </a:rPr>
              <a:t> </a:t>
            </a:r>
            <a:r>
              <a:rPr lang="es-MX" sz="1400" b="0" i="0" dirty="0" err="1">
                <a:solidFill>
                  <a:srgbClr val="000000"/>
                </a:solidFill>
                <a:effectLst/>
                <a:latin typeface="Times New Roman"/>
              </a:rPr>
              <a:t>colonies</a:t>
            </a:r>
            <a:r>
              <a:rPr lang="es-MX" sz="1400" b="0" i="0" dirty="0">
                <a:solidFill>
                  <a:srgbClr val="000000"/>
                </a:solidFill>
                <a:effectLst/>
                <a:latin typeface="Times New Roman"/>
              </a:rPr>
              <a:t> at </a:t>
            </a:r>
            <a:r>
              <a:rPr lang="es-MX" sz="1400" b="0" i="0" dirty="0" err="1">
                <a:solidFill>
                  <a:srgbClr val="000000"/>
                </a:solidFill>
                <a:effectLst/>
                <a:latin typeface="Times New Roman"/>
              </a:rPr>
              <a:t>the</a:t>
            </a:r>
            <a:r>
              <a:rPr lang="es-MX" sz="1400" b="0" i="0" dirty="0">
                <a:solidFill>
                  <a:srgbClr val="000000"/>
                </a:solidFill>
                <a:effectLst/>
                <a:latin typeface="Times New Roman"/>
              </a:rPr>
              <a:t> base of a </a:t>
            </a:r>
            <a:r>
              <a:rPr lang="es-MX" sz="1400" b="0" i="0" dirty="0" err="1">
                <a:solidFill>
                  <a:srgbClr val="000000"/>
                </a:solidFill>
                <a:effectLst/>
                <a:latin typeface="Times New Roman"/>
              </a:rPr>
              <a:t>leaf</a:t>
            </a:r>
            <a:r>
              <a:rPr lang="es-MX" sz="1400" b="0" i="0" dirty="0">
                <a:solidFill>
                  <a:srgbClr val="000000"/>
                </a:solidFill>
                <a:effectLst/>
                <a:latin typeface="Times New Roman"/>
              </a:rPr>
              <a:t> </a:t>
            </a:r>
            <a:r>
              <a:rPr lang="es-MX" sz="1400" b="0" i="0" dirty="0" err="1">
                <a:solidFill>
                  <a:srgbClr val="000000"/>
                </a:solidFill>
                <a:effectLst/>
                <a:latin typeface="Times New Roman"/>
              </a:rPr>
              <a:t>from</a:t>
            </a:r>
            <a:r>
              <a:rPr lang="es-MX" sz="1400" b="0" i="0" dirty="0">
                <a:solidFill>
                  <a:srgbClr val="000000"/>
                </a:solidFill>
                <a:effectLst/>
                <a:latin typeface="Times New Roman"/>
              </a:rPr>
              <a:t> </a:t>
            </a:r>
            <a:r>
              <a:rPr lang="es-MX" sz="1400" b="0" i="1" dirty="0" err="1">
                <a:solidFill>
                  <a:srgbClr val="000000"/>
                </a:solidFill>
                <a:effectLst/>
                <a:latin typeface="Times New Roman"/>
              </a:rPr>
              <a:t>Gunnera</a:t>
            </a:r>
            <a:r>
              <a:rPr lang="es-MX" sz="1400" b="0" i="1" dirty="0">
                <a:solidFill>
                  <a:srgbClr val="000000"/>
                </a:solidFill>
                <a:effectLst/>
                <a:latin typeface="Times New Roman"/>
              </a:rPr>
              <a:t> monoica</a:t>
            </a:r>
            <a:r>
              <a:rPr lang="es-MX" sz="1400" b="0" i="0" dirty="0">
                <a:solidFill>
                  <a:srgbClr val="000000"/>
                </a:solidFill>
                <a:effectLst/>
                <a:latin typeface="Times New Roman"/>
              </a:rPr>
              <a:t> (d) </a:t>
            </a:r>
            <a:r>
              <a:rPr lang="es-MX" sz="1400" b="0" i="0" dirty="0" err="1">
                <a:solidFill>
                  <a:srgbClr val="000000"/>
                </a:solidFill>
                <a:effectLst/>
                <a:latin typeface="Times New Roman"/>
              </a:rPr>
              <a:t>Growth</a:t>
            </a:r>
            <a:r>
              <a:rPr lang="es-MX" sz="1400" b="0" i="0" dirty="0">
                <a:solidFill>
                  <a:srgbClr val="000000"/>
                </a:solidFill>
                <a:effectLst/>
                <a:latin typeface="Times New Roman"/>
              </a:rPr>
              <a:t> of </a:t>
            </a:r>
            <a:r>
              <a:rPr lang="es-MX" sz="1400" b="0" i="1" dirty="0">
                <a:solidFill>
                  <a:srgbClr val="000000"/>
                </a:solidFill>
                <a:effectLst/>
                <a:latin typeface="Times New Roman"/>
              </a:rPr>
              <a:t>G. manicata </a:t>
            </a:r>
            <a:r>
              <a:rPr lang="es-MX" sz="1400" b="0" i="0" dirty="0" err="1">
                <a:solidFill>
                  <a:srgbClr val="000000"/>
                </a:solidFill>
                <a:effectLst/>
                <a:latin typeface="Times New Roman"/>
              </a:rPr>
              <a:t>seedlings</a:t>
            </a:r>
            <a:r>
              <a:rPr lang="es-MX" sz="1400" b="0" i="0" dirty="0">
                <a:solidFill>
                  <a:srgbClr val="000000"/>
                </a:solidFill>
                <a:effectLst/>
                <a:latin typeface="Times New Roman"/>
              </a:rPr>
              <a:t> </a:t>
            </a:r>
            <a:r>
              <a:rPr lang="es-MX" sz="1400" b="0" i="0" dirty="0" err="1">
                <a:solidFill>
                  <a:srgbClr val="000000"/>
                </a:solidFill>
                <a:effectLst/>
                <a:latin typeface="Times New Roman"/>
              </a:rPr>
              <a:t>with</a:t>
            </a:r>
            <a:r>
              <a:rPr lang="es-MX" sz="1400" b="0" i="0" dirty="0">
                <a:solidFill>
                  <a:srgbClr val="000000"/>
                </a:solidFill>
                <a:effectLst/>
                <a:latin typeface="Times New Roman"/>
              </a:rPr>
              <a:t> (</a:t>
            </a:r>
            <a:r>
              <a:rPr lang="es-MX" sz="1400" b="0" i="0" dirty="0" err="1">
                <a:solidFill>
                  <a:srgbClr val="000000"/>
                </a:solidFill>
                <a:effectLst/>
                <a:latin typeface="Times New Roman"/>
              </a:rPr>
              <a:t>right</a:t>
            </a:r>
            <a:r>
              <a:rPr lang="es-MX" sz="1400" b="0" i="0" dirty="0">
                <a:solidFill>
                  <a:srgbClr val="000000"/>
                </a:solidFill>
                <a:effectLst/>
                <a:latin typeface="Times New Roman"/>
              </a:rPr>
              <a:t>) </a:t>
            </a:r>
            <a:r>
              <a:rPr lang="es-MX" sz="1400" b="0" i="0" dirty="0" err="1">
                <a:solidFill>
                  <a:srgbClr val="000000"/>
                </a:solidFill>
                <a:effectLst/>
                <a:latin typeface="Times New Roman"/>
              </a:rPr>
              <a:t>or</a:t>
            </a:r>
            <a:r>
              <a:rPr lang="es-MX" sz="1400" b="0" i="0" dirty="0">
                <a:solidFill>
                  <a:srgbClr val="000000"/>
                </a:solidFill>
                <a:effectLst/>
                <a:latin typeface="Times New Roman"/>
              </a:rPr>
              <a:t> </a:t>
            </a:r>
            <a:r>
              <a:rPr lang="es-MX" sz="1400" b="0" i="0" dirty="0" err="1">
                <a:solidFill>
                  <a:srgbClr val="000000"/>
                </a:solidFill>
                <a:effectLst/>
                <a:latin typeface="Times New Roman"/>
              </a:rPr>
              <a:t>without</a:t>
            </a:r>
            <a:r>
              <a:rPr lang="es-MX" sz="1400" b="0" i="0" dirty="0">
                <a:solidFill>
                  <a:srgbClr val="000000"/>
                </a:solidFill>
                <a:effectLst/>
                <a:latin typeface="Times New Roman"/>
              </a:rPr>
              <a:t> (</a:t>
            </a:r>
            <a:r>
              <a:rPr lang="es-MX" sz="1400" b="0" i="0" dirty="0" err="1">
                <a:solidFill>
                  <a:srgbClr val="000000"/>
                </a:solidFill>
                <a:effectLst/>
                <a:latin typeface="Times New Roman"/>
              </a:rPr>
              <a:t>left</a:t>
            </a:r>
            <a:r>
              <a:rPr lang="es-MX" sz="1400" b="0" i="0" dirty="0">
                <a:solidFill>
                  <a:srgbClr val="000000"/>
                </a:solidFill>
                <a:effectLst/>
                <a:latin typeface="Times New Roman"/>
              </a:rPr>
              <a:t>) </a:t>
            </a:r>
            <a:r>
              <a:rPr lang="es-MX" sz="1400" b="0" i="0" dirty="0" err="1">
                <a:solidFill>
                  <a:srgbClr val="000000"/>
                </a:solidFill>
                <a:effectLst/>
                <a:latin typeface="Times New Roman"/>
              </a:rPr>
              <a:t>symbiotic</a:t>
            </a:r>
            <a:r>
              <a:rPr lang="es-MX" sz="1400" b="0" i="0" dirty="0">
                <a:solidFill>
                  <a:srgbClr val="000000"/>
                </a:solidFill>
                <a:effectLst/>
                <a:latin typeface="Times New Roman"/>
              </a:rPr>
              <a:t> </a:t>
            </a:r>
            <a:r>
              <a:rPr lang="es-MX" sz="1400" b="0" i="1" dirty="0" err="1">
                <a:solidFill>
                  <a:srgbClr val="000000"/>
                </a:solidFill>
                <a:effectLst/>
                <a:latin typeface="Times New Roman"/>
              </a:rPr>
              <a:t>Nostoc</a:t>
            </a:r>
            <a:r>
              <a:rPr lang="es-MX" sz="1400" b="0" i="0" dirty="0">
                <a:solidFill>
                  <a:srgbClr val="000000"/>
                </a:solidFill>
                <a:effectLst/>
                <a:latin typeface="Times New Roman"/>
              </a:rPr>
              <a:t>.</a:t>
            </a:r>
            <a:endParaRPr lang="en-US" sz="1400" dirty="0"/>
          </a:p>
        </p:txBody>
      </p:sp>
    </p:spTree>
    <p:extLst>
      <p:ext uri="{BB962C8B-B14F-4D97-AF65-F5344CB8AC3E}">
        <p14:creationId xmlns:p14="http://schemas.microsoft.com/office/powerpoint/2010/main" val="2404500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16632"/>
            <a:ext cx="6552728" cy="707886"/>
          </a:xfrm>
          <a:prstGeom prst="rect">
            <a:avLst/>
          </a:prstGeom>
        </p:spPr>
        <p:txBody>
          <a:bodyPr wrap="square">
            <a:spAutoFit/>
          </a:bodyPr>
          <a:lstStyle/>
          <a:p>
            <a:r>
              <a:rPr lang="en-US" sz="2000" dirty="0" err="1"/>
              <a:t>Nostoc</a:t>
            </a:r>
            <a:r>
              <a:rPr lang="en-US" sz="2000" dirty="0"/>
              <a:t>  </a:t>
            </a:r>
            <a:r>
              <a:rPr lang="en-US" sz="2000" dirty="0" err="1"/>
              <a:t>también</a:t>
            </a:r>
            <a:r>
              <a:rPr lang="en-US" sz="2000" dirty="0"/>
              <a:t> </a:t>
            </a:r>
            <a:r>
              <a:rPr lang="en-US" sz="2000" dirty="0" err="1"/>
              <a:t>establece</a:t>
            </a:r>
            <a:r>
              <a:rPr lang="en-US" sz="2000" dirty="0"/>
              <a:t> </a:t>
            </a:r>
            <a:r>
              <a:rPr lang="en-US" sz="2000" dirty="0" err="1"/>
              <a:t>simbiosis</a:t>
            </a:r>
            <a:r>
              <a:rPr lang="en-US" sz="2000" dirty="0"/>
              <a:t>  </a:t>
            </a:r>
            <a:r>
              <a:rPr lang="en-US" sz="2000" dirty="0" err="1"/>
              <a:t>extracelular</a:t>
            </a:r>
            <a:r>
              <a:rPr lang="en-US" sz="2000" dirty="0"/>
              <a:t> con </a:t>
            </a:r>
            <a:r>
              <a:rPr lang="en-US" sz="2000" dirty="0" err="1"/>
              <a:t>capacidad</a:t>
            </a:r>
            <a:r>
              <a:rPr lang="en-US" sz="2000" dirty="0"/>
              <a:t> de  FBN con: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672" y="116632"/>
            <a:ext cx="2195513" cy="164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3 Grupo"/>
          <p:cNvGrpSpPr/>
          <p:nvPr/>
        </p:nvGrpSpPr>
        <p:grpSpPr>
          <a:xfrm>
            <a:off x="3903498" y="3581137"/>
            <a:ext cx="2478307" cy="2029156"/>
            <a:chOff x="4956843" y="4077072"/>
            <a:chExt cx="2478307" cy="2029156"/>
          </a:xfrm>
        </p:grpSpPr>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843" y="4446404"/>
              <a:ext cx="2315017" cy="165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956843" y="4077072"/>
              <a:ext cx="2478307" cy="369332"/>
            </a:xfrm>
            <a:prstGeom prst="rect">
              <a:avLst/>
            </a:prstGeom>
          </p:spPr>
          <p:txBody>
            <a:bodyPr wrap="none">
              <a:spAutoFit/>
            </a:bodyPr>
            <a:lstStyle/>
            <a:p>
              <a:r>
                <a:rPr lang="en-US" dirty="0" err="1"/>
                <a:t>Azolla</a:t>
              </a:r>
              <a:r>
                <a:rPr lang="en-US" dirty="0"/>
                <a:t> (</a:t>
              </a:r>
              <a:r>
                <a:rPr lang="en-US" dirty="0" err="1"/>
                <a:t>helecho</a:t>
              </a:r>
              <a:r>
                <a:rPr lang="en-US" dirty="0"/>
                <a:t> de </a:t>
              </a:r>
              <a:r>
                <a:rPr lang="en-US" dirty="0" err="1"/>
                <a:t>agua</a:t>
              </a:r>
              <a:r>
                <a:rPr lang="en-US" dirty="0"/>
                <a:t>)</a:t>
              </a:r>
            </a:p>
          </p:txBody>
        </p:sp>
      </p:grpSp>
      <p:grpSp>
        <p:nvGrpSpPr>
          <p:cNvPr id="6" name="5 Grupo"/>
          <p:cNvGrpSpPr/>
          <p:nvPr/>
        </p:nvGrpSpPr>
        <p:grpSpPr>
          <a:xfrm>
            <a:off x="1454246" y="2647803"/>
            <a:ext cx="2185510" cy="1796743"/>
            <a:chOff x="1043608" y="3907081"/>
            <a:chExt cx="2185510" cy="1796743"/>
          </a:xfrm>
        </p:grpSpPr>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276413"/>
              <a:ext cx="2185510" cy="142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593907" y="3907081"/>
              <a:ext cx="1027204" cy="369332"/>
            </a:xfrm>
            <a:prstGeom prst="rect">
              <a:avLst/>
            </a:prstGeom>
          </p:spPr>
          <p:txBody>
            <a:bodyPr wrap="none">
              <a:spAutoFit/>
            </a:bodyPr>
            <a:lstStyle/>
            <a:p>
              <a:r>
                <a:rPr lang="en-US" dirty="0" err="1"/>
                <a:t>Briofitos</a:t>
              </a:r>
              <a:r>
                <a:rPr lang="en-US" dirty="0"/>
                <a:t> </a:t>
              </a:r>
            </a:p>
          </p:txBody>
        </p:sp>
      </p:grpSp>
      <p:grpSp>
        <p:nvGrpSpPr>
          <p:cNvPr id="9" name="8 Grupo"/>
          <p:cNvGrpSpPr/>
          <p:nvPr/>
        </p:nvGrpSpPr>
        <p:grpSpPr>
          <a:xfrm>
            <a:off x="6400897" y="4366459"/>
            <a:ext cx="2502288" cy="2487667"/>
            <a:chOff x="1133893" y="3851756"/>
            <a:chExt cx="2502288" cy="2487667"/>
          </a:xfrm>
        </p:grpSpPr>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223280"/>
              <a:ext cx="2245703" cy="211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133893" y="3851756"/>
              <a:ext cx="2502288" cy="369332"/>
            </a:xfrm>
            <a:prstGeom prst="rect">
              <a:avLst/>
            </a:prstGeom>
          </p:spPr>
          <p:txBody>
            <a:bodyPr wrap="none">
              <a:spAutoFit/>
            </a:bodyPr>
            <a:lstStyle/>
            <a:p>
              <a:r>
                <a:rPr lang="en-US" dirty="0"/>
                <a:t>Cicadas (</a:t>
              </a:r>
              <a:r>
                <a:rPr lang="en-US" dirty="0" err="1"/>
                <a:t>Gimnospermas</a:t>
              </a:r>
              <a:r>
                <a:rPr lang="en-US" dirty="0"/>
                <a:t>)</a:t>
              </a:r>
            </a:p>
          </p:txBody>
        </p:sp>
      </p:grpSp>
      <p:grpSp>
        <p:nvGrpSpPr>
          <p:cNvPr id="10" name="9 Grupo"/>
          <p:cNvGrpSpPr/>
          <p:nvPr/>
        </p:nvGrpSpPr>
        <p:grpSpPr>
          <a:xfrm>
            <a:off x="523248" y="615482"/>
            <a:ext cx="2117171" cy="1921847"/>
            <a:chOff x="523248" y="615482"/>
            <a:chExt cx="2117171" cy="1921847"/>
          </a:xfrm>
        </p:grpSpPr>
        <p:sp>
          <p:nvSpPr>
            <p:cNvPr id="8" name="7 Rectángulo"/>
            <p:cNvSpPr/>
            <p:nvPr/>
          </p:nvSpPr>
          <p:spPr>
            <a:xfrm>
              <a:off x="616664" y="615482"/>
              <a:ext cx="1930337" cy="646331"/>
            </a:xfrm>
            <a:prstGeom prst="rect">
              <a:avLst/>
            </a:prstGeom>
          </p:spPr>
          <p:txBody>
            <a:bodyPr wrap="none">
              <a:spAutoFit/>
            </a:bodyPr>
            <a:lstStyle/>
            <a:p>
              <a:r>
                <a:rPr lang="en-US" dirty="0" err="1"/>
                <a:t>Hongo</a:t>
              </a:r>
              <a:r>
                <a:rPr lang="en-US" dirty="0"/>
                <a:t>: </a:t>
              </a:r>
              <a:r>
                <a:rPr lang="en-US" dirty="0" err="1"/>
                <a:t>Geosiphon</a:t>
              </a:r>
              <a:endParaRPr lang="en-US" dirty="0"/>
            </a:p>
            <a:p>
              <a:r>
                <a:rPr lang="en-US" dirty="0"/>
                <a:t> </a:t>
              </a:r>
            </a:p>
          </p:txBody>
        </p:sp>
        <p:pic>
          <p:nvPicPr>
            <p:cNvPr id="122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248" y="1018258"/>
              <a:ext cx="2117171" cy="151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072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CuadroTexto"/>
          <p:cNvSpPr txBox="1">
            <a:spLocks noChangeArrowheads="1"/>
          </p:cNvSpPr>
          <p:nvPr/>
        </p:nvSpPr>
        <p:spPr bwMode="auto">
          <a:xfrm>
            <a:off x="250825" y="609600"/>
            <a:ext cx="8643938" cy="624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 inmunidad innata primaria de las plantas frente a </a:t>
            </a:r>
            <a:r>
              <a:rPr kumimoji="0" lang="es-AR"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microorganimos</a:t>
            </a: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está dada por respuestas inducidas por el reconocimiento a nivel de membrana plasmática de patrones moleculares asociados al microorganismo (MAMP, </a:t>
            </a:r>
            <a:r>
              <a:rPr kumimoji="0" lang="es-AR"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microbe-associated</a:t>
            </a: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molecular </a:t>
            </a:r>
            <a:r>
              <a:rPr kumimoji="0" lang="es-AR"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pattern</a:t>
            </a: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microorganismos patógenos han desarrollado la capacidad de sortear esta barrera de inmunidad alterando los mecanismos de reconocimiento a  nivel de la membrana plasmática y/o secretando proteínas efectores en el interior celular que alteran la señalización de las respuestas de resistencia.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Una vez quebrada esta barrera de defensa primaria las interacciones planta-microorganismo pueden ser incompatibles o compatibles, las cuales dependen de la capacidad de las plantas de reconocer o no los efectores secretados por el microorganismo (</a:t>
            </a:r>
            <a:r>
              <a:rPr kumimoji="0" lang="es-AR"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Chrisholm</a:t>
            </a:r>
            <a:r>
              <a:rPr kumimoji="0" lang="es-AR"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  2006).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La simbiosis </a:t>
            </a:r>
            <a:r>
              <a:rPr kumimoji="0" lang="es-AR" altLang="en-US"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rizobio</a:t>
            </a:r>
            <a:r>
              <a:rPr kumimoji="0" lang="es-AR"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-leguminosa, es una interacción planta </a:t>
            </a:r>
            <a:r>
              <a:rPr kumimoji="0" lang="es-AR" altLang="en-US"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microoganimo</a:t>
            </a:r>
            <a:r>
              <a:rPr kumimoji="0" lang="es-AR"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compatible y comparte con las interacciones compatibles patogénicas, mecanismos y vías de transducción de señales</a:t>
            </a:r>
            <a:endParaRPr kumimoji="0" lang="es-E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339" name="2 CuadroTexto"/>
          <p:cNvSpPr txBox="1">
            <a:spLocks noChangeArrowheads="1"/>
          </p:cNvSpPr>
          <p:nvPr/>
        </p:nvSpPr>
        <p:spPr bwMode="auto">
          <a:xfrm>
            <a:off x="2071688" y="0"/>
            <a:ext cx="528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Interacción </a:t>
            </a:r>
            <a:r>
              <a:rPr kumimoji="0" lang="es-AR" altLang="en-US" sz="28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rizobio</a:t>
            </a:r>
            <a:r>
              <a:rPr kumimoji="0" lang="es-AR" alt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leguminosas</a:t>
            </a:r>
            <a:endParaRPr kumimoji="0" lang="es-ES" alt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7172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27866" y="908720"/>
            <a:ext cx="7544534" cy="5569107"/>
          </a:xfrm>
          <a:prstGeom prst="rect">
            <a:avLst/>
          </a:prstGeom>
        </p:spPr>
      </p:pic>
      <p:sp>
        <p:nvSpPr>
          <p:cNvPr id="6" name="Text Box 4"/>
          <p:cNvSpPr txBox="1">
            <a:spLocks noChangeArrowheads="1"/>
          </p:cNvSpPr>
          <p:nvPr/>
        </p:nvSpPr>
        <p:spPr bwMode="auto">
          <a:xfrm>
            <a:off x="0" y="0"/>
            <a:ext cx="5076056" cy="907941"/>
          </a:xfrm>
          <a:prstGeom prst="rect">
            <a:avLst/>
          </a:prstGeom>
          <a:solidFill>
            <a:srgbClr val="002060">
              <a:alpha val="60000"/>
            </a:srgbClr>
          </a:solidFill>
          <a:ln w="9525">
            <a:noFill/>
            <a:miter lim="800000"/>
            <a:headEnd/>
            <a:tailEnd/>
          </a:ln>
          <a:effectLst/>
        </p:spPr>
        <p:txBody>
          <a:bodyPr wrap="square">
            <a:spAutoFit/>
          </a:bodyPr>
          <a:lstStyle>
            <a:defPPr>
              <a:defRPr lang="es-MX"/>
            </a:defPPr>
            <a:lvl1pPr marL="342900" indent="-342900" algn="ctr" fontAlgn="base">
              <a:spcBef>
                <a:spcPts val="600"/>
              </a:spcBef>
              <a:spcAft>
                <a:spcPct val="0"/>
              </a:spcAft>
              <a:buClr>
                <a:srgbClr val="FF0000"/>
              </a:buClr>
              <a:buFont typeface="Wingdings" panose="05000000000000000000" pitchFamily="2" charset="2"/>
              <a:buChar char="ü"/>
              <a:defRPr sz="2400">
                <a:latin typeface="Calibri" panose="020F0502020204030204" pitchFamily="34" charset="0"/>
                <a:cs typeface="Calibri" panose="020F0502020204030204" pitchFamily="34" charset="0"/>
              </a:defRPr>
            </a:lvl1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GB" alt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Plant-microorganisms interactions:</a:t>
            </a:r>
          </a:p>
          <a:p>
            <a:pPr marL="0" marR="0" lvl="0" indent="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None/>
              <a:tabLst/>
              <a:defRPr/>
            </a:pPr>
            <a:r>
              <a:rPr kumimoji="0" lang="en-GB" alt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pathogen</a:t>
            </a:r>
          </a:p>
        </p:txBody>
      </p:sp>
    </p:spTree>
    <p:extLst>
      <p:ext uri="{BB962C8B-B14F-4D97-AF65-F5344CB8AC3E}">
        <p14:creationId xmlns:p14="http://schemas.microsoft.com/office/powerpoint/2010/main" val="3466110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007" y="396240"/>
            <a:ext cx="3974937" cy="6364293"/>
          </a:xfrm>
          <a:prstGeom prst="rect">
            <a:avLst/>
          </a:prstGeom>
        </p:spPr>
      </p:pic>
      <p:sp>
        <p:nvSpPr>
          <p:cNvPr id="6" name="Text Box 4"/>
          <p:cNvSpPr txBox="1">
            <a:spLocks noChangeArrowheads="1"/>
          </p:cNvSpPr>
          <p:nvPr/>
        </p:nvSpPr>
        <p:spPr bwMode="auto">
          <a:xfrm>
            <a:off x="4067944" y="0"/>
            <a:ext cx="5076056" cy="830997"/>
          </a:xfrm>
          <a:prstGeom prst="rect">
            <a:avLst/>
          </a:prstGeom>
          <a:solidFill>
            <a:srgbClr val="002060">
              <a:alpha val="60000"/>
            </a:srgbClr>
          </a:solidFill>
          <a:ln w="9525">
            <a:noFill/>
            <a:miter lim="800000"/>
            <a:headEnd/>
            <a:tailEnd/>
          </a:ln>
          <a:effectLst/>
        </p:spPr>
        <p:txBody>
          <a:bodyPr wrap="square">
            <a:spAutoFit/>
          </a:bodyPr>
          <a:lstStyle>
            <a:defPPr>
              <a:defRPr lang="es-MX"/>
            </a:defPPr>
            <a:lvl1pPr marL="342900" indent="-342900" algn="ctr" fontAlgn="base">
              <a:spcBef>
                <a:spcPts val="600"/>
              </a:spcBef>
              <a:spcAft>
                <a:spcPct val="0"/>
              </a:spcAft>
              <a:buClr>
                <a:srgbClr val="FF0000"/>
              </a:buClr>
              <a:buFont typeface="Wingdings" panose="05000000000000000000" pitchFamily="2" charset="2"/>
              <a:buChar char="ü"/>
              <a:defRPr sz="2400">
                <a:latin typeface="Calibri" panose="020F0502020204030204" pitchFamily="34" charset="0"/>
                <a:cs typeface="Calibri" panose="020F0502020204030204" pitchFamily="34" charset="0"/>
              </a:defRPr>
            </a:lvl1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GB" altLang="es-MX"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Plant-microorganisms interactions: pathogen</a:t>
            </a:r>
          </a:p>
        </p:txBody>
      </p:sp>
      <p:pic>
        <p:nvPicPr>
          <p:cNvPr id="3" name="Imagen 2"/>
          <p:cNvPicPr>
            <a:picLocks noChangeAspect="1"/>
          </p:cNvPicPr>
          <p:nvPr/>
        </p:nvPicPr>
        <p:blipFill>
          <a:blip r:embed="rId3"/>
          <a:stretch>
            <a:fillRect/>
          </a:stretch>
        </p:blipFill>
        <p:spPr>
          <a:xfrm>
            <a:off x="4053448" y="1988840"/>
            <a:ext cx="4680520" cy="2864339"/>
          </a:xfrm>
          <a:prstGeom prst="rect">
            <a:avLst/>
          </a:prstGeom>
        </p:spPr>
      </p:pic>
    </p:spTree>
    <p:extLst>
      <p:ext uri="{BB962C8B-B14F-4D97-AF65-F5344CB8AC3E}">
        <p14:creationId xmlns:p14="http://schemas.microsoft.com/office/powerpoint/2010/main" val="1289395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6 CuadroTexto"/>
          <p:cNvSpPr txBox="1">
            <a:spLocks noChangeArrowheads="1"/>
          </p:cNvSpPr>
          <p:nvPr/>
        </p:nvSpPr>
        <p:spPr bwMode="auto">
          <a:xfrm>
            <a:off x="0" y="692150"/>
            <a:ext cx="9144000" cy="5018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Durante la interacción simbiótica rizobium-leguminosa existe un estricto control de los eventos que conducen a la nodulación.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Reconocimiento</a:t>
            </a: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entre socios compatibles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Adhesión</a:t>
            </a: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de la bacteria a los pelos radicales,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Inicio y progresión del  cordón de infección</a:t>
            </a: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Inducción de mitosis </a:t>
            </a: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en las células corticales de la raíz y generación del nódulo donde</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Diferenciación  en bacteroide </a:t>
            </a: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endPar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v"/>
              <a:tabLst/>
              <a:defRPr/>
            </a:pPr>
            <a:r>
              <a:rPr kumimoji="0" lang="es-AR"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Capacidad de fijar el N</a:t>
            </a:r>
            <a:r>
              <a:rPr kumimoji="0" lang="es-AR" altLang="en-US" sz="20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es-AR"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atmosférico por reducción a amonio a través de la actividad del complejo nitrogenasa. </a:t>
            </a:r>
            <a:endParaRPr kumimoji="0" lang="es-E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7" name="7 CuadroTexto"/>
          <p:cNvSpPr txBox="1">
            <a:spLocks noChangeArrowheads="1"/>
          </p:cNvSpPr>
          <p:nvPr/>
        </p:nvSpPr>
        <p:spPr bwMode="auto">
          <a:xfrm>
            <a:off x="2071688" y="0"/>
            <a:ext cx="528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Interacción rizobio leguminosas</a:t>
            </a:r>
            <a:endParaRPr kumimoji="0" lang="es-E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479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900113" y="0"/>
            <a:ext cx="7265987" cy="2284413"/>
          </a:xfrm>
          <a:prstGeom prst="rect">
            <a:avLst/>
          </a:prstGeom>
          <a:gradFill rotWithShape="1">
            <a:gsLst>
              <a:gs pos="0">
                <a:srgbClr val="5E6D76"/>
              </a:gs>
              <a:gs pos="100000">
                <a:srgbClr val="CCECFF"/>
              </a:gs>
            </a:gsLst>
            <a:lin ang="5400000" scaled="1"/>
          </a:gradFill>
          <a:ln w="9525">
            <a:solidFill>
              <a:srgbClr val="CCCC00"/>
            </a:solidFill>
            <a:miter lim="800000"/>
            <a:headEnd/>
            <a:tailEnd/>
          </a:ln>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1" name="AutoShape 3"/>
          <p:cNvSpPr>
            <a:spLocks noChangeArrowheads="1"/>
          </p:cNvSpPr>
          <p:nvPr/>
        </p:nvSpPr>
        <p:spPr bwMode="auto">
          <a:xfrm>
            <a:off x="7377113" y="1825625"/>
            <a:ext cx="673100" cy="954088"/>
          </a:xfrm>
          <a:prstGeom prst="sun">
            <a:avLst>
              <a:gd name="adj" fmla="val 250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2" name="Rectangle 4"/>
          <p:cNvSpPr>
            <a:spLocks noChangeArrowheads="1"/>
          </p:cNvSpPr>
          <p:nvPr/>
        </p:nvSpPr>
        <p:spPr bwMode="auto">
          <a:xfrm>
            <a:off x="900113" y="2287588"/>
            <a:ext cx="7256462" cy="4570412"/>
          </a:xfrm>
          <a:prstGeom prst="rect">
            <a:avLst/>
          </a:prstGeom>
          <a:gradFill rotWithShape="1">
            <a:gsLst>
              <a:gs pos="0">
                <a:srgbClr val="5E4700"/>
              </a:gs>
              <a:gs pos="100000">
                <a:srgbClr val="CC9900">
                  <a:alpha val="20000"/>
                </a:srgbClr>
              </a:gs>
            </a:gsLst>
            <a:lin ang="5400000" scaled="1"/>
          </a:gradFill>
          <a:ln w="9525">
            <a:solidFill>
              <a:srgbClr val="CC9900"/>
            </a:solidFill>
            <a:miter lim="800000"/>
            <a:headEnd/>
            <a:tailEnd/>
          </a:ln>
        </p:spPr>
        <p:txBody>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3" name="Freeform 5"/>
          <p:cNvSpPr>
            <a:spLocks/>
          </p:cNvSpPr>
          <p:nvPr/>
        </p:nvSpPr>
        <p:spPr bwMode="auto">
          <a:xfrm>
            <a:off x="896938" y="2249488"/>
            <a:ext cx="7269162" cy="57150"/>
          </a:xfrm>
          <a:custGeom>
            <a:avLst/>
            <a:gdLst>
              <a:gd name="T0" fmla="*/ 0 w 2715"/>
              <a:gd name="T1" fmla="*/ 2147483647 h 102"/>
              <a:gd name="T2" fmla="*/ 2147483647 w 2715"/>
              <a:gd name="T3" fmla="*/ 2147483647 h 102"/>
              <a:gd name="T4" fmla="*/ 2147483647 w 2715"/>
              <a:gd name="T5" fmla="*/ 2147483647 h 102"/>
              <a:gd name="T6" fmla="*/ 2147483647 w 2715"/>
              <a:gd name="T7" fmla="*/ 2147483647 h 102"/>
              <a:gd name="T8" fmla="*/ 2147483647 w 2715"/>
              <a:gd name="T9" fmla="*/ 2147483647 h 102"/>
              <a:gd name="T10" fmla="*/ 2147483647 w 2715"/>
              <a:gd name="T11" fmla="*/ 2147483647 h 102"/>
              <a:gd name="T12" fmla="*/ 2147483647 w 2715"/>
              <a:gd name="T13" fmla="*/ 2147483647 h 102"/>
              <a:gd name="T14" fmla="*/ 2147483647 w 2715"/>
              <a:gd name="T15" fmla="*/ 2147483647 h 102"/>
              <a:gd name="T16" fmla="*/ 2147483647 w 2715"/>
              <a:gd name="T17" fmla="*/ 2147483647 h 102"/>
              <a:gd name="T18" fmla="*/ 2147483647 w 2715"/>
              <a:gd name="T19" fmla="*/ 2147483647 h 102"/>
              <a:gd name="T20" fmla="*/ 2147483647 w 2715"/>
              <a:gd name="T21" fmla="*/ 2147483647 h 102"/>
              <a:gd name="T22" fmla="*/ 2147483647 w 2715"/>
              <a:gd name="T23" fmla="*/ 2147483647 h 102"/>
              <a:gd name="T24" fmla="*/ 2147483647 w 2715"/>
              <a:gd name="T25" fmla="*/ 2147483647 h 102"/>
              <a:gd name="T26" fmla="*/ 2147483647 w 2715"/>
              <a:gd name="T27" fmla="*/ 2147483647 h 102"/>
              <a:gd name="T28" fmla="*/ 2147483647 w 2715"/>
              <a:gd name="T29" fmla="*/ 2147483647 h 102"/>
              <a:gd name="T30" fmla="*/ 2147483647 w 2715"/>
              <a:gd name="T31" fmla="*/ 2147483647 h 102"/>
              <a:gd name="T32" fmla="*/ 2147483647 w 2715"/>
              <a:gd name="T33" fmla="*/ 2147483647 h 102"/>
              <a:gd name="T34" fmla="*/ 2147483647 w 2715"/>
              <a:gd name="T35" fmla="*/ 2147483647 h 102"/>
              <a:gd name="T36" fmla="*/ 2147483647 w 2715"/>
              <a:gd name="T37" fmla="*/ 2147483647 h 102"/>
              <a:gd name="T38" fmla="*/ 2147483647 w 2715"/>
              <a:gd name="T39" fmla="*/ 2147483647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15"/>
              <a:gd name="T61" fmla="*/ 0 h 102"/>
              <a:gd name="T62" fmla="*/ 2715 w 2715"/>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15" h="102">
                <a:moveTo>
                  <a:pt x="0" y="64"/>
                </a:moveTo>
                <a:cubicBezTo>
                  <a:pt x="75" y="49"/>
                  <a:pt x="108" y="52"/>
                  <a:pt x="180" y="72"/>
                </a:cubicBezTo>
                <a:cubicBezTo>
                  <a:pt x="253" y="62"/>
                  <a:pt x="326" y="83"/>
                  <a:pt x="397" y="64"/>
                </a:cubicBezTo>
                <a:cubicBezTo>
                  <a:pt x="441" y="0"/>
                  <a:pt x="442" y="64"/>
                  <a:pt x="472" y="72"/>
                </a:cubicBezTo>
                <a:cubicBezTo>
                  <a:pt x="501" y="80"/>
                  <a:pt x="532" y="77"/>
                  <a:pt x="562" y="79"/>
                </a:cubicBezTo>
                <a:cubicBezTo>
                  <a:pt x="602" y="77"/>
                  <a:pt x="643" y="80"/>
                  <a:pt x="682" y="72"/>
                </a:cubicBezTo>
                <a:cubicBezTo>
                  <a:pt x="787" y="51"/>
                  <a:pt x="623" y="33"/>
                  <a:pt x="757" y="57"/>
                </a:cubicBezTo>
                <a:cubicBezTo>
                  <a:pt x="820" y="98"/>
                  <a:pt x="904" y="66"/>
                  <a:pt x="975" y="57"/>
                </a:cubicBezTo>
                <a:cubicBezTo>
                  <a:pt x="1024" y="71"/>
                  <a:pt x="1066" y="84"/>
                  <a:pt x="1117" y="72"/>
                </a:cubicBezTo>
                <a:cubicBezTo>
                  <a:pt x="1136" y="19"/>
                  <a:pt x="1174" y="49"/>
                  <a:pt x="1207" y="72"/>
                </a:cubicBezTo>
                <a:cubicBezTo>
                  <a:pt x="1299" y="53"/>
                  <a:pt x="1416" y="19"/>
                  <a:pt x="1477" y="102"/>
                </a:cubicBezTo>
                <a:cubicBezTo>
                  <a:pt x="1510" y="95"/>
                  <a:pt x="1529" y="82"/>
                  <a:pt x="1560" y="72"/>
                </a:cubicBezTo>
                <a:cubicBezTo>
                  <a:pt x="1601" y="44"/>
                  <a:pt x="1632" y="50"/>
                  <a:pt x="1680" y="57"/>
                </a:cubicBezTo>
                <a:cubicBezTo>
                  <a:pt x="1690" y="64"/>
                  <a:pt x="1720" y="86"/>
                  <a:pt x="1732" y="87"/>
                </a:cubicBezTo>
                <a:cubicBezTo>
                  <a:pt x="1768" y="90"/>
                  <a:pt x="1815" y="68"/>
                  <a:pt x="1845" y="49"/>
                </a:cubicBezTo>
                <a:cubicBezTo>
                  <a:pt x="1899" y="61"/>
                  <a:pt x="1947" y="73"/>
                  <a:pt x="2002" y="79"/>
                </a:cubicBezTo>
                <a:cubicBezTo>
                  <a:pt x="2063" y="74"/>
                  <a:pt x="2098" y="69"/>
                  <a:pt x="2152" y="49"/>
                </a:cubicBezTo>
                <a:cubicBezTo>
                  <a:pt x="2269" y="78"/>
                  <a:pt x="2239" y="72"/>
                  <a:pt x="2407" y="64"/>
                </a:cubicBezTo>
                <a:cubicBezTo>
                  <a:pt x="2415" y="59"/>
                  <a:pt x="2421" y="49"/>
                  <a:pt x="2430" y="49"/>
                </a:cubicBezTo>
                <a:cubicBezTo>
                  <a:pt x="2515" y="45"/>
                  <a:pt x="2630" y="64"/>
                  <a:pt x="2715" y="64"/>
                </a:cubicBezTo>
              </a:path>
            </a:pathLst>
          </a:custGeom>
          <a:gradFill rotWithShape="1">
            <a:gsLst>
              <a:gs pos="0">
                <a:srgbClr val="CC9900">
                  <a:alpha val="20000"/>
                </a:srgbClr>
              </a:gs>
              <a:gs pos="100000">
                <a:srgbClr val="5E4700"/>
              </a:gs>
            </a:gsLst>
            <a:lin ang="5400000" scaled="1"/>
          </a:gradFill>
          <a:ln w="57150">
            <a:solidFill>
              <a:srgbClr val="CC99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26" name="Text Box 6"/>
          <p:cNvSpPr txBox="1">
            <a:spLocks noChangeArrowheads="1"/>
          </p:cNvSpPr>
          <p:nvPr/>
        </p:nvSpPr>
        <p:spPr bwMode="auto">
          <a:xfrm>
            <a:off x="4932363" y="2708275"/>
            <a:ext cx="1120775"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4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Adhesión </a:t>
            </a:r>
          </a:p>
        </p:txBody>
      </p:sp>
      <p:pic>
        <p:nvPicPr>
          <p:cNvPr id="5127" name="Picture 7"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225" y="3092450"/>
            <a:ext cx="1150938" cy="1150938"/>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1328738" y="5191125"/>
            <a:ext cx="1725612" cy="1339850"/>
            <a:chOff x="343" y="3026"/>
            <a:chExt cx="1370" cy="798"/>
          </a:xfrm>
        </p:grpSpPr>
        <p:sp>
          <p:nvSpPr>
            <p:cNvPr id="17498" name="Text Box 9"/>
            <p:cNvSpPr txBox="1">
              <a:spLocks noChangeArrowheads="1"/>
            </p:cNvSpPr>
            <p:nvPr/>
          </p:nvSpPr>
          <p:spPr bwMode="auto">
            <a:xfrm>
              <a:off x="343" y="3678"/>
              <a:ext cx="1370" cy="1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Diferenciación a bacteroides</a:t>
              </a:r>
            </a:p>
          </p:txBody>
        </p:sp>
        <p:pic>
          <p:nvPicPr>
            <p:cNvPr id="17499" name="Picture 10" descr="nodule-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 y="3026"/>
              <a:ext cx="907" cy="6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
        <p:nvSpPr>
          <p:cNvPr id="5131" name="Text Box 11"/>
          <p:cNvSpPr txBox="1">
            <a:spLocks noChangeArrowheads="1"/>
          </p:cNvSpPr>
          <p:nvPr/>
        </p:nvSpPr>
        <p:spPr bwMode="auto">
          <a:xfrm>
            <a:off x="5692775" y="6313488"/>
            <a:ext cx="2370138"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Formación del cordón de infección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División de las células corticales</a:t>
            </a:r>
          </a:p>
        </p:txBody>
      </p:sp>
      <p:pic>
        <p:nvPicPr>
          <p:cNvPr id="5132" name="Picture 12" descr="cordón de infección"/>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6151"/>
          <a:stretch>
            <a:fillRect/>
          </a:stretch>
        </p:blipFill>
        <p:spPr bwMode="auto">
          <a:xfrm>
            <a:off x="6181725" y="5076825"/>
            <a:ext cx="669925" cy="1189038"/>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133" name="Picture 13" descr="CAQ3OXOT"/>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513" y="5100638"/>
            <a:ext cx="595312" cy="1192212"/>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134" name="Text Box 14"/>
          <p:cNvSpPr txBox="1">
            <a:spLocks noChangeArrowheads="1"/>
          </p:cNvSpPr>
          <p:nvPr/>
        </p:nvSpPr>
        <p:spPr bwMode="auto">
          <a:xfrm>
            <a:off x="3543300" y="6310313"/>
            <a:ext cx="1762125"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Liberación de bacterias en el nódulo en formación</a:t>
            </a:r>
          </a:p>
        </p:txBody>
      </p:sp>
      <p:pic>
        <p:nvPicPr>
          <p:cNvPr id="5135" name="Picture 15" descr="Infection_thr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953000"/>
            <a:ext cx="557213" cy="125571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136" name="Text Box 16"/>
          <p:cNvSpPr txBox="1">
            <a:spLocks noChangeArrowheads="1"/>
          </p:cNvSpPr>
          <p:nvPr/>
        </p:nvSpPr>
        <p:spPr bwMode="auto">
          <a:xfrm>
            <a:off x="2987675" y="2636838"/>
            <a:ext cx="1279525" cy="274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n-US"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Quimiotaxis</a:t>
            </a:r>
          </a:p>
        </p:txBody>
      </p:sp>
      <p:pic>
        <p:nvPicPr>
          <p:cNvPr id="5137" name="Picture 17" descr="batter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2997200"/>
            <a:ext cx="1074737" cy="12747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7424" name="Freeform 18"/>
          <p:cNvSpPr>
            <a:spLocks/>
          </p:cNvSpPr>
          <p:nvPr/>
        </p:nvSpPr>
        <p:spPr bwMode="auto">
          <a:xfrm flipH="1">
            <a:off x="1695450" y="1549400"/>
            <a:ext cx="52388" cy="644525"/>
          </a:xfrm>
          <a:custGeom>
            <a:avLst/>
            <a:gdLst>
              <a:gd name="T0" fmla="*/ 0 w 43"/>
              <a:gd name="T1" fmla="*/ 2147483647 h 346"/>
              <a:gd name="T2" fmla="*/ 2147483647 w 43"/>
              <a:gd name="T3" fmla="*/ 2147483647 h 346"/>
              <a:gd name="T4" fmla="*/ 2147483647 w 43"/>
              <a:gd name="T5" fmla="*/ 0 h 346"/>
              <a:gd name="T6" fmla="*/ 0 60000 65536"/>
              <a:gd name="T7" fmla="*/ 0 60000 65536"/>
              <a:gd name="T8" fmla="*/ 0 60000 65536"/>
              <a:gd name="T9" fmla="*/ 0 w 43"/>
              <a:gd name="T10" fmla="*/ 0 h 346"/>
              <a:gd name="T11" fmla="*/ 43 w 43"/>
              <a:gd name="T12" fmla="*/ 346 h 346"/>
            </a:gdLst>
            <a:ahLst/>
            <a:cxnLst>
              <a:cxn ang="T6">
                <a:pos x="T0" y="T1"/>
              </a:cxn>
              <a:cxn ang="T7">
                <a:pos x="T2" y="T3"/>
              </a:cxn>
              <a:cxn ang="T8">
                <a:pos x="T4" y="T5"/>
              </a:cxn>
            </a:cxnLst>
            <a:rect l="T9" t="T10" r="T11" b="T12"/>
            <a:pathLst>
              <a:path w="43" h="346">
                <a:moveTo>
                  <a:pt x="0" y="346"/>
                </a:moveTo>
                <a:cubicBezTo>
                  <a:pt x="24" y="277"/>
                  <a:pt x="8" y="206"/>
                  <a:pt x="31" y="139"/>
                </a:cubicBezTo>
                <a:cubicBezTo>
                  <a:pt x="43" y="57"/>
                  <a:pt x="39" y="103"/>
                  <a:pt x="39" y="0"/>
                </a:cubicBezTo>
              </a:path>
            </a:pathLst>
          </a:custGeom>
          <a:noFill/>
          <a:ln w="3810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25" name="Freeform 19"/>
          <p:cNvSpPr>
            <a:spLocks noChangeAspect="1"/>
          </p:cNvSpPr>
          <p:nvPr/>
        </p:nvSpPr>
        <p:spPr bwMode="auto">
          <a:xfrm>
            <a:off x="1235075" y="2486025"/>
            <a:ext cx="557213" cy="773113"/>
          </a:xfrm>
          <a:custGeom>
            <a:avLst/>
            <a:gdLst>
              <a:gd name="T0" fmla="*/ 2147483647 w 162"/>
              <a:gd name="T1" fmla="*/ 0 h 162"/>
              <a:gd name="T2" fmla="*/ 2147483647 w 162"/>
              <a:gd name="T3" fmla="*/ 2147483647 h 162"/>
              <a:gd name="T4" fmla="*/ 2147483647 w 162"/>
              <a:gd name="T5" fmla="*/ 2147483647 h 162"/>
              <a:gd name="T6" fmla="*/ 0 w 162"/>
              <a:gd name="T7" fmla="*/ 2147483647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162" y="0"/>
                </a:moveTo>
                <a:cubicBezTo>
                  <a:pt x="148" y="5"/>
                  <a:pt x="133" y="5"/>
                  <a:pt x="120" y="12"/>
                </a:cubicBezTo>
                <a:cubicBezTo>
                  <a:pt x="94" y="27"/>
                  <a:pt x="81" y="63"/>
                  <a:pt x="60" y="84"/>
                </a:cubicBezTo>
                <a:cubicBezTo>
                  <a:pt x="47" y="124"/>
                  <a:pt x="15" y="131"/>
                  <a:pt x="0" y="16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26" name="Freeform 20"/>
          <p:cNvSpPr>
            <a:spLocks noChangeAspect="1"/>
          </p:cNvSpPr>
          <p:nvPr/>
        </p:nvSpPr>
        <p:spPr bwMode="auto">
          <a:xfrm>
            <a:off x="1565275" y="2813050"/>
            <a:ext cx="261938" cy="909638"/>
          </a:xfrm>
          <a:custGeom>
            <a:avLst/>
            <a:gdLst>
              <a:gd name="T0" fmla="*/ 2147483647 w 96"/>
              <a:gd name="T1" fmla="*/ 0 h 240"/>
              <a:gd name="T2" fmla="*/ 2147483647 w 96"/>
              <a:gd name="T3" fmla="*/ 2147483647 h 240"/>
              <a:gd name="T4" fmla="*/ 2147483647 w 96"/>
              <a:gd name="T5" fmla="*/ 2147483647 h 240"/>
              <a:gd name="T6" fmla="*/ 0 w 96"/>
              <a:gd name="T7" fmla="*/ 2147483647 h 240"/>
              <a:gd name="T8" fmla="*/ 0 60000 65536"/>
              <a:gd name="T9" fmla="*/ 0 60000 65536"/>
              <a:gd name="T10" fmla="*/ 0 60000 65536"/>
              <a:gd name="T11" fmla="*/ 0 60000 65536"/>
              <a:gd name="T12" fmla="*/ 0 w 96"/>
              <a:gd name="T13" fmla="*/ 0 h 240"/>
              <a:gd name="T14" fmla="*/ 96 w 96"/>
              <a:gd name="T15" fmla="*/ 240 h 240"/>
            </a:gdLst>
            <a:ahLst/>
            <a:cxnLst>
              <a:cxn ang="T8">
                <a:pos x="T0" y="T1"/>
              </a:cxn>
              <a:cxn ang="T9">
                <a:pos x="T2" y="T3"/>
              </a:cxn>
              <a:cxn ang="T10">
                <a:pos x="T4" y="T5"/>
              </a:cxn>
              <a:cxn ang="T11">
                <a:pos x="T6" y="T7"/>
              </a:cxn>
            </a:cxnLst>
            <a:rect l="T12" t="T13" r="T14" b="T15"/>
            <a:pathLst>
              <a:path w="96" h="240">
                <a:moveTo>
                  <a:pt x="96" y="0"/>
                </a:moveTo>
                <a:cubicBezTo>
                  <a:pt x="55" y="55"/>
                  <a:pt x="74" y="34"/>
                  <a:pt x="42" y="66"/>
                </a:cubicBezTo>
                <a:cubicBezTo>
                  <a:pt x="33" y="100"/>
                  <a:pt x="23" y="133"/>
                  <a:pt x="18" y="168"/>
                </a:cubicBezTo>
                <a:cubicBezTo>
                  <a:pt x="15" y="189"/>
                  <a:pt x="17" y="223"/>
                  <a:pt x="0" y="240"/>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27" name="Freeform 21"/>
          <p:cNvSpPr>
            <a:spLocks noChangeAspect="1"/>
          </p:cNvSpPr>
          <p:nvPr/>
        </p:nvSpPr>
        <p:spPr bwMode="auto">
          <a:xfrm>
            <a:off x="1785938" y="2500313"/>
            <a:ext cx="436562" cy="668337"/>
          </a:xfrm>
          <a:custGeom>
            <a:avLst/>
            <a:gdLst>
              <a:gd name="T0" fmla="*/ 0 w 138"/>
              <a:gd name="T1" fmla="*/ 0 h 204"/>
              <a:gd name="T2" fmla="*/ 2147483647 w 138"/>
              <a:gd name="T3" fmla="*/ 2147483647 h 204"/>
              <a:gd name="T4" fmla="*/ 2147483647 w 138"/>
              <a:gd name="T5" fmla="*/ 2147483647 h 204"/>
              <a:gd name="T6" fmla="*/ 2147483647 w 138"/>
              <a:gd name="T7" fmla="*/ 2147483647 h 204"/>
              <a:gd name="T8" fmla="*/ 0 60000 65536"/>
              <a:gd name="T9" fmla="*/ 0 60000 65536"/>
              <a:gd name="T10" fmla="*/ 0 60000 65536"/>
              <a:gd name="T11" fmla="*/ 0 60000 65536"/>
              <a:gd name="T12" fmla="*/ 0 w 138"/>
              <a:gd name="T13" fmla="*/ 0 h 204"/>
              <a:gd name="T14" fmla="*/ 138 w 138"/>
              <a:gd name="T15" fmla="*/ 204 h 204"/>
            </a:gdLst>
            <a:ahLst/>
            <a:cxnLst>
              <a:cxn ang="T8">
                <a:pos x="T0" y="T1"/>
              </a:cxn>
              <a:cxn ang="T9">
                <a:pos x="T2" y="T3"/>
              </a:cxn>
              <a:cxn ang="T10">
                <a:pos x="T4" y="T5"/>
              </a:cxn>
              <a:cxn ang="T11">
                <a:pos x="T6" y="T7"/>
              </a:cxn>
            </a:cxnLst>
            <a:rect l="T12" t="T13" r="T14" b="T15"/>
            <a:pathLst>
              <a:path w="138" h="204">
                <a:moveTo>
                  <a:pt x="0" y="0"/>
                </a:moveTo>
                <a:cubicBezTo>
                  <a:pt x="58" y="16"/>
                  <a:pt x="58" y="27"/>
                  <a:pt x="96" y="78"/>
                </a:cubicBezTo>
                <a:cubicBezTo>
                  <a:pt x="102" y="86"/>
                  <a:pt x="114" y="102"/>
                  <a:pt x="114" y="102"/>
                </a:cubicBezTo>
                <a:cubicBezTo>
                  <a:pt x="117" y="114"/>
                  <a:pt x="138" y="178"/>
                  <a:pt x="138" y="204"/>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28" name="Freeform 22"/>
          <p:cNvSpPr>
            <a:spLocks noChangeAspect="1"/>
          </p:cNvSpPr>
          <p:nvPr/>
        </p:nvSpPr>
        <p:spPr bwMode="auto">
          <a:xfrm>
            <a:off x="1262063" y="3170238"/>
            <a:ext cx="139700" cy="612775"/>
          </a:xfrm>
          <a:custGeom>
            <a:avLst/>
            <a:gdLst>
              <a:gd name="T0" fmla="*/ 0 w 32"/>
              <a:gd name="T1" fmla="*/ 0 h 102"/>
              <a:gd name="T2" fmla="*/ 2147483647 w 32"/>
              <a:gd name="T3" fmla="*/ 2147483647 h 102"/>
              <a:gd name="T4" fmla="*/ 0 60000 65536"/>
              <a:gd name="T5" fmla="*/ 0 60000 65536"/>
              <a:gd name="T6" fmla="*/ 0 w 32"/>
              <a:gd name="T7" fmla="*/ 0 h 102"/>
              <a:gd name="T8" fmla="*/ 32 w 32"/>
              <a:gd name="T9" fmla="*/ 102 h 102"/>
            </a:gdLst>
            <a:ahLst/>
            <a:cxnLst>
              <a:cxn ang="T4">
                <a:pos x="T0" y="T1"/>
              </a:cxn>
              <a:cxn ang="T5">
                <a:pos x="T2" y="T3"/>
              </a:cxn>
            </a:cxnLst>
            <a:rect l="T6" t="T7" r="T8" b="T9"/>
            <a:pathLst>
              <a:path w="32" h="102">
                <a:moveTo>
                  <a:pt x="0" y="0"/>
                </a:moveTo>
                <a:cubicBezTo>
                  <a:pt x="14" y="41"/>
                  <a:pt x="32" y="49"/>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29" name="Freeform 23"/>
          <p:cNvSpPr>
            <a:spLocks noChangeAspect="1"/>
          </p:cNvSpPr>
          <p:nvPr/>
        </p:nvSpPr>
        <p:spPr bwMode="auto">
          <a:xfrm>
            <a:off x="1128713" y="2843213"/>
            <a:ext cx="333375" cy="231775"/>
          </a:xfrm>
          <a:custGeom>
            <a:avLst/>
            <a:gdLst>
              <a:gd name="T0" fmla="*/ 2147483647 w 72"/>
              <a:gd name="T1" fmla="*/ 0 h 36"/>
              <a:gd name="T2" fmla="*/ 0 w 72"/>
              <a:gd name="T3" fmla="*/ 2147483647 h 36"/>
              <a:gd name="T4" fmla="*/ 0 60000 65536"/>
              <a:gd name="T5" fmla="*/ 0 60000 65536"/>
              <a:gd name="T6" fmla="*/ 0 w 72"/>
              <a:gd name="T7" fmla="*/ 0 h 36"/>
              <a:gd name="T8" fmla="*/ 72 w 72"/>
              <a:gd name="T9" fmla="*/ 36 h 36"/>
            </a:gdLst>
            <a:ahLst/>
            <a:cxnLst>
              <a:cxn ang="T4">
                <a:pos x="T0" y="T1"/>
              </a:cxn>
              <a:cxn ang="T5">
                <a:pos x="T2" y="T3"/>
              </a:cxn>
            </a:cxnLst>
            <a:rect l="T6" t="T7" r="T8" b="T9"/>
            <a:pathLst>
              <a:path w="72" h="36">
                <a:moveTo>
                  <a:pt x="72" y="0"/>
                </a:moveTo>
                <a:cubicBezTo>
                  <a:pt x="31" y="5"/>
                  <a:pt x="18" y="1"/>
                  <a:pt x="0" y="36"/>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0" name="Freeform 24"/>
          <p:cNvSpPr>
            <a:spLocks noChangeAspect="1"/>
          </p:cNvSpPr>
          <p:nvPr/>
        </p:nvSpPr>
        <p:spPr bwMode="auto">
          <a:xfrm rot="-1160500">
            <a:off x="1944688" y="3062288"/>
            <a:ext cx="79375" cy="581025"/>
          </a:xfrm>
          <a:custGeom>
            <a:avLst/>
            <a:gdLst>
              <a:gd name="T0" fmla="*/ 0 w 18"/>
              <a:gd name="T1" fmla="*/ 0 h 96"/>
              <a:gd name="T2" fmla="*/ 2147483647 w 18"/>
              <a:gd name="T3" fmla="*/ 2147483647 h 96"/>
              <a:gd name="T4" fmla="*/ 0 60000 65536"/>
              <a:gd name="T5" fmla="*/ 0 60000 65536"/>
              <a:gd name="T6" fmla="*/ 0 w 18"/>
              <a:gd name="T7" fmla="*/ 0 h 96"/>
              <a:gd name="T8" fmla="*/ 18 w 18"/>
              <a:gd name="T9" fmla="*/ 96 h 96"/>
            </a:gdLst>
            <a:ahLst/>
            <a:cxnLst>
              <a:cxn ang="T4">
                <a:pos x="T0" y="T1"/>
              </a:cxn>
              <a:cxn ang="T5">
                <a:pos x="T2" y="T3"/>
              </a:cxn>
            </a:cxnLst>
            <a:rect l="T6" t="T7" r="T8" b="T9"/>
            <a:pathLst>
              <a:path w="18" h="96">
                <a:moveTo>
                  <a:pt x="0" y="0"/>
                </a:moveTo>
                <a:cubicBezTo>
                  <a:pt x="10" y="31"/>
                  <a:pt x="18" y="63"/>
                  <a:pt x="18" y="96"/>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1" name="Freeform 25"/>
          <p:cNvSpPr>
            <a:spLocks noChangeAspect="1"/>
          </p:cNvSpPr>
          <p:nvPr/>
        </p:nvSpPr>
        <p:spPr bwMode="auto">
          <a:xfrm>
            <a:off x="1460500" y="2524125"/>
            <a:ext cx="306388" cy="731838"/>
          </a:xfrm>
          <a:custGeom>
            <a:avLst/>
            <a:gdLst>
              <a:gd name="T0" fmla="*/ 2147483647 w 66"/>
              <a:gd name="T1" fmla="*/ 0 h 114"/>
              <a:gd name="T2" fmla="*/ 2147483647 w 66"/>
              <a:gd name="T3" fmla="*/ 2147483647 h 114"/>
              <a:gd name="T4" fmla="*/ 2147483647 w 66"/>
              <a:gd name="T5" fmla="*/ 2147483647 h 114"/>
              <a:gd name="T6" fmla="*/ 0 w 66"/>
              <a:gd name="T7" fmla="*/ 2147483647 h 114"/>
              <a:gd name="T8" fmla="*/ 0 60000 65536"/>
              <a:gd name="T9" fmla="*/ 0 60000 65536"/>
              <a:gd name="T10" fmla="*/ 0 60000 65536"/>
              <a:gd name="T11" fmla="*/ 0 60000 65536"/>
              <a:gd name="T12" fmla="*/ 0 w 66"/>
              <a:gd name="T13" fmla="*/ 0 h 114"/>
              <a:gd name="T14" fmla="*/ 66 w 66"/>
              <a:gd name="T15" fmla="*/ 114 h 114"/>
            </a:gdLst>
            <a:ahLst/>
            <a:cxnLst>
              <a:cxn ang="T8">
                <a:pos x="T0" y="T1"/>
              </a:cxn>
              <a:cxn ang="T9">
                <a:pos x="T2" y="T3"/>
              </a:cxn>
              <a:cxn ang="T10">
                <a:pos x="T4" y="T5"/>
              </a:cxn>
              <a:cxn ang="T11">
                <a:pos x="T6" y="T7"/>
              </a:cxn>
            </a:cxnLst>
            <a:rect l="T12" t="T13" r="T14" b="T15"/>
            <a:pathLst>
              <a:path w="66" h="114">
                <a:moveTo>
                  <a:pt x="66" y="0"/>
                </a:moveTo>
                <a:cubicBezTo>
                  <a:pt x="59" y="21"/>
                  <a:pt x="27" y="52"/>
                  <a:pt x="12" y="72"/>
                </a:cubicBezTo>
                <a:cubicBezTo>
                  <a:pt x="10" y="80"/>
                  <a:pt x="8" y="88"/>
                  <a:pt x="6" y="96"/>
                </a:cubicBezTo>
                <a:cubicBezTo>
                  <a:pt x="4" y="102"/>
                  <a:pt x="0" y="114"/>
                  <a:pt x="0" y="114"/>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2" name="Freeform 26"/>
          <p:cNvSpPr>
            <a:spLocks noChangeAspect="1"/>
          </p:cNvSpPr>
          <p:nvPr/>
        </p:nvSpPr>
        <p:spPr bwMode="auto">
          <a:xfrm>
            <a:off x="2200275" y="2957513"/>
            <a:ext cx="41275" cy="655637"/>
          </a:xfrm>
          <a:custGeom>
            <a:avLst/>
            <a:gdLst>
              <a:gd name="T0" fmla="*/ 0 w 9"/>
              <a:gd name="T1" fmla="*/ 0 h 102"/>
              <a:gd name="T2" fmla="*/ 2147483647 w 9"/>
              <a:gd name="T3" fmla="*/ 2147483647 h 102"/>
              <a:gd name="T4" fmla="*/ 0 60000 65536"/>
              <a:gd name="T5" fmla="*/ 0 60000 65536"/>
              <a:gd name="T6" fmla="*/ 0 w 9"/>
              <a:gd name="T7" fmla="*/ 0 h 102"/>
              <a:gd name="T8" fmla="*/ 9 w 9"/>
              <a:gd name="T9" fmla="*/ 102 h 102"/>
            </a:gdLst>
            <a:ahLst/>
            <a:cxnLst>
              <a:cxn ang="T4">
                <a:pos x="T0" y="T1"/>
              </a:cxn>
              <a:cxn ang="T5">
                <a:pos x="T2" y="T3"/>
              </a:cxn>
            </a:cxnLst>
            <a:rect l="T6" t="T7" r="T8" b="T9"/>
            <a:pathLst>
              <a:path w="9" h="102">
                <a:moveTo>
                  <a:pt x="0" y="0"/>
                </a:moveTo>
                <a:cubicBezTo>
                  <a:pt x="9" y="62"/>
                  <a:pt x="6" y="28"/>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3" name="Freeform 27"/>
          <p:cNvSpPr>
            <a:spLocks noChangeAspect="1"/>
          </p:cNvSpPr>
          <p:nvPr/>
        </p:nvSpPr>
        <p:spPr bwMode="auto">
          <a:xfrm>
            <a:off x="1938338" y="2551113"/>
            <a:ext cx="506412" cy="682625"/>
          </a:xfrm>
          <a:custGeom>
            <a:avLst/>
            <a:gdLst>
              <a:gd name="T0" fmla="*/ 2147483647 w 109"/>
              <a:gd name="T1" fmla="*/ 2147483647 h 106"/>
              <a:gd name="T2" fmla="*/ 2147483647 w 109"/>
              <a:gd name="T3" fmla="*/ 2147483647 h 106"/>
              <a:gd name="T4" fmla="*/ 2147483647 w 109"/>
              <a:gd name="T5" fmla="*/ 2147483647 h 106"/>
              <a:gd name="T6" fmla="*/ 2147483647 w 109"/>
              <a:gd name="T7" fmla="*/ 2147483647 h 106"/>
              <a:gd name="T8" fmla="*/ 0 60000 65536"/>
              <a:gd name="T9" fmla="*/ 0 60000 65536"/>
              <a:gd name="T10" fmla="*/ 0 60000 65536"/>
              <a:gd name="T11" fmla="*/ 0 60000 65536"/>
              <a:gd name="T12" fmla="*/ 0 w 109"/>
              <a:gd name="T13" fmla="*/ 0 h 106"/>
              <a:gd name="T14" fmla="*/ 109 w 109"/>
              <a:gd name="T15" fmla="*/ 106 h 106"/>
            </a:gdLst>
            <a:ahLst/>
            <a:cxnLst>
              <a:cxn ang="T8">
                <a:pos x="T0" y="T1"/>
              </a:cxn>
              <a:cxn ang="T9">
                <a:pos x="T2" y="T3"/>
              </a:cxn>
              <a:cxn ang="T10">
                <a:pos x="T4" y="T5"/>
              </a:cxn>
              <a:cxn ang="T11">
                <a:pos x="T6" y="T7"/>
              </a:cxn>
            </a:cxnLst>
            <a:rect l="T12" t="T13" r="T14" b="T15"/>
            <a:pathLst>
              <a:path w="109" h="106">
                <a:moveTo>
                  <a:pt x="1" y="6"/>
                </a:moveTo>
                <a:cubicBezTo>
                  <a:pt x="42" y="20"/>
                  <a:pt x="0" y="0"/>
                  <a:pt x="25" y="30"/>
                </a:cubicBezTo>
                <a:cubicBezTo>
                  <a:pt x="41" y="49"/>
                  <a:pt x="71" y="69"/>
                  <a:pt x="91" y="84"/>
                </a:cubicBezTo>
                <a:cubicBezTo>
                  <a:pt x="98" y="106"/>
                  <a:pt x="91" y="102"/>
                  <a:pt x="109" y="10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4" name="Freeform 28"/>
          <p:cNvSpPr>
            <a:spLocks noChangeAspect="1"/>
          </p:cNvSpPr>
          <p:nvPr/>
        </p:nvSpPr>
        <p:spPr bwMode="auto">
          <a:xfrm>
            <a:off x="1911350" y="3390900"/>
            <a:ext cx="39688" cy="655638"/>
          </a:xfrm>
          <a:custGeom>
            <a:avLst/>
            <a:gdLst>
              <a:gd name="T0" fmla="*/ 0 w 9"/>
              <a:gd name="T1" fmla="*/ 0 h 102"/>
              <a:gd name="T2" fmla="*/ 2147483647 w 9"/>
              <a:gd name="T3" fmla="*/ 2147483647 h 102"/>
              <a:gd name="T4" fmla="*/ 0 60000 65536"/>
              <a:gd name="T5" fmla="*/ 0 60000 65536"/>
              <a:gd name="T6" fmla="*/ 0 w 9"/>
              <a:gd name="T7" fmla="*/ 0 h 102"/>
              <a:gd name="T8" fmla="*/ 9 w 9"/>
              <a:gd name="T9" fmla="*/ 102 h 102"/>
            </a:gdLst>
            <a:ahLst/>
            <a:cxnLst>
              <a:cxn ang="T4">
                <a:pos x="T0" y="T1"/>
              </a:cxn>
              <a:cxn ang="T5">
                <a:pos x="T2" y="T3"/>
              </a:cxn>
            </a:cxnLst>
            <a:rect l="T6" t="T7" r="T8" b="T9"/>
            <a:pathLst>
              <a:path w="9" h="102">
                <a:moveTo>
                  <a:pt x="0" y="0"/>
                </a:moveTo>
                <a:cubicBezTo>
                  <a:pt x="9" y="62"/>
                  <a:pt x="6" y="28"/>
                  <a:pt x="6" y="10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5" name="Freeform 29"/>
          <p:cNvSpPr>
            <a:spLocks/>
          </p:cNvSpPr>
          <p:nvPr/>
        </p:nvSpPr>
        <p:spPr bwMode="auto">
          <a:xfrm rot="-962750">
            <a:off x="1725613" y="2216150"/>
            <a:ext cx="66675" cy="314325"/>
          </a:xfrm>
          <a:custGeom>
            <a:avLst/>
            <a:gdLst>
              <a:gd name="T0" fmla="*/ 2147483647 w 31"/>
              <a:gd name="T1" fmla="*/ 0 h 107"/>
              <a:gd name="T2" fmla="*/ 0 w 31"/>
              <a:gd name="T3" fmla="*/ 2147483647 h 107"/>
              <a:gd name="T4" fmla="*/ 0 60000 65536"/>
              <a:gd name="T5" fmla="*/ 0 60000 65536"/>
              <a:gd name="T6" fmla="*/ 0 w 31"/>
              <a:gd name="T7" fmla="*/ 0 h 107"/>
              <a:gd name="T8" fmla="*/ 31 w 31"/>
              <a:gd name="T9" fmla="*/ 107 h 107"/>
            </a:gdLst>
            <a:ahLst/>
            <a:cxnLst>
              <a:cxn ang="T4">
                <a:pos x="T0" y="T1"/>
              </a:cxn>
              <a:cxn ang="T5">
                <a:pos x="T2" y="T3"/>
              </a:cxn>
            </a:cxnLst>
            <a:rect l="T6" t="T7" r="T8" b="T9"/>
            <a:pathLst>
              <a:path w="31" h="107">
                <a:moveTo>
                  <a:pt x="31" y="0"/>
                </a:moveTo>
                <a:cubicBezTo>
                  <a:pt x="18" y="44"/>
                  <a:pt x="5" y="89"/>
                  <a:pt x="0" y="107"/>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6" name="Freeform 30"/>
          <p:cNvSpPr>
            <a:spLocks/>
          </p:cNvSpPr>
          <p:nvPr/>
        </p:nvSpPr>
        <p:spPr bwMode="auto">
          <a:xfrm flipH="1">
            <a:off x="1744663" y="2201863"/>
            <a:ext cx="34925" cy="314325"/>
          </a:xfrm>
          <a:custGeom>
            <a:avLst/>
            <a:gdLst>
              <a:gd name="T0" fmla="*/ 2147483647 w 31"/>
              <a:gd name="T1" fmla="*/ 0 h 107"/>
              <a:gd name="T2" fmla="*/ 0 w 31"/>
              <a:gd name="T3" fmla="*/ 2147483647 h 107"/>
              <a:gd name="T4" fmla="*/ 0 60000 65536"/>
              <a:gd name="T5" fmla="*/ 0 60000 65536"/>
              <a:gd name="T6" fmla="*/ 0 w 31"/>
              <a:gd name="T7" fmla="*/ 0 h 107"/>
              <a:gd name="T8" fmla="*/ 31 w 31"/>
              <a:gd name="T9" fmla="*/ 107 h 107"/>
            </a:gdLst>
            <a:ahLst/>
            <a:cxnLst>
              <a:cxn ang="T4">
                <a:pos x="T0" y="T1"/>
              </a:cxn>
              <a:cxn ang="T5">
                <a:pos x="T2" y="T3"/>
              </a:cxn>
            </a:cxnLst>
            <a:rect l="T6" t="T7" r="T8" b="T9"/>
            <a:pathLst>
              <a:path w="31" h="107">
                <a:moveTo>
                  <a:pt x="31" y="0"/>
                </a:moveTo>
                <a:cubicBezTo>
                  <a:pt x="18" y="44"/>
                  <a:pt x="5" y="89"/>
                  <a:pt x="0" y="107"/>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7" name="Line 31"/>
          <p:cNvSpPr>
            <a:spLocks noChangeShapeType="1"/>
          </p:cNvSpPr>
          <p:nvPr/>
        </p:nvSpPr>
        <p:spPr bwMode="auto">
          <a:xfrm>
            <a:off x="1755775" y="2239963"/>
            <a:ext cx="80963" cy="29210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8" name="Freeform 32"/>
          <p:cNvSpPr>
            <a:spLocks/>
          </p:cNvSpPr>
          <p:nvPr/>
        </p:nvSpPr>
        <p:spPr bwMode="auto">
          <a:xfrm flipH="1">
            <a:off x="1670050" y="1238250"/>
            <a:ext cx="42863" cy="323850"/>
          </a:xfrm>
          <a:custGeom>
            <a:avLst/>
            <a:gdLst>
              <a:gd name="T0" fmla="*/ 2147483647 w 146"/>
              <a:gd name="T1" fmla="*/ 0 h 922"/>
              <a:gd name="T2" fmla="*/ 2147483647 w 146"/>
              <a:gd name="T3" fmla="*/ 2147483647 h 922"/>
              <a:gd name="T4" fmla="*/ 2147483647 w 146"/>
              <a:gd name="T5" fmla="*/ 2147483647 h 922"/>
              <a:gd name="T6" fmla="*/ 2147483647 w 146"/>
              <a:gd name="T7" fmla="*/ 2147483647 h 922"/>
              <a:gd name="T8" fmla="*/ 2147483647 w 146"/>
              <a:gd name="T9" fmla="*/ 2147483647 h 922"/>
              <a:gd name="T10" fmla="*/ 0 w 146"/>
              <a:gd name="T11" fmla="*/ 2147483647 h 922"/>
              <a:gd name="T12" fmla="*/ 0 w 146"/>
              <a:gd name="T13" fmla="*/ 2147483647 h 922"/>
              <a:gd name="T14" fmla="*/ 0 60000 65536"/>
              <a:gd name="T15" fmla="*/ 0 60000 65536"/>
              <a:gd name="T16" fmla="*/ 0 60000 65536"/>
              <a:gd name="T17" fmla="*/ 0 60000 65536"/>
              <a:gd name="T18" fmla="*/ 0 60000 65536"/>
              <a:gd name="T19" fmla="*/ 0 60000 65536"/>
              <a:gd name="T20" fmla="*/ 0 60000 65536"/>
              <a:gd name="T21" fmla="*/ 0 w 146"/>
              <a:gd name="T22" fmla="*/ 0 h 922"/>
              <a:gd name="T23" fmla="*/ 146 w 146"/>
              <a:gd name="T24" fmla="*/ 922 h 9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922">
                <a:moveTo>
                  <a:pt x="146" y="0"/>
                </a:moveTo>
                <a:cubicBezTo>
                  <a:pt x="125" y="19"/>
                  <a:pt x="120" y="30"/>
                  <a:pt x="107" y="54"/>
                </a:cubicBezTo>
                <a:cubicBezTo>
                  <a:pt x="98" y="70"/>
                  <a:pt x="77" y="100"/>
                  <a:pt x="77" y="100"/>
                </a:cubicBezTo>
                <a:cubicBezTo>
                  <a:pt x="69" y="136"/>
                  <a:pt x="65" y="172"/>
                  <a:pt x="54" y="207"/>
                </a:cubicBezTo>
                <a:cubicBezTo>
                  <a:pt x="47" y="283"/>
                  <a:pt x="45" y="365"/>
                  <a:pt x="23" y="438"/>
                </a:cubicBezTo>
                <a:cubicBezTo>
                  <a:pt x="16" y="538"/>
                  <a:pt x="7" y="637"/>
                  <a:pt x="0" y="737"/>
                </a:cubicBezTo>
                <a:cubicBezTo>
                  <a:pt x="6" y="811"/>
                  <a:pt x="0" y="849"/>
                  <a:pt x="0" y="922"/>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39" name="Freeform 33"/>
          <p:cNvSpPr>
            <a:spLocks/>
          </p:cNvSpPr>
          <p:nvPr/>
        </p:nvSpPr>
        <p:spPr bwMode="auto">
          <a:xfrm flipH="1">
            <a:off x="1611313" y="266700"/>
            <a:ext cx="87312" cy="1446213"/>
          </a:xfrm>
          <a:custGeom>
            <a:avLst/>
            <a:gdLst>
              <a:gd name="T0" fmla="*/ 2147483647 w 146"/>
              <a:gd name="T1" fmla="*/ 0 h 922"/>
              <a:gd name="T2" fmla="*/ 2147483647 w 146"/>
              <a:gd name="T3" fmla="*/ 2147483647 h 922"/>
              <a:gd name="T4" fmla="*/ 2147483647 w 146"/>
              <a:gd name="T5" fmla="*/ 2147483647 h 922"/>
              <a:gd name="T6" fmla="*/ 2147483647 w 146"/>
              <a:gd name="T7" fmla="*/ 2147483647 h 922"/>
              <a:gd name="T8" fmla="*/ 2147483647 w 146"/>
              <a:gd name="T9" fmla="*/ 2147483647 h 922"/>
              <a:gd name="T10" fmla="*/ 0 w 146"/>
              <a:gd name="T11" fmla="*/ 2147483647 h 922"/>
              <a:gd name="T12" fmla="*/ 0 w 146"/>
              <a:gd name="T13" fmla="*/ 2147483647 h 922"/>
              <a:gd name="T14" fmla="*/ 0 60000 65536"/>
              <a:gd name="T15" fmla="*/ 0 60000 65536"/>
              <a:gd name="T16" fmla="*/ 0 60000 65536"/>
              <a:gd name="T17" fmla="*/ 0 60000 65536"/>
              <a:gd name="T18" fmla="*/ 0 60000 65536"/>
              <a:gd name="T19" fmla="*/ 0 60000 65536"/>
              <a:gd name="T20" fmla="*/ 0 60000 65536"/>
              <a:gd name="T21" fmla="*/ 0 w 146"/>
              <a:gd name="T22" fmla="*/ 0 h 922"/>
              <a:gd name="T23" fmla="*/ 146 w 146"/>
              <a:gd name="T24" fmla="*/ 922 h 9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922">
                <a:moveTo>
                  <a:pt x="146" y="0"/>
                </a:moveTo>
                <a:cubicBezTo>
                  <a:pt x="125" y="19"/>
                  <a:pt x="120" y="30"/>
                  <a:pt x="107" y="54"/>
                </a:cubicBezTo>
                <a:cubicBezTo>
                  <a:pt x="98" y="70"/>
                  <a:pt x="77" y="100"/>
                  <a:pt x="77" y="100"/>
                </a:cubicBezTo>
                <a:cubicBezTo>
                  <a:pt x="69" y="136"/>
                  <a:pt x="65" y="172"/>
                  <a:pt x="54" y="207"/>
                </a:cubicBezTo>
                <a:cubicBezTo>
                  <a:pt x="47" y="283"/>
                  <a:pt x="45" y="365"/>
                  <a:pt x="23" y="438"/>
                </a:cubicBezTo>
                <a:cubicBezTo>
                  <a:pt x="16" y="538"/>
                  <a:pt x="7" y="637"/>
                  <a:pt x="0" y="737"/>
                </a:cubicBezTo>
                <a:cubicBezTo>
                  <a:pt x="6" y="811"/>
                  <a:pt x="0" y="849"/>
                  <a:pt x="0" y="92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40" name="Freeform 34"/>
          <p:cNvSpPr>
            <a:spLocks/>
          </p:cNvSpPr>
          <p:nvPr/>
        </p:nvSpPr>
        <p:spPr bwMode="auto">
          <a:xfrm>
            <a:off x="1730375" y="1979613"/>
            <a:ext cx="222250" cy="1587500"/>
          </a:xfrm>
          <a:custGeom>
            <a:avLst/>
            <a:gdLst>
              <a:gd name="T0" fmla="*/ 2147483647 w 246"/>
              <a:gd name="T1" fmla="*/ 0 h 1298"/>
              <a:gd name="T2" fmla="*/ 2147483647 w 246"/>
              <a:gd name="T3" fmla="*/ 2147483647 h 1298"/>
              <a:gd name="T4" fmla="*/ 2147483647 w 246"/>
              <a:gd name="T5" fmla="*/ 2147483647 h 1298"/>
              <a:gd name="T6" fmla="*/ 2147483647 w 246"/>
              <a:gd name="T7" fmla="*/ 2147483647 h 1298"/>
              <a:gd name="T8" fmla="*/ 2147483647 w 246"/>
              <a:gd name="T9" fmla="*/ 2147483647 h 1298"/>
              <a:gd name="T10" fmla="*/ 2147483647 w 246"/>
              <a:gd name="T11" fmla="*/ 2147483647 h 1298"/>
              <a:gd name="T12" fmla="*/ 2147483647 w 246"/>
              <a:gd name="T13" fmla="*/ 2147483647 h 1298"/>
              <a:gd name="T14" fmla="*/ 2147483647 w 246"/>
              <a:gd name="T15" fmla="*/ 2147483647 h 1298"/>
              <a:gd name="T16" fmla="*/ 2147483647 w 246"/>
              <a:gd name="T17" fmla="*/ 2147483647 h 1298"/>
              <a:gd name="T18" fmla="*/ 2147483647 w 246"/>
              <a:gd name="T19" fmla="*/ 2147483647 h 1298"/>
              <a:gd name="T20" fmla="*/ 2147483647 w 246"/>
              <a:gd name="T21" fmla="*/ 2147483647 h 1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1298"/>
              <a:gd name="T35" fmla="*/ 246 w 246"/>
              <a:gd name="T36" fmla="*/ 1298 h 1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1298">
                <a:moveTo>
                  <a:pt x="15" y="0"/>
                </a:moveTo>
                <a:cubicBezTo>
                  <a:pt x="17" y="50"/>
                  <a:pt x="0" y="215"/>
                  <a:pt x="54" y="269"/>
                </a:cubicBezTo>
                <a:cubicBezTo>
                  <a:pt x="59" y="337"/>
                  <a:pt x="66" y="378"/>
                  <a:pt x="84" y="438"/>
                </a:cubicBezTo>
                <a:cubicBezTo>
                  <a:pt x="90" y="502"/>
                  <a:pt x="95" y="549"/>
                  <a:pt x="115" y="607"/>
                </a:cubicBezTo>
                <a:cubicBezTo>
                  <a:pt x="124" y="676"/>
                  <a:pt x="133" y="740"/>
                  <a:pt x="153" y="806"/>
                </a:cubicBezTo>
                <a:cubicBezTo>
                  <a:pt x="156" y="857"/>
                  <a:pt x="156" y="909"/>
                  <a:pt x="161" y="960"/>
                </a:cubicBezTo>
                <a:cubicBezTo>
                  <a:pt x="162" y="976"/>
                  <a:pt x="171" y="991"/>
                  <a:pt x="176" y="1006"/>
                </a:cubicBezTo>
                <a:cubicBezTo>
                  <a:pt x="181" y="1021"/>
                  <a:pt x="192" y="1052"/>
                  <a:pt x="192" y="1052"/>
                </a:cubicBezTo>
                <a:cubicBezTo>
                  <a:pt x="197" y="1124"/>
                  <a:pt x="193" y="1172"/>
                  <a:pt x="230" y="1229"/>
                </a:cubicBezTo>
                <a:cubicBezTo>
                  <a:pt x="223" y="1252"/>
                  <a:pt x="217" y="1257"/>
                  <a:pt x="230" y="1282"/>
                </a:cubicBezTo>
                <a:cubicBezTo>
                  <a:pt x="233" y="1289"/>
                  <a:pt x="246" y="1298"/>
                  <a:pt x="246" y="1298"/>
                </a:cubicBezTo>
              </a:path>
            </a:pathLst>
          </a:custGeom>
          <a:noFill/>
          <a:ln w="571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41" name="Freeform 35"/>
          <p:cNvSpPr>
            <a:spLocks/>
          </p:cNvSpPr>
          <p:nvPr/>
        </p:nvSpPr>
        <p:spPr bwMode="auto">
          <a:xfrm>
            <a:off x="1187450" y="3244850"/>
            <a:ext cx="47625" cy="246063"/>
          </a:xfrm>
          <a:custGeom>
            <a:avLst/>
            <a:gdLst>
              <a:gd name="T0" fmla="*/ 2147483647 w 38"/>
              <a:gd name="T1" fmla="*/ 0 h 85"/>
              <a:gd name="T2" fmla="*/ 0 w 38"/>
              <a:gd name="T3" fmla="*/ 2147483647 h 85"/>
              <a:gd name="T4" fmla="*/ 0 60000 65536"/>
              <a:gd name="T5" fmla="*/ 0 60000 65536"/>
              <a:gd name="T6" fmla="*/ 0 w 38"/>
              <a:gd name="T7" fmla="*/ 0 h 85"/>
              <a:gd name="T8" fmla="*/ 38 w 38"/>
              <a:gd name="T9" fmla="*/ 85 h 85"/>
            </a:gdLst>
            <a:ahLst/>
            <a:cxnLst>
              <a:cxn ang="T4">
                <a:pos x="T0" y="T1"/>
              </a:cxn>
              <a:cxn ang="T5">
                <a:pos x="T2" y="T3"/>
              </a:cxn>
            </a:cxnLst>
            <a:rect l="T6" t="T7" r="T8" b="T9"/>
            <a:pathLst>
              <a:path w="38" h="85">
                <a:moveTo>
                  <a:pt x="38" y="0"/>
                </a:moveTo>
                <a:cubicBezTo>
                  <a:pt x="14" y="26"/>
                  <a:pt x="0" y="49"/>
                  <a:pt x="0" y="85"/>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42" name="Freeform 36"/>
          <p:cNvSpPr>
            <a:spLocks/>
          </p:cNvSpPr>
          <p:nvPr/>
        </p:nvSpPr>
        <p:spPr bwMode="auto">
          <a:xfrm>
            <a:off x="1758950" y="3425825"/>
            <a:ext cx="187325" cy="373063"/>
          </a:xfrm>
          <a:custGeom>
            <a:avLst/>
            <a:gdLst>
              <a:gd name="T0" fmla="*/ 2147483647 w 149"/>
              <a:gd name="T1" fmla="*/ 0 h 222"/>
              <a:gd name="T2" fmla="*/ 2147483647 w 149"/>
              <a:gd name="T3" fmla="*/ 2147483647 h 222"/>
              <a:gd name="T4" fmla="*/ 0 w 149"/>
              <a:gd name="T5" fmla="*/ 2147483647 h 222"/>
              <a:gd name="T6" fmla="*/ 0 60000 65536"/>
              <a:gd name="T7" fmla="*/ 0 60000 65536"/>
              <a:gd name="T8" fmla="*/ 0 60000 65536"/>
              <a:gd name="T9" fmla="*/ 0 w 149"/>
              <a:gd name="T10" fmla="*/ 0 h 222"/>
              <a:gd name="T11" fmla="*/ 149 w 149"/>
              <a:gd name="T12" fmla="*/ 222 h 222"/>
            </a:gdLst>
            <a:ahLst/>
            <a:cxnLst>
              <a:cxn ang="T6">
                <a:pos x="T0" y="T1"/>
              </a:cxn>
              <a:cxn ang="T7">
                <a:pos x="T2" y="T3"/>
              </a:cxn>
              <a:cxn ang="T8">
                <a:pos x="T4" y="T5"/>
              </a:cxn>
            </a:cxnLst>
            <a:rect l="T9" t="T10" r="T11" b="T12"/>
            <a:pathLst>
              <a:path w="149" h="222">
                <a:moveTo>
                  <a:pt x="107" y="0"/>
                </a:moveTo>
                <a:cubicBezTo>
                  <a:pt x="149" y="64"/>
                  <a:pt x="92" y="141"/>
                  <a:pt x="38" y="176"/>
                </a:cubicBezTo>
                <a:cubicBezTo>
                  <a:pt x="29" y="201"/>
                  <a:pt x="24" y="211"/>
                  <a:pt x="0" y="222"/>
                </a:cubicBezTo>
              </a:path>
            </a:pathLst>
          </a:custGeom>
          <a:noFill/>
          <a:ln w="19050">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57" name="Text Box 37"/>
          <p:cNvSpPr txBox="1">
            <a:spLocks noChangeArrowheads="1"/>
          </p:cNvSpPr>
          <p:nvPr/>
        </p:nvSpPr>
        <p:spPr bwMode="auto">
          <a:xfrm>
            <a:off x="6443663" y="2636838"/>
            <a:ext cx="1652587" cy="396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Deformación y curvatura del pelo radical</a:t>
            </a:r>
          </a:p>
        </p:txBody>
      </p:sp>
      <p:pic>
        <p:nvPicPr>
          <p:cNvPr id="5158" name="Picture 38" descr="CARK9FF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775" y="3106738"/>
            <a:ext cx="957263" cy="1397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7445" name="Group 39"/>
          <p:cNvGrpSpPr>
            <a:grpSpLocks/>
          </p:cNvGrpSpPr>
          <p:nvPr/>
        </p:nvGrpSpPr>
        <p:grpSpPr bwMode="auto">
          <a:xfrm>
            <a:off x="998538" y="147638"/>
            <a:ext cx="1166812" cy="1752600"/>
            <a:chOff x="-1607" y="142"/>
            <a:chExt cx="926" cy="1043"/>
          </a:xfrm>
        </p:grpSpPr>
        <p:grpSp>
          <p:nvGrpSpPr>
            <p:cNvPr id="17487" name="Group 40"/>
            <p:cNvGrpSpPr>
              <a:grpSpLocks/>
            </p:cNvGrpSpPr>
            <p:nvPr/>
          </p:nvGrpSpPr>
          <p:grpSpPr bwMode="auto">
            <a:xfrm rot="2792970">
              <a:off x="-1096" y="827"/>
              <a:ext cx="544" cy="171"/>
              <a:chOff x="2872" y="1565"/>
              <a:chExt cx="647" cy="186"/>
            </a:xfrm>
          </p:grpSpPr>
          <p:sp>
            <p:nvSpPr>
              <p:cNvPr id="17496" name="Freeform 41"/>
              <p:cNvSpPr>
                <a:spLocks/>
              </p:cNvSpPr>
              <p:nvPr/>
            </p:nvSpPr>
            <p:spPr bwMode="auto">
              <a:xfrm>
                <a:off x="2872" y="1565"/>
                <a:ext cx="647" cy="186"/>
              </a:xfrm>
              <a:custGeom>
                <a:avLst/>
                <a:gdLst>
                  <a:gd name="T0" fmla="*/ 0 w 647"/>
                  <a:gd name="T1" fmla="*/ 186 h 186"/>
                  <a:gd name="T2" fmla="*/ 62 w 647"/>
                  <a:gd name="T3" fmla="*/ 117 h 186"/>
                  <a:gd name="T4" fmla="*/ 139 w 647"/>
                  <a:gd name="T5" fmla="*/ 63 h 186"/>
                  <a:gd name="T6" fmla="*/ 162 w 647"/>
                  <a:gd name="T7" fmla="*/ 48 h 186"/>
                  <a:gd name="T8" fmla="*/ 177 w 647"/>
                  <a:gd name="T9" fmla="*/ 32 h 186"/>
                  <a:gd name="T10" fmla="*/ 292 w 647"/>
                  <a:gd name="T11" fmla="*/ 2 h 186"/>
                  <a:gd name="T12" fmla="*/ 615 w 647"/>
                  <a:gd name="T13" fmla="*/ 32 h 186"/>
                  <a:gd name="T14" fmla="*/ 638 w 647"/>
                  <a:gd name="T15" fmla="*/ 48 h 186"/>
                  <a:gd name="T16" fmla="*/ 599 w 647"/>
                  <a:gd name="T17" fmla="*/ 71 h 186"/>
                  <a:gd name="T18" fmla="*/ 530 w 647"/>
                  <a:gd name="T19" fmla="*/ 102 h 186"/>
                  <a:gd name="T20" fmla="*/ 392 w 647"/>
                  <a:gd name="T21" fmla="*/ 171 h 186"/>
                  <a:gd name="T22" fmla="*/ 300 w 647"/>
                  <a:gd name="T23" fmla="*/ 178 h 186"/>
                  <a:gd name="T24" fmla="*/ 0 w 647"/>
                  <a:gd name="T25" fmla="*/ 186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7"/>
                  <a:gd name="T40" fmla="*/ 0 h 186"/>
                  <a:gd name="T41" fmla="*/ 647 w 647"/>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7" h="186">
                    <a:moveTo>
                      <a:pt x="0" y="186"/>
                    </a:moveTo>
                    <a:cubicBezTo>
                      <a:pt x="25" y="162"/>
                      <a:pt x="34" y="135"/>
                      <a:pt x="62" y="117"/>
                    </a:cubicBezTo>
                    <a:cubicBezTo>
                      <a:pt x="81" y="88"/>
                      <a:pt x="108" y="78"/>
                      <a:pt x="139" y="63"/>
                    </a:cubicBezTo>
                    <a:cubicBezTo>
                      <a:pt x="147" y="59"/>
                      <a:pt x="155" y="54"/>
                      <a:pt x="162" y="48"/>
                    </a:cubicBezTo>
                    <a:cubicBezTo>
                      <a:pt x="168" y="43"/>
                      <a:pt x="171" y="36"/>
                      <a:pt x="177" y="32"/>
                    </a:cubicBezTo>
                    <a:cubicBezTo>
                      <a:pt x="209" y="13"/>
                      <a:pt x="255" y="8"/>
                      <a:pt x="292" y="2"/>
                    </a:cubicBezTo>
                    <a:cubicBezTo>
                      <a:pt x="399" y="6"/>
                      <a:pt x="511" y="0"/>
                      <a:pt x="615" y="32"/>
                    </a:cubicBezTo>
                    <a:cubicBezTo>
                      <a:pt x="632" y="50"/>
                      <a:pt x="623" y="48"/>
                      <a:pt x="638" y="48"/>
                    </a:cubicBezTo>
                    <a:cubicBezTo>
                      <a:pt x="579" y="66"/>
                      <a:pt x="647" y="41"/>
                      <a:pt x="599" y="71"/>
                    </a:cubicBezTo>
                    <a:cubicBezTo>
                      <a:pt x="578" y="84"/>
                      <a:pt x="551" y="90"/>
                      <a:pt x="530" y="102"/>
                    </a:cubicBezTo>
                    <a:cubicBezTo>
                      <a:pt x="482" y="129"/>
                      <a:pt x="445" y="153"/>
                      <a:pt x="392" y="171"/>
                    </a:cubicBezTo>
                    <a:cubicBezTo>
                      <a:pt x="363" y="181"/>
                      <a:pt x="331" y="177"/>
                      <a:pt x="300" y="178"/>
                    </a:cubicBezTo>
                    <a:cubicBezTo>
                      <a:pt x="200" y="182"/>
                      <a:pt x="100" y="183"/>
                      <a:pt x="0" y="186"/>
                    </a:cubicBezTo>
                    <a:close/>
                  </a:path>
                </a:pathLst>
              </a:custGeom>
              <a:solidFill>
                <a:srgbClr val="00B000"/>
              </a:solidFill>
              <a:ln w="9525">
                <a:solidFill>
                  <a:srgbClr val="CCFF66"/>
                </a:solidFill>
                <a:round/>
                <a:headEnd/>
                <a:tailEnd/>
              </a:ln>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7" name="Freeform 42"/>
              <p:cNvSpPr>
                <a:spLocks/>
              </p:cNvSpPr>
              <p:nvPr/>
            </p:nvSpPr>
            <p:spPr bwMode="auto">
              <a:xfrm>
                <a:off x="2911" y="1613"/>
                <a:ext cx="568" cy="123"/>
              </a:xfrm>
              <a:custGeom>
                <a:avLst/>
                <a:gdLst>
                  <a:gd name="T0" fmla="*/ 0 w 568"/>
                  <a:gd name="T1" fmla="*/ 123 h 123"/>
                  <a:gd name="T2" fmla="*/ 215 w 568"/>
                  <a:gd name="T3" fmla="*/ 54 h 123"/>
                  <a:gd name="T4" fmla="*/ 430 w 568"/>
                  <a:gd name="T5" fmla="*/ 23 h 123"/>
                  <a:gd name="T6" fmla="*/ 568 w 568"/>
                  <a:gd name="T7" fmla="*/ 0 h 123"/>
                  <a:gd name="T8" fmla="*/ 0 60000 65536"/>
                  <a:gd name="T9" fmla="*/ 0 60000 65536"/>
                  <a:gd name="T10" fmla="*/ 0 60000 65536"/>
                  <a:gd name="T11" fmla="*/ 0 60000 65536"/>
                  <a:gd name="T12" fmla="*/ 0 w 568"/>
                  <a:gd name="T13" fmla="*/ 0 h 123"/>
                  <a:gd name="T14" fmla="*/ 568 w 568"/>
                  <a:gd name="T15" fmla="*/ 123 h 123"/>
                </a:gdLst>
                <a:ahLst/>
                <a:cxnLst>
                  <a:cxn ang="T8">
                    <a:pos x="T0" y="T1"/>
                  </a:cxn>
                  <a:cxn ang="T9">
                    <a:pos x="T2" y="T3"/>
                  </a:cxn>
                  <a:cxn ang="T10">
                    <a:pos x="T4" y="T5"/>
                  </a:cxn>
                  <a:cxn ang="T11">
                    <a:pos x="T6" y="T7"/>
                  </a:cxn>
                </a:cxnLst>
                <a:rect l="T12" t="T13" r="T14" b="T15"/>
                <a:pathLst>
                  <a:path w="568" h="123">
                    <a:moveTo>
                      <a:pt x="0" y="123"/>
                    </a:moveTo>
                    <a:cubicBezTo>
                      <a:pt x="71" y="98"/>
                      <a:pt x="142" y="72"/>
                      <a:pt x="215" y="54"/>
                    </a:cubicBezTo>
                    <a:cubicBezTo>
                      <a:pt x="285" y="37"/>
                      <a:pt x="359" y="34"/>
                      <a:pt x="430" y="23"/>
                    </a:cubicBezTo>
                    <a:cubicBezTo>
                      <a:pt x="476" y="16"/>
                      <a:pt x="521" y="0"/>
                      <a:pt x="568" y="0"/>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7488" name="Freeform 43"/>
            <p:cNvSpPr>
              <a:spLocks/>
            </p:cNvSpPr>
            <p:nvPr/>
          </p:nvSpPr>
          <p:spPr bwMode="auto">
            <a:xfrm>
              <a:off x="-1607" y="772"/>
              <a:ext cx="535" cy="325"/>
            </a:xfrm>
            <a:custGeom>
              <a:avLst/>
              <a:gdLst>
                <a:gd name="T0" fmla="*/ 535 w 535"/>
                <a:gd name="T1" fmla="*/ 0 h 325"/>
                <a:gd name="T2" fmla="*/ 312 w 535"/>
                <a:gd name="T3" fmla="*/ 38 h 325"/>
                <a:gd name="T4" fmla="*/ 220 w 535"/>
                <a:gd name="T5" fmla="*/ 77 h 325"/>
                <a:gd name="T6" fmla="*/ 166 w 535"/>
                <a:gd name="T7" fmla="*/ 123 h 325"/>
                <a:gd name="T8" fmla="*/ 120 w 535"/>
                <a:gd name="T9" fmla="*/ 184 h 325"/>
                <a:gd name="T10" fmla="*/ 74 w 535"/>
                <a:gd name="T11" fmla="*/ 261 h 325"/>
                <a:gd name="T12" fmla="*/ 44 w 535"/>
                <a:gd name="T13" fmla="*/ 315 h 325"/>
                <a:gd name="T14" fmla="*/ 205 w 535"/>
                <a:gd name="T15" fmla="*/ 300 h 325"/>
                <a:gd name="T16" fmla="*/ 312 w 535"/>
                <a:gd name="T17" fmla="*/ 269 h 325"/>
                <a:gd name="T18" fmla="*/ 374 w 535"/>
                <a:gd name="T19" fmla="*/ 238 h 325"/>
                <a:gd name="T20" fmla="*/ 435 w 535"/>
                <a:gd name="T21" fmla="*/ 200 h 325"/>
                <a:gd name="T22" fmla="*/ 520 w 535"/>
                <a:gd name="T23" fmla="*/ 77 h 325"/>
                <a:gd name="T24" fmla="*/ 535 w 535"/>
                <a:gd name="T25" fmla="*/ 0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325"/>
                <a:gd name="T41" fmla="*/ 535 w 53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325">
                  <a:moveTo>
                    <a:pt x="535" y="0"/>
                  </a:moveTo>
                  <a:cubicBezTo>
                    <a:pt x="459" y="7"/>
                    <a:pt x="385" y="14"/>
                    <a:pt x="312" y="38"/>
                  </a:cubicBezTo>
                  <a:cubicBezTo>
                    <a:pt x="278" y="49"/>
                    <a:pt x="253" y="66"/>
                    <a:pt x="220" y="77"/>
                  </a:cubicBezTo>
                  <a:cubicBezTo>
                    <a:pt x="196" y="113"/>
                    <a:pt x="187" y="95"/>
                    <a:pt x="166" y="123"/>
                  </a:cubicBezTo>
                  <a:cubicBezTo>
                    <a:pt x="114" y="192"/>
                    <a:pt x="157" y="150"/>
                    <a:pt x="120" y="184"/>
                  </a:cubicBezTo>
                  <a:cubicBezTo>
                    <a:pt x="113" y="207"/>
                    <a:pt x="91" y="245"/>
                    <a:pt x="74" y="261"/>
                  </a:cubicBezTo>
                  <a:cubicBezTo>
                    <a:pt x="67" y="285"/>
                    <a:pt x="54" y="294"/>
                    <a:pt x="44" y="315"/>
                  </a:cubicBezTo>
                  <a:cubicBezTo>
                    <a:pt x="131" y="292"/>
                    <a:pt x="0" y="325"/>
                    <a:pt x="205" y="300"/>
                  </a:cubicBezTo>
                  <a:cubicBezTo>
                    <a:pt x="240" y="296"/>
                    <a:pt x="278" y="279"/>
                    <a:pt x="312" y="269"/>
                  </a:cubicBezTo>
                  <a:cubicBezTo>
                    <a:pt x="333" y="248"/>
                    <a:pt x="349" y="251"/>
                    <a:pt x="374" y="238"/>
                  </a:cubicBezTo>
                  <a:cubicBezTo>
                    <a:pt x="400" y="225"/>
                    <a:pt x="407" y="208"/>
                    <a:pt x="435" y="200"/>
                  </a:cubicBezTo>
                  <a:cubicBezTo>
                    <a:pt x="472" y="163"/>
                    <a:pt x="483" y="112"/>
                    <a:pt x="520" y="77"/>
                  </a:cubicBezTo>
                  <a:cubicBezTo>
                    <a:pt x="529" y="49"/>
                    <a:pt x="535" y="30"/>
                    <a:pt x="535" y="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9" name="Freeform 44"/>
            <p:cNvSpPr>
              <a:spLocks/>
            </p:cNvSpPr>
            <p:nvPr/>
          </p:nvSpPr>
          <p:spPr bwMode="auto">
            <a:xfrm>
              <a:off x="-1540" y="786"/>
              <a:ext cx="493" cy="286"/>
            </a:xfrm>
            <a:custGeom>
              <a:avLst/>
              <a:gdLst>
                <a:gd name="T0" fmla="*/ 476 w 493"/>
                <a:gd name="T1" fmla="*/ 9 h 286"/>
                <a:gd name="T2" fmla="*/ 430 w 493"/>
                <a:gd name="T3" fmla="*/ 32 h 286"/>
                <a:gd name="T4" fmla="*/ 369 w 493"/>
                <a:gd name="T5" fmla="*/ 70 h 286"/>
                <a:gd name="T6" fmla="*/ 238 w 493"/>
                <a:gd name="T7" fmla="*/ 140 h 286"/>
                <a:gd name="T8" fmla="*/ 192 w 493"/>
                <a:gd name="T9" fmla="*/ 170 h 286"/>
                <a:gd name="T10" fmla="*/ 146 w 493"/>
                <a:gd name="T11" fmla="*/ 186 h 286"/>
                <a:gd name="T12" fmla="*/ 84 w 493"/>
                <a:gd name="T13" fmla="*/ 216 h 286"/>
                <a:gd name="T14" fmla="*/ 31 w 493"/>
                <a:gd name="T15" fmla="*/ 255 h 286"/>
                <a:gd name="T16" fmla="*/ 0 w 493"/>
                <a:gd name="T17" fmla="*/ 286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3"/>
                <a:gd name="T28" fmla="*/ 0 h 286"/>
                <a:gd name="T29" fmla="*/ 493 w 49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3" h="286">
                  <a:moveTo>
                    <a:pt x="476" y="9"/>
                  </a:moveTo>
                  <a:cubicBezTo>
                    <a:pt x="411" y="52"/>
                    <a:pt x="493" y="0"/>
                    <a:pt x="430" y="32"/>
                  </a:cubicBezTo>
                  <a:cubicBezTo>
                    <a:pt x="404" y="45"/>
                    <a:pt x="397" y="62"/>
                    <a:pt x="369" y="70"/>
                  </a:cubicBezTo>
                  <a:cubicBezTo>
                    <a:pt x="335" y="104"/>
                    <a:pt x="280" y="117"/>
                    <a:pt x="238" y="140"/>
                  </a:cubicBezTo>
                  <a:cubicBezTo>
                    <a:pt x="222" y="149"/>
                    <a:pt x="209" y="164"/>
                    <a:pt x="192" y="170"/>
                  </a:cubicBezTo>
                  <a:cubicBezTo>
                    <a:pt x="177" y="175"/>
                    <a:pt x="146" y="186"/>
                    <a:pt x="146" y="186"/>
                  </a:cubicBezTo>
                  <a:cubicBezTo>
                    <a:pt x="127" y="204"/>
                    <a:pt x="109" y="208"/>
                    <a:pt x="84" y="216"/>
                  </a:cubicBezTo>
                  <a:cubicBezTo>
                    <a:pt x="66" y="235"/>
                    <a:pt x="49" y="237"/>
                    <a:pt x="31" y="255"/>
                  </a:cubicBezTo>
                  <a:cubicBezTo>
                    <a:pt x="21" y="265"/>
                    <a:pt x="0" y="286"/>
                    <a:pt x="0" y="286"/>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0" name="Freeform 45"/>
            <p:cNvSpPr>
              <a:spLocks/>
            </p:cNvSpPr>
            <p:nvPr/>
          </p:nvSpPr>
          <p:spPr bwMode="auto">
            <a:xfrm>
              <a:off x="-1074" y="537"/>
              <a:ext cx="393" cy="234"/>
            </a:xfrm>
            <a:custGeom>
              <a:avLst/>
              <a:gdLst>
                <a:gd name="T0" fmla="*/ 9 w 393"/>
                <a:gd name="T1" fmla="*/ 220 h 234"/>
                <a:gd name="T2" fmla="*/ 32 w 393"/>
                <a:gd name="T3" fmla="*/ 181 h 234"/>
                <a:gd name="T4" fmla="*/ 71 w 393"/>
                <a:gd name="T5" fmla="*/ 120 h 234"/>
                <a:gd name="T6" fmla="*/ 78 w 393"/>
                <a:gd name="T7" fmla="*/ 97 h 234"/>
                <a:gd name="T8" fmla="*/ 101 w 393"/>
                <a:gd name="T9" fmla="*/ 89 h 234"/>
                <a:gd name="T10" fmla="*/ 155 w 393"/>
                <a:gd name="T11" fmla="*/ 51 h 234"/>
                <a:gd name="T12" fmla="*/ 362 w 393"/>
                <a:gd name="T13" fmla="*/ 35 h 234"/>
                <a:gd name="T14" fmla="*/ 393 w 393"/>
                <a:gd name="T15" fmla="*/ 43 h 234"/>
                <a:gd name="T16" fmla="*/ 324 w 393"/>
                <a:gd name="T17" fmla="*/ 74 h 234"/>
                <a:gd name="T18" fmla="*/ 278 w 393"/>
                <a:gd name="T19" fmla="*/ 104 h 234"/>
                <a:gd name="T20" fmla="*/ 263 w 393"/>
                <a:gd name="T21" fmla="*/ 120 h 234"/>
                <a:gd name="T22" fmla="*/ 216 w 393"/>
                <a:gd name="T23" fmla="*/ 135 h 234"/>
                <a:gd name="T24" fmla="*/ 155 w 393"/>
                <a:gd name="T25" fmla="*/ 166 h 234"/>
                <a:gd name="T26" fmla="*/ 63 w 393"/>
                <a:gd name="T27" fmla="*/ 212 h 234"/>
                <a:gd name="T28" fmla="*/ 9 w 393"/>
                <a:gd name="T29" fmla="*/ 22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1" name="Freeform 46"/>
            <p:cNvSpPr>
              <a:spLocks/>
            </p:cNvSpPr>
            <p:nvPr/>
          </p:nvSpPr>
          <p:spPr bwMode="auto">
            <a:xfrm rot="1381452">
              <a:off x="-1058" y="347"/>
              <a:ext cx="300" cy="179"/>
            </a:xfrm>
            <a:custGeom>
              <a:avLst/>
              <a:gdLst>
                <a:gd name="T0" fmla="*/ 2 w 393"/>
                <a:gd name="T1" fmla="*/ 2 h 234"/>
                <a:gd name="T2" fmla="*/ 2 w 393"/>
                <a:gd name="T3" fmla="*/ 2 h 234"/>
                <a:gd name="T4" fmla="*/ 2 w 393"/>
                <a:gd name="T5" fmla="*/ 2 h 234"/>
                <a:gd name="T6" fmla="*/ 2 w 393"/>
                <a:gd name="T7" fmla="*/ 2 h 234"/>
                <a:gd name="T8" fmla="*/ 2 w 393"/>
                <a:gd name="T9" fmla="*/ 2 h 234"/>
                <a:gd name="T10" fmla="*/ 2 w 393"/>
                <a:gd name="T11" fmla="*/ 2 h 234"/>
                <a:gd name="T12" fmla="*/ 2 w 393"/>
                <a:gd name="T13" fmla="*/ 2 h 234"/>
                <a:gd name="T14" fmla="*/ 2 w 393"/>
                <a:gd name="T15" fmla="*/ 2 h 234"/>
                <a:gd name="T16" fmla="*/ 2 w 393"/>
                <a:gd name="T17" fmla="*/ 2 h 234"/>
                <a:gd name="T18" fmla="*/ 2 w 393"/>
                <a:gd name="T19" fmla="*/ 2 h 234"/>
                <a:gd name="T20" fmla="*/ 2 w 393"/>
                <a:gd name="T21" fmla="*/ 2 h 234"/>
                <a:gd name="T22" fmla="*/ 2 w 393"/>
                <a:gd name="T23" fmla="*/ 2 h 234"/>
                <a:gd name="T24" fmla="*/ 2 w 393"/>
                <a:gd name="T25" fmla="*/ 2 h 234"/>
                <a:gd name="T26" fmla="*/ 2 w 393"/>
                <a:gd name="T27" fmla="*/ 2 h 234"/>
                <a:gd name="T28" fmla="*/ 2 w 393"/>
                <a:gd name="T29" fmla="*/ 2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2" name="Freeform 47"/>
            <p:cNvSpPr>
              <a:spLocks/>
            </p:cNvSpPr>
            <p:nvPr/>
          </p:nvSpPr>
          <p:spPr bwMode="auto">
            <a:xfrm rot="1381452">
              <a:off x="-1356" y="357"/>
              <a:ext cx="261" cy="273"/>
            </a:xfrm>
            <a:custGeom>
              <a:avLst/>
              <a:gdLst>
                <a:gd name="T0" fmla="*/ 1 w 393"/>
                <a:gd name="T1" fmla="*/ 22477 h 234"/>
                <a:gd name="T2" fmla="*/ 1 w 393"/>
                <a:gd name="T3" fmla="*/ 18471 h 234"/>
                <a:gd name="T4" fmla="*/ 1 w 393"/>
                <a:gd name="T5" fmla="*/ 12226 h 234"/>
                <a:gd name="T6" fmla="*/ 1 w 393"/>
                <a:gd name="T7" fmla="*/ 9949 h 234"/>
                <a:gd name="T8" fmla="*/ 1 w 393"/>
                <a:gd name="T9" fmla="*/ 9128 h 234"/>
                <a:gd name="T10" fmla="*/ 1 w 393"/>
                <a:gd name="T11" fmla="*/ 5350 h 234"/>
                <a:gd name="T12" fmla="*/ 1 w 393"/>
                <a:gd name="T13" fmla="*/ 3620 h 234"/>
                <a:gd name="T14" fmla="*/ 1 w 393"/>
                <a:gd name="T15" fmla="*/ 4342 h 234"/>
                <a:gd name="T16" fmla="*/ 1 w 393"/>
                <a:gd name="T17" fmla="*/ 7530 h 234"/>
                <a:gd name="T18" fmla="*/ 1 w 393"/>
                <a:gd name="T19" fmla="*/ 10649 h 234"/>
                <a:gd name="T20" fmla="*/ 1 w 393"/>
                <a:gd name="T21" fmla="*/ 12226 h 234"/>
                <a:gd name="T22" fmla="*/ 1 w 393"/>
                <a:gd name="T23" fmla="*/ 13872 h 234"/>
                <a:gd name="T24" fmla="*/ 1 w 393"/>
                <a:gd name="T25" fmla="*/ 16940 h 234"/>
                <a:gd name="T26" fmla="*/ 1 w 393"/>
                <a:gd name="T27" fmla="*/ 21564 h 234"/>
                <a:gd name="T28" fmla="*/ 1 w 393"/>
                <a:gd name="T29" fmla="*/ 2247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3" name="Freeform 48"/>
            <p:cNvSpPr>
              <a:spLocks/>
            </p:cNvSpPr>
            <p:nvPr/>
          </p:nvSpPr>
          <p:spPr bwMode="auto">
            <a:xfrm>
              <a:off x="-1370" y="405"/>
              <a:ext cx="225" cy="144"/>
            </a:xfrm>
            <a:custGeom>
              <a:avLst/>
              <a:gdLst>
                <a:gd name="T0" fmla="*/ 15682 w 194"/>
                <a:gd name="T1" fmla="*/ 5 h 151"/>
                <a:gd name="T2" fmla="*/ 12428 w 194"/>
                <a:gd name="T3" fmla="*/ 10 h 151"/>
                <a:gd name="T4" fmla="*/ 11122 w 194"/>
                <a:gd name="T5" fmla="*/ 10 h 151"/>
                <a:gd name="T6" fmla="*/ 0 w 194"/>
                <a:gd name="T7" fmla="*/ 36 h 151"/>
                <a:gd name="T8" fmla="*/ 0 60000 65536"/>
                <a:gd name="T9" fmla="*/ 0 60000 65536"/>
                <a:gd name="T10" fmla="*/ 0 60000 65536"/>
                <a:gd name="T11" fmla="*/ 0 60000 65536"/>
                <a:gd name="T12" fmla="*/ 0 w 194"/>
                <a:gd name="T13" fmla="*/ 0 h 151"/>
                <a:gd name="T14" fmla="*/ 194 w 194"/>
                <a:gd name="T15" fmla="*/ 151 h 151"/>
              </a:gdLst>
              <a:ahLst/>
              <a:cxnLst>
                <a:cxn ang="T8">
                  <a:pos x="T0" y="T1"/>
                </a:cxn>
                <a:cxn ang="T9">
                  <a:pos x="T2" y="T3"/>
                </a:cxn>
                <a:cxn ang="T10">
                  <a:pos x="T4" y="T5"/>
                </a:cxn>
                <a:cxn ang="T11">
                  <a:pos x="T6" y="T7"/>
                </a:cxn>
              </a:cxnLst>
              <a:rect l="T12" t="T13" r="T14" b="T15"/>
              <a:pathLst>
                <a:path w="194" h="151">
                  <a:moveTo>
                    <a:pt x="184" y="5"/>
                  </a:moveTo>
                  <a:cubicBezTo>
                    <a:pt x="147" y="44"/>
                    <a:pt x="194" y="0"/>
                    <a:pt x="146" y="28"/>
                  </a:cubicBezTo>
                  <a:cubicBezTo>
                    <a:pt x="140" y="32"/>
                    <a:pt x="136" y="40"/>
                    <a:pt x="130" y="44"/>
                  </a:cubicBezTo>
                  <a:cubicBezTo>
                    <a:pt x="83" y="79"/>
                    <a:pt x="41" y="110"/>
                    <a:pt x="0" y="151"/>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4" name="Freeform 49"/>
            <p:cNvSpPr>
              <a:spLocks/>
            </p:cNvSpPr>
            <p:nvPr/>
          </p:nvSpPr>
          <p:spPr bwMode="auto">
            <a:xfrm>
              <a:off x="-1300" y="142"/>
              <a:ext cx="192" cy="132"/>
            </a:xfrm>
            <a:custGeom>
              <a:avLst/>
              <a:gdLst>
                <a:gd name="T0" fmla="*/ 2 w 246"/>
                <a:gd name="T1" fmla="*/ 438 h 125"/>
                <a:gd name="T2" fmla="*/ 2 w 246"/>
                <a:gd name="T3" fmla="*/ 0 h 125"/>
                <a:gd name="T4" fmla="*/ 2 w 246"/>
                <a:gd name="T5" fmla="*/ 115 h 125"/>
                <a:gd name="T6" fmla="*/ 2 w 246"/>
                <a:gd name="T7" fmla="*/ 197 h 125"/>
                <a:gd name="T8" fmla="*/ 2 w 246"/>
                <a:gd name="T9" fmla="*/ 469 h 125"/>
                <a:gd name="T10" fmla="*/ 2 w 246"/>
                <a:gd name="T11" fmla="*/ 353 h 125"/>
                <a:gd name="T12" fmla="*/ 2 w 246"/>
                <a:gd name="T13" fmla="*/ 394 h 125"/>
                <a:gd name="T14" fmla="*/ 2 w 246"/>
                <a:gd name="T15" fmla="*/ 516 h 125"/>
                <a:gd name="T16" fmla="*/ 2 w 246"/>
                <a:gd name="T17" fmla="*/ 438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25"/>
                <a:gd name="T29" fmla="*/ 246 w 24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25">
                  <a:moveTo>
                    <a:pt x="246" y="85"/>
                  </a:moveTo>
                  <a:cubicBezTo>
                    <a:pt x="223" y="20"/>
                    <a:pt x="220" y="13"/>
                    <a:pt x="146" y="0"/>
                  </a:cubicBezTo>
                  <a:cubicBezTo>
                    <a:pt x="92" y="19"/>
                    <a:pt x="116" y="11"/>
                    <a:pt x="77" y="23"/>
                  </a:cubicBezTo>
                  <a:cubicBezTo>
                    <a:pt x="69" y="28"/>
                    <a:pt x="59" y="31"/>
                    <a:pt x="54" y="39"/>
                  </a:cubicBezTo>
                  <a:cubicBezTo>
                    <a:pt x="0" y="125"/>
                    <a:pt x="57" y="66"/>
                    <a:pt x="31" y="92"/>
                  </a:cubicBezTo>
                  <a:cubicBezTo>
                    <a:pt x="54" y="85"/>
                    <a:pt x="100" y="69"/>
                    <a:pt x="100" y="69"/>
                  </a:cubicBezTo>
                  <a:cubicBezTo>
                    <a:pt x="120" y="72"/>
                    <a:pt x="141" y="73"/>
                    <a:pt x="161" y="77"/>
                  </a:cubicBezTo>
                  <a:cubicBezTo>
                    <a:pt x="178" y="80"/>
                    <a:pt x="213" y="103"/>
                    <a:pt x="230" y="100"/>
                  </a:cubicBezTo>
                  <a:cubicBezTo>
                    <a:pt x="237" y="99"/>
                    <a:pt x="241" y="90"/>
                    <a:pt x="246" y="85"/>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95" name="Freeform 50"/>
            <p:cNvSpPr>
              <a:spLocks/>
            </p:cNvSpPr>
            <p:nvPr/>
          </p:nvSpPr>
          <p:spPr bwMode="auto">
            <a:xfrm>
              <a:off x="-1217" y="173"/>
              <a:ext cx="100" cy="69"/>
            </a:xfrm>
            <a:custGeom>
              <a:avLst/>
              <a:gdLst>
                <a:gd name="T0" fmla="*/ 0 w 100"/>
                <a:gd name="T1" fmla="*/ 0 h 69"/>
                <a:gd name="T2" fmla="*/ 77 w 100"/>
                <a:gd name="T3" fmla="*/ 31 h 69"/>
                <a:gd name="T4" fmla="*/ 100 w 100"/>
                <a:gd name="T5" fmla="*/ 69 h 69"/>
                <a:gd name="T6" fmla="*/ 0 60000 65536"/>
                <a:gd name="T7" fmla="*/ 0 60000 65536"/>
                <a:gd name="T8" fmla="*/ 0 60000 65536"/>
                <a:gd name="T9" fmla="*/ 0 w 100"/>
                <a:gd name="T10" fmla="*/ 0 h 69"/>
                <a:gd name="T11" fmla="*/ 100 w 100"/>
                <a:gd name="T12" fmla="*/ 69 h 69"/>
              </a:gdLst>
              <a:ahLst/>
              <a:cxnLst>
                <a:cxn ang="T6">
                  <a:pos x="T0" y="T1"/>
                </a:cxn>
                <a:cxn ang="T7">
                  <a:pos x="T2" y="T3"/>
                </a:cxn>
                <a:cxn ang="T8">
                  <a:pos x="T4" y="T5"/>
                </a:cxn>
              </a:cxnLst>
              <a:rect l="T9" t="T10" r="T11" b="T12"/>
              <a:pathLst>
                <a:path w="100" h="69">
                  <a:moveTo>
                    <a:pt x="0" y="0"/>
                  </a:moveTo>
                  <a:cubicBezTo>
                    <a:pt x="33" y="7"/>
                    <a:pt x="54" y="7"/>
                    <a:pt x="77" y="31"/>
                  </a:cubicBezTo>
                  <a:cubicBezTo>
                    <a:pt x="87" y="61"/>
                    <a:pt x="79" y="48"/>
                    <a:pt x="100" y="69"/>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7446" name="Freeform 51"/>
          <p:cNvSpPr>
            <a:spLocks/>
          </p:cNvSpPr>
          <p:nvPr/>
        </p:nvSpPr>
        <p:spPr bwMode="auto">
          <a:xfrm>
            <a:off x="2084388" y="2695575"/>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47" name="Freeform 52"/>
          <p:cNvSpPr>
            <a:spLocks/>
          </p:cNvSpPr>
          <p:nvPr/>
        </p:nvSpPr>
        <p:spPr bwMode="auto">
          <a:xfrm>
            <a:off x="1778000" y="2905125"/>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48" name="Freeform 53"/>
          <p:cNvSpPr>
            <a:spLocks/>
          </p:cNvSpPr>
          <p:nvPr/>
        </p:nvSpPr>
        <p:spPr bwMode="auto">
          <a:xfrm>
            <a:off x="1822450" y="266700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74" name="Line 54"/>
          <p:cNvSpPr>
            <a:spLocks noChangeShapeType="1"/>
          </p:cNvSpPr>
          <p:nvPr/>
        </p:nvSpPr>
        <p:spPr bwMode="auto">
          <a:xfrm>
            <a:off x="4330700" y="3678238"/>
            <a:ext cx="450850"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75" name="Line 55"/>
          <p:cNvSpPr>
            <a:spLocks noChangeShapeType="1"/>
          </p:cNvSpPr>
          <p:nvPr/>
        </p:nvSpPr>
        <p:spPr bwMode="auto">
          <a:xfrm>
            <a:off x="6270625" y="3660775"/>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76" name="Line 56"/>
          <p:cNvSpPr>
            <a:spLocks noChangeShapeType="1"/>
          </p:cNvSpPr>
          <p:nvPr/>
        </p:nvSpPr>
        <p:spPr bwMode="auto">
          <a:xfrm rot="7880054">
            <a:off x="6828632" y="4791868"/>
            <a:ext cx="514350" cy="4763"/>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77" name="Line 57"/>
          <p:cNvSpPr>
            <a:spLocks noChangeShapeType="1"/>
          </p:cNvSpPr>
          <p:nvPr/>
        </p:nvSpPr>
        <p:spPr bwMode="auto">
          <a:xfrm flipH="1">
            <a:off x="5187950" y="5680075"/>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78" name="Line 58"/>
          <p:cNvSpPr>
            <a:spLocks noChangeShapeType="1"/>
          </p:cNvSpPr>
          <p:nvPr/>
        </p:nvSpPr>
        <p:spPr bwMode="auto">
          <a:xfrm flipH="1">
            <a:off x="3152775" y="5707063"/>
            <a:ext cx="449263" cy="0"/>
          </a:xfrm>
          <a:prstGeom prst="line">
            <a:avLst/>
          </a:prstGeom>
          <a:noFill/>
          <a:ln w="57150">
            <a:solidFill>
              <a:srgbClr val="FFFF00"/>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4" name="Freeform 59"/>
          <p:cNvSpPr>
            <a:spLocks/>
          </p:cNvSpPr>
          <p:nvPr/>
        </p:nvSpPr>
        <p:spPr bwMode="auto">
          <a:xfrm>
            <a:off x="1803400" y="2522538"/>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5" name="Freeform 60"/>
          <p:cNvSpPr>
            <a:spLocks/>
          </p:cNvSpPr>
          <p:nvPr/>
        </p:nvSpPr>
        <p:spPr bwMode="auto">
          <a:xfrm>
            <a:off x="1677988" y="2343150"/>
            <a:ext cx="96837"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6" name="Freeform 61"/>
          <p:cNvSpPr>
            <a:spLocks/>
          </p:cNvSpPr>
          <p:nvPr/>
        </p:nvSpPr>
        <p:spPr bwMode="auto">
          <a:xfrm>
            <a:off x="1746250" y="2709863"/>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7" name="Freeform 62"/>
          <p:cNvSpPr>
            <a:spLocks/>
          </p:cNvSpPr>
          <p:nvPr/>
        </p:nvSpPr>
        <p:spPr bwMode="auto">
          <a:xfrm>
            <a:off x="1730375" y="2589213"/>
            <a:ext cx="98425"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8" name="Freeform 63"/>
          <p:cNvSpPr>
            <a:spLocks/>
          </p:cNvSpPr>
          <p:nvPr/>
        </p:nvSpPr>
        <p:spPr bwMode="auto">
          <a:xfrm>
            <a:off x="1744663" y="2360613"/>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59" name="Freeform 64"/>
          <p:cNvSpPr>
            <a:spLocks/>
          </p:cNvSpPr>
          <p:nvPr/>
        </p:nvSpPr>
        <p:spPr bwMode="auto">
          <a:xfrm>
            <a:off x="1633538" y="292258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0" name="Freeform 65"/>
          <p:cNvSpPr>
            <a:spLocks/>
          </p:cNvSpPr>
          <p:nvPr/>
        </p:nvSpPr>
        <p:spPr bwMode="auto">
          <a:xfrm>
            <a:off x="1708150" y="249555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1" name="Freeform 66"/>
          <p:cNvSpPr>
            <a:spLocks/>
          </p:cNvSpPr>
          <p:nvPr/>
        </p:nvSpPr>
        <p:spPr bwMode="auto">
          <a:xfrm>
            <a:off x="1739900" y="2446338"/>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2" name="Freeform 67"/>
          <p:cNvSpPr>
            <a:spLocks/>
          </p:cNvSpPr>
          <p:nvPr/>
        </p:nvSpPr>
        <p:spPr bwMode="auto">
          <a:xfrm>
            <a:off x="1785938" y="2414588"/>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3" name="Freeform 68"/>
          <p:cNvSpPr>
            <a:spLocks/>
          </p:cNvSpPr>
          <p:nvPr/>
        </p:nvSpPr>
        <p:spPr bwMode="auto">
          <a:xfrm>
            <a:off x="1811338" y="3073400"/>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4" name="Freeform 69"/>
          <p:cNvSpPr>
            <a:spLocks/>
          </p:cNvSpPr>
          <p:nvPr/>
        </p:nvSpPr>
        <p:spPr bwMode="auto">
          <a:xfrm>
            <a:off x="1701800" y="2801938"/>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5" name="Freeform 70"/>
          <p:cNvSpPr>
            <a:spLocks/>
          </p:cNvSpPr>
          <p:nvPr/>
        </p:nvSpPr>
        <p:spPr bwMode="auto">
          <a:xfrm>
            <a:off x="1671638" y="2419350"/>
            <a:ext cx="96837"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6" name="Freeform 71"/>
          <p:cNvSpPr>
            <a:spLocks/>
          </p:cNvSpPr>
          <p:nvPr/>
        </p:nvSpPr>
        <p:spPr bwMode="auto">
          <a:xfrm>
            <a:off x="1477963" y="260508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7" name="Freeform 72"/>
          <p:cNvSpPr>
            <a:spLocks/>
          </p:cNvSpPr>
          <p:nvPr/>
        </p:nvSpPr>
        <p:spPr bwMode="auto">
          <a:xfrm>
            <a:off x="1643063" y="2538413"/>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8" name="Freeform 73"/>
          <p:cNvSpPr>
            <a:spLocks/>
          </p:cNvSpPr>
          <p:nvPr/>
        </p:nvSpPr>
        <p:spPr bwMode="auto">
          <a:xfrm>
            <a:off x="1587500" y="2457450"/>
            <a:ext cx="96838"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69" name="Freeform 74"/>
          <p:cNvSpPr>
            <a:spLocks/>
          </p:cNvSpPr>
          <p:nvPr/>
        </p:nvSpPr>
        <p:spPr bwMode="auto">
          <a:xfrm>
            <a:off x="1477963" y="2852738"/>
            <a:ext cx="96837"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0" name="Freeform 75"/>
          <p:cNvSpPr>
            <a:spLocks/>
          </p:cNvSpPr>
          <p:nvPr/>
        </p:nvSpPr>
        <p:spPr bwMode="auto">
          <a:xfrm>
            <a:off x="1547813" y="2732088"/>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1" name="Freeform 76"/>
          <p:cNvSpPr>
            <a:spLocks/>
          </p:cNvSpPr>
          <p:nvPr/>
        </p:nvSpPr>
        <p:spPr bwMode="auto">
          <a:xfrm>
            <a:off x="1327150" y="3054350"/>
            <a:ext cx="96838" cy="103188"/>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2" name="Freeform 77"/>
          <p:cNvSpPr>
            <a:spLocks/>
          </p:cNvSpPr>
          <p:nvPr/>
        </p:nvSpPr>
        <p:spPr bwMode="auto">
          <a:xfrm>
            <a:off x="1382713" y="2786063"/>
            <a:ext cx="96837"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3" name="Freeform 78"/>
          <p:cNvSpPr>
            <a:spLocks/>
          </p:cNvSpPr>
          <p:nvPr/>
        </p:nvSpPr>
        <p:spPr bwMode="auto">
          <a:xfrm>
            <a:off x="1924050" y="2601913"/>
            <a:ext cx="96838" cy="103187"/>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4" name="Freeform 79"/>
          <p:cNvSpPr>
            <a:spLocks/>
          </p:cNvSpPr>
          <p:nvPr/>
        </p:nvSpPr>
        <p:spPr bwMode="auto">
          <a:xfrm>
            <a:off x="2181225" y="2870200"/>
            <a:ext cx="96838" cy="101600"/>
          </a:xfrm>
          <a:custGeom>
            <a:avLst/>
            <a:gdLst>
              <a:gd name="T0" fmla="*/ 0 w 93"/>
              <a:gd name="T1" fmla="*/ 2147483647 h 108"/>
              <a:gd name="T2" fmla="*/ 2147483647 w 93"/>
              <a:gd name="T3" fmla="*/ 2147483647 h 108"/>
              <a:gd name="T4" fmla="*/ 2147483647 w 93"/>
              <a:gd name="T5" fmla="*/ 2147483647 h 108"/>
              <a:gd name="T6" fmla="*/ 2147483647 w 93"/>
              <a:gd name="T7" fmla="*/ 0 h 108"/>
              <a:gd name="T8" fmla="*/ 2147483647 w 93"/>
              <a:gd name="T9" fmla="*/ 2147483647 h 108"/>
              <a:gd name="T10" fmla="*/ 2147483647 w 93"/>
              <a:gd name="T11" fmla="*/ 2147483647 h 108"/>
              <a:gd name="T12" fmla="*/ 0 w 93"/>
              <a:gd name="T13" fmla="*/ 2147483647 h 108"/>
              <a:gd name="T14" fmla="*/ 0 60000 65536"/>
              <a:gd name="T15" fmla="*/ 0 60000 65536"/>
              <a:gd name="T16" fmla="*/ 0 60000 65536"/>
              <a:gd name="T17" fmla="*/ 0 60000 65536"/>
              <a:gd name="T18" fmla="*/ 0 60000 65536"/>
              <a:gd name="T19" fmla="*/ 0 60000 65536"/>
              <a:gd name="T20" fmla="*/ 0 60000 65536"/>
              <a:gd name="T21" fmla="*/ 0 w 93"/>
              <a:gd name="T22" fmla="*/ 0 h 108"/>
              <a:gd name="T23" fmla="*/ 93 w 93"/>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108">
                <a:moveTo>
                  <a:pt x="0" y="46"/>
                </a:moveTo>
                <a:cubicBezTo>
                  <a:pt x="18" y="99"/>
                  <a:pt x="5" y="80"/>
                  <a:pt x="31" y="108"/>
                </a:cubicBezTo>
                <a:cubicBezTo>
                  <a:pt x="73" y="99"/>
                  <a:pt x="80" y="100"/>
                  <a:pt x="93" y="61"/>
                </a:cubicBezTo>
                <a:cubicBezTo>
                  <a:pt x="74" y="6"/>
                  <a:pt x="91" y="24"/>
                  <a:pt x="54" y="0"/>
                </a:cubicBezTo>
                <a:cubicBezTo>
                  <a:pt x="27" y="9"/>
                  <a:pt x="30" y="3"/>
                  <a:pt x="16" y="31"/>
                </a:cubicBezTo>
                <a:cubicBezTo>
                  <a:pt x="12" y="38"/>
                  <a:pt x="14" y="48"/>
                  <a:pt x="8" y="54"/>
                </a:cubicBezTo>
                <a:cubicBezTo>
                  <a:pt x="5" y="57"/>
                  <a:pt x="3" y="49"/>
                  <a:pt x="0" y="46"/>
                </a:cubicBezTo>
                <a:close/>
              </a:path>
            </a:pathLst>
          </a:custGeom>
          <a:solidFill>
            <a:srgbClr val="FF9966"/>
          </a:solidFill>
          <a:ln w="9525">
            <a:solidFill>
              <a:srgbClr val="996633"/>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5" name="Group 599"/>
          <p:cNvGrpSpPr>
            <a:grpSpLocks/>
          </p:cNvGrpSpPr>
          <p:nvPr/>
        </p:nvGrpSpPr>
        <p:grpSpPr bwMode="auto">
          <a:xfrm>
            <a:off x="912813" y="188913"/>
            <a:ext cx="1166812" cy="1751012"/>
            <a:chOff x="-1607" y="142"/>
            <a:chExt cx="926" cy="1043"/>
          </a:xfrm>
        </p:grpSpPr>
        <p:grpSp>
          <p:nvGrpSpPr>
            <p:cNvPr id="17476" name="Group 600"/>
            <p:cNvGrpSpPr>
              <a:grpSpLocks/>
            </p:cNvGrpSpPr>
            <p:nvPr/>
          </p:nvGrpSpPr>
          <p:grpSpPr bwMode="auto">
            <a:xfrm rot="2792970">
              <a:off x="-1096" y="827"/>
              <a:ext cx="544" cy="171"/>
              <a:chOff x="2872" y="1565"/>
              <a:chExt cx="647" cy="186"/>
            </a:xfrm>
          </p:grpSpPr>
          <p:sp>
            <p:nvSpPr>
              <p:cNvPr id="17485" name="Freeform 601"/>
              <p:cNvSpPr>
                <a:spLocks/>
              </p:cNvSpPr>
              <p:nvPr/>
            </p:nvSpPr>
            <p:spPr bwMode="auto">
              <a:xfrm>
                <a:off x="2872" y="1565"/>
                <a:ext cx="647" cy="186"/>
              </a:xfrm>
              <a:custGeom>
                <a:avLst/>
                <a:gdLst>
                  <a:gd name="T0" fmla="*/ 0 w 647"/>
                  <a:gd name="T1" fmla="*/ 186 h 186"/>
                  <a:gd name="T2" fmla="*/ 62 w 647"/>
                  <a:gd name="T3" fmla="*/ 117 h 186"/>
                  <a:gd name="T4" fmla="*/ 139 w 647"/>
                  <a:gd name="T5" fmla="*/ 63 h 186"/>
                  <a:gd name="T6" fmla="*/ 162 w 647"/>
                  <a:gd name="T7" fmla="*/ 48 h 186"/>
                  <a:gd name="T8" fmla="*/ 177 w 647"/>
                  <a:gd name="T9" fmla="*/ 32 h 186"/>
                  <a:gd name="T10" fmla="*/ 292 w 647"/>
                  <a:gd name="T11" fmla="*/ 2 h 186"/>
                  <a:gd name="T12" fmla="*/ 615 w 647"/>
                  <a:gd name="T13" fmla="*/ 32 h 186"/>
                  <a:gd name="T14" fmla="*/ 638 w 647"/>
                  <a:gd name="T15" fmla="*/ 48 h 186"/>
                  <a:gd name="T16" fmla="*/ 599 w 647"/>
                  <a:gd name="T17" fmla="*/ 71 h 186"/>
                  <a:gd name="T18" fmla="*/ 530 w 647"/>
                  <a:gd name="T19" fmla="*/ 102 h 186"/>
                  <a:gd name="T20" fmla="*/ 392 w 647"/>
                  <a:gd name="T21" fmla="*/ 171 h 186"/>
                  <a:gd name="T22" fmla="*/ 300 w 647"/>
                  <a:gd name="T23" fmla="*/ 178 h 186"/>
                  <a:gd name="T24" fmla="*/ 0 w 647"/>
                  <a:gd name="T25" fmla="*/ 186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7"/>
                  <a:gd name="T40" fmla="*/ 0 h 186"/>
                  <a:gd name="T41" fmla="*/ 647 w 647"/>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7" h="186">
                    <a:moveTo>
                      <a:pt x="0" y="186"/>
                    </a:moveTo>
                    <a:cubicBezTo>
                      <a:pt x="25" y="162"/>
                      <a:pt x="34" y="135"/>
                      <a:pt x="62" y="117"/>
                    </a:cubicBezTo>
                    <a:cubicBezTo>
                      <a:pt x="81" y="88"/>
                      <a:pt x="108" y="78"/>
                      <a:pt x="139" y="63"/>
                    </a:cubicBezTo>
                    <a:cubicBezTo>
                      <a:pt x="147" y="59"/>
                      <a:pt x="155" y="54"/>
                      <a:pt x="162" y="48"/>
                    </a:cubicBezTo>
                    <a:cubicBezTo>
                      <a:pt x="168" y="43"/>
                      <a:pt x="171" y="36"/>
                      <a:pt x="177" y="32"/>
                    </a:cubicBezTo>
                    <a:cubicBezTo>
                      <a:pt x="209" y="13"/>
                      <a:pt x="255" y="8"/>
                      <a:pt x="292" y="2"/>
                    </a:cubicBezTo>
                    <a:cubicBezTo>
                      <a:pt x="399" y="6"/>
                      <a:pt x="511" y="0"/>
                      <a:pt x="615" y="32"/>
                    </a:cubicBezTo>
                    <a:cubicBezTo>
                      <a:pt x="632" y="50"/>
                      <a:pt x="623" y="48"/>
                      <a:pt x="638" y="48"/>
                    </a:cubicBezTo>
                    <a:cubicBezTo>
                      <a:pt x="579" y="66"/>
                      <a:pt x="647" y="41"/>
                      <a:pt x="599" y="71"/>
                    </a:cubicBezTo>
                    <a:cubicBezTo>
                      <a:pt x="578" y="84"/>
                      <a:pt x="551" y="90"/>
                      <a:pt x="530" y="102"/>
                    </a:cubicBezTo>
                    <a:cubicBezTo>
                      <a:pt x="482" y="129"/>
                      <a:pt x="445" y="153"/>
                      <a:pt x="392" y="171"/>
                    </a:cubicBezTo>
                    <a:cubicBezTo>
                      <a:pt x="363" y="181"/>
                      <a:pt x="331" y="177"/>
                      <a:pt x="300" y="178"/>
                    </a:cubicBezTo>
                    <a:cubicBezTo>
                      <a:pt x="200" y="182"/>
                      <a:pt x="100" y="183"/>
                      <a:pt x="0" y="186"/>
                    </a:cubicBezTo>
                    <a:close/>
                  </a:path>
                </a:pathLst>
              </a:custGeom>
              <a:solidFill>
                <a:srgbClr val="00B000"/>
              </a:solidFill>
              <a:ln w="9525">
                <a:solidFill>
                  <a:srgbClr val="CCFF66"/>
                </a:solidFill>
                <a:round/>
                <a:headEnd/>
                <a:tailEnd/>
              </a:ln>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6" name="Freeform 602"/>
              <p:cNvSpPr>
                <a:spLocks/>
              </p:cNvSpPr>
              <p:nvPr/>
            </p:nvSpPr>
            <p:spPr bwMode="auto">
              <a:xfrm>
                <a:off x="2911" y="1613"/>
                <a:ext cx="568" cy="123"/>
              </a:xfrm>
              <a:custGeom>
                <a:avLst/>
                <a:gdLst>
                  <a:gd name="T0" fmla="*/ 0 w 568"/>
                  <a:gd name="T1" fmla="*/ 123 h 123"/>
                  <a:gd name="T2" fmla="*/ 215 w 568"/>
                  <a:gd name="T3" fmla="*/ 54 h 123"/>
                  <a:gd name="T4" fmla="*/ 430 w 568"/>
                  <a:gd name="T5" fmla="*/ 23 h 123"/>
                  <a:gd name="T6" fmla="*/ 568 w 568"/>
                  <a:gd name="T7" fmla="*/ 0 h 123"/>
                  <a:gd name="T8" fmla="*/ 0 60000 65536"/>
                  <a:gd name="T9" fmla="*/ 0 60000 65536"/>
                  <a:gd name="T10" fmla="*/ 0 60000 65536"/>
                  <a:gd name="T11" fmla="*/ 0 60000 65536"/>
                  <a:gd name="T12" fmla="*/ 0 w 568"/>
                  <a:gd name="T13" fmla="*/ 0 h 123"/>
                  <a:gd name="T14" fmla="*/ 568 w 568"/>
                  <a:gd name="T15" fmla="*/ 123 h 123"/>
                </a:gdLst>
                <a:ahLst/>
                <a:cxnLst>
                  <a:cxn ang="T8">
                    <a:pos x="T0" y="T1"/>
                  </a:cxn>
                  <a:cxn ang="T9">
                    <a:pos x="T2" y="T3"/>
                  </a:cxn>
                  <a:cxn ang="T10">
                    <a:pos x="T4" y="T5"/>
                  </a:cxn>
                  <a:cxn ang="T11">
                    <a:pos x="T6" y="T7"/>
                  </a:cxn>
                </a:cxnLst>
                <a:rect l="T12" t="T13" r="T14" b="T15"/>
                <a:pathLst>
                  <a:path w="568" h="123">
                    <a:moveTo>
                      <a:pt x="0" y="123"/>
                    </a:moveTo>
                    <a:cubicBezTo>
                      <a:pt x="71" y="98"/>
                      <a:pt x="142" y="72"/>
                      <a:pt x="215" y="54"/>
                    </a:cubicBezTo>
                    <a:cubicBezTo>
                      <a:pt x="285" y="37"/>
                      <a:pt x="359" y="34"/>
                      <a:pt x="430" y="23"/>
                    </a:cubicBezTo>
                    <a:cubicBezTo>
                      <a:pt x="476" y="16"/>
                      <a:pt x="521" y="0"/>
                      <a:pt x="568" y="0"/>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7477" name="Freeform 603"/>
            <p:cNvSpPr>
              <a:spLocks/>
            </p:cNvSpPr>
            <p:nvPr/>
          </p:nvSpPr>
          <p:spPr bwMode="auto">
            <a:xfrm>
              <a:off x="-1607" y="772"/>
              <a:ext cx="535" cy="325"/>
            </a:xfrm>
            <a:custGeom>
              <a:avLst/>
              <a:gdLst>
                <a:gd name="T0" fmla="*/ 535 w 535"/>
                <a:gd name="T1" fmla="*/ 0 h 325"/>
                <a:gd name="T2" fmla="*/ 312 w 535"/>
                <a:gd name="T3" fmla="*/ 38 h 325"/>
                <a:gd name="T4" fmla="*/ 220 w 535"/>
                <a:gd name="T5" fmla="*/ 77 h 325"/>
                <a:gd name="T6" fmla="*/ 166 w 535"/>
                <a:gd name="T7" fmla="*/ 123 h 325"/>
                <a:gd name="T8" fmla="*/ 120 w 535"/>
                <a:gd name="T9" fmla="*/ 184 h 325"/>
                <a:gd name="T10" fmla="*/ 74 w 535"/>
                <a:gd name="T11" fmla="*/ 261 h 325"/>
                <a:gd name="T12" fmla="*/ 44 w 535"/>
                <a:gd name="T13" fmla="*/ 315 h 325"/>
                <a:gd name="T14" fmla="*/ 205 w 535"/>
                <a:gd name="T15" fmla="*/ 300 h 325"/>
                <a:gd name="T16" fmla="*/ 312 w 535"/>
                <a:gd name="T17" fmla="*/ 269 h 325"/>
                <a:gd name="T18" fmla="*/ 374 w 535"/>
                <a:gd name="T19" fmla="*/ 238 h 325"/>
                <a:gd name="T20" fmla="*/ 435 w 535"/>
                <a:gd name="T21" fmla="*/ 200 h 325"/>
                <a:gd name="T22" fmla="*/ 520 w 535"/>
                <a:gd name="T23" fmla="*/ 77 h 325"/>
                <a:gd name="T24" fmla="*/ 535 w 535"/>
                <a:gd name="T25" fmla="*/ 0 h 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325"/>
                <a:gd name="T41" fmla="*/ 535 w 535"/>
                <a:gd name="T42" fmla="*/ 325 h 3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325">
                  <a:moveTo>
                    <a:pt x="535" y="0"/>
                  </a:moveTo>
                  <a:cubicBezTo>
                    <a:pt x="459" y="7"/>
                    <a:pt x="385" y="14"/>
                    <a:pt x="312" y="38"/>
                  </a:cubicBezTo>
                  <a:cubicBezTo>
                    <a:pt x="278" y="49"/>
                    <a:pt x="253" y="66"/>
                    <a:pt x="220" y="77"/>
                  </a:cubicBezTo>
                  <a:cubicBezTo>
                    <a:pt x="196" y="113"/>
                    <a:pt x="187" y="95"/>
                    <a:pt x="166" y="123"/>
                  </a:cubicBezTo>
                  <a:cubicBezTo>
                    <a:pt x="114" y="192"/>
                    <a:pt x="157" y="150"/>
                    <a:pt x="120" y="184"/>
                  </a:cubicBezTo>
                  <a:cubicBezTo>
                    <a:pt x="113" y="207"/>
                    <a:pt x="91" y="245"/>
                    <a:pt x="74" y="261"/>
                  </a:cubicBezTo>
                  <a:cubicBezTo>
                    <a:pt x="67" y="285"/>
                    <a:pt x="54" y="294"/>
                    <a:pt x="44" y="315"/>
                  </a:cubicBezTo>
                  <a:cubicBezTo>
                    <a:pt x="131" y="292"/>
                    <a:pt x="0" y="325"/>
                    <a:pt x="205" y="300"/>
                  </a:cubicBezTo>
                  <a:cubicBezTo>
                    <a:pt x="240" y="296"/>
                    <a:pt x="278" y="279"/>
                    <a:pt x="312" y="269"/>
                  </a:cubicBezTo>
                  <a:cubicBezTo>
                    <a:pt x="333" y="248"/>
                    <a:pt x="349" y="251"/>
                    <a:pt x="374" y="238"/>
                  </a:cubicBezTo>
                  <a:cubicBezTo>
                    <a:pt x="400" y="225"/>
                    <a:pt x="407" y="208"/>
                    <a:pt x="435" y="200"/>
                  </a:cubicBezTo>
                  <a:cubicBezTo>
                    <a:pt x="472" y="163"/>
                    <a:pt x="483" y="112"/>
                    <a:pt x="520" y="77"/>
                  </a:cubicBezTo>
                  <a:cubicBezTo>
                    <a:pt x="529" y="49"/>
                    <a:pt x="535" y="30"/>
                    <a:pt x="535" y="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8" name="Freeform 604"/>
            <p:cNvSpPr>
              <a:spLocks/>
            </p:cNvSpPr>
            <p:nvPr/>
          </p:nvSpPr>
          <p:spPr bwMode="auto">
            <a:xfrm>
              <a:off x="-1540" y="786"/>
              <a:ext cx="493" cy="286"/>
            </a:xfrm>
            <a:custGeom>
              <a:avLst/>
              <a:gdLst>
                <a:gd name="T0" fmla="*/ 476 w 493"/>
                <a:gd name="T1" fmla="*/ 9 h 286"/>
                <a:gd name="T2" fmla="*/ 430 w 493"/>
                <a:gd name="T3" fmla="*/ 32 h 286"/>
                <a:gd name="T4" fmla="*/ 369 w 493"/>
                <a:gd name="T5" fmla="*/ 70 h 286"/>
                <a:gd name="T6" fmla="*/ 238 w 493"/>
                <a:gd name="T7" fmla="*/ 140 h 286"/>
                <a:gd name="T8" fmla="*/ 192 w 493"/>
                <a:gd name="T9" fmla="*/ 170 h 286"/>
                <a:gd name="T10" fmla="*/ 146 w 493"/>
                <a:gd name="T11" fmla="*/ 186 h 286"/>
                <a:gd name="T12" fmla="*/ 84 w 493"/>
                <a:gd name="T13" fmla="*/ 216 h 286"/>
                <a:gd name="T14" fmla="*/ 31 w 493"/>
                <a:gd name="T15" fmla="*/ 255 h 286"/>
                <a:gd name="T16" fmla="*/ 0 w 493"/>
                <a:gd name="T17" fmla="*/ 286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3"/>
                <a:gd name="T28" fmla="*/ 0 h 286"/>
                <a:gd name="T29" fmla="*/ 493 w 49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3" h="286">
                  <a:moveTo>
                    <a:pt x="476" y="9"/>
                  </a:moveTo>
                  <a:cubicBezTo>
                    <a:pt x="411" y="52"/>
                    <a:pt x="493" y="0"/>
                    <a:pt x="430" y="32"/>
                  </a:cubicBezTo>
                  <a:cubicBezTo>
                    <a:pt x="404" y="45"/>
                    <a:pt x="397" y="62"/>
                    <a:pt x="369" y="70"/>
                  </a:cubicBezTo>
                  <a:cubicBezTo>
                    <a:pt x="335" y="104"/>
                    <a:pt x="280" y="117"/>
                    <a:pt x="238" y="140"/>
                  </a:cubicBezTo>
                  <a:cubicBezTo>
                    <a:pt x="222" y="149"/>
                    <a:pt x="209" y="164"/>
                    <a:pt x="192" y="170"/>
                  </a:cubicBezTo>
                  <a:cubicBezTo>
                    <a:pt x="177" y="175"/>
                    <a:pt x="146" y="186"/>
                    <a:pt x="146" y="186"/>
                  </a:cubicBezTo>
                  <a:cubicBezTo>
                    <a:pt x="127" y="204"/>
                    <a:pt x="109" y="208"/>
                    <a:pt x="84" y="216"/>
                  </a:cubicBezTo>
                  <a:cubicBezTo>
                    <a:pt x="66" y="235"/>
                    <a:pt x="49" y="237"/>
                    <a:pt x="31" y="255"/>
                  </a:cubicBezTo>
                  <a:cubicBezTo>
                    <a:pt x="21" y="265"/>
                    <a:pt x="0" y="286"/>
                    <a:pt x="0" y="286"/>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79" name="Freeform 605"/>
            <p:cNvSpPr>
              <a:spLocks/>
            </p:cNvSpPr>
            <p:nvPr/>
          </p:nvSpPr>
          <p:spPr bwMode="auto">
            <a:xfrm>
              <a:off x="-1074" y="537"/>
              <a:ext cx="393" cy="234"/>
            </a:xfrm>
            <a:custGeom>
              <a:avLst/>
              <a:gdLst>
                <a:gd name="T0" fmla="*/ 9 w 393"/>
                <a:gd name="T1" fmla="*/ 220 h 234"/>
                <a:gd name="T2" fmla="*/ 32 w 393"/>
                <a:gd name="T3" fmla="*/ 181 h 234"/>
                <a:gd name="T4" fmla="*/ 71 w 393"/>
                <a:gd name="T5" fmla="*/ 120 h 234"/>
                <a:gd name="T6" fmla="*/ 78 w 393"/>
                <a:gd name="T7" fmla="*/ 97 h 234"/>
                <a:gd name="T8" fmla="*/ 101 w 393"/>
                <a:gd name="T9" fmla="*/ 89 h 234"/>
                <a:gd name="T10" fmla="*/ 155 w 393"/>
                <a:gd name="T11" fmla="*/ 51 h 234"/>
                <a:gd name="T12" fmla="*/ 362 w 393"/>
                <a:gd name="T13" fmla="*/ 35 h 234"/>
                <a:gd name="T14" fmla="*/ 393 w 393"/>
                <a:gd name="T15" fmla="*/ 43 h 234"/>
                <a:gd name="T16" fmla="*/ 324 w 393"/>
                <a:gd name="T17" fmla="*/ 74 h 234"/>
                <a:gd name="T18" fmla="*/ 278 w 393"/>
                <a:gd name="T19" fmla="*/ 104 h 234"/>
                <a:gd name="T20" fmla="*/ 263 w 393"/>
                <a:gd name="T21" fmla="*/ 120 h 234"/>
                <a:gd name="T22" fmla="*/ 216 w 393"/>
                <a:gd name="T23" fmla="*/ 135 h 234"/>
                <a:gd name="T24" fmla="*/ 155 w 393"/>
                <a:gd name="T25" fmla="*/ 166 h 234"/>
                <a:gd name="T26" fmla="*/ 63 w 393"/>
                <a:gd name="T27" fmla="*/ 212 h 234"/>
                <a:gd name="T28" fmla="*/ 9 w 393"/>
                <a:gd name="T29" fmla="*/ 22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0" name="Freeform 606"/>
            <p:cNvSpPr>
              <a:spLocks/>
            </p:cNvSpPr>
            <p:nvPr/>
          </p:nvSpPr>
          <p:spPr bwMode="auto">
            <a:xfrm rot="1381452">
              <a:off x="-1058" y="347"/>
              <a:ext cx="300" cy="179"/>
            </a:xfrm>
            <a:custGeom>
              <a:avLst/>
              <a:gdLst>
                <a:gd name="T0" fmla="*/ 2 w 393"/>
                <a:gd name="T1" fmla="*/ 2 h 234"/>
                <a:gd name="T2" fmla="*/ 2 w 393"/>
                <a:gd name="T3" fmla="*/ 2 h 234"/>
                <a:gd name="T4" fmla="*/ 2 w 393"/>
                <a:gd name="T5" fmla="*/ 2 h 234"/>
                <a:gd name="T6" fmla="*/ 2 w 393"/>
                <a:gd name="T7" fmla="*/ 2 h 234"/>
                <a:gd name="T8" fmla="*/ 2 w 393"/>
                <a:gd name="T9" fmla="*/ 2 h 234"/>
                <a:gd name="T10" fmla="*/ 2 w 393"/>
                <a:gd name="T11" fmla="*/ 2 h 234"/>
                <a:gd name="T12" fmla="*/ 2 w 393"/>
                <a:gd name="T13" fmla="*/ 2 h 234"/>
                <a:gd name="T14" fmla="*/ 2 w 393"/>
                <a:gd name="T15" fmla="*/ 2 h 234"/>
                <a:gd name="T16" fmla="*/ 2 w 393"/>
                <a:gd name="T17" fmla="*/ 2 h 234"/>
                <a:gd name="T18" fmla="*/ 2 w 393"/>
                <a:gd name="T19" fmla="*/ 2 h 234"/>
                <a:gd name="T20" fmla="*/ 2 w 393"/>
                <a:gd name="T21" fmla="*/ 2 h 234"/>
                <a:gd name="T22" fmla="*/ 2 w 393"/>
                <a:gd name="T23" fmla="*/ 2 h 234"/>
                <a:gd name="T24" fmla="*/ 2 w 393"/>
                <a:gd name="T25" fmla="*/ 2 h 234"/>
                <a:gd name="T26" fmla="*/ 2 w 393"/>
                <a:gd name="T27" fmla="*/ 2 h 234"/>
                <a:gd name="T28" fmla="*/ 2 w 393"/>
                <a:gd name="T29" fmla="*/ 2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1" name="Freeform 607"/>
            <p:cNvSpPr>
              <a:spLocks/>
            </p:cNvSpPr>
            <p:nvPr/>
          </p:nvSpPr>
          <p:spPr bwMode="auto">
            <a:xfrm rot="1381452">
              <a:off x="-1356" y="357"/>
              <a:ext cx="261" cy="273"/>
            </a:xfrm>
            <a:custGeom>
              <a:avLst/>
              <a:gdLst>
                <a:gd name="T0" fmla="*/ 1 w 393"/>
                <a:gd name="T1" fmla="*/ 22477 h 234"/>
                <a:gd name="T2" fmla="*/ 1 w 393"/>
                <a:gd name="T3" fmla="*/ 18471 h 234"/>
                <a:gd name="T4" fmla="*/ 1 w 393"/>
                <a:gd name="T5" fmla="*/ 12226 h 234"/>
                <a:gd name="T6" fmla="*/ 1 w 393"/>
                <a:gd name="T7" fmla="*/ 9949 h 234"/>
                <a:gd name="T8" fmla="*/ 1 w 393"/>
                <a:gd name="T9" fmla="*/ 9128 h 234"/>
                <a:gd name="T10" fmla="*/ 1 w 393"/>
                <a:gd name="T11" fmla="*/ 5350 h 234"/>
                <a:gd name="T12" fmla="*/ 1 w 393"/>
                <a:gd name="T13" fmla="*/ 3620 h 234"/>
                <a:gd name="T14" fmla="*/ 1 w 393"/>
                <a:gd name="T15" fmla="*/ 4342 h 234"/>
                <a:gd name="T16" fmla="*/ 1 w 393"/>
                <a:gd name="T17" fmla="*/ 7530 h 234"/>
                <a:gd name="T18" fmla="*/ 1 w 393"/>
                <a:gd name="T19" fmla="*/ 10649 h 234"/>
                <a:gd name="T20" fmla="*/ 1 w 393"/>
                <a:gd name="T21" fmla="*/ 12226 h 234"/>
                <a:gd name="T22" fmla="*/ 1 w 393"/>
                <a:gd name="T23" fmla="*/ 13872 h 234"/>
                <a:gd name="T24" fmla="*/ 1 w 393"/>
                <a:gd name="T25" fmla="*/ 16940 h 234"/>
                <a:gd name="T26" fmla="*/ 1 w 393"/>
                <a:gd name="T27" fmla="*/ 21564 h 234"/>
                <a:gd name="T28" fmla="*/ 1 w 393"/>
                <a:gd name="T29" fmla="*/ 2247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234"/>
                <a:gd name="T47" fmla="*/ 393 w 393"/>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234">
                  <a:moveTo>
                    <a:pt x="9" y="220"/>
                  </a:moveTo>
                  <a:cubicBezTo>
                    <a:pt x="32" y="155"/>
                    <a:pt x="0" y="234"/>
                    <a:pt x="32" y="181"/>
                  </a:cubicBezTo>
                  <a:cubicBezTo>
                    <a:pt x="46" y="158"/>
                    <a:pt x="50" y="140"/>
                    <a:pt x="71" y="120"/>
                  </a:cubicBezTo>
                  <a:cubicBezTo>
                    <a:pt x="73" y="112"/>
                    <a:pt x="72" y="103"/>
                    <a:pt x="78" y="97"/>
                  </a:cubicBezTo>
                  <a:cubicBezTo>
                    <a:pt x="84" y="91"/>
                    <a:pt x="94" y="93"/>
                    <a:pt x="101" y="89"/>
                  </a:cubicBezTo>
                  <a:cubicBezTo>
                    <a:pt x="125" y="75"/>
                    <a:pt x="127" y="60"/>
                    <a:pt x="155" y="51"/>
                  </a:cubicBezTo>
                  <a:cubicBezTo>
                    <a:pt x="203" y="0"/>
                    <a:pt x="315" y="33"/>
                    <a:pt x="362" y="35"/>
                  </a:cubicBezTo>
                  <a:cubicBezTo>
                    <a:pt x="372" y="38"/>
                    <a:pt x="393" y="43"/>
                    <a:pt x="393" y="43"/>
                  </a:cubicBezTo>
                  <a:cubicBezTo>
                    <a:pt x="362" y="63"/>
                    <a:pt x="361" y="50"/>
                    <a:pt x="324" y="74"/>
                  </a:cubicBezTo>
                  <a:cubicBezTo>
                    <a:pt x="309" y="84"/>
                    <a:pt x="293" y="94"/>
                    <a:pt x="278" y="104"/>
                  </a:cubicBezTo>
                  <a:cubicBezTo>
                    <a:pt x="272" y="108"/>
                    <a:pt x="270" y="117"/>
                    <a:pt x="263" y="120"/>
                  </a:cubicBezTo>
                  <a:cubicBezTo>
                    <a:pt x="248" y="127"/>
                    <a:pt x="216" y="135"/>
                    <a:pt x="216" y="135"/>
                  </a:cubicBezTo>
                  <a:cubicBezTo>
                    <a:pt x="196" y="156"/>
                    <a:pt x="180" y="154"/>
                    <a:pt x="155" y="166"/>
                  </a:cubicBezTo>
                  <a:cubicBezTo>
                    <a:pt x="124" y="181"/>
                    <a:pt x="94" y="197"/>
                    <a:pt x="63" y="212"/>
                  </a:cubicBezTo>
                  <a:cubicBezTo>
                    <a:pt x="48" y="220"/>
                    <a:pt x="23" y="232"/>
                    <a:pt x="9" y="220"/>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2" name="Freeform 608"/>
            <p:cNvSpPr>
              <a:spLocks/>
            </p:cNvSpPr>
            <p:nvPr/>
          </p:nvSpPr>
          <p:spPr bwMode="auto">
            <a:xfrm>
              <a:off x="-1370" y="405"/>
              <a:ext cx="225" cy="144"/>
            </a:xfrm>
            <a:custGeom>
              <a:avLst/>
              <a:gdLst>
                <a:gd name="T0" fmla="*/ 15682 w 194"/>
                <a:gd name="T1" fmla="*/ 5 h 151"/>
                <a:gd name="T2" fmla="*/ 12428 w 194"/>
                <a:gd name="T3" fmla="*/ 10 h 151"/>
                <a:gd name="T4" fmla="*/ 11122 w 194"/>
                <a:gd name="T5" fmla="*/ 10 h 151"/>
                <a:gd name="T6" fmla="*/ 0 w 194"/>
                <a:gd name="T7" fmla="*/ 36 h 151"/>
                <a:gd name="T8" fmla="*/ 0 60000 65536"/>
                <a:gd name="T9" fmla="*/ 0 60000 65536"/>
                <a:gd name="T10" fmla="*/ 0 60000 65536"/>
                <a:gd name="T11" fmla="*/ 0 60000 65536"/>
                <a:gd name="T12" fmla="*/ 0 w 194"/>
                <a:gd name="T13" fmla="*/ 0 h 151"/>
                <a:gd name="T14" fmla="*/ 194 w 194"/>
                <a:gd name="T15" fmla="*/ 151 h 151"/>
              </a:gdLst>
              <a:ahLst/>
              <a:cxnLst>
                <a:cxn ang="T8">
                  <a:pos x="T0" y="T1"/>
                </a:cxn>
                <a:cxn ang="T9">
                  <a:pos x="T2" y="T3"/>
                </a:cxn>
                <a:cxn ang="T10">
                  <a:pos x="T4" y="T5"/>
                </a:cxn>
                <a:cxn ang="T11">
                  <a:pos x="T6" y="T7"/>
                </a:cxn>
              </a:cxnLst>
              <a:rect l="T12" t="T13" r="T14" b="T15"/>
              <a:pathLst>
                <a:path w="194" h="151">
                  <a:moveTo>
                    <a:pt x="184" y="5"/>
                  </a:moveTo>
                  <a:cubicBezTo>
                    <a:pt x="147" y="44"/>
                    <a:pt x="194" y="0"/>
                    <a:pt x="146" y="28"/>
                  </a:cubicBezTo>
                  <a:cubicBezTo>
                    <a:pt x="140" y="32"/>
                    <a:pt x="136" y="40"/>
                    <a:pt x="130" y="44"/>
                  </a:cubicBezTo>
                  <a:cubicBezTo>
                    <a:pt x="83" y="79"/>
                    <a:pt x="41" y="110"/>
                    <a:pt x="0" y="151"/>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3" name="Freeform 609"/>
            <p:cNvSpPr>
              <a:spLocks/>
            </p:cNvSpPr>
            <p:nvPr/>
          </p:nvSpPr>
          <p:spPr bwMode="auto">
            <a:xfrm>
              <a:off x="-1300" y="142"/>
              <a:ext cx="192" cy="132"/>
            </a:xfrm>
            <a:custGeom>
              <a:avLst/>
              <a:gdLst>
                <a:gd name="T0" fmla="*/ 2 w 246"/>
                <a:gd name="T1" fmla="*/ 438 h 125"/>
                <a:gd name="T2" fmla="*/ 2 w 246"/>
                <a:gd name="T3" fmla="*/ 0 h 125"/>
                <a:gd name="T4" fmla="*/ 2 w 246"/>
                <a:gd name="T5" fmla="*/ 115 h 125"/>
                <a:gd name="T6" fmla="*/ 2 w 246"/>
                <a:gd name="T7" fmla="*/ 197 h 125"/>
                <a:gd name="T8" fmla="*/ 2 w 246"/>
                <a:gd name="T9" fmla="*/ 469 h 125"/>
                <a:gd name="T10" fmla="*/ 2 w 246"/>
                <a:gd name="T11" fmla="*/ 353 h 125"/>
                <a:gd name="T12" fmla="*/ 2 w 246"/>
                <a:gd name="T13" fmla="*/ 394 h 125"/>
                <a:gd name="T14" fmla="*/ 2 w 246"/>
                <a:gd name="T15" fmla="*/ 516 h 125"/>
                <a:gd name="T16" fmla="*/ 2 w 246"/>
                <a:gd name="T17" fmla="*/ 438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25"/>
                <a:gd name="T29" fmla="*/ 246 w 24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25">
                  <a:moveTo>
                    <a:pt x="246" y="85"/>
                  </a:moveTo>
                  <a:cubicBezTo>
                    <a:pt x="223" y="20"/>
                    <a:pt x="220" y="13"/>
                    <a:pt x="146" y="0"/>
                  </a:cubicBezTo>
                  <a:cubicBezTo>
                    <a:pt x="92" y="19"/>
                    <a:pt x="116" y="11"/>
                    <a:pt x="77" y="23"/>
                  </a:cubicBezTo>
                  <a:cubicBezTo>
                    <a:pt x="69" y="28"/>
                    <a:pt x="59" y="31"/>
                    <a:pt x="54" y="39"/>
                  </a:cubicBezTo>
                  <a:cubicBezTo>
                    <a:pt x="0" y="125"/>
                    <a:pt x="57" y="66"/>
                    <a:pt x="31" y="92"/>
                  </a:cubicBezTo>
                  <a:cubicBezTo>
                    <a:pt x="54" y="85"/>
                    <a:pt x="100" y="69"/>
                    <a:pt x="100" y="69"/>
                  </a:cubicBezTo>
                  <a:cubicBezTo>
                    <a:pt x="120" y="72"/>
                    <a:pt x="141" y="73"/>
                    <a:pt x="161" y="77"/>
                  </a:cubicBezTo>
                  <a:cubicBezTo>
                    <a:pt x="178" y="80"/>
                    <a:pt x="213" y="103"/>
                    <a:pt x="230" y="100"/>
                  </a:cubicBezTo>
                  <a:cubicBezTo>
                    <a:pt x="237" y="99"/>
                    <a:pt x="241" y="90"/>
                    <a:pt x="246" y="85"/>
                  </a:cubicBezTo>
                  <a:close/>
                </a:path>
              </a:pathLst>
            </a:custGeom>
            <a:solidFill>
              <a:srgbClr val="00B000"/>
            </a:solidFill>
            <a:ln w="9525">
              <a:solidFill>
                <a:srgbClr val="CCFF66"/>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484" name="Freeform 610"/>
            <p:cNvSpPr>
              <a:spLocks/>
            </p:cNvSpPr>
            <p:nvPr/>
          </p:nvSpPr>
          <p:spPr bwMode="auto">
            <a:xfrm>
              <a:off x="-1217" y="173"/>
              <a:ext cx="100" cy="69"/>
            </a:xfrm>
            <a:custGeom>
              <a:avLst/>
              <a:gdLst>
                <a:gd name="T0" fmla="*/ 0 w 100"/>
                <a:gd name="T1" fmla="*/ 0 h 69"/>
                <a:gd name="T2" fmla="*/ 77 w 100"/>
                <a:gd name="T3" fmla="*/ 31 h 69"/>
                <a:gd name="T4" fmla="*/ 100 w 100"/>
                <a:gd name="T5" fmla="*/ 69 h 69"/>
                <a:gd name="T6" fmla="*/ 0 60000 65536"/>
                <a:gd name="T7" fmla="*/ 0 60000 65536"/>
                <a:gd name="T8" fmla="*/ 0 60000 65536"/>
                <a:gd name="T9" fmla="*/ 0 w 100"/>
                <a:gd name="T10" fmla="*/ 0 h 69"/>
                <a:gd name="T11" fmla="*/ 100 w 100"/>
                <a:gd name="T12" fmla="*/ 69 h 69"/>
              </a:gdLst>
              <a:ahLst/>
              <a:cxnLst>
                <a:cxn ang="T6">
                  <a:pos x="T0" y="T1"/>
                </a:cxn>
                <a:cxn ang="T7">
                  <a:pos x="T2" y="T3"/>
                </a:cxn>
                <a:cxn ang="T8">
                  <a:pos x="T4" y="T5"/>
                </a:cxn>
              </a:cxnLst>
              <a:rect l="T9" t="T10" r="T11" b="T12"/>
              <a:pathLst>
                <a:path w="100" h="69">
                  <a:moveTo>
                    <a:pt x="0" y="0"/>
                  </a:moveTo>
                  <a:cubicBezTo>
                    <a:pt x="33" y="7"/>
                    <a:pt x="54" y="7"/>
                    <a:pt x="77" y="31"/>
                  </a:cubicBezTo>
                  <a:cubicBezTo>
                    <a:pt x="87" y="61"/>
                    <a:pt x="79" y="48"/>
                    <a:pt x="100" y="69"/>
                  </a:cubicBezTo>
                </a:path>
              </a:pathLst>
            </a:custGeom>
            <a:noFill/>
            <a:ln w="9525">
              <a:solidFill>
                <a:srgbClr val="CCFF6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23015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36"/>
                                        </p:tgtEl>
                                        <p:attrNameLst>
                                          <p:attrName>style.visibility</p:attrName>
                                        </p:attrNameLst>
                                      </p:cBhvr>
                                      <p:to>
                                        <p:strVal val="visible"/>
                                      </p:to>
                                    </p:set>
                                    <p:anim calcmode="lin" valueType="num">
                                      <p:cBhvr>
                                        <p:cTn id="7" dur="500" fill="hold"/>
                                        <p:tgtEl>
                                          <p:spTgt spid="5136"/>
                                        </p:tgtEl>
                                        <p:attrNameLst>
                                          <p:attrName>ppt_w</p:attrName>
                                        </p:attrNameLst>
                                      </p:cBhvr>
                                      <p:tavLst>
                                        <p:tav tm="0">
                                          <p:val>
                                            <p:fltVal val="0"/>
                                          </p:val>
                                        </p:tav>
                                        <p:tav tm="100000">
                                          <p:val>
                                            <p:strVal val="#ppt_w"/>
                                          </p:val>
                                        </p:tav>
                                      </p:tavLst>
                                    </p:anim>
                                    <p:anim calcmode="lin" valueType="num">
                                      <p:cBhvr>
                                        <p:cTn id="8" dur="500" fill="hold"/>
                                        <p:tgtEl>
                                          <p:spTgt spid="5136"/>
                                        </p:tgtEl>
                                        <p:attrNameLst>
                                          <p:attrName>ppt_h</p:attrName>
                                        </p:attrNameLst>
                                      </p:cBhvr>
                                      <p:tavLst>
                                        <p:tav tm="0">
                                          <p:val>
                                            <p:fltVal val="0"/>
                                          </p:val>
                                        </p:tav>
                                        <p:tav tm="100000">
                                          <p:val>
                                            <p:strVal val="#ppt_h"/>
                                          </p:val>
                                        </p:tav>
                                      </p:tavLst>
                                    </p:anim>
                                    <p:animEffect transition="in" filter="fade">
                                      <p:cBhvr>
                                        <p:cTn id="9" dur="500"/>
                                        <p:tgtEl>
                                          <p:spTgt spid="5136"/>
                                        </p:tgtEl>
                                      </p:cBhvr>
                                    </p:animEffect>
                                  </p:childTnLst>
                                </p:cTn>
                              </p:par>
                              <p:par>
                                <p:cTn id="10" presetID="53" presetClass="entr" presetSubtype="0" fill="hold" nodeType="withEffect">
                                  <p:stCondLst>
                                    <p:cond delay="0"/>
                                  </p:stCondLst>
                                  <p:childTnLst>
                                    <p:set>
                                      <p:cBhvr>
                                        <p:cTn id="11" dur="1" fill="hold">
                                          <p:stCondLst>
                                            <p:cond delay="0"/>
                                          </p:stCondLst>
                                        </p:cTn>
                                        <p:tgtEl>
                                          <p:spTgt spid="5137"/>
                                        </p:tgtEl>
                                        <p:attrNameLst>
                                          <p:attrName>style.visibility</p:attrName>
                                        </p:attrNameLst>
                                      </p:cBhvr>
                                      <p:to>
                                        <p:strVal val="visible"/>
                                      </p:to>
                                    </p:set>
                                    <p:anim calcmode="lin" valueType="num">
                                      <p:cBhvr>
                                        <p:cTn id="12" dur="500" fill="hold"/>
                                        <p:tgtEl>
                                          <p:spTgt spid="5137"/>
                                        </p:tgtEl>
                                        <p:attrNameLst>
                                          <p:attrName>ppt_w</p:attrName>
                                        </p:attrNameLst>
                                      </p:cBhvr>
                                      <p:tavLst>
                                        <p:tav tm="0">
                                          <p:val>
                                            <p:fltVal val="0"/>
                                          </p:val>
                                        </p:tav>
                                        <p:tav tm="100000">
                                          <p:val>
                                            <p:strVal val="#ppt_w"/>
                                          </p:val>
                                        </p:tav>
                                      </p:tavLst>
                                    </p:anim>
                                    <p:anim calcmode="lin" valueType="num">
                                      <p:cBhvr>
                                        <p:cTn id="13" dur="500" fill="hold"/>
                                        <p:tgtEl>
                                          <p:spTgt spid="5137"/>
                                        </p:tgtEl>
                                        <p:attrNameLst>
                                          <p:attrName>ppt_h</p:attrName>
                                        </p:attrNameLst>
                                      </p:cBhvr>
                                      <p:tavLst>
                                        <p:tav tm="0">
                                          <p:val>
                                            <p:fltVal val="0"/>
                                          </p:val>
                                        </p:tav>
                                        <p:tav tm="100000">
                                          <p:val>
                                            <p:strVal val="#ppt_h"/>
                                          </p:val>
                                        </p:tav>
                                      </p:tavLst>
                                    </p:anim>
                                    <p:animEffect transition="in" filter="fade">
                                      <p:cBhvr>
                                        <p:cTn id="14" dur="500"/>
                                        <p:tgtEl>
                                          <p:spTgt spid="51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anim calcmode="lin" valueType="num">
                                      <p:cBhvr>
                                        <p:cTn id="19" dur="500" fill="hold"/>
                                        <p:tgtEl>
                                          <p:spTgt spid="5127"/>
                                        </p:tgtEl>
                                        <p:attrNameLst>
                                          <p:attrName>ppt_w</p:attrName>
                                        </p:attrNameLst>
                                      </p:cBhvr>
                                      <p:tavLst>
                                        <p:tav tm="0">
                                          <p:val>
                                            <p:fltVal val="0"/>
                                          </p:val>
                                        </p:tav>
                                        <p:tav tm="100000">
                                          <p:val>
                                            <p:strVal val="#ppt_w"/>
                                          </p:val>
                                        </p:tav>
                                      </p:tavLst>
                                    </p:anim>
                                    <p:anim calcmode="lin" valueType="num">
                                      <p:cBhvr>
                                        <p:cTn id="20" dur="500" fill="hold"/>
                                        <p:tgtEl>
                                          <p:spTgt spid="5127"/>
                                        </p:tgtEl>
                                        <p:attrNameLst>
                                          <p:attrName>ppt_h</p:attrName>
                                        </p:attrNameLst>
                                      </p:cBhvr>
                                      <p:tavLst>
                                        <p:tav tm="0">
                                          <p:val>
                                            <p:fltVal val="0"/>
                                          </p:val>
                                        </p:tav>
                                        <p:tav tm="100000">
                                          <p:val>
                                            <p:strVal val="#ppt_h"/>
                                          </p:val>
                                        </p:tav>
                                      </p:tavLst>
                                    </p:anim>
                                    <p:animEffect transition="in" filter="fade">
                                      <p:cBhvr>
                                        <p:cTn id="21" dur="500"/>
                                        <p:tgtEl>
                                          <p:spTgt spid="5127"/>
                                        </p:tgtEl>
                                      </p:cBhvr>
                                    </p:animEffect>
                                  </p:childTnLst>
                                </p:cTn>
                              </p:par>
                              <p:par>
                                <p:cTn id="22" presetID="53" presetClass="entr" presetSubtype="0" fill="hold" nodeType="withEffect">
                                  <p:stCondLst>
                                    <p:cond delay="0"/>
                                  </p:stCondLst>
                                  <p:childTnLst>
                                    <p:set>
                                      <p:cBhvr>
                                        <p:cTn id="23" dur="1" fill="hold">
                                          <p:stCondLst>
                                            <p:cond delay="0"/>
                                          </p:stCondLst>
                                        </p:cTn>
                                        <p:tgtEl>
                                          <p:spTgt spid="5174"/>
                                        </p:tgtEl>
                                        <p:attrNameLst>
                                          <p:attrName>style.visibility</p:attrName>
                                        </p:attrNameLst>
                                      </p:cBhvr>
                                      <p:to>
                                        <p:strVal val="visible"/>
                                      </p:to>
                                    </p:set>
                                    <p:anim calcmode="lin" valueType="num">
                                      <p:cBhvr>
                                        <p:cTn id="24" dur="500" fill="hold"/>
                                        <p:tgtEl>
                                          <p:spTgt spid="5174"/>
                                        </p:tgtEl>
                                        <p:attrNameLst>
                                          <p:attrName>ppt_w</p:attrName>
                                        </p:attrNameLst>
                                      </p:cBhvr>
                                      <p:tavLst>
                                        <p:tav tm="0">
                                          <p:val>
                                            <p:fltVal val="0"/>
                                          </p:val>
                                        </p:tav>
                                        <p:tav tm="100000">
                                          <p:val>
                                            <p:strVal val="#ppt_w"/>
                                          </p:val>
                                        </p:tav>
                                      </p:tavLst>
                                    </p:anim>
                                    <p:anim calcmode="lin" valueType="num">
                                      <p:cBhvr>
                                        <p:cTn id="25" dur="500" fill="hold"/>
                                        <p:tgtEl>
                                          <p:spTgt spid="5174"/>
                                        </p:tgtEl>
                                        <p:attrNameLst>
                                          <p:attrName>ppt_h</p:attrName>
                                        </p:attrNameLst>
                                      </p:cBhvr>
                                      <p:tavLst>
                                        <p:tav tm="0">
                                          <p:val>
                                            <p:fltVal val="0"/>
                                          </p:val>
                                        </p:tav>
                                        <p:tav tm="100000">
                                          <p:val>
                                            <p:strVal val="#ppt_h"/>
                                          </p:val>
                                        </p:tav>
                                      </p:tavLst>
                                    </p:anim>
                                    <p:animEffect transition="in" filter="fade">
                                      <p:cBhvr>
                                        <p:cTn id="26" dur="500"/>
                                        <p:tgtEl>
                                          <p:spTgt spid="5174"/>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126"/>
                                        </p:tgtEl>
                                        <p:attrNameLst>
                                          <p:attrName>style.visibility</p:attrName>
                                        </p:attrNameLst>
                                      </p:cBhvr>
                                      <p:to>
                                        <p:strVal val="visible"/>
                                      </p:to>
                                    </p:set>
                                    <p:anim calcmode="lin" valueType="num">
                                      <p:cBhvr>
                                        <p:cTn id="29" dur="500" fill="hold"/>
                                        <p:tgtEl>
                                          <p:spTgt spid="5126"/>
                                        </p:tgtEl>
                                        <p:attrNameLst>
                                          <p:attrName>ppt_w</p:attrName>
                                        </p:attrNameLst>
                                      </p:cBhvr>
                                      <p:tavLst>
                                        <p:tav tm="0">
                                          <p:val>
                                            <p:fltVal val="0"/>
                                          </p:val>
                                        </p:tav>
                                        <p:tav tm="100000">
                                          <p:val>
                                            <p:strVal val="#ppt_w"/>
                                          </p:val>
                                        </p:tav>
                                      </p:tavLst>
                                    </p:anim>
                                    <p:anim calcmode="lin" valueType="num">
                                      <p:cBhvr>
                                        <p:cTn id="30" dur="500" fill="hold"/>
                                        <p:tgtEl>
                                          <p:spTgt spid="5126"/>
                                        </p:tgtEl>
                                        <p:attrNameLst>
                                          <p:attrName>ppt_h</p:attrName>
                                        </p:attrNameLst>
                                      </p:cBhvr>
                                      <p:tavLst>
                                        <p:tav tm="0">
                                          <p:val>
                                            <p:fltVal val="0"/>
                                          </p:val>
                                        </p:tav>
                                        <p:tav tm="100000">
                                          <p:val>
                                            <p:strVal val="#ppt_h"/>
                                          </p:val>
                                        </p:tav>
                                      </p:tavLst>
                                    </p:anim>
                                    <p:animEffect transition="in" filter="fade">
                                      <p:cBhvr>
                                        <p:cTn id="31" dur="500"/>
                                        <p:tgtEl>
                                          <p:spTgt spid="51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58"/>
                                        </p:tgtEl>
                                        <p:attrNameLst>
                                          <p:attrName>style.visibility</p:attrName>
                                        </p:attrNameLst>
                                      </p:cBhvr>
                                      <p:to>
                                        <p:strVal val="visible"/>
                                      </p:to>
                                    </p:set>
                                    <p:anim calcmode="lin" valueType="num">
                                      <p:cBhvr>
                                        <p:cTn id="36" dur="500" fill="hold"/>
                                        <p:tgtEl>
                                          <p:spTgt spid="5158"/>
                                        </p:tgtEl>
                                        <p:attrNameLst>
                                          <p:attrName>ppt_w</p:attrName>
                                        </p:attrNameLst>
                                      </p:cBhvr>
                                      <p:tavLst>
                                        <p:tav tm="0">
                                          <p:val>
                                            <p:fltVal val="0"/>
                                          </p:val>
                                        </p:tav>
                                        <p:tav tm="100000">
                                          <p:val>
                                            <p:strVal val="#ppt_w"/>
                                          </p:val>
                                        </p:tav>
                                      </p:tavLst>
                                    </p:anim>
                                    <p:anim calcmode="lin" valueType="num">
                                      <p:cBhvr>
                                        <p:cTn id="37" dur="500" fill="hold"/>
                                        <p:tgtEl>
                                          <p:spTgt spid="5158"/>
                                        </p:tgtEl>
                                        <p:attrNameLst>
                                          <p:attrName>ppt_h</p:attrName>
                                        </p:attrNameLst>
                                      </p:cBhvr>
                                      <p:tavLst>
                                        <p:tav tm="0">
                                          <p:val>
                                            <p:fltVal val="0"/>
                                          </p:val>
                                        </p:tav>
                                        <p:tav tm="100000">
                                          <p:val>
                                            <p:strVal val="#ppt_h"/>
                                          </p:val>
                                        </p:tav>
                                      </p:tavLst>
                                    </p:anim>
                                    <p:animEffect transition="in" filter="fade">
                                      <p:cBhvr>
                                        <p:cTn id="38" dur="500"/>
                                        <p:tgtEl>
                                          <p:spTgt spid="5158"/>
                                        </p:tgtEl>
                                      </p:cBhvr>
                                    </p:animEffect>
                                  </p:childTnLst>
                                </p:cTn>
                              </p:par>
                              <p:par>
                                <p:cTn id="39" presetID="53" presetClass="entr" presetSubtype="0" fill="hold" nodeType="withEffect">
                                  <p:stCondLst>
                                    <p:cond delay="0"/>
                                  </p:stCondLst>
                                  <p:childTnLst>
                                    <p:set>
                                      <p:cBhvr>
                                        <p:cTn id="40" dur="1" fill="hold">
                                          <p:stCondLst>
                                            <p:cond delay="0"/>
                                          </p:stCondLst>
                                        </p:cTn>
                                        <p:tgtEl>
                                          <p:spTgt spid="5175"/>
                                        </p:tgtEl>
                                        <p:attrNameLst>
                                          <p:attrName>style.visibility</p:attrName>
                                        </p:attrNameLst>
                                      </p:cBhvr>
                                      <p:to>
                                        <p:strVal val="visible"/>
                                      </p:to>
                                    </p:set>
                                    <p:anim calcmode="lin" valueType="num">
                                      <p:cBhvr>
                                        <p:cTn id="41" dur="500" fill="hold"/>
                                        <p:tgtEl>
                                          <p:spTgt spid="5175"/>
                                        </p:tgtEl>
                                        <p:attrNameLst>
                                          <p:attrName>ppt_w</p:attrName>
                                        </p:attrNameLst>
                                      </p:cBhvr>
                                      <p:tavLst>
                                        <p:tav tm="0">
                                          <p:val>
                                            <p:fltVal val="0"/>
                                          </p:val>
                                        </p:tav>
                                        <p:tav tm="100000">
                                          <p:val>
                                            <p:strVal val="#ppt_w"/>
                                          </p:val>
                                        </p:tav>
                                      </p:tavLst>
                                    </p:anim>
                                    <p:anim calcmode="lin" valueType="num">
                                      <p:cBhvr>
                                        <p:cTn id="42" dur="500" fill="hold"/>
                                        <p:tgtEl>
                                          <p:spTgt spid="5175"/>
                                        </p:tgtEl>
                                        <p:attrNameLst>
                                          <p:attrName>ppt_h</p:attrName>
                                        </p:attrNameLst>
                                      </p:cBhvr>
                                      <p:tavLst>
                                        <p:tav tm="0">
                                          <p:val>
                                            <p:fltVal val="0"/>
                                          </p:val>
                                        </p:tav>
                                        <p:tav tm="100000">
                                          <p:val>
                                            <p:strVal val="#ppt_h"/>
                                          </p:val>
                                        </p:tav>
                                      </p:tavLst>
                                    </p:anim>
                                    <p:animEffect transition="in" filter="fade">
                                      <p:cBhvr>
                                        <p:cTn id="43" dur="500"/>
                                        <p:tgtEl>
                                          <p:spTgt spid="5175"/>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5157"/>
                                        </p:tgtEl>
                                        <p:attrNameLst>
                                          <p:attrName>style.visibility</p:attrName>
                                        </p:attrNameLst>
                                      </p:cBhvr>
                                      <p:to>
                                        <p:strVal val="visible"/>
                                      </p:to>
                                    </p:set>
                                    <p:anim calcmode="lin" valueType="num">
                                      <p:cBhvr>
                                        <p:cTn id="46" dur="500" fill="hold"/>
                                        <p:tgtEl>
                                          <p:spTgt spid="5157"/>
                                        </p:tgtEl>
                                        <p:attrNameLst>
                                          <p:attrName>ppt_w</p:attrName>
                                        </p:attrNameLst>
                                      </p:cBhvr>
                                      <p:tavLst>
                                        <p:tav tm="0">
                                          <p:val>
                                            <p:fltVal val="0"/>
                                          </p:val>
                                        </p:tav>
                                        <p:tav tm="100000">
                                          <p:val>
                                            <p:strVal val="#ppt_w"/>
                                          </p:val>
                                        </p:tav>
                                      </p:tavLst>
                                    </p:anim>
                                    <p:anim calcmode="lin" valueType="num">
                                      <p:cBhvr>
                                        <p:cTn id="47" dur="500" fill="hold"/>
                                        <p:tgtEl>
                                          <p:spTgt spid="5157"/>
                                        </p:tgtEl>
                                        <p:attrNameLst>
                                          <p:attrName>ppt_h</p:attrName>
                                        </p:attrNameLst>
                                      </p:cBhvr>
                                      <p:tavLst>
                                        <p:tav tm="0">
                                          <p:val>
                                            <p:fltVal val="0"/>
                                          </p:val>
                                        </p:tav>
                                        <p:tav tm="100000">
                                          <p:val>
                                            <p:strVal val="#ppt_h"/>
                                          </p:val>
                                        </p:tav>
                                      </p:tavLst>
                                    </p:anim>
                                    <p:animEffect transition="in" filter="fade">
                                      <p:cBhvr>
                                        <p:cTn id="48" dur="500"/>
                                        <p:tgtEl>
                                          <p:spTgt spid="515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nodeType="clickEffect">
                                  <p:stCondLst>
                                    <p:cond delay="0"/>
                                  </p:stCondLst>
                                  <p:childTnLst>
                                    <p:set>
                                      <p:cBhvr>
                                        <p:cTn id="52" dur="1" fill="hold">
                                          <p:stCondLst>
                                            <p:cond delay="0"/>
                                          </p:stCondLst>
                                        </p:cTn>
                                        <p:tgtEl>
                                          <p:spTgt spid="5132"/>
                                        </p:tgtEl>
                                        <p:attrNameLst>
                                          <p:attrName>style.visibility</p:attrName>
                                        </p:attrNameLst>
                                      </p:cBhvr>
                                      <p:to>
                                        <p:strVal val="visible"/>
                                      </p:to>
                                    </p:set>
                                    <p:anim calcmode="lin" valueType="num">
                                      <p:cBhvr>
                                        <p:cTn id="53" dur="500" fill="hold"/>
                                        <p:tgtEl>
                                          <p:spTgt spid="5132"/>
                                        </p:tgtEl>
                                        <p:attrNameLst>
                                          <p:attrName>ppt_w</p:attrName>
                                        </p:attrNameLst>
                                      </p:cBhvr>
                                      <p:tavLst>
                                        <p:tav tm="0">
                                          <p:val>
                                            <p:fltVal val="0"/>
                                          </p:val>
                                        </p:tav>
                                        <p:tav tm="100000">
                                          <p:val>
                                            <p:strVal val="#ppt_w"/>
                                          </p:val>
                                        </p:tav>
                                      </p:tavLst>
                                    </p:anim>
                                    <p:anim calcmode="lin" valueType="num">
                                      <p:cBhvr>
                                        <p:cTn id="54" dur="500" fill="hold"/>
                                        <p:tgtEl>
                                          <p:spTgt spid="5132"/>
                                        </p:tgtEl>
                                        <p:attrNameLst>
                                          <p:attrName>ppt_h</p:attrName>
                                        </p:attrNameLst>
                                      </p:cBhvr>
                                      <p:tavLst>
                                        <p:tav tm="0">
                                          <p:val>
                                            <p:fltVal val="0"/>
                                          </p:val>
                                        </p:tav>
                                        <p:tav tm="100000">
                                          <p:val>
                                            <p:strVal val="#ppt_h"/>
                                          </p:val>
                                        </p:tav>
                                      </p:tavLst>
                                    </p:anim>
                                    <p:animEffect transition="in" filter="fade">
                                      <p:cBhvr>
                                        <p:cTn id="55" dur="500"/>
                                        <p:tgtEl>
                                          <p:spTgt spid="5132"/>
                                        </p:tgtEl>
                                      </p:cBhvr>
                                    </p:animEffect>
                                  </p:childTnLst>
                                </p:cTn>
                              </p:par>
                              <p:par>
                                <p:cTn id="56" presetID="53" presetClass="entr" presetSubtype="0" fill="hold" nodeType="withEffect">
                                  <p:stCondLst>
                                    <p:cond delay="0"/>
                                  </p:stCondLst>
                                  <p:childTnLst>
                                    <p:set>
                                      <p:cBhvr>
                                        <p:cTn id="57" dur="1" fill="hold">
                                          <p:stCondLst>
                                            <p:cond delay="0"/>
                                          </p:stCondLst>
                                        </p:cTn>
                                        <p:tgtEl>
                                          <p:spTgt spid="5176"/>
                                        </p:tgtEl>
                                        <p:attrNameLst>
                                          <p:attrName>style.visibility</p:attrName>
                                        </p:attrNameLst>
                                      </p:cBhvr>
                                      <p:to>
                                        <p:strVal val="visible"/>
                                      </p:to>
                                    </p:set>
                                    <p:anim calcmode="lin" valueType="num">
                                      <p:cBhvr>
                                        <p:cTn id="58" dur="500" fill="hold"/>
                                        <p:tgtEl>
                                          <p:spTgt spid="5176"/>
                                        </p:tgtEl>
                                        <p:attrNameLst>
                                          <p:attrName>ppt_w</p:attrName>
                                        </p:attrNameLst>
                                      </p:cBhvr>
                                      <p:tavLst>
                                        <p:tav tm="0">
                                          <p:val>
                                            <p:fltVal val="0"/>
                                          </p:val>
                                        </p:tav>
                                        <p:tav tm="100000">
                                          <p:val>
                                            <p:strVal val="#ppt_w"/>
                                          </p:val>
                                        </p:tav>
                                      </p:tavLst>
                                    </p:anim>
                                    <p:anim calcmode="lin" valueType="num">
                                      <p:cBhvr>
                                        <p:cTn id="59" dur="500" fill="hold"/>
                                        <p:tgtEl>
                                          <p:spTgt spid="5176"/>
                                        </p:tgtEl>
                                        <p:attrNameLst>
                                          <p:attrName>ppt_h</p:attrName>
                                        </p:attrNameLst>
                                      </p:cBhvr>
                                      <p:tavLst>
                                        <p:tav tm="0">
                                          <p:val>
                                            <p:fltVal val="0"/>
                                          </p:val>
                                        </p:tav>
                                        <p:tav tm="100000">
                                          <p:val>
                                            <p:strVal val="#ppt_h"/>
                                          </p:val>
                                        </p:tav>
                                      </p:tavLst>
                                    </p:anim>
                                    <p:animEffect transition="in" filter="fade">
                                      <p:cBhvr>
                                        <p:cTn id="60" dur="500"/>
                                        <p:tgtEl>
                                          <p:spTgt spid="5176"/>
                                        </p:tgtEl>
                                      </p:cBhvr>
                                    </p:animEffect>
                                  </p:childTnLst>
                                </p:cTn>
                              </p:par>
                              <p:par>
                                <p:cTn id="61" presetID="53" presetClass="entr" presetSubtype="0" fill="hold" nodeType="withEffect">
                                  <p:stCondLst>
                                    <p:cond delay="0"/>
                                  </p:stCondLst>
                                  <p:childTnLst>
                                    <p:set>
                                      <p:cBhvr>
                                        <p:cTn id="62" dur="1" fill="hold">
                                          <p:stCondLst>
                                            <p:cond delay="0"/>
                                          </p:stCondLst>
                                        </p:cTn>
                                        <p:tgtEl>
                                          <p:spTgt spid="5133"/>
                                        </p:tgtEl>
                                        <p:attrNameLst>
                                          <p:attrName>style.visibility</p:attrName>
                                        </p:attrNameLst>
                                      </p:cBhvr>
                                      <p:to>
                                        <p:strVal val="visible"/>
                                      </p:to>
                                    </p:set>
                                    <p:anim calcmode="lin" valueType="num">
                                      <p:cBhvr>
                                        <p:cTn id="63" dur="500" fill="hold"/>
                                        <p:tgtEl>
                                          <p:spTgt spid="5133"/>
                                        </p:tgtEl>
                                        <p:attrNameLst>
                                          <p:attrName>ppt_w</p:attrName>
                                        </p:attrNameLst>
                                      </p:cBhvr>
                                      <p:tavLst>
                                        <p:tav tm="0">
                                          <p:val>
                                            <p:fltVal val="0"/>
                                          </p:val>
                                        </p:tav>
                                        <p:tav tm="100000">
                                          <p:val>
                                            <p:strVal val="#ppt_w"/>
                                          </p:val>
                                        </p:tav>
                                      </p:tavLst>
                                    </p:anim>
                                    <p:anim calcmode="lin" valueType="num">
                                      <p:cBhvr>
                                        <p:cTn id="64" dur="500" fill="hold"/>
                                        <p:tgtEl>
                                          <p:spTgt spid="5133"/>
                                        </p:tgtEl>
                                        <p:attrNameLst>
                                          <p:attrName>ppt_h</p:attrName>
                                        </p:attrNameLst>
                                      </p:cBhvr>
                                      <p:tavLst>
                                        <p:tav tm="0">
                                          <p:val>
                                            <p:fltVal val="0"/>
                                          </p:val>
                                        </p:tav>
                                        <p:tav tm="100000">
                                          <p:val>
                                            <p:strVal val="#ppt_h"/>
                                          </p:val>
                                        </p:tav>
                                      </p:tavLst>
                                    </p:anim>
                                    <p:animEffect transition="in" filter="fade">
                                      <p:cBhvr>
                                        <p:cTn id="65" dur="500"/>
                                        <p:tgtEl>
                                          <p:spTgt spid="5133"/>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5131"/>
                                        </p:tgtEl>
                                        <p:attrNameLst>
                                          <p:attrName>style.visibility</p:attrName>
                                        </p:attrNameLst>
                                      </p:cBhvr>
                                      <p:to>
                                        <p:strVal val="visible"/>
                                      </p:to>
                                    </p:set>
                                    <p:anim calcmode="lin" valueType="num">
                                      <p:cBhvr>
                                        <p:cTn id="68" dur="500" fill="hold"/>
                                        <p:tgtEl>
                                          <p:spTgt spid="5131"/>
                                        </p:tgtEl>
                                        <p:attrNameLst>
                                          <p:attrName>ppt_w</p:attrName>
                                        </p:attrNameLst>
                                      </p:cBhvr>
                                      <p:tavLst>
                                        <p:tav tm="0">
                                          <p:val>
                                            <p:fltVal val="0"/>
                                          </p:val>
                                        </p:tav>
                                        <p:tav tm="100000">
                                          <p:val>
                                            <p:strVal val="#ppt_w"/>
                                          </p:val>
                                        </p:tav>
                                      </p:tavLst>
                                    </p:anim>
                                    <p:anim calcmode="lin" valueType="num">
                                      <p:cBhvr>
                                        <p:cTn id="69" dur="500" fill="hold"/>
                                        <p:tgtEl>
                                          <p:spTgt spid="5131"/>
                                        </p:tgtEl>
                                        <p:attrNameLst>
                                          <p:attrName>ppt_h</p:attrName>
                                        </p:attrNameLst>
                                      </p:cBhvr>
                                      <p:tavLst>
                                        <p:tav tm="0">
                                          <p:val>
                                            <p:fltVal val="0"/>
                                          </p:val>
                                        </p:tav>
                                        <p:tav tm="100000">
                                          <p:val>
                                            <p:strVal val="#ppt_h"/>
                                          </p:val>
                                        </p:tav>
                                      </p:tavLst>
                                    </p:anim>
                                    <p:animEffect transition="in" filter="fade">
                                      <p:cBhvr>
                                        <p:cTn id="70" dur="500"/>
                                        <p:tgtEl>
                                          <p:spTgt spid="51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5135"/>
                                        </p:tgtEl>
                                        <p:attrNameLst>
                                          <p:attrName>style.visibility</p:attrName>
                                        </p:attrNameLst>
                                      </p:cBhvr>
                                      <p:to>
                                        <p:strVal val="visible"/>
                                      </p:to>
                                    </p:set>
                                    <p:anim calcmode="lin" valueType="num">
                                      <p:cBhvr>
                                        <p:cTn id="75" dur="500" fill="hold"/>
                                        <p:tgtEl>
                                          <p:spTgt spid="5135"/>
                                        </p:tgtEl>
                                        <p:attrNameLst>
                                          <p:attrName>ppt_w</p:attrName>
                                        </p:attrNameLst>
                                      </p:cBhvr>
                                      <p:tavLst>
                                        <p:tav tm="0">
                                          <p:val>
                                            <p:fltVal val="0"/>
                                          </p:val>
                                        </p:tav>
                                        <p:tav tm="100000">
                                          <p:val>
                                            <p:strVal val="#ppt_w"/>
                                          </p:val>
                                        </p:tav>
                                      </p:tavLst>
                                    </p:anim>
                                    <p:anim calcmode="lin" valueType="num">
                                      <p:cBhvr>
                                        <p:cTn id="76" dur="500" fill="hold"/>
                                        <p:tgtEl>
                                          <p:spTgt spid="5135"/>
                                        </p:tgtEl>
                                        <p:attrNameLst>
                                          <p:attrName>ppt_h</p:attrName>
                                        </p:attrNameLst>
                                      </p:cBhvr>
                                      <p:tavLst>
                                        <p:tav tm="0">
                                          <p:val>
                                            <p:fltVal val="0"/>
                                          </p:val>
                                        </p:tav>
                                        <p:tav tm="100000">
                                          <p:val>
                                            <p:strVal val="#ppt_h"/>
                                          </p:val>
                                        </p:tav>
                                      </p:tavLst>
                                    </p:anim>
                                    <p:animEffect transition="in" filter="fade">
                                      <p:cBhvr>
                                        <p:cTn id="77" dur="500"/>
                                        <p:tgtEl>
                                          <p:spTgt spid="5135"/>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5134"/>
                                        </p:tgtEl>
                                        <p:attrNameLst>
                                          <p:attrName>style.visibility</p:attrName>
                                        </p:attrNameLst>
                                      </p:cBhvr>
                                      <p:to>
                                        <p:strVal val="visible"/>
                                      </p:to>
                                    </p:set>
                                    <p:anim calcmode="lin" valueType="num">
                                      <p:cBhvr>
                                        <p:cTn id="80" dur="500" fill="hold"/>
                                        <p:tgtEl>
                                          <p:spTgt spid="5134"/>
                                        </p:tgtEl>
                                        <p:attrNameLst>
                                          <p:attrName>ppt_w</p:attrName>
                                        </p:attrNameLst>
                                      </p:cBhvr>
                                      <p:tavLst>
                                        <p:tav tm="0">
                                          <p:val>
                                            <p:fltVal val="0"/>
                                          </p:val>
                                        </p:tav>
                                        <p:tav tm="100000">
                                          <p:val>
                                            <p:strVal val="#ppt_w"/>
                                          </p:val>
                                        </p:tav>
                                      </p:tavLst>
                                    </p:anim>
                                    <p:anim calcmode="lin" valueType="num">
                                      <p:cBhvr>
                                        <p:cTn id="81" dur="500" fill="hold"/>
                                        <p:tgtEl>
                                          <p:spTgt spid="5134"/>
                                        </p:tgtEl>
                                        <p:attrNameLst>
                                          <p:attrName>ppt_h</p:attrName>
                                        </p:attrNameLst>
                                      </p:cBhvr>
                                      <p:tavLst>
                                        <p:tav tm="0">
                                          <p:val>
                                            <p:fltVal val="0"/>
                                          </p:val>
                                        </p:tav>
                                        <p:tav tm="100000">
                                          <p:val>
                                            <p:strVal val="#ppt_h"/>
                                          </p:val>
                                        </p:tav>
                                      </p:tavLst>
                                    </p:anim>
                                    <p:animEffect transition="in" filter="fade">
                                      <p:cBhvr>
                                        <p:cTn id="82" dur="500"/>
                                        <p:tgtEl>
                                          <p:spTgt spid="5134"/>
                                        </p:tgtEl>
                                      </p:cBhvr>
                                    </p:animEffect>
                                  </p:childTnLst>
                                </p:cTn>
                              </p:par>
                              <p:par>
                                <p:cTn id="83" presetID="53" presetClass="entr" presetSubtype="0" fill="hold" nodeType="withEffect">
                                  <p:stCondLst>
                                    <p:cond delay="0"/>
                                  </p:stCondLst>
                                  <p:childTnLst>
                                    <p:set>
                                      <p:cBhvr>
                                        <p:cTn id="84" dur="1" fill="hold">
                                          <p:stCondLst>
                                            <p:cond delay="0"/>
                                          </p:stCondLst>
                                        </p:cTn>
                                        <p:tgtEl>
                                          <p:spTgt spid="5177"/>
                                        </p:tgtEl>
                                        <p:attrNameLst>
                                          <p:attrName>style.visibility</p:attrName>
                                        </p:attrNameLst>
                                      </p:cBhvr>
                                      <p:to>
                                        <p:strVal val="visible"/>
                                      </p:to>
                                    </p:set>
                                    <p:anim calcmode="lin" valueType="num">
                                      <p:cBhvr>
                                        <p:cTn id="85" dur="500" fill="hold"/>
                                        <p:tgtEl>
                                          <p:spTgt spid="5177"/>
                                        </p:tgtEl>
                                        <p:attrNameLst>
                                          <p:attrName>ppt_w</p:attrName>
                                        </p:attrNameLst>
                                      </p:cBhvr>
                                      <p:tavLst>
                                        <p:tav tm="0">
                                          <p:val>
                                            <p:fltVal val="0"/>
                                          </p:val>
                                        </p:tav>
                                        <p:tav tm="100000">
                                          <p:val>
                                            <p:strVal val="#ppt_w"/>
                                          </p:val>
                                        </p:tav>
                                      </p:tavLst>
                                    </p:anim>
                                    <p:anim calcmode="lin" valueType="num">
                                      <p:cBhvr>
                                        <p:cTn id="86" dur="500" fill="hold"/>
                                        <p:tgtEl>
                                          <p:spTgt spid="5177"/>
                                        </p:tgtEl>
                                        <p:attrNameLst>
                                          <p:attrName>ppt_h</p:attrName>
                                        </p:attrNameLst>
                                      </p:cBhvr>
                                      <p:tavLst>
                                        <p:tav tm="0">
                                          <p:val>
                                            <p:fltVal val="0"/>
                                          </p:val>
                                        </p:tav>
                                        <p:tav tm="100000">
                                          <p:val>
                                            <p:strVal val="#ppt_h"/>
                                          </p:val>
                                        </p:tav>
                                      </p:tavLst>
                                    </p:anim>
                                    <p:animEffect transition="in" filter="fade">
                                      <p:cBhvr>
                                        <p:cTn id="87" dur="500"/>
                                        <p:tgtEl>
                                          <p:spTgt spid="517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3"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par>
                                <p:cTn id="95" presetID="53" presetClass="entr" presetSubtype="0" fill="hold" nodeType="withEffect">
                                  <p:stCondLst>
                                    <p:cond delay="0"/>
                                  </p:stCondLst>
                                  <p:childTnLst>
                                    <p:set>
                                      <p:cBhvr>
                                        <p:cTn id="96" dur="1" fill="hold">
                                          <p:stCondLst>
                                            <p:cond delay="0"/>
                                          </p:stCondLst>
                                        </p:cTn>
                                        <p:tgtEl>
                                          <p:spTgt spid="5178"/>
                                        </p:tgtEl>
                                        <p:attrNameLst>
                                          <p:attrName>style.visibility</p:attrName>
                                        </p:attrNameLst>
                                      </p:cBhvr>
                                      <p:to>
                                        <p:strVal val="visible"/>
                                      </p:to>
                                    </p:set>
                                    <p:anim calcmode="lin" valueType="num">
                                      <p:cBhvr>
                                        <p:cTn id="97" dur="500" fill="hold"/>
                                        <p:tgtEl>
                                          <p:spTgt spid="5178"/>
                                        </p:tgtEl>
                                        <p:attrNameLst>
                                          <p:attrName>ppt_w</p:attrName>
                                        </p:attrNameLst>
                                      </p:cBhvr>
                                      <p:tavLst>
                                        <p:tav tm="0">
                                          <p:val>
                                            <p:fltVal val="0"/>
                                          </p:val>
                                        </p:tav>
                                        <p:tav tm="100000">
                                          <p:val>
                                            <p:strVal val="#ppt_w"/>
                                          </p:val>
                                        </p:tav>
                                      </p:tavLst>
                                    </p:anim>
                                    <p:anim calcmode="lin" valueType="num">
                                      <p:cBhvr>
                                        <p:cTn id="98" dur="500" fill="hold"/>
                                        <p:tgtEl>
                                          <p:spTgt spid="5178"/>
                                        </p:tgtEl>
                                        <p:attrNameLst>
                                          <p:attrName>ppt_h</p:attrName>
                                        </p:attrNameLst>
                                      </p:cBhvr>
                                      <p:tavLst>
                                        <p:tav tm="0">
                                          <p:val>
                                            <p:fltVal val="0"/>
                                          </p:val>
                                        </p:tav>
                                        <p:tav tm="100000">
                                          <p:val>
                                            <p:strVal val="#ppt_h"/>
                                          </p:val>
                                        </p:tav>
                                      </p:tavLst>
                                    </p:anim>
                                    <p:animEffect transition="in" filter="fade">
                                      <p:cBhvr>
                                        <p:cTn id="99" dur="500"/>
                                        <p:tgtEl>
                                          <p:spTgt spid="5178"/>
                                        </p:tgtEl>
                                      </p:cBhvr>
                                    </p:animEffect>
                                  </p:childTnLst>
                                </p:cTn>
                              </p:par>
                            </p:childTnLst>
                          </p:cTn>
                        </p:par>
                        <p:par>
                          <p:cTn id="100" fill="hold" nodeType="afterGroup">
                            <p:stCondLst>
                              <p:cond delay="500"/>
                            </p:stCondLst>
                            <p:childTnLst>
                              <p:par>
                                <p:cTn id="101" presetID="6" presetClass="entr" presetSubtype="16"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circle(in)">
                                      <p:cBhvr>
                                        <p:cTn id="10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31" grpId="0" animBg="1"/>
      <p:bldP spid="5134" grpId="0" animBg="1"/>
      <p:bldP spid="5136" grpId="0" animBg="1"/>
      <p:bldP spid="51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7136" y="881949"/>
            <a:ext cx="3993226" cy="5474682"/>
          </a:xfrm>
          <a:prstGeom prst="rect">
            <a:avLst/>
          </a:prstGeom>
        </p:spPr>
      </p:pic>
      <p:sp>
        <p:nvSpPr>
          <p:cNvPr id="3" name="2 CuadroTexto"/>
          <p:cNvSpPr txBox="1">
            <a:spLocks noChangeArrowheads="1"/>
          </p:cNvSpPr>
          <p:nvPr/>
        </p:nvSpPr>
        <p:spPr bwMode="auto">
          <a:xfrm>
            <a:off x="651741" y="155268"/>
            <a:ext cx="7786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Dialogo molecular</a:t>
            </a:r>
            <a:endParaRPr kumimoji="0" lang="es-ES" altLang="es-MX"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Imagen 3"/>
          <p:cNvPicPr>
            <a:picLocks noChangeAspect="1"/>
          </p:cNvPicPr>
          <p:nvPr/>
        </p:nvPicPr>
        <p:blipFill>
          <a:blip r:embed="rId3"/>
          <a:stretch>
            <a:fillRect/>
          </a:stretch>
        </p:blipFill>
        <p:spPr>
          <a:xfrm>
            <a:off x="4871655" y="881949"/>
            <a:ext cx="3680884" cy="2783107"/>
          </a:xfrm>
          <a:prstGeom prst="rect">
            <a:avLst/>
          </a:prstGeom>
        </p:spPr>
      </p:pic>
      <p:pic>
        <p:nvPicPr>
          <p:cNvPr id="5" name="Imagen 4"/>
          <p:cNvPicPr>
            <a:picLocks noChangeAspect="1"/>
          </p:cNvPicPr>
          <p:nvPr/>
        </p:nvPicPr>
        <p:blipFill>
          <a:blip r:embed="rId4"/>
          <a:stretch>
            <a:fillRect/>
          </a:stretch>
        </p:blipFill>
        <p:spPr>
          <a:xfrm>
            <a:off x="4618621" y="4489722"/>
            <a:ext cx="4186951" cy="1866909"/>
          </a:xfrm>
          <a:prstGeom prst="rect">
            <a:avLst/>
          </a:prstGeom>
        </p:spPr>
      </p:pic>
    </p:spTree>
    <p:extLst>
      <p:ext uri="{BB962C8B-B14F-4D97-AF65-F5344CB8AC3E}">
        <p14:creationId xmlns:p14="http://schemas.microsoft.com/office/powerpoint/2010/main" val="3900878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a:spLocks noChangeArrowheads="1"/>
          </p:cNvSpPr>
          <p:nvPr/>
        </p:nvSpPr>
        <p:spPr bwMode="auto">
          <a:xfrm>
            <a:off x="179512" y="0"/>
            <a:ext cx="778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AR"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Dialogo molecular</a:t>
            </a:r>
            <a:endParaRPr kumimoji="0" lang="es-ES"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Imagen 8">
            <a:extLst>
              <a:ext uri="{FF2B5EF4-FFF2-40B4-BE49-F238E27FC236}">
                <a16:creationId xmlns:a16="http://schemas.microsoft.com/office/drawing/2014/main" id="{0C7FC8B1-7B5A-4FFE-964D-47753CCEAA77}"/>
              </a:ext>
            </a:extLst>
          </p:cNvPr>
          <p:cNvPicPr>
            <a:picLocks noChangeAspect="1"/>
          </p:cNvPicPr>
          <p:nvPr/>
        </p:nvPicPr>
        <p:blipFill>
          <a:blip r:embed="rId2"/>
          <a:stretch>
            <a:fillRect/>
          </a:stretch>
        </p:blipFill>
        <p:spPr>
          <a:xfrm>
            <a:off x="2411760" y="548680"/>
            <a:ext cx="5328592" cy="6372024"/>
          </a:xfrm>
          <a:prstGeom prst="rect">
            <a:avLst/>
          </a:prstGeom>
        </p:spPr>
      </p:pic>
    </p:spTree>
    <p:extLst>
      <p:ext uri="{BB962C8B-B14F-4D97-AF65-F5344CB8AC3E}">
        <p14:creationId xmlns:p14="http://schemas.microsoft.com/office/powerpoint/2010/main" val="57037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56702"/>
            <a:ext cx="6377121" cy="5688632"/>
          </a:xfrm>
          <a:prstGeom prst="rect">
            <a:avLst/>
          </a:prstGeom>
        </p:spPr>
      </p:pic>
      <p:sp>
        <p:nvSpPr>
          <p:cNvPr id="3" name="TextBox 2"/>
          <p:cNvSpPr txBox="1"/>
          <p:nvPr/>
        </p:nvSpPr>
        <p:spPr>
          <a:xfrm>
            <a:off x="220599" y="188640"/>
            <a:ext cx="8702802" cy="507831"/>
          </a:xfrm>
          <a:prstGeom prst="rect">
            <a:avLst/>
          </a:prstGeom>
          <a:noFill/>
        </p:spPr>
        <p:txBody>
          <a:bodyPr wrap="square" rtlCol="0">
            <a:spAutoFit/>
          </a:bodyPr>
          <a:lstStyle/>
          <a:p>
            <a:pPr defTabSz="685800"/>
            <a:r>
              <a:rPr lang="es-AR" sz="2700" dirty="0">
                <a:solidFill>
                  <a:prstClr val="white"/>
                </a:solidFill>
                <a:latin typeface="Calibri"/>
              </a:rPr>
              <a:t>Fuentes de nitrógeno reducido: biológicas y antropogénicas</a:t>
            </a:r>
          </a:p>
        </p:txBody>
      </p:sp>
    </p:spTree>
    <p:extLst>
      <p:ext uri="{BB962C8B-B14F-4D97-AF65-F5344CB8AC3E}">
        <p14:creationId xmlns:p14="http://schemas.microsoft.com/office/powerpoint/2010/main" val="60657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Documents and Settings\Usuario\Mis documentos\Ramiro\Biliografia\LIbros\Buchanan\Images\Chap16\fig16_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22450"/>
            <a:ext cx="6248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027"/>
          <p:cNvSpPr txBox="1">
            <a:spLocks noChangeArrowheads="1"/>
          </p:cNvSpPr>
          <p:nvPr/>
        </p:nvSpPr>
        <p:spPr bwMode="auto">
          <a:xfrm>
            <a:off x="1742728" y="908720"/>
            <a:ext cx="701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La bacteria responde a los inductores  de la planta y a otras condiciones ambientales y de disponibilidad de N</a:t>
            </a:r>
            <a:endParaRPr kumimoji="0" lang="es-E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2 CuadroTexto">
            <a:extLst>
              <a:ext uri="{FF2B5EF4-FFF2-40B4-BE49-F238E27FC236}">
                <a16:creationId xmlns:a16="http://schemas.microsoft.com/office/drawing/2014/main" id="{48F4F983-DF37-49A0-9E6D-5C1FF8BFA920}"/>
              </a:ext>
            </a:extLst>
          </p:cNvPr>
          <p:cNvSpPr txBox="1">
            <a:spLocks noChangeArrowheads="1"/>
          </p:cNvSpPr>
          <p:nvPr/>
        </p:nvSpPr>
        <p:spPr bwMode="auto">
          <a:xfrm>
            <a:off x="179512" y="0"/>
            <a:ext cx="778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AR"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Dialogo molecular</a:t>
            </a:r>
            <a:endParaRPr kumimoji="0" lang="es-ES"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2182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1388" y="1305705"/>
            <a:ext cx="910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s-AR" altLang="en-US" dirty="0">
                <a:solidFill>
                  <a:srgbClr val="FFFFFF"/>
                </a:solidFill>
                <a:cs typeface="Arial" panose="020B0604020202020204" pitchFamily="34" charset="0"/>
              </a:rPr>
              <a:t>La bacteria induce los genes </a:t>
            </a:r>
            <a:r>
              <a:rPr lang="es-AR" altLang="en-US" dirty="0" err="1">
                <a:solidFill>
                  <a:srgbClr val="FFFFFF"/>
                </a:solidFill>
                <a:cs typeface="Arial" panose="020B0604020202020204" pitchFamily="34" charset="0"/>
              </a:rPr>
              <a:t>nod</a:t>
            </a:r>
            <a:r>
              <a:rPr lang="es-AR" altLang="en-US" dirty="0">
                <a:solidFill>
                  <a:srgbClr val="FFFFFF"/>
                </a:solidFill>
                <a:cs typeface="Arial" panose="020B0604020202020204" pitchFamily="34" charset="0"/>
              </a:rPr>
              <a:t> los cuales codifican enzimas para la </a:t>
            </a:r>
            <a:r>
              <a:rPr lang="es-AR" altLang="en-US" dirty="0" err="1">
                <a:solidFill>
                  <a:srgbClr val="FFFFFF"/>
                </a:solidFill>
                <a:cs typeface="Arial" panose="020B0604020202020204" pitchFamily="34" charset="0"/>
              </a:rPr>
              <a:t>sinntesis</a:t>
            </a:r>
            <a:r>
              <a:rPr lang="es-AR" altLang="en-US" dirty="0">
                <a:solidFill>
                  <a:srgbClr val="FFFFFF"/>
                </a:solidFill>
                <a:cs typeface="Arial" panose="020B0604020202020204" pitchFamily="34" charset="0"/>
              </a:rPr>
              <a:t> de </a:t>
            </a:r>
            <a:r>
              <a:rPr lang="es-AR" altLang="en-US" dirty="0">
                <a:solidFill>
                  <a:srgbClr val="FF0000"/>
                </a:solidFill>
                <a:cs typeface="Arial" panose="020B0604020202020204" pitchFamily="34" charset="0"/>
              </a:rPr>
              <a:t>Factores Nod…</a:t>
            </a:r>
            <a:endParaRPr lang="es-ES" altLang="en-US" dirty="0">
              <a:solidFill>
                <a:srgbClr val="FF0000"/>
              </a:solidFill>
              <a:cs typeface="Arial" panose="020B0604020202020204" pitchFamily="34" charset="0"/>
            </a:endParaRPr>
          </a:p>
        </p:txBody>
      </p:sp>
      <p:sp>
        <p:nvSpPr>
          <p:cNvPr id="21508" name="3 CuadroTexto"/>
          <p:cNvSpPr txBox="1">
            <a:spLocks noChangeArrowheads="1"/>
          </p:cNvSpPr>
          <p:nvPr/>
        </p:nvSpPr>
        <p:spPr bwMode="auto">
          <a:xfrm>
            <a:off x="10344" y="2060848"/>
            <a:ext cx="21431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defRPr/>
            </a:pPr>
            <a:r>
              <a:rPr kumimoji="0" lang="es-AR" alt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que son </a:t>
            </a:r>
            <a:r>
              <a:rPr kumimoji="0" lang="es-AR" altLang="en-US" sz="2000"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lipoquitooligosacáridos</a:t>
            </a:r>
            <a:r>
              <a:rPr kumimoji="0" lang="es-AR" alt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constituido por una estructura núcleo de dos a seis β1-4 N-</a:t>
            </a:r>
            <a:r>
              <a:rPr kumimoji="0" lang="es-AR" altLang="en-US" sz="2000"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acetilglucosamina</a:t>
            </a:r>
            <a:r>
              <a:rPr kumimoji="0" lang="es-AR" altLang="en-US" sz="20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y diferentes ácidos grasos y sustituyentes orgánicos o monosacáridos en el extremo no reductor</a:t>
            </a:r>
          </a:p>
        </p:txBody>
      </p:sp>
      <p:pic>
        <p:nvPicPr>
          <p:cNvPr id="5" name="Imagen 4">
            <a:extLst>
              <a:ext uri="{FF2B5EF4-FFF2-40B4-BE49-F238E27FC236}">
                <a16:creationId xmlns:a16="http://schemas.microsoft.com/office/drawing/2014/main" id="{7F99AFF0-0DA5-4C84-9A8E-737276AE5C1D}"/>
              </a:ext>
            </a:extLst>
          </p:cNvPr>
          <p:cNvPicPr>
            <a:picLocks noChangeAspect="1"/>
          </p:cNvPicPr>
          <p:nvPr/>
        </p:nvPicPr>
        <p:blipFill>
          <a:blip r:embed="rId2"/>
          <a:stretch>
            <a:fillRect/>
          </a:stretch>
        </p:blipFill>
        <p:spPr>
          <a:xfrm>
            <a:off x="2100050" y="2544589"/>
            <a:ext cx="7024974" cy="3456384"/>
          </a:xfrm>
          <a:prstGeom prst="rect">
            <a:avLst/>
          </a:prstGeom>
        </p:spPr>
      </p:pic>
      <p:sp>
        <p:nvSpPr>
          <p:cNvPr id="6" name="2 CuadroTexto">
            <a:extLst>
              <a:ext uri="{FF2B5EF4-FFF2-40B4-BE49-F238E27FC236}">
                <a16:creationId xmlns:a16="http://schemas.microsoft.com/office/drawing/2014/main" id="{4CC21D0A-52CE-4A78-953E-77169CDD27D8}"/>
              </a:ext>
            </a:extLst>
          </p:cNvPr>
          <p:cNvSpPr txBox="1">
            <a:spLocks noChangeArrowheads="1"/>
          </p:cNvSpPr>
          <p:nvPr/>
        </p:nvSpPr>
        <p:spPr bwMode="auto">
          <a:xfrm>
            <a:off x="179512" y="0"/>
            <a:ext cx="778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AR"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Dialogo molecular</a:t>
            </a:r>
            <a:endParaRPr kumimoji="0" lang="es-ES" altLang="es-MX"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3960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2 CuadroTexto"/>
          <p:cNvSpPr txBox="1">
            <a:spLocks noChangeArrowheads="1"/>
          </p:cNvSpPr>
          <p:nvPr/>
        </p:nvSpPr>
        <p:spPr bwMode="auto">
          <a:xfrm>
            <a:off x="467545" y="181393"/>
            <a:ext cx="8375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Eventos  epidérmicos y corticales durante la </a:t>
            </a:r>
            <a:r>
              <a:rPr kumimoji="0" lang="es-AR" altLang="es-MX"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nodulación</a:t>
            </a:r>
            <a:endParaRPr kumimoji="0" lang="es-ES" altLang="es-MX"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42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503"/>
            <a:ext cx="8858250" cy="355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a:blip r:embed="rId3"/>
          <a:stretch>
            <a:fillRect/>
          </a:stretch>
        </p:blipFill>
        <p:spPr>
          <a:xfrm>
            <a:off x="715687" y="4036423"/>
            <a:ext cx="7635881" cy="2717074"/>
          </a:xfrm>
          <a:prstGeom prst="rect">
            <a:avLst/>
          </a:prstGeom>
        </p:spPr>
      </p:pic>
    </p:spTree>
    <p:extLst>
      <p:ext uri="{BB962C8B-B14F-4D97-AF65-F5344CB8AC3E}">
        <p14:creationId xmlns:p14="http://schemas.microsoft.com/office/powerpoint/2010/main" val="3803711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381" y="928688"/>
            <a:ext cx="6876879" cy="523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4 CuadroTexto"/>
          <p:cNvSpPr txBox="1">
            <a:spLocks noChangeArrowheads="1"/>
          </p:cNvSpPr>
          <p:nvPr/>
        </p:nvSpPr>
        <p:spPr bwMode="auto">
          <a:xfrm>
            <a:off x="755576" y="214313"/>
            <a:ext cx="7992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Percepción de factores </a:t>
            </a:r>
            <a:r>
              <a:rPr kumimoji="0" lang="es-AR" alt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Nod</a:t>
            </a:r>
            <a:r>
              <a:rPr kumimoji="0" lang="es-AR"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nivel de la epidermis</a:t>
            </a:r>
            <a:endParaRPr kumimoji="0" lang="es-E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2563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63" y="642938"/>
            <a:ext cx="8215312" cy="56324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Aumentos en la generación de EAO  mediados por la actividad del complejo NADPH oxidasa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Despolarización de membrana plasmática</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Alcalinización intracelular</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Influjo de calcio apoplástico</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err="1">
                <a:ln>
                  <a:noFill/>
                </a:ln>
                <a:solidFill>
                  <a:srgbClr val="FFFFFF"/>
                </a:solidFill>
                <a:effectLst/>
                <a:uLnTx/>
                <a:uFillTx/>
                <a:latin typeface="Arial" charset="0"/>
                <a:ea typeface="+mn-ea"/>
                <a:cs typeface="+mn-cs"/>
              </a:rPr>
              <a:t>Spiking</a:t>
            </a:r>
            <a:r>
              <a:rPr kumimoji="0" lang="es-AR" sz="2000" b="0" i="0" u="none" strike="noStrike" kern="1200" cap="none" spc="0" normalizeH="0" baseline="0" noProof="0" dirty="0">
                <a:ln>
                  <a:noFill/>
                </a:ln>
                <a:solidFill>
                  <a:srgbClr val="FFFFFF"/>
                </a:solidFill>
                <a:effectLst/>
                <a:uLnTx/>
                <a:uFillTx/>
                <a:latin typeface="Arial" charset="0"/>
                <a:ea typeface="+mn-ea"/>
                <a:cs typeface="+mn-cs"/>
              </a:rPr>
              <a:t> de calcio en cercanías del núcleo y producción</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Cambios en fosfolípidos, vesiculización y citoesqueleto</a:t>
            </a:r>
          </a:p>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 expresión de genes específicos </a:t>
            </a: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endParaRPr kumimoji="0" lang="es-AR"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
                <a:srgbClr val="FF0000"/>
              </a:buClr>
              <a:buSzTx/>
              <a:buFont typeface="Wingdings" pitchFamily="2" charset="2"/>
              <a:buChar char="Ø"/>
              <a:tabLst/>
              <a:defRPr/>
            </a:pPr>
            <a:r>
              <a:rPr kumimoji="0" lang="es-AR" sz="2000" b="0" i="0" u="none" strike="noStrike" kern="1200" cap="none" spc="0" normalizeH="0" baseline="0" noProof="0" dirty="0">
                <a:ln>
                  <a:noFill/>
                </a:ln>
                <a:solidFill>
                  <a:srgbClr val="FFFFFF"/>
                </a:solidFill>
                <a:effectLst/>
                <a:uLnTx/>
                <a:uFillTx/>
                <a:latin typeface="Arial" charset="0"/>
                <a:ea typeface="+mn-ea"/>
                <a:cs typeface="+mn-cs"/>
              </a:rPr>
              <a:t>Estas respuestas ocurren en los minutos posteriores a la aplicación de factores Nod  y son comunes a las que desencadenan </a:t>
            </a:r>
            <a:r>
              <a:rPr kumimoji="0" lang="es-AR" sz="2000" b="0" i="0" u="none" strike="noStrike" kern="1200" cap="none" spc="0" normalizeH="0" baseline="0" noProof="0" dirty="0" err="1">
                <a:ln>
                  <a:noFill/>
                </a:ln>
                <a:solidFill>
                  <a:srgbClr val="FFFFFF"/>
                </a:solidFill>
                <a:effectLst/>
                <a:uLnTx/>
                <a:uFillTx/>
                <a:latin typeface="Arial" charset="0"/>
                <a:ea typeface="+mn-ea"/>
                <a:cs typeface="+mn-cs"/>
              </a:rPr>
              <a:t>elicitores</a:t>
            </a:r>
            <a:r>
              <a:rPr kumimoji="0" lang="es-AR" sz="2000" b="0" i="0" u="none" strike="noStrike" kern="1200" cap="none" spc="0" normalizeH="0" baseline="0" noProof="0" dirty="0">
                <a:ln>
                  <a:noFill/>
                </a:ln>
                <a:solidFill>
                  <a:srgbClr val="FFFFFF"/>
                </a:solidFill>
                <a:effectLst/>
                <a:uLnTx/>
                <a:uFillTx/>
                <a:latin typeface="Arial" charset="0"/>
                <a:ea typeface="+mn-ea"/>
                <a:cs typeface="+mn-cs"/>
              </a:rPr>
              <a:t> de patógenos</a:t>
            </a:r>
            <a:endParaRPr kumimoji="0" lang="es-AR"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579" name="2 Rectángulo"/>
          <p:cNvSpPr>
            <a:spLocks noChangeArrowheads="1"/>
          </p:cNvSpPr>
          <p:nvPr/>
        </p:nvSpPr>
        <p:spPr bwMode="auto">
          <a:xfrm>
            <a:off x="2428875" y="0"/>
            <a:ext cx="4786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Los factores Nod inducen </a:t>
            </a:r>
            <a:endParaRPr kumimoji="0" lang="es-ES" alt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217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179388" y="908050"/>
            <a:ext cx="87487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 </a:t>
            </a:r>
            <a:r>
              <a:rPr kumimoji="0" lang="es-ES" altLang="en-US" sz="2000" b="0" i="0" u="none" strike="noStrike" kern="1200" cap="none" spc="0" normalizeH="0" baseline="30000" noProof="0">
                <a:ln>
                  <a:noFill/>
                </a:ln>
                <a:solidFill>
                  <a:srgbClr val="FF3300"/>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 Flux.</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Entrada de Ca </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 depolarización de membrana, eflujo de Cl</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y luego K</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y alcalinización de citoplasma</a:t>
            </a:r>
            <a:r>
              <a:rPr kumimoji="0" lang="es-ES" altLang="en-US" sz="2000" b="0" i="0" u="none" strike="noStrike" kern="1200" cap="none" spc="0" normalizeH="0" baseline="0" noProof="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1min</a:t>
            </a:r>
            <a:r>
              <a:rPr kumimoji="0" lang="es-ES" altLang="en-US" sz="2000" b="0" i="0" u="none" strike="noStrike" kern="1200" cap="none" spc="0" normalizeH="0" baseline="0" noProof="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- 10</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-7</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M NF inducen) </a:t>
            </a:r>
            <a:endParaRPr kumimoji="0" lang="es-ES" altLang="en-US" sz="2000" b="0" i="0" u="none" strike="noStrike" kern="1200" cap="none" spc="0" normalizeH="0" baseline="0" noProof="0">
              <a:ln>
                <a:noFill/>
              </a:ln>
              <a:solidFill>
                <a:srgbClr val="FF66CC"/>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Pct val="120000"/>
              <a:buFont typeface="Wingdings" panose="05000000000000000000" pitchFamily="2" charset="2"/>
              <a:buChar char="v"/>
              <a:tabLst/>
              <a:defRPr/>
            </a:pP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 </a:t>
            </a:r>
            <a:r>
              <a:rPr kumimoji="0" lang="es-ES" altLang="en-US" sz="2000" b="0" i="0" u="none" strike="noStrike" kern="1200" cap="none" spc="0" normalizeH="0" baseline="30000" noProof="0">
                <a:ln>
                  <a:noFill/>
                </a:ln>
                <a:solidFill>
                  <a:srgbClr val="FF3300"/>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 Spiking</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Oscilaciones en los niveles Ca </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con un lag de aprox. </a:t>
            </a:r>
            <a:r>
              <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10 min</a:t>
            </a:r>
            <a:r>
              <a:rPr kumimoji="0" lang="es-ES" altLang="en-US" sz="2000" b="0" i="0" u="none" strike="noStrike" kern="1200" cap="none" spc="0" normalizeH="0" baseline="0" noProof="0">
                <a:ln>
                  <a:noFill/>
                </a:ln>
                <a:solidFill>
                  <a:srgbClr val="FF66CC"/>
                </a:solidFill>
                <a:effectLst/>
                <a:uLnTx/>
                <a:uFillTx/>
                <a:latin typeface="Arial" panose="020B0604020202020204" pitchFamily="34" charset="0"/>
                <a:ea typeface="+mn-ea"/>
                <a:cs typeface="+mn-cs"/>
              </a:rPr>
              <a:t>. </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Incremento inicial rápido y declinamiento lento (apertura de canales y reservorios intracelulares)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r>
              <a:rPr kumimoji="0" lang="es-E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-11 </a:t>
            </a:r>
            <a:r>
              <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 NF[ ]similares inducen deformación de pelo e inducción de genes</a:t>
            </a:r>
          </a:p>
        </p:txBody>
      </p:sp>
      <p:sp>
        <p:nvSpPr>
          <p:cNvPr id="26627" name="Text Box 9"/>
          <p:cNvSpPr txBox="1">
            <a:spLocks noChangeArrowheads="1"/>
          </p:cNvSpPr>
          <p:nvPr/>
        </p:nvSpPr>
        <p:spPr bwMode="auto">
          <a:xfrm>
            <a:off x="468313" y="188913"/>
            <a:ext cx="8675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Arial" panose="020B0604020202020204" pitchFamily="34" charset="0"/>
                <a:ea typeface="+mn-ea"/>
                <a:cs typeface="+mn-cs"/>
              </a:rPr>
              <a:t>Cambios iónicos asociados a la percepción de factores Nod</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3500438"/>
            <a:ext cx="357663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4 CuadroTexto"/>
          <p:cNvSpPr txBox="1">
            <a:spLocks noChangeArrowheads="1"/>
          </p:cNvSpPr>
          <p:nvPr/>
        </p:nvSpPr>
        <p:spPr bwMode="auto">
          <a:xfrm>
            <a:off x="5214938" y="6000750"/>
            <a:ext cx="347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Spiking de calcio alrededor del núcleo</a:t>
            </a:r>
            <a:endParaRPr kumimoji="0" lang="es-E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2355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1 Imagen" descr="fig16_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503238"/>
            <a:ext cx="74961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451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CuadroTexto"/>
          <p:cNvSpPr txBox="1">
            <a:spLocks noChangeArrowheads="1"/>
          </p:cNvSpPr>
          <p:nvPr/>
        </p:nvSpPr>
        <p:spPr bwMode="auto">
          <a:xfrm>
            <a:off x="642938" y="214313"/>
            <a:ext cx="7786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La interacción </a:t>
            </a:r>
            <a:r>
              <a:rPr kumimoji="0" lang="es-AR" alt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rizobio</a:t>
            </a:r>
            <a:r>
              <a:rPr kumimoji="0" lang="es-AR"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leguminosas ocurre sobre pelos radicales en activos crecimiento</a:t>
            </a:r>
            <a:endParaRPr kumimoji="0" lang="es-E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 name="3 CuadroTexto"/>
          <p:cNvSpPr txBox="1"/>
          <p:nvPr/>
        </p:nvSpPr>
        <p:spPr>
          <a:xfrm>
            <a:off x="0" y="1700213"/>
            <a:ext cx="9144000" cy="3170237"/>
          </a:xfrm>
          <a:prstGeom prst="rect">
            <a:avLst/>
          </a:prstGeom>
          <a:solidFill>
            <a:schemeClr val="bg1"/>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sz="2000" b="0" i="0" u="none" strike="noStrike" kern="1200" cap="none" spc="0" normalizeH="0" baseline="0" noProof="0" dirty="0">
                <a:ln>
                  <a:noFill/>
                </a:ln>
                <a:solidFill>
                  <a:srgbClr val="000000"/>
                </a:solidFill>
                <a:effectLst/>
                <a:uLnTx/>
                <a:uFillTx/>
                <a:latin typeface="Arial" charset="0"/>
                <a:ea typeface="+mn-ea"/>
                <a:cs typeface="+mn-cs"/>
              </a:rPr>
              <a:t>Desarrollo normal de pelos: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r>
              <a:rPr kumimoji="0" lang="es-AR" sz="2000" b="0" i="0" u="none" strike="noStrike" kern="1200" cap="none" spc="0" normalizeH="0" baseline="0" noProof="0" dirty="0">
                <a:ln>
                  <a:noFill/>
                </a:ln>
                <a:solidFill>
                  <a:srgbClr val="000000"/>
                </a:solidFill>
                <a:effectLst/>
                <a:uLnTx/>
                <a:uFillTx/>
                <a:latin typeface="Arial" charset="0"/>
                <a:ea typeface="+mn-ea"/>
                <a:cs typeface="+mn-cs"/>
              </a:rPr>
              <a:t>inducción localizada de la expansión celular de células epidérmicas de la raíz </a:t>
            </a: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endParaRPr kumimoji="0" lang="es-AR" sz="20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romanLcParenR"/>
              <a:tabLst/>
              <a:defRPr/>
            </a:pP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ii</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crecimiento polar localizado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tip</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growth</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sustentado por producción de EAOs (NADPH oxidasa), pequeñas </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GTPasas</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ROP-</a:t>
            </a:r>
            <a:r>
              <a:rPr kumimoji="0" lang="es-AR" sz="2000" b="0" i="0" u="none" strike="noStrike" kern="1200" cap="none" spc="0" normalizeH="0" baseline="0" noProof="0" dirty="0" err="1">
                <a:ln>
                  <a:noFill/>
                </a:ln>
                <a:solidFill>
                  <a:srgbClr val="000000"/>
                </a:solidFill>
                <a:effectLst/>
                <a:uLnTx/>
                <a:uFillTx/>
                <a:latin typeface="Arial" charset="0"/>
                <a:ea typeface="+mn-ea"/>
                <a:cs typeface="+mn-cs"/>
              </a:rPr>
              <a:t>GTPasa</a:t>
            </a:r>
            <a:r>
              <a:rPr kumimoji="0" lang="es-AR" sz="2000" b="0" i="0" u="none" strike="noStrike" kern="1200" cap="none" spc="0" normalizeH="0" baseline="0" noProof="0" dirty="0">
                <a:ln>
                  <a:noFill/>
                </a:ln>
                <a:solidFill>
                  <a:srgbClr val="000000"/>
                </a:solidFill>
                <a:effectLst/>
                <a:uLnTx/>
                <a:uFillTx/>
                <a:latin typeface="Arial" charset="0"/>
                <a:ea typeface="+mn-ea"/>
                <a:cs typeface="+mn-cs"/>
              </a:rPr>
              <a:t>, fosfolípidos,  flujo de iones,  modificaciones en los pH intracelulares y apoplásticos, activos procesos de endo y exocitosis en estrecha asociación con el citoesqueleto  y formación de nueva pared celular </a:t>
            </a:r>
            <a:endParaRPr kumimoji="0" lang="es-E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11031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18_5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12813" y="1131888"/>
            <a:ext cx="7472362" cy="4494212"/>
          </a:xfrm>
        </p:spPr>
      </p:pic>
      <p:sp>
        <p:nvSpPr>
          <p:cNvPr id="30723" name="Text Box 3"/>
          <p:cNvSpPr txBox="1">
            <a:spLocks noChangeArrowheads="1"/>
          </p:cNvSpPr>
          <p:nvPr/>
        </p:nvSpPr>
        <p:spPr bwMode="auto">
          <a:xfrm>
            <a:off x="755650" y="260350"/>
            <a:ext cx="813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Oscilaciones en el Ca </a:t>
            </a:r>
            <a:r>
              <a:rPr kumimoji="0" lang="en-US" altLang="en-US" sz="24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citoplásmico responden a la función de capacitor (llenado y vaciamiento) del ER</a:t>
            </a:r>
          </a:p>
        </p:txBody>
      </p:sp>
      <p:sp>
        <p:nvSpPr>
          <p:cNvPr id="30724" name="Text Box 4"/>
          <p:cNvSpPr txBox="1">
            <a:spLocks noChangeArrowheads="1"/>
          </p:cNvSpPr>
          <p:nvPr/>
        </p:nvSpPr>
        <p:spPr bwMode="auto">
          <a:xfrm>
            <a:off x="1116013" y="5876925"/>
            <a:ext cx="7127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Crecimiento del ápice del tubo polínico es acompañado por oscilaciones de Ca </a:t>
            </a:r>
            <a:r>
              <a:rPr kumimoji="0" lang="en-US" altLang="en-US" sz="2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p>
        </p:txBody>
      </p:sp>
    </p:spTree>
    <p:extLst>
      <p:ext uri="{BB962C8B-B14F-4D97-AF65-F5344CB8AC3E}">
        <p14:creationId xmlns:p14="http://schemas.microsoft.com/office/powerpoint/2010/main" val="3076070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6102" y="4034040"/>
            <a:ext cx="2209154" cy="1822490"/>
          </a:xfrm>
          <a:prstGeom prst="rect">
            <a:avLst/>
          </a:prstGeom>
        </p:spPr>
      </p:pic>
      <p:pic>
        <p:nvPicPr>
          <p:cNvPr id="16386" name="Picture 2" descr="http://www.cell.com/cms/attachment/609094/4861568/g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61" y="1631510"/>
            <a:ext cx="7472271" cy="24025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020" y="4403848"/>
            <a:ext cx="3674877" cy="1315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“Genes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reporteros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rPr>
              <a:t>GUS: </a:t>
            </a:r>
            <a:r>
              <a:rPr kumimoji="0" lang="el-GR" sz="2100" b="0" i="0" u="none" strike="noStrike" kern="1200" cap="none" spc="0" normalizeH="0" baseline="0" noProof="0" dirty="0">
                <a:ln>
                  <a:noFill/>
                </a:ln>
                <a:solidFill>
                  <a:prstClr val="white"/>
                </a:solidFill>
                <a:effectLst/>
                <a:uLnTx/>
                <a:uFillTx/>
                <a:latin typeface="Calibri" panose="020F0502020204030204"/>
                <a:ea typeface="+mn-ea"/>
                <a:cs typeface="+mn-cs"/>
              </a:rPr>
              <a:t>β-</a:t>
            </a:r>
            <a:r>
              <a:rPr kumimoji="0" lang="es-AR" sz="2100" b="0" i="0" u="none" strike="noStrike" kern="1200" cap="none" spc="0" normalizeH="0" baseline="0" noProof="0" dirty="0" err="1">
                <a:ln>
                  <a:noFill/>
                </a:ln>
                <a:solidFill>
                  <a:prstClr val="white"/>
                </a:solidFill>
                <a:effectLst/>
                <a:uLnTx/>
                <a:uFillTx/>
                <a:latin typeface="Calibri" panose="020F0502020204030204"/>
                <a:ea typeface="+mn-ea"/>
                <a:cs typeface="+mn-cs"/>
              </a:rPr>
              <a:t>glucuronidase</a:t>
            </a:r>
            <a:endPar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GFP: Green fluorescent protein</a:t>
            </a:r>
            <a:endParaRPr kumimoji="0" lang="es-AR"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388" name="Picture 4" descr="https://encrypted-tbn1.gstatic.com/images?q=tbn:ANd9GcRv_Jnq4ZQ0e-QM7MRuyt8HvjShj6xxzhm4sis28kiyBIPRmP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294" y="4034040"/>
            <a:ext cx="1407319" cy="1821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7056" y="800275"/>
            <a:ext cx="8458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rPr>
              <a:t>Infección a través de hilos de infección es una de las mas comunes y evolucionadas formas de infección (aunque no la única): Proceso de endocitosis</a:t>
            </a:r>
          </a:p>
        </p:txBody>
      </p:sp>
    </p:spTree>
    <p:extLst>
      <p:ext uri="{BB962C8B-B14F-4D97-AF65-F5344CB8AC3E}">
        <p14:creationId xmlns:p14="http://schemas.microsoft.com/office/powerpoint/2010/main" val="147480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D2F9D9C-A9A6-4A6E-848D-067CE7C193E2}"/>
              </a:ext>
            </a:extLst>
          </p:cNvPr>
          <p:cNvSpPr>
            <a:spLocks noGrp="1" noChangeArrowheads="1"/>
          </p:cNvSpPr>
          <p:nvPr>
            <p:ph type="title"/>
          </p:nvPr>
        </p:nvSpPr>
        <p:spPr/>
        <p:txBody>
          <a:bodyPr anchor="t"/>
          <a:lstStyle/>
          <a:p>
            <a:pPr eaLnBrk="1" hangingPunct="1"/>
            <a:r>
              <a:rPr lang="en-US" altLang="en-US" sz="4000"/>
              <a:t>The Haber-Bosch process of industrial nitrogen fixation</a:t>
            </a:r>
          </a:p>
        </p:txBody>
      </p:sp>
      <p:sp>
        <p:nvSpPr>
          <p:cNvPr id="14339" name="Rectangle 3">
            <a:extLst>
              <a:ext uri="{FF2B5EF4-FFF2-40B4-BE49-F238E27FC236}">
                <a16:creationId xmlns:a16="http://schemas.microsoft.com/office/drawing/2014/main" id="{DAE98FBC-415A-446C-9920-9614486D4F1D}"/>
              </a:ext>
            </a:extLst>
          </p:cNvPr>
          <p:cNvSpPr>
            <a:spLocks noGrp="1" noChangeArrowheads="1"/>
          </p:cNvSpPr>
          <p:nvPr>
            <p:ph type="body" idx="1"/>
          </p:nvPr>
        </p:nvSpPr>
        <p:spPr/>
        <p:txBody>
          <a:bodyPr/>
          <a:lstStyle/>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a:p>
            <a:pPr eaLnBrk="1" hangingPunct="1">
              <a:lnSpc>
                <a:spcPct val="90000"/>
              </a:lnSpc>
              <a:buFontTx/>
              <a:buNone/>
            </a:pPr>
            <a:endParaRPr lang="en-US" altLang="en-US" sz="1000"/>
          </a:p>
        </p:txBody>
      </p:sp>
      <p:grpSp>
        <p:nvGrpSpPr>
          <p:cNvPr id="14340" name="Group 1">
            <a:extLst>
              <a:ext uri="{FF2B5EF4-FFF2-40B4-BE49-F238E27FC236}">
                <a16:creationId xmlns:a16="http://schemas.microsoft.com/office/drawing/2014/main" id="{B690B8A0-B07F-4093-B6E3-752A6EAFBCA5}"/>
              </a:ext>
            </a:extLst>
          </p:cNvPr>
          <p:cNvGrpSpPr>
            <a:grpSpLocks/>
          </p:cNvGrpSpPr>
          <p:nvPr/>
        </p:nvGrpSpPr>
        <p:grpSpPr bwMode="auto">
          <a:xfrm>
            <a:off x="152400" y="2003425"/>
            <a:ext cx="8839200" cy="4168775"/>
            <a:chOff x="152400" y="1773238"/>
            <a:chExt cx="8839200" cy="4168774"/>
          </a:xfrm>
        </p:grpSpPr>
        <p:pic>
          <p:nvPicPr>
            <p:cNvPr id="14341" name="Picture 4" descr="Karl Bosch">
              <a:extLst>
                <a:ext uri="{FF2B5EF4-FFF2-40B4-BE49-F238E27FC236}">
                  <a16:creationId xmlns:a16="http://schemas.microsoft.com/office/drawing/2014/main" id="{A709B30A-5E99-4298-83F1-1C84BB0D0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773238"/>
              <a:ext cx="13430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Fritz Haber">
              <a:extLst>
                <a:ext uri="{FF2B5EF4-FFF2-40B4-BE49-F238E27FC236}">
                  <a16:creationId xmlns:a16="http://schemas.microsoft.com/office/drawing/2014/main" id="{5441A5E1-7F08-45CC-A74C-5F440B4C5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773238"/>
              <a:ext cx="15271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6">
              <a:extLst>
                <a:ext uri="{FF2B5EF4-FFF2-40B4-BE49-F238E27FC236}">
                  <a16:creationId xmlns:a16="http://schemas.microsoft.com/office/drawing/2014/main" id="{FBD6C800-8900-497D-9EA3-5F97B8E88143}"/>
                </a:ext>
              </a:extLst>
            </p:cNvPr>
            <p:cNvSpPr txBox="1">
              <a:spLocks noChangeArrowheads="1"/>
            </p:cNvSpPr>
            <p:nvPr/>
          </p:nvSpPr>
          <p:spPr bwMode="auto">
            <a:xfrm>
              <a:off x="838200" y="4038600"/>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Fritz Haber</a:t>
              </a:r>
            </a:p>
          </p:txBody>
        </p:sp>
        <p:sp>
          <p:nvSpPr>
            <p:cNvPr id="14344" name="Text Box 7">
              <a:extLst>
                <a:ext uri="{FF2B5EF4-FFF2-40B4-BE49-F238E27FC236}">
                  <a16:creationId xmlns:a16="http://schemas.microsoft.com/office/drawing/2014/main" id="{D4E86271-F1F8-48C3-B4CE-D9F9D71F9302}"/>
                </a:ext>
              </a:extLst>
            </p:cNvPr>
            <p:cNvSpPr txBox="1">
              <a:spLocks noChangeArrowheads="1"/>
            </p:cNvSpPr>
            <p:nvPr/>
          </p:nvSpPr>
          <p:spPr bwMode="auto">
            <a:xfrm>
              <a:off x="6443663" y="4005263"/>
              <a:ext cx="167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Carl Bosch</a:t>
              </a:r>
            </a:p>
          </p:txBody>
        </p:sp>
        <p:sp>
          <p:nvSpPr>
            <p:cNvPr id="14345" name="Text Box 8">
              <a:extLst>
                <a:ext uri="{FF2B5EF4-FFF2-40B4-BE49-F238E27FC236}">
                  <a16:creationId xmlns:a16="http://schemas.microsoft.com/office/drawing/2014/main" id="{12EDF53A-8FA9-4ADB-A5A0-578440B4D019}"/>
                </a:ext>
              </a:extLst>
            </p:cNvPr>
            <p:cNvSpPr txBox="1">
              <a:spLocks noChangeArrowheads="1"/>
            </p:cNvSpPr>
            <p:nvPr/>
          </p:nvSpPr>
          <p:spPr bwMode="auto">
            <a:xfrm>
              <a:off x="3203575" y="1844675"/>
              <a:ext cx="310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rPr>
                <a:t>N</a:t>
              </a:r>
              <a:r>
                <a:rPr kumimoji="0" lang="en-US" altLang="en-US" sz="2400" b="0" i="0" u="none" strike="noStrike" kern="1200" cap="none" spc="0" normalizeH="0" baseline="-2500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rPr>
                <a:t>2</a:t>
              </a:r>
              <a:r>
                <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rPr>
                <a:t> + 3 H</a:t>
              </a:r>
              <a:r>
                <a:rPr kumimoji="0" lang="en-US" altLang="en-US" sz="2400" b="0" i="0" u="none" strike="noStrike" kern="1200" cap="none" spc="0" normalizeH="0" baseline="-2500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rPr>
                <a:t>2</a:t>
              </a:r>
              <a:r>
                <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rPr>
                <a:t> </a:t>
              </a:r>
              <a:r>
                <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sym typeface="Symbol" panose="05050102010706020507" pitchFamily="18" charset="2"/>
                </a:rPr>
                <a:t></a:t>
              </a:r>
              <a:r>
                <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sym typeface="Monotype Sorts"/>
                </a:rPr>
                <a:t> 2 NH</a:t>
              </a:r>
              <a:r>
                <a:rPr kumimoji="0" lang="en-US" altLang="en-US" sz="2400" b="0" i="0" u="none" strike="noStrike" kern="1200" cap="none" spc="0" normalizeH="0" baseline="-2500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sym typeface="Monotype Sorts"/>
                </a:rPr>
                <a:t>3</a:t>
              </a:r>
              <a:endParaRPr kumimoji="0" lang="en-US" altLang="en-US" sz="2400" b="0" i="0" u="none" strike="noStrike" kern="1200" cap="none" spc="0" normalizeH="0" baseline="0" noProof="0">
                <a:ln>
                  <a:noFill/>
                </a:ln>
                <a:solidFill>
                  <a:prstClr val="black"/>
                </a:solidFill>
                <a:effectLst/>
                <a:uLnTx/>
                <a:uFillTx/>
                <a:latin typeface="Arial Bold" pitchFamily="34" charset="0"/>
                <a:ea typeface="MS PGothic" panose="020B0600070205080204" pitchFamily="34" charset="-128"/>
                <a:cs typeface="Arial" panose="020B0604020202020204" pitchFamily="34" charset="0"/>
              </a:endParaRPr>
            </a:p>
          </p:txBody>
        </p:sp>
        <p:sp>
          <p:nvSpPr>
            <p:cNvPr id="14346" name="Text Box 9">
              <a:extLst>
                <a:ext uri="{FF2B5EF4-FFF2-40B4-BE49-F238E27FC236}">
                  <a16:creationId xmlns:a16="http://schemas.microsoft.com/office/drawing/2014/main" id="{9B5F7399-C534-42DD-B1F7-69FC1E3F3646}"/>
                </a:ext>
              </a:extLst>
            </p:cNvPr>
            <p:cNvSpPr txBox="1">
              <a:spLocks noChangeArrowheads="1"/>
            </p:cNvSpPr>
            <p:nvPr/>
          </p:nvSpPr>
          <p:spPr bwMode="auto">
            <a:xfrm>
              <a:off x="3272299" y="2708275"/>
              <a:ext cx="275974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~500 Atmospheres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~600°C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Catalyzed reaction</a:t>
              </a:r>
            </a:p>
          </p:txBody>
        </p:sp>
        <p:sp>
          <p:nvSpPr>
            <p:cNvPr id="14347" name="Rectangle 10">
              <a:extLst>
                <a:ext uri="{FF2B5EF4-FFF2-40B4-BE49-F238E27FC236}">
                  <a16:creationId xmlns:a16="http://schemas.microsoft.com/office/drawing/2014/main" id="{4FF12ED2-C7F9-4498-AB59-8A8D117EB14B}"/>
                </a:ext>
              </a:extLst>
            </p:cNvPr>
            <p:cNvSpPr>
              <a:spLocks noChangeArrowheads="1"/>
            </p:cNvSpPr>
            <p:nvPr/>
          </p:nvSpPr>
          <p:spPr bwMode="auto">
            <a:xfrm>
              <a:off x="152400" y="5029200"/>
              <a:ext cx="88392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3200" b="1"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Very energetically expensive!</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44654" y="351353"/>
            <a:ext cx="850338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FF0000"/>
                </a:solidFill>
                <a:effectLst/>
                <a:uLnTx/>
                <a:uFillTx/>
                <a:latin typeface="Calibri" panose="020F0502020204030204"/>
                <a:ea typeface="+mn-ea"/>
                <a:cs typeface="+mn-cs"/>
              </a:rPr>
              <a:t>No todas las interacciones con </a:t>
            </a:r>
            <a:r>
              <a:rPr kumimoji="0" lang="es-AR" sz="2800" b="0" i="0" u="none" strike="noStrike" kern="1200" cap="none" spc="0" normalizeH="0" baseline="0" noProof="0" dirty="0" err="1">
                <a:ln>
                  <a:noFill/>
                </a:ln>
                <a:solidFill>
                  <a:srgbClr val="FF0000"/>
                </a:solidFill>
                <a:effectLst/>
                <a:uLnTx/>
                <a:uFillTx/>
                <a:latin typeface="Calibri" panose="020F0502020204030204"/>
                <a:ea typeface="+mn-ea"/>
                <a:cs typeface="+mn-cs"/>
              </a:rPr>
              <a:t>rizobios</a:t>
            </a:r>
            <a:r>
              <a:rPr kumimoji="0" lang="es-AR" sz="2800" b="0" i="0" u="none" strike="noStrike" kern="1200" cap="none" spc="0" normalizeH="0" baseline="0" noProof="0" dirty="0">
                <a:ln>
                  <a:noFill/>
                </a:ln>
                <a:solidFill>
                  <a:srgbClr val="FF0000"/>
                </a:solidFill>
                <a:effectLst/>
                <a:uLnTx/>
                <a:uFillTx/>
                <a:latin typeface="Calibri" panose="020F0502020204030204"/>
                <a:ea typeface="+mn-ea"/>
                <a:cs typeface="+mn-cs"/>
              </a:rPr>
              <a:t> se dan a través del pelo radical</a:t>
            </a:r>
          </a:p>
        </p:txBody>
      </p:sp>
      <p:pic>
        <p:nvPicPr>
          <p:cNvPr id="5" name="Picture 4"/>
          <p:cNvPicPr>
            <a:picLocks noChangeAspect="1"/>
          </p:cNvPicPr>
          <p:nvPr/>
        </p:nvPicPr>
        <p:blipFill>
          <a:blip r:embed="rId2"/>
          <a:stretch>
            <a:fillRect/>
          </a:stretch>
        </p:blipFill>
        <p:spPr>
          <a:xfrm>
            <a:off x="239978" y="2188364"/>
            <a:ext cx="8508065" cy="3781362"/>
          </a:xfrm>
          <a:prstGeom prst="rect">
            <a:avLst/>
          </a:prstGeom>
        </p:spPr>
      </p:pic>
    </p:spTree>
    <p:extLst>
      <p:ext uri="{BB962C8B-B14F-4D97-AF65-F5344CB8AC3E}">
        <p14:creationId xmlns:p14="http://schemas.microsoft.com/office/powerpoint/2010/main" val="1110570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Usuario\Mis documentos\Ramiro\Biliografia\LIbros\Buchanan\Images\Chap16\fig16_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518477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p:cNvSpPr txBox="1">
            <a:spLocks noChangeArrowheads="1"/>
          </p:cNvSpPr>
          <p:nvPr/>
        </p:nvSpPr>
        <p:spPr bwMode="auto">
          <a:xfrm>
            <a:off x="395288" y="0"/>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Liberación de bacterias desde el hilo de infección a la célula blanco: generación del simbiosoma</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4820" name="Picture 2" descr="C:\Documents and Settings\Usuario\Mis documentos\Ramiro\Biliografia\LIbros\Buchanan\Images\Chap16\fig16_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3498850"/>
            <a:ext cx="45672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3"/>
          <p:cNvSpPr txBox="1">
            <a:spLocks noChangeArrowheads="1"/>
          </p:cNvSpPr>
          <p:nvPr/>
        </p:nvSpPr>
        <p:spPr bwMode="auto">
          <a:xfrm>
            <a:off x="0" y="4941888"/>
            <a:ext cx="49323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En el </a:t>
            </a:r>
            <a:r>
              <a:rPr kumimoji="0" lang="es-AR"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simbiosoma</a:t>
            </a: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la bacteria se diferencia en </a:t>
            </a:r>
            <a:r>
              <a:rPr kumimoji="0" lang="es-AR"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bacteroide</a:t>
            </a:r>
            <a:endParaRPr kumimoji="0" lang="es-ES"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34822" name="Text Box 3"/>
          <p:cNvSpPr txBox="1">
            <a:spLocks noChangeArrowheads="1"/>
          </p:cNvSpPr>
          <p:nvPr/>
        </p:nvSpPr>
        <p:spPr bwMode="auto">
          <a:xfrm>
            <a:off x="5668963" y="908050"/>
            <a:ext cx="34750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La </a:t>
            </a:r>
            <a:r>
              <a:rPr kumimoji="0" lang="es-AR"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membrana de simbiosoma</a:t>
            </a: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es el principal determinante del flujo de materia y energía entre la planta y el simbionte y el lugar de inserción de numerosa proteínas sintetizadas por la planta</a:t>
            </a:r>
          </a:p>
        </p:txBody>
      </p:sp>
    </p:spTree>
    <p:extLst>
      <p:ext uri="{BB962C8B-B14F-4D97-AF65-F5344CB8AC3E}">
        <p14:creationId xmlns:p14="http://schemas.microsoft.com/office/powerpoint/2010/main" val="199414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950" y="2200534"/>
            <a:ext cx="3720086" cy="2748656"/>
          </a:xfrm>
          <a:prstGeom prst="rect">
            <a:avLst/>
          </a:prstGeom>
        </p:spPr>
      </p:pic>
      <p:pic>
        <p:nvPicPr>
          <p:cNvPr id="8194" name="Picture 2" descr="http://images.slideplayer.com/19/5845312/slides/slide_53.jpg"/>
          <p:cNvPicPr>
            <a:picLocks noChangeAspect="1" noChangeArrowheads="1"/>
          </p:cNvPicPr>
          <p:nvPr/>
        </p:nvPicPr>
        <p:blipFill rotWithShape="1">
          <a:blip r:embed="rId3">
            <a:extLst>
              <a:ext uri="{28A0092B-C50C-407E-A947-70E740481C1C}">
                <a14:useLocalDpi xmlns:a14="http://schemas.microsoft.com/office/drawing/2010/main" val="0"/>
              </a:ext>
            </a:extLst>
          </a:blip>
          <a:srcRect l="3193" t="14453" r="3779" b="16879"/>
          <a:stretch/>
        </p:blipFill>
        <p:spPr bwMode="auto">
          <a:xfrm>
            <a:off x="3977640" y="2198371"/>
            <a:ext cx="4968872" cy="275081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644141" y="3573780"/>
            <a:ext cx="1225895" cy="18630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870035" y="4360545"/>
            <a:ext cx="793406" cy="1076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34128" y="1712854"/>
            <a:ext cx="1253953" cy="1300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88081" y="1710691"/>
            <a:ext cx="1689533" cy="15468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61103" y="5406391"/>
            <a:ext cx="30327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3016466" y="1150621"/>
            <a:ext cx="30327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691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6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49375"/>
            <a:ext cx="5402263"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609600" y="304800"/>
            <a:ext cx="807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3300"/>
                </a:solidFill>
                <a:effectLst/>
                <a:uLnTx/>
                <a:uFillTx/>
                <a:latin typeface="Arial" panose="020B0604020202020204" pitchFamily="34" charset="0"/>
                <a:ea typeface="+mn-ea"/>
                <a:cs typeface="+mn-cs"/>
              </a:rPr>
              <a:t>Nodulinas</a:t>
            </a: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proteínas sintetizadas por la planta implicada en el metabolismo del carbono y nitrógeno, en el transporte y en la regulación de los niveles de oxígeno</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9328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Documents and Settings\Usuario\Mis documentos\Ramiro\Biliografia\LIbros\Buchanan\Images\Chap16\fig16_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51435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828800" y="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Formación de nódulos</a:t>
            </a:r>
            <a:endParaRPr kumimoji="0" lang="es-E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940" name="Line 4"/>
          <p:cNvSpPr>
            <a:spLocks noChangeShapeType="1"/>
          </p:cNvSpPr>
          <p:nvPr/>
        </p:nvSpPr>
        <p:spPr bwMode="auto">
          <a:xfrm>
            <a:off x="5105400" y="1981200"/>
            <a:ext cx="11430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941" name="Text Box 5"/>
          <p:cNvSpPr txBox="1">
            <a:spLocks noChangeArrowheads="1"/>
          </p:cNvSpPr>
          <p:nvPr/>
        </p:nvSpPr>
        <p:spPr bwMode="auto">
          <a:xfrm>
            <a:off x="6096000" y="1447800"/>
            <a:ext cx="304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Crecimiento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Indeterminado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Ej. Alfalfa , trebol arveja </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942" name="Text Box 6"/>
          <p:cNvSpPr txBox="1">
            <a:spLocks noChangeArrowheads="1"/>
          </p:cNvSpPr>
          <p:nvPr/>
        </p:nvSpPr>
        <p:spPr bwMode="auto">
          <a:xfrm>
            <a:off x="6096000" y="3870325"/>
            <a:ext cx="304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Crecimiento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Determinado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Ej. Soja, poroto </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943" name="Line 7"/>
          <p:cNvSpPr>
            <a:spLocks noChangeShapeType="1"/>
          </p:cNvSpPr>
          <p:nvPr/>
        </p:nvSpPr>
        <p:spPr bwMode="auto">
          <a:xfrm>
            <a:off x="5181600" y="4495800"/>
            <a:ext cx="11430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3122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44780" y="1002030"/>
            <a:ext cx="848106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Morfología nodular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Nódulo determinado esta formado por células infectadas y por células no infectadas con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rizobios</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Uno o mas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bacteroides</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por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Se forman y no pueden seguir creciendo.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Nódulos indeterminados tienen una morfología por zonas, sostienen capacidad de crecer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meristema</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En general tienen un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bacteroide</a:t>
            </a:r>
            <a:r>
              <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rPr>
              <a:t> por </a:t>
            </a:r>
            <a:r>
              <a:rPr kumimoji="0" lang="es-AR" sz="2700" b="0" i="0" u="none" strike="noStrike" kern="1200" cap="none" spc="0" normalizeH="0" baseline="0" noProof="0" dirty="0" err="1">
                <a:ln>
                  <a:noFill/>
                </a:ln>
                <a:solidFill>
                  <a:prstClr val="white"/>
                </a:solidFill>
                <a:effectLst/>
                <a:uLnTx/>
                <a:uFillTx/>
                <a:latin typeface="Calibri" panose="020F0502020204030204"/>
                <a:ea typeface="+mn-ea"/>
                <a:cs typeface="+mn-cs"/>
              </a:rPr>
              <a:t>simbiosoma</a:t>
            </a: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s-A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817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066800" y="457200"/>
            <a:ext cx="655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67" name="Text Box 4"/>
          <p:cNvSpPr txBox="1">
            <a:spLocks noChangeArrowheads="1"/>
          </p:cNvSpPr>
          <p:nvPr/>
        </p:nvSpPr>
        <p:spPr bwMode="auto">
          <a:xfrm>
            <a:off x="1447800" y="457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Generación de un ambiente microaeróbico</a:t>
            </a:r>
            <a:endParaRPr kumimoji="0" lang="es-E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68" name="Text Box 5"/>
          <p:cNvSpPr txBox="1">
            <a:spLocks noChangeArrowheads="1"/>
          </p:cNvSpPr>
          <p:nvPr/>
        </p:nvSpPr>
        <p:spPr bwMode="auto">
          <a:xfrm>
            <a:off x="533400" y="1295400"/>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La entrada al oxígeno es controlada por una barrera de permiabilidad variable dada por el parenquima nodular</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69" name="Text Box 6"/>
          <p:cNvSpPr txBox="1">
            <a:spLocks noChangeArrowheads="1"/>
          </p:cNvSpPr>
          <p:nvPr/>
        </p:nvSpPr>
        <p:spPr bwMode="auto">
          <a:xfrm>
            <a:off x="457200" y="2362200"/>
            <a:ext cx="8382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Leghemoglobina: proteína de unión al oxigeno sintetizada por la planta</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Sistema Buffer de oxigeno</a:t>
            </a:r>
          </a:p>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Permite la generación de ATP aeróbico a muy bajas concentraciones de oxígeno</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70" name="Text Box 8"/>
          <p:cNvSpPr txBox="1">
            <a:spLocks noChangeArrowheads="1"/>
          </p:cNvSpPr>
          <p:nvPr/>
        </p:nvSpPr>
        <p:spPr bwMode="auto">
          <a:xfrm>
            <a:off x="533400" y="44958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anose="05000000000000000000" pitchFamily="2" charset="2"/>
              <a:buChar char="ü"/>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La citocromo oxidasa del bacteroide tiene una alta afinidad por el oxigeno, que permite respirar a bajas concentraciones del mismo</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9417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Usuario\Mis documentos\Ramiro\Biliografia\LIbros\Buchanan\Images\Chap16\fig16_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312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402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0367" y="115888"/>
            <a:ext cx="4968552" cy="675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137151" y="-14741"/>
            <a:ext cx="34094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a:ea typeface="+mn-ea"/>
                <a:cs typeface="+mn-cs"/>
              </a:rPr>
              <a:t>Interacción</a:t>
            </a:r>
            <a:r>
              <a:rPr kumimoji="0" lang="en-US" sz="2400" b="0" i="0" u="none" strike="noStrike" kern="1200" cap="none" spc="0" normalizeH="0" baseline="0" noProof="0" dirty="0">
                <a:ln>
                  <a:noFill/>
                </a:ln>
                <a:solidFill>
                  <a:srgbClr val="FF0000"/>
                </a:solidFill>
                <a:effectLst/>
                <a:uLnTx/>
                <a:uFillTx/>
                <a:latin typeface="Arial"/>
                <a:ea typeface="+mn-ea"/>
                <a:cs typeface="+mn-cs"/>
              </a:rPr>
              <a:t> </a:t>
            </a:r>
            <a:r>
              <a:rPr kumimoji="0" lang="en-US" sz="2400" b="0" i="0" u="none" strike="noStrike" kern="1200" cap="none" spc="0" normalizeH="0" baseline="0" noProof="0" dirty="0" err="1">
                <a:ln>
                  <a:noFill/>
                </a:ln>
                <a:solidFill>
                  <a:srgbClr val="FF0000"/>
                </a:solidFill>
                <a:effectLst/>
                <a:uLnTx/>
                <a:uFillTx/>
                <a:latin typeface="Arial"/>
                <a:ea typeface="+mn-ea"/>
                <a:cs typeface="+mn-cs"/>
              </a:rPr>
              <a:t>leguminosa-rizobio</a:t>
            </a: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a:ea typeface="+mn-ea"/>
                <a:cs typeface="+mn-cs"/>
              </a:rPr>
              <a:t>Sistemas</a:t>
            </a:r>
            <a:r>
              <a:rPr kumimoji="0" lang="en-US" sz="2400" b="0" i="0" u="none" strike="noStrike" kern="1200" cap="none" spc="0" normalizeH="0" baseline="0" noProof="0" dirty="0">
                <a:ln>
                  <a:noFill/>
                </a:ln>
                <a:solidFill>
                  <a:srgbClr val="FF0000"/>
                </a:solidFill>
                <a:effectLst/>
                <a:uLnTx/>
                <a:uFillTx/>
                <a:latin typeface="Arial"/>
                <a:ea typeface="+mn-ea"/>
                <a:cs typeface="+mn-cs"/>
              </a:rPr>
              <a:t> </a:t>
            </a:r>
            <a:r>
              <a:rPr kumimoji="0" lang="en-US" sz="2400" b="0" i="0" u="none" strike="noStrike" kern="1200" cap="none" spc="0" normalizeH="0" baseline="0" noProof="0" dirty="0" err="1">
                <a:ln>
                  <a:noFill/>
                </a:ln>
                <a:solidFill>
                  <a:srgbClr val="FF0000"/>
                </a:solidFill>
                <a:effectLst/>
                <a:uLnTx/>
                <a:uFillTx/>
                <a:latin typeface="Arial"/>
                <a:ea typeface="+mn-ea"/>
                <a:cs typeface="+mn-cs"/>
              </a:rPr>
              <a:t>modelos</a:t>
            </a:r>
            <a:endParaRPr kumimoji="0" lang="en-US" sz="2400" b="0" i="0" u="none" strike="noStrike" kern="1200" cap="none" spc="0" normalizeH="0" baseline="0" noProof="0" dirty="0">
              <a:ln>
                <a:noFill/>
              </a:ln>
              <a:solidFill>
                <a:srgbClr val="FF0000"/>
              </a:solidFill>
              <a:effectLst/>
              <a:uLnTx/>
              <a:uFillTx/>
              <a:latin typeface="Arial"/>
              <a:ea typeface="+mn-ea"/>
              <a:cs typeface="+mn-cs"/>
            </a:endParaRPr>
          </a:p>
        </p:txBody>
      </p:sp>
      <p:sp>
        <p:nvSpPr>
          <p:cNvPr id="5" name="AutoShape 5"/>
          <p:cNvSpPr>
            <a:spLocks/>
          </p:cNvSpPr>
          <p:nvPr/>
        </p:nvSpPr>
        <p:spPr bwMode="auto">
          <a:xfrm>
            <a:off x="6084888" y="115888"/>
            <a:ext cx="290512" cy="4264025"/>
          </a:xfrm>
          <a:prstGeom prst="rightBrace">
            <a:avLst>
              <a:gd name="adj1" fmla="val 122314"/>
              <a:gd name="adj2" fmla="val 50000"/>
            </a:avLst>
          </a:prstGeom>
          <a:solidFill>
            <a:schemeClr val="bg1"/>
          </a:solidFill>
          <a:ln w="28575">
            <a:solidFill>
              <a:srgbClr val="FF0000"/>
            </a:solidFill>
            <a:round/>
            <a:headEnd/>
            <a:tailEnd/>
          </a:ln>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endParaRPr>
          </a:p>
        </p:txBody>
      </p:sp>
      <p:sp>
        <p:nvSpPr>
          <p:cNvPr id="6" name="Text Box 6"/>
          <p:cNvSpPr txBox="1">
            <a:spLocks noChangeArrowheads="1"/>
          </p:cNvSpPr>
          <p:nvPr/>
        </p:nvSpPr>
        <p:spPr bwMode="auto">
          <a:xfrm>
            <a:off x="6316663" y="1792288"/>
            <a:ext cx="2640466"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altLang="en-US" sz="22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Nodulinas</a:t>
            </a:r>
            <a:r>
              <a:rPr kumimoji="0" lang="es-MX" altLang="en-US" sz="22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tempranas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MX" altLang="en-US" sz="24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Eventos</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iniciales</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de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señalización</a:t>
            </a:r>
            <a:endPar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Proceso</a:t>
            </a:r>
            <a:r>
              <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 de </a:t>
            </a:r>
            <a:r>
              <a:rPr kumimoji="0" lang="en-US" altLang="en-US" sz="1800" b="1" i="0" u="none" strike="noStrike" kern="1200" cap="none" spc="0" normalizeH="0" baseline="0" noProof="0" dirty="0" err="1">
                <a:ln>
                  <a:noFill/>
                </a:ln>
                <a:solidFill>
                  <a:srgbClr val="0000FF"/>
                </a:solidFill>
                <a:effectLst/>
                <a:uLnTx/>
                <a:uFillTx/>
                <a:latin typeface="Arial Narrow" panose="020B0606020202030204" pitchFamily="34" charset="0"/>
                <a:ea typeface="MS PGothic" panose="020B0600070205080204" pitchFamily="34" charset="-128"/>
                <a:cs typeface="+mn-cs"/>
              </a:rPr>
              <a:t>infección</a:t>
            </a:r>
            <a:endParaRPr kumimoji="0" lang="en-U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s-ES" altLang="en-US" sz="1800" b="1" i="0" u="none" strike="noStrike" kern="1200" cap="none" spc="0" normalizeH="0" baseline="0" noProof="0" dirty="0">
                <a:ln>
                  <a:noFill/>
                </a:ln>
                <a:solidFill>
                  <a:srgbClr val="0000FF"/>
                </a:solidFill>
                <a:effectLst/>
                <a:uLnTx/>
                <a:uFillTx/>
                <a:latin typeface="Arial Narrow" panose="020B0606020202030204" pitchFamily="34" charset="0"/>
                <a:ea typeface="MS PGothic" panose="020B0600070205080204" pitchFamily="34" charset="-128"/>
                <a:cs typeface="+mn-cs"/>
              </a:rPr>
              <a:t>Organogénesis del nódulo</a:t>
            </a:r>
          </a:p>
        </p:txBody>
      </p:sp>
      <p:sp>
        <p:nvSpPr>
          <p:cNvPr id="7" name="AutoShape 7"/>
          <p:cNvSpPr>
            <a:spLocks/>
          </p:cNvSpPr>
          <p:nvPr/>
        </p:nvSpPr>
        <p:spPr bwMode="auto">
          <a:xfrm>
            <a:off x="6802438" y="4351338"/>
            <a:ext cx="290512" cy="2376487"/>
          </a:xfrm>
          <a:prstGeom prst="rightBrace">
            <a:avLst>
              <a:gd name="adj1" fmla="val 68170"/>
              <a:gd name="adj2" fmla="val 50000"/>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srgbClr val="92D050"/>
              </a:solidFill>
              <a:effectLst/>
              <a:uLnTx/>
              <a:uFillTx/>
              <a:latin typeface="Times New Roman" panose="02020603050405020304" pitchFamily="18" charset="0"/>
              <a:ea typeface="MS PGothic" panose="020B0600070205080204" pitchFamily="34" charset="-128"/>
              <a:cs typeface="+mn-cs"/>
            </a:endParaRPr>
          </a:p>
        </p:txBody>
      </p:sp>
      <p:sp>
        <p:nvSpPr>
          <p:cNvPr id="8" name="Text Box 8"/>
          <p:cNvSpPr txBox="1">
            <a:spLocks noChangeArrowheads="1"/>
          </p:cNvSpPr>
          <p:nvPr/>
        </p:nvSpPr>
        <p:spPr bwMode="auto">
          <a:xfrm>
            <a:off x="7022907" y="4698955"/>
            <a:ext cx="212109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altLang="en-US" sz="2200" b="1" i="0" u="none" strike="noStrike" kern="1200" cap="none" spc="0" normalizeH="0" baseline="0" noProof="0" dirty="0" err="1">
                <a:ln>
                  <a:noFill/>
                </a:ln>
                <a:solidFill>
                  <a:srgbClr val="92D050"/>
                </a:solidFill>
                <a:effectLst/>
                <a:uLnTx/>
                <a:uFillTx/>
                <a:latin typeface="Arial Narrow" panose="020B0606020202030204" pitchFamily="34" charset="0"/>
                <a:ea typeface="MS PGothic" panose="020B0600070205080204" pitchFamily="34" charset="-128"/>
                <a:cs typeface="+mn-cs"/>
              </a:rPr>
              <a:t>Nodulinas</a:t>
            </a:r>
            <a:r>
              <a:rPr kumimoji="0" lang="es-MX"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 tardías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Metabolismo del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200" b="1" i="0" u="none" strike="noStrike" kern="1200" cap="none" spc="0" normalizeH="0" baseline="0" noProof="0" dirty="0">
                <a:ln>
                  <a:noFill/>
                </a:ln>
                <a:solidFill>
                  <a:srgbClr val="92D050"/>
                </a:solidFill>
                <a:effectLst/>
                <a:uLnTx/>
                <a:uFillTx/>
                <a:latin typeface="Arial Narrow" panose="020B0606020202030204" pitchFamily="34" charset="0"/>
                <a:ea typeface="MS PGothic" panose="020B0600070205080204" pitchFamily="34" charset="-128"/>
                <a:cs typeface="+mn-cs"/>
              </a:rPr>
              <a:t> nódulo</a:t>
            </a:r>
          </a:p>
        </p:txBody>
      </p:sp>
    </p:spTree>
    <p:extLst>
      <p:ext uri="{BB962C8B-B14F-4D97-AF65-F5344CB8AC3E}">
        <p14:creationId xmlns:p14="http://schemas.microsoft.com/office/powerpoint/2010/main" val="4055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Usuario\Mis documentos\Ramiro\Biliografia\LIbros\Buchanan\Images\Chap16\fig16_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283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228600" y="381000"/>
            <a:ext cx="320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Inercambio de C y N entre la planta y el nódulo</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745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9B989C0-7F7E-4E50-9FA2-3B522526CC66}"/>
              </a:ext>
            </a:extLst>
          </p:cNvPr>
          <p:cNvSpPr>
            <a:spLocks noGrp="1"/>
          </p:cNvSpPr>
          <p:nvPr>
            <p:ph type="title"/>
          </p:nvPr>
        </p:nvSpPr>
        <p:spPr>
          <a:xfrm>
            <a:off x="228600" y="152400"/>
            <a:ext cx="8763000" cy="1143000"/>
          </a:xfrm>
        </p:spPr>
        <p:txBody>
          <a:bodyPr anchor="t"/>
          <a:lstStyle/>
          <a:p>
            <a:r>
              <a:rPr lang="en-GB" altLang="en-US"/>
              <a:t>Nitrogen fixed by the Haber-Bosch process sustains half the human population</a:t>
            </a:r>
          </a:p>
        </p:txBody>
      </p:sp>
      <p:grpSp>
        <p:nvGrpSpPr>
          <p:cNvPr id="15363" name="Group 1">
            <a:extLst>
              <a:ext uri="{FF2B5EF4-FFF2-40B4-BE49-F238E27FC236}">
                <a16:creationId xmlns:a16="http://schemas.microsoft.com/office/drawing/2014/main" id="{2DD9AE17-2515-4930-8868-DBC57F565077}"/>
              </a:ext>
            </a:extLst>
          </p:cNvPr>
          <p:cNvGrpSpPr>
            <a:grpSpLocks/>
          </p:cNvGrpSpPr>
          <p:nvPr/>
        </p:nvGrpSpPr>
        <p:grpSpPr bwMode="auto">
          <a:xfrm>
            <a:off x="212725" y="1882775"/>
            <a:ext cx="8931275" cy="4475163"/>
            <a:chOff x="212725" y="1882775"/>
            <a:chExt cx="8931275" cy="4475163"/>
          </a:xfrm>
        </p:grpSpPr>
        <p:sp>
          <p:nvSpPr>
            <p:cNvPr id="15364" name="TextBox 2">
              <a:extLst>
                <a:ext uri="{FF2B5EF4-FFF2-40B4-BE49-F238E27FC236}">
                  <a16:creationId xmlns:a16="http://schemas.microsoft.com/office/drawing/2014/main" id="{14B7F3CC-3ED3-4C18-A0DF-C839346B4596}"/>
                </a:ext>
              </a:extLst>
            </p:cNvPr>
            <p:cNvSpPr txBox="1">
              <a:spLocks noChangeArrowheads="1"/>
            </p:cNvSpPr>
            <p:nvPr/>
          </p:nvSpPr>
          <p:spPr bwMode="auto">
            <a:xfrm>
              <a:off x="5105400" y="6019800"/>
              <a:ext cx="403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Source: Erisman, J.W., Sutton, M.A., Galloway, J., Klimont, Z., and Winiwarter, W. (2008). How a century of ammonia synthesis changed the world. Nature Geosci 1: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636-639</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grpSp>
          <p:nvGrpSpPr>
            <p:cNvPr id="15365" name="Group 23">
              <a:extLst>
                <a:ext uri="{FF2B5EF4-FFF2-40B4-BE49-F238E27FC236}">
                  <a16:creationId xmlns:a16="http://schemas.microsoft.com/office/drawing/2014/main" id="{EA27640C-A6C4-414C-ACE2-19ED34C8150B}"/>
                </a:ext>
              </a:extLst>
            </p:cNvPr>
            <p:cNvGrpSpPr>
              <a:grpSpLocks/>
            </p:cNvGrpSpPr>
            <p:nvPr/>
          </p:nvGrpSpPr>
          <p:grpSpPr bwMode="auto">
            <a:xfrm>
              <a:off x="212725" y="1882775"/>
              <a:ext cx="4062413" cy="4252913"/>
              <a:chOff x="583057" y="1752600"/>
              <a:chExt cx="5512945" cy="4382948"/>
            </a:xfrm>
          </p:grpSpPr>
          <p:grpSp>
            <p:nvGrpSpPr>
              <p:cNvPr id="15369" name="Group 8">
                <a:extLst>
                  <a:ext uri="{FF2B5EF4-FFF2-40B4-BE49-F238E27FC236}">
                    <a16:creationId xmlns:a16="http://schemas.microsoft.com/office/drawing/2014/main" id="{8C846609-F640-4432-89D7-AAC12FCC0652}"/>
                  </a:ext>
                </a:extLst>
              </p:cNvPr>
              <p:cNvGrpSpPr>
                <a:grpSpLocks/>
              </p:cNvGrpSpPr>
              <p:nvPr/>
            </p:nvGrpSpPr>
            <p:grpSpPr bwMode="auto">
              <a:xfrm>
                <a:off x="583057" y="1752600"/>
                <a:ext cx="5255427" cy="3991458"/>
                <a:chOff x="617712" y="185304"/>
                <a:chExt cx="5903009" cy="5660997"/>
              </a:xfrm>
            </p:grpSpPr>
            <p:sp>
              <p:nvSpPr>
                <p:cNvPr id="3" name="Freeform 2">
                  <a:extLst>
                    <a:ext uri="{FF2B5EF4-FFF2-40B4-BE49-F238E27FC236}">
                      <a16:creationId xmlns:a16="http://schemas.microsoft.com/office/drawing/2014/main" id="{8F0681C3-BA89-48A7-836F-7AC40CA9EBA1}"/>
                    </a:ext>
                  </a:extLst>
                </p:cNvPr>
                <p:cNvSpPr/>
                <p:nvPr/>
              </p:nvSpPr>
              <p:spPr>
                <a:xfrm>
                  <a:off x="1379948" y="554242"/>
                  <a:ext cx="5050113" cy="3898201"/>
                </a:xfrm>
                <a:custGeom>
                  <a:avLst/>
                  <a:gdLst>
                    <a:gd name="connsiteX0" fmla="*/ 0 w 5051685"/>
                    <a:gd name="connsiteY0" fmla="*/ 3897443 h 3897443"/>
                    <a:gd name="connsiteX1" fmla="*/ 1079292 w 5051685"/>
                    <a:gd name="connsiteY1" fmla="*/ 3687580 h 3897443"/>
                    <a:gd name="connsiteX2" fmla="*/ 2263515 w 5051685"/>
                    <a:gd name="connsiteY2" fmla="*/ 3237875 h 3897443"/>
                    <a:gd name="connsiteX3" fmla="*/ 2968053 w 5051685"/>
                    <a:gd name="connsiteY3" fmla="*/ 2668249 h 3897443"/>
                    <a:gd name="connsiteX4" fmla="*/ 3522689 w 5051685"/>
                    <a:gd name="connsiteY4" fmla="*/ 1993692 h 3897443"/>
                    <a:gd name="connsiteX5" fmla="*/ 4287187 w 5051685"/>
                    <a:gd name="connsiteY5" fmla="*/ 1004341 h 3897443"/>
                    <a:gd name="connsiteX6" fmla="*/ 5051685 w 5051685"/>
                    <a:gd name="connsiteY6" fmla="*/ 0 h 389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1685" h="3897443">
                      <a:moveTo>
                        <a:pt x="0" y="3897443"/>
                      </a:moveTo>
                      <a:cubicBezTo>
                        <a:pt x="351020" y="3847475"/>
                        <a:pt x="702040" y="3797508"/>
                        <a:pt x="1079292" y="3687580"/>
                      </a:cubicBezTo>
                      <a:cubicBezTo>
                        <a:pt x="1456544" y="3577652"/>
                        <a:pt x="1948722" y="3407763"/>
                        <a:pt x="2263515" y="3237875"/>
                      </a:cubicBezTo>
                      <a:cubicBezTo>
                        <a:pt x="2578308" y="3067987"/>
                        <a:pt x="2758191" y="2875613"/>
                        <a:pt x="2968053" y="2668249"/>
                      </a:cubicBezTo>
                      <a:cubicBezTo>
                        <a:pt x="3177915" y="2460885"/>
                        <a:pt x="3302833" y="2271010"/>
                        <a:pt x="3522689" y="1993692"/>
                      </a:cubicBezTo>
                      <a:cubicBezTo>
                        <a:pt x="3742545" y="1716374"/>
                        <a:pt x="4287187" y="1004341"/>
                        <a:pt x="4287187" y="1004341"/>
                      </a:cubicBezTo>
                      <a:lnTo>
                        <a:pt x="5051685" y="0"/>
                      </a:lnTo>
                    </a:path>
                  </a:pathLst>
                </a:cu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ADE0D199-44A0-43C6-B1D4-3C5BE6C01791}"/>
                    </a:ext>
                  </a:extLst>
                </p:cNvPr>
                <p:cNvSpPr/>
                <p:nvPr/>
              </p:nvSpPr>
              <p:spPr>
                <a:xfrm>
                  <a:off x="1268638" y="3208731"/>
                  <a:ext cx="5250957" cy="2638246"/>
                </a:xfrm>
                <a:custGeom>
                  <a:avLst/>
                  <a:gdLst>
                    <a:gd name="connsiteX0" fmla="*/ 5251979 w 5251979"/>
                    <a:gd name="connsiteY0" fmla="*/ 0 h 2638406"/>
                    <a:gd name="connsiteX1" fmla="*/ 4562432 w 5251979"/>
                    <a:gd name="connsiteY1" fmla="*/ 584616 h 2638406"/>
                    <a:gd name="connsiteX2" fmla="*/ 4052766 w 5251979"/>
                    <a:gd name="connsiteY2" fmla="*/ 1124262 h 2638406"/>
                    <a:gd name="connsiteX3" fmla="*/ 3633042 w 5251979"/>
                    <a:gd name="connsiteY3" fmla="*/ 1558977 h 2638406"/>
                    <a:gd name="connsiteX4" fmla="*/ 2973474 w 5251979"/>
                    <a:gd name="connsiteY4" fmla="*/ 1978702 h 2638406"/>
                    <a:gd name="connsiteX5" fmla="*/ 2313907 w 5251979"/>
                    <a:gd name="connsiteY5" fmla="*/ 2428407 h 2638406"/>
                    <a:gd name="connsiteX6" fmla="*/ 1804242 w 5251979"/>
                    <a:gd name="connsiteY6" fmla="*/ 2533338 h 2638406"/>
                    <a:gd name="connsiteX7" fmla="*/ 1129684 w 5251979"/>
                    <a:gd name="connsiteY7" fmla="*/ 2593298 h 2638406"/>
                    <a:gd name="connsiteX8" fmla="*/ 65383 w 5251979"/>
                    <a:gd name="connsiteY8" fmla="*/ 2638269 h 2638406"/>
                    <a:gd name="connsiteX9" fmla="*/ 110353 w 5251979"/>
                    <a:gd name="connsiteY9" fmla="*/ 2608289 h 263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1979" h="2638406">
                      <a:moveTo>
                        <a:pt x="5251979" y="0"/>
                      </a:moveTo>
                      <a:cubicBezTo>
                        <a:pt x="5007140" y="198619"/>
                        <a:pt x="4762301" y="397239"/>
                        <a:pt x="4562432" y="584616"/>
                      </a:cubicBezTo>
                      <a:cubicBezTo>
                        <a:pt x="4362563" y="771993"/>
                        <a:pt x="4207664" y="961869"/>
                        <a:pt x="4052766" y="1124262"/>
                      </a:cubicBezTo>
                      <a:cubicBezTo>
                        <a:pt x="3897868" y="1286655"/>
                        <a:pt x="3812924" y="1416570"/>
                        <a:pt x="3633042" y="1558977"/>
                      </a:cubicBezTo>
                      <a:cubicBezTo>
                        <a:pt x="3453160" y="1701384"/>
                        <a:pt x="3193330" y="1833797"/>
                        <a:pt x="2973474" y="1978702"/>
                      </a:cubicBezTo>
                      <a:cubicBezTo>
                        <a:pt x="2753618" y="2123607"/>
                        <a:pt x="2508779" y="2335968"/>
                        <a:pt x="2313907" y="2428407"/>
                      </a:cubicBezTo>
                      <a:cubicBezTo>
                        <a:pt x="2119035" y="2520846"/>
                        <a:pt x="2001612" y="2505856"/>
                        <a:pt x="1804242" y="2533338"/>
                      </a:cubicBezTo>
                      <a:cubicBezTo>
                        <a:pt x="1606872" y="2560820"/>
                        <a:pt x="1419494" y="2575810"/>
                        <a:pt x="1129684" y="2593298"/>
                      </a:cubicBezTo>
                      <a:cubicBezTo>
                        <a:pt x="839874" y="2610787"/>
                        <a:pt x="235271" y="2635771"/>
                        <a:pt x="65383" y="2638269"/>
                      </a:cubicBezTo>
                      <a:cubicBezTo>
                        <a:pt x="-104505" y="2640767"/>
                        <a:pt x="110353" y="2608289"/>
                        <a:pt x="110353" y="2608289"/>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377" name="TextBox 7">
                  <a:extLst>
                    <a:ext uri="{FF2B5EF4-FFF2-40B4-BE49-F238E27FC236}">
                      <a16:creationId xmlns:a16="http://schemas.microsoft.com/office/drawing/2014/main" id="{FD570AAA-B14F-469C-ABC3-058B9E1EB86D}"/>
                    </a:ext>
                  </a:extLst>
                </p:cNvPr>
                <p:cNvSpPr txBox="1">
                  <a:spLocks noChangeArrowheads="1"/>
                </p:cNvSpPr>
                <p:nvPr/>
              </p:nvSpPr>
              <p:spPr bwMode="auto">
                <a:xfrm>
                  <a:off x="625509" y="185304"/>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7</a:t>
                  </a:r>
                </a:p>
              </p:txBody>
            </p:sp>
            <p:sp>
              <p:nvSpPr>
                <p:cNvPr id="15378" name="TextBox 12">
                  <a:extLst>
                    <a:ext uri="{FF2B5EF4-FFF2-40B4-BE49-F238E27FC236}">
                      <a16:creationId xmlns:a16="http://schemas.microsoft.com/office/drawing/2014/main" id="{B711BF64-1167-4F83-B291-1E16C768444B}"/>
                    </a:ext>
                  </a:extLst>
                </p:cNvPr>
                <p:cNvSpPr txBox="1">
                  <a:spLocks noChangeArrowheads="1"/>
                </p:cNvSpPr>
                <p:nvPr/>
              </p:nvSpPr>
              <p:spPr bwMode="auto">
                <a:xfrm>
                  <a:off x="625509" y="914400"/>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6</a:t>
                  </a:r>
                </a:p>
              </p:txBody>
            </p:sp>
            <p:sp>
              <p:nvSpPr>
                <p:cNvPr id="15379" name="TextBox 13">
                  <a:extLst>
                    <a:ext uri="{FF2B5EF4-FFF2-40B4-BE49-F238E27FC236}">
                      <a16:creationId xmlns:a16="http://schemas.microsoft.com/office/drawing/2014/main" id="{38CBFB15-017C-4B49-8079-BA8C10E41F44}"/>
                    </a:ext>
                  </a:extLst>
                </p:cNvPr>
                <p:cNvSpPr txBox="1">
                  <a:spLocks noChangeArrowheads="1"/>
                </p:cNvSpPr>
                <p:nvPr/>
              </p:nvSpPr>
              <p:spPr bwMode="auto">
                <a:xfrm>
                  <a:off x="625508" y="1676399"/>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5</a:t>
                  </a:r>
                </a:p>
              </p:txBody>
            </p:sp>
            <p:sp>
              <p:nvSpPr>
                <p:cNvPr id="15380" name="TextBox 14">
                  <a:extLst>
                    <a:ext uri="{FF2B5EF4-FFF2-40B4-BE49-F238E27FC236}">
                      <a16:creationId xmlns:a16="http://schemas.microsoft.com/office/drawing/2014/main" id="{A838DAAC-6FA1-4B3A-A824-177D60E370E1}"/>
                    </a:ext>
                  </a:extLst>
                </p:cNvPr>
                <p:cNvSpPr txBox="1">
                  <a:spLocks noChangeArrowheads="1"/>
                </p:cNvSpPr>
                <p:nvPr/>
              </p:nvSpPr>
              <p:spPr bwMode="auto">
                <a:xfrm>
                  <a:off x="625508" y="2503357"/>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a:t>
                  </a:r>
                </a:p>
              </p:txBody>
            </p:sp>
            <p:sp>
              <p:nvSpPr>
                <p:cNvPr id="15381" name="TextBox 15">
                  <a:extLst>
                    <a:ext uri="{FF2B5EF4-FFF2-40B4-BE49-F238E27FC236}">
                      <a16:creationId xmlns:a16="http://schemas.microsoft.com/office/drawing/2014/main" id="{E51BC685-7A09-4F4C-AD50-3971A0CB956B}"/>
                    </a:ext>
                  </a:extLst>
                </p:cNvPr>
                <p:cNvSpPr txBox="1">
                  <a:spLocks noChangeArrowheads="1"/>
                </p:cNvSpPr>
                <p:nvPr/>
              </p:nvSpPr>
              <p:spPr bwMode="auto">
                <a:xfrm>
                  <a:off x="617713" y="3185984"/>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p>
              </p:txBody>
            </p:sp>
            <p:sp>
              <p:nvSpPr>
                <p:cNvPr id="15382" name="TextBox 16">
                  <a:extLst>
                    <a:ext uri="{FF2B5EF4-FFF2-40B4-BE49-F238E27FC236}">
                      <a16:creationId xmlns:a16="http://schemas.microsoft.com/office/drawing/2014/main" id="{6A7FE9AA-0A64-4BA9-B0AA-0D2A252D6E8F}"/>
                    </a:ext>
                  </a:extLst>
                </p:cNvPr>
                <p:cNvSpPr txBox="1">
                  <a:spLocks noChangeArrowheads="1"/>
                </p:cNvSpPr>
                <p:nvPr/>
              </p:nvSpPr>
              <p:spPr bwMode="auto">
                <a:xfrm>
                  <a:off x="617712" y="4038926"/>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sp>
              <p:nvSpPr>
                <p:cNvPr id="15383" name="TextBox 17">
                  <a:extLst>
                    <a:ext uri="{FF2B5EF4-FFF2-40B4-BE49-F238E27FC236}">
                      <a16:creationId xmlns:a16="http://schemas.microsoft.com/office/drawing/2014/main" id="{BF33EE1B-AD75-4C02-A6F2-6C13D73940B4}"/>
                    </a:ext>
                  </a:extLst>
                </p:cNvPr>
                <p:cNvSpPr txBox="1">
                  <a:spLocks noChangeArrowheads="1"/>
                </p:cNvSpPr>
                <p:nvPr/>
              </p:nvSpPr>
              <p:spPr bwMode="auto">
                <a:xfrm>
                  <a:off x="630066" y="4800600"/>
                  <a:ext cx="476897" cy="5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a:t>
                  </a:r>
                </a:p>
              </p:txBody>
            </p:sp>
          </p:grpSp>
          <p:sp>
            <p:nvSpPr>
              <p:cNvPr id="15370" name="TextBox 19">
                <a:extLst>
                  <a:ext uri="{FF2B5EF4-FFF2-40B4-BE49-F238E27FC236}">
                    <a16:creationId xmlns:a16="http://schemas.microsoft.com/office/drawing/2014/main" id="{12B34574-276B-483A-BF41-5FE7A8DE436F}"/>
                  </a:ext>
                </a:extLst>
              </p:cNvPr>
              <p:cNvSpPr txBox="1">
                <a:spLocks noChangeArrowheads="1"/>
              </p:cNvSpPr>
              <p:nvPr/>
            </p:nvSpPr>
            <p:spPr bwMode="auto">
              <a:xfrm>
                <a:off x="725666" y="576621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1900</a:t>
                </a:r>
              </a:p>
            </p:txBody>
          </p:sp>
          <p:sp>
            <p:nvSpPr>
              <p:cNvPr id="15371" name="TextBox 20">
                <a:extLst>
                  <a:ext uri="{FF2B5EF4-FFF2-40B4-BE49-F238E27FC236}">
                    <a16:creationId xmlns:a16="http://schemas.microsoft.com/office/drawing/2014/main" id="{47B2ED0A-D1A8-4F24-A4D8-C87D21A70C01}"/>
                  </a:ext>
                </a:extLst>
              </p:cNvPr>
              <p:cNvSpPr txBox="1">
                <a:spLocks noChangeArrowheads="1"/>
              </p:cNvSpPr>
              <p:nvPr/>
            </p:nvSpPr>
            <p:spPr bwMode="auto">
              <a:xfrm>
                <a:off x="2943350" y="5756435"/>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1950</a:t>
                </a:r>
              </a:p>
            </p:txBody>
          </p:sp>
          <p:sp>
            <p:nvSpPr>
              <p:cNvPr id="15372" name="TextBox 21">
                <a:extLst>
                  <a:ext uri="{FF2B5EF4-FFF2-40B4-BE49-F238E27FC236}">
                    <a16:creationId xmlns:a16="http://schemas.microsoft.com/office/drawing/2014/main" id="{FEF857A2-CC0B-44E2-8B86-60378F2B19B5}"/>
                  </a:ext>
                </a:extLst>
              </p:cNvPr>
              <p:cNvSpPr txBox="1">
                <a:spLocks noChangeArrowheads="1"/>
              </p:cNvSpPr>
              <p:nvPr/>
            </p:nvSpPr>
            <p:spPr bwMode="auto">
              <a:xfrm>
                <a:off x="5089130" y="5744057"/>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2000</a:t>
                </a:r>
              </a:p>
            </p:txBody>
          </p:sp>
          <p:cxnSp>
            <p:nvCxnSpPr>
              <p:cNvPr id="11" name="Straight Connector 10">
                <a:extLst>
                  <a:ext uri="{FF2B5EF4-FFF2-40B4-BE49-F238E27FC236}">
                    <a16:creationId xmlns:a16="http://schemas.microsoft.com/office/drawing/2014/main" id="{98088B1B-5C21-4E4D-B8BD-FDFCE011CD4F}"/>
                  </a:ext>
                </a:extLst>
              </p:cNvPr>
              <p:cNvCxnSpPr/>
              <p:nvPr/>
            </p:nvCxnSpPr>
            <p:spPr>
              <a:xfrm flipH="1">
                <a:off x="1162574" y="1800046"/>
                <a:ext cx="23697" cy="39919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ACE64B-A56C-4086-841D-BC060E9F3E68}"/>
                  </a:ext>
                </a:extLst>
              </p:cNvPr>
              <p:cNvCxnSpPr/>
              <p:nvPr/>
            </p:nvCxnSpPr>
            <p:spPr>
              <a:xfrm>
                <a:off x="1162574" y="5790343"/>
                <a:ext cx="4933428" cy="1145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366" name="TextBox 25">
              <a:extLst>
                <a:ext uri="{FF2B5EF4-FFF2-40B4-BE49-F238E27FC236}">
                  <a16:creationId xmlns:a16="http://schemas.microsoft.com/office/drawing/2014/main" id="{6357EBF4-7488-4B3C-A5C3-C7DCDB05836C}"/>
                </a:ext>
              </a:extLst>
            </p:cNvPr>
            <p:cNvSpPr txBox="1">
              <a:spLocks noChangeArrowheads="1"/>
            </p:cNvSpPr>
            <p:nvPr/>
          </p:nvSpPr>
          <p:spPr bwMode="auto">
            <a:xfrm>
              <a:off x="1676400" y="2566988"/>
              <a:ext cx="191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World population</a:t>
              </a:r>
            </a:p>
          </p:txBody>
        </p:sp>
        <p:sp>
          <p:nvSpPr>
            <p:cNvPr id="15367" name="TextBox 31">
              <a:extLst>
                <a:ext uri="{FF2B5EF4-FFF2-40B4-BE49-F238E27FC236}">
                  <a16:creationId xmlns:a16="http://schemas.microsoft.com/office/drawing/2014/main" id="{C1DEE584-EDA8-4CC6-B445-386795BB1BDE}"/>
                </a:ext>
              </a:extLst>
            </p:cNvPr>
            <p:cNvSpPr txBox="1">
              <a:spLocks noChangeArrowheads="1"/>
            </p:cNvSpPr>
            <p:nvPr/>
          </p:nvSpPr>
          <p:spPr bwMode="auto">
            <a:xfrm>
              <a:off x="2744788" y="4519613"/>
              <a:ext cx="1917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Population sustained by industrially fixed nitrogen</a:t>
              </a:r>
            </a:p>
          </p:txBody>
        </p:sp>
        <p:sp>
          <p:nvSpPr>
            <p:cNvPr id="55" name="TextBox 54">
              <a:extLst>
                <a:ext uri="{FF2B5EF4-FFF2-40B4-BE49-F238E27FC236}">
                  <a16:creationId xmlns:a16="http://schemas.microsoft.com/office/drawing/2014/main" id="{6EF37386-9A6D-411A-A62D-74B0EAF2A82B}"/>
                </a:ext>
              </a:extLst>
            </p:cNvPr>
            <p:cNvSpPr txBox="1"/>
            <p:nvPr/>
          </p:nvSpPr>
          <p:spPr>
            <a:xfrm>
              <a:off x="4724400" y="2209800"/>
              <a:ext cx="4191000" cy="2586038"/>
            </a:xfrm>
            <a:prstGeom prst="rect">
              <a:avLst/>
            </a:prstGeom>
            <a:solidFill>
              <a:schemeClr val="accent1">
                <a:lumMod val="20000"/>
                <a:lumOff val="80000"/>
              </a:schemeClr>
            </a:solidFill>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Plant sequestered N is the source, directly and indirectly, of all human nutritional 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Lack of N availability in the developing world limits crop production, but overuse of N fertilizers poses environmental threats</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219200" y="3810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Formas de exportación de nitrógeno</a:t>
            </a:r>
            <a:endParaRPr kumimoji="0" lang="es-E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1987" name="Text Box 4"/>
          <p:cNvSpPr txBox="1">
            <a:spLocks noChangeArrowheads="1"/>
          </p:cNvSpPr>
          <p:nvPr/>
        </p:nvSpPr>
        <p:spPr bwMode="auto">
          <a:xfrm>
            <a:off x="609600" y="1524000"/>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rgbClr val="99FF33"/>
              </a:buClr>
              <a:buSzTx/>
              <a:buFont typeface="Wingdings" panose="05000000000000000000" pitchFamily="2" charset="2"/>
              <a:buChar char="Ø"/>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Amidas: glutamina y asparagina (Lotus, alfalfa, arveja)</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1988" name="Text Box 5"/>
          <p:cNvSpPr txBox="1">
            <a:spLocks noChangeArrowheads="1"/>
          </p:cNvSpPr>
          <p:nvPr/>
        </p:nvSpPr>
        <p:spPr bwMode="auto">
          <a:xfrm>
            <a:off x="609600" y="30321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rgbClr val="99FF33"/>
              </a:buClr>
              <a:buSzTx/>
              <a:buFont typeface="Wingdings" panose="05000000000000000000" pitchFamily="2" charset="2"/>
              <a:buChar char="Ø"/>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Ureídos: allantoina, ác, lantoico y citrulina (soja, mani, Vigna)</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971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835150" y="796925"/>
          <a:ext cx="6053138" cy="5821363"/>
        </p:xfrm>
        <a:graphic>
          <a:graphicData uri="http://schemas.openxmlformats.org/presentationml/2006/ole">
            <mc:AlternateContent xmlns:mc="http://schemas.openxmlformats.org/markup-compatibility/2006">
              <mc:Choice xmlns:v="urn:schemas-microsoft-com:vml" Requires="v">
                <p:oleObj name="Image" r:id="rId2" imgW="6630910" imgH="6376853" progId="">
                  <p:embed/>
                </p:oleObj>
              </mc:Choice>
              <mc:Fallback>
                <p:oleObj name="Image" r:id="rId2" imgW="6630910" imgH="6376853" progId="">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796925"/>
                        <a:ext cx="6053138" cy="58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250825" y="188913"/>
            <a:ext cx="813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Amidas</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Leg de climas templados: Vicia trébol, lentejas, poroto</a:t>
            </a:r>
          </a:p>
        </p:txBody>
      </p:sp>
    </p:spTree>
    <p:extLst>
      <p:ext uri="{BB962C8B-B14F-4D97-AF65-F5344CB8AC3E}">
        <p14:creationId xmlns:p14="http://schemas.microsoft.com/office/powerpoint/2010/main" val="1280226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Usuario\Mis documentos\Ramiro\Biliografia\LIbros\Buchanan\Images\Chap16\fig16_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0"/>
            <a:ext cx="531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0" y="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Síntesis de ureídos</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688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1117" y="1050221"/>
            <a:ext cx="8447103" cy="4524315"/>
          </a:xfrm>
          <a:prstGeom prst="rect">
            <a:avLst/>
          </a:prstGeom>
        </p:spPr>
        <p:txBody>
          <a:bodyPr wrap="square">
            <a:spAutoFit/>
          </a:bodyPr>
          <a:lstStyle/>
          <a:p>
            <a:pPr defTabSz="685800"/>
            <a:r>
              <a:rPr lang="es-AR" sz="2100" dirty="0">
                <a:solidFill>
                  <a:prstClr val="white"/>
                </a:solidFill>
                <a:latin typeface="Calibri"/>
              </a:rPr>
              <a:t>Fisiología </a:t>
            </a:r>
            <a:r>
              <a:rPr lang="es-AR" sz="1050" dirty="0">
                <a:solidFill>
                  <a:prstClr val="white"/>
                </a:solidFill>
                <a:latin typeface="Calibri"/>
              </a:rPr>
              <a:t> </a:t>
            </a:r>
            <a:r>
              <a:rPr lang="es-AR" sz="2100" dirty="0">
                <a:solidFill>
                  <a:prstClr val="white"/>
                </a:solidFill>
                <a:latin typeface="Calibri"/>
              </a:rPr>
              <a:t>nodular dependiendo de la composición del fluido </a:t>
            </a:r>
            <a:r>
              <a:rPr lang="es-AR" sz="2100" dirty="0" err="1">
                <a:solidFill>
                  <a:prstClr val="white"/>
                </a:solidFill>
                <a:latin typeface="Calibri"/>
              </a:rPr>
              <a:t>xilematico</a:t>
            </a:r>
            <a:endParaRPr lang="es-AR" sz="2100" dirty="0">
              <a:solidFill>
                <a:prstClr val="white"/>
              </a:solidFill>
              <a:latin typeface="Calibri"/>
            </a:endParaRPr>
          </a:p>
          <a:p>
            <a:pPr defTabSz="685800"/>
            <a:endParaRPr lang="en-US" sz="2700" dirty="0">
              <a:solidFill>
                <a:prstClr val="white"/>
              </a:solidFill>
              <a:latin typeface="Calibri"/>
            </a:endParaRPr>
          </a:p>
          <a:p>
            <a:pPr marL="342900" indent="-342900" defTabSz="685800">
              <a:buFont typeface="Wingdings" panose="05000000000000000000" pitchFamily="2" charset="2"/>
              <a:buChar char="ü"/>
            </a:pPr>
            <a:r>
              <a:rPr lang="es-AR" sz="2700" dirty="0">
                <a:solidFill>
                  <a:prstClr val="white"/>
                </a:solidFill>
                <a:latin typeface="Calibri"/>
              </a:rPr>
              <a:t>Leguminosas transportadoras de amidas (glutamina/</a:t>
            </a:r>
            <a:r>
              <a:rPr lang="es-AR" sz="2700" dirty="0" err="1">
                <a:solidFill>
                  <a:prstClr val="white"/>
                </a:solidFill>
                <a:latin typeface="Calibri"/>
              </a:rPr>
              <a:t>asparagina</a:t>
            </a:r>
            <a:r>
              <a:rPr lang="es-AR" sz="2700" dirty="0">
                <a:solidFill>
                  <a:prstClr val="white"/>
                </a:solidFill>
                <a:latin typeface="Calibri"/>
              </a:rPr>
              <a:t>), en general de </a:t>
            </a:r>
            <a:r>
              <a:rPr lang="es-AR" sz="2700" b="1" u="sng" dirty="0">
                <a:solidFill>
                  <a:prstClr val="white"/>
                </a:solidFill>
                <a:latin typeface="Calibri"/>
              </a:rPr>
              <a:t>climas templados </a:t>
            </a:r>
          </a:p>
          <a:p>
            <a:pPr defTabSz="685800"/>
            <a:r>
              <a:rPr lang="en-US" sz="2700" dirty="0">
                <a:solidFill>
                  <a:prstClr val="white"/>
                </a:solidFill>
                <a:latin typeface="Calibri"/>
              </a:rPr>
              <a:t>     (</a:t>
            </a:r>
            <a:r>
              <a:rPr lang="es-AR" sz="2700" dirty="0">
                <a:solidFill>
                  <a:prstClr val="white"/>
                </a:solidFill>
                <a:latin typeface="Calibri"/>
              </a:rPr>
              <a:t>relación</a:t>
            </a:r>
            <a:r>
              <a:rPr lang="en-US" sz="2700" dirty="0">
                <a:solidFill>
                  <a:prstClr val="white"/>
                </a:solidFill>
                <a:latin typeface="Calibri"/>
              </a:rPr>
              <a:t> carbon </a:t>
            </a:r>
            <a:r>
              <a:rPr lang="es-AR" sz="2700" dirty="0">
                <a:solidFill>
                  <a:prstClr val="white"/>
                </a:solidFill>
                <a:latin typeface="Calibri"/>
              </a:rPr>
              <a:t>nitrógeno</a:t>
            </a:r>
            <a:r>
              <a:rPr lang="en-US" sz="2700" dirty="0">
                <a:solidFill>
                  <a:prstClr val="white"/>
                </a:solidFill>
                <a:latin typeface="Calibri"/>
              </a:rPr>
              <a:t> 5:2, 4:2)</a:t>
            </a:r>
          </a:p>
          <a:p>
            <a:pPr defTabSz="685800"/>
            <a:endParaRPr lang="en-US" sz="2700" dirty="0">
              <a:solidFill>
                <a:prstClr val="white"/>
              </a:solidFill>
              <a:latin typeface="Calibri"/>
            </a:endParaRPr>
          </a:p>
          <a:p>
            <a:pPr defTabSz="685800"/>
            <a:endParaRPr lang="es-AR" sz="2700" dirty="0">
              <a:solidFill>
                <a:prstClr val="white"/>
              </a:solidFill>
              <a:latin typeface="Calibri"/>
            </a:endParaRPr>
          </a:p>
          <a:p>
            <a:pPr marL="342900" indent="-342900" defTabSz="685800">
              <a:buFont typeface="Wingdings" panose="05000000000000000000" pitchFamily="2" charset="2"/>
              <a:buChar char="ü"/>
            </a:pPr>
            <a:r>
              <a:rPr lang="es-AR" sz="2700" dirty="0">
                <a:solidFill>
                  <a:prstClr val="white"/>
                </a:solidFill>
                <a:latin typeface="Calibri"/>
              </a:rPr>
              <a:t>Leguminosas transportadoras de ureidos (</a:t>
            </a:r>
            <a:r>
              <a:rPr lang="es-AR" sz="2700" dirty="0" err="1">
                <a:solidFill>
                  <a:prstClr val="white"/>
                </a:solidFill>
                <a:latin typeface="Calibri"/>
              </a:rPr>
              <a:t>alantoina</a:t>
            </a:r>
            <a:r>
              <a:rPr lang="es-AR" sz="2700" dirty="0">
                <a:solidFill>
                  <a:prstClr val="white"/>
                </a:solidFill>
                <a:latin typeface="Calibri"/>
              </a:rPr>
              <a:t> y acido </a:t>
            </a:r>
            <a:r>
              <a:rPr lang="es-AR" sz="2700" dirty="0" err="1">
                <a:solidFill>
                  <a:prstClr val="white"/>
                </a:solidFill>
                <a:latin typeface="Calibri"/>
              </a:rPr>
              <a:t>alantoico</a:t>
            </a:r>
            <a:r>
              <a:rPr lang="es-AR" sz="2700" dirty="0">
                <a:solidFill>
                  <a:prstClr val="white"/>
                </a:solidFill>
                <a:latin typeface="Calibri"/>
              </a:rPr>
              <a:t>), en general de </a:t>
            </a:r>
            <a:r>
              <a:rPr lang="es-AR" sz="2700" b="1" u="sng" dirty="0">
                <a:solidFill>
                  <a:prstClr val="white"/>
                </a:solidFill>
                <a:latin typeface="Calibri"/>
              </a:rPr>
              <a:t>climas tropicales</a:t>
            </a:r>
          </a:p>
          <a:p>
            <a:pPr defTabSz="685800"/>
            <a:r>
              <a:rPr lang="en-US" sz="2700" b="1" dirty="0">
                <a:solidFill>
                  <a:prstClr val="white"/>
                </a:solidFill>
                <a:latin typeface="Calibri"/>
              </a:rPr>
              <a:t>    </a:t>
            </a:r>
            <a:r>
              <a:rPr lang="en-US" sz="2400" dirty="0">
                <a:solidFill>
                  <a:prstClr val="white"/>
                </a:solidFill>
                <a:latin typeface="Calibri"/>
              </a:rPr>
              <a:t>(</a:t>
            </a:r>
            <a:r>
              <a:rPr lang="es-AR" sz="2400" dirty="0">
                <a:solidFill>
                  <a:prstClr val="white"/>
                </a:solidFill>
                <a:latin typeface="Calibri"/>
              </a:rPr>
              <a:t>relación</a:t>
            </a:r>
            <a:r>
              <a:rPr lang="en-US" sz="2400" dirty="0">
                <a:solidFill>
                  <a:prstClr val="white"/>
                </a:solidFill>
                <a:latin typeface="Calibri"/>
              </a:rPr>
              <a:t> carbon </a:t>
            </a:r>
            <a:r>
              <a:rPr lang="es-AR" sz="2400" dirty="0">
                <a:solidFill>
                  <a:prstClr val="white"/>
                </a:solidFill>
                <a:latin typeface="Calibri"/>
              </a:rPr>
              <a:t>nitrógeno</a:t>
            </a:r>
            <a:r>
              <a:rPr lang="en-US" sz="2400" dirty="0">
                <a:solidFill>
                  <a:prstClr val="white"/>
                </a:solidFill>
                <a:latin typeface="Calibri"/>
              </a:rPr>
              <a:t> 1:1)</a:t>
            </a:r>
          </a:p>
          <a:p>
            <a:pPr defTabSz="685800"/>
            <a:endParaRPr lang="es-AR" sz="2400" b="1" u="sng" dirty="0">
              <a:solidFill>
                <a:prstClr val="white"/>
              </a:solidFill>
              <a:latin typeface="Calibri"/>
            </a:endParaRPr>
          </a:p>
        </p:txBody>
      </p:sp>
    </p:spTree>
    <p:extLst>
      <p:ext uri="{BB962C8B-B14F-4D97-AF65-F5344CB8AC3E}">
        <p14:creationId xmlns:p14="http://schemas.microsoft.com/office/powerpoint/2010/main" val="1718325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Usuario\Mis documentos\Ramiro\Biliografia\LIbros\Buchanan\Images\Chap16\fig16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
            <a:ext cx="52371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228600" y="3048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Incorporación de N en plantas no noduladas y noduladas</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2382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174275" y="196202"/>
            <a:ext cx="5630090" cy="6661798"/>
          </a:xfrm>
          <a:prstGeom prst="rect">
            <a:avLst/>
          </a:prstGeom>
        </p:spPr>
      </p:pic>
      <p:sp>
        <p:nvSpPr>
          <p:cNvPr id="2" name="Título 1"/>
          <p:cNvSpPr>
            <a:spLocks noGrp="1"/>
          </p:cNvSpPr>
          <p:nvPr>
            <p:ph type="title"/>
          </p:nvPr>
        </p:nvSpPr>
        <p:spPr>
          <a:xfrm>
            <a:off x="0" y="138793"/>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br>
              <a:rPr lang="en-US" sz="2400" dirty="0"/>
            </a:br>
            <a:r>
              <a:rPr lang="en-US" sz="2400" dirty="0"/>
              <a:t>	</a:t>
            </a:r>
            <a:r>
              <a:rPr lang="en-US" sz="2400" dirty="0" err="1"/>
              <a:t>Regulación</a:t>
            </a:r>
            <a:r>
              <a:rPr lang="en-US" sz="2400" dirty="0"/>
              <a:t> hormonal local</a:t>
            </a:r>
            <a:br>
              <a:rPr lang="en-US" sz="2400" dirty="0"/>
            </a:br>
            <a:r>
              <a:rPr lang="en-US" sz="2400" dirty="0"/>
              <a:t>		</a:t>
            </a:r>
            <a:endParaRPr lang="en-US" sz="2100" dirty="0"/>
          </a:p>
        </p:txBody>
      </p:sp>
    </p:spTree>
    <p:extLst>
      <p:ext uri="{BB962C8B-B14F-4D97-AF65-F5344CB8AC3E}">
        <p14:creationId xmlns:p14="http://schemas.microsoft.com/office/powerpoint/2010/main" val="1022948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7180" y="2117357"/>
            <a:ext cx="2067197" cy="27930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Cytokinin</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signal transduction results in activation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transcription via phosphorylation of B-type response regulators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(RRs). DNA binding domains of B-type Arabidopsis RRs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(ARRs) are highly conserved and bind a common DNA motif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(A/G)GAT(T/C)</a:t>
            </a:r>
          </a:p>
        </p:txBody>
      </p:sp>
      <p:sp>
        <p:nvSpPr>
          <p:cNvPr id="4" name="CuadroTexto 3"/>
          <p:cNvSpPr txBox="1"/>
          <p:nvPr/>
        </p:nvSpPr>
        <p:spPr>
          <a:xfrm>
            <a:off x="117566" y="73973"/>
            <a:ext cx="8169185" cy="1323439"/>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Organogénesis nodular</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Regulación hormonal: </a:t>
            </a:r>
            <a:r>
              <a:rPr kumimoji="0" lang="es-MX" sz="2400" b="0" i="0" u="none" strike="noStrike" kern="1200" cap="none" spc="0" normalizeH="0" baseline="0" noProof="0" dirty="0" err="1">
                <a:ln>
                  <a:noFill/>
                </a:ln>
                <a:solidFill>
                  <a:prstClr val="black"/>
                </a:solidFill>
                <a:effectLst/>
                <a:uLnTx/>
                <a:uFillTx/>
                <a:latin typeface="Calibri" panose="020F0502020204030204"/>
                <a:ea typeface="+mn-ea"/>
                <a:cs typeface="+mn-cs"/>
              </a:rPr>
              <a:t>citoquininas</a:t>
            </a:r>
            <a:b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MX"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2622231" y="1081577"/>
            <a:ext cx="6276975" cy="5495925"/>
          </a:xfrm>
          <a:prstGeom prst="rect">
            <a:avLst/>
          </a:prstGeom>
        </p:spPr>
      </p:pic>
    </p:spTree>
    <p:extLst>
      <p:ext uri="{BB962C8B-B14F-4D97-AF65-F5344CB8AC3E}">
        <p14:creationId xmlns:p14="http://schemas.microsoft.com/office/powerpoint/2010/main" val="977493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7566" y="73973"/>
            <a:ext cx="8169185" cy="1323439"/>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Organogénesis nodular</a:t>
            </a: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Regulación hormonal: auxinas</a:t>
            </a:r>
            <a:b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MX"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rotWithShape="1">
          <a:blip r:embed="rId2"/>
          <a:srcRect l="6893" t="801" r="8354" b="11815"/>
          <a:stretch/>
        </p:blipFill>
        <p:spPr>
          <a:xfrm>
            <a:off x="4202158" y="921616"/>
            <a:ext cx="5300252" cy="5695406"/>
          </a:xfrm>
          <a:prstGeom prst="rect">
            <a:avLst/>
          </a:prstGeom>
        </p:spPr>
      </p:pic>
      <p:sp>
        <p:nvSpPr>
          <p:cNvPr id="8" name="Rectángulo 7"/>
          <p:cNvSpPr/>
          <p:nvPr/>
        </p:nvSpPr>
        <p:spPr>
          <a:xfrm>
            <a:off x="0" y="4725817"/>
            <a:ext cx="4741817"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FIGURE 4 |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DR5 activity in root and nodule development.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(A–H)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Whole mounts, cleared;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vibratome</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section.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Projection of RAM,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(B)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Confocal section dissecting middle of the root,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(C)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LR at stage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Ib</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/II,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(D)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Emerging LR,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(E)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Base of LR,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Tile scan of LR breaching epidermis, arrowheads—delaminating epidermal cells,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(G)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Nodule primordium at 6 dpi,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(H)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Nodule with no cortical DR5 activation,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Section through 14 dpi nodule, inner cells containing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symbiosomes</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(A–E,G,H)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DR5-tYFPnls,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(F,I)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DR5-mCherry.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(G,H)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DsRed</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labeled </a:t>
            </a:r>
            <a:r>
              <a:rPr kumimoji="0" lang="en-US" sz="1200" b="0" i="1" u="none" strike="noStrike" kern="1200" cap="none" spc="0" normalizeH="0" baseline="0" noProof="0" dirty="0">
                <a:ln>
                  <a:noFill/>
                </a:ln>
                <a:solidFill>
                  <a:srgbClr val="242021"/>
                </a:solidFill>
                <a:effectLst/>
                <a:uLnTx/>
                <a:uFillTx/>
                <a:latin typeface="HelveticaNeueLTStd-LtIt"/>
                <a:ea typeface="+mn-ea"/>
                <a:cs typeface="+mn-cs"/>
              </a:rPr>
              <a:t>M. loti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MAFF303099, </a:t>
            </a:r>
            <a:r>
              <a:rPr kumimoji="0" lang="en-US" sz="1200" b="0" i="0" u="none" strike="noStrike" kern="1200" cap="none" spc="0" normalizeH="0" baseline="0" noProof="0" dirty="0">
                <a:ln>
                  <a:noFill/>
                </a:ln>
                <a:solidFill>
                  <a:srgbClr val="242021"/>
                </a:solidFill>
                <a:effectLst/>
                <a:uLnTx/>
                <a:uFillTx/>
                <a:latin typeface="HelveticaNeueLTStd-Bd"/>
                <a:ea typeface="+mn-ea"/>
                <a:cs typeface="+mn-cs"/>
              </a:rPr>
              <a: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GFP labeled </a:t>
            </a:r>
            <a:r>
              <a:rPr kumimoji="0" lang="en-US" sz="1200" b="0" i="1" u="none" strike="noStrike" kern="1200" cap="none" spc="0" normalizeH="0" baseline="0" noProof="0" dirty="0">
                <a:ln>
                  <a:noFill/>
                </a:ln>
                <a:solidFill>
                  <a:srgbClr val="242021"/>
                </a:solidFill>
                <a:effectLst/>
                <a:uLnTx/>
                <a:uFillTx/>
                <a:latin typeface="HelveticaNeueLTStd-LtIt"/>
                <a:ea typeface="+mn-ea"/>
                <a:cs typeface="+mn-cs"/>
              </a:rPr>
              <a:t>M. loti </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R7A. Scale bars 50 </a:t>
            </a:r>
            <a:r>
              <a:rPr kumimoji="0" lang="en-US" sz="1200" b="0" i="0" u="none" strike="noStrike" kern="1200" cap="none" spc="0" normalizeH="0" baseline="0" noProof="0" dirty="0">
                <a:ln>
                  <a:noFill/>
                </a:ln>
                <a:solidFill>
                  <a:srgbClr val="242021"/>
                </a:solidFill>
                <a:effectLst/>
                <a:uLnTx/>
                <a:uFillTx/>
                <a:latin typeface="MTGU"/>
                <a:ea typeface="+mn-ea"/>
                <a:cs typeface="+mn-cs"/>
              </a:rPr>
              <a:t>µ</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m. col,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columella</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a:t>
            </a:r>
            <a:r>
              <a:rPr kumimoji="0" lang="en-US" sz="1200" b="0" i="0" u="none" strike="noStrike" kern="1200" cap="none" spc="0" normalizeH="0" baseline="0" noProof="0" dirty="0" err="1">
                <a:ln>
                  <a:noFill/>
                </a:ln>
                <a:solidFill>
                  <a:srgbClr val="242021"/>
                </a:solidFill>
                <a:effectLst/>
                <a:uLnTx/>
                <a:uFillTx/>
                <a:latin typeface="HelveticaNeueLTStd-Lt"/>
                <a:ea typeface="+mn-ea"/>
                <a:cs typeface="+mn-cs"/>
              </a:rPr>
              <a:t>st</a:t>
            </a:r>
            <a:r>
              <a:rPr kumimoji="0" lang="en-US" sz="1200" b="0" i="0" u="none" strike="noStrike" kern="1200" cap="none" spc="0" normalizeH="0" baseline="0" noProof="0" dirty="0">
                <a:ln>
                  <a:noFill/>
                </a:ln>
                <a:solidFill>
                  <a:srgbClr val="242021"/>
                </a:solidFill>
                <a:effectLst/>
                <a:uLnTx/>
                <a:uFillTx/>
                <a:latin typeface="HelveticaNeueLTStd-Lt"/>
                <a:ea typeface="+mn-ea"/>
                <a:cs typeface="+mn-cs"/>
              </a:rPr>
              <a:t>, stele; LRC, lateral root  cap; QC, quiescent center.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353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38793"/>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br>
              <a:rPr lang="en-US" sz="2400" dirty="0"/>
            </a:br>
            <a:r>
              <a:rPr lang="en-US" sz="2400" dirty="0"/>
              <a:t>	</a:t>
            </a:r>
            <a:r>
              <a:rPr lang="en-US" sz="2400" dirty="0" err="1"/>
              <a:t>Regulación</a:t>
            </a:r>
            <a:r>
              <a:rPr lang="en-US" sz="2400" dirty="0"/>
              <a:t> hormonal</a:t>
            </a:r>
            <a:br>
              <a:rPr lang="en-US" sz="2400" dirty="0"/>
            </a:br>
            <a:r>
              <a:rPr lang="en-US" sz="2400" dirty="0"/>
              <a:t>		</a:t>
            </a:r>
            <a:r>
              <a:rPr lang="en-US" sz="2100" dirty="0" err="1"/>
              <a:t>Auxinas</a:t>
            </a:r>
            <a:r>
              <a:rPr lang="en-US" sz="2100" dirty="0"/>
              <a:t> y </a:t>
            </a:r>
            <a:r>
              <a:rPr lang="en-US" sz="2100" dirty="0" err="1"/>
              <a:t>citoquininas</a:t>
            </a:r>
            <a:r>
              <a:rPr lang="en-US" sz="2100" dirty="0"/>
              <a:t>: </a:t>
            </a:r>
            <a:r>
              <a:rPr lang="en-US" sz="2100" dirty="0" err="1"/>
              <a:t>colocalización</a:t>
            </a:r>
            <a:endParaRPr lang="en-US" sz="2100" dirty="0"/>
          </a:p>
        </p:txBody>
      </p:sp>
      <p:pic>
        <p:nvPicPr>
          <p:cNvPr id="4" name="Imagen 3"/>
          <p:cNvPicPr>
            <a:picLocks noChangeAspect="1"/>
          </p:cNvPicPr>
          <p:nvPr/>
        </p:nvPicPr>
        <p:blipFill>
          <a:blip r:embed="rId2"/>
          <a:stretch>
            <a:fillRect/>
          </a:stretch>
        </p:blipFill>
        <p:spPr>
          <a:xfrm>
            <a:off x="1938337" y="1661296"/>
            <a:ext cx="5267325" cy="5076825"/>
          </a:xfrm>
          <a:prstGeom prst="rect">
            <a:avLst/>
          </a:prstGeom>
        </p:spPr>
      </p:pic>
    </p:spTree>
    <p:extLst>
      <p:ext uri="{BB962C8B-B14F-4D97-AF65-F5344CB8AC3E}">
        <p14:creationId xmlns:p14="http://schemas.microsoft.com/office/powerpoint/2010/main" val="2348763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3" name="Group 1"/>
          <p:cNvGrpSpPr>
            <a:grpSpLocks/>
          </p:cNvGrpSpPr>
          <p:nvPr/>
        </p:nvGrpSpPr>
        <p:grpSpPr bwMode="auto">
          <a:xfrm>
            <a:off x="1752600" y="1124744"/>
            <a:ext cx="5181600" cy="4710112"/>
            <a:chOff x="1752600" y="1462088"/>
            <a:chExt cx="5181600" cy="4710112"/>
          </a:xfrm>
        </p:grpSpPr>
        <p:sp>
          <p:nvSpPr>
            <p:cNvPr id="76804" name="TextBox 162"/>
            <p:cNvSpPr txBox="1">
              <a:spLocks noChangeArrowheads="1"/>
            </p:cNvSpPr>
            <p:nvPr/>
          </p:nvSpPr>
          <p:spPr bwMode="auto">
            <a:xfrm>
              <a:off x="1752600" y="1724025"/>
              <a:ext cx="1600200" cy="12003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Inoculation of one half of a root system (woNO3) </a:t>
              </a:r>
            </a:p>
          </p:txBody>
        </p:sp>
        <p:sp>
          <p:nvSpPr>
            <p:cNvPr id="76805" name="Rectangle 163"/>
            <p:cNvSpPr>
              <a:spLocks noChangeArrowheads="1"/>
            </p:cNvSpPr>
            <p:nvPr/>
          </p:nvSpPr>
          <p:spPr bwMode="auto">
            <a:xfrm>
              <a:off x="5257800" y="1730375"/>
              <a:ext cx="1676400" cy="12003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Inoculation of one half of a root system (withNO3)</a:t>
              </a:r>
            </a:p>
          </p:txBody>
        </p:sp>
        <p:grpSp>
          <p:nvGrpSpPr>
            <p:cNvPr id="76808" name="Group 14"/>
            <p:cNvGrpSpPr>
              <a:grpSpLocks/>
            </p:cNvGrpSpPr>
            <p:nvPr/>
          </p:nvGrpSpPr>
          <p:grpSpPr bwMode="auto">
            <a:xfrm>
              <a:off x="2590800" y="1462088"/>
              <a:ext cx="3505200" cy="4710112"/>
              <a:chOff x="2590800" y="1081860"/>
              <a:chExt cx="3505200" cy="4709341"/>
            </a:xfrm>
          </p:grpSpPr>
          <p:grpSp>
            <p:nvGrpSpPr>
              <p:cNvPr id="76809" name="Group 1"/>
              <p:cNvGrpSpPr>
                <a:grpSpLocks/>
              </p:cNvGrpSpPr>
              <p:nvPr/>
            </p:nvGrpSpPr>
            <p:grpSpPr bwMode="auto">
              <a:xfrm>
                <a:off x="4419600" y="4212007"/>
                <a:ext cx="1676400" cy="1579194"/>
                <a:chOff x="4876800" y="4809289"/>
                <a:chExt cx="1676400" cy="1210511"/>
              </a:xfrm>
            </p:grpSpPr>
            <p:cxnSp>
              <p:nvCxnSpPr>
                <p:cNvPr id="154" name="Straight Connector 153"/>
                <p:cNvCxnSpPr/>
                <p:nvPr/>
              </p:nvCxnSpPr>
              <p:spPr>
                <a:xfrm>
                  <a:off x="4876800"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553200"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876800" y="60198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810" name="Group 10"/>
              <p:cNvGrpSpPr>
                <a:grpSpLocks/>
              </p:cNvGrpSpPr>
              <p:nvPr/>
            </p:nvGrpSpPr>
            <p:grpSpPr bwMode="auto">
              <a:xfrm>
                <a:off x="2590800" y="4228395"/>
                <a:ext cx="1676400" cy="1562805"/>
                <a:chOff x="2590800" y="4809289"/>
                <a:chExt cx="1676400" cy="1210511"/>
              </a:xfrm>
            </p:grpSpPr>
            <p:grpSp>
              <p:nvGrpSpPr>
                <p:cNvPr id="76985" name="Group 2"/>
                <p:cNvGrpSpPr>
                  <a:grpSpLocks/>
                </p:cNvGrpSpPr>
                <p:nvPr/>
              </p:nvGrpSpPr>
              <p:grpSpPr bwMode="auto">
                <a:xfrm>
                  <a:off x="2590800" y="4809289"/>
                  <a:ext cx="1676400" cy="1210511"/>
                  <a:chOff x="2286000" y="4809289"/>
                  <a:chExt cx="1676400" cy="1210511"/>
                </a:xfrm>
              </p:grpSpPr>
              <p:cxnSp>
                <p:nvCxnSpPr>
                  <p:cNvPr id="147" name="Straight Connector 146"/>
                  <p:cNvCxnSpPr/>
                  <p:nvPr/>
                </p:nvCxnSpPr>
                <p:spPr>
                  <a:xfrm>
                    <a:off x="2286000" y="4816182"/>
                    <a:ext cx="0" cy="1203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62400" y="4808805"/>
                    <a:ext cx="0" cy="1210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3" name="Straight Connector 152"/>
                <p:cNvCxnSpPr/>
                <p:nvPr/>
              </p:nvCxnSpPr>
              <p:spPr>
                <a:xfrm>
                  <a:off x="2590800" y="6019801"/>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6" name="Rectangle 185"/>
              <p:cNvSpPr/>
              <p:nvPr/>
            </p:nvSpPr>
            <p:spPr>
              <a:xfrm>
                <a:off x="4419600" y="4211898"/>
                <a:ext cx="1676400" cy="157930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590800" y="4211898"/>
                <a:ext cx="1676400" cy="157930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34"/>
              <p:cNvSpPr>
                <a:spLocks/>
              </p:cNvSpPr>
              <p:nvPr/>
            </p:nvSpPr>
            <p:spPr bwMode="auto">
              <a:xfrm>
                <a:off x="3975100" y="4183327"/>
                <a:ext cx="350838" cy="185707"/>
              </a:xfrm>
              <a:custGeom>
                <a:avLst/>
                <a:gdLst>
                  <a:gd name="T0" fmla="*/ 0 w 384196"/>
                  <a:gd name="T1" fmla="*/ 185707 h 201062"/>
                  <a:gd name="T2" fmla="*/ 321590 w 384196"/>
                  <a:gd name="T3" fmla="*/ 14511 h 201062"/>
                  <a:gd name="T4" fmla="*/ 338517 w 384196"/>
                  <a:gd name="T5" fmla="*/ 88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 name="Freeform 37"/>
              <p:cNvSpPr>
                <a:spLocks/>
              </p:cNvSpPr>
              <p:nvPr/>
            </p:nvSpPr>
            <p:spPr bwMode="auto">
              <a:xfrm rot="1721441">
                <a:off x="4737100" y="4770606"/>
                <a:ext cx="928688" cy="644419"/>
              </a:xfrm>
              <a:custGeom>
                <a:avLst/>
                <a:gdLst>
                  <a:gd name="T0" fmla="*/ 0 w 1013254"/>
                  <a:gd name="T1" fmla="*/ 0 h 698157"/>
                  <a:gd name="T2" fmla="*/ 503983 w 1013254"/>
                  <a:gd name="T3" fmla="*/ 364980 h 698157"/>
                  <a:gd name="T4" fmla="*/ 928688 w 1013254"/>
                  <a:gd name="T5" fmla="*/ 644419 h 698157"/>
                  <a:gd name="T6" fmla="*/ 0 60000 65536"/>
                  <a:gd name="T7" fmla="*/ 0 60000 65536"/>
                  <a:gd name="T8" fmla="*/ 0 60000 65536"/>
                </a:gdLst>
                <a:ahLst/>
                <a:cxnLst>
                  <a:cxn ang="T6">
                    <a:pos x="T0" y="T1"/>
                  </a:cxn>
                  <a:cxn ang="T7">
                    <a:pos x="T2" y="T3"/>
                  </a:cxn>
                  <a:cxn ang="T8">
                    <a:pos x="T4" y="T5"/>
                  </a:cxn>
                </a:cxnLst>
                <a:rect l="0" t="0" r="r" b="b"/>
                <a:pathLst>
                  <a:path w="1013254" h="698157">
                    <a:moveTo>
                      <a:pt x="0" y="0"/>
                    </a:moveTo>
                    <a:cubicBezTo>
                      <a:pt x="190499" y="139528"/>
                      <a:pt x="380999" y="279057"/>
                      <a:pt x="549875" y="395416"/>
                    </a:cubicBezTo>
                    <a:cubicBezTo>
                      <a:pt x="718751" y="511776"/>
                      <a:pt x="936024" y="648730"/>
                      <a:pt x="1013254" y="698157"/>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grpSp>
            <p:nvGrpSpPr>
              <p:cNvPr id="76817" name="Group 113"/>
              <p:cNvGrpSpPr>
                <a:grpSpLocks/>
              </p:cNvGrpSpPr>
              <p:nvPr/>
            </p:nvGrpSpPr>
            <p:grpSpPr bwMode="auto">
              <a:xfrm>
                <a:off x="3244243" y="1081860"/>
                <a:ext cx="1917678" cy="3138331"/>
                <a:chOff x="3270614" y="2317039"/>
                <a:chExt cx="2087974" cy="3410780"/>
              </a:xfrm>
            </p:grpSpPr>
            <p:grpSp>
              <p:nvGrpSpPr>
                <p:cNvPr id="76835" name="Group 111"/>
                <p:cNvGrpSpPr>
                  <a:grpSpLocks/>
                </p:cNvGrpSpPr>
                <p:nvPr/>
              </p:nvGrpSpPr>
              <p:grpSpPr bwMode="auto">
                <a:xfrm>
                  <a:off x="3270614" y="2317039"/>
                  <a:ext cx="2087974" cy="3410780"/>
                  <a:chOff x="3270614" y="2317039"/>
                  <a:chExt cx="2087974" cy="3410780"/>
                </a:xfrm>
              </p:grpSpPr>
              <p:grpSp>
                <p:nvGrpSpPr>
                  <p:cNvPr id="76838" name="Group 103"/>
                  <p:cNvGrpSpPr>
                    <a:grpSpLocks/>
                  </p:cNvGrpSpPr>
                  <p:nvPr/>
                </p:nvGrpSpPr>
                <p:grpSpPr bwMode="auto">
                  <a:xfrm>
                    <a:off x="3270614" y="2317039"/>
                    <a:ext cx="2087974" cy="3410780"/>
                    <a:chOff x="3629824" y="1242518"/>
                    <a:chExt cx="3542981" cy="4324323"/>
                  </a:xfrm>
                </p:grpSpPr>
                <p:grpSp>
                  <p:nvGrpSpPr>
                    <p:cNvPr id="76847" name="Group 53"/>
                    <p:cNvGrpSpPr>
                      <a:grpSpLocks/>
                    </p:cNvGrpSpPr>
                    <p:nvPr/>
                  </p:nvGrpSpPr>
                  <p:grpSpPr bwMode="auto">
                    <a:xfrm flipH="1">
                      <a:off x="4240652" y="1242518"/>
                      <a:ext cx="2932153" cy="3515123"/>
                      <a:chOff x="3489168" y="1849973"/>
                      <a:chExt cx="2932153" cy="3515123"/>
                    </a:xfrm>
                  </p:grpSpPr>
                  <p:sp>
                    <p:nvSpPr>
                      <p:cNvPr id="115" name="Freeform 114"/>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15"/>
                      <p:cNvSpPr/>
                      <p:nvPr/>
                    </p:nvSpPr>
                    <p:spPr>
                      <a:xfrm rot="410632">
                        <a:off x="4881163" y="4301673"/>
                        <a:ext cx="551397"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rot="2233009">
                        <a:off x="4836208" y="4161023"/>
                        <a:ext cx="639188"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17"/>
                      <p:cNvSpPr/>
                      <p:nvPr/>
                    </p:nvSpPr>
                    <p:spPr>
                      <a:xfrm rot="5437780">
                        <a:off x="4920886" y="3671644"/>
                        <a:ext cx="551141" cy="56019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Freeform 118"/>
                      <p:cNvSpPr/>
                      <p:nvPr/>
                    </p:nvSpPr>
                    <p:spPr>
                      <a:xfrm rot="410632">
                        <a:off x="4309236" y="3116284"/>
                        <a:ext cx="551397" cy="55770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rot="410632" flipH="1">
                        <a:off x="4584934" y="2689806"/>
                        <a:ext cx="310894"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120"/>
                      <p:cNvSpPr/>
                      <p:nvPr/>
                    </p:nvSpPr>
                    <p:spPr>
                      <a:xfrm rot="410632">
                        <a:off x="4667057" y="3020053"/>
                        <a:ext cx="67457" cy="562077"/>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121"/>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122"/>
                      <p:cNvSpPr/>
                      <p:nvPr/>
                    </p:nvSpPr>
                    <p:spPr>
                      <a:xfrm rot="410632">
                        <a:off x="4804906" y="2191155"/>
                        <a:ext cx="105587" cy="524896"/>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123"/>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24"/>
                      <p:cNvSpPr/>
                      <p:nvPr/>
                    </p:nvSpPr>
                    <p:spPr>
                      <a:xfrm rot="410632">
                        <a:off x="4881163" y="2447041"/>
                        <a:ext cx="249303" cy="325874"/>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Freeform 125"/>
                      <p:cNvSpPr/>
                      <p:nvPr/>
                    </p:nvSpPr>
                    <p:spPr>
                      <a:xfrm rot="410632">
                        <a:off x="4790242" y="2171471"/>
                        <a:ext cx="187710" cy="57738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937" name="Group 16"/>
                      <p:cNvGrpSpPr>
                        <a:grpSpLocks/>
                      </p:cNvGrpSpPr>
                      <p:nvPr/>
                    </p:nvGrpSpPr>
                    <p:grpSpPr bwMode="auto">
                      <a:xfrm rot="410632">
                        <a:off x="3489168" y="3128037"/>
                        <a:ext cx="1470031" cy="781702"/>
                        <a:chOff x="1021763" y="3985056"/>
                        <a:chExt cx="1706937" cy="1084548"/>
                      </a:xfrm>
                    </p:grpSpPr>
                    <p:sp>
                      <p:nvSpPr>
                        <p:cNvPr id="176" name="Freeform 175"/>
                        <p:cNvSpPr/>
                        <p:nvPr/>
                      </p:nvSpPr>
                      <p:spPr>
                        <a:xfrm>
                          <a:off x="1488408" y="4046550"/>
                          <a:ext cx="480193" cy="540119"/>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Freeform 176"/>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177"/>
                        <p:cNvSpPr/>
                        <p:nvPr/>
                      </p:nvSpPr>
                      <p:spPr>
                        <a:xfrm>
                          <a:off x="2215915" y="3952701"/>
                          <a:ext cx="507438" cy="731286"/>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178"/>
                        <p:cNvSpPr/>
                        <p:nvPr/>
                      </p:nvSpPr>
                      <p:spPr>
                        <a:xfrm>
                          <a:off x="1427616" y="4453229"/>
                          <a:ext cx="517656" cy="19723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Freeform 179"/>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80"/>
                        <p:cNvSpPr/>
                        <p:nvPr/>
                      </p:nvSpPr>
                      <p:spPr>
                        <a:xfrm>
                          <a:off x="1244774" y="4636974"/>
                          <a:ext cx="132821" cy="191167"/>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181"/>
                        <p:cNvSpPr/>
                        <p:nvPr/>
                      </p:nvSpPr>
                      <p:spPr>
                        <a:xfrm>
                          <a:off x="1553366" y="4471961"/>
                          <a:ext cx="91951" cy="2670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182"/>
                        <p:cNvSpPr/>
                        <p:nvPr/>
                      </p:nvSpPr>
                      <p:spPr>
                        <a:xfrm>
                          <a:off x="1143312" y="4614132"/>
                          <a:ext cx="81735" cy="26095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8" name="Freeform 127"/>
                      <p:cNvSpPr/>
                      <p:nvPr/>
                    </p:nvSpPr>
                    <p:spPr>
                      <a:xfrm rot="410632">
                        <a:off x="4860633" y="1849973"/>
                        <a:ext cx="146648" cy="798278"/>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28"/>
                      <p:cNvSpPr/>
                      <p:nvPr/>
                    </p:nvSpPr>
                    <p:spPr>
                      <a:xfrm rot="410632">
                        <a:off x="4977952" y="2018376"/>
                        <a:ext cx="164246"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129"/>
                      <p:cNvSpPr/>
                      <p:nvPr/>
                    </p:nvSpPr>
                    <p:spPr>
                      <a:xfrm rot="410632">
                        <a:off x="4916358" y="1913397"/>
                        <a:ext cx="131984" cy="56864"/>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130"/>
                      <p:cNvSpPr/>
                      <p:nvPr/>
                    </p:nvSpPr>
                    <p:spPr>
                      <a:xfrm rot="410632">
                        <a:off x="4787308" y="1856534"/>
                        <a:ext cx="114387" cy="100605"/>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131"/>
                      <p:cNvSpPr/>
                      <p:nvPr/>
                    </p:nvSpPr>
                    <p:spPr>
                      <a:xfrm rot="410632">
                        <a:off x="4819572" y="2628569"/>
                        <a:ext cx="266899" cy="34993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132"/>
                      <p:cNvSpPr/>
                      <p:nvPr/>
                    </p:nvSpPr>
                    <p:spPr>
                      <a:xfrm rot="410632">
                        <a:off x="4699319" y="2864772"/>
                        <a:ext cx="316760"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p:cNvSpPr/>
                      <p:nvPr/>
                    </p:nvSpPr>
                    <p:spPr>
                      <a:xfrm rot="410632">
                        <a:off x="5004347" y="2654813"/>
                        <a:ext cx="164246"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945" name="Group 24"/>
                      <p:cNvGrpSpPr>
                        <a:grpSpLocks/>
                      </p:cNvGrpSpPr>
                      <p:nvPr/>
                    </p:nvGrpSpPr>
                    <p:grpSpPr bwMode="auto">
                      <a:xfrm rot="8162874" flipV="1">
                        <a:off x="4860616" y="3167847"/>
                        <a:ext cx="1560705" cy="1205870"/>
                        <a:chOff x="1013905" y="4104684"/>
                        <a:chExt cx="1560705" cy="1205870"/>
                      </a:xfrm>
                    </p:grpSpPr>
                    <p:sp>
                      <p:nvSpPr>
                        <p:cNvPr id="165" name="Freeform 164"/>
                        <p:cNvSpPr/>
                        <p:nvPr/>
                      </p:nvSpPr>
                      <p:spPr>
                        <a:xfrm>
                          <a:off x="1204490" y="4203214"/>
                          <a:ext cx="504470" cy="505211"/>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16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68"/>
                        <p:cNvSpPr/>
                        <p:nvPr/>
                      </p:nvSpPr>
                      <p:spPr>
                        <a:xfrm rot="19337557">
                          <a:off x="1983644" y="4105836"/>
                          <a:ext cx="545531" cy="69548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Freeform 169"/>
                        <p:cNvSpPr/>
                        <p:nvPr/>
                      </p:nvSpPr>
                      <p:spPr>
                        <a:xfrm>
                          <a:off x="1168274" y="4592595"/>
                          <a:ext cx="542599"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17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171"/>
                        <p:cNvSpPr/>
                        <p:nvPr/>
                      </p:nvSpPr>
                      <p:spPr>
                        <a:xfrm>
                          <a:off x="927866" y="4671320"/>
                          <a:ext cx="131982"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172"/>
                        <p:cNvSpPr/>
                        <p:nvPr/>
                      </p:nvSpPr>
                      <p:spPr>
                        <a:xfrm>
                          <a:off x="1281239" y="4918257"/>
                          <a:ext cx="114385"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173"/>
                        <p:cNvSpPr/>
                        <p:nvPr/>
                      </p:nvSpPr>
                      <p:spPr>
                        <a:xfrm>
                          <a:off x="1312144" y="4605713"/>
                          <a:ext cx="90921" cy="25588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174"/>
                        <p:cNvSpPr/>
                        <p:nvPr/>
                      </p:nvSpPr>
                      <p:spPr>
                        <a:xfrm>
                          <a:off x="899799" y="4629157"/>
                          <a:ext cx="90923"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946" name="Group 25"/>
                      <p:cNvGrpSpPr>
                        <a:grpSpLocks/>
                      </p:cNvGrpSpPr>
                      <p:nvPr/>
                    </p:nvGrpSpPr>
                    <p:grpSpPr bwMode="auto">
                      <a:xfrm rot="410632">
                        <a:off x="3786213" y="4102557"/>
                        <a:ext cx="1749985" cy="1262539"/>
                        <a:chOff x="1021763" y="3988939"/>
                        <a:chExt cx="1749985" cy="1262539"/>
                      </a:xfrm>
                    </p:grpSpPr>
                    <p:sp>
                      <p:nvSpPr>
                        <p:cNvPr id="137" name="Freeform 136"/>
                        <p:cNvSpPr/>
                        <p:nvPr/>
                      </p:nvSpPr>
                      <p:spPr>
                        <a:xfrm>
                          <a:off x="1450073" y="4075892"/>
                          <a:ext cx="516202" cy="5074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13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45"/>
                        <p:cNvSpPr/>
                        <p:nvPr/>
                      </p:nvSpPr>
                      <p:spPr>
                        <a:xfrm>
                          <a:off x="2219492" y="3988517"/>
                          <a:ext cx="551397" cy="697675"/>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Freeform 148"/>
                        <p:cNvSpPr/>
                        <p:nvPr/>
                      </p:nvSpPr>
                      <p:spPr>
                        <a:xfrm>
                          <a:off x="1358105" y="4449287"/>
                          <a:ext cx="551397"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149"/>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50"/>
                        <p:cNvSpPr/>
                        <p:nvPr/>
                      </p:nvSpPr>
                      <p:spPr>
                        <a:xfrm>
                          <a:off x="1190129" y="4522823"/>
                          <a:ext cx="129050" cy="181526"/>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51"/>
                        <p:cNvSpPr/>
                        <p:nvPr/>
                      </p:nvSpPr>
                      <p:spPr>
                        <a:xfrm>
                          <a:off x="1458647" y="4817810"/>
                          <a:ext cx="108521"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62"/>
                        <p:cNvSpPr/>
                        <p:nvPr/>
                      </p:nvSpPr>
                      <p:spPr>
                        <a:xfrm>
                          <a:off x="1581472" y="4491997"/>
                          <a:ext cx="90923" cy="26244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163"/>
                        <p:cNvSpPr/>
                        <p:nvPr/>
                      </p:nvSpPr>
                      <p:spPr>
                        <a:xfrm>
                          <a:off x="1148788" y="4541581"/>
                          <a:ext cx="93855" cy="2558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848" name="Group 54"/>
                    <p:cNvGrpSpPr>
                      <a:grpSpLocks/>
                    </p:cNvGrpSpPr>
                    <p:nvPr/>
                  </p:nvGrpSpPr>
                  <p:grpSpPr bwMode="auto">
                    <a:xfrm>
                      <a:off x="3629824" y="2002373"/>
                      <a:ext cx="2943897" cy="3564468"/>
                      <a:chOff x="3477424" y="1849973"/>
                      <a:chExt cx="2943897" cy="3564468"/>
                    </a:xfrm>
                  </p:grpSpPr>
                  <p:sp>
                    <p:nvSpPr>
                      <p:cNvPr id="67" name="Freeform 66"/>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7"/>
                      <p:cNvSpPr/>
                      <p:nvPr/>
                    </p:nvSpPr>
                    <p:spPr>
                      <a:xfrm rot="410632">
                        <a:off x="4792514" y="4298544"/>
                        <a:ext cx="548465" cy="56207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68"/>
                      <p:cNvSpPr/>
                      <p:nvPr/>
                    </p:nvSpPr>
                    <p:spPr>
                      <a:xfrm rot="2625253">
                        <a:off x="4787147" y="4088798"/>
                        <a:ext cx="727065" cy="643496"/>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9"/>
                      <p:cNvSpPr/>
                      <p:nvPr/>
                    </p:nvSpPr>
                    <p:spPr>
                      <a:xfrm rot="5437780">
                        <a:off x="4831866" y="3675449"/>
                        <a:ext cx="548953" cy="55726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70"/>
                      <p:cNvSpPr/>
                      <p:nvPr/>
                    </p:nvSpPr>
                    <p:spPr>
                      <a:xfrm rot="410632">
                        <a:off x="4314441" y="3119716"/>
                        <a:ext cx="478072"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71"/>
                      <p:cNvSpPr/>
                      <p:nvPr/>
                    </p:nvSpPr>
                    <p:spPr>
                      <a:xfrm rot="410632" flipH="1">
                        <a:off x="4584274" y="2686676"/>
                        <a:ext cx="219971"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2"/>
                      <p:cNvSpPr/>
                      <p:nvPr/>
                    </p:nvSpPr>
                    <p:spPr>
                      <a:xfrm rot="410632">
                        <a:off x="4669329" y="3019111"/>
                        <a:ext cx="67459" cy="56426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3"/>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4"/>
                      <p:cNvSpPr/>
                      <p:nvPr/>
                    </p:nvSpPr>
                    <p:spPr>
                      <a:xfrm rot="410632">
                        <a:off x="4792514" y="2192399"/>
                        <a:ext cx="23464" cy="522708"/>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5"/>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6"/>
                      <p:cNvSpPr/>
                      <p:nvPr/>
                    </p:nvSpPr>
                    <p:spPr>
                      <a:xfrm rot="410632">
                        <a:off x="4792514" y="2448286"/>
                        <a:ext cx="246369" cy="321499"/>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77"/>
                      <p:cNvSpPr/>
                      <p:nvPr/>
                    </p:nvSpPr>
                    <p:spPr>
                      <a:xfrm rot="410632">
                        <a:off x="4792514" y="2170529"/>
                        <a:ext cx="90923" cy="577386"/>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869" name="Group 67"/>
                      <p:cNvGrpSpPr>
                        <a:grpSpLocks/>
                      </p:cNvGrpSpPr>
                      <p:nvPr/>
                    </p:nvGrpSpPr>
                    <p:grpSpPr bwMode="auto">
                      <a:xfrm rot="410632">
                        <a:off x="3477424" y="3211269"/>
                        <a:ext cx="1389202" cy="692529"/>
                        <a:chOff x="1013905" y="4108776"/>
                        <a:chExt cx="1613082" cy="960828"/>
                      </a:xfrm>
                    </p:grpSpPr>
                    <p:sp>
                      <p:nvSpPr>
                        <p:cNvPr id="107" name="Freeform 106"/>
                        <p:cNvSpPr/>
                        <p:nvPr/>
                      </p:nvSpPr>
                      <p:spPr>
                        <a:xfrm>
                          <a:off x="1161727" y="4190168"/>
                          <a:ext cx="514252" cy="4855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10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08"/>
                        <p:cNvSpPr/>
                        <p:nvPr/>
                      </p:nvSpPr>
                      <p:spPr>
                        <a:xfrm>
                          <a:off x="1912754" y="4086326"/>
                          <a:ext cx="507441" cy="64025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109"/>
                        <p:cNvSpPr/>
                        <p:nvPr/>
                      </p:nvSpPr>
                      <p:spPr>
                        <a:xfrm>
                          <a:off x="1241750" y="4551562"/>
                          <a:ext cx="548306" cy="18509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11"/>
                        <p:cNvSpPr/>
                        <p:nvPr/>
                      </p:nvSpPr>
                      <p:spPr>
                        <a:xfrm>
                          <a:off x="1052114" y="4612350"/>
                          <a:ext cx="132821" cy="17296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12"/>
                        <p:cNvSpPr/>
                        <p:nvPr/>
                      </p:nvSpPr>
                      <p:spPr>
                        <a:xfrm>
                          <a:off x="1228091" y="4556270"/>
                          <a:ext cx="91953" cy="2518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113"/>
                        <p:cNvSpPr/>
                        <p:nvPr/>
                      </p:nvSpPr>
                      <p:spPr>
                        <a:xfrm>
                          <a:off x="960040" y="4530266"/>
                          <a:ext cx="85140" cy="24578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79"/>
                      <p:cNvSpPr/>
                      <p:nvPr/>
                    </p:nvSpPr>
                    <p:spPr>
                      <a:xfrm rot="410632">
                        <a:off x="4792514" y="1849029"/>
                        <a:ext cx="126118" cy="798280"/>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0"/>
                      <p:cNvSpPr/>
                      <p:nvPr/>
                    </p:nvSpPr>
                    <p:spPr>
                      <a:xfrm rot="410632">
                        <a:off x="4883437" y="2021808"/>
                        <a:ext cx="170112"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81"/>
                      <p:cNvSpPr/>
                      <p:nvPr/>
                    </p:nvSpPr>
                    <p:spPr>
                      <a:xfrm rot="410632">
                        <a:off x="4827709" y="1912455"/>
                        <a:ext cx="126118" cy="54676"/>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p:cNvSpPr/>
                      <p:nvPr/>
                    </p:nvSpPr>
                    <p:spPr>
                      <a:xfrm rot="410632">
                        <a:off x="4792514" y="1855591"/>
                        <a:ext cx="17598" cy="102791"/>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3"/>
                      <p:cNvSpPr/>
                      <p:nvPr/>
                    </p:nvSpPr>
                    <p:spPr>
                      <a:xfrm rot="410632">
                        <a:off x="4792514" y="2627625"/>
                        <a:ext cx="202376" cy="347744"/>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4"/>
                      <p:cNvSpPr/>
                      <p:nvPr/>
                    </p:nvSpPr>
                    <p:spPr>
                      <a:xfrm rot="410632">
                        <a:off x="4704525" y="2863828"/>
                        <a:ext cx="217039"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5"/>
                      <p:cNvSpPr/>
                      <p:nvPr/>
                    </p:nvSpPr>
                    <p:spPr>
                      <a:xfrm rot="410632">
                        <a:off x="4909832" y="2653870"/>
                        <a:ext cx="170112"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877" name="Group 75"/>
                      <p:cNvGrpSpPr>
                        <a:grpSpLocks/>
                      </p:cNvGrpSpPr>
                      <p:nvPr/>
                    </p:nvGrpSpPr>
                    <p:grpSpPr bwMode="auto">
                      <a:xfrm rot="8162874" flipV="1">
                        <a:off x="4860616" y="3167847"/>
                        <a:ext cx="1560705" cy="1205870"/>
                        <a:chOff x="1013905" y="4104684"/>
                        <a:chExt cx="1560705" cy="1205870"/>
                      </a:xfrm>
                    </p:grpSpPr>
                    <p:sp>
                      <p:nvSpPr>
                        <p:cNvPr id="98" name="Freeform 97"/>
                        <p:cNvSpPr/>
                        <p:nvPr/>
                      </p:nvSpPr>
                      <p:spPr>
                        <a:xfrm>
                          <a:off x="1332996" y="4152964"/>
                          <a:ext cx="504470" cy="4942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9"/>
                        <p:cNvSpPr/>
                        <p:nvPr/>
                      </p:nvSpPr>
                      <p:spPr>
                        <a:xfrm rot="19337557">
                          <a:off x="2051372" y="4083239"/>
                          <a:ext cx="545531" cy="68017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p:cNvSpPr/>
                        <p:nvPr/>
                      </p:nvSpPr>
                      <p:spPr>
                        <a:xfrm>
                          <a:off x="1295080" y="4542433"/>
                          <a:ext cx="539666" cy="18808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101"/>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02"/>
                        <p:cNvSpPr/>
                        <p:nvPr/>
                      </p:nvSpPr>
                      <p:spPr>
                        <a:xfrm>
                          <a:off x="1209404" y="4521144"/>
                          <a:ext cx="123185" cy="17933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03"/>
                        <p:cNvSpPr/>
                        <p:nvPr/>
                      </p:nvSpPr>
                      <p:spPr>
                        <a:xfrm>
                          <a:off x="1388629" y="4855137"/>
                          <a:ext cx="111453" cy="428665"/>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04"/>
                        <p:cNvSpPr/>
                        <p:nvPr/>
                      </p:nvSpPr>
                      <p:spPr>
                        <a:xfrm>
                          <a:off x="1465912" y="4538152"/>
                          <a:ext cx="90921" cy="2493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05"/>
                        <p:cNvSpPr/>
                        <p:nvPr/>
                      </p:nvSpPr>
                      <p:spPr>
                        <a:xfrm>
                          <a:off x="1004593" y="4546214"/>
                          <a:ext cx="87989" cy="25151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878" name="Group 76"/>
                      <p:cNvGrpSpPr>
                        <a:grpSpLocks/>
                      </p:cNvGrpSpPr>
                      <p:nvPr/>
                    </p:nvGrpSpPr>
                    <p:grpSpPr bwMode="auto">
                      <a:xfrm rot="410632">
                        <a:off x="3768239" y="4212663"/>
                        <a:ext cx="1613082" cy="1201778"/>
                        <a:chOff x="1013905" y="4108776"/>
                        <a:chExt cx="1613082" cy="1201778"/>
                      </a:xfrm>
                    </p:grpSpPr>
                    <p:sp>
                      <p:nvSpPr>
                        <p:cNvPr id="89" name="Freeform 88"/>
                        <p:cNvSpPr/>
                        <p:nvPr/>
                      </p:nvSpPr>
                      <p:spPr>
                        <a:xfrm>
                          <a:off x="1248191" y="4152735"/>
                          <a:ext cx="513270" cy="505212"/>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89"/>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0"/>
                        <p:cNvSpPr/>
                        <p:nvPr/>
                      </p:nvSpPr>
                      <p:spPr>
                        <a:xfrm>
                          <a:off x="1914687" y="4019457"/>
                          <a:ext cx="551397" cy="719546"/>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91"/>
                        <p:cNvSpPr/>
                        <p:nvPr/>
                      </p:nvSpPr>
                      <p:spPr>
                        <a:xfrm>
                          <a:off x="1074920" y="4495976"/>
                          <a:ext cx="548463" cy="196836"/>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92"/>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3"/>
                        <p:cNvSpPr/>
                        <p:nvPr/>
                      </p:nvSpPr>
                      <p:spPr>
                        <a:xfrm>
                          <a:off x="920396" y="4596950"/>
                          <a:ext cx="126118"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4"/>
                        <p:cNvSpPr/>
                        <p:nvPr/>
                      </p:nvSpPr>
                      <p:spPr>
                        <a:xfrm>
                          <a:off x="1220761" y="4822944"/>
                          <a:ext cx="108521" cy="457098"/>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5"/>
                        <p:cNvSpPr/>
                        <p:nvPr/>
                      </p:nvSpPr>
                      <p:spPr>
                        <a:xfrm>
                          <a:off x="1388958" y="4554647"/>
                          <a:ext cx="90921"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6"/>
                        <p:cNvSpPr/>
                        <p:nvPr/>
                      </p:nvSpPr>
                      <p:spPr>
                        <a:xfrm>
                          <a:off x="910678" y="4527041"/>
                          <a:ext cx="90923" cy="27994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57" name="Freeform 56"/>
                  <p:cNvSpPr/>
                  <p:nvPr/>
                </p:nvSpPr>
                <p:spPr>
                  <a:xfrm rot="6665107" flipH="1" flipV="1">
                    <a:off x="4491675" y="3451870"/>
                    <a:ext cx="96602" cy="241987"/>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840" name="Group 109"/>
                  <p:cNvGrpSpPr>
                    <a:grpSpLocks/>
                  </p:cNvGrpSpPr>
                  <p:nvPr/>
                </p:nvGrpSpPr>
                <p:grpSpPr bwMode="auto">
                  <a:xfrm flipH="1">
                    <a:off x="4410460" y="3405119"/>
                    <a:ext cx="197083" cy="235888"/>
                    <a:chOff x="5117073" y="2820268"/>
                    <a:chExt cx="466825" cy="580482"/>
                  </a:xfrm>
                </p:grpSpPr>
                <p:sp>
                  <p:nvSpPr>
                    <p:cNvPr id="59" name="Freeform 58"/>
                    <p:cNvSpPr/>
                    <p:nvPr/>
                  </p:nvSpPr>
                  <p:spPr>
                    <a:xfrm>
                      <a:off x="5408133" y="3241551"/>
                      <a:ext cx="192425" cy="15706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59"/>
                    <p:cNvSpPr/>
                    <p:nvPr/>
                  </p:nvSpPr>
                  <p:spPr>
                    <a:xfrm flipH="1" flipV="1">
                      <a:off x="5211612" y="2834029"/>
                      <a:ext cx="311158" cy="44148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p:cNvSpPr/>
                    <p:nvPr/>
                  </p:nvSpPr>
                  <p:spPr>
                    <a:xfrm rot="1632148">
                      <a:off x="5432698" y="2986850"/>
                      <a:ext cx="208802" cy="229232"/>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p:cNvSpPr/>
                    <p:nvPr/>
                  </p:nvSpPr>
                  <p:spPr>
                    <a:xfrm rot="1092254">
                      <a:off x="5371284" y="2982603"/>
                      <a:ext cx="253840" cy="301398"/>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p:cNvSpPr/>
                    <p:nvPr/>
                  </p:nvSpPr>
                  <p:spPr>
                    <a:xfrm>
                      <a:off x="5354907" y="3241551"/>
                      <a:ext cx="192428" cy="14857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p:cNvSpPr/>
                    <p:nvPr/>
                  </p:nvSpPr>
                  <p:spPr>
                    <a:xfrm rot="20866693">
                      <a:off x="5166575" y="2821292"/>
                      <a:ext cx="315254" cy="50091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4" name="Freeform 53"/>
                <p:cNvSpPr/>
                <p:nvPr/>
              </p:nvSpPr>
              <p:spPr>
                <a:xfrm rot="437188">
                  <a:off x="3698209" y="4145575"/>
                  <a:ext cx="145192" cy="557185"/>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54"/>
                <p:cNvSpPr/>
                <p:nvPr/>
              </p:nvSpPr>
              <p:spPr>
                <a:xfrm rot="20826694">
                  <a:off x="4424168" y="4545782"/>
                  <a:ext cx="141735" cy="558911"/>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Freeform 30"/>
              <p:cNvSpPr>
                <a:spLocks/>
              </p:cNvSpPr>
              <p:nvPr/>
            </p:nvSpPr>
            <p:spPr bwMode="auto">
              <a:xfrm>
                <a:off x="2805113" y="4361098"/>
                <a:ext cx="1184275" cy="592040"/>
              </a:xfrm>
              <a:custGeom>
                <a:avLst/>
                <a:gdLst>
                  <a:gd name="T0" fmla="*/ 0 w 1291281"/>
                  <a:gd name="T1" fmla="*/ 592040 h 642551"/>
                  <a:gd name="T2" fmla="*/ 373982 w 1291281"/>
                  <a:gd name="T3" fmla="*/ 421259 h 642551"/>
                  <a:gd name="T4" fmla="*/ 736630 w 1291281"/>
                  <a:gd name="T5" fmla="*/ 244786 h 642551"/>
                  <a:gd name="T6" fmla="*/ 1002951 w 1291281"/>
                  <a:gd name="T7" fmla="*/ 136625 h 642551"/>
                  <a:gd name="T8" fmla="*/ 1184275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2" name="Freeform 31"/>
              <p:cNvSpPr>
                <a:spLocks/>
              </p:cNvSpPr>
              <p:nvPr/>
            </p:nvSpPr>
            <p:spPr bwMode="auto">
              <a:xfrm>
                <a:off x="4392613" y="4153169"/>
                <a:ext cx="1154112" cy="772986"/>
              </a:xfrm>
              <a:custGeom>
                <a:avLst/>
                <a:gdLst>
                  <a:gd name="T0" fmla="*/ 1154112 w 1167714"/>
                  <a:gd name="T1" fmla="*/ 772986 h 729048"/>
                  <a:gd name="T2" fmla="*/ 812153 w 1167714"/>
                  <a:gd name="T3" fmla="*/ 615769 h 729048"/>
                  <a:gd name="T4" fmla="*/ 299215 w 1167714"/>
                  <a:gd name="T5" fmla="*/ 26858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3" name="Freeform 32"/>
              <p:cNvSpPr>
                <a:spLocks/>
              </p:cNvSpPr>
              <p:nvPr/>
            </p:nvSpPr>
            <p:spPr bwMode="auto">
              <a:xfrm rot="1520355">
                <a:off x="3513138" y="4235706"/>
                <a:ext cx="433387" cy="1423755"/>
              </a:xfrm>
              <a:custGeom>
                <a:avLst/>
                <a:gdLst>
                  <a:gd name="T0" fmla="*/ 433387 w 282459"/>
                  <a:gd name="T1" fmla="*/ 1423755 h 1328352"/>
                  <a:gd name="T2" fmla="*/ 82638 w 282459"/>
                  <a:gd name="T3" fmla="*/ 1013183 h 1328352"/>
                  <a:gd name="T4" fmla="*/ 16279 w 282459"/>
                  <a:gd name="T5" fmla="*/ 443682 h 1328352"/>
                  <a:gd name="T6" fmla="*/ 319630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6" name="Freeform 35"/>
              <p:cNvSpPr>
                <a:spLocks/>
              </p:cNvSpPr>
              <p:nvPr/>
            </p:nvSpPr>
            <p:spPr bwMode="auto">
              <a:xfrm>
                <a:off x="4421188" y="4167455"/>
                <a:ext cx="692150" cy="1377724"/>
              </a:xfrm>
              <a:custGeom>
                <a:avLst/>
                <a:gdLst>
                  <a:gd name="T0" fmla="*/ 0 w 753762"/>
                  <a:gd name="T1" fmla="*/ 0 h 1495168"/>
                  <a:gd name="T2" fmla="*/ 312035 w 753762"/>
                  <a:gd name="T3" fmla="*/ 455446 h 1495168"/>
                  <a:gd name="T4" fmla="*/ 584356 w 753762"/>
                  <a:gd name="T5" fmla="*/ 956437 h 1495168"/>
                  <a:gd name="T6" fmla="*/ 692150 w 753762"/>
                  <a:gd name="T7" fmla="*/ 1377724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7" name="Freeform 36"/>
              <p:cNvSpPr>
                <a:spLocks/>
              </p:cNvSpPr>
              <p:nvPr/>
            </p:nvSpPr>
            <p:spPr bwMode="auto">
              <a:xfrm rot="-1240151">
                <a:off x="3246438" y="4397604"/>
                <a:ext cx="1073150" cy="601565"/>
              </a:xfrm>
              <a:custGeom>
                <a:avLst/>
                <a:gdLst>
                  <a:gd name="T0" fmla="*/ 0 w 1167714"/>
                  <a:gd name="T1" fmla="*/ 601565 h 654908"/>
                  <a:gd name="T2" fmla="*/ 391786 w 1167714"/>
                  <a:gd name="T3" fmla="*/ 476712 h 654908"/>
                  <a:gd name="T4" fmla="*/ 658653 w 1167714"/>
                  <a:gd name="T5" fmla="*/ 272407 h 654908"/>
                  <a:gd name="T6" fmla="*/ 948233 w 1167714"/>
                  <a:gd name="T7" fmla="*/ 45401 h 654908"/>
                  <a:gd name="T8" fmla="*/ 1073150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1" name="Oval 40"/>
              <p:cNvSpPr>
                <a:spLocks noChangeArrowheads="1"/>
              </p:cNvSpPr>
              <p:nvPr/>
            </p:nvSpPr>
            <p:spPr bwMode="auto">
              <a:xfrm>
                <a:off x="3648075" y="4875364"/>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a:spLocks noChangeArrowheads="1"/>
              </p:cNvSpPr>
              <p:nvPr/>
            </p:nvSpPr>
            <p:spPr bwMode="auto">
              <a:xfrm>
                <a:off x="3703638" y="4659499"/>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a:spLocks noChangeArrowheads="1"/>
              </p:cNvSpPr>
              <p:nvPr/>
            </p:nvSpPr>
            <p:spPr bwMode="auto">
              <a:xfrm>
                <a:off x="3684588" y="4461094"/>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a:spLocks noChangeArrowheads="1"/>
              </p:cNvSpPr>
              <p:nvPr/>
            </p:nvSpPr>
            <p:spPr bwMode="auto">
              <a:xfrm>
                <a:off x="3195638" y="4661086"/>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a:spLocks noChangeArrowheads="1"/>
              </p:cNvSpPr>
              <p:nvPr/>
            </p:nvSpPr>
            <p:spPr bwMode="auto">
              <a:xfrm>
                <a:off x="3894138" y="4310306"/>
                <a:ext cx="114300"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a:spLocks noChangeArrowheads="1"/>
              </p:cNvSpPr>
              <p:nvPr/>
            </p:nvSpPr>
            <p:spPr bwMode="auto">
              <a:xfrm>
                <a:off x="3524250" y="4756320"/>
                <a:ext cx="112713" cy="11904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a:spLocks noChangeArrowheads="1"/>
              </p:cNvSpPr>
              <p:nvPr/>
            </p:nvSpPr>
            <p:spPr bwMode="auto">
              <a:xfrm>
                <a:off x="3362325" y="4808700"/>
                <a:ext cx="115888"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a:spLocks noChangeArrowheads="1"/>
              </p:cNvSpPr>
              <p:nvPr/>
            </p:nvSpPr>
            <p:spPr bwMode="auto">
              <a:xfrm>
                <a:off x="4068763" y="4276974"/>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a:spLocks noChangeArrowheads="1"/>
              </p:cNvSpPr>
              <p:nvPr/>
            </p:nvSpPr>
            <p:spPr bwMode="auto">
              <a:xfrm>
                <a:off x="3455988" y="4611882"/>
                <a:ext cx="114300"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a:spLocks noChangeArrowheads="1"/>
              </p:cNvSpPr>
              <p:nvPr/>
            </p:nvSpPr>
            <p:spPr bwMode="auto">
              <a:xfrm>
                <a:off x="3535363" y="4491252"/>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a:spLocks noChangeArrowheads="1"/>
              </p:cNvSpPr>
              <p:nvPr/>
            </p:nvSpPr>
            <p:spPr bwMode="auto">
              <a:xfrm>
                <a:off x="3443288" y="5149956"/>
                <a:ext cx="114300" cy="11904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7" name="Text Box 2"/>
          <p:cNvSpPr txBox="1">
            <a:spLocks noChangeArrowheads="1"/>
          </p:cNvSpPr>
          <p:nvPr/>
        </p:nvSpPr>
        <p:spPr bwMode="auto">
          <a:xfrm>
            <a:off x="323528" y="188640"/>
            <a:ext cx="849694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0" fontAlgn="auto" latinLnBrk="0" hangingPunct="0">
              <a:lnSpc>
                <a:spcPct val="100000"/>
              </a:lnSpc>
              <a:spcBef>
                <a:spcPts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prstClr val="black"/>
                </a:solidFill>
                <a:effectLst/>
                <a:uLnTx/>
                <a:uFillTx/>
                <a:latin typeface="Calibri Light" panose="020F0302020204030204"/>
                <a:ea typeface="+mn-ea"/>
                <a:cs typeface="+mn-cs"/>
              </a:rPr>
              <a:t>Organogénesis</a:t>
            </a:r>
            <a:r>
              <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mn-cs"/>
              </a:rPr>
              <a:t> nodular</a:t>
            </a:r>
            <a:endPar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Control  local por Nitratos </a:t>
            </a:r>
          </a:p>
        </p:txBody>
      </p:sp>
      <p:sp>
        <p:nvSpPr>
          <p:cNvPr id="2" name="Título 1">
            <a:extLst>
              <a:ext uri="{FF2B5EF4-FFF2-40B4-BE49-F238E27FC236}">
                <a16:creationId xmlns:a16="http://schemas.microsoft.com/office/drawing/2014/main" id="{9E873DFA-CE3E-496A-B665-BE2ED31ACB92}"/>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2B65536B-3D98-4535-BC08-F2D2327C755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48903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F0F829D2-152E-445F-906C-2E299E6C8B37}"/>
              </a:ext>
            </a:extLst>
          </p:cNvPr>
          <p:cNvSpPr>
            <a:spLocks noChangeArrowheads="1"/>
          </p:cNvSpPr>
          <p:nvPr/>
        </p:nvSpPr>
        <p:spPr bwMode="auto">
          <a:xfrm>
            <a:off x="611188" y="260350"/>
            <a:ext cx="7772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6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Run off from nitrogenous fertilizers is a major pollutant </a:t>
            </a:r>
          </a:p>
        </p:txBody>
      </p:sp>
      <p:grpSp>
        <p:nvGrpSpPr>
          <p:cNvPr id="16387" name="Group 3">
            <a:extLst>
              <a:ext uri="{FF2B5EF4-FFF2-40B4-BE49-F238E27FC236}">
                <a16:creationId xmlns:a16="http://schemas.microsoft.com/office/drawing/2014/main" id="{D2786ABD-00E6-490B-B74D-B47C23793F6D}"/>
              </a:ext>
            </a:extLst>
          </p:cNvPr>
          <p:cNvGrpSpPr>
            <a:grpSpLocks/>
          </p:cNvGrpSpPr>
          <p:nvPr/>
        </p:nvGrpSpPr>
        <p:grpSpPr bwMode="auto">
          <a:xfrm>
            <a:off x="0" y="1503363"/>
            <a:ext cx="9197975" cy="5021262"/>
            <a:chOff x="0" y="1503363"/>
            <a:chExt cx="9197975" cy="5021262"/>
          </a:xfrm>
        </p:grpSpPr>
        <p:pic>
          <p:nvPicPr>
            <p:cNvPr id="16388" name="Picture 7" descr="nitrogen pollution">
              <a:extLst>
                <a:ext uri="{FF2B5EF4-FFF2-40B4-BE49-F238E27FC236}">
                  <a16:creationId xmlns:a16="http://schemas.microsoft.com/office/drawing/2014/main" id="{8B08F4C7-462C-454B-9C8D-DF086A5ED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1503363"/>
              <a:ext cx="3744912"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8">
              <a:extLst>
                <a:ext uri="{FF2B5EF4-FFF2-40B4-BE49-F238E27FC236}">
                  <a16:creationId xmlns:a16="http://schemas.microsoft.com/office/drawing/2014/main" id="{32BDDA59-6A3D-4F8F-AC11-C5005E2F9CEA}"/>
                </a:ext>
              </a:extLst>
            </p:cNvPr>
            <p:cNvSpPr txBox="1">
              <a:spLocks noChangeArrowheads="1"/>
            </p:cNvSpPr>
            <p:nvPr/>
          </p:nvSpPr>
          <p:spPr bwMode="auto">
            <a:xfrm>
              <a:off x="5322888" y="4256088"/>
              <a:ext cx="3744912" cy="646112"/>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Arial" panose="020B0604020202020204" pitchFamily="34" charset="0"/>
                </a:rPr>
                <a:t>Algal bloom due to nitrogen run-off in the Gulf of Mexico</a:t>
              </a:r>
              <a:endParaRPr kumimoji="0" lang="en-US" sz="1800" b="0" i="0" u="none" strike="noStrike" kern="1200" cap="none" spc="0" normalizeH="0" baseline="0" noProof="0">
                <a:ln>
                  <a:noFill/>
                </a:ln>
                <a:solidFill>
                  <a:prstClr val="black"/>
                </a:solidFill>
                <a:effectLst/>
                <a:uLnTx/>
                <a:uFillTx/>
                <a:latin typeface="Arial"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8CB24DE8-ACF9-4BE7-99C6-4CCBC66E47F4}"/>
                </a:ext>
              </a:extLst>
            </p:cNvPr>
            <p:cNvSpPr txBox="1"/>
            <p:nvPr/>
          </p:nvSpPr>
          <p:spPr>
            <a:xfrm>
              <a:off x="0" y="5683250"/>
              <a:ext cx="5102225" cy="368300"/>
            </a:xfrm>
            <a:prstGeom prst="rect">
              <a:avLst/>
            </a:prstGeom>
            <a:solidFill>
              <a:schemeClr val="accent1">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surface of a pond showing algal overgrowth</a:t>
              </a:r>
            </a:p>
          </p:txBody>
        </p:sp>
        <p:sp>
          <p:nvSpPr>
            <p:cNvPr id="16391" name="TextBox 41">
              <a:extLst>
                <a:ext uri="{FF2B5EF4-FFF2-40B4-BE49-F238E27FC236}">
                  <a16:creationId xmlns:a16="http://schemas.microsoft.com/office/drawing/2014/main" id="{58407481-40ED-4DC5-ACFD-4021989C2A10}"/>
                </a:ext>
              </a:extLst>
            </p:cNvPr>
            <p:cNvSpPr txBox="1">
              <a:spLocks noChangeArrowheads="1"/>
            </p:cNvSpPr>
            <p:nvPr/>
          </p:nvSpPr>
          <p:spPr bwMode="auto">
            <a:xfrm>
              <a:off x="3562350" y="6108700"/>
              <a:ext cx="5591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Image source: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4"/>
                </a:rPr>
                <a:t>Lamiot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Sources: IFA and UN;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5"/>
                </a:rPr>
                <a:t>Photo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courtesy of NASA/Goddard Space Flight Center Scientific Visualization Studio</a:t>
              </a:r>
            </a:p>
          </p:txBody>
        </p:sp>
        <p:pic>
          <p:nvPicPr>
            <p:cNvPr id="16392" name="Picture 40">
              <a:extLst>
                <a:ext uri="{FF2B5EF4-FFF2-40B4-BE49-F238E27FC236}">
                  <a16:creationId xmlns:a16="http://schemas.microsoft.com/office/drawing/2014/main" id="{8351EC36-340D-4FA6-8090-3353C284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43200"/>
              <a:ext cx="51022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4">
              <a:extLst>
                <a:ext uri="{FF2B5EF4-FFF2-40B4-BE49-F238E27FC236}">
                  <a16:creationId xmlns:a16="http://schemas.microsoft.com/office/drawing/2014/main" id="{B176286C-B195-4CA9-875E-C1B99E31F89D}"/>
                </a:ext>
              </a:extLst>
            </p:cNvPr>
            <p:cNvSpPr txBox="1">
              <a:spLocks noChangeArrowheads="1"/>
            </p:cNvSpPr>
            <p:nvPr/>
          </p:nvSpPr>
          <p:spPr bwMode="auto">
            <a:xfrm>
              <a:off x="5487988" y="6308725"/>
              <a:ext cx="370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C68DD4D8-5D70-4A26-8EF0-11EF39D61063}"/>
                </a:ext>
              </a:extLst>
            </p:cNvPr>
            <p:cNvSpPr txBox="1"/>
            <p:nvPr/>
          </p:nvSpPr>
          <p:spPr>
            <a:xfrm>
              <a:off x="28575" y="1828800"/>
              <a:ext cx="5229225" cy="646113"/>
            </a:xfrm>
            <a:prstGeom prst="rect">
              <a:avLst/>
            </a:prstGeom>
            <a:solidFill>
              <a:srgbClr val="FFFF99"/>
            </a:solidFill>
            <a:ln>
              <a:solidFill>
                <a:schemeClr val="bg1">
                  <a:lumMod val="50000"/>
                </a:schemeClr>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Fertilizer application produces greenhouse gases (e.g. nitrous oxide) and pollutes waterways</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109" y="5373216"/>
            <a:ext cx="9144000" cy="1143000"/>
          </a:xfrm>
        </p:spPr>
        <p:txBody>
          <a:bodyPr>
            <a:normAutofit/>
          </a:bodyPr>
          <a:lstStyle/>
          <a:p>
            <a:pPr algn="ctr"/>
            <a:r>
              <a:rPr lang="en-GB" altLang="en-US" sz="2000" dirty="0">
                <a:latin typeface="+mn-lt"/>
              </a:rPr>
              <a:t>Nitrate represses nodulation locally via root-localized CLV-like receptors</a:t>
            </a:r>
          </a:p>
        </p:txBody>
      </p:sp>
      <p:grpSp>
        <p:nvGrpSpPr>
          <p:cNvPr id="80899" name="Group 1"/>
          <p:cNvGrpSpPr>
            <a:grpSpLocks/>
          </p:cNvGrpSpPr>
          <p:nvPr/>
        </p:nvGrpSpPr>
        <p:grpSpPr bwMode="auto">
          <a:xfrm>
            <a:off x="683005" y="1292226"/>
            <a:ext cx="7649857" cy="4216356"/>
            <a:chOff x="-5435" y="1292225"/>
            <a:chExt cx="9130385" cy="5032375"/>
          </a:xfrm>
        </p:grpSpPr>
        <p:sp>
          <p:nvSpPr>
            <p:cNvPr id="80900" name="TextBox 145"/>
            <p:cNvSpPr txBox="1">
              <a:spLocks noChangeArrowheads="1"/>
            </p:cNvSpPr>
            <p:nvPr/>
          </p:nvSpPr>
          <p:spPr bwMode="auto">
            <a:xfrm>
              <a:off x="4248150" y="5984875"/>
              <a:ext cx="4876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Reid, D.E., Ferguson, B.J. and Gresshoff, P.M. (2011). Inoculation- and nitrate-induced CLE peptides of soybean control NARK-dependent nodule formation. Mol. Plant-Microbe Interactions. 24: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606-618</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80901" name="TextBox 169"/>
            <p:cNvSpPr txBox="1">
              <a:spLocks noChangeArrowheads="1"/>
            </p:cNvSpPr>
            <p:nvPr/>
          </p:nvSpPr>
          <p:spPr bwMode="auto">
            <a:xfrm>
              <a:off x="4724402" y="4576764"/>
              <a:ext cx="4164013" cy="13223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Grafting studies show that CLV-like receptors in the root are necessary to suppress nodulation in response to nitrate</a:t>
              </a:r>
            </a:p>
          </p:txBody>
        </p:sp>
        <p:grpSp>
          <p:nvGrpSpPr>
            <p:cNvPr id="80902" name="Group 345"/>
            <p:cNvGrpSpPr>
              <a:grpSpLocks/>
            </p:cNvGrpSpPr>
            <p:nvPr/>
          </p:nvGrpSpPr>
          <p:grpSpPr bwMode="auto">
            <a:xfrm>
              <a:off x="4972050" y="1319213"/>
              <a:ext cx="3562350" cy="3186112"/>
              <a:chOff x="4724400" y="1015065"/>
              <a:chExt cx="3562179" cy="3185236"/>
            </a:xfrm>
          </p:grpSpPr>
          <p:sp>
            <p:nvSpPr>
              <p:cNvPr id="180" name="Rectangle 179"/>
              <p:cNvSpPr/>
              <p:nvPr/>
            </p:nvSpPr>
            <p:spPr>
              <a:xfrm>
                <a:off x="6610259" y="2345024"/>
                <a:ext cx="1676320" cy="185527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955" name="Group 344"/>
              <p:cNvGrpSpPr>
                <a:grpSpLocks/>
              </p:cNvGrpSpPr>
              <p:nvPr/>
            </p:nvGrpSpPr>
            <p:grpSpPr bwMode="auto">
              <a:xfrm>
                <a:off x="4724400" y="1047076"/>
                <a:ext cx="1676400" cy="3153225"/>
                <a:chOff x="2991299" y="1057443"/>
                <a:chExt cx="1676400" cy="3153225"/>
              </a:xfrm>
            </p:grpSpPr>
            <p:sp>
              <p:nvSpPr>
                <p:cNvPr id="182" name="Rectangle 181"/>
                <p:cNvSpPr/>
                <p:nvPr/>
              </p:nvSpPr>
              <p:spPr>
                <a:xfrm>
                  <a:off x="2991299" y="2358565"/>
                  <a:ext cx="1676320" cy="1852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1027" name="Group 182"/>
                <p:cNvGrpSpPr>
                  <a:grpSpLocks/>
                </p:cNvGrpSpPr>
                <p:nvPr/>
              </p:nvGrpSpPr>
              <p:grpSpPr bwMode="auto">
                <a:xfrm rot="1739782">
                  <a:off x="3288114" y="1057443"/>
                  <a:ext cx="1122493" cy="1245104"/>
                  <a:chOff x="998356" y="3130493"/>
                  <a:chExt cx="1122493" cy="1245104"/>
                </a:xfrm>
              </p:grpSpPr>
              <p:sp>
                <p:nvSpPr>
                  <p:cNvPr id="308" name="Freeform 307"/>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308"/>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309"/>
                  <p:cNvSpPr/>
                  <p:nvPr/>
                </p:nvSpPr>
                <p:spPr bwMode="auto">
                  <a:xfrm rot="410632">
                    <a:off x="1455758" y="3942149"/>
                    <a:ext cx="295261"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 name="Freeform 310"/>
                  <p:cNvSpPr/>
                  <p:nvPr/>
                </p:nvSpPr>
                <p:spPr bwMode="auto">
                  <a:xfrm rot="5437780">
                    <a:off x="1507903" y="3652386"/>
                    <a:ext cx="226951" cy="30002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Freeform 311"/>
                  <p:cNvSpPr/>
                  <p:nvPr/>
                </p:nvSpPr>
                <p:spPr bwMode="auto">
                  <a:xfrm rot="410632">
                    <a:off x="1214051" y="3461723"/>
                    <a:ext cx="239700" cy="226950"/>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Freeform 312"/>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047" name="Group 67"/>
                  <p:cNvGrpSpPr>
                    <a:grpSpLocks/>
                  </p:cNvGrpSpPr>
                  <p:nvPr/>
                </p:nvGrpSpPr>
                <p:grpSpPr bwMode="auto">
                  <a:xfrm rot="410632">
                    <a:off x="998356" y="3513414"/>
                    <a:ext cx="516341" cy="282641"/>
                    <a:chOff x="1013905" y="4108776"/>
                    <a:chExt cx="1613082" cy="960828"/>
                  </a:xfrm>
                </p:grpSpPr>
                <p:sp>
                  <p:nvSpPr>
                    <p:cNvPr id="337" name="Freeform 336"/>
                    <p:cNvSpPr/>
                    <p:nvPr/>
                  </p:nvSpPr>
                  <p:spPr>
                    <a:xfrm>
                      <a:off x="1091446" y="4164323"/>
                      <a:ext cx="505839" cy="550306"/>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Freeform 33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338"/>
                    <p:cNvSpPr/>
                    <p:nvPr/>
                  </p:nvSpPr>
                  <p:spPr>
                    <a:xfrm>
                      <a:off x="1845394" y="4081658"/>
                      <a:ext cx="476084" cy="71216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Freeform 339"/>
                    <p:cNvSpPr/>
                    <p:nvPr/>
                  </p:nvSpPr>
                  <p:spPr>
                    <a:xfrm>
                      <a:off x="1173152" y="4557982"/>
                      <a:ext cx="540556" cy="19962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Freeform 34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341"/>
                    <p:cNvSpPr/>
                    <p:nvPr/>
                  </p:nvSpPr>
                  <p:spPr>
                    <a:xfrm>
                      <a:off x="982961" y="4634957"/>
                      <a:ext cx="128939" cy="18882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342"/>
                    <p:cNvSpPr/>
                    <p:nvPr/>
                  </p:nvSpPr>
                  <p:spPr>
                    <a:xfrm>
                      <a:off x="1139357" y="4615020"/>
                      <a:ext cx="94223" cy="26975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343"/>
                    <p:cNvSpPr/>
                    <p:nvPr/>
                  </p:nvSpPr>
                  <p:spPr>
                    <a:xfrm>
                      <a:off x="896302" y="4552923"/>
                      <a:ext cx="79347" cy="27515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048" name="Group 314"/>
                  <p:cNvGrpSpPr>
                    <a:grpSpLocks/>
                  </p:cNvGrpSpPr>
                  <p:nvPr/>
                </p:nvGrpSpPr>
                <p:grpSpPr bwMode="auto">
                  <a:xfrm rot="730992">
                    <a:off x="1461265" y="3130493"/>
                    <a:ext cx="250355" cy="576717"/>
                    <a:chOff x="1363146" y="3075059"/>
                    <a:chExt cx="250355" cy="576717"/>
                  </a:xfrm>
                </p:grpSpPr>
                <p:sp>
                  <p:nvSpPr>
                    <p:cNvPr id="329" name="Freeform 328"/>
                    <p:cNvSpPr/>
                    <p:nvPr/>
                  </p:nvSpPr>
                  <p:spPr bwMode="auto">
                    <a:xfrm rot="410632" flipH="1">
                      <a:off x="1347338" y="3280298"/>
                      <a:ext cx="96833" cy="13013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329"/>
                    <p:cNvSpPr/>
                    <p:nvPr/>
                  </p:nvSpPr>
                  <p:spPr bwMode="auto">
                    <a:xfrm rot="410632">
                      <a:off x="1392506" y="3415987"/>
                      <a:ext cx="33336" cy="231712"/>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330"/>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331"/>
                    <p:cNvSpPr/>
                    <p:nvPr/>
                  </p:nvSpPr>
                  <p:spPr bwMode="auto">
                    <a:xfrm rot="410632">
                      <a:off x="1442309" y="3166844"/>
                      <a:ext cx="130169" cy="130139"/>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Freeform 332"/>
                    <p:cNvSpPr/>
                    <p:nvPr/>
                  </p:nvSpPr>
                  <p:spPr bwMode="auto">
                    <a:xfrm rot="410632">
                      <a:off x="1444613" y="3054709"/>
                      <a:ext cx="47623" cy="241234"/>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Freeform 333"/>
                    <p:cNvSpPr/>
                    <p:nvPr/>
                  </p:nvSpPr>
                  <p:spPr bwMode="auto">
                    <a:xfrm rot="410632">
                      <a:off x="1439739" y="3248608"/>
                      <a:ext cx="103183" cy="144422"/>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334"/>
                    <p:cNvSpPr/>
                    <p:nvPr/>
                  </p:nvSpPr>
                  <p:spPr bwMode="auto">
                    <a:xfrm rot="410632">
                      <a:off x="1404131" y="3357073"/>
                      <a:ext cx="100008" cy="131726"/>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335"/>
                    <p:cNvSpPr/>
                    <p:nvPr/>
                  </p:nvSpPr>
                  <p:spPr bwMode="auto">
                    <a:xfrm rot="410632">
                      <a:off x="1503949" y="3254217"/>
                      <a:ext cx="85721" cy="8887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049" name="Group 75"/>
                  <p:cNvGrpSpPr>
                    <a:grpSpLocks/>
                  </p:cNvGrpSpPr>
                  <p:nvPr/>
                </p:nvGrpSpPr>
                <p:grpSpPr bwMode="auto">
                  <a:xfrm rot="8162874" flipV="1">
                    <a:off x="1421745" y="3549277"/>
                    <a:ext cx="699104" cy="277646"/>
                    <a:chOff x="1296547" y="4083452"/>
                    <a:chExt cx="1302234" cy="680290"/>
                  </a:xfrm>
                </p:grpSpPr>
                <p:sp>
                  <p:nvSpPr>
                    <p:cNvPr id="325" name="Freeform 324"/>
                    <p:cNvSpPr/>
                    <p:nvPr/>
                  </p:nvSpPr>
                  <p:spPr>
                    <a:xfrm>
                      <a:off x="1375503" y="4088447"/>
                      <a:ext cx="505635" cy="493856"/>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6" name="Freeform 325"/>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326"/>
                    <p:cNvSpPr/>
                    <p:nvPr/>
                  </p:nvSpPr>
                  <p:spPr>
                    <a:xfrm rot="19337557">
                      <a:off x="2070277" y="4018135"/>
                      <a:ext cx="544074" cy="68828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Freeform 327"/>
                    <p:cNvSpPr/>
                    <p:nvPr/>
                  </p:nvSpPr>
                  <p:spPr>
                    <a:xfrm>
                      <a:off x="1325050" y="4518733"/>
                      <a:ext cx="532246" cy="18665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050" name="Group 76"/>
                  <p:cNvGrpSpPr>
                    <a:grpSpLocks/>
                  </p:cNvGrpSpPr>
                  <p:nvPr/>
                </p:nvGrpSpPr>
                <p:grpSpPr bwMode="auto">
                  <a:xfrm rot="410632">
                    <a:off x="1061822" y="3886532"/>
                    <a:ext cx="668689" cy="489065"/>
                    <a:chOff x="1021762" y="4044588"/>
                    <a:chExt cx="1464452" cy="1198310"/>
                  </a:xfrm>
                </p:grpSpPr>
                <p:sp>
                  <p:nvSpPr>
                    <p:cNvPr id="318" name="Freeform 317"/>
                    <p:cNvSpPr/>
                    <p:nvPr/>
                  </p:nvSpPr>
                  <p:spPr>
                    <a:xfrm>
                      <a:off x="1221525" y="4177476"/>
                      <a:ext cx="514524" cy="5055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Freeform 318"/>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319"/>
                    <p:cNvSpPr/>
                    <p:nvPr/>
                  </p:nvSpPr>
                  <p:spPr>
                    <a:xfrm rot="20059307">
                      <a:off x="1891267" y="4049349"/>
                      <a:ext cx="549289" cy="71162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Freeform 320"/>
                    <p:cNvSpPr/>
                    <p:nvPr/>
                  </p:nvSpPr>
                  <p:spPr>
                    <a:xfrm>
                      <a:off x="1045166" y="4530477"/>
                      <a:ext cx="545812" cy="198322"/>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Freeform 321"/>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322"/>
                    <p:cNvSpPr/>
                    <p:nvPr/>
                  </p:nvSpPr>
                  <p:spPr>
                    <a:xfrm rot="838485">
                      <a:off x="1199119" y="4775472"/>
                      <a:ext cx="232925" cy="45108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323"/>
                    <p:cNvSpPr/>
                    <p:nvPr/>
                  </p:nvSpPr>
                  <p:spPr>
                    <a:xfrm>
                      <a:off x="1342556" y="4577387"/>
                      <a:ext cx="90389" cy="260540"/>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1028" name="Group 183"/>
                <p:cNvGrpSpPr>
                  <a:grpSpLocks/>
                </p:cNvGrpSpPr>
                <p:nvPr/>
              </p:nvGrpSpPr>
              <p:grpSpPr bwMode="auto">
                <a:xfrm>
                  <a:off x="3274696" y="2391986"/>
                  <a:ext cx="1285754" cy="1499283"/>
                  <a:chOff x="1160317" y="3628351"/>
                  <a:chExt cx="1285754" cy="1499283"/>
                </a:xfrm>
              </p:grpSpPr>
              <p:sp>
                <p:nvSpPr>
                  <p:cNvPr id="300" name="Freeform 299"/>
                  <p:cNvSpPr>
                    <a:spLocks/>
                  </p:cNvSpPr>
                  <p:nvPr/>
                </p:nvSpPr>
                <p:spPr bwMode="auto">
                  <a:xfrm rot="1022094">
                    <a:off x="1532526" y="3685392"/>
                    <a:ext cx="912769" cy="772901"/>
                  </a:xfrm>
                  <a:custGeom>
                    <a:avLst/>
                    <a:gdLst>
                      <a:gd name="T0" fmla="*/ 912769 w 1167714"/>
                      <a:gd name="T1" fmla="*/ 772901 h 729048"/>
                      <a:gd name="T2" fmla="*/ 642319 w 1167714"/>
                      <a:gd name="T3" fmla="*/ 615701 h 729048"/>
                      <a:gd name="T4" fmla="*/ 236644 w 1167714"/>
                      <a:gd name="T5" fmla="*/ 26855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01" name="Freeform 300"/>
                  <p:cNvSpPr>
                    <a:spLocks/>
                  </p:cNvSpPr>
                  <p:nvPr/>
                </p:nvSpPr>
                <p:spPr bwMode="auto">
                  <a:xfrm rot="3827572">
                    <a:off x="1360328" y="3721019"/>
                    <a:ext cx="330109" cy="728627"/>
                  </a:xfrm>
                  <a:custGeom>
                    <a:avLst/>
                    <a:gdLst>
                      <a:gd name="T0" fmla="*/ 330109 w 360315"/>
                      <a:gd name="T1" fmla="*/ 728627 h 1668162"/>
                      <a:gd name="T2" fmla="*/ 92371 w 360315"/>
                      <a:gd name="T3" fmla="*/ 531628 h 1668162"/>
                      <a:gd name="T4" fmla="*/ 1804 w 360315"/>
                      <a:gd name="T5" fmla="*/ 318437 h 1668162"/>
                      <a:gd name="T6" fmla="*/ 30106 w 360315"/>
                      <a:gd name="T7" fmla="*/ 113342 h 1668162"/>
                      <a:gd name="T8" fmla="*/ 7464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02" name="Freeform 301"/>
                  <p:cNvSpPr>
                    <a:spLocks/>
                  </p:cNvSpPr>
                  <p:nvPr/>
                </p:nvSpPr>
                <p:spPr bwMode="auto">
                  <a:xfrm rot="1739782">
                    <a:off x="1291238" y="3750462"/>
                    <a:ext cx="690529" cy="1377571"/>
                  </a:xfrm>
                  <a:custGeom>
                    <a:avLst/>
                    <a:gdLst>
                      <a:gd name="T0" fmla="*/ 0 w 753762"/>
                      <a:gd name="T1" fmla="*/ 0 h 1495168"/>
                      <a:gd name="T2" fmla="*/ 311304 w 753762"/>
                      <a:gd name="T3" fmla="*/ 455396 h 1495168"/>
                      <a:gd name="T4" fmla="*/ 582988 w 753762"/>
                      <a:gd name="T5" fmla="*/ 956330 h 1495168"/>
                      <a:gd name="T6" fmla="*/ 690529 w 753762"/>
                      <a:gd name="T7" fmla="*/ 1377571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03" name="Freeform 302"/>
                  <p:cNvSpPr>
                    <a:spLocks/>
                  </p:cNvSpPr>
                  <p:nvPr/>
                </p:nvSpPr>
                <p:spPr bwMode="auto">
                  <a:xfrm rot="1739782">
                    <a:off x="1329336" y="3990109"/>
                    <a:ext cx="350820" cy="647522"/>
                  </a:xfrm>
                  <a:custGeom>
                    <a:avLst/>
                    <a:gdLst>
                      <a:gd name="T0" fmla="*/ 350820 w 611659"/>
                      <a:gd name="T1" fmla="*/ 647522 h 1087394"/>
                      <a:gd name="T2" fmla="*/ 308297 w 611659"/>
                      <a:gd name="T3" fmla="*/ 573940 h 1087394"/>
                      <a:gd name="T4" fmla="*/ 237424 w 611659"/>
                      <a:gd name="T5" fmla="*/ 500358 h 1087394"/>
                      <a:gd name="T6" fmla="*/ 127571 w 611659"/>
                      <a:gd name="T7" fmla="*/ 158201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06" name="Oval 305"/>
                  <p:cNvSpPr>
                    <a:spLocks noChangeArrowheads="1"/>
                  </p:cNvSpPr>
                  <p:nvPr/>
                </p:nvSpPr>
                <p:spPr bwMode="auto">
                  <a:xfrm rot="1739782">
                    <a:off x="1640471" y="3628258"/>
                    <a:ext cx="115882" cy="1174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 name="Oval 306"/>
                  <p:cNvSpPr>
                    <a:spLocks noChangeArrowheads="1"/>
                  </p:cNvSpPr>
                  <p:nvPr/>
                </p:nvSpPr>
                <p:spPr bwMode="auto">
                  <a:xfrm rot="1739782">
                    <a:off x="1657932" y="3755223"/>
                    <a:ext cx="114295" cy="1190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0956" name="Group 186"/>
              <p:cNvGrpSpPr>
                <a:grpSpLocks/>
              </p:cNvGrpSpPr>
              <p:nvPr/>
            </p:nvGrpSpPr>
            <p:grpSpPr bwMode="auto">
              <a:xfrm rot="1739782">
                <a:off x="6780253" y="1015065"/>
                <a:ext cx="1122493" cy="1245104"/>
                <a:chOff x="998356" y="3130493"/>
                <a:chExt cx="1122493" cy="1245104"/>
              </a:xfrm>
            </p:grpSpPr>
            <p:sp>
              <p:nvSpPr>
                <p:cNvPr id="214" name="Freeform 213"/>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14"/>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15"/>
                <p:cNvSpPr/>
                <p:nvPr/>
              </p:nvSpPr>
              <p:spPr bwMode="auto">
                <a:xfrm rot="410632">
                  <a:off x="1455738" y="3942469"/>
                  <a:ext cx="295261"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Freeform 216"/>
                <p:cNvSpPr/>
                <p:nvPr/>
              </p:nvSpPr>
              <p:spPr bwMode="auto">
                <a:xfrm rot="5437780">
                  <a:off x="1509061" y="3653401"/>
                  <a:ext cx="225363" cy="30002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Freeform 217"/>
                <p:cNvSpPr/>
                <p:nvPr/>
              </p:nvSpPr>
              <p:spPr bwMode="auto">
                <a:xfrm rot="410632">
                  <a:off x="1214415" y="3461943"/>
                  <a:ext cx="239700"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Freeform 218"/>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983" name="Group 67"/>
                <p:cNvGrpSpPr>
                  <a:grpSpLocks/>
                </p:cNvGrpSpPr>
                <p:nvPr/>
              </p:nvGrpSpPr>
              <p:grpSpPr bwMode="auto">
                <a:xfrm rot="410632">
                  <a:off x="998356" y="3513414"/>
                  <a:ext cx="516341" cy="282641"/>
                  <a:chOff x="1013905" y="4108776"/>
                  <a:chExt cx="1613082" cy="960828"/>
                </a:xfrm>
              </p:grpSpPr>
              <p:sp>
                <p:nvSpPr>
                  <p:cNvPr id="243" name="Freeform 242"/>
                  <p:cNvSpPr/>
                  <p:nvPr/>
                </p:nvSpPr>
                <p:spPr>
                  <a:xfrm>
                    <a:off x="1098761" y="4179041"/>
                    <a:ext cx="505839" cy="5449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Freeform 243"/>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44"/>
                  <p:cNvSpPr/>
                  <p:nvPr/>
                </p:nvSpPr>
                <p:spPr>
                  <a:xfrm>
                    <a:off x="1855831" y="4084810"/>
                    <a:ext cx="500882" cy="71216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Freeform 245"/>
                  <p:cNvSpPr/>
                  <p:nvPr/>
                </p:nvSpPr>
                <p:spPr>
                  <a:xfrm>
                    <a:off x="1168720" y="4560649"/>
                    <a:ext cx="545513" cy="19962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Freeform 246"/>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47"/>
                  <p:cNvSpPr/>
                  <p:nvPr/>
                </p:nvSpPr>
                <p:spPr>
                  <a:xfrm>
                    <a:off x="998317" y="4643358"/>
                    <a:ext cx="128939" cy="18343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48"/>
                  <p:cNvSpPr/>
                  <p:nvPr/>
                </p:nvSpPr>
                <p:spPr>
                  <a:xfrm>
                    <a:off x="1144101" y="4632386"/>
                    <a:ext cx="94227" cy="26975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49"/>
                  <p:cNvSpPr/>
                  <p:nvPr/>
                </p:nvSpPr>
                <p:spPr>
                  <a:xfrm>
                    <a:off x="894796" y="4593911"/>
                    <a:ext cx="79347" cy="26436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984" name="Group 220"/>
                <p:cNvGrpSpPr>
                  <a:grpSpLocks/>
                </p:cNvGrpSpPr>
                <p:nvPr/>
              </p:nvGrpSpPr>
              <p:grpSpPr bwMode="auto">
                <a:xfrm rot="730992">
                  <a:off x="1461265" y="3130493"/>
                  <a:ext cx="250355" cy="576717"/>
                  <a:chOff x="1363146" y="3075059"/>
                  <a:chExt cx="250355" cy="576717"/>
                </a:xfrm>
              </p:grpSpPr>
              <p:sp>
                <p:nvSpPr>
                  <p:cNvPr id="235" name="Freeform 234"/>
                  <p:cNvSpPr/>
                  <p:nvPr/>
                </p:nvSpPr>
                <p:spPr bwMode="auto">
                  <a:xfrm rot="410632" flipH="1">
                    <a:off x="1348281" y="3282463"/>
                    <a:ext cx="96833" cy="1333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235"/>
                  <p:cNvSpPr/>
                  <p:nvPr/>
                </p:nvSpPr>
                <p:spPr bwMode="auto">
                  <a:xfrm rot="410632">
                    <a:off x="1387952" y="3420419"/>
                    <a:ext cx="34923" cy="236472"/>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236"/>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237"/>
                  <p:cNvSpPr/>
                  <p:nvPr/>
                </p:nvSpPr>
                <p:spPr bwMode="auto">
                  <a:xfrm rot="410632">
                    <a:off x="1443495" y="3172292"/>
                    <a:ext cx="126994" cy="1333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Freeform 238"/>
                  <p:cNvSpPr/>
                  <p:nvPr/>
                </p:nvSpPr>
                <p:spPr bwMode="auto">
                  <a:xfrm rot="410632">
                    <a:off x="1445705" y="3057807"/>
                    <a:ext cx="47623" cy="238060"/>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Freeform 239"/>
                  <p:cNvSpPr/>
                  <p:nvPr/>
                </p:nvSpPr>
                <p:spPr bwMode="auto">
                  <a:xfrm rot="410632">
                    <a:off x="1440356" y="3253077"/>
                    <a:ext cx="101595" cy="142836"/>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240"/>
                  <p:cNvSpPr/>
                  <p:nvPr/>
                </p:nvSpPr>
                <p:spPr bwMode="auto">
                  <a:xfrm rot="410632">
                    <a:off x="1409677" y="3355123"/>
                    <a:ext cx="98420" cy="13013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41"/>
                  <p:cNvSpPr/>
                  <p:nvPr/>
                </p:nvSpPr>
                <p:spPr bwMode="auto">
                  <a:xfrm rot="410632">
                    <a:off x="1505695" y="3255878"/>
                    <a:ext cx="88896" cy="8887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0985" name="Group 75"/>
                <p:cNvGrpSpPr>
                  <a:grpSpLocks/>
                </p:cNvGrpSpPr>
                <p:nvPr/>
              </p:nvGrpSpPr>
              <p:grpSpPr bwMode="auto">
                <a:xfrm rot="8162874" flipV="1">
                  <a:off x="1421745" y="3549277"/>
                  <a:ext cx="699104" cy="277646"/>
                  <a:chOff x="1296547" y="4083452"/>
                  <a:chExt cx="1302234" cy="680290"/>
                </a:xfrm>
              </p:grpSpPr>
              <p:sp>
                <p:nvSpPr>
                  <p:cNvPr id="231" name="Freeform 230"/>
                  <p:cNvSpPr/>
                  <p:nvPr/>
                </p:nvSpPr>
                <p:spPr>
                  <a:xfrm>
                    <a:off x="1368238" y="4096746"/>
                    <a:ext cx="499719" cy="493858"/>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Freeform 231"/>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232"/>
                  <p:cNvSpPr/>
                  <p:nvPr/>
                </p:nvSpPr>
                <p:spPr>
                  <a:xfrm rot="19337557">
                    <a:off x="2069768" y="4031004"/>
                    <a:ext cx="544074" cy="684400"/>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Freeform 233"/>
                  <p:cNvSpPr/>
                  <p:nvPr/>
                </p:nvSpPr>
                <p:spPr>
                  <a:xfrm>
                    <a:off x="1333594" y="4529531"/>
                    <a:ext cx="526332" cy="18665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0986" name="Group 76"/>
                <p:cNvGrpSpPr>
                  <a:grpSpLocks/>
                </p:cNvGrpSpPr>
                <p:nvPr/>
              </p:nvGrpSpPr>
              <p:grpSpPr bwMode="auto">
                <a:xfrm rot="410632">
                  <a:off x="1061822" y="3886532"/>
                  <a:ext cx="668689" cy="489065"/>
                  <a:chOff x="1021762" y="4044588"/>
                  <a:chExt cx="1464452" cy="1198310"/>
                </a:xfrm>
              </p:grpSpPr>
              <p:sp>
                <p:nvSpPr>
                  <p:cNvPr id="224" name="Freeform 223"/>
                  <p:cNvSpPr/>
                  <p:nvPr/>
                </p:nvSpPr>
                <p:spPr>
                  <a:xfrm>
                    <a:off x="1218856" y="4197195"/>
                    <a:ext cx="507571" cy="5016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Freeform 224"/>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25"/>
                  <p:cNvSpPr/>
                  <p:nvPr/>
                </p:nvSpPr>
                <p:spPr>
                  <a:xfrm rot="20059307">
                    <a:off x="1889100" y="4079293"/>
                    <a:ext cx="552765" cy="71162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Freeform 226"/>
                  <p:cNvSpPr/>
                  <p:nvPr/>
                </p:nvSpPr>
                <p:spPr>
                  <a:xfrm>
                    <a:off x="1045205" y="4531262"/>
                    <a:ext cx="545812" cy="198322"/>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reeform 227"/>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228"/>
                  <p:cNvSpPr/>
                  <p:nvPr/>
                </p:nvSpPr>
                <p:spPr>
                  <a:xfrm rot="838485">
                    <a:off x="1199158" y="4776256"/>
                    <a:ext cx="232925" cy="45108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29"/>
                  <p:cNvSpPr/>
                  <p:nvPr/>
                </p:nvSpPr>
                <p:spPr>
                  <a:xfrm>
                    <a:off x="1338994" y="4585879"/>
                    <a:ext cx="90389" cy="26053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0957" name="Group 187"/>
              <p:cNvGrpSpPr>
                <a:grpSpLocks/>
              </p:cNvGrpSpPr>
              <p:nvPr/>
            </p:nvGrpSpPr>
            <p:grpSpPr bwMode="auto">
              <a:xfrm>
                <a:off x="6766835" y="2349608"/>
                <a:ext cx="1285754" cy="1499283"/>
                <a:chOff x="1160317" y="3628351"/>
                <a:chExt cx="1285754" cy="1499283"/>
              </a:xfrm>
            </p:grpSpPr>
            <p:sp>
              <p:nvSpPr>
                <p:cNvPr id="202" name="Freeform 201"/>
                <p:cNvSpPr>
                  <a:spLocks/>
                </p:cNvSpPr>
                <p:nvPr/>
              </p:nvSpPr>
              <p:spPr bwMode="auto">
                <a:xfrm rot="1022094">
                  <a:off x="1532354" y="3685662"/>
                  <a:ext cx="914356" cy="772901"/>
                </a:xfrm>
                <a:custGeom>
                  <a:avLst/>
                  <a:gdLst>
                    <a:gd name="T0" fmla="*/ 914356 w 1167714"/>
                    <a:gd name="T1" fmla="*/ 772901 h 729048"/>
                    <a:gd name="T2" fmla="*/ 643436 w 1167714"/>
                    <a:gd name="T3" fmla="*/ 615701 h 729048"/>
                    <a:gd name="T4" fmla="*/ 237056 w 1167714"/>
                    <a:gd name="T5" fmla="*/ 26855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3" name="Freeform 202"/>
                <p:cNvSpPr>
                  <a:spLocks/>
                </p:cNvSpPr>
                <p:nvPr/>
              </p:nvSpPr>
              <p:spPr bwMode="auto">
                <a:xfrm rot="3827572">
                  <a:off x="1360950" y="3720495"/>
                  <a:ext cx="330109" cy="730215"/>
                </a:xfrm>
                <a:custGeom>
                  <a:avLst/>
                  <a:gdLst>
                    <a:gd name="T0" fmla="*/ 330109 w 360315"/>
                    <a:gd name="T1" fmla="*/ 730215 h 1668162"/>
                    <a:gd name="T2" fmla="*/ 92371 w 360315"/>
                    <a:gd name="T3" fmla="*/ 532787 h 1668162"/>
                    <a:gd name="T4" fmla="*/ 1804 w 360315"/>
                    <a:gd name="T5" fmla="*/ 319131 h 1668162"/>
                    <a:gd name="T6" fmla="*/ 30106 w 360315"/>
                    <a:gd name="T7" fmla="*/ 113589 h 1668162"/>
                    <a:gd name="T8" fmla="*/ 7464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4" name="Freeform 203"/>
                <p:cNvSpPr>
                  <a:spLocks/>
                </p:cNvSpPr>
                <p:nvPr/>
              </p:nvSpPr>
              <p:spPr bwMode="auto">
                <a:xfrm rot="1739782">
                  <a:off x="1291066" y="3750732"/>
                  <a:ext cx="692117" cy="1377571"/>
                </a:xfrm>
                <a:custGeom>
                  <a:avLst/>
                  <a:gdLst>
                    <a:gd name="T0" fmla="*/ 0 w 753762"/>
                    <a:gd name="T1" fmla="*/ 0 h 1495168"/>
                    <a:gd name="T2" fmla="*/ 312020 w 753762"/>
                    <a:gd name="T3" fmla="*/ 455396 h 1495168"/>
                    <a:gd name="T4" fmla="*/ 584328 w 753762"/>
                    <a:gd name="T5" fmla="*/ 956330 h 1495168"/>
                    <a:gd name="T6" fmla="*/ 692117 w 753762"/>
                    <a:gd name="T7" fmla="*/ 1377571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5" name="Freeform 204"/>
                <p:cNvSpPr>
                  <a:spLocks/>
                </p:cNvSpPr>
                <p:nvPr/>
              </p:nvSpPr>
              <p:spPr bwMode="auto">
                <a:xfrm rot="1739782">
                  <a:off x="1329164" y="3990379"/>
                  <a:ext cx="352408" cy="647522"/>
                </a:xfrm>
                <a:custGeom>
                  <a:avLst/>
                  <a:gdLst>
                    <a:gd name="T0" fmla="*/ 352408 w 611659"/>
                    <a:gd name="T1" fmla="*/ 647522 h 1087394"/>
                    <a:gd name="T2" fmla="*/ 309692 w 611659"/>
                    <a:gd name="T3" fmla="*/ 573940 h 1087394"/>
                    <a:gd name="T4" fmla="*/ 238498 w 611659"/>
                    <a:gd name="T5" fmla="*/ 500358 h 1087394"/>
                    <a:gd name="T6" fmla="*/ 128149 w 611659"/>
                    <a:gd name="T7" fmla="*/ 158201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6" name="Oval 205"/>
                <p:cNvSpPr>
                  <a:spLocks noChangeArrowheads="1"/>
                </p:cNvSpPr>
                <p:nvPr/>
              </p:nvSpPr>
              <p:spPr bwMode="auto">
                <a:xfrm rot="1739782">
                  <a:off x="1824440" y="3906265"/>
                  <a:ext cx="114294"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a:spLocks noChangeArrowheads="1"/>
                </p:cNvSpPr>
                <p:nvPr/>
              </p:nvSpPr>
              <p:spPr bwMode="auto">
                <a:xfrm rot="1739782">
                  <a:off x="1640299" y="3628528"/>
                  <a:ext cx="115881" cy="1174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a:spLocks noChangeArrowheads="1"/>
                </p:cNvSpPr>
                <p:nvPr/>
              </p:nvSpPr>
              <p:spPr bwMode="auto">
                <a:xfrm rot="1739782">
                  <a:off x="1659348" y="3755493"/>
                  <a:ext cx="114294" cy="1190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Oval 212"/>
                <p:cNvSpPr>
                  <a:spLocks noChangeArrowheads="1"/>
                </p:cNvSpPr>
                <p:nvPr/>
              </p:nvSpPr>
              <p:spPr bwMode="auto">
                <a:xfrm rot="1739782">
                  <a:off x="1549815" y="3914199"/>
                  <a:ext cx="114294"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6" name="Oval 195"/>
              <p:cNvSpPr>
                <a:spLocks noChangeArrowheads="1"/>
              </p:cNvSpPr>
              <p:nvPr/>
            </p:nvSpPr>
            <p:spPr bwMode="auto">
              <a:xfrm rot="1739782">
                <a:off x="7227768" y="2711635"/>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a:spLocks noChangeArrowheads="1"/>
              </p:cNvSpPr>
              <p:nvPr/>
            </p:nvSpPr>
            <p:spPr bwMode="auto">
              <a:xfrm rot="1739782">
                <a:off x="7089661" y="2757661"/>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p:cNvSpPr>
                <a:spLocks noChangeArrowheads="1"/>
              </p:cNvSpPr>
              <p:nvPr/>
            </p:nvSpPr>
            <p:spPr bwMode="auto">
              <a:xfrm rot="1739782">
                <a:off x="7316664" y="2594193"/>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61" name="TextBox 177"/>
              <p:cNvSpPr txBox="1">
                <a:spLocks noChangeArrowheads="1"/>
              </p:cNvSpPr>
              <p:nvPr/>
            </p:nvSpPr>
            <p:spPr bwMode="auto">
              <a:xfrm>
                <a:off x="7616543" y="1982615"/>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80962" name="TextBox 178"/>
              <p:cNvSpPr txBox="1">
                <a:spLocks noChangeArrowheads="1"/>
              </p:cNvSpPr>
              <p:nvPr/>
            </p:nvSpPr>
            <p:spPr bwMode="auto">
              <a:xfrm>
                <a:off x="7616543" y="232520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grpSp>
        <p:sp>
          <p:nvSpPr>
            <p:cNvPr id="80903" name="TextBox 346"/>
            <p:cNvSpPr txBox="1">
              <a:spLocks noChangeArrowheads="1"/>
            </p:cNvSpPr>
            <p:nvPr/>
          </p:nvSpPr>
          <p:spPr bwMode="auto">
            <a:xfrm>
              <a:off x="6080125" y="2674938"/>
              <a:ext cx="54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80904" name="TextBox 347"/>
            <p:cNvSpPr txBox="1">
              <a:spLocks noChangeArrowheads="1"/>
            </p:cNvSpPr>
            <p:nvPr/>
          </p:nvSpPr>
          <p:spPr bwMode="auto">
            <a:xfrm>
              <a:off x="6019800" y="2284413"/>
              <a:ext cx="54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350" name="Down Arrow 349"/>
            <p:cNvSpPr/>
            <p:nvPr/>
          </p:nvSpPr>
          <p:spPr>
            <a:xfrm flipV="1">
              <a:off x="7866063" y="4257675"/>
              <a:ext cx="484187" cy="38100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TextBox 350"/>
            <p:cNvSpPr txBox="1"/>
            <p:nvPr/>
          </p:nvSpPr>
          <p:spPr>
            <a:xfrm>
              <a:off x="4983163" y="3973513"/>
              <a:ext cx="835025" cy="5238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AD47">
                      <a:lumMod val="20000"/>
                      <a:lumOff val="80000"/>
                    </a:srgbClr>
                  </a:solidFill>
                  <a:effectLst/>
                  <a:uLnTx/>
                  <a:uFillTx/>
                  <a:latin typeface="Calibri" panose="020F0502020204030204"/>
                  <a:ea typeface="+mn-ea"/>
                  <a:cs typeface="+mn-cs"/>
                </a:rPr>
                <a:t>High NO</a:t>
              </a:r>
              <a:r>
                <a:rPr kumimoji="0" lang="en-GB" sz="1400" b="0" i="0" u="none" strike="noStrike" kern="1200" cap="none" spc="0" normalizeH="0" baseline="-25000" noProof="0" dirty="0">
                  <a:ln>
                    <a:noFill/>
                  </a:ln>
                  <a:solidFill>
                    <a:srgbClr val="70AD47">
                      <a:lumMod val="20000"/>
                      <a:lumOff val="80000"/>
                    </a:srgbClr>
                  </a:solidFill>
                  <a:effectLst/>
                  <a:uLnTx/>
                  <a:uFillTx/>
                  <a:latin typeface="Calibri" panose="020F0502020204030204"/>
                  <a:ea typeface="+mn-ea"/>
                  <a:cs typeface="+mn-cs"/>
                </a:rPr>
                <a:t>3</a:t>
              </a:r>
              <a:r>
                <a:rPr kumimoji="0" lang="en-GB" sz="1400" b="0" i="0" u="none" strike="noStrike" kern="1200" cap="none" spc="0" normalizeH="0" baseline="30000" noProof="0" dirty="0">
                  <a:ln>
                    <a:noFill/>
                  </a:ln>
                  <a:solidFill>
                    <a:srgbClr val="70AD47">
                      <a:lumMod val="20000"/>
                      <a:lumOff val="80000"/>
                    </a:srgbClr>
                  </a:solidFill>
                  <a:effectLst/>
                  <a:uLnTx/>
                  <a:uFillTx/>
                  <a:latin typeface="Calibri" panose="020F0502020204030204"/>
                  <a:ea typeface="+mn-ea"/>
                  <a:cs typeface="+mn-cs"/>
                </a:rPr>
                <a:t>-</a:t>
              </a:r>
            </a:p>
          </p:txBody>
        </p:sp>
        <p:sp>
          <p:nvSpPr>
            <p:cNvPr id="352" name="TextBox 351"/>
            <p:cNvSpPr txBox="1"/>
            <p:nvPr/>
          </p:nvSpPr>
          <p:spPr>
            <a:xfrm>
              <a:off x="6858000" y="3973513"/>
              <a:ext cx="835025" cy="5238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AD47">
                      <a:lumMod val="20000"/>
                      <a:lumOff val="80000"/>
                    </a:srgbClr>
                  </a:solidFill>
                  <a:effectLst/>
                  <a:uLnTx/>
                  <a:uFillTx/>
                  <a:latin typeface="Calibri" panose="020F0502020204030204"/>
                  <a:ea typeface="+mn-ea"/>
                  <a:cs typeface="+mn-cs"/>
                </a:rPr>
                <a:t>High NO</a:t>
              </a:r>
              <a:r>
                <a:rPr kumimoji="0" lang="en-GB" sz="1400" b="0" i="0" u="none" strike="noStrike" kern="1200" cap="none" spc="0" normalizeH="0" baseline="-25000" noProof="0" dirty="0">
                  <a:ln>
                    <a:noFill/>
                  </a:ln>
                  <a:solidFill>
                    <a:srgbClr val="70AD47">
                      <a:lumMod val="20000"/>
                      <a:lumOff val="80000"/>
                    </a:srgbClr>
                  </a:solidFill>
                  <a:effectLst/>
                  <a:uLnTx/>
                  <a:uFillTx/>
                  <a:latin typeface="Calibri" panose="020F0502020204030204"/>
                  <a:ea typeface="+mn-ea"/>
                  <a:cs typeface="+mn-cs"/>
                </a:rPr>
                <a:t>3</a:t>
              </a:r>
              <a:r>
                <a:rPr kumimoji="0" lang="en-GB" sz="1400" b="0" i="0" u="none" strike="noStrike" kern="1200" cap="none" spc="0" normalizeH="0" baseline="30000" noProof="0" dirty="0">
                  <a:ln>
                    <a:noFill/>
                  </a:ln>
                  <a:solidFill>
                    <a:srgbClr val="70AD47">
                      <a:lumMod val="20000"/>
                      <a:lumOff val="80000"/>
                    </a:srgbClr>
                  </a:solidFill>
                  <a:effectLst/>
                  <a:uLnTx/>
                  <a:uFillTx/>
                  <a:latin typeface="Calibri" panose="020F0502020204030204"/>
                  <a:ea typeface="+mn-ea"/>
                  <a:cs typeface="+mn-cs"/>
                </a:rPr>
                <a:t>-</a:t>
              </a:r>
            </a:p>
          </p:txBody>
        </p:sp>
        <p:grpSp>
          <p:nvGrpSpPr>
            <p:cNvPr id="80908" name="Group 7"/>
            <p:cNvGrpSpPr>
              <a:grpSpLocks/>
            </p:cNvGrpSpPr>
            <p:nvPr/>
          </p:nvGrpSpPr>
          <p:grpSpPr bwMode="auto">
            <a:xfrm>
              <a:off x="-5435" y="1292225"/>
              <a:ext cx="4201997" cy="4635500"/>
              <a:chOff x="-82307" y="1537261"/>
              <a:chExt cx="4202670" cy="4634939"/>
            </a:xfrm>
          </p:grpSpPr>
          <p:grpSp>
            <p:nvGrpSpPr>
              <p:cNvPr id="80910" name="Group 165"/>
              <p:cNvGrpSpPr>
                <a:grpSpLocks/>
              </p:cNvGrpSpPr>
              <p:nvPr/>
            </p:nvGrpSpPr>
            <p:grpSpPr bwMode="auto">
              <a:xfrm>
                <a:off x="-76200" y="2027740"/>
                <a:ext cx="3913144" cy="4061920"/>
                <a:chOff x="0" y="1826939"/>
                <a:chExt cx="3912496" cy="4062833"/>
              </a:xfrm>
            </p:grpSpPr>
            <p:sp>
              <p:nvSpPr>
                <p:cNvPr id="80926" name="TextBox 144"/>
                <p:cNvSpPr txBox="1">
                  <a:spLocks noChangeArrowheads="1"/>
                </p:cNvSpPr>
                <p:nvPr/>
              </p:nvSpPr>
              <p:spPr bwMode="auto">
                <a:xfrm flipH="1">
                  <a:off x="1713440" y="2869718"/>
                  <a:ext cx="851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a:t>
                  </a:r>
                  <a:r>
                    <a:rPr kumimoji="0" lang="en-GB" altLang="en-US" sz="1800" b="0" i="0" u="none" strike="noStrike" kern="1200" cap="none" spc="0" normalizeH="0" baseline="-25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0" lang="en-GB" altLang="en-US" sz="1800" b="0" i="0" u="none" strike="noStrike" kern="1200" cap="none" spc="0" normalizeH="0" baseline="30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49" name="Freeform 48"/>
                <p:cNvSpPr/>
                <p:nvPr/>
              </p:nvSpPr>
              <p:spPr bwMode="auto">
                <a:xfrm rot="18774914" flipH="1">
                  <a:off x="955666" y="2536535"/>
                  <a:ext cx="597481" cy="719457"/>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p:nvPr/>
              </p:nvSpPr>
              <p:spPr bwMode="auto">
                <a:xfrm rot="1015924">
                  <a:off x="815300" y="1969829"/>
                  <a:ext cx="512760" cy="68904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a:spLocks/>
                </p:cNvSpPr>
                <p:nvPr/>
              </p:nvSpPr>
              <p:spPr bwMode="auto">
                <a:xfrm flipH="1">
                  <a:off x="1864632" y="3617825"/>
                  <a:ext cx="2047864" cy="1001816"/>
                </a:xfrm>
                <a:custGeom>
                  <a:avLst/>
                  <a:gdLst>
                    <a:gd name="T0" fmla="*/ 0 w 1291281"/>
                    <a:gd name="T1" fmla="*/ 1001816 h 642551"/>
                    <a:gd name="T2" fmla="*/ 646694 w 1291281"/>
                    <a:gd name="T3" fmla="*/ 712831 h 642551"/>
                    <a:gd name="T4" fmla="*/ 1273791 w 1291281"/>
                    <a:gd name="T5" fmla="*/ 414212 h 642551"/>
                    <a:gd name="T6" fmla="*/ 1734316 w 1291281"/>
                    <a:gd name="T7" fmla="*/ 231188 h 642551"/>
                    <a:gd name="T8" fmla="*/ 2047864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5" name="Freeform 14"/>
                <p:cNvSpPr>
                  <a:spLocks/>
                </p:cNvSpPr>
                <p:nvPr/>
              </p:nvSpPr>
              <p:spPr bwMode="auto">
                <a:xfrm flipH="1">
                  <a:off x="1081998" y="3292353"/>
                  <a:ext cx="749296" cy="2406899"/>
                </a:xfrm>
                <a:custGeom>
                  <a:avLst/>
                  <a:gdLst>
                    <a:gd name="T0" fmla="*/ 749296 w 282459"/>
                    <a:gd name="T1" fmla="*/ 2406899 h 1328352"/>
                    <a:gd name="T2" fmla="*/ 142875 w 282459"/>
                    <a:gd name="T3" fmla="*/ 1712816 h 1328352"/>
                    <a:gd name="T4" fmla="*/ 28146 w 282459"/>
                    <a:gd name="T5" fmla="*/ 750058 h 1328352"/>
                    <a:gd name="T6" fmla="*/ 552618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6" name="Freeform 15"/>
                <p:cNvSpPr>
                  <a:spLocks/>
                </p:cNvSpPr>
                <p:nvPr/>
              </p:nvSpPr>
              <p:spPr bwMode="auto">
                <a:xfrm flipH="1">
                  <a:off x="729575" y="3292353"/>
                  <a:ext cx="569910" cy="2597419"/>
                </a:xfrm>
                <a:custGeom>
                  <a:avLst/>
                  <a:gdLst>
                    <a:gd name="T0" fmla="*/ 569910 w 360315"/>
                    <a:gd name="T1" fmla="*/ 2597419 h 1668162"/>
                    <a:gd name="T2" fmla="*/ 159472 w 360315"/>
                    <a:gd name="T3" fmla="*/ 1895155 h 1668162"/>
                    <a:gd name="T4" fmla="*/ 3114 w 360315"/>
                    <a:gd name="T5" fmla="*/ 1135169 h 1668162"/>
                    <a:gd name="T6" fmla="*/ 51976 w 360315"/>
                    <a:gd name="T7" fmla="*/ 404043 h 1668162"/>
                    <a:gd name="T8" fmla="*/ 12886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762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7" name="Freeform 16"/>
                <p:cNvSpPr>
                  <a:spLocks/>
                </p:cNvSpPr>
                <p:nvPr/>
              </p:nvSpPr>
              <p:spPr bwMode="auto">
                <a:xfrm flipH="1">
                  <a:off x="1285197" y="3317756"/>
                  <a:ext cx="606422" cy="314358"/>
                </a:xfrm>
                <a:custGeom>
                  <a:avLst/>
                  <a:gdLst>
                    <a:gd name="T0" fmla="*/ 0 w 384196"/>
                    <a:gd name="T1" fmla="*/ 314358 h 201062"/>
                    <a:gd name="T2" fmla="*/ 555867 w 384196"/>
                    <a:gd name="T3" fmla="*/ 24564 h 201062"/>
                    <a:gd name="T4" fmla="*/ 585124 w 384196"/>
                    <a:gd name="T5" fmla="*/ 149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9" name="Freeform 18"/>
                <p:cNvSpPr>
                  <a:spLocks/>
                </p:cNvSpPr>
                <p:nvPr/>
              </p:nvSpPr>
              <p:spPr bwMode="auto">
                <a:xfrm flipH="1">
                  <a:off x="1296310" y="3679743"/>
                  <a:ext cx="1851015" cy="1017693"/>
                </a:xfrm>
                <a:custGeom>
                  <a:avLst/>
                  <a:gdLst>
                    <a:gd name="T0" fmla="*/ 0 w 1167714"/>
                    <a:gd name="T1" fmla="*/ 1017693 h 654908"/>
                    <a:gd name="T2" fmla="*/ 675768 w 1167714"/>
                    <a:gd name="T3" fmla="*/ 806474 h 654908"/>
                    <a:gd name="T4" fmla="*/ 1136072 w 1167714"/>
                    <a:gd name="T5" fmla="*/ 460842 h 654908"/>
                    <a:gd name="T6" fmla="*/ 1635553 w 1167714"/>
                    <a:gd name="T7" fmla="*/ 76807 h 654908"/>
                    <a:gd name="T8" fmla="*/ 1851015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1" name="Freeform 20"/>
                <p:cNvSpPr>
                  <a:spLocks/>
                </p:cNvSpPr>
                <p:nvPr/>
              </p:nvSpPr>
              <p:spPr bwMode="auto">
                <a:xfrm flipH="1">
                  <a:off x="277141" y="3997276"/>
                  <a:ext cx="969957" cy="1694039"/>
                </a:xfrm>
                <a:custGeom>
                  <a:avLst/>
                  <a:gdLst>
                    <a:gd name="T0" fmla="*/ 969957 w 611659"/>
                    <a:gd name="T1" fmla="*/ 1694039 h 1087394"/>
                    <a:gd name="T2" fmla="*/ 852387 w 611659"/>
                    <a:gd name="T3" fmla="*/ 1501535 h 1087394"/>
                    <a:gd name="T4" fmla="*/ 656435 w 611659"/>
                    <a:gd name="T5" fmla="*/ 1309030 h 1087394"/>
                    <a:gd name="T6" fmla="*/ 352712 w 611659"/>
                    <a:gd name="T7" fmla="*/ 413884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2" name="Freeform 21"/>
                <p:cNvSpPr>
                  <a:spLocks/>
                </p:cNvSpPr>
                <p:nvPr/>
              </p:nvSpPr>
              <p:spPr bwMode="auto">
                <a:xfrm flipH="1">
                  <a:off x="1304247" y="4589475"/>
                  <a:ext cx="460373" cy="1079612"/>
                </a:xfrm>
                <a:custGeom>
                  <a:avLst/>
                  <a:gdLst>
                    <a:gd name="T0" fmla="*/ 223963 w 288755"/>
                    <a:gd name="T1" fmla="*/ 1079612 h 691979"/>
                    <a:gd name="T2" fmla="*/ 7253 w 288755"/>
                    <a:gd name="T3" fmla="*/ 549446 h 691979"/>
                    <a:gd name="T4" fmla="*/ 460373 w 288755"/>
                    <a:gd name="T5" fmla="*/ 0 h 691979"/>
                    <a:gd name="T6" fmla="*/ 0 60000 65536"/>
                    <a:gd name="T7" fmla="*/ 0 60000 65536"/>
                    <a:gd name="T8" fmla="*/ 0 60000 65536"/>
                  </a:gdLst>
                  <a:ahLst/>
                  <a:cxnLst>
                    <a:cxn ang="T6">
                      <a:pos x="T0" y="T1"/>
                    </a:cxn>
                    <a:cxn ang="T7">
                      <a:pos x="T2" y="T3"/>
                    </a:cxn>
                    <a:cxn ang="T8">
                      <a:pos x="T4" y="T5"/>
                    </a:cxn>
                  </a:cxnLst>
                  <a:rect l="0" t="0" r="r" b="b"/>
                  <a:pathLst>
                    <a:path w="288755" h="691979">
                      <a:moveTo>
                        <a:pt x="140474" y="691979"/>
                      </a:moveTo>
                      <a:cubicBezTo>
                        <a:pt x="60155" y="579738"/>
                        <a:pt x="-20164" y="467498"/>
                        <a:pt x="4549" y="352168"/>
                      </a:cubicBezTo>
                      <a:cubicBezTo>
                        <a:pt x="29262" y="236838"/>
                        <a:pt x="288755" y="0"/>
                        <a:pt x="288755" y="0"/>
                      </a:cubicBezTo>
                    </a:path>
                  </a:pathLst>
                </a:custGeom>
                <a:noFill/>
                <a:ln w="190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3" name="Oval 22"/>
                <p:cNvSpPr>
                  <a:spLocks noChangeArrowheads="1"/>
                </p:cNvSpPr>
                <p:nvPr/>
              </p:nvSpPr>
              <p:spPr bwMode="auto">
                <a:xfrm flipH="1">
                  <a:off x="1793195" y="3436831"/>
                  <a:ext cx="196849" cy="20322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a:spLocks noChangeArrowheads="1"/>
                </p:cNvSpPr>
                <p:nvPr/>
              </p:nvSpPr>
              <p:spPr bwMode="auto">
                <a:xfrm flipH="1">
                  <a:off x="1156611" y="3959172"/>
                  <a:ext cx="195261" cy="20163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a:spLocks noChangeArrowheads="1"/>
                </p:cNvSpPr>
                <p:nvPr/>
              </p:nvSpPr>
              <p:spPr bwMode="auto">
                <a:xfrm flipH="1">
                  <a:off x="972462" y="3854386"/>
                  <a:ext cx="198436" cy="20322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a:spLocks noChangeArrowheads="1"/>
                </p:cNvSpPr>
                <p:nvPr/>
              </p:nvSpPr>
              <p:spPr bwMode="auto">
                <a:xfrm flipH="1">
                  <a:off x="1228048" y="4549783"/>
                  <a:ext cx="196849" cy="20163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8" name="Straight Arrow Connector 147"/>
                <p:cNvCxnSpPr/>
                <p:nvPr/>
              </p:nvCxnSpPr>
              <p:spPr>
                <a:xfrm flipH="1">
                  <a:off x="2057215" y="3325694"/>
                  <a:ext cx="53975" cy="35404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943" name="TextBox 150"/>
                <p:cNvSpPr txBox="1">
                  <a:spLocks noChangeArrowheads="1"/>
                </p:cNvSpPr>
                <p:nvPr/>
              </p:nvSpPr>
              <p:spPr bwMode="auto">
                <a:xfrm flipH="1">
                  <a:off x="2508419" y="2516714"/>
                  <a:ext cx="1378472" cy="5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CLE-like peptide</a:t>
                  </a:r>
                  <a:endParaRPr kumimoji="0" lang="en-GB" altLang="en-US" sz="1600" b="0" i="0" u="none" strike="noStrike" kern="1200" cap="none" spc="0" normalizeH="0" baseline="3000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80944" name="Group 154"/>
                <p:cNvGrpSpPr>
                  <a:grpSpLocks/>
                </p:cNvGrpSpPr>
                <p:nvPr/>
              </p:nvGrpSpPr>
              <p:grpSpPr bwMode="auto">
                <a:xfrm flipH="1">
                  <a:off x="0" y="2078663"/>
                  <a:ext cx="1239140" cy="1357497"/>
                  <a:chOff x="1532218" y="1954811"/>
                  <a:chExt cx="1239140" cy="1357497"/>
                </a:xfrm>
              </p:grpSpPr>
              <p:sp>
                <p:nvSpPr>
                  <p:cNvPr id="78" name="Freeform 77"/>
                  <p:cNvSpPr/>
                  <p:nvPr/>
                </p:nvSpPr>
                <p:spPr bwMode="auto">
                  <a:xfrm rot="16916778" flipH="1" flipV="1">
                    <a:off x="2570413" y="2620775"/>
                    <a:ext cx="85734" cy="31749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8"/>
                  <p:cNvSpPr/>
                  <p:nvPr/>
                </p:nvSpPr>
                <p:spPr bwMode="auto">
                  <a:xfrm rot="5710583">
                    <a:off x="2529135" y="2598547"/>
                    <a:ext cx="139715" cy="327023"/>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0"/>
                  <p:cNvSpPr/>
                  <p:nvPr/>
                </p:nvSpPr>
                <p:spPr bwMode="auto">
                  <a:xfrm rot="21189368" flipH="1">
                    <a:off x="1935421" y="1955525"/>
                    <a:ext cx="481010" cy="6207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71"/>
                  <p:cNvSpPr/>
                  <p:nvPr/>
                </p:nvSpPr>
                <p:spPr bwMode="auto">
                  <a:xfrm rot="21189368" flipH="1">
                    <a:off x="1532218" y="2471743"/>
                    <a:ext cx="901731" cy="398578"/>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3"/>
                  <p:cNvSpPr/>
                  <p:nvPr/>
                </p:nvSpPr>
                <p:spPr bwMode="auto">
                  <a:xfrm rot="21189368" flipH="1">
                    <a:off x="1929071" y="2385783"/>
                    <a:ext cx="512760" cy="24132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76"/>
                  <p:cNvSpPr/>
                  <p:nvPr/>
                </p:nvSpPr>
                <p:spPr bwMode="auto">
                  <a:xfrm rot="20655430" flipH="1">
                    <a:off x="2502156" y="2760472"/>
                    <a:ext cx="101599" cy="552507"/>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Freeform 72"/>
                <p:cNvSpPr/>
                <p:nvPr/>
              </p:nvSpPr>
              <p:spPr bwMode="auto">
                <a:xfrm rot="21313403">
                  <a:off x="810538" y="1826939"/>
                  <a:ext cx="514347" cy="881153"/>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9" name="TextBox 348"/>
              <p:cNvSpPr txBox="1"/>
              <p:nvPr/>
            </p:nvSpPr>
            <p:spPr>
              <a:xfrm>
                <a:off x="-82307" y="1540435"/>
                <a:ext cx="4202670" cy="1101895"/>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Nitrate-induced CLE peptides interact with CLV-like receptor in the root to repress nodulation</a:t>
                </a:r>
              </a:p>
            </p:txBody>
          </p:sp>
          <p:grpSp>
            <p:nvGrpSpPr>
              <p:cNvPr id="80912" name="Group 3"/>
              <p:cNvGrpSpPr>
                <a:grpSpLocks/>
              </p:cNvGrpSpPr>
              <p:nvPr/>
            </p:nvGrpSpPr>
            <p:grpSpPr bwMode="auto">
              <a:xfrm>
                <a:off x="3274880" y="2970131"/>
                <a:ext cx="778000" cy="1446320"/>
                <a:chOff x="3465741" y="3192356"/>
                <a:chExt cx="778000" cy="1446320"/>
              </a:xfrm>
            </p:grpSpPr>
            <p:grpSp>
              <p:nvGrpSpPr>
                <p:cNvPr id="80915" name="Group 141"/>
                <p:cNvGrpSpPr>
                  <a:grpSpLocks/>
                </p:cNvGrpSpPr>
                <p:nvPr/>
              </p:nvGrpSpPr>
              <p:grpSpPr bwMode="auto">
                <a:xfrm>
                  <a:off x="3547543" y="3192356"/>
                  <a:ext cx="535834" cy="457614"/>
                  <a:chOff x="1292550" y="3930245"/>
                  <a:chExt cx="535834" cy="457614"/>
                </a:xfrm>
              </p:grpSpPr>
              <p:sp>
                <p:nvSpPr>
                  <p:cNvPr id="143" name="Oval 142"/>
                  <p:cNvSpPr/>
                  <p:nvPr/>
                </p:nvSpPr>
                <p:spPr>
                  <a:xfrm>
                    <a:off x="1371110" y="3940238"/>
                    <a:ext cx="457274" cy="447621"/>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25" name="TextBox 143"/>
                  <p:cNvSpPr txBox="1">
                    <a:spLocks noChangeArrowheads="1"/>
                  </p:cNvSpPr>
                  <p:nvPr/>
                </p:nvSpPr>
                <p:spPr bwMode="auto">
                  <a:xfrm>
                    <a:off x="1292550" y="3930245"/>
                    <a:ext cx="534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a:t>
                    </a:r>
                  </a:p>
                </p:txBody>
              </p:sp>
            </p:grpSp>
            <p:grpSp>
              <p:nvGrpSpPr>
                <p:cNvPr id="80916" name="Group 144"/>
                <p:cNvGrpSpPr>
                  <a:grpSpLocks/>
                </p:cNvGrpSpPr>
                <p:nvPr/>
              </p:nvGrpSpPr>
              <p:grpSpPr bwMode="auto">
                <a:xfrm>
                  <a:off x="3465741" y="3302349"/>
                  <a:ext cx="778000" cy="1336327"/>
                  <a:chOff x="2514196" y="1875985"/>
                  <a:chExt cx="914146" cy="2543615"/>
                </a:xfrm>
              </p:grpSpPr>
              <p:grpSp>
                <p:nvGrpSpPr>
                  <p:cNvPr id="80917" name="Group 145"/>
                  <p:cNvGrpSpPr>
                    <a:grpSpLocks/>
                  </p:cNvGrpSpPr>
                  <p:nvPr/>
                </p:nvGrpSpPr>
                <p:grpSpPr bwMode="auto">
                  <a:xfrm>
                    <a:off x="2514196" y="1875985"/>
                    <a:ext cx="914146" cy="1982000"/>
                    <a:chOff x="2514196" y="2643447"/>
                    <a:chExt cx="914146" cy="1982000"/>
                  </a:xfrm>
                </p:grpSpPr>
                <p:sp>
                  <p:nvSpPr>
                    <p:cNvPr id="152" name="Oval 151"/>
                    <p:cNvSpPr/>
                    <p:nvPr/>
                  </p:nvSpPr>
                  <p:spPr bwMode="auto">
                    <a:xfrm rot="10800000">
                      <a:off x="2743664" y="3459209"/>
                      <a:ext cx="457074" cy="1166238"/>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Block Arc 152"/>
                    <p:cNvSpPr/>
                    <p:nvPr/>
                  </p:nvSpPr>
                  <p:spPr bwMode="auto">
                    <a:xfrm rot="10800000">
                      <a:off x="2514196" y="2643447"/>
                      <a:ext cx="914146" cy="1084663"/>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23" name="TextBox 153"/>
                    <p:cNvSpPr txBox="1">
                      <a:spLocks noChangeArrowheads="1"/>
                    </p:cNvSpPr>
                    <p:nvPr/>
                  </p:nvSpPr>
                  <p:spPr bwMode="auto">
                    <a:xfrm>
                      <a:off x="2610314" y="3742637"/>
                      <a:ext cx="795218" cy="76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CLV</a:t>
                      </a:r>
                    </a:p>
                  </p:txBody>
                </p:sp>
              </p:grpSp>
              <p:grpSp>
                <p:nvGrpSpPr>
                  <p:cNvPr id="80918" name="Group 146"/>
                  <p:cNvGrpSpPr>
                    <a:grpSpLocks/>
                  </p:cNvGrpSpPr>
                  <p:nvPr/>
                </p:nvGrpSpPr>
                <p:grpSpPr bwMode="auto">
                  <a:xfrm>
                    <a:off x="2743200" y="3962400"/>
                    <a:ext cx="457200" cy="457200"/>
                    <a:chOff x="2743200" y="3962400"/>
                    <a:chExt cx="457200" cy="457200"/>
                  </a:xfrm>
                </p:grpSpPr>
                <p:cxnSp>
                  <p:nvCxnSpPr>
                    <p:cNvPr id="150" name="Straight Connector 149"/>
                    <p:cNvCxnSpPr/>
                    <p:nvPr/>
                  </p:nvCxnSpPr>
                  <p:spPr>
                    <a:xfrm>
                      <a:off x="2952612" y="3963732"/>
                      <a:ext cx="0" cy="4562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2953545" y="4191417"/>
                      <a:ext cx="0" cy="4570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155" name="Straight Arrow Connector 154"/>
              <p:cNvCxnSpPr/>
              <p:nvPr/>
            </p:nvCxnSpPr>
            <p:spPr bwMode="auto">
              <a:xfrm flipV="1">
                <a:off x="2153272" y="3388062"/>
                <a:ext cx="757667" cy="52539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1635" y="1537261"/>
                <a:ext cx="4196435" cy="4634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1" name="Rectangle 160"/>
            <p:cNvSpPr/>
            <p:nvPr/>
          </p:nvSpPr>
          <p:spPr>
            <a:xfrm>
              <a:off x="4724400" y="1292225"/>
              <a:ext cx="4164013" cy="4618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6" name="Text Box 2">
            <a:extLst>
              <a:ext uri="{FF2B5EF4-FFF2-40B4-BE49-F238E27FC236}">
                <a16:creationId xmlns:a16="http://schemas.microsoft.com/office/drawing/2014/main" id="{38F6BF53-857D-45C4-B774-F35A76E7C658}"/>
              </a:ext>
            </a:extLst>
          </p:cNvPr>
          <p:cNvSpPr txBox="1">
            <a:spLocks noChangeArrowheads="1"/>
          </p:cNvSpPr>
          <p:nvPr/>
        </p:nvSpPr>
        <p:spPr bwMode="auto">
          <a:xfrm>
            <a:off x="47936" y="146633"/>
            <a:ext cx="849694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0" fontAlgn="auto" latinLnBrk="0" hangingPunct="0">
              <a:lnSpc>
                <a:spcPct val="100000"/>
              </a:lnSpc>
              <a:spcBef>
                <a:spcPts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prstClr val="black"/>
                </a:solidFill>
                <a:effectLst/>
                <a:uLnTx/>
                <a:uFillTx/>
                <a:latin typeface="Calibri Light" panose="020F0302020204030204"/>
                <a:ea typeface="+mn-ea"/>
                <a:cs typeface="+mn-cs"/>
              </a:rPr>
              <a:t>Organogénesis</a:t>
            </a:r>
            <a:r>
              <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mn-cs"/>
              </a:rPr>
              <a:t> nodular</a:t>
            </a:r>
            <a:endPar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Control  local por Nitratos </a:t>
            </a:r>
          </a:p>
        </p:txBody>
      </p:sp>
    </p:spTree>
    <p:extLst>
      <p:ext uri="{BB962C8B-B14F-4D97-AF65-F5344CB8AC3E}">
        <p14:creationId xmlns:p14="http://schemas.microsoft.com/office/powerpoint/2010/main" val="2800947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26136" y="996432"/>
            <a:ext cx="7015425" cy="5234468"/>
          </a:xfrm>
          <a:prstGeom prst="rect">
            <a:avLst/>
          </a:prstGeom>
        </p:spPr>
      </p:pic>
      <p:sp>
        <p:nvSpPr>
          <p:cNvPr id="4" name="Título 1"/>
          <p:cNvSpPr txBox="1">
            <a:spLocks/>
          </p:cNvSpPr>
          <p:nvPr/>
        </p:nvSpPr>
        <p:spPr>
          <a:xfrm>
            <a:off x="0" y="138793"/>
            <a:ext cx="7886700" cy="994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Organogénesis</a:t>
            </a:r>
            <a:r>
              <a:rPr kumimoji="0" lang="en-US" sz="27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nodular</a:t>
            </a:r>
            <a:b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r>
              <a:rPr kumimoji="0" lang="en-US" sz="2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Regulación</a:t>
            </a:r>
            <a: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local </a:t>
            </a:r>
            <a:r>
              <a:rPr kumimoji="0" lang="en-US" sz="24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por</a:t>
            </a:r>
            <a: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microRNA</a:t>
            </a:r>
            <a:b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t>
            </a:r>
            <a:endParaRPr kumimoji="0" lang="en-US" sz="21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Rectángulo 4"/>
          <p:cNvSpPr/>
          <p:nvPr/>
        </p:nvSpPr>
        <p:spPr>
          <a:xfrm>
            <a:off x="6234505" y="6488668"/>
            <a:ext cx="26577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Valdés-López et al.(2019)</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30305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5"/>
          <p:cNvSpPr txBox="1">
            <a:spLocks noChangeArrowheads="1"/>
          </p:cNvSpPr>
          <p:nvPr/>
        </p:nvSpPr>
        <p:spPr bwMode="auto">
          <a:xfrm>
            <a:off x="1908175" y="41"/>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MX" sz="2400" b="0" i="0" u="none" strike="noStrike" kern="1200" cap="none" spc="0" normalizeH="0" baseline="0" noProof="0">
                <a:ln>
                  <a:noFill/>
                </a:ln>
                <a:solidFill>
                  <a:srgbClr val="FFFFFF"/>
                </a:solidFill>
                <a:effectLst/>
                <a:uLnTx/>
                <a:uFillTx/>
                <a:latin typeface="Arial" pitchFamily="34" charset="0"/>
                <a:ea typeface="+mn-ea"/>
                <a:cs typeface="+mn-cs"/>
              </a:rPr>
              <a:t>EAOs y nodulación.</a:t>
            </a:r>
          </a:p>
        </p:txBody>
      </p:sp>
      <p:sp>
        <p:nvSpPr>
          <p:cNvPr id="114691" name="Text Box 6"/>
          <p:cNvSpPr txBox="1">
            <a:spLocks noChangeArrowheads="1"/>
          </p:cNvSpPr>
          <p:nvPr/>
        </p:nvSpPr>
        <p:spPr bwMode="auto">
          <a:xfrm>
            <a:off x="468321" y="620754"/>
            <a:ext cx="8675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ES" altLang="es-MX" sz="2200" b="0" i="0" u="none" strike="noStrike" kern="1200" cap="none" spc="0" normalizeH="0" baseline="0" noProof="0">
                <a:ln>
                  <a:noFill/>
                </a:ln>
                <a:solidFill>
                  <a:srgbClr val="FFCC00"/>
                </a:solidFill>
                <a:effectLst/>
                <a:uLnTx/>
                <a:uFillTx/>
                <a:latin typeface="Arial" pitchFamily="34" charset="0"/>
                <a:ea typeface="+mn-ea"/>
                <a:cs typeface="+mn-cs"/>
              </a:rPr>
              <a:t>Las EAO juegan un rol clave en todas las etapas de la nodulación </a:t>
            </a:r>
          </a:p>
        </p:txBody>
      </p:sp>
      <p:sp>
        <p:nvSpPr>
          <p:cNvPr id="114692" name="Text Box 7"/>
          <p:cNvSpPr txBox="1">
            <a:spLocks noChangeArrowheads="1"/>
          </p:cNvSpPr>
          <p:nvPr/>
        </p:nvSpPr>
        <p:spPr bwMode="auto">
          <a:xfrm>
            <a:off x="250825" y="1268413"/>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Reconocimiento planta-bacteria:</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la planta induce respuestas  tipo hipersensible. Generadas de EAO por NADPH oxidasa</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14693" name="Rectangle 8"/>
          <p:cNvSpPr>
            <a:spLocks noChangeArrowheads="1"/>
          </p:cNvSpPr>
          <p:nvPr/>
        </p:nvSpPr>
        <p:spPr bwMode="auto">
          <a:xfrm>
            <a:off x="0" y="306863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Crecimiento y viabilidad del  cordón de infección: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cross linking de proteínas ricas en hidroxiprolina (extensinas),  o respuestas de tipo hipersensible</a:t>
            </a:r>
            <a:r>
              <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rPr>
              <a:t> </a:t>
            </a:r>
            <a:endPar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endParaRPr>
          </a:p>
        </p:txBody>
      </p:sp>
      <p:sp>
        <p:nvSpPr>
          <p:cNvPr id="114694" name="Rectangle 9"/>
          <p:cNvSpPr>
            <a:spLocks noChangeArrowheads="1"/>
          </p:cNvSpPr>
          <p:nvPr/>
        </p:nvSpPr>
        <p:spPr bwMode="auto">
          <a:xfrm>
            <a:off x="0" y="213360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Crecimiento y enrollamiento de pelos radicales: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solo pelos  en activo crecimiento son infectados por los rizobios</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14695" name="Rectangle 10"/>
          <p:cNvSpPr>
            <a:spLocks noChangeArrowheads="1"/>
          </p:cNvSpPr>
          <p:nvPr/>
        </p:nvSpPr>
        <p:spPr bwMode="auto">
          <a:xfrm>
            <a:off x="0" y="400532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Crecimiento y viavilidad del  cordón de infección: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cross linking) de proteínas ricas en hidroxiprolina (extensinas) necesario para la progresión del cordón,  o respuestas de tipo hipersensible</a:t>
            </a:r>
            <a:r>
              <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rPr>
              <a:t> </a:t>
            </a:r>
            <a:endPar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endParaRPr>
          </a:p>
        </p:txBody>
      </p:sp>
      <p:sp>
        <p:nvSpPr>
          <p:cNvPr id="114696" name="Rectangle 11"/>
          <p:cNvSpPr>
            <a:spLocks noChangeArrowheads="1"/>
          </p:cNvSpPr>
          <p:nvPr/>
        </p:nvSpPr>
        <p:spPr bwMode="auto">
          <a:xfrm>
            <a:off x="0" y="530563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Desarrollo del primordio nodular</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la entrada en ciclo celular del periciclo y de las células corticales de la raíz, es altamente dependiente del balance redox celular, dado por la relación EAO y antioxidantes solubles como glutatión</a:t>
            </a:r>
          </a:p>
        </p:txBody>
      </p:sp>
    </p:spTree>
    <p:extLst>
      <p:ext uri="{BB962C8B-B14F-4D97-AF65-F5344CB8AC3E}">
        <p14:creationId xmlns:p14="http://schemas.microsoft.com/office/powerpoint/2010/main" val="4235750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142884" y="2193966"/>
            <a:ext cx="90011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Generación de EAOs  en nódulos fijadores:</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altas tasas respiratorias</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autooxidación de la leghemoglobina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potencial capacidad de la Nitrogenasa de reducir directamente al O</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
                <a:srgbClr val="FFCC00"/>
              </a:buClr>
              <a:buSzTx/>
              <a:buFontTx/>
              <a:buChar char="•"/>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producción de H</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O</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asociada  a la senescencia nodular </a:t>
            </a:r>
          </a:p>
        </p:txBody>
      </p:sp>
      <p:sp>
        <p:nvSpPr>
          <p:cNvPr id="115715" name="Rectangle 6"/>
          <p:cNvSpPr>
            <a:spLocks noChangeArrowheads="1"/>
          </p:cNvSpPr>
          <p:nvPr/>
        </p:nvSpPr>
        <p:spPr bwMode="auto">
          <a:xfrm>
            <a:off x="0" y="404870"/>
            <a:ext cx="8820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
                <a:srgbClr val="FF3300"/>
              </a:buClr>
              <a:buSzTx/>
              <a:buFont typeface="Wingdings" pitchFamily="2" charset="2"/>
              <a:buChar char="ü"/>
              <a:tabLst/>
              <a:defRPr/>
            </a:pPr>
            <a:r>
              <a:rPr kumimoji="0" lang="es-AR" altLang="es-MX" sz="2000" b="0" i="0" u="none" strike="noStrike" kern="1200" cap="none" spc="0" normalizeH="0" baseline="0" noProof="0">
                <a:ln>
                  <a:noFill/>
                </a:ln>
                <a:solidFill>
                  <a:srgbClr val="FFCC00"/>
                </a:solidFill>
                <a:effectLst/>
                <a:uLnTx/>
                <a:uFillTx/>
                <a:latin typeface="Arial" pitchFamily="34" charset="0"/>
                <a:ea typeface="+mn-ea"/>
                <a:cs typeface="+mn-cs"/>
              </a:rPr>
              <a:t>Senescencia nodular:  </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desbalance entre producción/degradación de EAO </a:t>
            </a:r>
          </a:p>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None/>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 pérdida de la capacidad de fijar N</a:t>
            </a:r>
            <a:r>
              <a:rPr kumimoji="0" lang="es-AR" altLang="es-MX" sz="2000" b="0" i="0" u="none" strike="noStrike" kern="1200" cap="none" spc="0" normalizeH="0" baseline="-25000" noProof="0">
                <a:ln>
                  <a:noFill/>
                </a:ln>
                <a:solidFill>
                  <a:srgbClr val="FFFFFF"/>
                </a:solidFill>
                <a:effectLst/>
                <a:uLnTx/>
                <a:uFillTx/>
                <a:latin typeface="Arial" pitchFamily="34" charset="0"/>
                <a:ea typeface="+mn-ea"/>
                <a:cs typeface="+mn-cs"/>
              </a:rPr>
              <a:t>2</a:t>
            </a: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atmosférico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 inducción de actividades líticas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	- formación de pigmentos verdes (leghemoglobina oxidada)</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484478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Users\fagiani.miguel\Desktop\Puppo 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30" y="116633"/>
            <a:ext cx="6082501" cy="644679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518" y="6488668"/>
            <a:ext cx="913853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Calibri"/>
                <a:ea typeface="+mn-ea"/>
                <a:cs typeface="+mn-cs"/>
              </a:rPr>
              <a:t>Puppo</a:t>
            </a:r>
            <a:r>
              <a:rPr kumimoji="0" lang="es-ES" sz="1800" b="0" i="0" u="none" strike="noStrike" kern="1200" cap="none" spc="0" normalizeH="0" baseline="0" noProof="0" dirty="0">
                <a:ln>
                  <a:noFill/>
                </a:ln>
                <a:solidFill>
                  <a:prstClr val="black"/>
                </a:solidFill>
                <a:effectLst/>
                <a:uLnTx/>
                <a:uFillTx/>
                <a:latin typeface="Calibri"/>
                <a:ea typeface="+mn-ea"/>
                <a:cs typeface="+mn-cs"/>
              </a:rPr>
              <a:t> </a:t>
            </a:r>
            <a:r>
              <a:rPr kumimoji="0" lang="es-ES" sz="1800" b="0" i="1" u="none" strike="noStrike" kern="1200" cap="none" spc="0" normalizeH="0" baseline="0" noProof="0" dirty="0">
                <a:ln>
                  <a:noFill/>
                </a:ln>
                <a:solidFill>
                  <a:prstClr val="black"/>
                </a:solidFill>
                <a:effectLst/>
                <a:uLnTx/>
                <a:uFillTx/>
                <a:latin typeface="Calibri"/>
                <a:ea typeface="+mn-ea"/>
                <a:cs typeface="+mn-cs"/>
              </a:rPr>
              <a:t>et al. </a:t>
            </a:r>
            <a:r>
              <a:rPr kumimoji="0" lang="es-ES" sz="1800" b="0" i="0" u="none" strike="noStrike" kern="1200" cap="none" spc="0" normalizeH="0" baseline="0" noProof="0" dirty="0">
                <a:ln>
                  <a:noFill/>
                </a:ln>
                <a:solidFill>
                  <a:prstClr val="black"/>
                </a:solidFill>
                <a:effectLst/>
                <a:uLnTx/>
                <a:uFillTx/>
                <a:latin typeface="Calibri"/>
                <a:ea typeface="+mn-ea"/>
                <a:cs typeface="+mn-cs"/>
              </a:rPr>
              <a:t>2013 </a:t>
            </a:r>
            <a:r>
              <a:rPr kumimoji="0" lang="es-ES" sz="1200" b="0" i="0" u="none" strike="noStrike" kern="1200" cap="none" spc="0" normalizeH="0" baseline="0" noProof="0" dirty="0">
                <a:ln>
                  <a:noFill/>
                </a:ln>
                <a:solidFill>
                  <a:prstClr val="black"/>
                </a:solidFill>
                <a:effectLst/>
                <a:uLnTx/>
                <a:uFillTx/>
                <a:latin typeface="Calibri"/>
                <a:ea typeface="+mn-ea"/>
                <a:cs typeface="+mn-cs"/>
              </a:rPr>
              <a:t>ANTIOXIDANTS &amp; REDOX SIGNALING</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753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1480" y="128996"/>
            <a:ext cx="2286000" cy="3543300"/>
          </a:xfrm>
          <a:prstGeom prst="rect">
            <a:avLst/>
          </a:prstGeom>
        </p:spPr>
      </p:pic>
      <p:pic>
        <p:nvPicPr>
          <p:cNvPr id="6" name="Imagen 5"/>
          <p:cNvPicPr>
            <a:picLocks noChangeAspect="1"/>
          </p:cNvPicPr>
          <p:nvPr/>
        </p:nvPicPr>
        <p:blipFill>
          <a:blip r:embed="rId3"/>
          <a:stretch>
            <a:fillRect/>
          </a:stretch>
        </p:blipFill>
        <p:spPr>
          <a:xfrm>
            <a:off x="3930423" y="385898"/>
            <a:ext cx="4338365" cy="5643057"/>
          </a:xfrm>
          <a:prstGeom prst="rect">
            <a:avLst/>
          </a:prstGeom>
        </p:spPr>
      </p:pic>
    </p:spTree>
    <p:extLst>
      <p:ext uri="{BB962C8B-B14F-4D97-AF65-F5344CB8AC3E}">
        <p14:creationId xmlns:p14="http://schemas.microsoft.com/office/powerpoint/2010/main" val="3634428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6444"/>
            <a:ext cx="7886700" cy="994172"/>
          </a:xfrm>
        </p:spPr>
        <p:txBody>
          <a:bodyPr>
            <a:noAutofit/>
          </a:bodyPr>
          <a:lstStyle/>
          <a:p>
            <a:pPr marL="342900" indent="-342900">
              <a:buClr>
                <a:srgbClr val="FF0000"/>
              </a:buClr>
              <a:buFont typeface="Wingdings" panose="05000000000000000000" pitchFamily="2" charset="2"/>
              <a:buChar char="Ø"/>
            </a:pPr>
            <a:r>
              <a:rPr lang="en-US" sz="2700" dirty="0" err="1"/>
              <a:t>Organogénesis</a:t>
            </a:r>
            <a:r>
              <a:rPr lang="en-US" sz="2700" dirty="0"/>
              <a:t> nodular</a:t>
            </a:r>
            <a:br>
              <a:rPr lang="en-US" sz="2400" dirty="0"/>
            </a:br>
            <a:r>
              <a:rPr lang="en-US" sz="2400" dirty="0"/>
              <a:t>	</a:t>
            </a:r>
            <a:r>
              <a:rPr lang="en-US" sz="2400" dirty="0" err="1"/>
              <a:t>Regulación</a:t>
            </a:r>
            <a:r>
              <a:rPr lang="en-US" sz="2400" dirty="0"/>
              <a:t> </a:t>
            </a:r>
            <a:r>
              <a:rPr lang="en-US" sz="2400" dirty="0" err="1"/>
              <a:t>sistemica</a:t>
            </a:r>
            <a:r>
              <a:rPr lang="en-US" sz="2400" dirty="0"/>
              <a:t>		</a:t>
            </a:r>
            <a:endParaRPr lang="en-US" sz="2100" dirty="0"/>
          </a:p>
        </p:txBody>
      </p:sp>
      <p:pic>
        <p:nvPicPr>
          <p:cNvPr id="4" name="Imagen 3"/>
          <p:cNvPicPr>
            <a:picLocks noChangeAspect="1"/>
          </p:cNvPicPr>
          <p:nvPr/>
        </p:nvPicPr>
        <p:blipFill>
          <a:blip r:embed="rId2"/>
          <a:stretch>
            <a:fillRect/>
          </a:stretch>
        </p:blipFill>
        <p:spPr>
          <a:xfrm>
            <a:off x="1031966" y="1070616"/>
            <a:ext cx="7256355" cy="5539909"/>
          </a:xfrm>
          <a:prstGeom prst="rect">
            <a:avLst/>
          </a:prstGeom>
        </p:spPr>
      </p:pic>
    </p:spTree>
    <p:extLst>
      <p:ext uri="{BB962C8B-B14F-4D97-AF65-F5344CB8AC3E}">
        <p14:creationId xmlns:p14="http://schemas.microsoft.com/office/powerpoint/2010/main" val="2760440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3" name="Group 1"/>
          <p:cNvGrpSpPr>
            <a:grpSpLocks/>
          </p:cNvGrpSpPr>
          <p:nvPr/>
        </p:nvGrpSpPr>
        <p:grpSpPr bwMode="auto">
          <a:xfrm>
            <a:off x="567559" y="1268760"/>
            <a:ext cx="8401911" cy="4710112"/>
            <a:chOff x="567559" y="1462088"/>
            <a:chExt cx="8401911" cy="4710112"/>
          </a:xfrm>
        </p:grpSpPr>
        <p:sp>
          <p:nvSpPr>
            <p:cNvPr id="76804" name="TextBox 162"/>
            <p:cNvSpPr txBox="1">
              <a:spLocks noChangeArrowheads="1"/>
            </p:cNvSpPr>
            <p:nvPr/>
          </p:nvSpPr>
          <p:spPr bwMode="auto">
            <a:xfrm>
              <a:off x="1752600" y="1534096"/>
              <a:ext cx="1600200" cy="92392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Inoculation of one half of a root system... </a:t>
              </a:r>
            </a:p>
          </p:txBody>
        </p:sp>
        <p:sp>
          <p:nvSpPr>
            <p:cNvPr id="76805" name="Rectangle 163"/>
            <p:cNvSpPr>
              <a:spLocks noChangeArrowheads="1"/>
            </p:cNvSpPr>
            <p:nvPr/>
          </p:nvSpPr>
          <p:spPr bwMode="auto">
            <a:xfrm>
              <a:off x="5257800" y="1534096"/>
              <a:ext cx="1676400" cy="92392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...can inhibit nodulation in the other half</a:t>
              </a:r>
            </a:p>
          </p:txBody>
        </p:sp>
        <p:sp>
          <p:nvSpPr>
            <p:cNvPr id="76806" name="TextBox 168"/>
            <p:cNvSpPr txBox="1">
              <a:spLocks noChangeArrowheads="1"/>
            </p:cNvSpPr>
            <p:nvPr/>
          </p:nvSpPr>
          <p:spPr bwMode="auto">
            <a:xfrm>
              <a:off x="567559" y="3307082"/>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Infection with rhizobia generates a mobile signal that travels to the shoot </a:t>
              </a:r>
              <a:endParaRPr kumimoji="0" lang="en-AU" alt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6807" name="TextBox 169"/>
            <p:cNvSpPr txBox="1">
              <a:spLocks noChangeArrowheads="1"/>
            </p:cNvSpPr>
            <p:nvPr/>
          </p:nvSpPr>
          <p:spPr bwMode="auto">
            <a:xfrm>
              <a:off x="6226270" y="2916320"/>
              <a:ext cx="2743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Perception of this signal generates a signal to the root to inhibit further nodulation.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alt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This regulation adjusts nodule numbers to the plant’s nitrogen demand</a:t>
              </a:r>
            </a:p>
          </p:txBody>
        </p:sp>
        <p:grpSp>
          <p:nvGrpSpPr>
            <p:cNvPr id="76808" name="Group 14"/>
            <p:cNvGrpSpPr>
              <a:grpSpLocks/>
            </p:cNvGrpSpPr>
            <p:nvPr/>
          </p:nvGrpSpPr>
          <p:grpSpPr bwMode="auto">
            <a:xfrm>
              <a:off x="2590800" y="1462088"/>
              <a:ext cx="3505200" cy="4710112"/>
              <a:chOff x="2590800" y="1081860"/>
              <a:chExt cx="3505200" cy="4709341"/>
            </a:xfrm>
          </p:grpSpPr>
          <p:grpSp>
            <p:nvGrpSpPr>
              <p:cNvPr id="76809" name="Group 1"/>
              <p:cNvGrpSpPr>
                <a:grpSpLocks/>
              </p:cNvGrpSpPr>
              <p:nvPr/>
            </p:nvGrpSpPr>
            <p:grpSpPr bwMode="auto">
              <a:xfrm>
                <a:off x="4419600" y="4212007"/>
                <a:ext cx="1676400" cy="1579194"/>
                <a:chOff x="4876800" y="4809289"/>
                <a:chExt cx="1676400" cy="1210511"/>
              </a:xfrm>
            </p:grpSpPr>
            <p:cxnSp>
              <p:nvCxnSpPr>
                <p:cNvPr id="154" name="Straight Connector 153"/>
                <p:cNvCxnSpPr/>
                <p:nvPr/>
              </p:nvCxnSpPr>
              <p:spPr>
                <a:xfrm>
                  <a:off x="4876800"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6553200"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876800" y="60198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810" name="Group 10"/>
              <p:cNvGrpSpPr>
                <a:grpSpLocks/>
              </p:cNvGrpSpPr>
              <p:nvPr/>
            </p:nvGrpSpPr>
            <p:grpSpPr bwMode="auto">
              <a:xfrm>
                <a:off x="2590800" y="4228395"/>
                <a:ext cx="1676400" cy="1562805"/>
                <a:chOff x="2590800" y="4809289"/>
                <a:chExt cx="1676400" cy="1210511"/>
              </a:xfrm>
            </p:grpSpPr>
            <p:grpSp>
              <p:nvGrpSpPr>
                <p:cNvPr id="76985" name="Group 2"/>
                <p:cNvGrpSpPr>
                  <a:grpSpLocks/>
                </p:cNvGrpSpPr>
                <p:nvPr/>
              </p:nvGrpSpPr>
              <p:grpSpPr bwMode="auto">
                <a:xfrm>
                  <a:off x="2590800" y="4809289"/>
                  <a:ext cx="1676400" cy="1210511"/>
                  <a:chOff x="2286000" y="4809289"/>
                  <a:chExt cx="1676400" cy="1210511"/>
                </a:xfrm>
              </p:grpSpPr>
              <p:cxnSp>
                <p:nvCxnSpPr>
                  <p:cNvPr id="147" name="Straight Connector 146"/>
                  <p:cNvCxnSpPr/>
                  <p:nvPr/>
                </p:nvCxnSpPr>
                <p:spPr>
                  <a:xfrm>
                    <a:off x="2286000" y="4816182"/>
                    <a:ext cx="0" cy="1203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62400" y="4808805"/>
                    <a:ext cx="0" cy="1210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3" name="Straight Connector 152"/>
                <p:cNvCxnSpPr/>
                <p:nvPr/>
              </p:nvCxnSpPr>
              <p:spPr>
                <a:xfrm>
                  <a:off x="2590800" y="6019801"/>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6" name="Rectangle 185"/>
              <p:cNvSpPr/>
              <p:nvPr/>
            </p:nvSpPr>
            <p:spPr>
              <a:xfrm>
                <a:off x="4419600" y="4211898"/>
                <a:ext cx="1676400" cy="157930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2590800" y="4211898"/>
                <a:ext cx="1676400" cy="157930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34"/>
              <p:cNvSpPr>
                <a:spLocks/>
              </p:cNvSpPr>
              <p:nvPr/>
            </p:nvSpPr>
            <p:spPr bwMode="auto">
              <a:xfrm>
                <a:off x="3975100" y="4183327"/>
                <a:ext cx="350838" cy="185707"/>
              </a:xfrm>
              <a:custGeom>
                <a:avLst/>
                <a:gdLst>
                  <a:gd name="T0" fmla="*/ 0 w 384196"/>
                  <a:gd name="T1" fmla="*/ 185707 h 201062"/>
                  <a:gd name="T2" fmla="*/ 321590 w 384196"/>
                  <a:gd name="T3" fmla="*/ 14511 h 201062"/>
                  <a:gd name="T4" fmla="*/ 338517 w 384196"/>
                  <a:gd name="T5" fmla="*/ 88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 name="Freeform 37"/>
              <p:cNvSpPr>
                <a:spLocks/>
              </p:cNvSpPr>
              <p:nvPr/>
            </p:nvSpPr>
            <p:spPr bwMode="auto">
              <a:xfrm rot="1721441">
                <a:off x="4737100" y="4770606"/>
                <a:ext cx="928688" cy="644419"/>
              </a:xfrm>
              <a:custGeom>
                <a:avLst/>
                <a:gdLst>
                  <a:gd name="T0" fmla="*/ 0 w 1013254"/>
                  <a:gd name="T1" fmla="*/ 0 h 698157"/>
                  <a:gd name="T2" fmla="*/ 503983 w 1013254"/>
                  <a:gd name="T3" fmla="*/ 364980 h 698157"/>
                  <a:gd name="T4" fmla="*/ 928688 w 1013254"/>
                  <a:gd name="T5" fmla="*/ 644419 h 698157"/>
                  <a:gd name="T6" fmla="*/ 0 60000 65536"/>
                  <a:gd name="T7" fmla="*/ 0 60000 65536"/>
                  <a:gd name="T8" fmla="*/ 0 60000 65536"/>
                </a:gdLst>
                <a:ahLst/>
                <a:cxnLst>
                  <a:cxn ang="T6">
                    <a:pos x="T0" y="T1"/>
                  </a:cxn>
                  <a:cxn ang="T7">
                    <a:pos x="T2" y="T3"/>
                  </a:cxn>
                  <a:cxn ang="T8">
                    <a:pos x="T4" y="T5"/>
                  </a:cxn>
                </a:cxnLst>
                <a:rect l="0" t="0" r="r" b="b"/>
                <a:pathLst>
                  <a:path w="1013254" h="698157">
                    <a:moveTo>
                      <a:pt x="0" y="0"/>
                    </a:moveTo>
                    <a:cubicBezTo>
                      <a:pt x="190499" y="139528"/>
                      <a:pt x="380999" y="279057"/>
                      <a:pt x="549875" y="395416"/>
                    </a:cubicBezTo>
                    <a:cubicBezTo>
                      <a:pt x="718751" y="511776"/>
                      <a:pt x="936024" y="648730"/>
                      <a:pt x="1013254" y="698157"/>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cxnSp>
            <p:nvCxnSpPr>
              <p:cNvPr id="166" name="Straight Arrow Connector 165"/>
              <p:cNvCxnSpPr/>
              <p:nvPr/>
            </p:nvCxnSpPr>
            <p:spPr>
              <a:xfrm flipV="1">
                <a:off x="2900363" y="3256379"/>
                <a:ext cx="228600" cy="1295188"/>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5200650" y="2861156"/>
                <a:ext cx="404813" cy="109519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817" name="Group 113"/>
              <p:cNvGrpSpPr>
                <a:grpSpLocks/>
              </p:cNvGrpSpPr>
              <p:nvPr/>
            </p:nvGrpSpPr>
            <p:grpSpPr bwMode="auto">
              <a:xfrm>
                <a:off x="3244243" y="1081860"/>
                <a:ext cx="1917678" cy="3138331"/>
                <a:chOff x="3270614" y="2317039"/>
                <a:chExt cx="2087974" cy="3410780"/>
              </a:xfrm>
            </p:grpSpPr>
            <p:grpSp>
              <p:nvGrpSpPr>
                <p:cNvPr id="76835" name="Group 111"/>
                <p:cNvGrpSpPr>
                  <a:grpSpLocks/>
                </p:cNvGrpSpPr>
                <p:nvPr/>
              </p:nvGrpSpPr>
              <p:grpSpPr bwMode="auto">
                <a:xfrm>
                  <a:off x="3270614" y="2317039"/>
                  <a:ext cx="2087974" cy="3410780"/>
                  <a:chOff x="3270614" y="2317039"/>
                  <a:chExt cx="2087974" cy="3410780"/>
                </a:xfrm>
              </p:grpSpPr>
              <p:grpSp>
                <p:nvGrpSpPr>
                  <p:cNvPr id="76838" name="Group 103"/>
                  <p:cNvGrpSpPr>
                    <a:grpSpLocks/>
                  </p:cNvGrpSpPr>
                  <p:nvPr/>
                </p:nvGrpSpPr>
                <p:grpSpPr bwMode="auto">
                  <a:xfrm>
                    <a:off x="3270614" y="2317039"/>
                    <a:ext cx="2087974" cy="3410780"/>
                    <a:chOff x="3629824" y="1242518"/>
                    <a:chExt cx="3542981" cy="4324323"/>
                  </a:xfrm>
                </p:grpSpPr>
                <p:grpSp>
                  <p:nvGrpSpPr>
                    <p:cNvPr id="76847" name="Group 53"/>
                    <p:cNvGrpSpPr>
                      <a:grpSpLocks/>
                    </p:cNvGrpSpPr>
                    <p:nvPr/>
                  </p:nvGrpSpPr>
                  <p:grpSpPr bwMode="auto">
                    <a:xfrm flipH="1">
                      <a:off x="4240652" y="1242518"/>
                      <a:ext cx="2932153" cy="3515123"/>
                      <a:chOff x="3489168" y="1849973"/>
                      <a:chExt cx="2932153" cy="3515123"/>
                    </a:xfrm>
                  </p:grpSpPr>
                  <p:sp>
                    <p:nvSpPr>
                      <p:cNvPr id="115" name="Freeform 114"/>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15"/>
                      <p:cNvSpPr/>
                      <p:nvPr/>
                    </p:nvSpPr>
                    <p:spPr>
                      <a:xfrm rot="410632">
                        <a:off x="4881163" y="4301673"/>
                        <a:ext cx="551397"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rot="2233009">
                        <a:off x="4836208" y="4161023"/>
                        <a:ext cx="639188"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17"/>
                      <p:cNvSpPr/>
                      <p:nvPr/>
                    </p:nvSpPr>
                    <p:spPr>
                      <a:xfrm rot="5437780">
                        <a:off x="4920886" y="3671644"/>
                        <a:ext cx="551141" cy="56019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Freeform 118"/>
                      <p:cNvSpPr/>
                      <p:nvPr/>
                    </p:nvSpPr>
                    <p:spPr>
                      <a:xfrm rot="410632">
                        <a:off x="4309236" y="3116284"/>
                        <a:ext cx="551397" cy="55770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rot="410632" flipH="1">
                        <a:off x="4584934" y="2689806"/>
                        <a:ext cx="310894"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120"/>
                      <p:cNvSpPr/>
                      <p:nvPr/>
                    </p:nvSpPr>
                    <p:spPr>
                      <a:xfrm rot="410632">
                        <a:off x="4667057" y="3020053"/>
                        <a:ext cx="67457" cy="562077"/>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121"/>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122"/>
                      <p:cNvSpPr/>
                      <p:nvPr/>
                    </p:nvSpPr>
                    <p:spPr>
                      <a:xfrm rot="410632">
                        <a:off x="4804906" y="2191155"/>
                        <a:ext cx="105587" cy="524896"/>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123"/>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24"/>
                      <p:cNvSpPr/>
                      <p:nvPr/>
                    </p:nvSpPr>
                    <p:spPr>
                      <a:xfrm rot="410632">
                        <a:off x="4881163" y="2447041"/>
                        <a:ext cx="249303" cy="325874"/>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Freeform 125"/>
                      <p:cNvSpPr/>
                      <p:nvPr/>
                    </p:nvSpPr>
                    <p:spPr>
                      <a:xfrm rot="410632">
                        <a:off x="4790242" y="2171471"/>
                        <a:ext cx="187710" cy="57738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937" name="Group 16"/>
                      <p:cNvGrpSpPr>
                        <a:grpSpLocks/>
                      </p:cNvGrpSpPr>
                      <p:nvPr/>
                    </p:nvGrpSpPr>
                    <p:grpSpPr bwMode="auto">
                      <a:xfrm rot="410632">
                        <a:off x="3489168" y="3128037"/>
                        <a:ext cx="1470031" cy="781702"/>
                        <a:chOff x="1021763" y="3985056"/>
                        <a:chExt cx="1706937" cy="1084548"/>
                      </a:xfrm>
                    </p:grpSpPr>
                    <p:sp>
                      <p:nvSpPr>
                        <p:cNvPr id="176" name="Freeform 175"/>
                        <p:cNvSpPr/>
                        <p:nvPr/>
                      </p:nvSpPr>
                      <p:spPr>
                        <a:xfrm>
                          <a:off x="1488408" y="4046550"/>
                          <a:ext cx="480193" cy="540119"/>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Freeform 176"/>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177"/>
                        <p:cNvSpPr/>
                        <p:nvPr/>
                      </p:nvSpPr>
                      <p:spPr>
                        <a:xfrm>
                          <a:off x="2215915" y="3952701"/>
                          <a:ext cx="507438" cy="731286"/>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178"/>
                        <p:cNvSpPr/>
                        <p:nvPr/>
                      </p:nvSpPr>
                      <p:spPr>
                        <a:xfrm>
                          <a:off x="1427616" y="4453229"/>
                          <a:ext cx="517656" cy="19723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Freeform 179"/>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80"/>
                        <p:cNvSpPr/>
                        <p:nvPr/>
                      </p:nvSpPr>
                      <p:spPr>
                        <a:xfrm>
                          <a:off x="1244774" y="4636974"/>
                          <a:ext cx="132821" cy="191167"/>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181"/>
                        <p:cNvSpPr/>
                        <p:nvPr/>
                      </p:nvSpPr>
                      <p:spPr>
                        <a:xfrm>
                          <a:off x="1553366" y="4471961"/>
                          <a:ext cx="91951" cy="2670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182"/>
                        <p:cNvSpPr/>
                        <p:nvPr/>
                      </p:nvSpPr>
                      <p:spPr>
                        <a:xfrm>
                          <a:off x="1143312" y="4614132"/>
                          <a:ext cx="81735" cy="26095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8" name="Freeform 127"/>
                      <p:cNvSpPr/>
                      <p:nvPr/>
                    </p:nvSpPr>
                    <p:spPr>
                      <a:xfrm rot="410632">
                        <a:off x="4860633" y="1849973"/>
                        <a:ext cx="146648" cy="798278"/>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28"/>
                      <p:cNvSpPr/>
                      <p:nvPr/>
                    </p:nvSpPr>
                    <p:spPr>
                      <a:xfrm rot="410632">
                        <a:off x="4977952" y="2018376"/>
                        <a:ext cx="164246"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129"/>
                      <p:cNvSpPr/>
                      <p:nvPr/>
                    </p:nvSpPr>
                    <p:spPr>
                      <a:xfrm rot="410632">
                        <a:off x="4916358" y="1913397"/>
                        <a:ext cx="131984" cy="56864"/>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130"/>
                      <p:cNvSpPr/>
                      <p:nvPr/>
                    </p:nvSpPr>
                    <p:spPr>
                      <a:xfrm rot="410632">
                        <a:off x="4787308" y="1856534"/>
                        <a:ext cx="114387" cy="100605"/>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131"/>
                      <p:cNvSpPr/>
                      <p:nvPr/>
                    </p:nvSpPr>
                    <p:spPr>
                      <a:xfrm rot="410632">
                        <a:off x="4819572" y="2628569"/>
                        <a:ext cx="266899" cy="34993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132"/>
                      <p:cNvSpPr/>
                      <p:nvPr/>
                    </p:nvSpPr>
                    <p:spPr>
                      <a:xfrm rot="410632">
                        <a:off x="4699319" y="2864772"/>
                        <a:ext cx="316760"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p:cNvSpPr/>
                      <p:nvPr/>
                    </p:nvSpPr>
                    <p:spPr>
                      <a:xfrm rot="410632">
                        <a:off x="5004347" y="2654813"/>
                        <a:ext cx="164246"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945" name="Group 24"/>
                      <p:cNvGrpSpPr>
                        <a:grpSpLocks/>
                      </p:cNvGrpSpPr>
                      <p:nvPr/>
                    </p:nvGrpSpPr>
                    <p:grpSpPr bwMode="auto">
                      <a:xfrm rot="8162874" flipV="1">
                        <a:off x="4860616" y="3167847"/>
                        <a:ext cx="1560705" cy="1205870"/>
                        <a:chOff x="1013905" y="4104684"/>
                        <a:chExt cx="1560705" cy="1205870"/>
                      </a:xfrm>
                    </p:grpSpPr>
                    <p:sp>
                      <p:nvSpPr>
                        <p:cNvPr id="165" name="Freeform 164"/>
                        <p:cNvSpPr/>
                        <p:nvPr/>
                      </p:nvSpPr>
                      <p:spPr>
                        <a:xfrm>
                          <a:off x="1204490" y="4203214"/>
                          <a:ext cx="504470" cy="505211"/>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16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68"/>
                        <p:cNvSpPr/>
                        <p:nvPr/>
                      </p:nvSpPr>
                      <p:spPr>
                        <a:xfrm rot="19337557">
                          <a:off x="1983644" y="4105836"/>
                          <a:ext cx="545531" cy="69548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Freeform 169"/>
                        <p:cNvSpPr/>
                        <p:nvPr/>
                      </p:nvSpPr>
                      <p:spPr>
                        <a:xfrm>
                          <a:off x="1168274" y="4592595"/>
                          <a:ext cx="542599"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17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171"/>
                        <p:cNvSpPr/>
                        <p:nvPr/>
                      </p:nvSpPr>
                      <p:spPr>
                        <a:xfrm>
                          <a:off x="927866" y="4671320"/>
                          <a:ext cx="131982"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172"/>
                        <p:cNvSpPr/>
                        <p:nvPr/>
                      </p:nvSpPr>
                      <p:spPr>
                        <a:xfrm>
                          <a:off x="1281239" y="4918257"/>
                          <a:ext cx="114385"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173"/>
                        <p:cNvSpPr/>
                        <p:nvPr/>
                      </p:nvSpPr>
                      <p:spPr>
                        <a:xfrm>
                          <a:off x="1312144" y="4605713"/>
                          <a:ext cx="90921" cy="25588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174"/>
                        <p:cNvSpPr/>
                        <p:nvPr/>
                      </p:nvSpPr>
                      <p:spPr>
                        <a:xfrm>
                          <a:off x="899799" y="4629157"/>
                          <a:ext cx="90923"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946" name="Group 25"/>
                      <p:cNvGrpSpPr>
                        <a:grpSpLocks/>
                      </p:cNvGrpSpPr>
                      <p:nvPr/>
                    </p:nvGrpSpPr>
                    <p:grpSpPr bwMode="auto">
                      <a:xfrm rot="410632">
                        <a:off x="3786213" y="4102557"/>
                        <a:ext cx="1749985" cy="1262539"/>
                        <a:chOff x="1021763" y="3988939"/>
                        <a:chExt cx="1749985" cy="1262539"/>
                      </a:xfrm>
                    </p:grpSpPr>
                    <p:sp>
                      <p:nvSpPr>
                        <p:cNvPr id="137" name="Freeform 136"/>
                        <p:cNvSpPr/>
                        <p:nvPr/>
                      </p:nvSpPr>
                      <p:spPr>
                        <a:xfrm>
                          <a:off x="1450073" y="4075892"/>
                          <a:ext cx="516202" cy="5074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13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45"/>
                        <p:cNvSpPr/>
                        <p:nvPr/>
                      </p:nvSpPr>
                      <p:spPr>
                        <a:xfrm>
                          <a:off x="2219492" y="3988517"/>
                          <a:ext cx="551397" cy="697675"/>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Freeform 148"/>
                        <p:cNvSpPr/>
                        <p:nvPr/>
                      </p:nvSpPr>
                      <p:spPr>
                        <a:xfrm>
                          <a:off x="1358105" y="4449287"/>
                          <a:ext cx="551397"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149"/>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50"/>
                        <p:cNvSpPr/>
                        <p:nvPr/>
                      </p:nvSpPr>
                      <p:spPr>
                        <a:xfrm>
                          <a:off x="1190129" y="4522823"/>
                          <a:ext cx="129050" cy="181526"/>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51"/>
                        <p:cNvSpPr/>
                        <p:nvPr/>
                      </p:nvSpPr>
                      <p:spPr>
                        <a:xfrm>
                          <a:off x="1458647" y="4817810"/>
                          <a:ext cx="108521"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62"/>
                        <p:cNvSpPr/>
                        <p:nvPr/>
                      </p:nvSpPr>
                      <p:spPr>
                        <a:xfrm>
                          <a:off x="1581472" y="4491997"/>
                          <a:ext cx="90923" cy="26244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163"/>
                        <p:cNvSpPr/>
                        <p:nvPr/>
                      </p:nvSpPr>
                      <p:spPr>
                        <a:xfrm>
                          <a:off x="1148788" y="4541581"/>
                          <a:ext cx="93855" cy="2558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848" name="Group 54"/>
                    <p:cNvGrpSpPr>
                      <a:grpSpLocks/>
                    </p:cNvGrpSpPr>
                    <p:nvPr/>
                  </p:nvGrpSpPr>
                  <p:grpSpPr bwMode="auto">
                    <a:xfrm>
                      <a:off x="3629824" y="2002373"/>
                      <a:ext cx="2943897" cy="3564468"/>
                      <a:chOff x="3477424" y="1849973"/>
                      <a:chExt cx="2943897" cy="3564468"/>
                    </a:xfrm>
                  </p:grpSpPr>
                  <p:sp>
                    <p:nvSpPr>
                      <p:cNvPr id="67" name="Freeform 66"/>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7"/>
                      <p:cNvSpPr/>
                      <p:nvPr/>
                    </p:nvSpPr>
                    <p:spPr>
                      <a:xfrm rot="410632">
                        <a:off x="4792514" y="4298544"/>
                        <a:ext cx="548465" cy="56207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68"/>
                      <p:cNvSpPr/>
                      <p:nvPr/>
                    </p:nvSpPr>
                    <p:spPr>
                      <a:xfrm rot="2625253">
                        <a:off x="4787147" y="4088798"/>
                        <a:ext cx="727065" cy="643496"/>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9"/>
                      <p:cNvSpPr/>
                      <p:nvPr/>
                    </p:nvSpPr>
                    <p:spPr>
                      <a:xfrm rot="5437780">
                        <a:off x="4831866" y="3675449"/>
                        <a:ext cx="548953" cy="55726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70"/>
                      <p:cNvSpPr/>
                      <p:nvPr/>
                    </p:nvSpPr>
                    <p:spPr>
                      <a:xfrm rot="410632">
                        <a:off x="4314441" y="3119716"/>
                        <a:ext cx="478072"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71"/>
                      <p:cNvSpPr/>
                      <p:nvPr/>
                    </p:nvSpPr>
                    <p:spPr>
                      <a:xfrm rot="410632" flipH="1">
                        <a:off x="4584274" y="2686676"/>
                        <a:ext cx="219971"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2"/>
                      <p:cNvSpPr/>
                      <p:nvPr/>
                    </p:nvSpPr>
                    <p:spPr>
                      <a:xfrm rot="410632">
                        <a:off x="4669329" y="3019111"/>
                        <a:ext cx="67459" cy="56426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3"/>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4"/>
                      <p:cNvSpPr/>
                      <p:nvPr/>
                    </p:nvSpPr>
                    <p:spPr>
                      <a:xfrm rot="410632">
                        <a:off x="4792514" y="2192399"/>
                        <a:ext cx="23464" cy="522708"/>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5"/>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6"/>
                      <p:cNvSpPr/>
                      <p:nvPr/>
                    </p:nvSpPr>
                    <p:spPr>
                      <a:xfrm rot="410632">
                        <a:off x="4792514" y="2448286"/>
                        <a:ext cx="246369" cy="321499"/>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77"/>
                      <p:cNvSpPr/>
                      <p:nvPr/>
                    </p:nvSpPr>
                    <p:spPr>
                      <a:xfrm rot="410632">
                        <a:off x="4792514" y="2170529"/>
                        <a:ext cx="90923" cy="577386"/>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6869" name="Group 67"/>
                      <p:cNvGrpSpPr>
                        <a:grpSpLocks/>
                      </p:cNvGrpSpPr>
                      <p:nvPr/>
                    </p:nvGrpSpPr>
                    <p:grpSpPr bwMode="auto">
                      <a:xfrm rot="410632">
                        <a:off x="3477424" y="3211269"/>
                        <a:ext cx="1389202" cy="692529"/>
                        <a:chOff x="1013905" y="4108776"/>
                        <a:chExt cx="1613082" cy="960828"/>
                      </a:xfrm>
                    </p:grpSpPr>
                    <p:sp>
                      <p:nvSpPr>
                        <p:cNvPr id="107" name="Freeform 106"/>
                        <p:cNvSpPr/>
                        <p:nvPr/>
                      </p:nvSpPr>
                      <p:spPr>
                        <a:xfrm>
                          <a:off x="1161727" y="4190168"/>
                          <a:ext cx="514252" cy="4855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10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08"/>
                        <p:cNvSpPr/>
                        <p:nvPr/>
                      </p:nvSpPr>
                      <p:spPr>
                        <a:xfrm>
                          <a:off x="1912754" y="4086326"/>
                          <a:ext cx="507441" cy="64025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109"/>
                        <p:cNvSpPr/>
                        <p:nvPr/>
                      </p:nvSpPr>
                      <p:spPr>
                        <a:xfrm>
                          <a:off x="1241750" y="4551562"/>
                          <a:ext cx="548306" cy="18509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11"/>
                        <p:cNvSpPr/>
                        <p:nvPr/>
                      </p:nvSpPr>
                      <p:spPr>
                        <a:xfrm>
                          <a:off x="1052114" y="4612350"/>
                          <a:ext cx="132821" cy="17296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12"/>
                        <p:cNvSpPr/>
                        <p:nvPr/>
                      </p:nvSpPr>
                      <p:spPr>
                        <a:xfrm>
                          <a:off x="1228091" y="4556270"/>
                          <a:ext cx="91953" cy="2518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113"/>
                        <p:cNvSpPr/>
                        <p:nvPr/>
                      </p:nvSpPr>
                      <p:spPr>
                        <a:xfrm>
                          <a:off x="960040" y="4530266"/>
                          <a:ext cx="85140" cy="24578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79"/>
                      <p:cNvSpPr/>
                      <p:nvPr/>
                    </p:nvSpPr>
                    <p:spPr>
                      <a:xfrm rot="410632">
                        <a:off x="4792514" y="1849029"/>
                        <a:ext cx="126118" cy="798280"/>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0"/>
                      <p:cNvSpPr/>
                      <p:nvPr/>
                    </p:nvSpPr>
                    <p:spPr>
                      <a:xfrm rot="410632">
                        <a:off x="4883437" y="2021808"/>
                        <a:ext cx="170112"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81"/>
                      <p:cNvSpPr/>
                      <p:nvPr/>
                    </p:nvSpPr>
                    <p:spPr>
                      <a:xfrm rot="410632">
                        <a:off x="4827709" y="1912455"/>
                        <a:ext cx="126118" cy="54676"/>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p:cNvSpPr/>
                      <p:nvPr/>
                    </p:nvSpPr>
                    <p:spPr>
                      <a:xfrm rot="410632">
                        <a:off x="4792514" y="1855591"/>
                        <a:ext cx="17598" cy="102791"/>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3"/>
                      <p:cNvSpPr/>
                      <p:nvPr/>
                    </p:nvSpPr>
                    <p:spPr>
                      <a:xfrm rot="410632">
                        <a:off x="4792514" y="2627625"/>
                        <a:ext cx="202376" cy="347744"/>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4"/>
                      <p:cNvSpPr/>
                      <p:nvPr/>
                    </p:nvSpPr>
                    <p:spPr>
                      <a:xfrm rot="410632">
                        <a:off x="4704525" y="2863828"/>
                        <a:ext cx="217039"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5"/>
                      <p:cNvSpPr/>
                      <p:nvPr/>
                    </p:nvSpPr>
                    <p:spPr>
                      <a:xfrm rot="410632">
                        <a:off x="4909832" y="2653870"/>
                        <a:ext cx="170112"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877" name="Group 75"/>
                      <p:cNvGrpSpPr>
                        <a:grpSpLocks/>
                      </p:cNvGrpSpPr>
                      <p:nvPr/>
                    </p:nvGrpSpPr>
                    <p:grpSpPr bwMode="auto">
                      <a:xfrm rot="8162874" flipV="1">
                        <a:off x="4860616" y="3167847"/>
                        <a:ext cx="1560705" cy="1205870"/>
                        <a:chOff x="1013905" y="4104684"/>
                        <a:chExt cx="1560705" cy="1205870"/>
                      </a:xfrm>
                    </p:grpSpPr>
                    <p:sp>
                      <p:nvSpPr>
                        <p:cNvPr id="98" name="Freeform 97"/>
                        <p:cNvSpPr/>
                        <p:nvPr/>
                      </p:nvSpPr>
                      <p:spPr>
                        <a:xfrm>
                          <a:off x="1332996" y="4152964"/>
                          <a:ext cx="504470" cy="4942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9"/>
                        <p:cNvSpPr/>
                        <p:nvPr/>
                      </p:nvSpPr>
                      <p:spPr>
                        <a:xfrm rot="19337557">
                          <a:off x="2051372" y="4083239"/>
                          <a:ext cx="545531" cy="68017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p:cNvSpPr/>
                        <p:nvPr/>
                      </p:nvSpPr>
                      <p:spPr>
                        <a:xfrm>
                          <a:off x="1295080" y="4542433"/>
                          <a:ext cx="539666" cy="18808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101"/>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02"/>
                        <p:cNvSpPr/>
                        <p:nvPr/>
                      </p:nvSpPr>
                      <p:spPr>
                        <a:xfrm>
                          <a:off x="1209404" y="4521144"/>
                          <a:ext cx="123185" cy="17933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03"/>
                        <p:cNvSpPr/>
                        <p:nvPr/>
                      </p:nvSpPr>
                      <p:spPr>
                        <a:xfrm>
                          <a:off x="1388629" y="4855137"/>
                          <a:ext cx="111453" cy="428665"/>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104"/>
                        <p:cNvSpPr/>
                        <p:nvPr/>
                      </p:nvSpPr>
                      <p:spPr>
                        <a:xfrm>
                          <a:off x="1465912" y="4538152"/>
                          <a:ext cx="90921" cy="2493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105"/>
                        <p:cNvSpPr/>
                        <p:nvPr/>
                      </p:nvSpPr>
                      <p:spPr>
                        <a:xfrm>
                          <a:off x="1004593" y="4546214"/>
                          <a:ext cx="87989" cy="25151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878" name="Group 76"/>
                      <p:cNvGrpSpPr>
                        <a:grpSpLocks/>
                      </p:cNvGrpSpPr>
                      <p:nvPr/>
                    </p:nvGrpSpPr>
                    <p:grpSpPr bwMode="auto">
                      <a:xfrm rot="410632">
                        <a:off x="3768239" y="4212663"/>
                        <a:ext cx="1613082" cy="1201778"/>
                        <a:chOff x="1013905" y="4108776"/>
                        <a:chExt cx="1613082" cy="1201778"/>
                      </a:xfrm>
                    </p:grpSpPr>
                    <p:sp>
                      <p:nvSpPr>
                        <p:cNvPr id="89" name="Freeform 88"/>
                        <p:cNvSpPr/>
                        <p:nvPr/>
                      </p:nvSpPr>
                      <p:spPr>
                        <a:xfrm>
                          <a:off x="1248191" y="4152735"/>
                          <a:ext cx="513270" cy="505212"/>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89"/>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0"/>
                        <p:cNvSpPr/>
                        <p:nvPr/>
                      </p:nvSpPr>
                      <p:spPr>
                        <a:xfrm>
                          <a:off x="1914687" y="4019457"/>
                          <a:ext cx="551397" cy="719546"/>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91"/>
                        <p:cNvSpPr/>
                        <p:nvPr/>
                      </p:nvSpPr>
                      <p:spPr>
                        <a:xfrm>
                          <a:off x="1074920" y="4495976"/>
                          <a:ext cx="548463" cy="196836"/>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92"/>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3"/>
                        <p:cNvSpPr/>
                        <p:nvPr/>
                      </p:nvSpPr>
                      <p:spPr>
                        <a:xfrm>
                          <a:off x="920396" y="4596950"/>
                          <a:ext cx="126118"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4"/>
                        <p:cNvSpPr/>
                        <p:nvPr/>
                      </p:nvSpPr>
                      <p:spPr>
                        <a:xfrm>
                          <a:off x="1220761" y="4822944"/>
                          <a:ext cx="108521" cy="457098"/>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5"/>
                        <p:cNvSpPr/>
                        <p:nvPr/>
                      </p:nvSpPr>
                      <p:spPr>
                        <a:xfrm>
                          <a:off x="1388958" y="4554647"/>
                          <a:ext cx="90921"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6"/>
                        <p:cNvSpPr/>
                        <p:nvPr/>
                      </p:nvSpPr>
                      <p:spPr>
                        <a:xfrm>
                          <a:off x="910678" y="4527041"/>
                          <a:ext cx="90923" cy="27994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57" name="Freeform 56"/>
                  <p:cNvSpPr/>
                  <p:nvPr/>
                </p:nvSpPr>
                <p:spPr>
                  <a:xfrm rot="6665107" flipH="1" flipV="1">
                    <a:off x="4491675" y="3451870"/>
                    <a:ext cx="96602" cy="241987"/>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840" name="Group 109"/>
                  <p:cNvGrpSpPr>
                    <a:grpSpLocks/>
                  </p:cNvGrpSpPr>
                  <p:nvPr/>
                </p:nvGrpSpPr>
                <p:grpSpPr bwMode="auto">
                  <a:xfrm flipH="1">
                    <a:off x="4410460" y="3405119"/>
                    <a:ext cx="197083" cy="235888"/>
                    <a:chOff x="5117073" y="2820268"/>
                    <a:chExt cx="466825" cy="580482"/>
                  </a:xfrm>
                </p:grpSpPr>
                <p:sp>
                  <p:nvSpPr>
                    <p:cNvPr id="59" name="Freeform 58"/>
                    <p:cNvSpPr/>
                    <p:nvPr/>
                  </p:nvSpPr>
                  <p:spPr>
                    <a:xfrm>
                      <a:off x="5408133" y="3241551"/>
                      <a:ext cx="192425" cy="15706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59"/>
                    <p:cNvSpPr/>
                    <p:nvPr/>
                  </p:nvSpPr>
                  <p:spPr>
                    <a:xfrm flipH="1" flipV="1">
                      <a:off x="5211612" y="2834029"/>
                      <a:ext cx="311158" cy="44148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p:cNvSpPr/>
                    <p:nvPr/>
                  </p:nvSpPr>
                  <p:spPr>
                    <a:xfrm rot="1632148">
                      <a:off x="5432698" y="2986850"/>
                      <a:ext cx="208802" cy="229232"/>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p:cNvSpPr/>
                    <p:nvPr/>
                  </p:nvSpPr>
                  <p:spPr>
                    <a:xfrm rot="1092254">
                      <a:off x="5371284" y="2982603"/>
                      <a:ext cx="253840" cy="301398"/>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p:cNvSpPr/>
                    <p:nvPr/>
                  </p:nvSpPr>
                  <p:spPr>
                    <a:xfrm>
                      <a:off x="5354907" y="3241551"/>
                      <a:ext cx="192428" cy="14857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p:cNvSpPr/>
                    <p:nvPr/>
                  </p:nvSpPr>
                  <p:spPr>
                    <a:xfrm rot="20866693">
                      <a:off x="5166575" y="2821292"/>
                      <a:ext cx="315254" cy="50091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4" name="Freeform 53"/>
                <p:cNvSpPr/>
                <p:nvPr/>
              </p:nvSpPr>
              <p:spPr>
                <a:xfrm rot="437188">
                  <a:off x="3698209" y="4145575"/>
                  <a:ext cx="145192" cy="557185"/>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54"/>
                <p:cNvSpPr/>
                <p:nvPr/>
              </p:nvSpPr>
              <p:spPr>
                <a:xfrm rot="20826694">
                  <a:off x="4424168" y="4545782"/>
                  <a:ext cx="141735" cy="558911"/>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Freeform 30"/>
              <p:cNvSpPr>
                <a:spLocks/>
              </p:cNvSpPr>
              <p:nvPr/>
            </p:nvSpPr>
            <p:spPr bwMode="auto">
              <a:xfrm>
                <a:off x="2805113" y="4361098"/>
                <a:ext cx="1184275" cy="592040"/>
              </a:xfrm>
              <a:custGeom>
                <a:avLst/>
                <a:gdLst>
                  <a:gd name="T0" fmla="*/ 0 w 1291281"/>
                  <a:gd name="T1" fmla="*/ 592040 h 642551"/>
                  <a:gd name="T2" fmla="*/ 373982 w 1291281"/>
                  <a:gd name="T3" fmla="*/ 421259 h 642551"/>
                  <a:gd name="T4" fmla="*/ 736630 w 1291281"/>
                  <a:gd name="T5" fmla="*/ 244786 h 642551"/>
                  <a:gd name="T6" fmla="*/ 1002951 w 1291281"/>
                  <a:gd name="T7" fmla="*/ 136625 h 642551"/>
                  <a:gd name="T8" fmla="*/ 1184275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2" name="Freeform 31"/>
              <p:cNvSpPr>
                <a:spLocks/>
              </p:cNvSpPr>
              <p:nvPr/>
            </p:nvSpPr>
            <p:spPr bwMode="auto">
              <a:xfrm>
                <a:off x="4392613" y="4153169"/>
                <a:ext cx="1154112" cy="772986"/>
              </a:xfrm>
              <a:custGeom>
                <a:avLst/>
                <a:gdLst>
                  <a:gd name="T0" fmla="*/ 1154112 w 1167714"/>
                  <a:gd name="T1" fmla="*/ 772986 h 729048"/>
                  <a:gd name="T2" fmla="*/ 812153 w 1167714"/>
                  <a:gd name="T3" fmla="*/ 615769 h 729048"/>
                  <a:gd name="T4" fmla="*/ 299215 w 1167714"/>
                  <a:gd name="T5" fmla="*/ 26858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3" name="Freeform 32"/>
              <p:cNvSpPr>
                <a:spLocks/>
              </p:cNvSpPr>
              <p:nvPr/>
            </p:nvSpPr>
            <p:spPr bwMode="auto">
              <a:xfrm rot="1520355">
                <a:off x="3513138" y="4235706"/>
                <a:ext cx="433387" cy="1423755"/>
              </a:xfrm>
              <a:custGeom>
                <a:avLst/>
                <a:gdLst>
                  <a:gd name="T0" fmla="*/ 433387 w 282459"/>
                  <a:gd name="T1" fmla="*/ 1423755 h 1328352"/>
                  <a:gd name="T2" fmla="*/ 82638 w 282459"/>
                  <a:gd name="T3" fmla="*/ 1013183 h 1328352"/>
                  <a:gd name="T4" fmla="*/ 16279 w 282459"/>
                  <a:gd name="T5" fmla="*/ 443682 h 1328352"/>
                  <a:gd name="T6" fmla="*/ 319630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6" name="Freeform 35"/>
              <p:cNvSpPr>
                <a:spLocks/>
              </p:cNvSpPr>
              <p:nvPr/>
            </p:nvSpPr>
            <p:spPr bwMode="auto">
              <a:xfrm>
                <a:off x="4421188" y="4167455"/>
                <a:ext cx="692150" cy="1377724"/>
              </a:xfrm>
              <a:custGeom>
                <a:avLst/>
                <a:gdLst>
                  <a:gd name="T0" fmla="*/ 0 w 753762"/>
                  <a:gd name="T1" fmla="*/ 0 h 1495168"/>
                  <a:gd name="T2" fmla="*/ 312035 w 753762"/>
                  <a:gd name="T3" fmla="*/ 455446 h 1495168"/>
                  <a:gd name="T4" fmla="*/ 584356 w 753762"/>
                  <a:gd name="T5" fmla="*/ 956437 h 1495168"/>
                  <a:gd name="T6" fmla="*/ 692150 w 753762"/>
                  <a:gd name="T7" fmla="*/ 1377724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7" name="Freeform 36"/>
              <p:cNvSpPr>
                <a:spLocks/>
              </p:cNvSpPr>
              <p:nvPr/>
            </p:nvSpPr>
            <p:spPr bwMode="auto">
              <a:xfrm rot="-1240151">
                <a:off x="3246438" y="4397604"/>
                <a:ext cx="1073150" cy="601565"/>
              </a:xfrm>
              <a:custGeom>
                <a:avLst/>
                <a:gdLst>
                  <a:gd name="T0" fmla="*/ 0 w 1167714"/>
                  <a:gd name="T1" fmla="*/ 601565 h 654908"/>
                  <a:gd name="T2" fmla="*/ 391786 w 1167714"/>
                  <a:gd name="T3" fmla="*/ 476712 h 654908"/>
                  <a:gd name="T4" fmla="*/ 658653 w 1167714"/>
                  <a:gd name="T5" fmla="*/ 272407 h 654908"/>
                  <a:gd name="T6" fmla="*/ 948233 w 1167714"/>
                  <a:gd name="T7" fmla="*/ 45401 h 654908"/>
                  <a:gd name="T8" fmla="*/ 1073150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1" name="Oval 40"/>
              <p:cNvSpPr>
                <a:spLocks noChangeArrowheads="1"/>
              </p:cNvSpPr>
              <p:nvPr/>
            </p:nvSpPr>
            <p:spPr bwMode="auto">
              <a:xfrm>
                <a:off x="3648075" y="4875364"/>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a:spLocks noChangeArrowheads="1"/>
              </p:cNvSpPr>
              <p:nvPr/>
            </p:nvSpPr>
            <p:spPr bwMode="auto">
              <a:xfrm>
                <a:off x="3703638" y="4659499"/>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a:spLocks noChangeArrowheads="1"/>
              </p:cNvSpPr>
              <p:nvPr/>
            </p:nvSpPr>
            <p:spPr bwMode="auto">
              <a:xfrm>
                <a:off x="3684588" y="4461094"/>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a:spLocks noChangeArrowheads="1"/>
              </p:cNvSpPr>
              <p:nvPr/>
            </p:nvSpPr>
            <p:spPr bwMode="auto">
              <a:xfrm>
                <a:off x="3195638" y="4661086"/>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a:spLocks noChangeArrowheads="1"/>
              </p:cNvSpPr>
              <p:nvPr/>
            </p:nvSpPr>
            <p:spPr bwMode="auto">
              <a:xfrm>
                <a:off x="3894138" y="4310306"/>
                <a:ext cx="114300"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a:spLocks noChangeArrowheads="1"/>
              </p:cNvSpPr>
              <p:nvPr/>
            </p:nvSpPr>
            <p:spPr bwMode="auto">
              <a:xfrm>
                <a:off x="3524250" y="4756320"/>
                <a:ext cx="112713" cy="11904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a:spLocks noChangeArrowheads="1"/>
              </p:cNvSpPr>
              <p:nvPr/>
            </p:nvSpPr>
            <p:spPr bwMode="auto">
              <a:xfrm>
                <a:off x="3362325" y="4808700"/>
                <a:ext cx="115888"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a:spLocks noChangeArrowheads="1"/>
              </p:cNvSpPr>
              <p:nvPr/>
            </p:nvSpPr>
            <p:spPr bwMode="auto">
              <a:xfrm>
                <a:off x="4068763" y="4276974"/>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a:spLocks noChangeArrowheads="1"/>
              </p:cNvSpPr>
              <p:nvPr/>
            </p:nvSpPr>
            <p:spPr bwMode="auto">
              <a:xfrm>
                <a:off x="3455988" y="4611882"/>
                <a:ext cx="114300"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a:spLocks noChangeArrowheads="1"/>
              </p:cNvSpPr>
              <p:nvPr/>
            </p:nvSpPr>
            <p:spPr bwMode="auto">
              <a:xfrm>
                <a:off x="3535363" y="4491252"/>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a:spLocks noChangeArrowheads="1"/>
              </p:cNvSpPr>
              <p:nvPr/>
            </p:nvSpPr>
            <p:spPr bwMode="auto">
              <a:xfrm>
                <a:off x="3443288" y="5149956"/>
                <a:ext cx="114300" cy="11904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Arrow Connector 184"/>
              <p:cNvCxnSpPr/>
              <p:nvPr/>
            </p:nvCxnSpPr>
            <p:spPr>
              <a:xfrm flipV="1">
                <a:off x="5435600" y="3886513"/>
                <a:ext cx="312738" cy="96822"/>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61" name="Title 1"/>
          <p:cNvSpPr>
            <a:spLocks noGrp="1"/>
          </p:cNvSpPr>
          <p:nvPr>
            <p:ph type="title"/>
          </p:nvPr>
        </p:nvSpPr>
        <p:spPr>
          <a:xfrm>
            <a:off x="251520" y="5742384"/>
            <a:ext cx="8610600" cy="1143000"/>
          </a:xfrm>
        </p:spPr>
        <p:txBody>
          <a:bodyPr>
            <a:normAutofit/>
          </a:bodyPr>
          <a:lstStyle/>
          <a:p>
            <a:pPr algn="ctr"/>
            <a:r>
              <a:rPr lang="en-GB" altLang="en-US" sz="2000" b="1" dirty="0" err="1">
                <a:latin typeface="+mn-lt"/>
              </a:rPr>
              <a:t>Hypernodulating</a:t>
            </a:r>
            <a:r>
              <a:rPr lang="en-GB" altLang="en-US" sz="2000" b="1" dirty="0">
                <a:latin typeface="+mn-lt"/>
              </a:rPr>
              <a:t> mutants revealed a role for a CLV-like receptor in AON</a:t>
            </a:r>
          </a:p>
        </p:txBody>
      </p:sp>
      <p:sp>
        <p:nvSpPr>
          <p:cNvPr id="158" name="Text Box 2">
            <a:extLst>
              <a:ext uri="{FF2B5EF4-FFF2-40B4-BE49-F238E27FC236}">
                <a16:creationId xmlns:a16="http://schemas.microsoft.com/office/drawing/2014/main" id="{5F62F84F-856D-4623-8DDD-A7893D6E2D92}"/>
              </a:ext>
            </a:extLst>
          </p:cNvPr>
          <p:cNvSpPr txBox="1">
            <a:spLocks noChangeArrowheads="1"/>
          </p:cNvSpPr>
          <p:nvPr/>
        </p:nvSpPr>
        <p:spPr bwMode="auto">
          <a:xfrm>
            <a:off x="323528" y="188640"/>
            <a:ext cx="864594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0" fontAlgn="auto" latinLnBrk="0" hangingPunct="0">
              <a:lnSpc>
                <a:spcPct val="100000"/>
              </a:lnSpc>
              <a:spcBef>
                <a:spcPts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prstClr val="black"/>
                </a:solidFill>
                <a:effectLst/>
                <a:uLnTx/>
                <a:uFillTx/>
                <a:latin typeface="Calibri Light" panose="020F0302020204030204"/>
                <a:ea typeface="+mn-ea"/>
                <a:cs typeface="+mn-cs"/>
              </a:rPr>
              <a:t>Organogénesis</a:t>
            </a:r>
            <a:r>
              <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mn-cs"/>
              </a:rPr>
              <a:t> nodular</a:t>
            </a:r>
            <a:endPar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Control  sistémico: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Autorregulacion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la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Noculacion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(AON)</a:t>
            </a:r>
          </a:p>
        </p:txBody>
      </p:sp>
    </p:spTree>
    <p:extLst>
      <p:ext uri="{BB962C8B-B14F-4D97-AF65-F5344CB8AC3E}">
        <p14:creationId xmlns:p14="http://schemas.microsoft.com/office/powerpoint/2010/main" val="122637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24A86B4-3B51-4E7A-956C-BFF8F557BA69}"/>
              </a:ext>
            </a:extLst>
          </p:cNvPr>
          <p:cNvSpPr>
            <a:spLocks noGrp="1"/>
          </p:cNvSpPr>
          <p:nvPr>
            <p:ph type="title"/>
          </p:nvPr>
        </p:nvSpPr>
        <p:spPr>
          <a:xfrm>
            <a:off x="266700" y="76200"/>
            <a:ext cx="8610600" cy="1143000"/>
          </a:xfrm>
        </p:spPr>
        <p:txBody>
          <a:bodyPr/>
          <a:lstStyle/>
          <a:p>
            <a:r>
              <a:rPr lang="en-GB" altLang="en-US"/>
              <a:t>Hypernodulating mutants revealed a role for a CLV-like receptor in AON</a:t>
            </a:r>
          </a:p>
        </p:txBody>
      </p:sp>
      <p:grpSp>
        <p:nvGrpSpPr>
          <p:cNvPr id="77827" name="Group 1">
            <a:extLst>
              <a:ext uri="{FF2B5EF4-FFF2-40B4-BE49-F238E27FC236}">
                <a16:creationId xmlns:a16="http://schemas.microsoft.com/office/drawing/2014/main" id="{E33EBFCC-507F-413A-8C1A-92BBE7D67735}"/>
              </a:ext>
            </a:extLst>
          </p:cNvPr>
          <p:cNvGrpSpPr>
            <a:grpSpLocks/>
          </p:cNvGrpSpPr>
          <p:nvPr/>
        </p:nvGrpSpPr>
        <p:grpSpPr bwMode="auto">
          <a:xfrm>
            <a:off x="304800" y="1316038"/>
            <a:ext cx="8839200" cy="5008562"/>
            <a:chOff x="304800" y="1316038"/>
            <a:chExt cx="8839200" cy="5008562"/>
          </a:xfrm>
        </p:grpSpPr>
        <p:grpSp>
          <p:nvGrpSpPr>
            <p:cNvPr id="77828" name="Group 5">
              <a:extLst>
                <a:ext uri="{FF2B5EF4-FFF2-40B4-BE49-F238E27FC236}">
                  <a16:creationId xmlns:a16="http://schemas.microsoft.com/office/drawing/2014/main" id="{B58F9C9B-21D4-486F-83FD-4332D208F1E3}"/>
                </a:ext>
              </a:extLst>
            </p:cNvPr>
            <p:cNvGrpSpPr>
              <a:grpSpLocks/>
            </p:cNvGrpSpPr>
            <p:nvPr/>
          </p:nvGrpSpPr>
          <p:grpSpPr bwMode="auto">
            <a:xfrm>
              <a:off x="3733800" y="1752600"/>
              <a:ext cx="4933950" cy="3875088"/>
              <a:chOff x="3733800" y="1752600"/>
              <a:chExt cx="4933950" cy="3875495"/>
            </a:xfrm>
          </p:grpSpPr>
          <p:pic>
            <p:nvPicPr>
              <p:cNvPr id="77847" name="Picture 8">
                <a:extLst>
                  <a:ext uri="{FF2B5EF4-FFF2-40B4-BE49-F238E27FC236}">
                    <a16:creationId xmlns:a16="http://schemas.microsoft.com/office/drawing/2014/main" id="{9AEDA42C-9ADA-40CA-86C5-0BEA695B9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091154"/>
                <a:ext cx="4933950" cy="353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68963B3-CB55-41CA-AA25-B60C507921E4}"/>
                  </a:ext>
                </a:extLst>
              </p:cNvPr>
              <p:cNvSpPr/>
              <p:nvPr/>
            </p:nvSpPr>
            <p:spPr>
              <a:xfrm>
                <a:off x="3733800" y="2012977"/>
                <a:ext cx="228600" cy="36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EE22D76-1645-4A77-9F75-2FFA139ACD88}"/>
                  </a:ext>
                </a:extLst>
              </p:cNvPr>
              <p:cNvSpPr/>
              <p:nvPr/>
            </p:nvSpPr>
            <p:spPr>
              <a:xfrm>
                <a:off x="3733800" y="1752600"/>
                <a:ext cx="4933950" cy="33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7829" name="TextBox 3">
              <a:extLst>
                <a:ext uri="{FF2B5EF4-FFF2-40B4-BE49-F238E27FC236}">
                  <a16:creationId xmlns:a16="http://schemas.microsoft.com/office/drawing/2014/main" id="{2EBA36A4-92D5-4CE2-B377-C2123B18CE32}"/>
                </a:ext>
              </a:extLst>
            </p:cNvPr>
            <p:cNvSpPr txBox="1">
              <a:spLocks noChangeArrowheads="1"/>
            </p:cNvSpPr>
            <p:nvPr/>
          </p:nvSpPr>
          <p:spPr bwMode="auto">
            <a:xfrm>
              <a:off x="2438400" y="5862638"/>
              <a:ext cx="670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by permission from Macmillan Publishers Ltd: </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Nishimura, R., et al and Kawaguchi, M. (2002). HAR1 mediates systemic regulation of symbiotic organ development. Nature 420: </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3"/>
                </a:rPr>
                <a:t>426-429</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Searle IR, Men AE, Laniya TS, Buzas DM, Iturbe-Ormaetxe I, Carroll BJ, Gresshoff PM (2003) Long-distance signaling in nodulation directed by a CLAVATA1-like receptor kinase. </a:t>
              </a:r>
              <a:r>
                <a:rPr kumimoji="0" lang="fr-FR"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Science 299: </a:t>
              </a:r>
              <a:r>
                <a:rPr kumimoji="0" lang="fr-FR"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4"/>
                </a:rPr>
                <a:t>109-112</a:t>
              </a:r>
              <a:r>
                <a:rPr kumimoji="0" lang="fr-FR"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reprinted with permission from AAAS. </a:t>
              </a:r>
              <a:endPar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grpSp>
          <p:nvGrpSpPr>
            <p:cNvPr id="77830" name="Group 6">
              <a:extLst>
                <a:ext uri="{FF2B5EF4-FFF2-40B4-BE49-F238E27FC236}">
                  <a16:creationId xmlns:a16="http://schemas.microsoft.com/office/drawing/2014/main" id="{9551EFBB-9235-436B-BADB-20C9AC1357DA}"/>
                </a:ext>
              </a:extLst>
            </p:cNvPr>
            <p:cNvGrpSpPr>
              <a:grpSpLocks/>
            </p:cNvGrpSpPr>
            <p:nvPr/>
          </p:nvGrpSpPr>
          <p:grpSpPr bwMode="auto">
            <a:xfrm>
              <a:off x="304800" y="1316038"/>
              <a:ext cx="1844675" cy="4900612"/>
              <a:chOff x="609600" y="0"/>
              <a:chExt cx="1586035" cy="6072188"/>
            </a:xfrm>
          </p:grpSpPr>
          <p:pic>
            <p:nvPicPr>
              <p:cNvPr id="77843" name="Picture 2">
                <a:extLst>
                  <a:ext uri="{FF2B5EF4-FFF2-40B4-BE49-F238E27FC236}">
                    <a16:creationId xmlns:a16="http://schemas.microsoft.com/office/drawing/2014/main" id="{F4AC98BD-65EC-4EDE-B849-054B45D06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 y="63500"/>
                <a:ext cx="1562100"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4" name="TextBox 4">
                <a:extLst>
                  <a:ext uri="{FF2B5EF4-FFF2-40B4-BE49-F238E27FC236}">
                    <a16:creationId xmlns:a16="http://schemas.microsoft.com/office/drawing/2014/main" id="{36B3DC74-A74A-4193-9D50-D3DAEE2B52BF}"/>
                  </a:ext>
                </a:extLst>
              </p:cNvPr>
              <p:cNvSpPr txBox="1">
                <a:spLocks noChangeArrowheads="1"/>
              </p:cNvSpPr>
              <p:nvPr/>
            </p:nvSpPr>
            <p:spPr bwMode="auto">
              <a:xfrm>
                <a:off x="609600" y="635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7845" name="TextBox 5">
                <a:extLst>
                  <a:ext uri="{FF2B5EF4-FFF2-40B4-BE49-F238E27FC236}">
                    <a16:creationId xmlns:a16="http://schemas.microsoft.com/office/drawing/2014/main" id="{4D4B5A28-0B48-40FB-B47B-2CC6B6A741FA}"/>
                  </a:ext>
                </a:extLst>
              </p:cNvPr>
              <p:cNvSpPr txBox="1">
                <a:spLocks noChangeArrowheads="1"/>
              </p:cNvSpPr>
              <p:nvPr/>
            </p:nvSpPr>
            <p:spPr bwMode="auto">
              <a:xfrm>
                <a:off x="1195764" y="0"/>
                <a:ext cx="999871" cy="102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Hyper-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Nodulating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altLang="en-US" sz="16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a:t>
                </a:r>
                <a:r>
                  <a:rPr kumimoji="0" lang="en-GB"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7846" name="TextBox 1">
                <a:extLst>
                  <a:ext uri="{FF2B5EF4-FFF2-40B4-BE49-F238E27FC236}">
                    <a16:creationId xmlns:a16="http://schemas.microsoft.com/office/drawing/2014/main" id="{8FD25C1F-02AA-4515-8661-08FBDBE384C4}"/>
                  </a:ext>
                </a:extLst>
              </p:cNvPr>
              <p:cNvSpPr txBox="1">
                <a:spLocks noChangeArrowheads="1"/>
              </p:cNvSpPr>
              <p:nvPr/>
            </p:nvSpPr>
            <p:spPr bwMode="auto">
              <a:xfrm>
                <a:off x="1154113" y="5387696"/>
                <a:ext cx="1008061" cy="64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Lotus japonicus</a:t>
                </a:r>
              </a:p>
            </p:txBody>
          </p:sp>
        </p:grpSp>
        <p:sp>
          <p:nvSpPr>
            <p:cNvPr id="77831" name="TextBox 2">
              <a:extLst>
                <a:ext uri="{FF2B5EF4-FFF2-40B4-BE49-F238E27FC236}">
                  <a16:creationId xmlns:a16="http://schemas.microsoft.com/office/drawing/2014/main" id="{0A2D4954-A677-4F08-BB62-E7CB4D41E2D5}"/>
                </a:ext>
              </a:extLst>
            </p:cNvPr>
            <p:cNvSpPr txBox="1">
              <a:spLocks noChangeArrowheads="1"/>
            </p:cNvSpPr>
            <p:nvPr/>
          </p:nvSpPr>
          <p:spPr bwMode="auto">
            <a:xfrm>
              <a:off x="3733800" y="1752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Wild type</a:t>
              </a:r>
            </a:p>
          </p:txBody>
        </p:sp>
        <p:sp>
          <p:nvSpPr>
            <p:cNvPr id="77832" name="TextBox 5">
              <a:extLst>
                <a:ext uri="{FF2B5EF4-FFF2-40B4-BE49-F238E27FC236}">
                  <a16:creationId xmlns:a16="http://schemas.microsoft.com/office/drawing/2014/main" id="{185C7956-1112-4FC9-8A24-5E63C99BE787}"/>
                </a:ext>
              </a:extLst>
            </p:cNvPr>
            <p:cNvSpPr txBox="1">
              <a:spLocks noChangeArrowheads="1"/>
            </p:cNvSpPr>
            <p:nvPr/>
          </p:nvSpPr>
          <p:spPr bwMode="auto">
            <a:xfrm>
              <a:off x="6200775" y="1752600"/>
              <a:ext cx="2466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Hyper-nodulating</a:t>
              </a:r>
              <a:endParaRPr kumimoji="0" lang="en-US" altLang="en-US" sz="16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7833" name="TextBox 15">
              <a:extLst>
                <a:ext uri="{FF2B5EF4-FFF2-40B4-BE49-F238E27FC236}">
                  <a16:creationId xmlns:a16="http://schemas.microsoft.com/office/drawing/2014/main" id="{F0A6ED63-EC96-4136-B9AC-45348DE3202C}"/>
                </a:ext>
              </a:extLst>
            </p:cNvPr>
            <p:cNvSpPr txBox="1">
              <a:spLocks noChangeArrowheads="1"/>
            </p:cNvSpPr>
            <p:nvPr/>
          </p:nvSpPr>
          <p:spPr bwMode="auto">
            <a:xfrm>
              <a:off x="5257800" y="2120900"/>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Glycine max</a:t>
              </a:r>
            </a:p>
          </p:txBody>
        </p:sp>
        <p:grpSp>
          <p:nvGrpSpPr>
            <p:cNvPr id="77834" name="Group 16">
              <a:extLst>
                <a:ext uri="{FF2B5EF4-FFF2-40B4-BE49-F238E27FC236}">
                  <a16:creationId xmlns:a16="http://schemas.microsoft.com/office/drawing/2014/main" id="{35FB26C3-3D2E-481D-9F16-BE66BD04B5C5}"/>
                </a:ext>
              </a:extLst>
            </p:cNvPr>
            <p:cNvGrpSpPr>
              <a:grpSpLocks/>
            </p:cNvGrpSpPr>
            <p:nvPr/>
          </p:nvGrpSpPr>
          <p:grpSpPr bwMode="auto">
            <a:xfrm>
              <a:off x="2347913" y="1876425"/>
              <a:ext cx="1247775" cy="3141663"/>
              <a:chOff x="2347269" y="1876946"/>
              <a:chExt cx="1249060" cy="3140586"/>
            </a:xfrm>
          </p:grpSpPr>
          <p:grpSp>
            <p:nvGrpSpPr>
              <p:cNvPr id="77835" name="Group 9">
                <a:extLst>
                  <a:ext uri="{FF2B5EF4-FFF2-40B4-BE49-F238E27FC236}">
                    <a16:creationId xmlns:a16="http://schemas.microsoft.com/office/drawing/2014/main" id="{2E5AA65E-4466-46C1-9D14-CECFB6164EFD}"/>
                  </a:ext>
                </a:extLst>
              </p:cNvPr>
              <p:cNvGrpSpPr>
                <a:grpSpLocks/>
              </p:cNvGrpSpPr>
              <p:nvPr/>
            </p:nvGrpSpPr>
            <p:grpSpPr bwMode="auto">
              <a:xfrm>
                <a:off x="2514601" y="1876946"/>
                <a:ext cx="914400" cy="1851392"/>
                <a:chOff x="2514601" y="2644408"/>
                <a:chExt cx="914400" cy="1851392"/>
              </a:xfrm>
            </p:grpSpPr>
            <p:sp>
              <p:nvSpPr>
                <p:cNvPr id="18" name="Oval 17">
                  <a:extLst>
                    <a:ext uri="{FF2B5EF4-FFF2-40B4-BE49-F238E27FC236}">
                      <a16:creationId xmlns:a16="http://schemas.microsoft.com/office/drawing/2014/main" id="{294E362F-B9D7-4C3C-AE10-2C797F63D12E}"/>
                    </a:ext>
                  </a:extLst>
                </p:cNvPr>
                <p:cNvSpPr/>
                <p:nvPr/>
              </p:nvSpPr>
              <p:spPr bwMode="auto">
                <a:xfrm rot="10800000">
                  <a:off x="2742963" y="3329973"/>
                  <a:ext cx="457671" cy="1166413"/>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Block Arc 18">
                  <a:extLst>
                    <a:ext uri="{FF2B5EF4-FFF2-40B4-BE49-F238E27FC236}">
                      <a16:creationId xmlns:a16="http://schemas.microsoft.com/office/drawing/2014/main" id="{47EE7814-350A-4DAB-942F-574F4AAF87F1}"/>
                    </a:ext>
                  </a:extLst>
                </p:cNvPr>
                <p:cNvSpPr/>
                <p:nvPr/>
              </p:nvSpPr>
              <p:spPr bwMode="auto">
                <a:xfrm rot="10800000">
                  <a:off x="2514128" y="2644408"/>
                  <a:ext cx="915342" cy="914086"/>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7842" name="TextBox 7">
                  <a:extLst>
                    <a:ext uri="{FF2B5EF4-FFF2-40B4-BE49-F238E27FC236}">
                      <a16:creationId xmlns:a16="http://schemas.microsoft.com/office/drawing/2014/main" id="{8A887B50-4981-4179-AE1E-690E76B9B118}"/>
                    </a:ext>
                  </a:extLst>
                </p:cNvPr>
                <p:cNvSpPr txBox="1">
                  <a:spLocks noChangeArrowheads="1"/>
                </p:cNvSpPr>
                <p:nvPr/>
              </p:nvSpPr>
              <p:spPr bwMode="auto">
                <a:xfrm>
                  <a:off x="2663606" y="3728338"/>
                  <a:ext cx="629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CLV</a:t>
                  </a:r>
                </a:p>
              </p:txBody>
            </p:sp>
          </p:grpSp>
          <p:grpSp>
            <p:nvGrpSpPr>
              <p:cNvPr id="77836" name="Group 13">
                <a:extLst>
                  <a:ext uri="{FF2B5EF4-FFF2-40B4-BE49-F238E27FC236}">
                    <a16:creationId xmlns:a16="http://schemas.microsoft.com/office/drawing/2014/main" id="{31F71320-A373-4650-B488-3E74BAE74625}"/>
                  </a:ext>
                </a:extLst>
              </p:cNvPr>
              <p:cNvGrpSpPr>
                <a:grpSpLocks/>
              </p:cNvGrpSpPr>
              <p:nvPr/>
            </p:nvGrpSpPr>
            <p:grpSpPr bwMode="auto">
              <a:xfrm>
                <a:off x="2743200" y="3962400"/>
                <a:ext cx="457200" cy="457200"/>
                <a:chOff x="2743200" y="3962400"/>
                <a:chExt cx="457200" cy="457200"/>
              </a:xfrm>
            </p:grpSpPr>
            <p:cxnSp>
              <p:nvCxnSpPr>
                <p:cNvPr id="12" name="Straight Connector 11">
                  <a:extLst>
                    <a:ext uri="{FF2B5EF4-FFF2-40B4-BE49-F238E27FC236}">
                      <a16:creationId xmlns:a16="http://schemas.microsoft.com/office/drawing/2014/main" id="{8906EC2B-4926-439F-8ED7-BFBA9039E6C0}"/>
                    </a:ext>
                  </a:extLst>
                </p:cNvPr>
                <p:cNvCxnSpPr/>
                <p:nvPr/>
              </p:nvCxnSpPr>
              <p:spPr>
                <a:xfrm>
                  <a:off x="2971798" y="3962206"/>
                  <a:ext cx="0" cy="4570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12FBD1A-E22F-40EF-92D4-414558F62ACF}"/>
                    </a:ext>
                  </a:extLst>
                </p:cNvPr>
                <p:cNvCxnSpPr/>
                <p:nvPr/>
              </p:nvCxnSpPr>
              <p:spPr>
                <a:xfrm rot="5400000">
                  <a:off x="2971798" y="4190414"/>
                  <a:ext cx="0" cy="4576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837" name="TextBox 14">
                <a:extLst>
                  <a:ext uri="{FF2B5EF4-FFF2-40B4-BE49-F238E27FC236}">
                    <a16:creationId xmlns:a16="http://schemas.microsoft.com/office/drawing/2014/main" id="{84BC0307-47B2-48FD-99E4-1F5830CCBA97}"/>
                  </a:ext>
                </a:extLst>
              </p:cNvPr>
              <p:cNvSpPr txBox="1">
                <a:spLocks noChangeArrowheads="1"/>
              </p:cNvSpPr>
              <p:nvPr/>
            </p:nvSpPr>
            <p:spPr bwMode="auto">
              <a:xfrm>
                <a:off x="2347269" y="4648200"/>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nodulation</a:t>
                </a:r>
              </a:p>
            </p:txBody>
          </p:sp>
        </p:grpSp>
      </p:grpSp>
    </p:spTree>
    <p:extLst>
      <p:ext uri="{BB962C8B-B14F-4D97-AF65-F5344CB8AC3E}">
        <p14:creationId xmlns:p14="http://schemas.microsoft.com/office/powerpoint/2010/main" val="16972757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4"/>
          <p:cNvSpPr txBox="1">
            <a:spLocks noChangeArrowheads="1"/>
          </p:cNvSpPr>
          <p:nvPr/>
        </p:nvSpPr>
        <p:spPr bwMode="auto">
          <a:xfrm>
            <a:off x="609600" y="635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851" name="TextBox 5"/>
          <p:cNvSpPr txBox="1">
            <a:spLocks noChangeArrowheads="1"/>
          </p:cNvSpPr>
          <p:nvPr/>
        </p:nvSpPr>
        <p:spPr bwMode="auto">
          <a:xfrm>
            <a:off x="1330325" y="6350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har1-5</a:t>
            </a:r>
            <a:endParaRPr kumimoji="0" lang="en-US"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852" name="Title 1"/>
          <p:cNvSpPr txBox="1">
            <a:spLocks/>
          </p:cNvSpPr>
          <p:nvPr/>
        </p:nvSpPr>
        <p:spPr bwMode="auto">
          <a:xfrm>
            <a:off x="277688" y="5958408"/>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Grafting studies show that the CLV-like receptor acts in the shoot</a:t>
            </a:r>
          </a:p>
        </p:txBody>
      </p:sp>
      <p:grpSp>
        <p:nvGrpSpPr>
          <p:cNvPr id="78855" name="Group 2"/>
          <p:cNvGrpSpPr>
            <a:grpSpLocks/>
          </p:cNvGrpSpPr>
          <p:nvPr/>
        </p:nvGrpSpPr>
        <p:grpSpPr bwMode="auto">
          <a:xfrm>
            <a:off x="228600" y="1165225"/>
            <a:ext cx="8712200" cy="4702175"/>
            <a:chOff x="304800" y="1014413"/>
            <a:chExt cx="8712459" cy="4702175"/>
          </a:xfrm>
        </p:grpSpPr>
        <p:grpSp>
          <p:nvGrpSpPr>
            <p:cNvPr id="78856" name="Group 4"/>
            <p:cNvGrpSpPr>
              <a:grpSpLocks/>
            </p:cNvGrpSpPr>
            <p:nvPr/>
          </p:nvGrpSpPr>
          <p:grpSpPr bwMode="auto">
            <a:xfrm>
              <a:off x="1990725" y="1014413"/>
              <a:ext cx="5295900" cy="2959100"/>
              <a:chOff x="3289217" y="1623250"/>
              <a:chExt cx="5295280" cy="2957702"/>
            </a:xfrm>
          </p:grpSpPr>
          <p:grpSp>
            <p:nvGrpSpPr>
              <p:cNvPr id="78863" name="Group 13"/>
              <p:cNvGrpSpPr>
                <a:grpSpLocks/>
              </p:cNvGrpSpPr>
              <p:nvPr/>
            </p:nvGrpSpPr>
            <p:grpSpPr bwMode="auto">
              <a:xfrm>
                <a:off x="3289217" y="1623250"/>
                <a:ext cx="5295280" cy="2957702"/>
                <a:chOff x="876920" y="2251430"/>
                <a:chExt cx="5295280" cy="2957702"/>
              </a:xfrm>
            </p:grpSpPr>
            <p:sp>
              <p:nvSpPr>
                <p:cNvPr id="15" name="Rectangle 14"/>
                <p:cNvSpPr/>
                <p:nvPr/>
              </p:nvSpPr>
              <p:spPr>
                <a:xfrm>
                  <a:off x="4496154" y="3581127"/>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667513" y="3581127"/>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76970" y="3593821"/>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873" name="Group 17"/>
                <p:cNvGrpSpPr>
                  <a:grpSpLocks/>
                </p:cNvGrpSpPr>
                <p:nvPr/>
              </p:nvGrpSpPr>
              <p:grpSpPr bwMode="auto">
                <a:xfrm rot="1739782">
                  <a:off x="1173735" y="2293808"/>
                  <a:ext cx="1122493" cy="1245104"/>
                  <a:chOff x="998356" y="3130493"/>
                  <a:chExt cx="1122493" cy="1245104"/>
                </a:xfrm>
              </p:grpSpPr>
              <p:sp>
                <p:nvSpPr>
                  <p:cNvPr id="143" name="Freeform 142"/>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43"/>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44"/>
                  <p:cNvSpPr/>
                  <p:nvPr/>
                </p:nvSpPr>
                <p:spPr bwMode="auto">
                  <a:xfrm rot="410632">
                    <a:off x="1440432" y="3934862"/>
                    <a:ext cx="295249" cy="22690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Freeform 145"/>
                  <p:cNvSpPr/>
                  <p:nvPr/>
                </p:nvSpPr>
                <p:spPr bwMode="auto">
                  <a:xfrm rot="5437780">
                    <a:off x="1497405" y="3648294"/>
                    <a:ext cx="218971" cy="298424"/>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146"/>
                  <p:cNvSpPr/>
                  <p:nvPr/>
                </p:nvSpPr>
                <p:spPr bwMode="auto">
                  <a:xfrm rot="410632">
                    <a:off x="1207667" y="3464095"/>
                    <a:ext cx="239691" cy="225318"/>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9046" name="Group 67"/>
                  <p:cNvGrpSpPr>
                    <a:grpSpLocks/>
                  </p:cNvGrpSpPr>
                  <p:nvPr/>
                </p:nvGrpSpPr>
                <p:grpSpPr bwMode="auto">
                  <a:xfrm rot="410632">
                    <a:off x="998356" y="3513414"/>
                    <a:ext cx="516341" cy="282641"/>
                    <a:chOff x="1013905" y="4108776"/>
                    <a:chExt cx="1613082" cy="960828"/>
                  </a:xfrm>
                </p:grpSpPr>
                <p:sp>
                  <p:nvSpPr>
                    <p:cNvPr id="172" name="Freeform 171"/>
                    <p:cNvSpPr/>
                    <p:nvPr/>
                  </p:nvSpPr>
                  <p:spPr>
                    <a:xfrm>
                      <a:off x="1073693" y="4190563"/>
                      <a:ext cx="505820" cy="5178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172"/>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173"/>
                    <p:cNvSpPr/>
                    <p:nvPr/>
                  </p:nvSpPr>
                  <p:spPr>
                    <a:xfrm>
                      <a:off x="1818339" y="4104199"/>
                      <a:ext cx="500862" cy="66886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174"/>
                    <p:cNvSpPr/>
                    <p:nvPr/>
                  </p:nvSpPr>
                  <p:spPr>
                    <a:xfrm>
                      <a:off x="1149255" y="4552196"/>
                      <a:ext cx="540531" cy="19418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175"/>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176"/>
                    <p:cNvSpPr/>
                    <p:nvPr/>
                  </p:nvSpPr>
                  <p:spPr>
                    <a:xfrm>
                      <a:off x="935730" y="4633556"/>
                      <a:ext cx="128934" cy="178003"/>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177"/>
                    <p:cNvSpPr/>
                    <p:nvPr/>
                  </p:nvSpPr>
                  <p:spPr>
                    <a:xfrm>
                      <a:off x="1122382" y="4615830"/>
                      <a:ext cx="94220" cy="253521"/>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178"/>
                    <p:cNvSpPr/>
                    <p:nvPr/>
                  </p:nvSpPr>
                  <p:spPr>
                    <a:xfrm>
                      <a:off x="868596" y="4578941"/>
                      <a:ext cx="84305" cy="24812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047" name="Group 149"/>
                  <p:cNvGrpSpPr>
                    <a:grpSpLocks/>
                  </p:cNvGrpSpPr>
                  <p:nvPr/>
                </p:nvGrpSpPr>
                <p:grpSpPr bwMode="auto">
                  <a:xfrm rot="730992">
                    <a:off x="1461265" y="3130493"/>
                    <a:ext cx="250355" cy="576717"/>
                    <a:chOff x="1363146" y="3075059"/>
                    <a:chExt cx="250355" cy="576717"/>
                  </a:xfrm>
                </p:grpSpPr>
                <p:sp>
                  <p:nvSpPr>
                    <p:cNvPr id="164" name="Freeform 163"/>
                    <p:cNvSpPr/>
                    <p:nvPr/>
                  </p:nvSpPr>
                  <p:spPr bwMode="auto">
                    <a:xfrm rot="410632" flipH="1">
                      <a:off x="1336393" y="3295428"/>
                      <a:ext cx="95242" cy="128526"/>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164"/>
                    <p:cNvSpPr/>
                    <p:nvPr/>
                  </p:nvSpPr>
                  <p:spPr bwMode="auto">
                    <a:xfrm rot="410632">
                      <a:off x="1380814" y="3425418"/>
                      <a:ext cx="31747" cy="230079"/>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165"/>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166"/>
                    <p:cNvSpPr/>
                    <p:nvPr/>
                  </p:nvSpPr>
                  <p:spPr bwMode="auto">
                    <a:xfrm rot="410632">
                      <a:off x="1430435" y="3197724"/>
                      <a:ext cx="126989" cy="131701"/>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167"/>
                    <p:cNvSpPr/>
                    <p:nvPr/>
                  </p:nvSpPr>
                  <p:spPr bwMode="auto">
                    <a:xfrm rot="410632">
                      <a:off x="1426672" y="3082432"/>
                      <a:ext cx="47621" cy="23166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Freeform 168"/>
                    <p:cNvSpPr/>
                    <p:nvPr/>
                  </p:nvSpPr>
                  <p:spPr bwMode="auto">
                    <a:xfrm rot="410632">
                      <a:off x="1427176" y="3261572"/>
                      <a:ext cx="103178" cy="13804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169"/>
                    <p:cNvSpPr/>
                    <p:nvPr/>
                  </p:nvSpPr>
                  <p:spPr bwMode="auto">
                    <a:xfrm rot="410632">
                      <a:off x="1402566" y="3365482"/>
                      <a:ext cx="96828" cy="12217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170"/>
                    <p:cNvSpPr/>
                    <p:nvPr/>
                  </p:nvSpPr>
                  <p:spPr bwMode="auto">
                    <a:xfrm rot="410632">
                      <a:off x="1490244" y="3268102"/>
                      <a:ext cx="88892" cy="84097"/>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048" name="Group 75"/>
                  <p:cNvGrpSpPr>
                    <a:grpSpLocks/>
                  </p:cNvGrpSpPr>
                  <p:nvPr/>
                </p:nvGrpSpPr>
                <p:grpSpPr bwMode="auto">
                  <a:xfrm rot="8162874" flipV="1">
                    <a:off x="1421745" y="3549277"/>
                    <a:ext cx="699104" cy="277646"/>
                    <a:chOff x="1296547" y="4083452"/>
                    <a:chExt cx="1302234" cy="680290"/>
                  </a:xfrm>
                </p:grpSpPr>
                <p:sp>
                  <p:nvSpPr>
                    <p:cNvPr id="160" name="Freeform 159"/>
                    <p:cNvSpPr/>
                    <p:nvPr/>
                  </p:nvSpPr>
                  <p:spPr>
                    <a:xfrm>
                      <a:off x="1405197" y="4084201"/>
                      <a:ext cx="502657" cy="49376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Freeform 160"/>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161"/>
                    <p:cNvSpPr/>
                    <p:nvPr/>
                  </p:nvSpPr>
                  <p:spPr>
                    <a:xfrm rot="19337557">
                      <a:off x="2112279" y="4033061"/>
                      <a:ext cx="544053"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Freeform 162"/>
                    <p:cNvSpPr/>
                    <p:nvPr/>
                  </p:nvSpPr>
                  <p:spPr>
                    <a:xfrm>
                      <a:off x="1372231" y="4525917"/>
                      <a:ext cx="520398"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9049" name="Group 76"/>
                  <p:cNvGrpSpPr>
                    <a:grpSpLocks/>
                  </p:cNvGrpSpPr>
                  <p:nvPr/>
                </p:nvGrpSpPr>
                <p:grpSpPr bwMode="auto">
                  <a:xfrm rot="410632">
                    <a:off x="1061822" y="3886532"/>
                    <a:ext cx="668689" cy="489065"/>
                    <a:chOff x="1021762" y="4044588"/>
                    <a:chExt cx="1464452" cy="1198310"/>
                  </a:xfrm>
                </p:grpSpPr>
                <p:sp>
                  <p:nvSpPr>
                    <p:cNvPr id="153" name="Freeform 152"/>
                    <p:cNvSpPr/>
                    <p:nvPr/>
                  </p:nvSpPr>
                  <p:spPr>
                    <a:xfrm>
                      <a:off x="1196126" y="4146554"/>
                      <a:ext cx="514504" cy="5015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reeform 153"/>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154"/>
                    <p:cNvSpPr/>
                    <p:nvPr/>
                  </p:nvSpPr>
                  <p:spPr>
                    <a:xfrm rot="20059307">
                      <a:off x="1871591" y="4026663"/>
                      <a:ext cx="542315" cy="7114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155"/>
                    <p:cNvSpPr/>
                    <p:nvPr/>
                  </p:nvSpPr>
                  <p:spPr>
                    <a:xfrm>
                      <a:off x="1032863" y="4509045"/>
                      <a:ext cx="542315" cy="190504"/>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156"/>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157"/>
                    <p:cNvSpPr/>
                    <p:nvPr/>
                  </p:nvSpPr>
                  <p:spPr>
                    <a:xfrm rot="838485">
                      <a:off x="1177559" y="4786892"/>
                      <a:ext cx="232916" cy="447103"/>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158"/>
                    <p:cNvSpPr/>
                    <p:nvPr/>
                  </p:nvSpPr>
                  <p:spPr>
                    <a:xfrm>
                      <a:off x="1334313" y="4558360"/>
                      <a:ext cx="86911" cy="26048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8874" name="Group 18"/>
                <p:cNvGrpSpPr>
                  <a:grpSpLocks/>
                </p:cNvGrpSpPr>
                <p:nvPr/>
              </p:nvGrpSpPr>
              <p:grpSpPr bwMode="auto">
                <a:xfrm>
                  <a:off x="1160317" y="3628351"/>
                  <a:ext cx="1285754" cy="1499283"/>
                  <a:chOff x="1160317" y="3628351"/>
                  <a:chExt cx="1285754" cy="1499283"/>
                </a:xfrm>
              </p:grpSpPr>
              <p:sp>
                <p:nvSpPr>
                  <p:cNvPr id="135" name="Freeform 134"/>
                  <p:cNvSpPr>
                    <a:spLocks/>
                  </p:cNvSpPr>
                  <p:nvPr/>
                </p:nvSpPr>
                <p:spPr bwMode="auto">
                  <a:xfrm rot="1022094">
                    <a:off x="1534137" y="3685852"/>
                    <a:ext cx="925432" cy="772748"/>
                  </a:xfrm>
                  <a:custGeom>
                    <a:avLst/>
                    <a:gdLst>
                      <a:gd name="T0" fmla="*/ 920670 w 1167714"/>
                      <a:gd name="T1" fmla="*/ 772748 h 729048"/>
                      <a:gd name="T2" fmla="*/ 647879 w 1167714"/>
                      <a:gd name="T3" fmla="*/ 615579 h 729048"/>
                      <a:gd name="T4" fmla="*/ 238692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36" name="Freeform 135"/>
                  <p:cNvSpPr>
                    <a:spLocks/>
                  </p:cNvSpPr>
                  <p:nvPr/>
                </p:nvSpPr>
                <p:spPr bwMode="auto">
                  <a:xfrm rot="3827572">
                    <a:off x="1367529" y="3714270"/>
                    <a:ext cx="330044" cy="742885"/>
                  </a:xfrm>
                  <a:custGeom>
                    <a:avLst/>
                    <a:gdLst>
                      <a:gd name="T0" fmla="*/ 330044 w 360315"/>
                      <a:gd name="T1" fmla="*/ 738123 h 1668162"/>
                      <a:gd name="T2" fmla="*/ 92353 w 360315"/>
                      <a:gd name="T3" fmla="*/ 538557 h 1668162"/>
                      <a:gd name="T4" fmla="*/ 1804 w 360315"/>
                      <a:gd name="T5" fmla="*/ 322587 h 1668162"/>
                      <a:gd name="T6" fmla="*/ 30100 w 360315"/>
                      <a:gd name="T7" fmla="*/ 114819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37" name="Freeform 136"/>
                  <p:cNvSpPr>
                    <a:spLocks/>
                  </p:cNvSpPr>
                  <p:nvPr/>
                </p:nvSpPr>
                <p:spPr bwMode="auto">
                  <a:xfrm rot="1739782">
                    <a:off x="1291272" y="3750909"/>
                    <a:ext cx="704789" cy="1377299"/>
                  </a:xfrm>
                  <a:custGeom>
                    <a:avLst/>
                    <a:gdLst>
                      <a:gd name="T0" fmla="*/ 0 w 753762"/>
                      <a:gd name="T1" fmla="*/ 0 h 1495168"/>
                      <a:gd name="T2" fmla="*/ 315586 w 753762"/>
                      <a:gd name="T3" fmla="*/ 455306 h 1495168"/>
                      <a:gd name="T4" fmla="*/ 591006 w 753762"/>
                      <a:gd name="T5" fmla="*/ 956141 h 1495168"/>
                      <a:gd name="T6" fmla="*/ 700026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38" name="Freeform 137"/>
                  <p:cNvSpPr>
                    <a:spLocks/>
                  </p:cNvSpPr>
                  <p:nvPr/>
                </p:nvSpPr>
                <p:spPr bwMode="auto">
                  <a:xfrm rot="1739782">
                    <a:off x="1329368" y="3990508"/>
                    <a:ext cx="353981" cy="647394"/>
                  </a:xfrm>
                  <a:custGeom>
                    <a:avLst/>
                    <a:gdLst>
                      <a:gd name="T0" fmla="*/ 353981 w 611659"/>
                      <a:gd name="T1" fmla="*/ 647394 h 1087394"/>
                      <a:gd name="T2" fmla="*/ 311075 w 611659"/>
                      <a:gd name="T3" fmla="*/ 573827 h 1087394"/>
                      <a:gd name="T4" fmla="*/ 239563 w 611659"/>
                      <a:gd name="T5" fmla="*/ 500259 h 1087394"/>
                      <a:gd name="T6" fmla="*/ 128721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39" name="Oval 138"/>
                  <p:cNvSpPr>
                    <a:spLocks noChangeArrowheads="1"/>
                  </p:cNvSpPr>
                  <p:nvPr/>
                </p:nvSpPr>
                <p:spPr bwMode="auto">
                  <a:xfrm rot="1739782">
                    <a:off x="1837324" y="3906411"/>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a:spLocks noChangeArrowheads="1"/>
                  </p:cNvSpPr>
                  <p:nvPr/>
                </p:nvSpPr>
                <p:spPr bwMode="auto">
                  <a:xfrm rot="1739782">
                    <a:off x="1503978" y="3755669"/>
                    <a:ext cx="115877"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p:cNvSpPr>
                    <a:spLocks noChangeArrowheads="1"/>
                  </p:cNvSpPr>
                  <p:nvPr/>
                </p:nvSpPr>
                <p:spPr bwMode="auto">
                  <a:xfrm rot="1739782">
                    <a:off x="1648427" y="3628729"/>
                    <a:ext cx="120639"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a:spLocks noChangeArrowheads="1"/>
                  </p:cNvSpPr>
                  <p:nvPr/>
                </p:nvSpPr>
                <p:spPr bwMode="auto">
                  <a:xfrm rot="1739782">
                    <a:off x="1661126" y="3755669"/>
                    <a:ext cx="125402" cy="11900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875" name="Group 19"/>
                <p:cNvGrpSpPr>
                  <a:grpSpLocks/>
                </p:cNvGrpSpPr>
                <p:nvPr/>
              </p:nvGrpSpPr>
              <p:grpSpPr bwMode="auto">
                <a:xfrm rot="1739782">
                  <a:off x="2837074" y="2251430"/>
                  <a:ext cx="1122493" cy="1245104"/>
                  <a:chOff x="998356" y="3130493"/>
                  <a:chExt cx="1122493" cy="1245104"/>
                </a:xfrm>
              </p:grpSpPr>
              <p:sp>
                <p:nvSpPr>
                  <p:cNvPr id="98" name="Freeform 97"/>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8"/>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9"/>
                  <p:cNvSpPr/>
                  <p:nvPr/>
                </p:nvSpPr>
                <p:spPr bwMode="auto">
                  <a:xfrm rot="410632">
                    <a:off x="1458194" y="3942746"/>
                    <a:ext cx="295249" cy="228492"/>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100"/>
                  <p:cNvSpPr/>
                  <p:nvPr/>
                </p:nvSpPr>
                <p:spPr bwMode="auto">
                  <a:xfrm rot="5437780">
                    <a:off x="1508197" y="3652398"/>
                    <a:ext cx="226905" cy="30001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101"/>
                  <p:cNvSpPr/>
                  <p:nvPr/>
                </p:nvSpPr>
                <p:spPr bwMode="auto">
                  <a:xfrm rot="410632">
                    <a:off x="1214338" y="3461796"/>
                    <a:ext cx="239691" cy="22690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983" name="Group 67"/>
                  <p:cNvGrpSpPr>
                    <a:grpSpLocks/>
                  </p:cNvGrpSpPr>
                  <p:nvPr/>
                </p:nvGrpSpPr>
                <p:grpSpPr bwMode="auto">
                  <a:xfrm rot="410632">
                    <a:off x="998356" y="3513414"/>
                    <a:ext cx="516341" cy="282641"/>
                    <a:chOff x="1013905" y="4108776"/>
                    <a:chExt cx="1613082" cy="960828"/>
                  </a:xfrm>
                </p:grpSpPr>
                <p:sp>
                  <p:nvSpPr>
                    <p:cNvPr id="127" name="Freeform 126"/>
                    <p:cNvSpPr/>
                    <p:nvPr/>
                  </p:nvSpPr>
                  <p:spPr>
                    <a:xfrm>
                      <a:off x="1092708" y="4182220"/>
                      <a:ext cx="505820" cy="5340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Freeform 127"/>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28"/>
                    <p:cNvSpPr/>
                    <p:nvPr/>
                  </p:nvSpPr>
                  <p:spPr>
                    <a:xfrm>
                      <a:off x="1835367" y="4055306"/>
                      <a:ext cx="495902" cy="70662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Freeform 129"/>
                    <p:cNvSpPr/>
                    <p:nvPr/>
                  </p:nvSpPr>
                  <p:spPr>
                    <a:xfrm>
                      <a:off x="1176178" y="4553766"/>
                      <a:ext cx="545492" cy="19418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Freeform 130"/>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131"/>
                    <p:cNvSpPr/>
                    <p:nvPr/>
                  </p:nvSpPr>
                  <p:spPr>
                    <a:xfrm>
                      <a:off x="997741" y="4642775"/>
                      <a:ext cx="128934" cy="178003"/>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132"/>
                    <p:cNvSpPr/>
                    <p:nvPr/>
                  </p:nvSpPr>
                  <p:spPr>
                    <a:xfrm>
                      <a:off x="1167977" y="4619874"/>
                      <a:ext cx="94220"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p:cNvSpPr/>
                    <p:nvPr/>
                  </p:nvSpPr>
                  <p:spPr>
                    <a:xfrm>
                      <a:off x="905816" y="4576887"/>
                      <a:ext cx="84302"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984" name="Group 104"/>
                  <p:cNvGrpSpPr>
                    <a:grpSpLocks/>
                  </p:cNvGrpSpPr>
                  <p:nvPr/>
                </p:nvGrpSpPr>
                <p:grpSpPr bwMode="auto">
                  <a:xfrm rot="730992">
                    <a:off x="1461265" y="3130493"/>
                    <a:ext cx="250355" cy="576717"/>
                    <a:chOff x="1363146" y="3075059"/>
                    <a:chExt cx="250355" cy="576717"/>
                  </a:xfrm>
                </p:grpSpPr>
                <p:sp>
                  <p:nvSpPr>
                    <p:cNvPr id="119" name="Freeform 118"/>
                    <p:cNvSpPr/>
                    <p:nvPr/>
                  </p:nvSpPr>
                  <p:spPr bwMode="auto">
                    <a:xfrm rot="410632" flipH="1">
                      <a:off x="1351034" y="3283323"/>
                      <a:ext cx="95242" cy="1301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119"/>
                    <p:cNvSpPr/>
                    <p:nvPr/>
                  </p:nvSpPr>
                  <p:spPr bwMode="auto">
                    <a:xfrm rot="410632">
                      <a:off x="1392943" y="3421400"/>
                      <a:ext cx="33335" cy="23325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120"/>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121"/>
                    <p:cNvSpPr/>
                    <p:nvPr/>
                  </p:nvSpPr>
                  <p:spPr bwMode="auto">
                    <a:xfrm rot="410632">
                      <a:off x="1444956" y="3168697"/>
                      <a:ext cx="128576" cy="1301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122"/>
                    <p:cNvSpPr/>
                    <p:nvPr/>
                  </p:nvSpPr>
                  <p:spPr bwMode="auto">
                    <a:xfrm rot="410632">
                      <a:off x="1445645" y="3058878"/>
                      <a:ext cx="47621" cy="244359"/>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Freeform 123"/>
                    <p:cNvSpPr/>
                    <p:nvPr/>
                  </p:nvSpPr>
                  <p:spPr bwMode="auto">
                    <a:xfrm rot="410632">
                      <a:off x="1440716" y="3254447"/>
                      <a:ext cx="100004" cy="14280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24"/>
                    <p:cNvSpPr/>
                    <p:nvPr/>
                  </p:nvSpPr>
                  <p:spPr bwMode="auto">
                    <a:xfrm rot="410632">
                      <a:off x="1407406" y="3353690"/>
                      <a:ext cx="100003" cy="133287"/>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125"/>
                    <p:cNvSpPr/>
                    <p:nvPr/>
                  </p:nvSpPr>
                  <p:spPr bwMode="auto">
                    <a:xfrm rot="410632">
                      <a:off x="1507275" y="3253907"/>
                      <a:ext cx="88892" cy="85684"/>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985" name="Group 75"/>
                  <p:cNvGrpSpPr>
                    <a:grpSpLocks/>
                  </p:cNvGrpSpPr>
                  <p:nvPr/>
                </p:nvGrpSpPr>
                <p:grpSpPr bwMode="auto">
                  <a:xfrm rot="8162874" flipV="1">
                    <a:off x="1421745" y="3549277"/>
                    <a:ext cx="699104" cy="277646"/>
                    <a:chOff x="1296547" y="4083452"/>
                    <a:chExt cx="1302234" cy="680290"/>
                  </a:xfrm>
                </p:grpSpPr>
                <p:sp>
                  <p:nvSpPr>
                    <p:cNvPr id="115" name="Freeform 114"/>
                    <p:cNvSpPr/>
                    <p:nvPr/>
                  </p:nvSpPr>
                  <p:spPr>
                    <a:xfrm>
                      <a:off x="1366024" y="4089774"/>
                      <a:ext cx="496744" cy="493758"/>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Freeform 115"/>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116"/>
                    <p:cNvSpPr/>
                    <p:nvPr/>
                  </p:nvSpPr>
                  <p:spPr>
                    <a:xfrm rot="19337557">
                      <a:off x="2072293" y="4034375"/>
                      <a:ext cx="541095"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Freeform 117"/>
                    <p:cNvSpPr/>
                    <p:nvPr/>
                  </p:nvSpPr>
                  <p:spPr>
                    <a:xfrm>
                      <a:off x="1332807" y="4528980"/>
                      <a:ext cx="529268"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986" name="Group 76"/>
                  <p:cNvGrpSpPr>
                    <a:grpSpLocks/>
                  </p:cNvGrpSpPr>
                  <p:nvPr/>
                </p:nvGrpSpPr>
                <p:grpSpPr bwMode="auto">
                  <a:xfrm rot="410632">
                    <a:off x="1061822" y="3886532"/>
                    <a:ext cx="668689" cy="489065"/>
                    <a:chOff x="1021762" y="4044588"/>
                    <a:chExt cx="1464452" cy="1198310"/>
                  </a:xfrm>
                </p:grpSpPr>
                <p:sp>
                  <p:nvSpPr>
                    <p:cNvPr id="108" name="Freeform 107"/>
                    <p:cNvSpPr/>
                    <p:nvPr/>
                  </p:nvSpPr>
                  <p:spPr>
                    <a:xfrm>
                      <a:off x="1256900" y="4178044"/>
                      <a:ext cx="514504" cy="5054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108"/>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09"/>
                    <p:cNvSpPr/>
                    <p:nvPr/>
                  </p:nvSpPr>
                  <p:spPr>
                    <a:xfrm rot="20059307">
                      <a:off x="1895835" y="4059468"/>
                      <a:ext cx="552743" cy="71536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p:cNvSpPr/>
                    <p:nvPr/>
                  </p:nvSpPr>
                  <p:spPr>
                    <a:xfrm>
                      <a:off x="1046806" y="4533796"/>
                      <a:ext cx="545790" cy="19439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Freeform 111"/>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12"/>
                    <p:cNvSpPr/>
                    <p:nvPr/>
                  </p:nvSpPr>
                  <p:spPr>
                    <a:xfrm rot="838485">
                      <a:off x="1192128" y="4817875"/>
                      <a:ext cx="236394" cy="447106"/>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113"/>
                    <p:cNvSpPr/>
                    <p:nvPr/>
                  </p:nvSpPr>
                  <p:spPr>
                    <a:xfrm>
                      <a:off x="1352875" y="4578928"/>
                      <a:ext cx="90386" cy="2604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8876" name="Group 20"/>
                <p:cNvGrpSpPr>
                  <a:grpSpLocks/>
                </p:cNvGrpSpPr>
                <p:nvPr/>
              </p:nvGrpSpPr>
              <p:grpSpPr bwMode="auto">
                <a:xfrm>
                  <a:off x="2823656" y="3585973"/>
                  <a:ext cx="1285754" cy="1499283"/>
                  <a:chOff x="1160317" y="3628351"/>
                  <a:chExt cx="1285754" cy="1499283"/>
                </a:xfrm>
              </p:grpSpPr>
              <p:sp>
                <p:nvSpPr>
                  <p:cNvPr id="86" name="Freeform 85"/>
                  <p:cNvSpPr>
                    <a:spLocks/>
                  </p:cNvSpPr>
                  <p:nvPr/>
                </p:nvSpPr>
                <p:spPr bwMode="auto">
                  <a:xfrm rot="1022094">
                    <a:off x="1531179" y="3685388"/>
                    <a:ext cx="914320" cy="772747"/>
                  </a:xfrm>
                  <a:custGeom>
                    <a:avLst/>
                    <a:gdLst>
                      <a:gd name="T0" fmla="*/ 914320 w 1167714"/>
                      <a:gd name="T1" fmla="*/ 772747 h 729048"/>
                      <a:gd name="T2" fmla="*/ 643411 w 1167714"/>
                      <a:gd name="T3" fmla="*/ 615578 h 729048"/>
                      <a:gd name="T4" fmla="*/ 237046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87" name="Freeform 86"/>
                  <p:cNvSpPr>
                    <a:spLocks/>
                  </p:cNvSpPr>
                  <p:nvPr/>
                </p:nvSpPr>
                <p:spPr bwMode="auto">
                  <a:xfrm rot="3827572">
                    <a:off x="1359807" y="3720156"/>
                    <a:ext cx="330044" cy="730186"/>
                  </a:xfrm>
                  <a:custGeom>
                    <a:avLst/>
                    <a:gdLst>
                      <a:gd name="T0" fmla="*/ 330044 w 360315"/>
                      <a:gd name="T1" fmla="*/ 730186 h 1668162"/>
                      <a:gd name="T2" fmla="*/ 92353 w 360315"/>
                      <a:gd name="T3" fmla="*/ 532766 h 1668162"/>
                      <a:gd name="T4" fmla="*/ 1804 w 360315"/>
                      <a:gd name="T5" fmla="*/ 319119 h 1668162"/>
                      <a:gd name="T6" fmla="*/ 30100 w 360315"/>
                      <a:gd name="T7" fmla="*/ 113585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88" name="Freeform 87"/>
                  <p:cNvSpPr>
                    <a:spLocks/>
                  </p:cNvSpPr>
                  <p:nvPr/>
                </p:nvSpPr>
                <p:spPr bwMode="auto">
                  <a:xfrm rot="1739782">
                    <a:off x="1289900" y="3750444"/>
                    <a:ext cx="692090" cy="1377299"/>
                  </a:xfrm>
                  <a:custGeom>
                    <a:avLst/>
                    <a:gdLst>
                      <a:gd name="T0" fmla="*/ 0 w 753762"/>
                      <a:gd name="T1" fmla="*/ 0 h 1495168"/>
                      <a:gd name="T2" fmla="*/ 312008 w 753762"/>
                      <a:gd name="T3" fmla="*/ 455306 h 1495168"/>
                      <a:gd name="T4" fmla="*/ 584306 w 753762"/>
                      <a:gd name="T5" fmla="*/ 956141 h 1495168"/>
                      <a:gd name="T6" fmla="*/ 692090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89" name="Freeform 88"/>
                  <p:cNvSpPr>
                    <a:spLocks/>
                  </p:cNvSpPr>
                  <p:nvPr/>
                </p:nvSpPr>
                <p:spPr bwMode="auto">
                  <a:xfrm rot="1739782">
                    <a:off x="1327996" y="3990044"/>
                    <a:ext cx="352394" cy="647394"/>
                  </a:xfrm>
                  <a:custGeom>
                    <a:avLst/>
                    <a:gdLst>
                      <a:gd name="T0" fmla="*/ 352394 w 611659"/>
                      <a:gd name="T1" fmla="*/ 647394 h 1087394"/>
                      <a:gd name="T2" fmla="*/ 309680 w 611659"/>
                      <a:gd name="T3" fmla="*/ 573827 h 1087394"/>
                      <a:gd name="T4" fmla="*/ 238489 w 611659"/>
                      <a:gd name="T5" fmla="*/ 500259 h 1087394"/>
                      <a:gd name="T6" fmla="*/ 128144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90" name="Oval 89"/>
                  <p:cNvSpPr>
                    <a:spLocks noChangeArrowheads="1"/>
                  </p:cNvSpPr>
                  <p:nvPr/>
                </p:nvSpPr>
                <p:spPr bwMode="auto">
                  <a:xfrm rot="1739782">
                    <a:off x="1823253" y="3905946"/>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p:cNvSpPr>
                    <a:spLocks noChangeArrowheads="1"/>
                  </p:cNvSpPr>
                  <p:nvPr/>
                </p:nvSpPr>
                <p:spPr bwMode="auto">
                  <a:xfrm rot="1739782">
                    <a:off x="1264502" y="40487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p:cNvSpPr>
                    <a:spLocks noChangeArrowheads="1"/>
                  </p:cNvSpPr>
                  <p:nvPr/>
                </p:nvSpPr>
                <p:spPr bwMode="auto">
                  <a:xfrm rot="1739782">
                    <a:off x="1502606" y="375520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p:cNvSpPr>
                    <a:spLocks noChangeArrowheads="1"/>
                  </p:cNvSpPr>
                  <p:nvPr/>
                </p:nvSpPr>
                <p:spPr bwMode="auto">
                  <a:xfrm rot="1739782">
                    <a:off x="1428001" y="3917053"/>
                    <a:ext cx="112702"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p:cNvSpPr>
                    <a:spLocks noChangeArrowheads="1"/>
                  </p:cNvSpPr>
                  <p:nvPr/>
                </p:nvSpPr>
                <p:spPr bwMode="auto">
                  <a:xfrm rot="1739782">
                    <a:off x="1639119" y="3628265"/>
                    <a:ext cx="115878"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p:cNvSpPr>
                    <a:spLocks noChangeArrowheads="1"/>
                  </p:cNvSpPr>
                  <p:nvPr/>
                </p:nvSpPr>
                <p:spPr bwMode="auto">
                  <a:xfrm rot="1739782">
                    <a:off x="1878811" y="4099529"/>
                    <a:ext cx="114290"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p:cNvSpPr>
                    <a:spLocks noChangeArrowheads="1"/>
                  </p:cNvSpPr>
                  <p:nvPr/>
                </p:nvSpPr>
                <p:spPr bwMode="auto">
                  <a:xfrm rot="1739782">
                    <a:off x="1658168" y="3755205"/>
                    <a:ext cx="114290"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p:cNvSpPr>
                    <a:spLocks noChangeArrowheads="1"/>
                  </p:cNvSpPr>
                  <p:nvPr/>
                </p:nvSpPr>
                <p:spPr bwMode="auto">
                  <a:xfrm rot="1739782">
                    <a:off x="1548640" y="3913880"/>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877" name="Group 21"/>
                <p:cNvGrpSpPr>
                  <a:grpSpLocks/>
                </p:cNvGrpSpPr>
                <p:nvPr/>
              </p:nvGrpSpPr>
              <p:grpSpPr bwMode="auto">
                <a:xfrm rot="1739782">
                  <a:off x="4665874" y="2251430"/>
                  <a:ext cx="1122493" cy="1245104"/>
                  <a:chOff x="998356" y="3130493"/>
                  <a:chExt cx="1122493" cy="1245104"/>
                </a:xfrm>
              </p:grpSpPr>
              <p:sp>
                <p:nvSpPr>
                  <p:cNvPr id="49" name="Freeform 48"/>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p:nvPr/>
                </p:nvSpPr>
                <p:spPr bwMode="auto">
                  <a:xfrm rot="410632">
                    <a:off x="1455897" y="3942205"/>
                    <a:ext cx="295249" cy="228492"/>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51"/>
                  <p:cNvSpPr/>
                  <p:nvPr/>
                </p:nvSpPr>
                <p:spPr bwMode="auto">
                  <a:xfrm rot="5437780">
                    <a:off x="1509235" y="3653170"/>
                    <a:ext cx="225318" cy="30001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52"/>
                  <p:cNvSpPr/>
                  <p:nvPr/>
                </p:nvSpPr>
                <p:spPr bwMode="auto">
                  <a:xfrm rot="410632">
                    <a:off x="1214199" y="3461874"/>
                    <a:ext cx="239691" cy="22690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53"/>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916" name="Group 67"/>
                  <p:cNvGrpSpPr>
                    <a:grpSpLocks/>
                  </p:cNvGrpSpPr>
                  <p:nvPr/>
                </p:nvGrpSpPr>
                <p:grpSpPr bwMode="auto">
                  <a:xfrm rot="410632">
                    <a:off x="998356" y="3513414"/>
                    <a:ext cx="516341" cy="282641"/>
                    <a:chOff x="1013905" y="4108776"/>
                    <a:chExt cx="1613082" cy="960828"/>
                  </a:xfrm>
                </p:grpSpPr>
                <p:sp>
                  <p:nvSpPr>
                    <p:cNvPr id="78" name="Freeform 77"/>
                    <p:cNvSpPr/>
                    <p:nvPr/>
                  </p:nvSpPr>
                  <p:spPr>
                    <a:xfrm>
                      <a:off x="1092303" y="4182538"/>
                      <a:ext cx="505820" cy="5340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78"/>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9"/>
                    <p:cNvSpPr/>
                    <p:nvPr/>
                  </p:nvSpPr>
                  <p:spPr>
                    <a:xfrm>
                      <a:off x="1844010" y="4081158"/>
                      <a:ext cx="495902" cy="70123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80"/>
                    <p:cNvSpPr/>
                    <p:nvPr/>
                  </p:nvSpPr>
                  <p:spPr>
                    <a:xfrm>
                      <a:off x="1174142" y="4559892"/>
                      <a:ext cx="535574" cy="199580"/>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81"/>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p:cNvSpPr/>
                    <p:nvPr/>
                  </p:nvSpPr>
                  <p:spPr>
                    <a:xfrm>
                      <a:off x="983489" y="4635268"/>
                      <a:ext cx="128934" cy="18879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3"/>
                    <p:cNvSpPr/>
                    <p:nvPr/>
                  </p:nvSpPr>
                  <p:spPr>
                    <a:xfrm>
                      <a:off x="1133289" y="4626536"/>
                      <a:ext cx="94220" cy="264309"/>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4"/>
                    <p:cNvSpPr/>
                    <p:nvPr/>
                  </p:nvSpPr>
                  <p:spPr>
                    <a:xfrm>
                      <a:off x="905411" y="4577205"/>
                      <a:ext cx="84302"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917" name="Group 55"/>
                  <p:cNvGrpSpPr>
                    <a:grpSpLocks/>
                  </p:cNvGrpSpPr>
                  <p:nvPr/>
                </p:nvGrpSpPr>
                <p:grpSpPr bwMode="auto">
                  <a:xfrm rot="730992">
                    <a:off x="1461265" y="3130493"/>
                    <a:ext cx="250355" cy="576717"/>
                    <a:chOff x="1363146" y="3075059"/>
                    <a:chExt cx="250355" cy="576717"/>
                  </a:xfrm>
                </p:grpSpPr>
                <p:sp>
                  <p:nvSpPr>
                    <p:cNvPr id="70" name="Freeform 69"/>
                    <p:cNvSpPr/>
                    <p:nvPr/>
                  </p:nvSpPr>
                  <p:spPr bwMode="auto">
                    <a:xfrm rot="410632" flipH="1">
                      <a:off x="1347237" y="3281040"/>
                      <a:ext cx="98416" cy="1301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0"/>
                    <p:cNvSpPr/>
                    <p:nvPr/>
                  </p:nvSpPr>
                  <p:spPr bwMode="auto">
                    <a:xfrm rot="410632">
                      <a:off x="1393271" y="3411617"/>
                      <a:ext cx="33334" cy="239599"/>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71"/>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2"/>
                    <p:cNvSpPr/>
                    <p:nvPr/>
                  </p:nvSpPr>
                  <p:spPr bwMode="auto">
                    <a:xfrm rot="410632">
                      <a:off x="1444836" y="3168803"/>
                      <a:ext cx="128576" cy="1301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p:cNvSpPr/>
                    <p:nvPr/>
                  </p:nvSpPr>
                  <p:spPr bwMode="auto">
                    <a:xfrm rot="410632">
                      <a:off x="1440325" y="3058358"/>
                      <a:ext cx="49209" cy="242773"/>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74"/>
                    <p:cNvSpPr/>
                    <p:nvPr/>
                  </p:nvSpPr>
                  <p:spPr bwMode="auto">
                    <a:xfrm rot="410632">
                      <a:off x="1441547" y="3250223"/>
                      <a:ext cx="103179" cy="14280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5"/>
                    <p:cNvSpPr/>
                    <p:nvPr/>
                  </p:nvSpPr>
                  <p:spPr bwMode="auto">
                    <a:xfrm rot="410632">
                      <a:off x="1409321" y="3356307"/>
                      <a:ext cx="96828" cy="131700"/>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6"/>
                    <p:cNvSpPr/>
                    <p:nvPr/>
                  </p:nvSpPr>
                  <p:spPr bwMode="auto">
                    <a:xfrm rot="410632">
                      <a:off x="1502525" y="3255952"/>
                      <a:ext cx="88892" cy="85684"/>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918" name="Group 75"/>
                  <p:cNvGrpSpPr>
                    <a:grpSpLocks/>
                  </p:cNvGrpSpPr>
                  <p:nvPr/>
                </p:nvGrpSpPr>
                <p:grpSpPr bwMode="auto">
                  <a:xfrm rot="8162874" flipV="1">
                    <a:off x="1421745" y="3549277"/>
                    <a:ext cx="699104" cy="277646"/>
                    <a:chOff x="1296547" y="4083452"/>
                    <a:chExt cx="1302234" cy="680290"/>
                  </a:xfrm>
                </p:grpSpPr>
                <p:sp>
                  <p:nvSpPr>
                    <p:cNvPr id="66" name="Freeform 65"/>
                    <p:cNvSpPr/>
                    <p:nvPr/>
                  </p:nvSpPr>
                  <p:spPr>
                    <a:xfrm>
                      <a:off x="1379741" y="4108131"/>
                      <a:ext cx="502657" cy="49764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66"/>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7"/>
                    <p:cNvSpPr/>
                    <p:nvPr/>
                  </p:nvSpPr>
                  <p:spPr>
                    <a:xfrm rot="19337557">
                      <a:off x="2068147" y="4027263"/>
                      <a:ext cx="544053"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68"/>
                    <p:cNvSpPr/>
                    <p:nvPr/>
                  </p:nvSpPr>
                  <p:spPr>
                    <a:xfrm>
                      <a:off x="1320092" y="4524878"/>
                      <a:ext cx="532225"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919" name="Group 76"/>
                  <p:cNvGrpSpPr>
                    <a:grpSpLocks/>
                  </p:cNvGrpSpPr>
                  <p:nvPr/>
                </p:nvGrpSpPr>
                <p:grpSpPr bwMode="auto">
                  <a:xfrm rot="410632">
                    <a:off x="1061822" y="3886532"/>
                    <a:ext cx="668689" cy="489065"/>
                    <a:chOff x="1021762" y="4044588"/>
                    <a:chExt cx="1464452" cy="1198310"/>
                  </a:xfrm>
                </p:grpSpPr>
                <p:sp>
                  <p:nvSpPr>
                    <p:cNvPr id="59" name="Freeform 58"/>
                    <p:cNvSpPr/>
                    <p:nvPr/>
                  </p:nvSpPr>
                  <p:spPr>
                    <a:xfrm>
                      <a:off x="1230329" y="4191320"/>
                      <a:ext cx="511027" cy="5054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59"/>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0"/>
                    <p:cNvSpPr/>
                    <p:nvPr/>
                  </p:nvSpPr>
                  <p:spPr>
                    <a:xfrm rot="20059307">
                      <a:off x="1890008" y="4060330"/>
                      <a:ext cx="549268" cy="7114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p:cNvSpPr/>
                    <p:nvPr/>
                  </p:nvSpPr>
                  <p:spPr>
                    <a:xfrm>
                      <a:off x="1046522" y="4534025"/>
                      <a:ext cx="545790" cy="19439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3"/>
                    <p:cNvSpPr/>
                    <p:nvPr/>
                  </p:nvSpPr>
                  <p:spPr>
                    <a:xfrm rot="838485">
                      <a:off x="1199983" y="4785607"/>
                      <a:ext cx="236394" cy="45099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4"/>
                    <p:cNvSpPr/>
                    <p:nvPr/>
                  </p:nvSpPr>
                  <p:spPr>
                    <a:xfrm>
                      <a:off x="1359026" y="4589750"/>
                      <a:ext cx="86908" cy="26048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8878" name="Group 22"/>
                <p:cNvGrpSpPr>
                  <a:grpSpLocks/>
                </p:cNvGrpSpPr>
                <p:nvPr/>
              </p:nvGrpSpPr>
              <p:grpSpPr bwMode="auto">
                <a:xfrm>
                  <a:off x="4652456" y="3585973"/>
                  <a:ext cx="1285754" cy="1499283"/>
                  <a:chOff x="1160317" y="3628351"/>
                  <a:chExt cx="1285754" cy="1499283"/>
                </a:xfrm>
              </p:grpSpPr>
              <p:sp>
                <p:nvSpPr>
                  <p:cNvPr id="37" name="Freeform 36"/>
                  <p:cNvSpPr>
                    <a:spLocks/>
                  </p:cNvSpPr>
                  <p:nvPr/>
                </p:nvSpPr>
                <p:spPr bwMode="auto">
                  <a:xfrm rot="1022094">
                    <a:off x="1545305" y="3685388"/>
                    <a:ext cx="914320" cy="772747"/>
                  </a:xfrm>
                  <a:custGeom>
                    <a:avLst/>
                    <a:gdLst>
                      <a:gd name="T0" fmla="*/ 914320 w 1167714"/>
                      <a:gd name="T1" fmla="*/ 772747 h 729048"/>
                      <a:gd name="T2" fmla="*/ 643411 w 1167714"/>
                      <a:gd name="T3" fmla="*/ 615578 h 729048"/>
                      <a:gd name="T4" fmla="*/ 237046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 name="Freeform 37"/>
                  <p:cNvSpPr>
                    <a:spLocks/>
                  </p:cNvSpPr>
                  <p:nvPr/>
                </p:nvSpPr>
                <p:spPr bwMode="auto">
                  <a:xfrm rot="3827572">
                    <a:off x="1373934" y="3720156"/>
                    <a:ext cx="330044" cy="730186"/>
                  </a:xfrm>
                  <a:custGeom>
                    <a:avLst/>
                    <a:gdLst>
                      <a:gd name="T0" fmla="*/ 330044 w 360315"/>
                      <a:gd name="T1" fmla="*/ 730186 h 1668162"/>
                      <a:gd name="T2" fmla="*/ 92353 w 360315"/>
                      <a:gd name="T3" fmla="*/ 532766 h 1668162"/>
                      <a:gd name="T4" fmla="*/ 1804 w 360315"/>
                      <a:gd name="T5" fmla="*/ 319119 h 1668162"/>
                      <a:gd name="T6" fmla="*/ 30100 w 360315"/>
                      <a:gd name="T7" fmla="*/ 113585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9" name="Freeform 38"/>
                  <p:cNvSpPr>
                    <a:spLocks/>
                  </p:cNvSpPr>
                  <p:nvPr/>
                </p:nvSpPr>
                <p:spPr bwMode="auto">
                  <a:xfrm rot="1739782">
                    <a:off x="1304026" y="3750444"/>
                    <a:ext cx="692090" cy="1377299"/>
                  </a:xfrm>
                  <a:custGeom>
                    <a:avLst/>
                    <a:gdLst>
                      <a:gd name="T0" fmla="*/ 0 w 753762"/>
                      <a:gd name="T1" fmla="*/ 0 h 1495168"/>
                      <a:gd name="T2" fmla="*/ 312008 w 753762"/>
                      <a:gd name="T3" fmla="*/ 455306 h 1495168"/>
                      <a:gd name="T4" fmla="*/ 584306 w 753762"/>
                      <a:gd name="T5" fmla="*/ 956141 h 1495168"/>
                      <a:gd name="T6" fmla="*/ 692090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0" name="Freeform 39"/>
                  <p:cNvSpPr>
                    <a:spLocks/>
                  </p:cNvSpPr>
                  <p:nvPr/>
                </p:nvSpPr>
                <p:spPr bwMode="auto">
                  <a:xfrm rot="1739782">
                    <a:off x="1342123" y="3990044"/>
                    <a:ext cx="352394" cy="647394"/>
                  </a:xfrm>
                  <a:custGeom>
                    <a:avLst/>
                    <a:gdLst>
                      <a:gd name="T0" fmla="*/ 352394 w 611659"/>
                      <a:gd name="T1" fmla="*/ 647394 h 1087394"/>
                      <a:gd name="T2" fmla="*/ 309680 w 611659"/>
                      <a:gd name="T3" fmla="*/ 573827 h 1087394"/>
                      <a:gd name="T4" fmla="*/ 238489 w 611659"/>
                      <a:gd name="T5" fmla="*/ 500259 h 1087394"/>
                      <a:gd name="T6" fmla="*/ 128144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1" name="Oval 40"/>
                  <p:cNvSpPr>
                    <a:spLocks noChangeArrowheads="1"/>
                  </p:cNvSpPr>
                  <p:nvPr/>
                </p:nvSpPr>
                <p:spPr bwMode="auto">
                  <a:xfrm rot="1739782">
                    <a:off x="1837380" y="3905946"/>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a:spLocks noChangeArrowheads="1"/>
                  </p:cNvSpPr>
                  <p:nvPr/>
                </p:nvSpPr>
                <p:spPr bwMode="auto">
                  <a:xfrm rot="1739782">
                    <a:off x="1278629" y="40487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a:spLocks noChangeArrowheads="1"/>
                  </p:cNvSpPr>
                  <p:nvPr/>
                </p:nvSpPr>
                <p:spPr bwMode="auto">
                  <a:xfrm rot="1739782">
                    <a:off x="1516733" y="375520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a:spLocks noChangeArrowheads="1"/>
                  </p:cNvSpPr>
                  <p:nvPr/>
                </p:nvSpPr>
                <p:spPr bwMode="auto">
                  <a:xfrm rot="1739782">
                    <a:off x="1442126" y="3917053"/>
                    <a:ext cx="112703"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a:spLocks noChangeArrowheads="1"/>
                  </p:cNvSpPr>
                  <p:nvPr/>
                </p:nvSpPr>
                <p:spPr bwMode="auto">
                  <a:xfrm rot="1739782">
                    <a:off x="1653246" y="3628265"/>
                    <a:ext cx="115877"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a:spLocks noChangeArrowheads="1"/>
                  </p:cNvSpPr>
                  <p:nvPr/>
                </p:nvSpPr>
                <p:spPr bwMode="auto">
                  <a:xfrm rot="1739782">
                    <a:off x="1892937" y="4099529"/>
                    <a:ext cx="114290"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a:spLocks noChangeArrowheads="1"/>
                  </p:cNvSpPr>
                  <p:nvPr/>
                </p:nvSpPr>
                <p:spPr bwMode="auto">
                  <a:xfrm rot="1739782">
                    <a:off x="1672294" y="3755205"/>
                    <a:ext cx="114290"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a:spLocks noChangeArrowheads="1"/>
                  </p:cNvSpPr>
                  <p:nvPr/>
                </p:nvSpPr>
                <p:spPr bwMode="auto">
                  <a:xfrm rot="1739782">
                    <a:off x="1562766" y="3913880"/>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Oval 23"/>
                <p:cNvSpPr>
                  <a:spLocks noChangeArrowheads="1"/>
                </p:cNvSpPr>
                <p:nvPr/>
              </p:nvSpPr>
              <p:spPr bwMode="auto">
                <a:xfrm rot="1739782">
                  <a:off x="3319919" y="3931799"/>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a:spLocks noChangeArrowheads="1"/>
                </p:cNvSpPr>
                <p:nvPr/>
              </p:nvSpPr>
              <p:spPr bwMode="auto">
                <a:xfrm rot="1739782">
                  <a:off x="3134198" y="406191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a:spLocks noChangeArrowheads="1"/>
                </p:cNvSpPr>
                <p:nvPr/>
              </p:nvSpPr>
              <p:spPr bwMode="auto">
                <a:xfrm rot="1739782">
                  <a:off x="3269124" y="4160291"/>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a:spLocks noChangeArrowheads="1"/>
                </p:cNvSpPr>
                <p:nvPr/>
              </p:nvSpPr>
              <p:spPr bwMode="auto">
                <a:xfrm rot="1739782">
                  <a:off x="3180232" y="3976228"/>
                  <a:ext cx="114290" cy="12217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a:spLocks noChangeArrowheads="1"/>
                </p:cNvSpPr>
                <p:nvPr/>
              </p:nvSpPr>
              <p:spPr bwMode="auto">
                <a:xfrm rot="1739782">
                  <a:off x="3407224" y="381279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a:spLocks noChangeArrowheads="1"/>
                </p:cNvSpPr>
                <p:nvPr/>
              </p:nvSpPr>
              <p:spPr bwMode="auto">
                <a:xfrm rot="1739782">
                  <a:off x="3372302" y="430944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a:spLocks noChangeArrowheads="1"/>
                </p:cNvSpPr>
                <p:nvPr/>
              </p:nvSpPr>
              <p:spPr bwMode="auto">
                <a:xfrm rot="1739782">
                  <a:off x="3269124" y="4420518"/>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a:spLocks noChangeArrowheads="1"/>
                </p:cNvSpPr>
                <p:nvPr/>
              </p:nvSpPr>
              <p:spPr bwMode="auto">
                <a:xfrm rot="1739782">
                  <a:off x="5113638" y="39492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a:spLocks noChangeArrowheads="1"/>
                </p:cNvSpPr>
                <p:nvPr/>
              </p:nvSpPr>
              <p:spPr bwMode="auto">
                <a:xfrm rot="1739782">
                  <a:off x="5062842" y="417774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a:spLocks noChangeArrowheads="1"/>
                </p:cNvSpPr>
                <p:nvPr/>
              </p:nvSpPr>
              <p:spPr bwMode="auto">
                <a:xfrm rot="1739782">
                  <a:off x="4975537" y="399368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a:spLocks noChangeArrowheads="1"/>
                </p:cNvSpPr>
                <p:nvPr/>
              </p:nvSpPr>
              <p:spPr bwMode="auto">
                <a:xfrm rot="1739782">
                  <a:off x="5202530" y="3830247"/>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a:spLocks noChangeArrowheads="1"/>
                </p:cNvSpPr>
                <p:nvPr/>
              </p:nvSpPr>
              <p:spPr bwMode="auto">
                <a:xfrm rot="1739782">
                  <a:off x="5166020" y="4326899"/>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a:spLocks noChangeArrowheads="1"/>
                </p:cNvSpPr>
                <p:nvPr/>
              </p:nvSpPr>
              <p:spPr bwMode="auto">
                <a:xfrm rot="1739782">
                  <a:off x="5062842" y="443797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864" name="TextBox 3"/>
              <p:cNvSpPr txBox="1">
                <a:spLocks noChangeArrowheads="1"/>
              </p:cNvSpPr>
              <p:nvPr/>
            </p:nvSpPr>
            <p:spPr bwMode="auto">
              <a:xfrm>
                <a:off x="4409261" y="260633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78865" name="TextBox 181"/>
              <p:cNvSpPr txBox="1">
                <a:spLocks noChangeArrowheads="1"/>
              </p:cNvSpPr>
              <p:nvPr/>
            </p:nvSpPr>
            <p:spPr bwMode="auto">
              <a:xfrm>
                <a:off x="4409261" y="2948923"/>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78866" name="TextBox 182"/>
              <p:cNvSpPr txBox="1">
                <a:spLocks noChangeArrowheads="1"/>
              </p:cNvSpPr>
              <p:nvPr/>
            </p:nvSpPr>
            <p:spPr bwMode="auto">
              <a:xfrm>
                <a:off x="6135469" y="2590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7" name="TextBox 183"/>
              <p:cNvSpPr txBox="1">
                <a:spLocks noChangeArrowheads="1"/>
              </p:cNvSpPr>
              <p:nvPr/>
            </p:nvSpPr>
            <p:spPr bwMode="auto">
              <a:xfrm>
                <a:off x="6135469" y="293339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8" name="TextBox 184"/>
              <p:cNvSpPr txBox="1">
                <a:spLocks noChangeArrowheads="1"/>
              </p:cNvSpPr>
              <p:nvPr/>
            </p:nvSpPr>
            <p:spPr bwMode="auto">
              <a:xfrm>
                <a:off x="7914461" y="2590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9" name="TextBox 185"/>
              <p:cNvSpPr txBox="1">
                <a:spLocks noChangeArrowheads="1"/>
              </p:cNvSpPr>
              <p:nvPr/>
            </p:nvSpPr>
            <p:spPr bwMode="auto">
              <a:xfrm>
                <a:off x="7914461" y="2933393"/>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grpSp>
        <p:sp>
          <p:nvSpPr>
            <p:cNvPr id="78857" name="TextBox 11"/>
            <p:cNvSpPr txBox="1">
              <a:spLocks noChangeArrowheads="1"/>
            </p:cNvSpPr>
            <p:nvPr/>
          </p:nvSpPr>
          <p:spPr bwMode="auto">
            <a:xfrm>
              <a:off x="4267318" y="4516438"/>
              <a:ext cx="403872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Grafting studies show that HAR1 activity is required in the shoot, suggesting that an inhibitory signal moves from shoot to root</a:t>
              </a:r>
            </a:p>
          </p:txBody>
        </p:sp>
        <p:sp>
          <p:nvSpPr>
            <p:cNvPr id="13" name="Down Arrow 12"/>
            <p:cNvSpPr/>
            <p:nvPr/>
          </p:nvSpPr>
          <p:spPr>
            <a:xfrm flipV="1">
              <a:off x="6019970" y="4038601"/>
              <a:ext cx="484202" cy="38100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8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484" y="2328774"/>
              <a:ext cx="1628775" cy="205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7658"/>
              <a:ext cx="1615645" cy="20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Down Arrow 184"/>
            <p:cNvSpPr/>
            <p:nvPr/>
          </p:nvSpPr>
          <p:spPr>
            <a:xfrm rot="5400000" flipV="1">
              <a:off x="7090778" y="3201187"/>
              <a:ext cx="484188" cy="492140"/>
            </a:xfrm>
            <a:prstGeom prst="down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Down Arrow 185"/>
            <p:cNvSpPr/>
            <p:nvPr/>
          </p:nvSpPr>
          <p:spPr>
            <a:xfrm rot="16200000" flipH="1" flipV="1">
              <a:off x="1721693" y="3196425"/>
              <a:ext cx="484187" cy="492140"/>
            </a:xfrm>
            <a:prstGeom prst="down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8" name="Text Box 2">
            <a:extLst>
              <a:ext uri="{FF2B5EF4-FFF2-40B4-BE49-F238E27FC236}">
                <a16:creationId xmlns:a16="http://schemas.microsoft.com/office/drawing/2014/main" id="{CDEB9B1E-5A4D-4526-8D37-93011438B727}"/>
              </a:ext>
            </a:extLst>
          </p:cNvPr>
          <p:cNvSpPr txBox="1">
            <a:spLocks noChangeArrowheads="1"/>
          </p:cNvSpPr>
          <p:nvPr/>
        </p:nvSpPr>
        <p:spPr bwMode="auto">
          <a:xfrm>
            <a:off x="323528" y="188640"/>
            <a:ext cx="864594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0" fontAlgn="auto" latinLnBrk="0" hangingPunct="0">
              <a:lnSpc>
                <a:spcPct val="100000"/>
              </a:lnSpc>
              <a:spcBef>
                <a:spcPts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prstClr val="black"/>
                </a:solidFill>
                <a:effectLst/>
                <a:uLnTx/>
                <a:uFillTx/>
                <a:latin typeface="Calibri Light" panose="020F0302020204030204"/>
                <a:ea typeface="+mn-ea"/>
                <a:cs typeface="+mn-cs"/>
              </a:rPr>
              <a:t>Organogénesis</a:t>
            </a:r>
            <a:r>
              <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mn-cs"/>
              </a:rPr>
              <a:t> nodular</a:t>
            </a:r>
            <a:endPar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Control  sistémico: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Autorregulacion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la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Noculacion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(AON)</a:t>
            </a:r>
          </a:p>
        </p:txBody>
      </p:sp>
    </p:spTree>
    <p:extLst>
      <p:ext uri="{BB962C8B-B14F-4D97-AF65-F5344CB8AC3E}">
        <p14:creationId xmlns:p14="http://schemas.microsoft.com/office/powerpoint/2010/main" val="445303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1520" y="143565"/>
            <a:ext cx="870280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AR" sz="2700" b="0" i="0" u="none" strike="noStrike" kern="1200" cap="none" spc="0" normalizeH="0" baseline="0" noProof="0" dirty="0">
                <a:ln>
                  <a:noFill/>
                </a:ln>
                <a:solidFill>
                  <a:prstClr val="white"/>
                </a:solidFill>
                <a:effectLst/>
                <a:uLnTx/>
                <a:uFillTx/>
                <a:latin typeface="Calibri"/>
                <a:ea typeface="+mn-ea"/>
                <a:cs typeface="+mn-cs"/>
              </a:rPr>
              <a:t>FBN</a:t>
            </a:r>
            <a:r>
              <a:rPr kumimoji="0" lang="en-US" sz="2700" b="0" i="0" u="none" strike="noStrike" kern="1200" cap="none" spc="0" normalizeH="0" baseline="0" noProof="0" dirty="0">
                <a:ln>
                  <a:noFill/>
                </a:ln>
                <a:solidFill>
                  <a:prstClr val="white"/>
                </a:solidFill>
                <a:effectLst/>
                <a:uLnTx/>
                <a:uFillTx/>
                <a:latin typeface="Calibri"/>
                <a:ea typeface="+mn-ea"/>
                <a:cs typeface="+mn-cs"/>
              </a:rPr>
              <a:t> </a:t>
            </a:r>
            <a:r>
              <a:rPr kumimoji="0" lang="en-US" sz="2700" b="0" i="0" u="none" strike="noStrike" kern="1200" cap="none" spc="0" normalizeH="0" baseline="0" noProof="0" dirty="0" err="1">
                <a:ln>
                  <a:noFill/>
                </a:ln>
                <a:solidFill>
                  <a:prstClr val="white"/>
                </a:solidFill>
                <a:effectLst/>
                <a:uLnTx/>
                <a:uFillTx/>
                <a:latin typeface="Calibri"/>
                <a:ea typeface="+mn-ea"/>
                <a:cs typeface="+mn-cs"/>
              </a:rPr>
              <a:t>es</a:t>
            </a:r>
            <a:r>
              <a:rPr kumimoji="0" lang="en-US" sz="2700" b="0" i="0" u="none" strike="noStrike" kern="1200" cap="none" spc="0" normalizeH="0" baseline="0" noProof="0" dirty="0">
                <a:ln>
                  <a:noFill/>
                </a:ln>
                <a:solidFill>
                  <a:prstClr val="white"/>
                </a:solidFill>
                <a:effectLst/>
                <a:uLnTx/>
                <a:uFillTx/>
                <a:latin typeface="Calibri"/>
                <a:ea typeface="+mn-ea"/>
                <a:cs typeface="+mn-cs"/>
              </a:rPr>
              <a:t> parte del </a:t>
            </a:r>
            <a:r>
              <a:rPr kumimoji="0" lang="es-AR" sz="2700" b="0" i="0" u="none" strike="noStrike" kern="1200" cap="none" spc="0" normalizeH="0" baseline="0" noProof="0" dirty="0">
                <a:ln>
                  <a:noFill/>
                </a:ln>
                <a:solidFill>
                  <a:prstClr val="white"/>
                </a:solidFill>
                <a:effectLst/>
                <a:uLnTx/>
                <a:uFillTx/>
                <a:latin typeface="Calibri"/>
                <a:ea typeface="+mn-ea"/>
                <a:cs typeface="+mn-cs"/>
              </a:rPr>
              <a:t>ciclo</a:t>
            </a:r>
            <a:r>
              <a:rPr kumimoji="0" lang="en-US" sz="2700" b="0" i="0" u="none" strike="noStrike" kern="1200" cap="none" spc="0" normalizeH="0" baseline="0" noProof="0" dirty="0">
                <a:ln>
                  <a:noFill/>
                </a:ln>
                <a:solidFill>
                  <a:prstClr val="white"/>
                </a:solidFill>
                <a:effectLst/>
                <a:uLnTx/>
                <a:uFillTx/>
                <a:latin typeface="Calibri"/>
                <a:ea typeface="+mn-ea"/>
                <a:cs typeface="+mn-cs"/>
              </a:rPr>
              <a:t> del </a:t>
            </a:r>
            <a:r>
              <a:rPr kumimoji="0" lang="es-AR" sz="2700" b="0" i="0" u="none" strike="noStrike" kern="1200" cap="none" spc="0" normalizeH="0" baseline="0" noProof="0" dirty="0">
                <a:ln>
                  <a:noFill/>
                </a:ln>
                <a:solidFill>
                  <a:prstClr val="white"/>
                </a:solidFill>
                <a:effectLst/>
                <a:uLnTx/>
                <a:uFillTx/>
                <a:latin typeface="Calibri"/>
                <a:ea typeface="+mn-ea"/>
                <a:cs typeface="+mn-cs"/>
              </a:rPr>
              <a:t>nitrógeno</a:t>
            </a:r>
          </a:p>
        </p:txBody>
      </p:sp>
      <p:sp>
        <p:nvSpPr>
          <p:cNvPr id="3" name="TextBox 2"/>
          <p:cNvSpPr txBox="1"/>
          <p:nvPr/>
        </p:nvSpPr>
        <p:spPr>
          <a:xfrm>
            <a:off x="2455164" y="997501"/>
            <a:ext cx="367588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white"/>
                </a:solidFill>
                <a:effectLst/>
                <a:uLnTx/>
                <a:uFillTx/>
                <a:latin typeface="Calibri"/>
                <a:ea typeface="+mn-ea"/>
                <a:cs typeface="+mn-cs"/>
              </a:rPr>
              <a:t>Reducción</a:t>
            </a:r>
            <a:r>
              <a:rPr kumimoji="0" lang="en-US" sz="1800" b="0" i="0" u="none" strike="noStrike" kern="1200" cap="none" spc="0" normalizeH="0" baseline="0" noProof="0" dirty="0">
                <a:ln>
                  <a:noFill/>
                </a:ln>
                <a:solidFill>
                  <a:prstClr val="white"/>
                </a:solidFill>
                <a:effectLst/>
                <a:uLnTx/>
                <a:uFillTx/>
                <a:latin typeface="Calibri"/>
                <a:ea typeface="+mn-ea"/>
                <a:cs typeface="+mn-cs"/>
              </a:rPr>
              <a:t> del gas N2 a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amonio</a:t>
            </a:r>
            <a:r>
              <a:rPr kumimoji="0" lang="en-US" sz="1800" b="0" i="0" u="none" strike="noStrike" kern="1200" cap="none" spc="0" normalizeH="0" baseline="0" noProof="0" dirty="0">
                <a:ln>
                  <a:noFill/>
                </a:ln>
                <a:solidFill>
                  <a:prstClr val="white"/>
                </a:solidFill>
                <a:effectLst/>
                <a:uLnTx/>
                <a:uFillTx/>
                <a:latin typeface="Calibri"/>
                <a:ea typeface="+mn-ea"/>
                <a:cs typeface="+mn-cs"/>
              </a:rPr>
              <a:t> NH3</a:t>
            </a: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http://definicion.de/wp-content/uploads/2009/11/nitroge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32" y="2472904"/>
            <a:ext cx="1650206" cy="1235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indows2universe.org/physical_science/chemistry/nh3_molecule_s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046" y="2443068"/>
            <a:ext cx="1727390" cy="1295543"/>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99816" y="2837093"/>
            <a:ext cx="1940814" cy="5074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AR" sz="135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869127" y="2822871"/>
            <a:ext cx="58293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mn-cs"/>
              </a:rPr>
              <a:t>E</a:t>
            </a:r>
            <a:endParaRPr kumimoji="0" lang="es-AR" sz="3000" b="0"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TextBox 5"/>
          <p:cNvSpPr txBox="1"/>
          <p:nvPr/>
        </p:nvSpPr>
        <p:spPr>
          <a:xfrm>
            <a:off x="1172718" y="4054878"/>
            <a:ext cx="6240780"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altLang="es-AR" sz="2400" b="0" i="0" u="none" strike="noStrike" kern="1200" cap="none" spc="0" normalizeH="0" baseline="0" noProof="0" dirty="0">
                <a:ln>
                  <a:noFill/>
                </a:ln>
                <a:solidFill>
                  <a:prstClr val="white"/>
                </a:solidFill>
                <a:effectLst/>
                <a:uLnTx/>
                <a:uFillTx/>
                <a:latin typeface="Calibri"/>
                <a:ea typeface="+mn-ea"/>
                <a:cs typeface="+mn-cs"/>
              </a:rPr>
              <a:t>La reducción de nitrógeno a amonio es llevada a cabo por bacterias </a:t>
            </a:r>
            <a:r>
              <a:rPr kumimoji="0" lang="es-ES" altLang="es-AR" sz="2400" b="1" i="0" u="none" strike="noStrike" kern="1200" cap="none" spc="0" normalizeH="0" baseline="0" noProof="0" dirty="0">
                <a:ln>
                  <a:noFill/>
                </a:ln>
                <a:solidFill>
                  <a:prstClr val="white"/>
                </a:solidFill>
                <a:effectLst/>
                <a:uLnTx/>
                <a:uFillTx/>
                <a:latin typeface="Calibri"/>
                <a:ea typeface="+mn-ea"/>
                <a:cs typeface="+mn-cs"/>
              </a:rPr>
              <a:t>en vida libre</a:t>
            </a:r>
            <a:r>
              <a:rPr kumimoji="0" lang="es-ES" altLang="es-AR" sz="2400" b="0" i="0" u="none" strike="noStrike" kern="1200" cap="none" spc="0" normalizeH="0" baseline="0" noProof="0" dirty="0">
                <a:ln>
                  <a:noFill/>
                </a:ln>
                <a:solidFill>
                  <a:prstClr val="white"/>
                </a:solidFill>
                <a:effectLst/>
                <a:uLnTx/>
                <a:uFillTx/>
                <a:latin typeface="Calibri"/>
                <a:ea typeface="+mn-ea"/>
                <a:cs typeface="+mn-cs"/>
              </a:rPr>
              <a:t> o </a:t>
            </a:r>
            <a:r>
              <a:rPr kumimoji="0" lang="es-ES" altLang="es-AR" sz="2400" b="1" i="0" u="none" strike="noStrike" kern="1200" cap="none" spc="0" normalizeH="0" baseline="0" noProof="0" dirty="0">
                <a:ln>
                  <a:noFill/>
                </a:ln>
                <a:solidFill>
                  <a:prstClr val="white"/>
                </a:solidFill>
                <a:effectLst/>
                <a:uLnTx/>
                <a:uFillTx/>
                <a:latin typeface="Calibri"/>
                <a:ea typeface="+mn-ea"/>
                <a:cs typeface="+mn-cs"/>
              </a:rPr>
              <a:t>en simbiosis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AR"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5991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4">
            <a:extLst>
              <a:ext uri="{FF2B5EF4-FFF2-40B4-BE49-F238E27FC236}">
                <a16:creationId xmlns:a16="http://schemas.microsoft.com/office/drawing/2014/main" id="{D5CFE3CC-59ED-4D44-AEF2-714CB4398042}"/>
              </a:ext>
            </a:extLst>
          </p:cNvPr>
          <p:cNvSpPr txBox="1">
            <a:spLocks noChangeArrowheads="1"/>
          </p:cNvSpPr>
          <p:nvPr/>
        </p:nvSpPr>
        <p:spPr bwMode="auto">
          <a:xfrm>
            <a:off x="609600" y="635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851" name="TextBox 5">
            <a:extLst>
              <a:ext uri="{FF2B5EF4-FFF2-40B4-BE49-F238E27FC236}">
                <a16:creationId xmlns:a16="http://schemas.microsoft.com/office/drawing/2014/main" id="{AD2E87E8-D7D4-455E-93C1-AF5E93A0639E}"/>
              </a:ext>
            </a:extLst>
          </p:cNvPr>
          <p:cNvSpPr txBox="1">
            <a:spLocks noChangeArrowheads="1"/>
          </p:cNvSpPr>
          <p:nvPr/>
        </p:nvSpPr>
        <p:spPr bwMode="auto">
          <a:xfrm>
            <a:off x="1330325" y="6350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har1-5</a:t>
            </a:r>
            <a:endParaRPr kumimoji="0" lang="en-US"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852" name="Title 1">
            <a:extLst>
              <a:ext uri="{FF2B5EF4-FFF2-40B4-BE49-F238E27FC236}">
                <a16:creationId xmlns:a16="http://schemas.microsoft.com/office/drawing/2014/main" id="{127DD99A-460E-473E-ABCE-88ADB339A0B5}"/>
              </a:ext>
            </a:extLst>
          </p:cNvPr>
          <p:cNvSpPr txBox="1">
            <a:spLocks/>
          </p:cNvSpPr>
          <p:nvPr/>
        </p:nvSpPr>
        <p:spPr bwMode="auto">
          <a:xfrm>
            <a:off x="304800" y="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6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Grafting studies show that the CLV-like receptor acts in the shoot</a:t>
            </a:r>
          </a:p>
        </p:txBody>
      </p:sp>
      <p:grpSp>
        <p:nvGrpSpPr>
          <p:cNvPr id="78853" name="Group 1">
            <a:extLst>
              <a:ext uri="{FF2B5EF4-FFF2-40B4-BE49-F238E27FC236}">
                <a16:creationId xmlns:a16="http://schemas.microsoft.com/office/drawing/2014/main" id="{3CC9FAEA-61D7-433F-9598-AE7C73C7809E}"/>
              </a:ext>
            </a:extLst>
          </p:cNvPr>
          <p:cNvGrpSpPr>
            <a:grpSpLocks/>
          </p:cNvGrpSpPr>
          <p:nvPr/>
        </p:nvGrpSpPr>
        <p:grpSpPr bwMode="auto">
          <a:xfrm>
            <a:off x="228600" y="1165225"/>
            <a:ext cx="8915400" cy="5159375"/>
            <a:chOff x="228600" y="1165225"/>
            <a:chExt cx="8915400" cy="5159375"/>
          </a:xfrm>
        </p:grpSpPr>
        <p:sp>
          <p:nvSpPr>
            <p:cNvPr id="78854" name="TextBox 1">
              <a:extLst>
                <a:ext uri="{FF2B5EF4-FFF2-40B4-BE49-F238E27FC236}">
                  <a16:creationId xmlns:a16="http://schemas.microsoft.com/office/drawing/2014/main" id="{7C01AA28-AAAF-4016-A340-387312BD15D4}"/>
                </a:ext>
              </a:extLst>
            </p:cNvPr>
            <p:cNvSpPr txBox="1">
              <a:spLocks noChangeArrowheads="1"/>
            </p:cNvSpPr>
            <p:nvPr/>
          </p:nvSpPr>
          <p:spPr bwMode="auto">
            <a:xfrm>
              <a:off x="1770063" y="5986463"/>
              <a:ext cx="7373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by permission from Macmillan Publishers Ltd: Krusell, L., Madsen, L.H., Sato, S., Aubert, G., Genua, A., Szczyglowski, K., Duc, G., Kaneko, T., Tabata, S., de Bruijn, F., Pajuelo, E., Sandal, N. and Stougaard, J. (2002)  Shoot control of root development and nodulation is mediated by a receptor-like kinase. Nature 420: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422-426</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grpSp>
          <p:nvGrpSpPr>
            <p:cNvPr id="78855" name="Group 2">
              <a:extLst>
                <a:ext uri="{FF2B5EF4-FFF2-40B4-BE49-F238E27FC236}">
                  <a16:creationId xmlns:a16="http://schemas.microsoft.com/office/drawing/2014/main" id="{6F9DCDA0-0724-465C-B51A-F9432EBF07E1}"/>
                </a:ext>
              </a:extLst>
            </p:cNvPr>
            <p:cNvGrpSpPr>
              <a:grpSpLocks/>
            </p:cNvGrpSpPr>
            <p:nvPr/>
          </p:nvGrpSpPr>
          <p:grpSpPr bwMode="auto">
            <a:xfrm>
              <a:off x="228600" y="1165225"/>
              <a:ext cx="8712200" cy="4702175"/>
              <a:chOff x="304800" y="1014413"/>
              <a:chExt cx="8712459" cy="4702175"/>
            </a:xfrm>
          </p:grpSpPr>
          <p:grpSp>
            <p:nvGrpSpPr>
              <p:cNvPr id="78856" name="Group 4">
                <a:extLst>
                  <a:ext uri="{FF2B5EF4-FFF2-40B4-BE49-F238E27FC236}">
                    <a16:creationId xmlns:a16="http://schemas.microsoft.com/office/drawing/2014/main" id="{2628DD5B-7B14-4BF4-922A-A5A9264AA796}"/>
                  </a:ext>
                </a:extLst>
              </p:cNvPr>
              <p:cNvGrpSpPr>
                <a:grpSpLocks/>
              </p:cNvGrpSpPr>
              <p:nvPr/>
            </p:nvGrpSpPr>
            <p:grpSpPr bwMode="auto">
              <a:xfrm>
                <a:off x="1990725" y="1014413"/>
                <a:ext cx="5295900" cy="2959100"/>
                <a:chOff x="3289217" y="1623250"/>
                <a:chExt cx="5295280" cy="2957702"/>
              </a:xfrm>
            </p:grpSpPr>
            <p:grpSp>
              <p:nvGrpSpPr>
                <p:cNvPr id="78863" name="Group 13">
                  <a:extLst>
                    <a:ext uri="{FF2B5EF4-FFF2-40B4-BE49-F238E27FC236}">
                      <a16:creationId xmlns:a16="http://schemas.microsoft.com/office/drawing/2014/main" id="{058FBB8D-C981-4820-A05E-FB5DADB221B2}"/>
                    </a:ext>
                  </a:extLst>
                </p:cNvPr>
                <p:cNvGrpSpPr>
                  <a:grpSpLocks/>
                </p:cNvGrpSpPr>
                <p:nvPr/>
              </p:nvGrpSpPr>
              <p:grpSpPr bwMode="auto">
                <a:xfrm>
                  <a:off x="3289217" y="1623250"/>
                  <a:ext cx="5295280" cy="2957702"/>
                  <a:chOff x="876920" y="2251430"/>
                  <a:chExt cx="5295280" cy="2957702"/>
                </a:xfrm>
              </p:grpSpPr>
              <p:sp>
                <p:nvSpPr>
                  <p:cNvPr id="15" name="Rectangle 14">
                    <a:extLst>
                      <a:ext uri="{FF2B5EF4-FFF2-40B4-BE49-F238E27FC236}">
                        <a16:creationId xmlns:a16="http://schemas.microsoft.com/office/drawing/2014/main" id="{D73C559B-9E6E-456A-9AC1-E6162A51685C}"/>
                      </a:ext>
                    </a:extLst>
                  </p:cNvPr>
                  <p:cNvSpPr/>
                  <p:nvPr/>
                </p:nvSpPr>
                <p:spPr>
                  <a:xfrm>
                    <a:off x="4496154" y="3581127"/>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BB8113E-8EF1-4323-AD2A-90C5ADE89C60}"/>
                      </a:ext>
                    </a:extLst>
                  </p:cNvPr>
                  <p:cNvSpPr/>
                  <p:nvPr/>
                </p:nvSpPr>
                <p:spPr>
                  <a:xfrm>
                    <a:off x="2667513" y="3581127"/>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98DAA74-C30B-4F2C-81CF-E1987A8A20D8}"/>
                      </a:ext>
                    </a:extLst>
                  </p:cNvPr>
                  <p:cNvSpPr/>
                  <p:nvPr/>
                </p:nvSpPr>
                <p:spPr>
                  <a:xfrm>
                    <a:off x="876970" y="3593821"/>
                    <a:ext cx="1676253" cy="16153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8873" name="Group 17">
                    <a:extLst>
                      <a:ext uri="{FF2B5EF4-FFF2-40B4-BE49-F238E27FC236}">
                        <a16:creationId xmlns:a16="http://schemas.microsoft.com/office/drawing/2014/main" id="{372A6760-9EBF-4FBC-B41E-163887736AF4}"/>
                      </a:ext>
                    </a:extLst>
                  </p:cNvPr>
                  <p:cNvGrpSpPr>
                    <a:grpSpLocks/>
                  </p:cNvGrpSpPr>
                  <p:nvPr/>
                </p:nvGrpSpPr>
                <p:grpSpPr bwMode="auto">
                  <a:xfrm rot="1739782">
                    <a:off x="1173735" y="2293808"/>
                    <a:ext cx="1122493" cy="1245104"/>
                    <a:chOff x="998356" y="3130493"/>
                    <a:chExt cx="1122493" cy="1245104"/>
                  </a:xfrm>
                </p:grpSpPr>
                <p:sp>
                  <p:nvSpPr>
                    <p:cNvPr id="143" name="Freeform 142">
                      <a:extLst>
                        <a:ext uri="{FF2B5EF4-FFF2-40B4-BE49-F238E27FC236}">
                          <a16:creationId xmlns:a16="http://schemas.microsoft.com/office/drawing/2014/main" id="{7063B205-D72F-4D14-8C02-481BD1388F75}"/>
                        </a:ext>
                      </a:extLst>
                    </p:cNvPr>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143">
                      <a:extLst>
                        <a:ext uri="{FF2B5EF4-FFF2-40B4-BE49-F238E27FC236}">
                          <a16:creationId xmlns:a16="http://schemas.microsoft.com/office/drawing/2014/main" id="{4D317037-E11D-40E0-A8F6-5EB36E1E00C4}"/>
                        </a:ext>
                      </a:extLst>
                    </p:cNvPr>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44">
                      <a:extLst>
                        <a:ext uri="{FF2B5EF4-FFF2-40B4-BE49-F238E27FC236}">
                          <a16:creationId xmlns:a16="http://schemas.microsoft.com/office/drawing/2014/main" id="{09550DA3-07ED-4B14-99B9-B38FF75B6F27}"/>
                        </a:ext>
                      </a:extLst>
                    </p:cNvPr>
                    <p:cNvSpPr/>
                    <p:nvPr/>
                  </p:nvSpPr>
                  <p:spPr bwMode="auto">
                    <a:xfrm rot="410632">
                      <a:off x="1440432" y="3934862"/>
                      <a:ext cx="295249" cy="22690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Freeform 145">
                      <a:extLst>
                        <a:ext uri="{FF2B5EF4-FFF2-40B4-BE49-F238E27FC236}">
                          <a16:creationId xmlns:a16="http://schemas.microsoft.com/office/drawing/2014/main" id="{8FBA6FD6-908A-4C83-9332-E260268CD4EE}"/>
                        </a:ext>
                      </a:extLst>
                    </p:cNvPr>
                    <p:cNvSpPr/>
                    <p:nvPr/>
                  </p:nvSpPr>
                  <p:spPr bwMode="auto">
                    <a:xfrm rot="5437780">
                      <a:off x="1497405" y="3648294"/>
                      <a:ext cx="218971" cy="298424"/>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Freeform 146">
                      <a:extLst>
                        <a:ext uri="{FF2B5EF4-FFF2-40B4-BE49-F238E27FC236}">
                          <a16:creationId xmlns:a16="http://schemas.microsoft.com/office/drawing/2014/main" id="{4B0727BE-F6E8-44DB-9F0D-159DEBEA77F6}"/>
                        </a:ext>
                      </a:extLst>
                    </p:cNvPr>
                    <p:cNvSpPr/>
                    <p:nvPr/>
                  </p:nvSpPr>
                  <p:spPr bwMode="auto">
                    <a:xfrm rot="410632">
                      <a:off x="1207667" y="3464095"/>
                      <a:ext cx="239691" cy="225318"/>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147">
                      <a:extLst>
                        <a:ext uri="{FF2B5EF4-FFF2-40B4-BE49-F238E27FC236}">
                          <a16:creationId xmlns:a16="http://schemas.microsoft.com/office/drawing/2014/main" id="{B3AB35E6-DEE9-4C4E-B759-74F49CDFE1B9}"/>
                        </a:ext>
                      </a:extLst>
                    </p:cNvPr>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9046" name="Group 67">
                      <a:extLst>
                        <a:ext uri="{FF2B5EF4-FFF2-40B4-BE49-F238E27FC236}">
                          <a16:creationId xmlns:a16="http://schemas.microsoft.com/office/drawing/2014/main" id="{FEA2AAC6-019C-405D-A6F7-2514B2174D3A}"/>
                        </a:ext>
                      </a:extLst>
                    </p:cNvPr>
                    <p:cNvGrpSpPr>
                      <a:grpSpLocks/>
                    </p:cNvGrpSpPr>
                    <p:nvPr/>
                  </p:nvGrpSpPr>
                  <p:grpSpPr bwMode="auto">
                    <a:xfrm rot="410632">
                      <a:off x="998356" y="3513414"/>
                      <a:ext cx="516341" cy="282641"/>
                      <a:chOff x="1013905" y="4108776"/>
                      <a:chExt cx="1613082" cy="960828"/>
                    </a:xfrm>
                  </p:grpSpPr>
                  <p:sp>
                    <p:nvSpPr>
                      <p:cNvPr id="172" name="Freeform 171">
                        <a:extLst>
                          <a:ext uri="{FF2B5EF4-FFF2-40B4-BE49-F238E27FC236}">
                            <a16:creationId xmlns:a16="http://schemas.microsoft.com/office/drawing/2014/main" id="{BE0A5A7F-C09C-4574-83F3-29F272F6E5B9}"/>
                          </a:ext>
                        </a:extLst>
                      </p:cNvPr>
                      <p:cNvSpPr/>
                      <p:nvPr/>
                    </p:nvSpPr>
                    <p:spPr>
                      <a:xfrm>
                        <a:off x="1073693" y="4190563"/>
                        <a:ext cx="505820" cy="5178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Freeform 172">
                        <a:extLst>
                          <a:ext uri="{FF2B5EF4-FFF2-40B4-BE49-F238E27FC236}">
                            <a16:creationId xmlns:a16="http://schemas.microsoft.com/office/drawing/2014/main" id="{279C7531-EFF7-450D-916E-A0F32F2EA4E2}"/>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173">
                        <a:extLst>
                          <a:ext uri="{FF2B5EF4-FFF2-40B4-BE49-F238E27FC236}">
                            <a16:creationId xmlns:a16="http://schemas.microsoft.com/office/drawing/2014/main" id="{61F973DE-3DAB-4765-BDD2-94853DBEEC54}"/>
                          </a:ext>
                        </a:extLst>
                      </p:cNvPr>
                      <p:cNvSpPr/>
                      <p:nvPr/>
                    </p:nvSpPr>
                    <p:spPr>
                      <a:xfrm>
                        <a:off x="1818339" y="4104199"/>
                        <a:ext cx="500862" cy="66886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Freeform 174">
                        <a:extLst>
                          <a:ext uri="{FF2B5EF4-FFF2-40B4-BE49-F238E27FC236}">
                            <a16:creationId xmlns:a16="http://schemas.microsoft.com/office/drawing/2014/main" id="{46D22D88-DE2C-476E-AD7B-83419A5DABB8}"/>
                          </a:ext>
                        </a:extLst>
                      </p:cNvPr>
                      <p:cNvSpPr/>
                      <p:nvPr/>
                    </p:nvSpPr>
                    <p:spPr>
                      <a:xfrm>
                        <a:off x="1149255" y="4552196"/>
                        <a:ext cx="540531" cy="19418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Freeform 175">
                        <a:extLst>
                          <a:ext uri="{FF2B5EF4-FFF2-40B4-BE49-F238E27FC236}">
                            <a16:creationId xmlns:a16="http://schemas.microsoft.com/office/drawing/2014/main" id="{5F1A054C-37A4-482D-869E-8E2154CEEF8F}"/>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176">
                        <a:extLst>
                          <a:ext uri="{FF2B5EF4-FFF2-40B4-BE49-F238E27FC236}">
                            <a16:creationId xmlns:a16="http://schemas.microsoft.com/office/drawing/2014/main" id="{FAF15209-BB8E-4772-A721-B3465019D95D}"/>
                          </a:ext>
                        </a:extLst>
                      </p:cNvPr>
                      <p:cNvSpPr/>
                      <p:nvPr/>
                    </p:nvSpPr>
                    <p:spPr>
                      <a:xfrm>
                        <a:off x="935730" y="4633556"/>
                        <a:ext cx="128934" cy="178003"/>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177">
                        <a:extLst>
                          <a:ext uri="{FF2B5EF4-FFF2-40B4-BE49-F238E27FC236}">
                            <a16:creationId xmlns:a16="http://schemas.microsoft.com/office/drawing/2014/main" id="{AA2586D0-F149-40E1-8D16-B68D2EA1E182}"/>
                          </a:ext>
                        </a:extLst>
                      </p:cNvPr>
                      <p:cNvSpPr/>
                      <p:nvPr/>
                    </p:nvSpPr>
                    <p:spPr>
                      <a:xfrm>
                        <a:off x="1122382" y="4615830"/>
                        <a:ext cx="94220" cy="253521"/>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178">
                        <a:extLst>
                          <a:ext uri="{FF2B5EF4-FFF2-40B4-BE49-F238E27FC236}">
                            <a16:creationId xmlns:a16="http://schemas.microsoft.com/office/drawing/2014/main" id="{1624654A-2175-4ED0-A1E4-3AAC686EDFF1}"/>
                          </a:ext>
                        </a:extLst>
                      </p:cNvPr>
                      <p:cNvSpPr/>
                      <p:nvPr/>
                    </p:nvSpPr>
                    <p:spPr>
                      <a:xfrm>
                        <a:off x="868596" y="4578941"/>
                        <a:ext cx="84305" cy="24812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047" name="Group 149">
                      <a:extLst>
                        <a:ext uri="{FF2B5EF4-FFF2-40B4-BE49-F238E27FC236}">
                          <a16:creationId xmlns:a16="http://schemas.microsoft.com/office/drawing/2014/main" id="{AB0BF5B2-5F94-45FB-8986-92527DB58559}"/>
                        </a:ext>
                      </a:extLst>
                    </p:cNvPr>
                    <p:cNvGrpSpPr>
                      <a:grpSpLocks/>
                    </p:cNvGrpSpPr>
                    <p:nvPr/>
                  </p:nvGrpSpPr>
                  <p:grpSpPr bwMode="auto">
                    <a:xfrm rot="730992">
                      <a:off x="1461265" y="3130493"/>
                      <a:ext cx="250355" cy="576717"/>
                      <a:chOff x="1363146" y="3075059"/>
                      <a:chExt cx="250355" cy="576717"/>
                    </a:xfrm>
                  </p:grpSpPr>
                  <p:sp>
                    <p:nvSpPr>
                      <p:cNvPr id="164" name="Freeform 163">
                        <a:extLst>
                          <a:ext uri="{FF2B5EF4-FFF2-40B4-BE49-F238E27FC236}">
                            <a16:creationId xmlns:a16="http://schemas.microsoft.com/office/drawing/2014/main" id="{6D6F2B00-D6C9-4ACE-B150-E0F4E5EE6131}"/>
                          </a:ext>
                        </a:extLst>
                      </p:cNvPr>
                      <p:cNvSpPr/>
                      <p:nvPr/>
                    </p:nvSpPr>
                    <p:spPr bwMode="auto">
                      <a:xfrm rot="410632" flipH="1">
                        <a:off x="1336393" y="3295428"/>
                        <a:ext cx="95242" cy="128526"/>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4">
                        <a:extLst>
                          <a:ext uri="{FF2B5EF4-FFF2-40B4-BE49-F238E27FC236}">
                            <a16:creationId xmlns:a16="http://schemas.microsoft.com/office/drawing/2014/main" id="{3C798407-1739-4E17-9C3F-33BE6B445697}"/>
                          </a:ext>
                        </a:extLst>
                      </p:cNvPr>
                      <p:cNvSpPr/>
                      <p:nvPr/>
                    </p:nvSpPr>
                    <p:spPr bwMode="auto">
                      <a:xfrm rot="410632">
                        <a:off x="1380814" y="3425418"/>
                        <a:ext cx="31747" cy="230079"/>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165">
                        <a:extLst>
                          <a:ext uri="{FF2B5EF4-FFF2-40B4-BE49-F238E27FC236}">
                            <a16:creationId xmlns:a16="http://schemas.microsoft.com/office/drawing/2014/main" id="{68EB8FDA-8258-4F7F-B8F9-2FB976196EAE}"/>
                          </a:ext>
                        </a:extLst>
                      </p:cNvPr>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66">
                        <a:extLst>
                          <a:ext uri="{FF2B5EF4-FFF2-40B4-BE49-F238E27FC236}">
                            <a16:creationId xmlns:a16="http://schemas.microsoft.com/office/drawing/2014/main" id="{697C2D56-16BD-48F8-B32D-1F73E84BE041}"/>
                          </a:ext>
                        </a:extLst>
                      </p:cNvPr>
                      <p:cNvSpPr/>
                      <p:nvPr/>
                    </p:nvSpPr>
                    <p:spPr bwMode="auto">
                      <a:xfrm rot="410632">
                        <a:off x="1430435" y="3197724"/>
                        <a:ext cx="126989" cy="131701"/>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Freeform 167">
                        <a:extLst>
                          <a:ext uri="{FF2B5EF4-FFF2-40B4-BE49-F238E27FC236}">
                            <a16:creationId xmlns:a16="http://schemas.microsoft.com/office/drawing/2014/main" id="{77118EEA-8B14-433E-859B-006F6F863246}"/>
                          </a:ext>
                        </a:extLst>
                      </p:cNvPr>
                      <p:cNvSpPr/>
                      <p:nvPr/>
                    </p:nvSpPr>
                    <p:spPr bwMode="auto">
                      <a:xfrm rot="410632">
                        <a:off x="1426672" y="3082432"/>
                        <a:ext cx="47621" cy="23166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Freeform 168">
                        <a:extLst>
                          <a:ext uri="{FF2B5EF4-FFF2-40B4-BE49-F238E27FC236}">
                            <a16:creationId xmlns:a16="http://schemas.microsoft.com/office/drawing/2014/main" id="{65895507-2747-49F5-9254-0BAB7FA69A47}"/>
                          </a:ext>
                        </a:extLst>
                      </p:cNvPr>
                      <p:cNvSpPr/>
                      <p:nvPr/>
                    </p:nvSpPr>
                    <p:spPr bwMode="auto">
                      <a:xfrm rot="410632">
                        <a:off x="1427176" y="3261572"/>
                        <a:ext cx="103178" cy="13804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169">
                        <a:extLst>
                          <a:ext uri="{FF2B5EF4-FFF2-40B4-BE49-F238E27FC236}">
                            <a16:creationId xmlns:a16="http://schemas.microsoft.com/office/drawing/2014/main" id="{B4B65A99-135B-4C9B-9123-FBC6835E18F4}"/>
                          </a:ext>
                        </a:extLst>
                      </p:cNvPr>
                      <p:cNvSpPr/>
                      <p:nvPr/>
                    </p:nvSpPr>
                    <p:spPr bwMode="auto">
                      <a:xfrm rot="410632">
                        <a:off x="1402566" y="3365482"/>
                        <a:ext cx="96828" cy="12217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170">
                        <a:extLst>
                          <a:ext uri="{FF2B5EF4-FFF2-40B4-BE49-F238E27FC236}">
                            <a16:creationId xmlns:a16="http://schemas.microsoft.com/office/drawing/2014/main" id="{8699927B-E54F-4311-AE15-EAF2C9D8F801}"/>
                          </a:ext>
                        </a:extLst>
                      </p:cNvPr>
                      <p:cNvSpPr/>
                      <p:nvPr/>
                    </p:nvSpPr>
                    <p:spPr bwMode="auto">
                      <a:xfrm rot="410632">
                        <a:off x="1490244" y="3268102"/>
                        <a:ext cx="88892" cy="84097"/>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048" name="Group 75">
                      <a:extLst>
                        <a:ext uri="{FF2B5EF4-FFF2-40B4-BE49-F238E27FC236}">
                          <a16:creationId xmlns:a16="http://schemas.microsoft.com/office/drawing/2014/main" id="{409964BD-58BE-4081-AA89-8ED40A2CC71D}"/>
                        </a:ext>
                      </a:extLst>
                    </p:cNvPr>
                    <p:cNvGrpSpPr>
                      <a:grpSpLocks/>
                    </p:cNvGrpSpPr>
                    <p:nvPr/>
                  </p:nvGrpSpPr>
                  <p:grpSpPr bwMode="auto">
                    <a:xfrm rot="8162874" flipV="1">
                      <a:off x="1421745" y="3549277"/>
                      <a:ext cx="699104" cy="277646"/>
                      <a:chOff x="1296547" y="4083452"/>
                      <a:chExt cx="1302234" cy="680290"/>
                    </a:xfrm>
                  </p:grpSpPr>
                  <p:sp>
                    <p:nvSpPr>
                      <p:cNvPr id="160" name="Freeform 159">
                        <a:extLst>
                          <a:ext uri="{FF2B5EF4-FFF2-40B4-BE49-F238E27FC236}">
                            <a16:creationId xmlns:a16="http://schemas.microsoft.com/office/drawing/2014/main" id="{2806919F-2712-4390-9C6E-2E088180C83B}"/>
                          </a:ext>
                        </a:extLst>
                      </p:cNvPr>
                      <p:cNvSpPr/>
                      <p:nvPr/>
                    </p:nvSpPr>
                    <p:spPr>
                      <a:xfrm>
                        <a:off x="1405197" y="4084201"/>
                        <a:ext cx="502657" cy="49376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Freeform 160">
                        <a:extLst>
                          <a:ext uri="{FF2B5EF4-FFF2-40B4-BE49-F238E27FC236}">
                            <a16:creationId xmlns:a16="http://schemas.microsoft.com/office/drawing/2014/main" id="{82D5A93D-5D49-4EC0-B78B-2D10B3B44125}"/>
                          </a:ext>
                        </a:extLst>
                      </p:cNvPr>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161">
                        <a:extLst>
                          <a:ext uri="{FF2B5EF4-FFF2-40B4-BE49-F238E27FC236}">
                            <a16:creationId xmlns:a16="http://schemas.microsoft.com/office/drawing/2014/main" id="{4665FC36-53E4-43B8-9C84-F20D95FACAC3}"/>
                          </a:ext>
                        </a:extLst>
                      </p:cNvPr>
                      <p:cNvSpPr/>
                      <p:nvPr/>
                    </p:nvSpPr>
                    <p:spPr>
                      <a:xfrm rot="19337557">
                        <a:off x="2112279" y="4033061"/>
                        <a:ext cx="544053"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Freeform 162">
                        <a:extLst>
                          <a:ext uri="{FF2B5EF4-FFF2-40B4-BE49-F238E27FC236}">
                            <a16:creationId xmlns:a16="http://schemas.microsoft.com/office/drawing/2014/main" id="{C362993B-B41D-4C4A-BE02-8F0534BA02C4}"/>
                          </a:ext>
                        </a:extLst>
                      </p:cNvPr>
                      <p:cNvSpPr/>
                      <p:nvPr/>
                    </p:nvSpPr>
                    <p:spPr>
                      <a:xfrm>
                        <a:off x="1372231" y="4525917"/>
                        <a:ext cx="520398"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9049" name="Group 76">
                      <a:extLst>
                        <a:ext uri="{FF2B5EF4-FFF2-40B4-BE49-F238E27FC236}">
                          <a16:creationId xmlns:a16="http://schemas.microsoft.com/office/drawing/2014/main" id="{712AB00C-9DE3-49C4-9E50-FD47D3001792}"/>
                        </a:ext>
                      </a:extLst>
                    </p:cNvPr>
                    <p:cNvGrpSpPr>
                      <a:grpSpLocks/>
                    </p:cNvGrpSpPr>
                    <p:nvPr/>
                  </p:nvGrpSpPr>
                  <p:grpSpPr bwMode="auto">
                    <a:xfrm rot="410632">
                      <a:off x="1061822" y="3886532"/>
                      <a:ext cx="668689" cy="489065"/>
                      <a:chOff x="1021762" y="4044588"/>
                      <a:chExt cx="1464452" cy="1198310"/>
                    </a:xfrm>
                  </p:grpSpPr>
                  <p:sp>
                    <p:nvSpPr>
                      <p:cNvPr id="153" name="Freeform 152">
                        <a:extLst>
                          <a:ext uri="{FF2B5EF4-FFF2-40B4-BE49-F238E27FC236}">
                            <a16:creationId xmlns:a16="http://schemas.microsoft.com/office/drawing/2014/main" id="{2590B6CF-36F8-4D24-B472-8CAC4ACA04D0}"/>
                          </a:ext>
                        </a:extLst>
                      </p:cNvPr>
                      <p:cNvSpPr/>
                      <p:nvPr/>
                    </p:nvSpPr>
                    <p:spPr>
                      <a:xfrm>
                        <a:off x="1196126" y="4146554"/>
                        <a:ext cx="514504" cy="5015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Freeform 153">
                        <a:extLst>
                          <a:ext uri="{FF2B5EF4-FFF2-40B4-BE49-F238E27FC236}">
                            <a16:creationId xmlns:a16="http://schemas.microsoft.com/office/drawing/2014/main" id="{83425295-519F-478E-9CFF-418DC77B81A9}"/>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54">
                        <a:extLst>
                          <a:ext uri="{FF2B5EF4-FFF2-40B4-BE49-F238E27FC236}">
                            <a16:creationId xmlns:a16="http://schemas.microsoft.com/office/drawing/2014/main" id="{695D806B-5B42-4F5A-A087-8E0E9C016CA5}"/>
                          </a:ext>
                        </a:extLst>
                      </p:cNvPr>
                      <p:cNvSpPr/>
                      <p:nvPr/>
                    </p:nvSpPr>
                    <p:spPr>
                      <a:xfrm rot="20059307">
                        <a:off x="1871591" y="4026663"/>
                        <a:ext cx="542315" cy="7114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Freeform 155">
                        <a:extLst>
                          <a:ext uri="{FF2B5EF4-FFF2-40B4-BE49-F238E27FC236}">
                            <a16:creationId xmlns:a16="http://schemas.microsoft.com/office/drawing/2014/main" id="{5D45FE53-FDF3-483F-ADA3-F6F173956877}"/>
                          </a:ext>
                        </a:extLst>
                      </p:cNvPr>
                      <p:cNvSpPr/>
                      <p:nvPr/>
                    </p:nvSpPr>
                    <p:spPr>
                      <a:xfrm>
                        <a:off x="1032863" y="4509045"/>
                        <a:ext cx="542315" cy="190504"/>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Freeform 156">
                        <a:extLst>
                          <a:ext uri="{FF2B5EF4-FFF2-40B4-BE49-F238E27FC236}">
                            <a16:creationId xmlns:a16="http://schemas.microsoft.com/office/drawing/2014/main" id="{21A2CB0E-2E30-4BD4-B21F-CD8266D708DA}"/>
                          </a:ext>
                        </a:extLst>
                      </p:cNvPr>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57">
                        <a:extLst>
                          <a:ext uri="{FF2B5EF4-FFF2-40B4-BE49-F238E27FC236}">
                            <a16:creationId xmlns:a16="http://schemas.microsoft.com/office/drawing/2014/main" id="{15DB4AE6-E4B1-4F5C-B853-C199512B9593}"/>
                          </a:ext>
                        </a:extLst>
                      </p:cNvPr>
                      <p:cNvSpPr/>
                      <p:nvPr/>
                    </p:nvSpPr>
                    <p:spPr>
                      <a:xfrm rot="838485">
                        <a:off x="1177559" y="4786892"/>
                        <a:ext cx="232916" cy="447103"/>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58">
                        <a:extLst>
                          <a:ext uri="{FF2B5EF4-FFF2-40B4-BE49-F238E27FC236}">
                            <a16:creationId xmlns:a16="http://schemas.microsoft.com/office/drawing/2014/main" id="{34C2B035-55B6-4E77-AE91-1C7C4850ABCE}"/>
                          </a:ext>
                        </a:extLst>
                      </p:cNvPr>
                      <p:cNvSpPr/>
                      <p:nvPr/>
                    </p:nvSpPr>
                    <p:spPr>
                      <a:xfrm>
                        <a:off x="1334313" y="4558360"/>
                        <a:ext cx="86911" cy="26048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8874" name="Group 18">
                    <a:extLst>
                      <a:ext uri="{FF2B5EF4-FFF2-40B4-BE49-F238E27FC236}">
                        <a16:creationId xmlns:a16="http://schemas.microsoft.com/office/drawing/2014/main" id="{BAC341FD-411A-4D45-A989-6ADA8E121868}"/>
                      </a:ext>
                    </a:extLst>
                  </p:cNvPr>
                  <p:cNvGrpSpPr>
                    <a:grpSpLocks/>
                  </p:cNvGrpSpPr>
                  <p:nvPr/>
                </p:nvGrpSpPr>
                <p:grpSpPr bwMode="auto">
                  <a:xfrm>
                    <a:off x="1160317" y="3628351"/>
                    <a:ext cx="1285754" cy="1499283"/>
                    <a:chOff x="1160317" y="3628351"/>
                    <a:chExt cx="1285754" cy="1499283"/>
                  </a:xfrm>
                </p:grpSpPr>
                <p:sp>
                  <p:nvSpPr>
                    <p:cNvPr id="135" name="Freeform 134">
                      <a:extLst>
                        <a:ext uri="{FF2B5EF4-FFF2-40B4-BE49-F238E27FC236}">
                          <a16:creationId xmlns:a16="http://schemas.microsoft.com/office/drawing/2014/main" id="{484F8979-9D9C-4547-BC8B-AB6B97AC839F}"/>
                        </a:ext>
                      </a:extLst>
                    </p:cNvPr>
                    <p:cNvSpPr>
                      <a:spLocks/>
                    </p:cNvSpPr>
                    <p:nvPr/>
                  </p:nvSpPr>
                  <p:spPr bwMode="auto">
                    <a:xfrm rot="1022094">
                      <a:off x="1534137" y="3685852"/>
                      <a:ext cx="925432" cy="772748"/>
                    </a:xfrm>
                    <a:custGeom>
                      <a:avLst/>
                      <a:gdLst>
                        <a:gd name="T0" fmla="*/ 920670 w 1167714"/>
                        <a:gd name="T1" fmla="*/ 772748 h 729048"/>
                        <a:gd name="T2" fmla="*/ 647879 w 1167714"/>
                        <a:gd name="T3" fmla="*/ 615579 h 729048"/>
                        <a:gd name="T4" fmla="*/ 238692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36" name="Freeform 135">
                      <a:extLst>
                        <a:ext uri="{FF2B5EF4-FFF2-40B4-BE49-F238E27FC236}">
                          <a16:creationId xmlns:a16="http://schemas.microsoft.com/office/drawing/2014/main" id="{520284B4-F9B7-4036-8CD0-F9C872E7B56F}"/>
                        </a:ext>
                      </a:extLst>
                    </p:cNvPr>
                    <p:cNvSpPr>
                      <a:spLocks/>
                    </p:cNvSpPr>
                    <p:nvPr/>
                  </p:nvSpPr>
                  <p:spPr bwMode="auto">
                    <a:xfrm rot="3827572">
                      <a:off x="1367529" y="3714270"/>
                      <a:ext cx="330044" cy="742885"/>
                    </a:xfrm>
                    <a:custGeom>
                      <a:avLst/>
                      <a:gdLst>
                        <a:gd name="T0" fmla="*/ 330044 w 360315"/>
                        <a:gd name="T1" fmla="*/ 738123 h 1668162"/>
                        <a:gd name="T2" fmla="*/ 92353 w 360315"/>
                        <a:gd name="T3" fmla="*/ 538557 h 1668162"/>
                        <a:gd name="T4" fmla="*/ 1804 w 360315"/>
                        <a:gd name="T5" fmla="*/ 322587 h 1668162"/>
                        <a:gd name="T6" fmla="*/ 30100 w 360315"/>
                        <a:gd name="T7" fmla="*/ 114819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37" name="Freeform 136">
                      <a:extLst>
                        <a:ext uri="{FF2B5EF4-FFF2-40B4-BE49-F238E27FC236}">
                          <a16:creationId xmlns:a16="http://schemas.microsoft.com/office/drawing/2014/main" id="{98067A14-B29B-4053-A0D1-D649F753348E}"/>
                        </a:ext>
                      </a:extLst>
                    </p:cNvPr>
                    <p:cNvSpPr>
                      <a:spLocks/>
                    </p:cNvSpPr>
                    <p:nvPr/>
                  </p:nvSpPr>
                  <p:spPr bwMode="auto">
                    <a:xfrm rot="1739782">
                      <a:off x="1291272" y="3750909"/>
                      <a:ext cx="704789" cy="1377299"/>
                    </a:xfrm>
                    <a:custGeom>
                      <a:avLst/>
                      <a:gdLst>
                        <a:gd name="T0" fmla="*/ 0 w 753762"/>
                        <a:gd name="T1" fmla="*/ 0 h 1495168"/>
                        <a:gd name="T2" fmla="*/ 315586 w 753762"/>
                        <a:gd name="T3" fmla="*/ 455306 h 1495168"/>
                        <a:gd name="T4" fmla="*/ 591006 w 753762"/>
                        <a:gd name="T5" fmla="*/ 956141 h 1495168"/>
                        <a:gd name="T6" fmla="*/ 700026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38" name="Freeform 137">
                      <a:extLst>
                        <a:ext uri="{FF2B5EF4-FFF2-40B4-BE49-F238E27FC236}">
                          <a16:creationId xmlns:a16="http://schemas.microsoft.com/office/drawing/2014/main" id="{DEFFE53F-F892-40B1-A629-015B1C059382}"/>
                        </a:ext>
                      </a:extLst>
                    </p:cNvPr>
                    <p:cNvSpPr>
                      <a:spLocks/>
                    </p:cNvSpPr>
                    <p:nvPr/>
                  </p:nvSpPr>
                  <p:spPr bwMode="auto">
                    <a:xfrm rot="1739782">
                      <a:off x="1329368" y="3990508"/>
                      <a:ext cx="353981" cy="647394"/>
                    </a:xfrm>
                    <a:custGeom>
                      <a:avLst/>
                      <a:gdLst>
                        <a:gd name="T0" fmla="*/ 353981 w 611659"/>
                        <a:gd name="T1" fmla="*/ 647394 h 1087394"/>
                        <a:gd name="T2" fmla="*/ 311075 w 611659"/>
                        <a:gd name="T3" fmla="*/ 573827 h 1087394"/>
                        <a:gd name="T4" fmla="*/ 239563 w 611659"/>
                        <a:gd name="T5" fmla="*/ 500259 h 1087394"/>
                        <a:gd name="T6" fmla="*/ 128721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39" name="Oval 138">
                      <a:extLst>
                        <a:ext uri="{FF2B5EF4-FFF2-40B4-BE49-F238E27FC236}">
                          <a16:creationId xmlns:a16="http://schemas.microsoft.com/office/drawing/2014/main" id="{D0A5EC41-611D-4E3A-B200-1334A13CE6EB}"/>
                        </a:ext>
                      </a:extLst>
                    </p:cNvPr>
                    <p:cNvSpPr>
                      <a:spLocks noChangeArrowheads="1"/>
                    </p:cNvSpPr>
                    <p:nvPr/>
                  </p:nvSpPr>
                  <p:spPr bwMode="auto">
                    <a:xfrm rot="1739782">
                      <a:off x="1837324" y="3906411"/>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40" name="Oval 139">
                      <a:extLst>
                        <a:ext uri="{FF2B5EF4-FFF2-40B4-BE49-F238E27FC236}">
                          <a16:creationId xmlns:a16="http://schemas.microsoft.com/office/drawing/2014/main" id="{5F4FD68E-F4CA-4772-AC98-8D2E2EA85146}"/>
                        </a:ext>
                      </a:extLst>
                    </p:cNvPr>
                    <p:cNvSpPr>
                      <a:spLocks noChangeArrowheads="1"/>
                    </p:cNvSpPr>
                    <p:nvPr/>
                  </p:nvSpPr>
                  <p:spPr bwMode="auto">
                    <a:xfrm rot="1739782">
                      <a:off x="1503978" y="3755669"/>
                      <a:ext cx="115877"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41" name="Oval 140">
                      <a:extLst>
                        <a:ext uri="{FF2B5EF4-FFF2-40B4-BE49-F238E27FC236}">
                          <a16:creationId xmlns:a16="http://schemas.microsoft.com/office/drawing/2014/main" id="{AA2CF65E-E9FF-4F6C-9C25-E934B6F01211}"/>
                        </a:ext>
                      </a:extLst>
                    </p:cNvPr>
                    <p:cNvSpPr>
                      <a:spLocks noChangeArrowheads="1"/>
                    </p:cNvSpPr>
                    <p:nvPr/>
                  </p:nvSpPr>
                  <p:spPr bwMode="auto">
                    <a:xfrm rot="1739782">
                      <a:off x="1648427" y="3628729"/>
                      <a:ext cx="120639"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42" name="Oval 141">
                      <a:extLst>
                        <a:ext uri="{FF2B5EF4-FFF2-40B4-BE49-F238E27FC236}">
                          <a16:creationId xmlns:a16="http://schemas.microsoft.com/office/drawing/2014/main" id="{AC637C91-CDC7-4840-ACCB-6935FF944FF2}"/>
                        </a:ext>
                      </a:extLst>
                    </p:cNvPr>
                    <p:cNvSpPr>
                      <a:spLocks noChangeArrowheads="1"/>
                    </p:cNvSpPr>
                    <p:nvPr/>
                  </p:nvSpPr>
                  <p:spPr bwMode="auto">
                    <a:xfrm rot="1739782">
                      <a:off x="1661126" y="3755669"/>
                      <a:ext cx="125402" cy="11900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grpSp>
                <p:nvGrpSpPr>
                  <p:cNvPr id="78875" name="Group 19">
                    <a:extLst>
                      <a:ext uri="{FF2B5EF4-FFF2-40B4-BE49-F238E27FC236}">
                        <a16:creationId xmlns:a16="http://schemas.microsoft.com/office/drawing/2014/main" id="{C02699EA-9B2C-49C0-9A1B-2AAD943D6AB6}"/>
                      </a:ext>
                    </a:extLst>
                  </p:cNvPr>
                  <p:cNvGrpSpPr>
                    <a:grpSpLocks/>
                  </p:cNvGrpSpPr>
                  <p:nvPr/>
                </p:nvGrpSpPr>
                <p:grpSpPr bwMode="auto">
                  <a:xfrm rot="1739782">
                    <a:off x="2837074" y="2251430"/>
                    <a:ext cx="1122493" cy="1245104"/>
                    <a:chOff x="998356" y="3130493"/>
                    <a:chExt cx="1122493" cy="1245104"/>
                  </a:xfrm>
                </p:grpSpPr>
                <p:sp>
                  <p:nvSpPr>
                    <p:cNvPr id="98" name="Freeform 97">
                      <a:extLst>
                        <a:ext uri="{FF2B5EF4-FFF2-40B4-BE49-F238E27FC236}">
                          <a16:creationId xmlns:a16="http://schemas.microsoft.com/office/drawing/2014/main" id="{43D187F7-29BB-41B6-9D6B-6B8E512CED62}"/>
                        </a:ext>
                      </a:extLst>
                    </p:cNvPr>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5D6F8675-691B-4159-B2DD-8BE12E48ED61}"/>
                        </a:ext>
                      </a:extLst>
                    </p:cNvPr>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9">
                      <a:extLst>
                        <a:ext uri="{FF2B5EF4-FFF2-40B4-BE49-F238E27FC236}">
                          <a16:creationId xmlns:a16="http://schemas.microsoft.com/office/drawing/2014/main" id="{D6FB5DEB-64B5-4D60-A0EE-EC82A963241F}"/>
                        </a:ext>
                      </a:extLst>
                    </p:cNvPr>
                    <p:cNvSpPr/>
                    <p:nvPr/>
                  </p:nvSpPr>
                  <p:spPr bwMode="auto">
                    <a:xfrm rot="410632">
                      <a:off x="1458194" y="3942746"/>
                      <a:ext cx="295249" cy="228492"/>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Freeform 100">
                      <a:extLst>
                        <a:ext uri="{FF2B5EF4-FFF2-40B4-BE49-F238E27FC236}">
                          <a16:creationId xmlns:a16="http://schemas.microsoft.com/office/drawing/2014/main" id="{1B63BD9D-577D-4768-9DAE-C7C4824B9551}"/>
                        </a:ext>
                      </a:extLst>
                    </p:cNvPr>
                    <p:cNvSpPr/>
                    <p:nvPr/>
                  </p:nvSpPr>
                  <p:spPr bwMode="auto">
                    <a:xfrm rot="5437780">
                      <a:off x="1508197" y="3652398"/>
                      <a:ext cx="226905" cy="30001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Freeform 101">
                      <a:extLst>
                        <a:ext uri="{FF2B5EF4-FFF2-40B4-BE49-F238E27FC236}">
                          <a16:creationId xmlns:a16="http://schemas.microsoft.com/office/drawing/2014/main" id="{F60E7FE0-CB05-48E4-AEC0-92E809714B86}"/>
                        </a:ext>
                      </a:extLst>
                    </p:cNvPr>
                    <p:cNvSpPr/>
                    <p:nvPr/>
                  </p:nvSpPr>
                  <p:spPr bwMode="auto">
                    <a:xfrm rot="410632">
                      <a:off x="1214338" y="3461796"/>
                      <a:ext cx="239691" cy="22690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Freeform 102">
                      <a:extLst>
                        <a:ext uri="{FF2B5EF4-FFF2-40B4-BE49-F238E27FC236}">
                          <a16:creationId xmlns:a16="http://schemas.microsoft.com/office/drawing/2014/main" id="{63290C98-467F-4123-87F4-67A1E82B1F4A}"/>
                        </a:ext>
                      </a:extLst>
                    </p:cNvPr>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8983" name="Group 67">
                      <a:extLst>
                        <a:ext uri="{FF2B5EF4-FFF2-40B4-BE49-F238E27FC236}">
                          <a16:creationId xmlns:a16="http://schemas.microsoft.com/office/drawing/2014/main" id="{F250C94B-33B6-4622-A964-86CABE65578F}"/>
                        </a:ext>
                      </a:extLst>
                    </p:cNvPr>
                    <p:cNvGrpSpPr>
                      <a:grpSpLocks/>
                    </p:cNvGrpSpPr>
                    <p:nvPr/>
                  </p:nvGrpSpPr>
                  <p:grpSpPr bwMode="auto">
                    <a:xfrm rot="410632">
                      <a:off x="998356" y="3513414"/>
                      <a:ext cx="516341" cy="282641"/>
                      <a:chOff x="1013905" y="4108776"/>
                      <a:chExt cx="1613082" cy="960828"/>
                    </a:xfrm>
                  </p:grpSpPr>
                  <p:sp>
                    <p:nvSpPr>
                      <p:cNvPr id="127" name="Freeform 126">
                        <a:extLst>
                          <a:ext uri="{FF2B5EF4-FFF2-40B4-BE49-F238E27FC236}">
                            <a16:creationId xmlns:a16="http://schemas.microsoft.com/office/drawing/2014/main" id="{2012CCDA-9BDF-4309-BDED-450C41E211A8}"/>
                          </a:ext>
                        </a:extLst>
                      </p:cNvPr>
                      <p:cNvSpPr/>
                      <p:nvPr/>
                    </p:nvSpPr>
                    <p:spPr>
                      <a:xfrm>
                        <a:off x="1092708" y="4182220"/>
                        <a:ext cx="505820" cy="5340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Freeform 127">
                        <a:extLst>
                          <a:ext uri="{FF2B5EF4-FFF2-40B4-BE49-F238E27FC236}">
                            <a16:creationId xmlns:a16="http://schemas.microsoft.com/office/drawing/2014/main" id="{77EFB797-D9C7-43A0-BB10-2FDA5948E0BA}"/>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8">
                        <a:extLst>
                          <a:ext uri="{FF2B5EF4-FFF2-40B4-BE49-F238E27FC236}">
                            <a16:creationId xmlns:a16="http://schemas.microsoft.com/office/drawing/2014/main" id="{72E7E96F-71E6-4E9D-83ED-6E80EF710D5C}"/>
                          </a:ext>
                        </a:extLst>
                      </p:cNvPr>
                      <p:cNvSpPr/>
                      <p:nvPr/>
                    </p:nvSpPr>
                    <p:spPr>
                      <a:xfrm>
                        <a:off x="1835367" y="4055306"/>
                        <a:ext cx="495902" cy="70662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Freeform 129">
                        <a:extLst>
                          <a:ext uri="{FF2B5EF4-FFF2-40B4-BE49-F238E27FC236}">
                            <a16:creationId xmlns:a16="http://schemas.microsoft.com/office/drawing/2014/main" id="{1B824C13-1FBF-4E2F-B226-ED505D05D4CF}"/>
                          </a:ext>
                        </a:extLst>
                      </p:cNvPr>
                      <p:cNvSpPr/>
                      <p:nvPr/>
                    </p:nvSpPr>
                    <p:spPr>
                      <a:xfrm>
                        <a:off x="1176178" y="4553766"/>
                        <a:ext cx="545492" cy="19418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Freeform 130">
                        <a:extLst>
                          <a:ext uri="{FF2B5EF4-FFF2-40B4-BE49-F238E27FC236}">
                            <a16:creationId xmlns:a16="http://schemas.microsoft.com/office/drawing/2014/main" id="{972D39B1-129C-45E8-8800-CA9496213C7B}"/>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31">
                        <a:extLst>
                          <a:ext uri="{FF2B5EF4-FFF2-40B4-BE49-F238E27FC236}">
                            <a16:creationId xmlns:a16="http://schemas.microsoft.com/office/drawing/2014/main" id="{FB57509D-1D99-4622-8D97-7FE520E0324C}"/>
                          </a:ext>
                        </a:extLst>
                      </p:cNvPr>
                      <p:cNvSpPr/>
                      <p:nvPr/>
                    </p:nvSpPr>
                    <p:spPr>
                      <a:xfrm>
                        <a:off x="997741" y="4642775"/>
                        <a:ext cx="128934" cy="178003"/>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32">
                        <a:extLst>
                          <a:ext uri="{FF2B5EF4-FFF2-40B4-BE49-F238E27FC236}">
                            <a16:creationId xmlns:a16="http://schemas.microsoft.com/office/drawing/2014/main" id="{03A2A0D4-E748-4186-87CC-E66674D2AEC6}"/>
                          </a:ext>
                        </a:extLst>
                      </p:cNvPr>
                      <p:cNvSpPr/>
                      <p:nvPr/>
                    </p:nvSpPr>
                    <p:spPr>
                      <a:xfrm>
                        <a:off x="1167977" y="4619874"/>
                        <a:ext cx="94220"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33">
                        <a:extLst>
                          <a:ext uri="{FF2B5EF4-FFF2-40B4-BE49-F238E27FC236}">
                            <a16:creationId xmlns:a16="http://schemas.microsoft.com/office/drawing/2014/main" id="{FCD913DE-4574-4A1C-A7F9-B5BB8D9FF2D8}"/>
                          </a:ext>
                        </a:extLst>
                      </p:cNvPr>
                      <p:cNvSpPr/>
                      <p:nvPr/>
                    </p:nvSpPr>
                    <p:spPr>
                      <a:xfrm>
                        <a:off x="905816" y="4576887"/>
                        <a:ext cx="84302"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984" name="Group 104">
                      <a:extLst>
                        <a:ext uri="{FF2B5EF4-FFF2-40B4-BE49-F238E27FC236}">
                          <a16:creationId xmlns:a16="http://schemas.microsoft.com/office/drawing/2014/main" id="{99CDD75A-4607-46FC-8FCC-472006CA8E9F}"/>
                        </a:ext>
                      </a:extLst>
                    </p:cNvPr>
                    <p:cNvGrpSpPr>
                      <a:grpSpLocks/>
                    </p:cNvGrpSpPr>
                    <p:nvPr/>
                  </p:nvGrpSpPr>
                  <p:grpSpPr bwMode="auto">
                    <a:xfrm rot="730992">
                      <a:off x="1461265" y="3130493"/>
                      <a:ext cx="250355" cy="576717"/>
                      <a:chOff x="1363146" y="3075059"/>
                      <a:chExt cx="250355" cy="576717"/>
                    </a:xfrm>
                  </p:grpSpPr>
                  <p:sp>
                    <p:nvSpPr>
                      <p:cNvPr id="119" name="Freeform 118">
                        <a:extLst>
                          <a:ext uri="{FF2B5EF4-FFF2-40B4-BE49-F238E27FC236}">
                            <a16:creationId xmlns:a16="http://schemas.microsoft.com/office/drawing/2014/main" id="{10A73294-6F85-4366-8FCE-6A57AA6A94FC}"/>
                          </a:ext>
                        </a:extLst>
                      </p:cNvPr>
                      <p:cNvSpPr/>
                      <p:nvPr/>
                    </p:nvSpPr>
                    <p:spPr bwMode="auto">
                      <a:xfrm rot="410632" flipH="1">
                        <a:off x="1351034" y="3283323"/>
                        <a:ext cx="95242" cy="1301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119">
                        <a:extLst>
                          <a:ext uri="{FF2B5EF4-FFF2-40B4-BE49-F238E27FC236}">
                            <a16:creationId xmlns:a16="http://schemas.microsoft.com/office/drawing/2014/main" id="{A9CABE96-DAFD-4440-8696-A90223169207}"/>
                          </a:ext>
                        </a:extLst>
                      </p:cNvPr>
                      <p:cNvSpPr/>
                      <p:nvPr/>
                    </p:nvSpPr>
                    <p:spPr bwMode="auto">
                      <a:xfrm rot="410632">
                        <a:off x="1392943" y="3421400"/>
                        <a:ext cx="33335" cy="23325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20">
                        <a:extLst>
                          <a:ext uri="{FF2B5EF4-FFF2-40B4-BE49-F238E27FC236}">
                            <a16:creationId xmlns:a16="http://schemas.microsoft.com/office/drawing/2014/main" id="{192C7B29-6B08-42F6-AF31-F622FA457891}"/>
                          </a:ext>
                        </a:extLst>
                      </p:cNvPr>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121">
                        <a:extLst>
                          <a:ext uri="{FF2B5EF4-FFF2-40B4-BE49-F238E27FC236}">
                            <a16:creationId xmlns:a16="http://schemas.microsoft.com/office/drawing/2014/main" id="{44B10C54-2F48-4C87-989E-554BE2ACD6DE}"/>
                          </a:ext>
                        </a:extLst>
                      </p:cNvPr>
                      <p:cNvSpPr/>
                      <p:nvPr/>
                    </p:nvSpPr>
                    <p:spPr bwMode="auto">
                      <a:xfrm rot="410632">
                        <a:off x="1444956" y="3168697"/>
                        <a:ext cx="128576" cy="1301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Freeform 122">
                        <a:extLst>
                          <a:ext uri="{FF2B5EF4-FFF2-40B4-BE49-F238E27FC236}">
                            <a16:creationId xmlns:a16="http://schemas.microsoft.com/office/drawing/2014/main" id="{2405AD9D-7897-42D8-B2F5-942A54AA29CD}"/>
                          </a:ext>
                        </a:extLst>
                      </p:cNvPr>
                      <p:cNvSpPr/>
                      <p:nvPr/>
                    </p:nvSpPr>
                    <p:spPr bwMode="auto">
                      <a:xfrm rot="410632">
                        <a:off x="1445645" y="3058878"/>
                        <a:ext cx="47621" cy="244359"/>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Freeform 123">
                        <a:extLst>
                          <a:ext uri="{FF2B5EF4-FFF2-40B4-BE49-F238E27FC236}">
                            <a16:creationId xmlns:a16="http://schemas.microsoft.com/office/drawing/2014/main" id="{AC3B0E3D-E021-4859-AA49-9359F7A3BF86}"/>
                          </a:ext>
                        </a:extLst>
                      </p:cNvPr>
                      <p:cNvSpPr/>
                      <p:nvPr/>
                    </p:nvSpPr>
                    <p:spPr bwMode="auto">
                      <a:xfrm rot="410632">
                        <a:off x="1440716" y="3254447"/>
                        <a:ext cx="100004" cy="14280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124">
                        <a:extLst>
                          <a:ext uri="{FF2B5EF4-FFF2-40B4-BE49-F238E27FC236}">
                            <a16:creationId xmlns:a16="http://schemas.microsoft.com/office/drawing/2014/main" id="{91FF61D9-080A-4466-A852-5D75C6008117}"/>
                          </a:ext>
                        </a:extLst>
                      </p:cNvPr>
                      <p:cNvSpPr/>
                      <p:nvPr/>
                    </p:nvSpPr>
                    <p:spPr bwMode="auto">
                      <a:xfrm rot="410632">
                        <a:off x="1407406" y="3353690"/>
                        <a:ext cx="100003" cy="133287"/>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125">
                        <a:extLst>
                          <a:ext uri="{FF2B5EF4-FFF2-40B4-BE49-F238E27FC236}">
                            <a16:creationId xmlns:a16="http://schemas.microsoft.com/office/drawing/2014/main" id="{DC69D508-EDD6-427D-9404-75F0930AC481}"/>
                          </a:ext>
                        </a:extLst>
                      </p:cNvPr>
                      <p:cNvSpPr/>
                      <p:nvPr/>
                    </p:nvSpPr>
                    <p:spPr bwMode="auto">
                      <a:xfrm rot="410632">
                        <a:off x="1507275" y="3253907"/>
                        <a:ext cx="88892" cy="85684"/>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985" name="Group 75">
                      <a:extLst>
                        <a:ext uri="{FF2B5EF4-FFF2-40B4-BE49-F238E27FC236}">
                          <a16:creationId xmlns:a16="http://schemas.microsoft.com/office/drawing/2014/main" id="{D4425F37-103F-4C25-BE84-4EE98D8CB7E8}"/>
                        </a:ext>
                      </a:extLst>
                    </p:cNvPr>
                    <p:cNvGrpSpPr>
                      <a:grpSpLocks/>
                    </p:cNvGrpSpPr>
                    <p:nvPr/>
                  </p:nvGrpSpPr>
                  <p:grpSpPr bwMode="auto">
                    <a:xfrm rot="8162874" flipV="1">
                      <a:off x="1421745" y="3549277"/>
                      <a:ext cx="699104" cy="277646"/>
                      <a:chOff x="1296547" y="4083452"/>
                      <a:chExt cx="1302234" cy="680290"/>
                    </a:xfrm>
                  </p:grpSpPr>
                  <p:sp>
                    <p:nvSpPr>
                      <p:cNvPr id="115" name="Freeform 114">
                        <a:extLst>
                          <a:ext uri="{FF2B5EF4-FFF2-40B4-BE49-F238E27FC236}">
                            <a16:creationId xmlns:a16="http://schemas.microsoft.com/office/drawing/2014/main" id="{1025E26A-60D1-45AE-B3E7-2C3DDD87A3FD}"/>
                          </a:ext>
                        </a:extLst>
                      </p:cNvPr>
                      <p:cNvSpPr/>
                      <p:nvPr/>
                    </p:nvSpPr>
                    <p:spPr>
                      <a:xfrm>
                        <a:off x="1366024" y="4089774"/>
                        <a:ext cx="496744" cy="493758"/>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Freeform 115">
                        <a:extLst>
                          <a:ext uri="{FF2B5EF4-FFF2-40B4-BE49-F238E27FC236}">
                            <a16:creationId xmlns:a16="http://schemas.microsoft.com/office/drawing/2014/main" id="{5F9340B8-0D05-4DED-B80F-EE4DFD968F15}"/>
                          </a:ext>
                        </a:extLst>
                      </p:cNvPr>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116">
                        <a:extLst>
                          <a:ext uri="{FF2B5EF4-FFF2-40B4-BE49-F238E27FC236}">
                            <a16:creationId xmlns:a16="http://schemas.microsoft.com/office/drawing/2014/main" id="{3A2EA351-D5BD-4F75-92F6-8D88B38AB74A}"/>
                          </a:ext>
                        </a:extLst>
                      </p:cNvPr>
                      <p:cNvSpPr/>
                      <p:nvPr/>
                    </p:nvSpPr>
                    <p:spPr>
                      <a:xfrm rot="19337557">
                        <a:off x="2072293" y="4034375"/>
                        <a:ext cx="541095"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Freeform 117">
                        <a:extLst>
                          <a:ext uri="{FF2B5EF4-FFF2-40B4-BE49-F238E27FC236}">
                            <a16:creationId xmlns:a16="http://schemas.microsoft.com/office/drawing/2014/main" id="{D1361494-D871-42E6-BF14-A096436C08BC}"/>
                          </a:ext>
                        </a:extLst>
                      </p:cNvPr>
                      <p:cNvSpPr/>
                      <p:nvPr/>
                    </p:nvSpPr>
                    <p:spPr>
                      <a:xfrm>
                        <a:off x="1332807" y="4528980"/>
                        <a:ext cx="529268"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8986" name="Group 76">
                      <a:extLst>
                        <a:ext uri="{FF2B5EF4-FFF2-40B4-BE49-F238E27FC236}">
                          <a16:creationId xmlns:a16="http://schemas.microsoft.com/office/drawing/2014/main" id="{2EA3111E-E663-43E1-8D66-591ADAFB7FBD}"/>
                        </a:ext>
                      </a:extLst>
                    </p:cNvPr>
                    <p:cNvGrpSpPr>
                      <a:grpSpLocks/>
                    </p:cNvGrpSpPr>
                    <p:nvPr/>
                  </p:nvGrpSpPr>
                  <p:grpSpPr bwMode="auto">
                    <a:xfrm rot="410632">
                      <a:off x="1061822" y="3886532"/>
                      <a:ext cx="668689" cy="489065"/>
                      <a:chOff x="1021762" y="4044588"/>
                      <a:chExt cx="1464452" cy="1198310"/>
                    </a:xfrm>
                  </p:grpSpPr>
                  <p:sp>
                    <p:nvSpPr>
                      <p:cNvPr id="108" name="Freeform 107">
                        <a:extLst>
                          <a:ext uri="{FF2B5EF4-FFF2-40B4-BE49-F238E27FC236}">
                            <a16:creationId xmlns:a16="http://schemas.microsoft.com/office/drawing/2014/main" id="{AA9FF88E-D632-422C-8978-9FB07B44BCEA}"/>
                          </a:ext>
                        </a:extLst>
                      </p:cNvPr>
                      <p:cNvSpPr/>
                      <p:nvPr/>
                    </p:nvSpPr>
                    <p:spPr>
                      <a:xfrm>
                        <a:off x="1256900" y="4178044"/>
                        <a:ext cx="514504" cy="5054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Freeform 108">
                        <a:extLst>
                          <a:ext uri="{FF2B5EF4-FFF2-40B4-BE49-F238E27FC236}">
                            <a16:creationId xmlns:a16="http://schemas.microsoft.com/office/drawing/2014/main" id="{5F70276C-C626-432E-8CF9-EDCD5116B0D3}"/>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109">
                        <a:extLst>
                          <a:ext uri="{FF2B5EF4-FFF2-40B4-BE49-F238E27FC236}">
                            <a16:creationId xmlns:a16="http://schemas.microsoft.com/office/drawing/2014/main" id="{261D2909-1BB5-4644-B0A7-52F8FF8A971E}"/>
                          </a:ext>
                        </a:extLst>
                      </p:cNvPr>
                      <p:cNvSpPr/>
                      <p:nvPr/>
                    </p:nvSpPr>
                    <p:spPr>
                      <a:xfrm rot="20059307">
                        <a:off x="1895835" y="4059468"/>
                        <a:ext cx="552743" cy="71536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Freeform 110">
                        <a:extLst>
                          <a:ext uri="{FF2B5EF4-FFF2-40B4-BE49-F238E27FC236}">
                            <a16:creationId xmlns:a16="http://schemas.microsoft.com/office/drawing/2014/main" id="{D271106B-BA3D-435B-897D-625084209F1A}"/>
                          </a:ext>
                        </a:extLst>
                      </p:cNvPr>
                      <p:cNvSpPr/>
                      <p:nvPr/>
                    </p:nvSpPr>
                    <p:spPr>
                      <a:xfrm>
                        <a:off x="1046806" y="4533796"/>
                        <a:ext cx="545790" cy="19439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Freeform 111">
                        <a:extLst>
                          <a:ext uri="{FF2B5EF4-FFF2-40B4-BE49-F238E27FC236}">
                            <a16:creationId xmlns:a16="http://schemas.microsoft.com/office/drawing/2014/main" id="{8422F745-82D8-4AA0-A843-0459FB34091A}"/>
                          </a:ext>
                        </a:extLst>
                      </p:cNvPr>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12">
                        <a:extLst>
                          <a:ext uri="{FF2B5EF4-FFF2-40B4-BE49-F238E27FC236}">
                            <a16:creationId xmlns:a16="http://schemas.microsoft.com/office/drawing/2014/main" id="{B0F01DB8-58CF-45F6-BC8B-0FBC55D404F1}"/>
                          </a:ext>
                        </a:extLst>
                      </p:cNvPr>
                      <p:cNvSpPr/>
                      <p:nvPr/>
                    </p:nvSpPr>
                    <p:spPr>
                      <a:xfrm rot="838485">
                        <a:off x="1192128" y="4817875"/>
                        <a:ext cx="236394" cy="447106"/>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13">
                        <a:extLst>
                          <a:ext uri="{FF2B5EF4-FFF2-40B4-BE49-F238E27FC236}">
                            <a16:creationId xmlns:a16="http://schemas.microsoft.com/office/drawing/2014/main" id="{F9F1F11B-05E9-4F44-A282-570BDCD8C8E2}"/>
                          </a:ext>
                        </a:extLst>
                      </p:cNvPr>
                      <p:cNvSpPr/>
                      <p:nvPr/>
                    </p:nvSpPr>
                    <p:spPr>
                      <a:xfrm>
                        <a:off x="1352875" y="4578928"/>
                        <a:ext cx="90386" cy="2604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8876" name="Group 20">
                    <a:extLst>
                      <a:ext uri="{FF2B5EF4-FFF2-40B4-BE49-F238E27FC236}">
                        <a16:creationId xmlns:a16="http://schemas.microsoft.com/office/drawing/2014/main" id="{3C74B799-D33A-47B8-8175-677915AC3B68}"/>
                      </a:ext>
                    </a:extLst>
                  </p:cNvPr>
                  <p:cNvGrpSpPr>
                    <a:grpSpLocks/>
                  </p:cNvGrpSpPr>
                  <p:nvPr/>
                </p:nvGrpSpPr>
                <p:grpSpPr bwMode="auto">
                  <a:xfrm>
                    <a:off x="2823656" y="3585973"/>
                    <a:ext cx="1285754" cy="1499283"/>
                    <a:chOff x="1160317" y="3628351"/>
                    <a:chExt cx="1285754" cy="1499283"/>
                  </a:xfrm>
                </p:grpSpPr>
                <p:sp>
                  <p:nvSpPr>
                    <p:cNvPr id="86" name="Freeform 85">
                      <a:extLst>
                        <a:ext uri="{FF2B5EF4-FFF2-40B4-BE49-F238E27FC236}">
                          <a16:creationId xmlns:a16="http://schemas.microsoft.com/office/drawing/2014/main" id="{929678C8-E899-4C87-BC80-F6233C9325D0}"/>
                        </a:ext>
                      </a:extLst>
                    </p:cNvPr>
                    <p:cNvSpPr>
                      <a:spLocks/>
                    </p:cNvSpPr>
                    <p:nvPr/>
                  </p:nvSpPr>
                  <p:spPr bwMode="auto">
                    <a:xfrm rot="1022094">
                      <a:off x="1531179" y="3685388"/>
                      <a:ext cx="914320" cy="772747"/>
                    </a:xfrm>
                    <a:custGeom>
                      <a:avLst/>
                      <a:gdLst>
                        <a:gd name="T0" fmla="*/ 914320 w 1167714"/>
                        <a:gd name="T1" fmla="*/ 772747 h 729048"/>
                        <a:gd name="T2" fmla="*/ 643411 w 1167714"/>
                        <a:gd name="T3" fmla="*/ 615578 h 729048"/>
                        <a:gd name="T4" fmla="*/ 237046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87" name="Freeform 86">
                      <a:extLst>
                        <a:ext uri="{FF2B5EF4-FFF2-40B4-BE49-F238E27FC236}">
                          <a16:creationId xmlns:a16="http://schemas.microsoft.com/office/drawing/2014/main" id="{93AD48F6-46A0-4D58-9611-F9245436383D}"/>
                        </a:ext>
                      </a:extLst>
                    </p:cNvPr>
                    <p:cNvSpPr>
                      <a:spLocks/>
                    </p:cNvSpPr>
                    <p:nvPr/>
                  </p:nvSpPr>
                  <p:spPr bwMode="auto">
                    <a:xfrm rot="3827572">
                      <a:off x="1359807" y="3720156"/>
                      <a:ext cx="330044" cy="730186"/>
                    </a:xfrm>
                    <a:custGeom>
                      <a:avLst/>
                      <a:gdLst>
                        <a:gd name="T0" fmla="*/ 330044 w 360315"/>
                        <a:gd name="T1" fmla="*/ 730186 h 1668162"/>
                        <a:gd name="T2" fmla="*/ 92353 w 360315"/>
                        <a:gd name="T3" fmla="*/ 532766 h 1668162"/>
                        <a:gd name="T4" fmla="*/ 1804 w 360315"/>
                        <a:gd name="T5" fmla="*/ 319119 h 1668162"/>
                        <a:gd name="T6" fmla="*/ 30100 w 360315"/>
                        <a:gd name="T7" fmla="*/ 113585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88" name="Freeform 87">
                      <a:extLst>
                        <a:ext uri="{FF2B5EF4-FFF2-40B4-BE49-F238E27FC236}">
                          <a16:creationId xmlns:a16="http://schemas.microsoft.com/office/drawing/2014/main" id="{71976028-5806-48F3-A383-4CD705C269CB}"/>
                        </a:ext>
                      </a:extLst>
                    </p:cNvPr>
                    <p:cNvSpPr>
                      <a:spLocks/>
                    </p:cNvSpPr>
                    <p:nvPr/>
                  </p:nvSpPr>
                  <p:spPr bwMode="auto">
                    <a:xfrm rot="1739782">
                      <a:off x="1289900" y="3750444"/>
                      <a:ext cx="692090" cy="1377299"/>
                    </a:xfrm>
                    <a:custGeom>
                      <a:avLst/>
                      <a:gdLst>
                        <a:gd name="T0" fmla="*/ 0 w 753762"/>
                        <a:gd name="T1" fmla="*/ 0 h 1495168"/>
                        <a:gd name="T2" fmla="*/ 312008 w 753762"/>
                        <a:gd name="T3" fmla="*/ 455306 h 1495168"/>
                        <a:gd name="T4" fmla="*/ 584306 w 753762"/>
                        <a:gd name="T5" fmla="*/ 956141 h 1495168"/>
                        <a:gd name="T6" fmla="*/ 692090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89" name="Freeform 88">
                      <a:extLst>
                        <a:ext uri="{FF2B5EF4-FFF2-40B4-BE49-F238E27FC236}">
                          <a16:creationId xmlns:a16="http://schemas.microsoft.com/office/drawing/2014/main" id="{75DA9EB4-ADFC-4382-97A2-F8695CE2B695}"/>
                        </a:ext>
                      </a:extLst>
                    </p:cNvPr>
                    <p:cNvSpPr>
                      <a:spLocks/>
                    </p:cNvSpPr>
                    <p:nvPr/>
                  </p:nvSpPr>
                  <p:spPr bwMode="auto">
                    <a:xfrm rot="1739782">
                      <a:off x="1327996" y="3990044"/>
                      <a:ext cx="352394" cy="647394"/>
                    </a:xfrm>
                    <a:custGeom>
                      <a:avLst/>
                      <a:gdLst>
                        <a:gd name="T0" fmla="*/ 352394 w 611659"/>
                        <a:gd name="T1" fmla="*/ 647394 h 1087394"/>
                        <a:gd name="T2" fmla="*/ 309680 w 611659"/>
                        <a:gd name="T3" fmla="*/ 573827 h 1087394"/>
                        <a:gd name="T4" fmla="*/ 238489 w 611659"/>
                        <a:gd name="T5" fmla="*/ 500259 h 1087394"/>
                        <a:gd name="T6" fmla="*/ 128144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90" name="Oval 89">
                      <a:extLst>
                        <a:ext uri="{FF2B5EF4-FFF2-40B4-BE49-F238E27FC236}">
                          <a16:creationId xmlns:a16="http://schemas.microsoft.com/office/drawing/2014/main" id="{43334AFF-221B-418D-977B-C4184C13BEAA}"/>
                        </a:ext>
                      </a:extLst>
                    </p:cNvPr>
                    <p:cNvSpPr>
                      <a:spLocks noChangeArrowheads="1"/>
                    </p:cNvSpPr>
                    <p:nvPr/>
                  </p:nvSpPr>
                  <p:spPr bwMode="auto">
                    <a:xfrm rot="1739782">
                      <a:off x="1823253" y="3905946"/>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1" name="Oval 90">
                      <a:extLst>
                        <a:ext uri="{FF2B5EF4-FFF2-40B4-BE49-F238E27FC236}">
                          <a16:creationId xmlns:a16="http://schemas.microsoft.com/office/drawing/2014/main" id="{9B523876-F7EB-4763-A98A-AF7DE5FD8E21}"/>
                        </a:ext>
                      </a:extLst>
                    </p:cNvPr>
                    <p:cNvSpPr>
                      <a:spLocks noChangeArrowheads="1"/>
                    </p:cNvSpPr>
                    <p:nvPr/>
                  </p:nvSpPr>
                  <p:spPr bwMode="auto">
                    <a:xfrm rot="1739782">
                      <a:off x="1264502" y="40487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2" name="Oval 91">
                      <a:extLst>
                        <a:ext uri="{FF2B5EF4-FFF2-40B4-BE49-F238E27FC236}">
                          <a16:creationId xmlns:a16="http://schemas.microsoft.com/office/drawing/2014/main" id="{80CD4673-6AF2-49C7-A80E-FB80DAC557E8}"/>
                        </a:ext>
                      </a:extLst>
                    </p:cNvPr>
                    <p:cNvSpPr>
                      <a:spLocks noChangeArrowheads="1"/>
                    </p:cNvSpPr>
                    <p:nvPr/>
                  </p:nvSpPr>
                  <p:spPr bwMode="auto">
                    <a:xfrm rot="1739782">
                      <a:off x="1502606" y="375520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3" name="Oval 92">
                      <a:extLst>
                        <a:ext uri="{FF2B5EF4-FFF2-40B4-BE49-F238E27FC236}">
                          <a16:creationId xmlns:a16="http://schemas.microsoft.com/office/drawing/2014/main" id="{9CD25BF9-D486-473D-881F-59F232E2B18C}"/>
                        </a:ext>
                      </a:extLst>
                    </p:cNvPr>
                    <p:cNvSpPr>
                      <a:spLocks noChangeArrowheads="1"/>
                    </p:cNvSpPr>
                    <p:nvPr/>
                  </p:nvSpPr>
                  <p:spPr bwMode="auto">
                    <a:xfrm rot="1739782">
                      <a:off x="1428001" y="3917053"/>
                      <a:ext cx="112702"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4" name="Oval 93">
                      <a:extLst>
                        <a:ext uri="{FF2B5EF4-FFF2-40B4-BE49-F238E27FC236}">
                          <a16:creationId xmlns:a16="http://schemas.microsoft.com/office/drawing/2014/main" id="{74E53332-6E40-4EB9-A450-C7EE75342117}"/>
                        </a:ext>
                      </a:extLst>
                    </p:cNvPr>
                    <p:cNvSpPr>
                      <a:spLocks noChangeArrowheads="1"/>
                    </p:cNvSpPr>
                    <p:nvPr/>
                  </p:nvSpPr>
                  <p:spPr bwMode="auto">
                    <a:xfrm rot="1739782">
                      <a:off x="1639119" y="3628265"/>
                      <a:ext cx="115878"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5" name="Oval 94">
                      <a:extLst>
                        <a:ext uri="{FF2B5EF4-FFF2-40B4-BE49-F238E27FC236}">
                          <a16:creationId xmlns:a16="http://schemas.microsoft.com/office/drawing/2014/main" id="{18F0D88E-7DDA-407D-B784-E5D8FE1637A8}"/>
                        </a:ext>
                      </a:extLst>
                    </p:cNvPr>
                    <p:cNvSpPr>
                      <a:spLocks noChangeArrowheads="1"/>
                    </p:cNvSpPr>
                    <p:nvPr/>
                  </p:nvSpPr>
                  <p:spPr bwMode="auto">
                    <a:xfrm rot="1739782">
                      <a:off x="1878811" y="4099529"/>
                      <a:ext cx="114290"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6" name="Oval 95">
                      <a:extLst>
                        <a:ext uri="{FF2B5EF4-FFF2-40B4-BE49-F238E27FC236}">
                          <a16:creationId xmlns:a16="http://schemas.microsoft.com/office/drawing/2014/main" id="{3A7F94AC-38EA-4D3C-BEA4-BDAFD8330297}"/>
                        </a:ext>
                      </a:extLst>
                    </p:cNvPr>
                    <p:cNvSpPr>
                      <a:spLocks noChangeArrowheads="1"/>
                    </p:cNvSpPr>
                    <p:nvPr/>
                  </p:nvSpPr>
                  <p:spPr bwMode="auto">
                    <a:xfrm rot="1739782">
                      <a:off x="1658168" y="3755205"/>
                      <a:ext cx="114290"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97" name="Oval 96">
                      <a:extLst>
                        <a:ext uri="{FF2B5EF4-FFF2-40B4-BE49-F238E27FC236}">
                          <a16:creationId xmlns:a16="http://schemas.microsoft.com/office/drawing/2014/main" id="{3676F28A-E46B-4F85-8E3F-62BDCB0B89BD}"/>
                        </a:ext>
                      </a:extLst>
                    </p:cNvPr>
                    <p:cNvSpPr>
                      <a:spLocks noChangeArrowheads="1"/>
                    </p:cNvSpPr>
                    <p:nvPr/>
                  </p:nvSpPr>
                  <p:spPr bwMode="auto">
                    <a:xfrm rot="1739782">
                      <a:off x="1548640" y="3913880"/>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grpSp>
                <p:nvGrpSpPr>
                  <p:cNvPr id="78877" name="Group 21">
                    <a:extLst>
                      <a:ext uri="{FF2B5EF4-FFF2-40B4-BE49-F238E27FC236}">
                        <a16:creationId xmlns:a16="http://schemas.microsoft.com/office/drawing/2014/main" id="{3FBF5A9A-178B-4314-9424-A482E889D0BE}"/>
                      </a:ext>
                    </a:extLst>
                  </p:cNvPr>
                  <p:cNvGrpSpPr>
                    <a:grpSpLocks/>
                  </p:cNvGrpSpPr>
                  <p:nvPr/>
                </p:nvGrpSpPr>
                <p:grpSpPr bwMode="auto">
                  <a:xfrm rot="1739782">
                    <a:off x="4665874" y="2251430"/>
                    <a:ext cx="1122493" cy="1245104"/>
                    <a:chOff x="998356" y="3130493"/>
                    <a:chExt cx="1122493" cy="1245104"/>
                  </a:xfrm>
                </p:grpSpPr>
                <p:sp>
                  <p:nvSpPr>
                    <p:cNvPr id="49" name="Freeform 48">
                      <a:extLst>
                        <a:ext uri="{FF2B5EF4-FFF2-40B4-BE49-F238E27FC236}">
                          <a16:creationId xmlns:a16="http://schemas.microsoft.com/office/drawing/2014/main" id="{C6338A0F-99EE-4629-A29A-A1E5BC48B5D3}"/>
                        </a:ext>
                      </a:extLst>
                    </p:cNvPr>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49">
                      <a:extLst>
                        <a:ext uri="{FF2B5EF4-FFF2-40B4-BE49-F238E27FC236}">
                          <a16:creationId xmlns:a16="http://schemas.microsoft.com/office/drawing/2014/main" id="{D9022E78-24AF-4304-A276-22F367C2AEDC}"/>
                        </a:ext>
                      </a:extLst>
                    </p:cNvPr>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50">
                      <a:extLst>
                        <a:ext uri="{FF2B5EF4-FFF2-40B4-BE49-F238E27FC236}">
                          <a16:creationId xmlns:a16="http://schemas.microsoft.com/office/drawing/2014/main" id="{C2A2E673-D05B-45DC-AB38-C0B0751D0605}"/>
                        </a:ext>
                      </a:extLst>
                    </p:cNvPr>
                    <p:cNvSpPr/>
                    <p:nvPr/>
                  </p:nvSpPr>
                  <p:spPr bwMode="auto">
                    <a:xfrm rot="410632">
                      <a:off x="1455897" y="3942205"/>
                      <a:ext cx="295249" cy="228492"/>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51">
                      <a:extLst>
                        <a:ext uri="{FF2B5EF4-FFF2-40B4-BE49-F238E27FC236}">
                          <a16:creationId xmlns:a16="http://schemas.microsoft.com/office/drawing/2014/main" id="{222F2BCD-FD01-4DF3-AD44-AE6612726C96}"/>
                        </a:ext>
                      </a:extLst>
                    </p:cNvPr>
                    <p:cNvSpPr/>
                    <p:nvPr/>
                  </p:nvSpPr>
                  <p:spPr bwMode="auto">
                    <a:xfrm rot="5437780">
                      <a:off x="1509235" y="3653170"/>
                      <a:ext cx="225318" cy="30001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reeform 52">
                      <a:extLst>
                        <a:ext uri="{FF2B5EF4-FFF2-40B4-BE49-F238E27FC236}">
                          <a16:creationId xmlns:a16="http://schemas.microsoft.com/office/drawing/2014/main" id="{4B6C8C56-6A89-475E-AADE-47E07DA89E07}"/>
                        </a:ext>
                      </a:extLst>
                    </p:cNvPr>
                    <p:cNvSpPr/>
                    <p:nvPr/>
                  </p:nvSpPr>
                  <p:spPr bwMode="auto">
                    <a:xfrm rot="410632">
                      <a:off x="1214199" y="3461874"/>
                      <a:ext cx="239691" cy="22690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53">
                      <a:extLst>
                        <a:ext uri="{FF2B5EF4-FFF2-40B4-BE49-F238E27FC236}">
                          <a16:creationId xmlns:a16="http://schemas.microsoft.com/office/drawing/2014/main" id="{4F946877-BC30-46F7-AF33-91F155E21BB3}"/>
                        </a:ext>
                      </a:extLst>
                    </p:cNvPr>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8916" name="Group 67">
                      <a:extLst>
                        <a:ext uri="{FF2B5EF4-FFF2-40B4-BE49-F238E27FC236}">
                          <a16:creationId xmlns:a16="http://schemas.microsoft.com/office/drawing/2014/main" id="{547FD38A-C41D-4E96-AE6C-171222EE1156}"/>
                        </a:ext>
                      </a:extLst>
                    </p:cNvPr>
                    <p:cNvGrpSpPr>
                      <a:grpSpLocks/>
                    </p:cNvGrpSpPr>
                    <p:nvPr/>
                  </p:nvGrpSpPr>
                  <p:grpSpPr bwMode="auto">
                    <a:xfrm rot="410632">
                      <a:off x="998356" y="3513414"/>
                      <a:ext cx="516341" cy="282641"/>
                      <a:chOff x="1013905" y="4108776"/>
                      <a:chExt cx="1613082" cy="960828"/>
                    </a:xfrm>
                  </p:grpSpPr>
                  <p:sp>
                    <p:nvSpPr>
                      <p:cNvPr id="78" name="Freeform 77">
                        <a:extLst>
                          <a:ext uri="{FF2B5EF4-FFF2-40B4-BE49-F238E27FC236}">
                            <a16:creationId xmlns:a16="http://schemas.microsoft.com/office/drawing/2014/main" id="{551BB237-2A79-4D40-8806-713382ECD87C}"/>
                          </a:ext>
                        </a:extLst>
                      </p:cNvPr>
                      <p:cNvSpPr/>
                      <p:nvPr/>
                    </p:nvSpPr>
                    <p:spPr>
                      <a:xfrm>
                        <a:off x="1092303" y="4182538"/>
                        <a:ext cx="505820" cy="5340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78">
                        <a:extLst>
                          <a:ext uri="{FF2B5EF4-FFF2-40B4-BE49-F238E27FC236}">
                            <a16:creationId xmlns:a16="http://schemas.microsoft.com/office/drawing/2014/main" id="{AF492F4E-2332-4DE9-B693-815FD5A12EF9}"/>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9">
                        <a:extLst>
                          <a:ext uri="{FF2B5EF4-FFF2-40B4-BE49-F238E27FC236}">
                            <a16:creationId xmlns:a16="http://schemas.microsoft.com/office/drawing/2014/main" id="{471EB495-88DC-4836-940C-DC6771B73683}"/>
                          </a:ext>
                        </a:extLst>
                      </p:cNvPr>
                      <p:cNvSpPr/>
                      <p:nvPr/>
                    </p:nvSpPr>
                    <p:spPr>
                      <a:xfrm>
                        <a:off x="1844010" y="4081158"/>
                        <a:ext cx="495902" cy="70123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80">
                        <a:extLst>
                          <a:ext uri="{FF2B5EF4-FFF2-40B4-BE49-F238E27FC236}">
                            <a16:creationId xmlns:a16="http://schemas.microsoft.com/office/drawing/2014/main" id="{70D9FEAA-0C7D-465E-A8C4-13321D3135ED}"/>
                          </a:ext>
                        </a:extLst>
                      </p:cNvPr>
                      <p:cNvSpPr/>
                      <p:nvPr/>
                    </p:nvSpPr>
                    <p:spPr>
                      <a:xfrm>
                        <a:off x="1174142" y="4559892"/>
                        <a:ext cx="535574" cy="199580"/>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81">
                        <a:extLst>
                          <a:ext uri="{FF2B5EF4-FFF2-40B4-BE49-F238E27FC236}">
                            <a16:creationId xmlns:a16="http://schemas.microsoft.com/office/drawing/2014/main" id="{6BCDCEF1-BEAE-4A20-B2DE-37A49B48A235}"/>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8DFB4223-5D54-427D-896D-D39CF5EDA4B6}"/>
                          </a:ext>
                        </a:extLst>
                      </p:cNvPr>
                      <p:cNvSpPr/>
                      <p:nvPr/>
                    </p:nvSpPr>
                    <p:spPr>
                      <a:xfrm>
                        <a:off x="983489" y="4635268"/>
                        <a:ext cx="128934" cy="18879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0DD646BB-4E0E-4E2E-BCEA-FD78410AA505}"/>
                          </a:ext>
                        </a:extLst>
                      </p:cNvPr>
                      <p:cNvSpPr/>
                      <p:nvPr/>
                    </p:nvSpPr>
                    <p:spPr>
                      <a:xfrm>
                        <a:off x="1133289" y="4626536"/>
                        <a:ext cx="94220" cy="264309"/>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84">
                        <a:extLst>
                          <a:ext uri="{FF2B5EF4-FFF2-40B4-BE49-F238E27FC236}">
                            <a16:creationId xmlns:a16="http://schemas.microsoft.com/office/drawing/2014/main" id="{20BBD502-1F54-4421-BFEF-11048335C9AA}"/>
                          </a:ext>
                        </a:extLst>
                      </p:cNvPr>
                      <p:cNvSpPr/>
                      <p:nvPr/>
                    </p:nvSpPr>
                    <p:spPr>
                      <a:xfrm>
                        <a:off x="905411" y="4577205"/>
                        <a:ext cx="84302" cy="26970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917" name="Group 55">
                      <a:extLst>
                        <a:ext uri="{FF2B5EF4-FFF2-40B4-BE49-F238E27FC236}">
                          <a16:creationId xmlns:a16="http://schemas.microsoft.com/office/drawing/2014/main" id="{93B6DFC0-927F-43C3-9B30-144624866A99}"/>
                        </a:ext>
                      </a:extLst>
                    </p:cNvPr>
                    <p:cNvGrpSpPr>
                      <a:grpSpLocks/>
                    </p:cNvGrpSpPr>
                    <p:nvPr/>
                  </p:nvGrpSpPr>
                  <p:grpSpPr bwMode="auto">
                    <a:xfrm rot="730992">
                      <a:off x="1461265" y="3130493"/>
                      <a:ext cx="250355" cy="576717"/>
                      <a:chOff x="1363146" y="3075059"/>
                      <a:chExt cx="250355" cy="576717"/>
                    </a:xfrm>
                  </p:grpSpPr>
                  <p:sp>
                    <p:nvSpPr>
                      <p:cNvPr id="70" name="Freeform 69">
                        <a:extLst>
                          <a:ext uri="{FF2B5EF4-FFF2-40B4-BE49-F238E27FC236}">
                            <a16:creationId xmlns:a16="http://schemas.microsoft.com/office/drawing/2014/main" id="{F7EE429C-7F8E-4F38-B747-282580F057BC}"/>
                          </a:ext>
                        </a:extLst>
                      </p:cNvPr>
                      <p:cNvSpPr/>
                      <p:nvPr/>
                    </p:nvSpPr>
                    <p:spPr bwMode="auto">
                      <a:xfrm rot="410632" flipH="1">
                        <a:off x="1347237" y="3281040"/>
                        <a:ext cx="98416" cy="1301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a:extLst>
                          <a:ext uri="{FF2B5EF4-FFF2-40B4-BE49-F238E27FC236}">
                            <a16:creationId xmlns:a16="http://schemas.microsoft.com/office/drawing/2014/main" id="{BD270B9C-4842-402C-A938-FC30FD6CDB42}"/>
                          </a:ext>
                        </a:extLst>
                      </p:cNvPr>
                      <p:cNvSpPr/>
                      <p:nvPr/>
                    </p:nvSpPr>
                    <p:spPr bwMode="auto">
                      <a:xfrm rot="410632">
                        <a:off x="1393271" y="3411617"/>
                        <a:ext cx="33334" cy="239599"/>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a:extLst>
                          <a:ext uri="{FF2B5EF4-FFF2-40B4-BE49-F238E27FC236}">
                            <a16:creationId xmlns:a16="http://schemas.microsoft.com/office/drawing/2014/main" id="{F3A7983B-BA50-450D-9CDD-10C7F022B6A8}"/>
                          </a:ext>
                        </a:extLst>
                      </p:cNvPr>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a:extLst>
                          <a:ext uri="{FF2B5EF4-FFF2-40B4-BE49-F238E27FC236}">
                            <a16:creationId xmlns:a16="http://schemas.microsoft.com/office/drawing/2014/main" id="{368D2261-B9AE-4638-80EA-D5B2B34BBE13}"/>
                          </a:ext>
                        </a:extLst>
                      </p:cNvPr>
                      <p:cNvSpPr/>
                      <p:nvPr/>
                    </p:nvSpPr>
                    <p:spPr bwMode="auto">
                      <a:xfrm rot="410632">
                        <a:off x="1444836" y="3168803"/>
                        <a:ext cx="128576" cy="1301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7490BC45-CA07-420C-AC74-2634964E3296}"/>
                          </a:ext>
                        </a:extLst>
                      </p:cNvPr>
                      <p:cNvSpPr/>
                      <p:nvPr/>
                    </p:nvSpPr>
                    <p:spPr bwMode="auto">
                      <a:xfrm rot="410632">
                        <a:off x="1440325" y="3058358"/>
                        <a:ext cx="49209" cy="242773"/>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Freeform 74">
                        <a:extLst>
                          <a:ext uri="{FF2B5EF4-FFF2-40B4-BE49-F238E27FC236}">
                            <a16:creationId xmlns:a16="http://schemas.microsoft.com/office/drawing/2014/main" id="{D3DC6E29-3CC9-49C3-A5E4-55208C71C948}"/>
                          </a:ext>
                        </a:extLst>
                      </p:cNvPr>
                      <p:cNvSpPr/>
                      <p:nvPr/>
                    </p:nvSpPr>
                    <p:spPr bwMode="auto">
                      <a:xfrm rot="410632">
                        <a:off x="1441547" y="3250223"/>
                        <a:ext cx="103179" cy="142807"/>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5">
                        <a:extLst>
                          <a:ext uri="{FF2B5EF4-FFF2-40B4-BE49-F238E27FC236}">
                            <a16:creationId xmlns:a16="http://schemas.microsoft.com/office/drawing/2014/main" id="{EB515397-2CC7-4715-B742-D0F8434E576B}"/>
                          </a:ext>
                        </a:extLst>
                      </p:cNvPr>
                      <p:cNvSpPr/>
                      <p:nvPr/>
                    </p:nvSpPr>
                    <p:spPr bwMode="auto">
                      <a:xfrm rot="410632">
                        <a:off x="1409321" y="3356307"/>
                        <a:ext cx="96828" cy="131700"/>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a:extLst>
                          <a:ext uri="{FF2B5EF4-FFF2-40B4-BE49-F238E27FC236}">
                            <a16:creationId xmlns:a16="http://schemas.microsoft.com/office/drawing/2014/main" id="{47609199-58F2-4F52-8AFD-4DFFAD7DA98F}"/>
                          </a:ext>
                        </a:extLst>
                      </p:cNvPr>
                      <p:cNvSpPr/>
                      <p:nvPr/>
                    </p:nvSpPr>
                    <p:spPr bwMode="auto">
                      <a:xfrm rot="410632">
                        <a:off x="1502525" y="3255952"/>
                        <a:ext cx="88892" cy="85684"/>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918" name="Group 75">
                      <a:extLst>
                        <a:ext uri="{FF2B5EF4-FFF2-40B4-BE49-F238E27FC236}">
                          <a16:creationId xmlns:a16="http://schemas.microsoft.com/office/drawing/2014/main" id="{727E8F48-8C4C-4973-8FE9-DE151C4056F8}"/>
                        </a:ext>
                      </a:extLst>
                    </p:cNvPr>
                    <p:cNvGrpSpPr>
                      <a:grpSpLocks/>
                    </p:cNvGrpSpPr>
                    <p:nvPr/>
                  </p:nvGrpSpPr>
                  <p:grpSpPr bwMode="auto">
                    <a:xfrm rot="8162874" flipV="1">
                      <a:off x="1421745" y="3549277"/>
                      <a:ext cx="699104" cy="277646"/>
                      <a:chOff x="1296547" y="4083452"/>
                      <a:chExt cx="1302234" cy="680290"/>
                    </a:xfrm>
                  </p:grpSpPr>
                  <p:sp>
                    <p:nvSpPr>
                      <p:cNvPr id="66" name="Freeform 65">
                        <a:extLst>
                          <a:ext uri="{FF2B5EF4-FFF2-40B4-BE49-F238E27FC236}">
                            <a16:creationId xmlns:a16="http://schemas.microsoft.com/office/drawing/2014/main" id="{B4497955-C5A7-45BD-B69A-3D23AAD5D143}"/>
                          </a:ext>
                        </a:extLst>
                      </p:cNvPr>
                      <p:cNvSpPr/>
                      <p:nvPr/>
                    </p:nvSpPr>
                    <p:spPr>
                      <a:xfrm>
                        <a:off x="1379741" y="4108131"/>
                        <a:ext cx="502657" cy="49764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66">
                        <a:extLst>
                          <a:ext uri="{FF2B5EF4-FFF2-40B4-BE49-F238E27FC236}">
                            <a16:creationId xmlns:a16="http://schemas.microsoft.com/office/drawing/2014/main" id="{1550EEE6-C766-487A-9EA4-92C34E161F15}"/>
                          </a:ext>
                        </a:extLst>
                      </p:cNvPr>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7">
                        <a:extLst>
                          <a:ext uri="{FF2B5EF4-FFF2-40B4-BE49-F238E27FC236}">
                            <a16:creationId xmlns:a16="http://schemas.microsoft.com/office/drawing/2014/main" id="{CF9AA6FF-ADCD-4C39-BF90-130B9CB0AB4D}"/>
                          </a:ext>
                        </a:extLst>
                      </p:cNvPr>
                      <p:cNvSpPr/>
                      <p:nvPr/>
                    </p:nvSpPr>
                    <p:spPr>
                      <a:xfrm rot="19337557">
                        <a:off x="2068147" y="4027263"/>
                        <a:ext cx="544053" cy="6803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68">
                        <a:extLst>
                          <a:ext uri="{FF2B5EF4-FFF2-40B4-BE49-F238E27FC236}">
                            <a16:creationId xmlns:a16="http://schemas.microsoft.com/office/drawing/2014/main" id="{34713406-DBFC-42C0-B8B8-11D62D0EBCB0}"/>
                          </a:ext>
                        </a:extLst>
                      </p:cNvPr>
                      <p:cNvSpPr/>
                      <p:nvPr/>
                    </p:nvSpPr>
                    <p:spPr>
                      <a:xfrm>
                        <a:off x="1320092" y="4524878"/>
                        <a:ext cx="532225" cy="18661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8919" name="Group 76">
                      <a:extLst>
                        <a:ext uri="{FF2B5EF4-FFF2-40B4-BE49-F238E27FC236}">
                          <a16:creationId xmlns:a16="http://schemas.microsoft.com/office/drawing/2014/main" id="{8FDF56AD-8F4C-4953-9CC6-C4F037973DA2}"/>
                        </a:ext>
                      </a:extLst>
                    </p:cNvPr>
                    <p:cNvGrpSpPr>
                      <a:grpSpLocks/>
                    </p:cNvGrpSpPr>
                    <p:nvPr/>
                  </p:nvGrpSpPr>
                  <p:grpSpPr bwMode="auto">
                    <a:xfrm rot="410632">
                      <a:off x="1061822" y="3886532"/>
                      <a:ext cx="668689" cy="489065"/>
                      <a:chOff x="1021762" y="4044588"/>
                      <a:chExt cx="1464452" cy="1198310"/>
                    </a:xfrm>
                  </p:grpSpPr>
                  <p:sp>
                    <p:nvSpPr>
                      <p:cNvPr id="59" name="Freeform 58">
                        <a:extLst>
                          <a:ext uri="{FF2B5EF4-FFF2-40B4-BE49-F238E27FC236}">
                            <a16:creationId xmlns:a16="http://schemas.microsoft.com/office/drawing/2014/main" id="{4246C674-3F22-4BBA-A8E6-2F84543823A1}"/>
                          </a:ext>
                        </a:extLst>
                      </p:cNvPr>
                      <p:cNvSpPr/>
                      <p:nvPr/>
                    </p:nvSpPr>
                    <p:spPr>
                      <a:xfrm>
                        <a:off x="1230329" y="4191320"/>
                        <a:ext cx="511027" cy="5054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0E19E17D-513E-40BB-A103-5A6049ADA869}"/>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0">
                        <a:extLst>
                          <a:ext uri="{FF2B5EF4-FFF2-40B4-BE49-F238E27FC236}">
                            <a16:creationId xmlns:a16="http://schemas.microsoft.com/office/drawing/2014/main" id="{5EBADF19-78A9-4E09-8D2A-E2F002206F59}"/>
                          </a:ext>
                        </a:extLst>
                      </p:cNvPr>
                      <p:cNvSpPr/>
                      <p:nvPr/>
                    </p:nvSpPr>
                    <p:spPr>
                      <a:xfrm rot="20059307">
                        <a:off x="1890008" y="4060330"/>
                        <a:ext cx="549268" cy="7114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61">
                        <a:extLst>
                          <a:ext uri="{FF2B5EF4-FFF2-40B4-BE49-F238E27FC236}">
                            <a16:creationId xmlns:a16="http://schemas.microsoft.com/office/drawing/2014/main" id="{9B32C3A4-18E4-4DF9-9124-A19583CDCA60}"/>
                          </a:ext>
                        </a:extLst>
                      </p:cNvPr>
                      <p:cNvSpPr/>
                      <p:nvPr/>
                    </p:nvSpPr>
                    <p:spPr>
                      <a:xfrm>
                        <a:off x="1046522" y="4534025"/>
                        <a:ext cx="545790" cy="19439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02B66C42-462C-4F3F-902F-C8892E6C889C}"/>
                          </a:ext>
                        </a:extLst>
                      </p:cNvPr>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7BC51008-5402-41A8-B5EA-A5F10CE5C817}"/>
                          </a:ext>
                        </a:extLst>
                      </p:cNvPr>
                      <p:cNvSpPr/>
                      <p:nvPr/>
                    </p:nvSpPr>
                    <p:spPr>
                      <a:xfrm rot="838485">
                        <a:off x="1199983" y="4785607"/>
                        <a:ext cx="236394" cy="45099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a:extLst>
                          <a:ext uri="{FF2B5EF4-FFF2-40B4-BE49-F238E27FC236}">
                            <a16:creationId xmlns:a16="http://schemas.microsoft.com/office/drawing/2014/main" id="{82BCFDBE-DBBD-4FAE-890A-53DE4D33CA40}"/>
                          </a:ext>
                        </a:extLst>
                      </p:cNvPr>
                      <p:cNvSpPr/>
                      <p:nvPr/>
                    </p:nvSpPr>
                    <p:spPr>
                      <a:xfrm>
                        <a:off x="1359026" y="4589750"/>
                        <a:ext cx="86908" cy="26048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8878" name="Group 22">
                    <a:extLst>
                      <a:ext uri="{FF2B5EF4-FFF2-40B4-BE49-F238E27FC236}">
                        <a16:creationId xmlns:a16="http://schemas.microsoft.com/office/drawing/2014/main" id="{0C138FC7-0131-4748-B8B7-55954BBCB3DD}"/>
                      </a:ext>
                    </a:extLst>
                  </p:cNvPr>
                  <p:cNvGrpSpPr>
                    <a:grpSpLocks/>
                  </p:cNvGrpSpPr>
                  <p:nvPr/>
                </p:nvGrpSpPr>
                <p:grpSpPr bwMode="auto">
                  <a:xfrm>
                    <a:off x="4652456" y="3585973"/>
                    <a:ext cx="1285754" cy="1499283"/>
                    <a:chOff x="1160317" y="3628351"/>
                    <a:chExt cx="1285754" cy="1499283"/>
                  </a:xfrm>
                </p:grpSpPr>
                <p:sp>
                  <p:nvSpPr>
                    <p:cNvPr id="37" name="Freeform 36">
                      <a:extLst>
                        <a:ext uri="{FF2B5EF4-FFF2-40B4-BE49-F238E27FC236}">
                          <a16:creationId xmlns:a16="http://schemas.microsoft.com/office/drawing/2014/main" id="{D2F2F66E-E701-4E9E-ACE4-8D4E3CB54210}"/>
                        </a:ext>
                      </a:extLst>
                    </p:cNvPr>
                    <p:cNvSpPr>
                      <a:spLocks/>
                    </p:cNvSpPr>
                    <p:nvPr/>
                  </p:nvSpPr>
                  <p:spPr bwMode="auto">
                    <a:xfrm rot="1022094">
                      <a:off x="1545305" y="3685388"/>
                      <a:ext cx="914320" cy="772747"/>
                    </a:xfrm>
                    <a:custGeom>
                      <a:avLst/>
                      <a:gdLst>
                        <a:gd name="T0" fmla="*/ 914320 w 1167714"/>
                        <a:gd name="T1" fmla="*/ 772747 h 729048"/>
                        <a:gd name="T2" fmla="*/ 643411 w 1167714"/>
                        <a:gd name="T3" fmla="*/ 615578 h 729048"/>
                        <a:gd name="T4" fmla="*/ 237046 w 1167714"/>
                        <a:gd name="T5" fmla="*/ 268497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8" name="Freeform 37">
                      <a:extLst>
                        <a:ext uri="{FF2B5EF4-FFF2-40B4-BE49-F238E27FC236}">
                          <a16:creationId xmlns:a16="http://schemas.microsoft.com/office/drawing/2014/main" id="{E159B8F1-EEF7-4352-8F4B-58C002940BA2}"/>
                        </a:ext>
                      </a:extLst>
                    </p:cNvPr>
                    <p:cNvSpPr>
                      <a:spLocks/>
                    </p:cNvSpPr>
                    <p:nvPr/>
                  </p:nvSpPr>
                  <p:spPr bwMode="auto">
                    <a:xfrm rot="3827572">
                      <a:off x="1373934" y="3720156"/>
                      <a:ext cx="330044" cy="730186"/>
                    </a:xfrm>
                    <a:custGeom>
                      <a:avLst/>
                      <a:gdLst>
                        <a:gd name="T0" fmla="*/ 330044 w 360315"/>
                        <a:gd name="T1" fmla="*/ 730186 h 1668162"/>
                        <a:gd name="T2" fmla="*/ 92353 w 360315"/>
                        <a:gd name="T3" fmla="*/ 532766 h 1668162"/>
                        <a:gd name="T4" fmla="*/ 1804 w 360315"/>
                        <a:gd name="T5" fmla="*/ 319119 h 1668162"/>
                        <a:gd name="T6" fmla="*/ 30100 w 360315"/>
                        <a:gd name="T7" fmla="*/ 113585 h 1668162"/>
                        <a:gd name="T8" fmla="*/ 7463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9" name="Freeform 38">
                      <a:extLst>
                        <a:ext uri="{FF2B5EF4-FFF2-40B4-BE49-F238E27FC236}">
                          <a16:creationId xmlns:a16="http://schemas.microsoft.com/office/drawing/2014/main" id="{A4095AB2-E944-4CCE-BC2C-7104A8D9515E}"/>
                        </a:ext>
                      </a:extLst>
                    </p:cNvPr>
                    <p:cNvSpPr>
                      <a:spLocks/>
                    </p:cNvSpPr>
                    <p:nvPr/>
                  </p:nvSpPr>
                  <p:spPr bwMode="auto">
                    <a:xfrm rot="1739782">
                      <a:off x="1304026" y="3750444"/>
                      <a:ext cx="692090" cy="1377299"/>
                    </a:xfrm>
                    <a:custGeom>
                      <a:avLst/>
                      <a:gdLst>
                        <a:gd name="T0" fmla="*/ 0 w 753762"/>
                        <a:gd name="T1" fmla="*/ 0 h 1495168"/>
                        <a:gd name="T2" fmla="*/ 312008 w 753762"/>
                        <a:gd name="T3" fmla="*/ 455306 h 1495168"/>
                        <a:gd name="T4" fmla="*/ 584306 w 753762"/>
                        <a:gd name="T5" fmla="*/ 956141 h 1495168"/>
                        <a:gd name="T6" fmla="*/ 692090 w 753762"/>
                        <a:gd name="T7" fmla="*/ 1377299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40" name="Freeform 39">
                      <a:extLst>
                        <a:ext uri="{FF2B5EF4-FFF2-40B4-BE49-F238E27FC236}">
                          <a16:creationId xmlns:a16="http://schemas.microsoft.com/office/drawing/2014/main" id="{5CA72408-DF61-44E0-B583-85D4A4E0F59D}"/>
                        </a:ext>
                      </a:extLst>
                    </p:cNvPr>
                    <p:cNvSpPr>
                      <a:spLocks/>
                    </p:cNvSpPr>
                    <p:nvPr/>
                  </p:nvSpPr>
                  <p:spPr bwMode="auto">
                    <a:xfrm rot="1739782">
                      <a:off x="1342123" y="3990044"/>
                      <a:ext cx="352394" cy="647394"/>
                    </a:xfrm>
                    <a:custGeom>
                      <a:avLst/>
                      <a:gdLst>
                        <a:gd name="T0" fmla="*/ 352394 w 611659"/>
                        <a:gd name="T1" fmla="*/ 647394 h 1087394"/>
                        <a:gd name="T2" fmla="*/ 309680 w 611659"/>
                        <a:gd name="T3" fmla="*/ 573827 h 1087394"/>
                        <a:gd name="T4" fmla="*/ 238489 w 611659"/>
                        <a:gd name="T5" fmla="*/ 500259 h 1087394"/>
                        <a:gd name="T6" fmla="*/ 128144 w 611659"/>
                        <a:gd name="T7" fmla="*/ 158170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41" name="Oval 40">
                      <a:extLst>
                        <a:ext uri="{FF2B5EF4-FFF2-40B4-BE49-F238E27FC236}">
                          <a16:creationId xmlns:a16="http://schemas.microsoft.com/office/drawing/2014/main" id="{18E25699-BED0-4928-9F67-B8958600BFB3}"/>
                        </a:ext>
                      </a:extLst>
                    </p:cNvPr>
                    <p:cNvSpPr>
                      <a:spLocks noChangeArrowheads="1"/>
                    </p:cNvSpPr>
                    <p:nvPr/>
                  </p:nvSpPr>
                  <p:spPr bwMode="auto">
                    <a:xfrm rot="1739782">
                      <a:off x="1837380" y="3905946"/>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2" name="Oval 41">
                      <a:extLst>
                        <a:ext uri="{FF2B5EF4-FFF2-40B4-BE49-F238E27FC236}">
                          <a16:creationId xmlns:a16="http://schemas.microsoft.com/office/drawing/2014/main" id="{0385ADC5-C4B6-4D82-9D64-A6E4A9EE8391}"/>
                        </a:ext>
                      </a:extLst>
                    </p:cNvPr>
                    <p:cNvSpPr>
                      <a:spLocks noChangeArrowheads="1"/>
                    </p:cNvSpPr>
                    <p:nvPr/>
                  </p:nvSpPr>
                  <p:spPr bwMode="auto">
                    <a:xfrm rot="1739782">
                      <a:off x="1278629" y="40487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3" name="Oval 42">
                      <a:extLst>
                        <a:ext uri="{FF2B5EF4-FFF2-40B4-BE49-F238E27FC236}">
                          <a16:creationId xmlns:a16="http://schemas.microsoft.com/office/drawing/2014/main" id="{D1E10532-5F0A-464C-A425-A533FEBEACF5}"/>
                        </a:ext>
                      </a:extLst>
                    </p:cNvPr>
                    <p:cNvSpPr>
                      <a:spLocks noChangeArrowheads="1"/>
                    </p:cNvSpPr>
                    <p:nvPr/>
                  </p:nvSpPr>
                  <p:spPr bwMode="auto">
                    <a:xfrm rot="1739782">
                      <a:off x="1516733" y="375520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4" name="Oval 43">
                      <a:extLst>
                        <a:ext uri="{FF2B5EF4-FFF2-40B4-BE49-F238E27FC236}">
                          <a16:creationId xmlns:a16="http://schemas.microsoft.com/office/drawing/2014/main" id="{8BF1D3C7-06BB-4A4C-8540-6EC628E11C6A}"/>
                        </a:ext>
                      </a:extLst>
                    </p:cNvPr>
                    <p:cNvSpPr>
                      <a:spLocks noChangeArrowheads="1"/>
                    </p:cNvSpPr>
                    <p:nvPr/>
                  </p:nvSpPr>
                  <p:spPr bwMode="auto">
                    <a:xfrm rot="1739782">
                      <a:off x="1442126" y="3917053"/>
                      <a:ext cx="112703"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5" name="Oval 44">
                      <a:extLst>
                        <a:ext uri="{FF2B5EF4-FFF2-40B4-BE49-F238E27FC236}">
                          <a16:creationId xmlns:a16="http://schemas.microsoft.com/office/drawing/2014/main" id="{F084DC1D-7F3F-419D-91BC-3A2766BAB4AC}"/>
                        </a:ext>
                      </a:extLst>
                    </p:cNvPr>
                    <p:cNvSpPr>
                      <a:spLocks noChangeArrowheads="1"/>
                    </p:cNvSpPr>
                    <p:nvPr/>
                  </p:nvSpPr>
                  <p:spPr bwMode="auto">
                    <a:xfrm rot="1739782">
                      <a:off x="1653246" y="3628265"/>
                      <a:ext cx="115877"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6" name="Oval 45">
                      <a:extLst>
                        <a:ext uri="{FF2B5EF4-FFF2-40B4-BE49-F238E27FC236}">
                          <a16:creationId xmlns:a16="http://schemas.microsoft.com/office/drawing/2014/main" id="{416CD90E-82FA-47EF-B176-F498CCAFE992}"/>
                        </a:ext>
                      </a:extLst>
                    </p:cNvPr>
                    <p:cNvSpPr>
                      <a:spLocks noChangeArrowheads="1"/>
                    </p:cNvSpPr>
                    <p:nvPr/>
                  </p:nvSpPr>
                  <p:spPr bwMode="auto">
                    <a:xfrm rot="1739782">
                      <a:off x="1892937" y="4099529"/>
                      <a:ext cx="114290" cy="11741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7" name="Oval 46">
                      <a:extLst>
                        <a:ext uri="{FF2B5EF4-FFF2-40B4-BE49-F238E27FC236}">
                          <a16:creationId xmlns:a16="http://schemas.microsoft.com/office/drawing/2014/main" id="{73223B54-40E7-43E7-9FC0-4FA0C7525066}"/>
                        </a:ext>
                      </a:extLst>
                    </p:cNvPr>
                    <p:cNvSpPr>
                      <a:spLocks noChangeArrowheads="1"/>
                    </p:cNvSpPr>
                    <p:nvPr/>
                  </p:nvSpPr>
                  <p:spPr bwMode="auto">
                    <a:xfrm rot="1739782">
                      <a:off x="1672294" y="3755205"/>
                      <a:ext cx="114290" cy="11900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8" name="Oval 47">
                      <a:extLst>
                        <a:ext uri="{FF2B5EF4-FFF2-40B4-BE49-F238E27FC236}">
                          <a16:creationId xmlns:a16="http://schemas.microsoft.com/office/drawing/2014/main" id="{8A8B1F47-FC78-4AF0-8380-8EA7231858E4}"/>
                        </a:ext>
                      </a:extLst>
                    </p:cNvPr>
                    <p:cNvSpPr>
                      <a:spLocks noChangeArrowheads="1"/>
                    </p:cNvSpPr>
                    <p:nvPr/>
                  </p:nvSpPr>
                  <p:spPr bwMode="auto">
                    <a:xfrm rot="1739782">
                      <a:off x="1562766" y="3913880"/>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sp>
                <p:nvSpPr>
                  <p:cNvPr id="24" name="Oval 23">
                    <a:extLst>
                      <a:ext uri="{FF2B5EF4-FFF2-40B4-BE49-F238E27FC236}">
                        <a16:creationId xmlns:a16="http://schemas.microsoft.com/office/drawing/2014/main" id="{46CBEA12-7E46-4879-B5E5-2509E20E0966}"/>
                      </a:ext>
                    </a:extLst>
                  </p:cNvPr>
                  <p:cNvSpPr>
                    <a:spLocks noChangeArrowheads="1"/>
                  </p:cNvSpPr>
                  <p:nvPr/>
                </p:nvSpPr>
                <p:spPr bwMode="auto">
                  <a:xfrm rot="1739782">
                    <a:off x="3319919" y="3931799"/>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5" name="Oval 24">
                    <a:extLst>
                      <a:ext uri="{FF2B5EF4-FFF2-40B4-BE49-F238E27FC236}">
                        <a16:creationId xmlns:a16="http://schemas.microsoft.com/office/drawing/2014/main" id="{8C13BA37-5758-414D-970C-2C80DC80023B}"/>
                      </a:ext>
                    </a:extLst>
                  </p:cNvPr>
                  <p:cNvSpPr>
                    <a:spLocks noChangeArrowheads="1"/>
                  </p:cNvSpPr>
                  <p:nvPr/>
                </p:nvSpPr>
                <p:spPr bwMode="auto">
                  <a:xfrm rot="1739782">
                    <a:off x="3134198" y="406191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6" name="Oval 25">
                    <a:extLst>
                      <a:ext uri="{FF2B5EF4-FFF2-40B4-BE49-F238E27FC236}">
                        <a16:creationId xmlns:a16="http://schemas.microsoft.com/office/drawing/2014/main" id="{C639F361-BE7B-4C95-A26D-0DF03D4B9F12}"/>
                      </a:ext>
                    </a:extLst>
                  </p:cNvPr>
                  <p:cNvSpPr>
                    <a:spLocks noChangeArrowheads="1"/>
                  </p:cNvSpPr>
                  <p:nvPr/>
                </p:nvSpPr>
                <p:spPr bwMode="auto">
                  <a:xfrm rot="1739782">
                    <a:off x="3269124" y="4160291"/>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7" name="Oval 26">
                    <a:extLst>
                      <a:ext uri="{FF2B5EF4-FFF2-40B4-BE49-F238E27FC236}">
                        <a16:creationId xmlns:a16="http://schemas.microsoft.com/office/drawing/2014/main" id="{159E444F-1911-457E-88AC-3ED7C62C5193}"/>
                      </a:ext>
                    </a:extLst>
                  </p:cNvPr>
                  <p:cNvSpPr>
                    <a:spLocks noChangeArrowheads="1"/>
                  </p:cNvSpPr>
                  <p:nvPr/>
                </p:nvSpPr>
                <p:spPr bwMode="auto">
                  <a:xfrm rot="1739782">
                    <a:off x="3180232" y="3976228"/>
                    <a:ext cx="114290" cy="122179"/>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8" name="Oval 27">
                    <a:extLst>
                      <a:ext uri="{FF2B5EF4-FFF2-40B4-BE49-F238E27FC236}">
                        <a16:creationId xmlns:a16="http://schemas.microsoft.com/office/drawing/2014/main" id="{A23B994B-642B-4364-9919-C03C66CBD089}"/>
                      </a:ext>
                    </a:extLst>
                  </p:cNvPr>
                  <p:cNvSpPr>
                    <a:spLocks noChangeArrowheads="1"/>
                  </p:cNvSpPr>
                  <p:nvPr/>
                </p:nvSpPr>
                <p:spPr bwMode="auto">
                  <a:xfrm rot="1739782">
                    <a:off x="3407224" y="381279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9" name="Oval 28">
                    <a:extLst>
                      <a:ext uri="{FF2B5EF4-FFF2-40B4-BE49-F238E27FC236}">
                        <a16:creationId xmlns:a16="http://schemas.microsoft.com/office/drawing/2014/main" id="{E359BD0B-5E83-4A94-A429-C6245EB4A135}"/>
                      </a:ext>
                    </a:extLst>
                  </p:cNvPr>
                  <p:cNvSpPr>
                    <a:spLocks noChangeArrowheads="1"/>
                  </p:cNvSpPr>
                  <p:nvPr/>
                </p:nvSpPr>
                <p:spPr bwMode="auto">
                  <a:xfrm rot="1739782">
                    <a:off x="3372302" y="430944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0" name="Oval 29">
                    <a:extLst>
                      <a:ext uri="{FF2B5EF4-FFF2-40B4-BE49-F238E27FC236}">
                        <a16:creationId xmlns:a16="http://schemas.microsoft.com/office/drawing/2014/main" id="{AADCE473-54C8-49B3-AD52-02174656CCB1}"/>
                      </a:ext>
                    </a:extLst>
                  </p:cNvPr>
                  <p:cNvSpPr>
                    <a:spLocks noChangeArrowheads="1"/>
                  </p:cNvSpPr>
                  <p:nvPr/>
                </p:nvSpPr>
                <p:spPr bwMode="auto">
                  <a:xfrm rot="1739782">
                    <a:off x="3269124" y="4420518"/>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1" name="Oval 30">
                    <a:extLst>
                      <a:ext uri="{FF2B5EF4-FFF2-40B4-BE49-F238E27FC236}">
                        <a16:creationId xmlns:a16="http://schemas.microsoft.com/office/drawing/2014/main" id="{5D1F0669-682B-446A-96BF-492C1230BFE0}"/>
                      </a:ext>
                    </a:extLst>
                  </p:cNvPr>
                  <p:cNvSpPr>
                    <a:spLocks noChangeArrowheads="1"/>
                  </p:cNvSpPr>
                  <p:nvPr/>
                </p:nvSpPr>
                <p:spPr bwMode="auto">
                  <a:xfrm rot="1739782">
                    <a:off x="5113638" y="3949253"/>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2" name="Oval 31">
                    <a:extLst>
                      <a:ext uri="{FF2B5EF4-FFF2-40B4-BE49-F238E27FC236}">
                        <a16:creationId xmlns:a16="http://schemas.microsoft.com/office/drawing/2014/main" id="{92F1FFDD-F6C3-4CB3-8795-2B90A24CA40F}"/>
                      </a:ext>
                    </a:extLst>
                  </p:cNvPr>
                  <p:cNvSpPr>
                    <a:spLocks noChangeArrowheads="1"/>
                  </p:cNvSpPr>
                  <p:nvPr/>
                </p:nvSpPr>
                <p:spPr bwMode="auto">
                  <a:xfrm rot="1739782">
                    <a:off x="5062842" y="4177745"/>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3" name="Oval 32">
                    <a:extLst>
                      <a:ext uri="{FF2B5EF4-FFF2-40B4-BE49-F238E27FC236}">
                        <a16:creationId xmlns:a16="http://schemas.microsoft.com/office/drawing/2014/main" id="{619A93CC-8B05-4C5B-8190-A2621F77E8B5}"/>
                      </a:ext>
                    </a:extLst>
                  </p:cNvPr>
                  <p:cNvSpPr>
                    <a:spLocks noChangeArrowheads="1"/>
                  </p:cNvSpPr>
                  <p:nvPr/>
                </p:nvSpPr>
                <p:spPr bwMode="auto">
                  <a:xfrm rot="1739782">
                    <a:off x="4975537" y="399368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4" name="Oval 33">
                    <a:extLst>
                      <a:ext uri="{FF2B5EF4-FFF2-40B4-BE49-F238E27FC236}">
                        <a16:creationId xmlns:a16="http://schemas.microsoft.com/office/drawing/2014/main" id="{28774DF7-1B88-44E5-BE57-F8C6E04EC323}"/>
                      </a:ext>
                    </a:extLst>
                  </p:cNvPr>
                  <p:cNvSpPr>
                    <a:spLocks noChangeArrowheads="1"/>
                  </p:cNvSpPr>
                  <p:nvPr/>
                </p:nvSpPr>
                <p:spPr bwMode="auto">
                  <a:xfrm rot="1739782">
                    <a:off x="5202530" y="3830247"/>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5" name="Oval 34">
                    <a:extLst>
                      <a:ext uri="{FF2B5EF4-FFF2-40B4-BE49-F238E27FC236}">
                        <a16:creationId xmlns:a16="http://schemas.microsoft.com/office/drawing/2014/main" id="{9067FB3C-02B0-4957-A03C-26693F6217A9}"/>
                      </a:ext>
                    </a:extLst>
                  </p:cNvPr>
                  <p:cNvSpPr>
                    <a:spLocks noChangeArrowheads="1"/>
                  </p:cNvSpPr>
                  <p:nvPr/>
                </p:nvSpPr>
                <p:spPr bwMode="auto">
                  <a:xfrm rot="1739782">
                    <a:off x="5166020" y="4326899"/>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6" name="Oval 35">
                    <a:extLst>
                      <a:ext uri="{FF2B5EF4-FFF2-40B4-BE49-F238E27FC236}">
                        <a16:creationId xmlns:a16="http://schemas.microsoft.com/office/drawing/2014/main" id="{0F990BC7-EDC6-4E3C-B40E-3823DB9B4D67}"/>
                      </a:ext>
                    </a:extLst>
                  </p:cNvPr>
                  <p:cNvSpPr>
                    <a:spLocks noChangeArrowheads="1"/>
                  </p:cNvSpPr>
                  <p:nvPr/>
                </p:nvSpPr>
                <p:spPr bwMode="auto">
                  <a:xfrm rot="1739782">
                    <a:off x="5062842" y="4437972"/>
                    <a:ext cx="114290" cy="12059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sp>
              <p:nvSpPr>
                <p:cNvPr id="78864" name="TextBox 3">
                  <a:extLst>
                    <a:ext uri="{FF2B5EF4-FFF2-40B4-BE49-F238E27FC236}">
                      <a16:creationId xmlns:a16="http://schemas.microsoft.com/office/drawing/2014/main" id="{B351DFE4-DDA3-4443-93AF-EB4B72FB9829}"/>
                    </a:ext>
                  </a:extLst>
                </p:cNvPr>
                <p:cNvSpPr txBox="1">
                  <a:spLocks noChangeArrowheads="1"/>
                </p:cNvSpPr>
                <p:nvPr/>
              </p:nvSpPr>
              <p:spPr bwMode="auto">
                <a:xfrm>
                  <a:off x="4409261" y="260633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78865" name="TextBox 181">
                  <a:extLst>
                    <a:ext uri="{FF2B5EF4-FFF2-40B4-BE49-F238E27FC236}">
                      <a16:creationId xmlns:a16="http://schemas.microsoft.com/office/drawing/2014/main" id="{D0C8FD3A-2248-43BB-A641-66091BB437FB}"/>
                    </a:ext>
                  </a:extLst>
                </p:cNvPr>
                <p:cNvSpPr txBox="1">
                  <a:spLocks noChangeArrowheads="1"/>
                </p:cNvSpPr>
                <p:nvPr/>
              </p:nvSpPr>
              <p:spPr bwMode="auto">
                <a:xfrm>
                  <a:off x="4409261" y="2948923"/>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78866" name="TextBox 182">
                  <a:extLst>
                    <a:ext uri="{FF2B5EF4-FFF2-40B4-BE49-F238E27FC236}">
                      <a16:creationId xmlns:a16="http://schemas.microsoft.com/office/drawing/2014/main" id="{28B1663F-27FA-4D25-9077-E07003889D23}"/>
                    </a:ext>
                  </a:extLst>
                </p:cNvPr>
                <p:cNvSpPr txBox="1">
                  <a:spLocks noChangeArrowheads="1"/>
                </p:cNvSpPr>
                <p:nvPr/>
              </p:nvSpPr>
              <p:spPr bwMode="auto">
                <a:xfrm>
                  <a:off x="6135469" y="2590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7" name="TextBox 183">
                  <a:extLst>
                    <a:ext uri="{FF2B5EF4-FFF2-40B4-BE49-F238E27FC236}">
                      <a16:creationId xmlns:a16="http://schemas.microsoft.com/office/drawing/2014/main" id="{8F7C7C5D-1BF3-4B6F-84DE-7EC7D39DA843}"/>
                    </a:ext>
                  </a:extLst>
                </p:cNvPr>
                <p:cNvSpPr txBox="1">
                  <a:spLocks noChangeArrowheads="1"/>
                </p:cNvSpPr>
                <p:nvPr/>
              </p:nvSpPr>
              <p:spPr bwMode="auto">
                <a:xfrm>
                  <a:off x="6135469" y="293339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8" name="TextBox 184">
                  <a:extLst>
                    <a:ext uri="{FF2B5EF4-FFF2-40B4-BE49-F238E27FC236}">
                      <a16:creationId xmlns:a16="http://schemas.microsoft.com/office/drawing/2014/main" id="{C3886567-68FD-46EE-AAAE-DAD91A3C023D}"/>
                    </a:ext>
                  </a:extLst>
                </p:cNvPr>
                <p:cNvSpPr txBox="1">
                  <a:spLocks noChangeArrowheads="1"/>
                </p:cNvSpPr>
                <p:nvPr/>
              </p:nvSpPr>
              <p:spPr bwMode="auto">
                <a:xfrm>
                  <a:off x="7914461" y="25908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sp>
              <p:nvSpPr>
                <p:cNvPr id="78869" name="TextBox 185">
                  <a:extLst>
                    <a:ext uri="{FF2B5EF4-FFF2-40B4-BE49-F238E27FC236}">
                      <a16:creationId xmlns:a16="http://schemas.microsoft.com/office/drawing/2014/main" id="{F8AF6B91-2D54-4DCE-95FE-2158C46D174A}"/>
                    </a:ext>
                  </a:extLst>
                </p:cNvPr>
                <p:cNvSpPr txBox="1">
                  <a:spLocks noChangeArrowheads="1"/>
                </p:cNvSpPr>
                <p:nvPr/>
              </p:nvSpPr>
              <p:spPr bwMode="auto">
                <a:xfrm>
                  <a:off x="7914461" y="2933393"/>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grpSp>
          <p:sp>
            <p:nvSpPr>
              <p:cNvPr id="78857" name="TextBox 11">
                <a:extLst>
                  <a:ext uri="{FF2B5EF4-FFF2-40B4-BE49-F238E27FC236}">
                    <a16:creationId xmlns:a16="http://schemas.microsoft.com/office/drawing/2014/main" id="{7BB1D83F-8CCD-44FF-A286-F023D538547B}"/>
                  </a:ext>
                </a:extLst>
              </p:cNvPr>
              <p:cNvSpPr txBox="1">
                <a:spLocks noChangeArrowheads="1"/>
              </p:cNvSpPr>
              <p:nvPr/>
            </p:nvSpPr>
            <p:spPr bwMode="auto">
              <a:xfrm>
                <a:off x="4267318" y="4516438"/>
                <a:ext cx="403872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Grafting studies show that HAR1 activity is required in the shoot, suggesting that an inhibitory signal moves from shoot to root</a:t>
                </a:r>
              </a:p>
            </p:txBody>
          </p:sp>
          <p:sp>
            <p:nvSpPr>
              <p:cNvPr id="13" name="Down Arrow 12">
                <a:extLst>
                  <a:ext uri="{FF2B5EF4-FFF2-40B4-BE49-F238E27FC236}">
                    <a16:creationId xmlns:a16="http://schemas.microsoft.com/office/drawing/2014/main" id="{E040731C-B7A1-4A36-BBA9-10086E51FA3F}"/>
                  </a:ext>
                </a:extLst>
              </p:cNvPr>
              <p:cNvSpPr/>
              <p:nvPr/>
            </p:nvSpPr>
            <p:spPr>
              <a:xfrm flipV="1">
                <a:off x="6019970" y="4038601"/>
                <a:ext cx="484202" cy="38100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8859" name="Picture 7">
                <a:extLst>
                  <a:ext uri="{FF2B5EF4-FFF2-40B4-BE49-F238E27FC236}">
                    <a16:creationId xmlns:a16="http://schemas.microsoft.com/office/drawing/2014/main" id="{3463D6FC-0E92-4D42-A95D-F65609B88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484" y="2328774"/>
                <a:ext cx="1628775" cy="205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7">
                <a:extLst>
                  <a:ext uri="{FF2B5EF4-FFF2-40B4-BE49-F238E27FC236}">
                    <a16:creationId xmlns:a16="http://schemas.microsoft.com/office/drawing/2014/main" id="{07B547CA-C220-46DF-80B7-6E09801A2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7658"/>
                <a:ext cx="1615645" cy="20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Down Arrow 184">
                <a:extLst>
                  <a:ext uri="{FF2B5EF4-FFF2-40B4-BE49-F238E27FC236}">
                    <a16:creationId xmlns:a16="http://schemas.microsoft.com/office/drawing/2014/main" id="{3CDD88F3-9CCC-48C9-ADB5-E79A8605890F}"/>
                  </a:ext>
                </a:extLst>
              </p:cNvPr>
              <p:cNvSpPr/>
              <p:nvPr/>
            </p:nvSpPr>
            <p:spPr>
              <a:xfrm rot="5400000" flipV="1">
                <a:off x="7090778" y="3201187"/>
                <a:ext cx="484188" cy="492140"/>
              </a:xfrm>
              <a:prstGeom prst="down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Down Arrow 185">
                <a:extLst>
                  <a:ext uri="{FF2B5EF4-FFF2-40B4-BE49-F238E27FC236}">
                    <a16:creationId xmlns:a16="http://schemas.microsoft.com/office/drawing/2014/main" id="{95EB957E-0A7F-49C2-A0D9-09CB9396C2E5}"/>
                  </a:ext>
                </a:extLst>
              </p:cNvPr>
              <p:cNvSpPr/>
              <p:nvPr/>
            </p:nvSpPr>
            <p:spPr>
              <a:xfrm rot="16200000" flipH="1" flipV="1">
                <a:off x="1721693" y="3196425"/>
                <a:ext cx="484187" cy="492140"/>
              </a:xfrm>
              <a:prstGeom prst="down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33127632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56B14E6-27A4-47E6-A7F2-3222622D58AF}"/>
              </a:ext>
            </a:extLst>
          </p:cNvPr>
          <p:cNvSpPr>
            <a:spLocks noGrp="1"/>
          </p:cNvSpPr>
          <p:nvPr>
            <p:ph type="title"/>
          </p:nvPr>
        </p:nvSpPr>
        <p:spPr>
          <a:xfrm>
            <a:off x="-76200" y="0"/>
            <a:ext cx="9193213" cy="1143000"/>
          </a:xfrm>
        </p:spPr>
        <p:txBody>
          <a:bodyPr anchor="t"/>
          <a:lstStyle/>
          <a:p>
            <a:r>
              <a:rPr lang="en-AU" altLang="en-US"/>
              <a:t>Autoregulation of nodulation involves shoot- and root-derived signals</a:t>
            </a:r>
          </a:p>
        </p:txBody>
      </p:sp>
      <p:grpSp>
        <p:nvGrpSpPr>
          <p:cNvPr id="79875" name="Group 2">
            <a:extLst>
              <a:ext uri="{FF2B5EF4-FFF2-40B4-BE49-F238E27FC236}">
                <a16:creationId xmlns:a16="http://schemas.microsoft.com/office/drawing/2014/main" id="{6BCED6E1-DB33-4969-8893-986461E1EF6F}"/>
              </a:ext>
            </a:extLst>
          </p:cNvPr>
          <p:cNvGrpSpPr>
            <a:grpSpLocks/>
          </p:cNvGrpSpPr>
          <p:nvPr/>
        </p:nvGrpSpPr>
        <p:grpSpPr bwMode="auto">
          <a:xfrm>
            <a:off x="152400" y="1143000"/>
            <a:ext cx="8535988" cy="4932363"/>
            <a:chOff x="152400" y="1143000"/>
            <a:chExt cx="8535988" cy="4932362"/>
          </a:xfrm>
        </p:grpSpPr>
        <p:sp>
          <p:nvSpPr>
            <p:cNvPr id="12" name="Rectangle 11">
              <a:extLst>
                <a:ext uri="{FF2B5EF4-FFF2-40B4-BE49-F238E27FC236}">
                  <a16:creationId xmlns:a16="http://schemas.microsoft.com/office/drawing/2014/main" id="{614E13B9-4D3A-4C42-8475-6F6AE78C643A}"/>
                </a:ext>
              </a:extLst>
            </p:cNvPr>
            <p:cNvSpPr/>
            <p:nvPr/>
          </p:nvSpPr>
          <p:spPr>
            <a:xfrm>
              <a:off x="6421438" y="1295400"/>
              <a:ext cx="2266950" cy="457199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019" name="TextBox 168">
              <a:extLst>
                <a:ext uri="{FF2B5EF4-FFF2-40B4-BE49-F238E27FC236}">
                  <a16:creationId xmlns:a16="http://schemas.microsoft.com/office/drawing/2014/main" id="{17C88094-A0FC-4416-A9B9-E78B6C7E10C7}"/>
                </a:ext>
              </a:extLst>
            </p:cNvPr>
            <p:cNvSpPr txBox="1">
              <a:spLocks noChangeArrowheads="1"/>
            </p:cNvSpPr>
            <p:nvPr/>
          </p:nvSpPr>
          <p:spPr bwMode="auto">
            <a:xfrm>
              <a:off x="152400" y="1143000"/>
              <a:ext cx="3043238" cy="1908175"/>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anose="020B0604020202020204" pitchFamily="34" charset="0"/>
                </a:rPr>
                <a:t>The root-derived signal may be a CLE-like peptide: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AU" sz="1400" b="0" i="0" u="none" strike="noStrike" kern="1200" cap="none" spc="0" normalizeH="0" baseline="0" noProof="0" dirty="0">
                  <a:ln>
                    <a:noFill/>
                  </a:ln>
                  <a:solidFill>
                    <a:srgbClr val="FF0000"/>
                  </a:solidFill>
                  <a:effectLst/>
                  <a:uLnTx/>
                  <a:uFillTx/>
                  <a:latin typeface="Arial" pitchFamily="34" charset="0"/>
                  <a:ea typeface="MS PGothic" panose="020B0600070205080204" pitchFamily="34" charset="-128"/>
                  <a:cs typeface="Arial" panose="020B0604020202020204" pitchFamily="34" charset="0"/>
                </a:rPr>
                <a:t>CLV1 is a CLE-peptide receptor</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AU" sz="1400" b="0" i="0" u="none" strike="noStrike" kern="1200" cap="none" spc="0" normalizeH="0" baseline="0" noProof="0" dirty="0">
                  <a:ln>
                    <a:noFill/>
                  </a:ln>
                  <a:solidFill>
                    <a:srgbClr val="FF0000"/>
                  </a:solidFill>
                  <a:effectLst/>
                  <a:uLnTx/>
                  <a:uFillTx/>
                  <a:latin typeface="Arial" pitchFamily="34" charset="0"/>
                  <a:ea typeface="MS PGothic" panose="020B0600070205080204" pitchFamily="34" charset="-128"/>
                  <a:cs typeface="Arial" panose="020B0604020202020204" pitchFamily="34" charset="0"/>
                </a:rPr>
                <a:t>Several CLE peptides are induced by rhizobium infection and systemically reduce nodule number</a:t>
              </a:r>
            </a:p>
          </p:txBody>
        </p:sp>
        <p:grpSp>
          <p:nvGrpSpPr>
            <p:cNvPr id="79879" name="Group 14">
              <a:extLst>
                <a:ext uri="{FF2B5EF4-FFF2-40B4-BE49-F238E27FC236}">
                  <a16:creationId xmlns:a16="http://schemas.microsoft.com/office/drawing/2014/main" id="{62DCE046-559E-41E6-A92D-FE2301C521B8}"/>
                </a:ext>
              </a:extLst>
            </p:cNvPr>
            <p:cNvGrpSpPr>
              <a:grpSpLocks/>
            </p:cNvGrpSpPr>
            <p:nvPr/>
          </p:nvGrpSpPr>
          <p:grpSpPr bwMode="auto">
            <a:xfrm>
              <a:off x="2209800" y="1462088"/>
              <a:ext cx="3513931" cy="4613274"/>
              <a:chOff x="2590800" y="1081860"/>
              <a:chExt cx="3513931" cy="4612519"/>
            </a:xfrm>
          </p:grpSpPr>
          <p:grpSp>
            <p:nvGrpSpPr>
              <p:cNvPr id="79902" name="Group 1">
                <a:extLst>
                  <a:ext uri="{FF2B5EF4-FFF2-40B4-BE49-F238E27FC236}">
                    <a16:creationId xmlns:a16="http://schemas.microsoft.com/office/drawing/2014/main" id="{AA8AFA8E-3B93-449E-BCA5-603285AEE492}"/>
                  </a:ext>
                </a:extLst>
              </p:cNvPr>
              <p:cNvGrpSpPr>
                <a:grpSpLocks/>
              </p:cNvGrpSpPr>
              <p:nvPr/>
            </p:nvGrpSpPr>
            <p:grpSpPr bwMode="auto">
              <a:xfrm>
                <a:off x="4397388" y="4211898"/>
                <a:ext cx="1707343" cy="1482480"/>
                <a:chOff x="4854588" y="4809205"/>
                <a:chExt cx="1707343" cy="1136376"/>
              </a:xfrm>
            </p:grpSpPr>
            <p:cxnSp>
              <p:nvCxnSpPr>
                <p:cNvPr id="154" name="Straight Connector 153">
                  <a:extLst>
                    <a:ext uri="{FF2B5EF4-FFF2-40B4-BE49-F238E27FC236}">
                      <a16:creationId xmlns:a16="http://schemas.microsoft.com/office/drawing/2014/main" id="{2739829A-9A3E-445E-8F24-C614EBD69BB0}"/>
                    </a:ext>
                  </a:extLst>
                </p:cNvPr>
                <p:cNvCxnSpPr/>
                <p:nvPr/>
              </p:nvCxnSpPr>
              <p:spPr>
                <a:xfrm flipH="1">
                  <a:off x="4867275" y="4809204"/>
                  <a:ext cx="9525" cy="1127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8BDA8BC-C0AB-49FC-91EA-03E3FA5811F9}"/>
                    </a:ext>
                  </a:extLst>
                </p:cNvPr>
                <p:cNvCxnSpPr/>
                <p:nvPr/>
              </p:nvCxnSpPr>
              <p:spPr>
                <a:xfrm>
                  <a:off x="6561138" y="4809204"/>
                  <a:ext cx="0" cy="11363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2518AD1-4581-4417-AD86-A3982B02B205}"/>
                    </a:ext>
                  </a:extLst>
                </p:cNvPr>
                <p:cNvCxnSpPr/>
                <p:nvPr/>
              </p:nvCxnSpPr>
              <p:spPr>
                <a:xfrm>
                  <a:off x="4854575" y="5937065"/>
                  <a:ext cx="1706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903" name="Group 10">
                <a:extLst>
                  <a:ext uri="{FF2B5EF4-FFF2-40B4-BE49-F238E27FC236}">
                    <a16:creationId xmlns:a16="http://schemas.microsoft.com/office/drawing/2014/main" id="{2AFEC7B4-EA6C-4333-973D-E954D6BAD2D2}"/>
                  </a:ext>
                </a:extLst>
              </p:cNvPr>
              <p:cNvGrpSpPr>
                <a:grpSpLocks/>
              </p:cNvGrpSpPr>
              <p:nvPr/>
            </p:nvGrpSpPr>
            <p:grpSpPr bwMode="auto">
              <a:xfrm>
                <a:off x="2590800" y="4227771"/>
                <a:ext cx="1693863" cy="1466608"/>
                <a:chOff x="2590800" y="4808805"/>
                <a:chExt cx="1693863" cy="1135999"/>
              </a:xfrm>
            </p:grpSpPr>
            <p:grpSp>
              <p:nvGrpSpPr>
                <p:cNvPr id="80078" name="Group 2">
                  <a:extLst>
                    <a:ext uri="{FF2B5EF4-FFF2-40B4-BE49-F238E27FC236}">
                      <a16:creationId xmlns:a16="http://schemas.microsoft.com/office/drawing/2014/main" id="{0ABD88C4-6935-43F2-AECC-5DDFA08958F5}"/>
                    </a:ext>
                  </a:extLst>
                </p:cNvPr>
                <p:cNvGrpSpPr>
                  <a:grpSpLocks/>
                </p:cNvGrpSpPr>
                <p:nvPr/>
              </p:nvGrpSpPr>
              <p:grpSpPr bwMode="auto">
                <a:xfrm>
                  <a:off x="2590800" y="4808805"/>
                  <a:ext cx="1680602" cy="1135999"/>
                  <a:chOff x="2286000" y="4808805"/>
                  <a:chExt cx="1680602" cy="1135999"/>
                </a:xfrm>
              </p:grpSpPr>
              <p:cxnSp>
                <p:nvCxnSpPr>
                  <p:cNvPr id="147" name="Straight Connector 146">
                    <a:extLst>
                      <a:ext uri="{FF2B5EF4-FFF2-40B4-BE49-F238E27FC236}">
                        <a16:creationId xmlns:a16="http://schemas.microsoft.com/office/drawing/2014/main" id="{E72B5B01-AB76-4579-9EFC-2AAB2B45DAD6}"/>
                      </a:ext>
                    </a:extLst>
                  </p:cNvPr>
                  <p:cNvCxnSpPr/>
                  <p:nvPr/>
                </p:nvCxnSpPr>
                <p:spPr>
                  <a:xfrm>
                    <a:off x="2286000" y="4816180"/>
                    <a:ext cx="0" cy="11200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1736DF2-9F58-48EE-BDA6-2CCED6EFEE71}"/>
                      </a:ext>
                    </a:extLst>
                  </p:cNvPr>
                  <p:cNvCxnSpPr/>
                  <p:nvPr/>
                </p:nvCxnSpPr>
                <p:spPr>
                  <a:xfrm>
                    <a:off x="3962400" y="4808803"/>
                    <a:ext cx="4763" cy="1136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3" name="Straight Connector 152">
                  <a:extLst>
                    <a:ext uri="{FF2B5EF4-FFF2-40B4-BE49-F238E27FC236}">
                      <a16:creationId xmlns:a16="http://schemas.microsoft.com/office/drawing/2014/main" id="{1C2B1ED4-D7C0-4494-9F75-D4F16240EDAB}"/>
                    </a:ext>
                  </a:extLst>
                </p:cNvPr>
                <p:cNvCxnSpPr/>
                <p:nvPr/>
              </p:nvCxnSpPr>
              <p:spPr>
                <a:xfrm>
                  <a:off x="2590800" y="5936198"/>
                  <a:ext cx="16938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6" name="Rectangle 185">
                <a:extLst>
                  <a:ext uri="{FF2B5EF4-FFF2-40B4-BE49-F238E27FC236}">
                    <a16:creationId xmlns:a16="http://schemas.microsoft.com/office/drawing/2014/main" id="{A62F85DC-2E78-4CDE-8BAC-365DC878A924}"/>
                  </a:ext>
                </a:extLst>
              </p:cNvPr>
              <p:cNvSpPr/>
              <p:nvPr/>
            </p:nvSpPr>
            <p:spPr>
              <a:xfrm>
                <a:off x="4419600" y="4211897"/>
                <a:ext cx="1676400" cy="147137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7E62C7F-2848-4A4F-96DD-4F99FB3C7FB8}"/>
                  </a:ext>
                </a:extLst>
              </p:cNvPr>
              <p:cNvSpPr/>
              <p:nvPr/>
            </p:nvSpPr>
            <p:spPr>
              <a:xfrm>
                <a:off x="2590800" y="4211897"/>
                <a:ext cx="1676400" cy="147137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reeform 34">
                <a:extLst>
                  <a:ext uri="{FF2B5EF4-FFF2-40B4-BE49-F238E27FC236}">
                    <a16:creationId xmlns:a16="http://schemas.microsoft.com/office/drawing/2014/main" id="{0F02BEB4-42FA-4735-A7A1-2FB9A42BADA4}"/>
                  </a:ext>
                </a:extLst>
              </p:cNvPr>
              <p:cNvSpPr>
                <a:spLocks/>
              </p:cNvSpPr>
              <p:nvPr/>
            </p:nvSpPr>
            <p:spPr bwMode="auto">
              <a:xfrm>
                <a:off x="3975100" y="4183327"/>
                <a:ext cx="350838" cy="185707"/>
              </a:xfrm>
              <a:custGeom>
                <a:avLst/>
                <a:gdLst>
                  <a:gd name="T0" fmla="*/ 0 w 384196"/>
                  <a:gd name="T1" fmla="*/ 185707 h 201062"/>
                  <a:gd name="T2" fmla="*/ 321590 w 384196"/>
                  <a:gd name="T3" fmla="*/ 14511 h 201062"/>
                  <a:gd name="T4" fmla="*/ 338517 w 384196"/>
                  <a:gd name="T5" fmla="*/ 88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8" name="Freeform 37">
                <a:extLst>
                  <a:ext uri="{FF2B5EF4-FFF2-40B4-BE49-F238E27FC236}">
                    <a16:creationId xmlns:a16="http://schemas.microsoft.com/office/drawing/2014/main" id="{CC620924-05E1-43A9-AD07-5AC2F54B6A27}"/>
                  </a:ext>
                </a:extLst>
              </p:cNvPr>
              <p:cNvSpPr>
                <a:spLocks/>
              </p:cNvSpPr>
              <p:nvPr/>
            </p:nvSpPr>
            <p:spPr bwMode="auto">
              <a:xfrm rot="1721441">
                <a:off x="4737100" y="4770605"/>
                <a:ext cx="928688" cy="644419"/>
              </a:xfrm>
              <a:custGeom>
                <a:avLst/>
                <a:gdLst>
                  <a:gd name="T0" fmla="*/ 0 w 1013254"/>
                  <a:gd name="T1" fmla="*/ 0 h 698157"/>
                  <a:gd name="T2" fmla="*/ 503983 w 1013254"/>
                  <a:gd name="T3" fmla="*/ 364980 h 698157"/>
                  <a:gd name="T4" fmla="*/ 928688 w 1013254"/>
                  <a:gd name="T5" fmla="*/ 644419 h 698157"/>
                  <a:gd name="T6" fmla="*/ 0 60000 65536"/>
                  <a:gd name="T7" fmla="*/ 0 60000 65536"/>
                  <a:gd name="T8" fmla="*/ 0 60000 65536"/>
                </a:gdLst>
                <a:ahLst/>
                <a:cxnLst>
                  <a:cxn ang="T6">
                    <a:pos x="T0" y="T1"/>
                  </a:cxn>
                  <a:cxn ang="T7">
                    <a:pos x="T2" y="T3"/>
                  </a:cxn>
                  <a:cxn ang="T8">
                    <a:pos x="T4" y="T5"/>
                  </a:cxn>
                </a:cxnLst>
                <a:rect l="0" t="0" r="r" b="b"/>
                <a:pathLst>
                  <a:path w="1013254" h="698157">
                    <a:moveTo>
                      <a:pt x="0" y="0"/>
                    </a:moveTo>
                    <a:cubicBezTo>
                      <a:pt x="190499" y="139528"/>
                      <a:pt x="380999" y="279057"/>
                      <a:pt x="549875" y="395416"/>
                    </a:cubicBezTo>
                    <a:cubicBezTo>
                      <a:pt x="718751" y="511776"/>
                      <a:pt x="936024" y="648730"/>
                      <a:pt x="1013254" y="698157"/>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cxnSp>
            <p:nvCxnSpPr>
              <p:cNvPr id="166" name="Straight Arrow Connector 165">
                <a:extLst>
                  <a:ext uri="{FF2B5EF4-FFF2-40B4-BE49-F238E27FC236}">
                    <a16:creationId xmlns:a16="http://schemas.microsoft.com/office/drawing/2014/main" id="{C348291A-E8A9-4E35-BA99-74171D47F4A6}"/>
                  </a:ext>
                </a:extLst>
              </p:cNvPr>
              <p:cNvCxnSpPr/>
              <p:nvPr/>
            </p:nvCxnSpPr>
            <p:spPr>
              <a:xfrm flipV="1">
                <a:off x="2900363" y="3256379"/>
                <a:ext cx="228600" cy="1295188"/>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0A5BC37C-C655-4946-BA91-2C9F02A4567A}"/>
                  </a:ext>
                </a:extLst>
              </p:cNvPr>
              <p:cNvCxnSpPr/>
              <p:nvPr/>
            </p:nvCxnSpPr>
            <p:spPr>
              <a:xfrm>
                <a:off x="5200650" y="2861155"/>
                <a:ext cx="404813" cy="1095195"/>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910" name="Group 113">
                <a:extLst>
                  <a:ext uri="{FF2B5EF4-FFF2-40B4-BE49-F238E27FC236}">
                    <a16:creationId xmlns:a16="http://schemas.microsoft.com/office/drawing/2014/main" id="{5621990B-190F-4D23-8E12-E17C8308380A}"/>
                  </a:ext>
                </a:extLst>
              </p:cNvPr>
              <p:cNvGrpSpPr>
                <a:grpSpLocks/>
              </p:cNvGrpSpPr>
              <p:nvPr/>
            </p:nvGrpSpPr>
            <p:grpSpPr bwMode="auto">
              <a:xfrm>
                <a:off x="3244243" y="1081860"/>
                <a:ext cx="1917678" cy="3138331"/>
                <a:chOff x="3270614" y="2317039"/>
                <a:chExt cx="2087974" cy="3410780"/>
              </a:xfrm>
            </p:grpSpPr>
            <p:grpSp>
              <p:nvGrpSpPr>
                <p:cNvPr id="79928" name="Group 111">
                  <a:extLst>
                    <a:ext uri="{FF2B5EF4-FFF2-40B4-BE49-F238E27FC236}">
                      <a16:creationId xmlns:a16="http://schemas.microsoft.com/office/drawing/2014/main" id="{74F1BD37-B019-4A26-AB27-31F3380E9ED9}"/>
                    </a:ext>
                  </a:extLst>
                </p:cNvPr>
                <p:cNvGrpSpPr>
                  <a:grpSpLocks/>
                </p:cNvGrpSpPr>
                <p:nvPr/>
              </p:nvGrpSpPr>
              <p:grpSpPr bwMode="auto">
                <a:xfrm>
                  <a:off x="3270614" y="2317039"/>
                  <a:ext cx="2087974" cy="3410780"/>
                  <a:chOff x="3270614" y="2317039"/>
                  <a:chExt cx="2087974" cy="3410780"/>
                </a:xfrm>
              </p:grpSpPr>
              <p:grpSp>
                <p:nvGrpSpPr>
                  <p:cNvPr id="79931" name="Group 103">
                    <a:extLst>
                      <a:ext uri="{FF2B5EF4-FFF2-40B4-BE49-F238E27FC236}">
                        <a16:creationId xmlns:a16="http://schemas.microsoft.com/office/drawing/2014/main" id="{B5341DB8-6BBB-4D13-8F94-11D51192E930}"/>
                      </a:ext>
                    </a:extLst>
                  </p:cNvPr>
                  <p:cNvGrpSpPr>
                    <a:grpSpLocks/>
                  </p:cNvGrpSpPr>
                  <p:nvPr/>
                </p:nvGrpSpPr>
                <p:grpSpPr bwMode="auto">
                  <a:xfrm>
                    <a:off x="3270614" y="2317039"/>
                    <a:ext cx="2087974" cy="3410780"/>
                    <a:chOff x="3629824" y="1242518"/>
                    <a:chExt cx="3542981" cy="4324323"/>
                  </a:xfrm>
                </p:grpSpPr>
                <p:grpSp>
                  <p:nvGrpSpPr>
                    <p:cNvPr id="79940" name="Group 53">
                      <a:extLst>
                        <a:ext uri="{FF2B5EF4-FFF2-40B4-BE49-F238E27FC236}">
                          <a16:creationId xmlns:a16="http://schemas.microsoft.com/office/drawing/2014/main" id="{E36BC26E-E676-4691-901C-578054B02A51}"/>
                        </a:ext>
                      </a:extLst>
                    </p:cNvPr>
                    <p:cNvGrpSpPr>
                      <a:grpSpLocks/>
                    </p:cNvGrpSpPr>
                    <p:nvPr/>
                  </p:nvGrpSpPr>
                  <p:grpSpPr bwMode="auto">
                    <a:xfrm flipH="1">
                      <a:off x="4240652" y="1242518"/>
                      <a:ext cx="2932153" cy="3515123"/>
                      <a:chOff x="3489168" y="1849973"/>
                      <a:chExt cx="2932153" cy="3515123"/>
                    </a:xfrm>
                  </p:grpSpPr>
                  <p:sp>
                    <p:nvSpPr>
                      <p:cNvPr id="115" name="Freeform 114">
                        <a:extLst>
                          <a:ext uri="{FF2B5EF4-FFF2-40B4-BE49-F238E27FC236}">
                            <a16:creationId xmlns:a16="http://schemas.microsoft.com/office/drawing/2014/main" id="{1D1529EF-7406-4D04-B77F-0665C2676B96}"/>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115">
                        <a:extLst>
                          <a:ext uri="{FF2B5EF4-FFF2-40B4-BE49-F238E27FC236}">
                            <a16:creationId xmlns:a16="http://schemas.microsoft.com/office/drawing/2014/main" id="{9BD89E9A-8739-4CF1-923B-DF1F418B8C89}"/>
                          </a:ext>
                        </a:extLst>
                      </p:cNvPr>
                      <p:cNvSpPr/>
                      <p:nvPr/>
                    </p:nvSpPr>
                    <p:spPr>
                      <a:xfrm rot="410632">
                        <a:off x="4881163" y="4301673"/>
                        <a:ext cx="551397"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Freeform 116">
                        <a:extLst>
                          <a:ext uri="{FF2B5EF4-FFF2-40B4-BE49-F238E27FC236}">
                            <a16:creationId xmlns:a16="http://schemas.microsoft.com/office/drawing/2014/main" id="{2CA26D37-D6EB-405E-A334-09F14176ED42}"/>
                          </a:ext>
                        </a:extLst>
                      </p:cNvPr>
                      <p:cNvSpPr/>
                      <p:nvPr/>
                    </p:nvSpPr>
                    <p:spPr>
                      <a:xfrm rot="2233009">
                        <a:off x="4836208" y="4161023"/>
                        <a:ext cx="639188"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117">
                        <a:extLst>
                          <a:ext uri="{FF2B5EF4-FFF2-40B4-BE49-F238E27FC236}">
                            <a16:creationId xmlns:a16="http://schemas.microsoft.com/office/drawing/2014/main" id="{FCC00FCC-6A46-4D31-AFBA-22A976C4C771}"/>
                          </a:ext>
                        </a:extLst>
                      </p:cNvPr>
                      <p:cNvSpPr/>
                      <p:nvPr/>
                    </p:nvSpPr>
                    <p:spPr>
                      <a:xfrm rot="5437780">
                        <a:off x="4920886" y="3671644"/>
                        <a:ext cx="551141" cy="56019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eform 118">
                        <a:extLst>
                          <a:ext uri="{FF2B5EF4-FFF2-40B4-BE49-F238E27FC236}">
                            <a16:creationId xmlns:a16="http://schemas.microsoft.com/office/drawing/2014/main" id="{108C7287-5CD8-4E42-9744-BD5BC3C8C7FF}"/>
                          </a:ext>
                        </a:extLst>
                      </p:cNvPr>
                      <p:cNvSpPr/>
                      <p:nvPr/>
                    </p:nvSpPr>
                    <p:spPr>
                      <a:xfrm rot="410632">
                        <a:off x="4309236" y="3116284"/>
                        <a:ext cx="551397" cy="55770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Freeform 119">
                        <a:extLst>
                          <a:ext uri="{FF2B5EF4-FFF2-40B4-BE49-F238E27FC236}">
                            <a16:creationId xmlns:a16="http://schemas.microsoft.com/office/drawing/2014/main" id="{7F796D44-3A3B-40AA-8F06-C6BF706A1A67}"/>
                          </a:ext>
                        </a:extLst>
                      </p:cNvPr>
                      <p:cNvSpPr/>
                      <p:nvPr/>
                    </p:nvSpPr>
                    <p:spPr>
                      <a:xfrm rot="410632" flipH="1">
                        <a:off x="4584934" y="2689806"/>
                        <a:ext cx="310894"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20">
                        <a:extLst>
                          <a:ext uri="{FF2B5EF4-FFF2-40B4-BE49-F238E27FC236}">
                            <a16:creationId xmlns:a16="http://schemas.microsoft.com/office/drawing/2014/main" id="{DCC9B34E-61A9-4AA7-9159-4B2385092AE5}"/>
                          </a:ext>
                        </a:extLst>
                      </p:cNvPr>
                      <p:cNvSpPr/>
                      <p:nvPr/>
                    </p:nvSpPr>
                    <p:spPr>
                      <a:xfrm rot="410632">
                        <a:off x="4667057" y="3020053"/>
                        <a:ext cx="67457" cy="562077"/>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121">
                        <a:extLst>
                          <a:ext uri="{FF2B5EF4-FFF2-40B4-BE49-F238E27FC236}">
                            <a16:creationId xmlns:a16="http://schemas.microsoft.com/office/drawing/2014/main" id="{0D5C9714-8572-4207-A35F-02EE4FB65FC5}"/>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122">
                        <a:extLst>
                          <a:ext uri="{FF2B5EF4-FFF2-40B4-BE49-F238E27FC236}">
                            <a16:creationId xmlns:a16="http://schemas.microsoft.com/office/drawing/2014/main" id="{EBBB4B7A-1FE3-4F84-B80D-7B3D7CC8B126}"/>
                          </a:ext>
                        </a:extLst>
                      </p:cNvPr>
                      <p:cNvSpPr/>
                      <p:nvPr/>
                    </p:nvSpPr>
                    <p:spPr>
                      <a:xfrm rot="410632">
                        <a:off x="4804906" y="2191155"/>
                        <a:ext cx="105587" cy="524896"/>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123">
                        <a:extLst>
                          <a:ext uri="{FF2B5EF4-FFF2-40B4-BE49-F238E27FC236}">
                            <a16:creationId xmlns:a16="http://schemas.microsoft.com/office/drawing/2014/main" id="{C936FED2-E63F-4346-B0DA-31D826E391BA}"/>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124">
                        <a:extLst>
                          <a:ext uri="{FF2B5EF4-FFF2-40B4-BE49-F238E27FC236}">
                            <a16:creationId xmlns:a16="http://schemas.microsoft.com/office/drawing/2014/main" id="{41506EA8-6D6C-41AB-992F-33E10F3C2DE4}"/>
                          </a:ext>
                        </a:extLst>
                      </p:cNvPr>
                      <p:cNvSpPr/>
                      <p:nvPr/>
                    </p:nvSpPr>
                    <p:spPr>
                      <a:xfrm rot="410632">
                        <a:off x="4881163" y="2447041"/>
                        <a:ext cx="249303" cy="325874"/>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Freeform 125">
                        <a:extLst>
                          <a:ext uri="{FF2B5EF4-FFF2-40B4-BE49-F238E27FC236}">
                            <a16:creationId xmlns:a16="http://schemas.microsoft.com/office/drawing/2014/main" id="{34046C2B-791B-4DAD-BFA2-34AA4B55527D}"/>
                          </a:ext>
                        </a:extLst>
                      </p:cNvPr>
                      <p:cNvSpPr/>
                      <p:nvPr/>
                    </p:nvSpPr>
                    <p:spPr>
                      <a:xfrm rot="410632">
                        <a:off x="4790242" y="2171471"/>
                        <a:ext cx="187710" cy="57738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0030" name="Group 16">
                        <a:extLst>
                          <a:ext uri="{FF2B5EF4-FFF2-40B4-BE49-F238E27FC236}">
                            <a16:creationId xmlns:a16="http://schemas.microsoft.com/office/drawing/2014/main" id="{14600F5A-0984-4400-8B2E-2406201D99CE}"/>
                          </a:ext>
                        </a:extLst>
                      </p:cNvPr>
                      <p:cNvGrpSpPr>
                        <a:grpSpLocks/>
                      </p:cNvGrpSpPr>
                      <p:nvPr/>
                    </p:nvGrpSpPr>
                    <p:grpSpPr bwMode="auto">
                      <a:xfrm rot="410632">
                        <a:off x="3489168" y="3128037"/>
                        <a:ext cx="1470031" cy="781702"/>
                        <a:chOff x="1021763" y="3985056"/>
                        <a:chExt cx="1706937" cy="1084548"/>
                      </a:xfrm>
                    </p:grpSpPr>
                    <p:sp>
                      <p:nvSpPr>
                        <p:cNvPr id="176" name="Freeform 175">
                          <a:extLst>
                            <a:ext uri="{FF2B5EF4-FFF2-40B4-BE49-F238E27FC236}">
                              <a16:creationId xmlns:a16="http://schemas.microsoft.com/office/drawing/2014/main" id="{D26815AE-B7C7-46D9-899D-02966159101E}"/>
                            </a:ext>
                          </a:extLst>
                        </p:cNvPr>
                        <p:cNvSpPr/>
                        <p:nvPr/>
                      </p:nvSpPr>
                      <p:spPr>
                        <a:xfrm>
                          <a:off x="1498145" y="4045487"/>
                          <a:ext cx="480195" cy="53405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Freeform 176">
                          <a:extLst>
                            <a:ext uri="{FF2B5EF4-FFF2-40B4-BE49-F238E27FC236}">
                              <a16:creationId xmlns:a16="http://schemas.microsoft.com/office/drawing/2014/main" id="{7646098C-9213-46FE-B537-323FFD065FFB}"/>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177">
                          <a:extLst>
                            <a:ext uri="{FF2B5EF4-FFF2-40B4-BE49-F238E27FC236}">
                              <a16:creationId xmlns:a16="http://schemas.microsoft.com/office/drawing/2014/main" id="{71E60680-4E5E-456B-B907-F8896253975E}"/>
                            </a:ext>
                          </a:extLst>
                        </p:cNvPr>
                        <p:cNvSpPr/>
                        <p:nvPr/>
                      </p:nvSpPr>
                      <p:spPr>
                        <a:xfrm>
                          <a:off x="2225855" y="3951627"/>
                          <a:ext cx="507440" cy="728250"/>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Freeform 178">
                          <a:extLst>
                            <a:ext uri="{FF2B5EF4-FFF2-40B4-BE49-F238E27FC236}">
                              <a16:creationId xmlns:a16="http://schemas.microsoft.com/office/drawing/2014/main" id="{B910B26D-222B-4D54-87F1-48DD3BF8AB4D}"/>
                            </a:ext>
                          </a:extLst>
                        </p:cNvPr>
                        <p:cNvSpPr/>
                        <p:nvPr/>
                      </p:nvSpPr>
                      <p:spPr>
                        <a:xfrm>
                          <a:off x="1437153" y="4446108"/>
                          <a:ext cx="517656" cy="200269"/>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Freeform 179">
                          <a:extLst>
                            <a:ext uri="{FF2B5EF4-FFF2-40B4-BE49-F238E27FC236}">
                              <a16:creationId xmlns:a16="http://schemas.microsoft.com/office/drawing/2014/main" id="{48663E9A-BAA8-4F34-B88F-9AFBF371CDC6}"/>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180">
                          <a:extLst>
                            <a:ext uri="{FF2B5EF4-FFF2-40B4-BE49-F238E27FC236}">
                              <a16:creationId xmlns:a16="http://schemas.microsoft.com/office/drawing/2014/main" id="{13616AED-B589-4293-8D8B-0D168DBAC649}"/>
                            </a:ext>
                          </a:extLst>
                        </p:cNvPr>
                        <p:cNvSpPr/>
                        <p:nvPr/>
                      </p:nvSpPr>
                      <p:spPr>
                        <a:xfrm>
                          <a:off x="1255325" y="4638903"/>
                          <a:ext cx="132819" cy="19116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181">
                          <a:extLst>
                            <a:ext uri="{FF2B5EF4-FFF2-40B4-BE49-F238E27FC236}">
                              <a16:creationId xmlns:a16="http://schemas.microsoft.com/office/drawing/2014/main" id="{8D20F3FA-0011-4334-A849-5B13116DD831}"/>
                            </a:ext>
                          </a:extLst>
                        </p:cNvPr>
                        <p:cNvSpPr/>
                        <p:nvPr/>
                      </p:nvSpPr>
                      <p:spPr>
                        <a:xfrm>
                          <a:off x="1563307" y="4467854"/>
                          <a:ext cx="91953" cy="27005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182">
                          <a:extLst>
                            <a:ext uri="{FF2B5EF4-FFF2-40B4-BE49-F238E27FC236}">
                              <a16:creationId xmlns:a16="http://schemas.microsoft.com/office/drawing/2014/main" id="{301212CE-EC57-48C6-8E23-3BD498274524}"/>
                            </a:ext>
                          </a:extLst>
                        </p:cNvPr>
                        <p:cNvSpPr/>
                        <p:nvPr/>
                      </p:nvSpPr>
                      <p:spPr>
                        <a:xfrm>
                          <a:off x="1153254" y="4610025"/>
                          <a:ext cx="81735" cy="263990"/>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8" name="Freeform 127">
                        <a:extLst>
                          <a:ext uri="{FF2B5EF4-FFF2-40B4-BE49-F238E27FC236}">
                            <a16:creationId xmlns:a16="http://schemas.microsoft.com/office/drawing/2014/main" id="{A2F6784B-4E33-448E-9204-CA969E56939A}"/>
                          </a:ext>
                        </a:extLst>
                      </p:cNvPr>
                      <p:cNvSpPr/>
                      <p:nvPr/>
                    </p:nvSpPr>
                    <p:spPr>
                      <a:xfrm rot="410632">
                        <a:off x="4860633" y="1849973"/>
                        <a:ext cx="146648" cy="798278"/>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128">
                        <a:extLst>
                          <a:ext uri="{FF2B5EF4-FFF2-40B4-BE49-F238E27FC236}">
                            <a16:creationId xmlns:a16="http://schemas.microsoft.com/office/drawing/2014/main" id="{F1FA5108-2E59-47F0-A598-A784EFBC3EC2}"/>
                          </a:ext>
                        </a:extLst>
                      </p:cNvPr>
                      <p:cNvSpPr/>
                      <p:nvPr/>
                    </p:nvSpPr>
                    <p:spPr>
                      <a:xfrm rot="410632">
                        <a:off x="4977952" y="2018376"/>
                        <a:ext cx="164246"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129">
                        <a:extLst>
                          <a:ext uri="{FF2B5EF4-FFF2-40B4-BE49-F238E27FC236}">
                            <a16:creationId xmlns:a16="http://schemas.microsoft.com/office/drawing/2014/main" id="{F7D12A6D-75D6-45A1-93AA-BED28C775F8D}"/>
                          </a:ext>
                        </a:extLst>
                      </p:cNvPr>
                      <p:cNvSpPr/>
                      <p:nvPr/>
                    </p:nvSpPr>
                    <p:spPr>
                      <a:xfrm rot="410632">
                        <a:off x="4916358" y="1913397"/>
                        <a:ext cx="131984" cy="56864"/>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130">
                        <a:extLst>
                          <a:ext uri="{FF2B5EF4-FFF2-40B4-BE49-F238E27FC236}">
                            <a16:creationId xmlns:a16="http://schemas.microsoft.com/office/drawing/2014/main" id="{DFFD1BB9-E78E-4300-8B81-161E7A96103D}"/>
                          </a:ext>
                        </a:extLst>
                      </p:cNvPr>
                      <p:cNvSpPr/>
                      <p:nvPr/>
                    </p:nvSpPr>
                    <p:spPr>
                      <a:xfrm rot="410632">
                        <a:off x="4787308" y="1856534"/>
                        <a:ext cx="114387" cy="100605"/>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31">
                        <a:extLst>
                          <a:ext uri="{FF2B5EF4-FFF2-40B4-BE49-F238E27FC236}">
                            <a16:creationId xmlns:a16="http://schemas.microsoft.com/office/drawing/2014/main" id="{806D0349-DB04-4385-AFC2-17CBEA7B8FCA}"/>
                          </a:ext>
                        </a:extLst>
                      </p:cNvPr>
                      <p:cNvSpPr/>
                      <p:nvPr/>
                    </p:nvSpPr>
                    <p:spPr>
                      <a:xfrm rot="410632">
                        <a:off x="4819572" y="2628569"/>
                        <a:ext cx="266899" cy="34993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32">
                        <a:extLst>
                          <a:ext uri="{FF2B5EF4-FFF2-40B4-BE49-F238E27FC236}">
                            <a16:creationId xmlns:a16="http://schemas.microsoft.com/office/drawing/2014/main" id="{7201524C-363A-4CA7-A433-43E567A36978}"/>
                          </a:ext>
                        </a:extLst>
                      </p:cNvPr>
                      <p:cNvSpPr/>
                      <p:nvPr/>
                    </p:nvSpPr>
                    <p:spPr>
                      <a:xfrm rot="410632">
                        <a:off x="4699319" y="2864772"/>
                        <a:ext cx="316760"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33">
                        <a:extLst>
                          <a:ext uri="{FF2B5EF4-FFF2-40B4-BE49-F238E27FC236}">
                            <a16:creationId xmlns:a16="http://schemas.microsoft.com/office/drawing/2014/main" id="{7D526E77-842F-4D6B-9FB3-0DBE7CEEC5FE}"/>
                          </a:ext>
                        </a:extLst>
                      </p:cNvPr>
                      <p:cNvSpPr/>
                      <p:nvPr/>
                    </p:nvSpPr>
                    <p:spPr>
                      <a:xfrm rot="410632">
                        <a:off x="5004347" y="2654813"/>
                        <a:ext cx="164246"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0038" name="Group 24">
                        <a:extLst>
                          <a:ext uri="{FF2B5EF4-FFF2-40B4-BE49-F238E27FC236}">
                            <a16:creationId xmlns:a16="http://schemas.microsoft.com/office/drawing/2014/main" id="{C1C70E8E-B7B3-4822-9733-CEA2B8A16A29}"/>
                          </a:ext>
                        </a:extLst>
                      </p:cNvPr>
                      <p:cNvGrpSpPr>
                        <a:grpSpLocks/>
                      </p:cNvGrpSpPr>
                      <p:nvPr/>
                    </p:nvGrpSpPr>
                    <p:grpSpPr bwMode="auto">
                      <a:xfrm rot="8162874" flipV="1">
                        <a:off x="4860616" y="3167847"/>
                        <a:ext cx="1560705" cy="1205870"/>
                        <a:chOff x="1013905" y="4104684"/>
                        <a:chExt cx="1560705" cy="1205870"/>
                      </a:xfrm>
                    </p:grpSpPr>
                    <p:sp>
                      <p:nvSpPr>
                        <p:cNvPr id="165" name="Freeform 164">
                          <a:extLst>
                            <a:ext uri="{FF2B5EF4-FFF2-40B4-BE49-F238E27FC236}">
                              <a16:creationId xmlns:a16="http://schemas.microsoft.com/office/drawing/2014/main" id="{74D817C1-8724-4923-9FC9-E19862FAA599}"/>
                            </a:ext>
                          </a:extLst>
                        </p:cNvPr>
                        <p:cNvSpPr/>
                        <p:nvPr/>
                      </p:nvSpPr>
                      <p:spPr>
                        <a:xfrm>
                          <a:off x="1204490" y="4203214"/>
                          <a:ext cx="504470" cy="505211"/>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Freeform 167">
                          <a:extLst>
                            <a:ext uri="{FF2B5EF4-FFF2-40B4-BE49-F238E27FC236}">
                              <a16:creationId xmlns:a16="http://schemas.microsoft.com/office/drawing/2014/main" id="{5196B422-13FD-4D53-AFB1-E80EA64C1327}"/>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168">
                          <a:extLst>
                            <a:ext uri="{FF2B5EF4-FFF2-40B4-BE49-F238E27FC236}">
                              <a16:creationId xmlns:a16="http://schemas.microsoft.com/office/drawing/2014/main" id="{53A993B8-E572-42A8-B518-3C77B7FB3C82}"/>
                            </a:ext>
                          </a:extLst>
                        </p:cNvPr>
                        <p:cNvSpPr/>
                        <p:nvPr/>
                      </p:nvSpPr>
                      <p:spPr>
                        <a:xfrm rot="19337557">
                          <a:off x="1983644" y="4105836"/>
                          <a:ext cx="545531" cy="69548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Freeform 169">
                          <a:extLst>
                            <a:ext uri="{FF2B5EF4-FFF2-40B4-BE49-F238E27FC236}">
                              <a16:creationId xmlns:a16="http://schemas.microsoft.com/office/drawing/2014/main" id="{F6B3CD6B-C74F-4BBE-A0EC-570802344E9F}"/>
                            </a:ext>
                          </a:extLst>
                        </p:cNvPr>
                        <p:cNvSpPr/>
                        <p:nvPr/>
                      </p:nvSpPr>
                      <p:spPr>
                        <a:xfrm>
                          <a:off x="1168274" y="4592595"/>
                          <a:ext cx="542599"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Freeform 170">
                          <a:extLst>
                            <a:ext uri="{FF2B5EF4-FFF2-40B4-BE49-F238E27FC236}">
                              <a16:creationId xmlns:a16="http://schemas.microsoft.com/office/drawing/2014/main" id="{AF26C145-0EE3-473C-AB8F-049CDC0F6E00}"/>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171">
                          <a:extLst>
                            <a:ext uri="{FF2B5EF4-FFF2-40B4-BE49-F238E27FC236}">
                              <a16:creationId xmlns:a16="http://schemas.microsoft.com/office/drawing/2014/main" id="{8FCC4166-32C5-416A-965C-1278CFF8E97C}"/>
                            </a:ext>
                          </a:extLst>
                        </p:cNvPr>
                        <p:cNvSpPr/>
                        <p:nvPr/>
                      </p:nvSpPr>
                      <p:spPr>
                        <a:xfrm>
                          <a:off x="927866" y="4671320"/>
                          <a:ext cx="131982"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172">
                          <a:extLst>
                            <a:ext uri="{FF2B5EF4-FFF2-40B4-BE49-F238E27FC236}">
                              <a16:creationId xmlns:a16="http://schemas.microsoft.com/office/drawing/2014/main" id="{BD4975FC-5BCD-4C2B-BE67-BE610EC109E6}"/>
                            </a:ext>
                          </a:extLst>
                        </p:cNvPr>
                        <p:cNvSpPr/>
                        <p:nvPr/>
                      </p:nvSpPr>
                      <p:spPr>
                        <a:xfrm>
                          <a:off x="1281239" y="4918257"/>
                          <a:ext cx="114385"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173">
                          <a:extLst>
                            <a:ext uri="{FF2B5EF4-FFF2-40B4-BE49-F238E27FC236}">
                              <a16:creationId xmlns:a16="http://schemas.microsoft.com/office/drawing/2014/main" id="{47CA0686-6AC7-450A-84D5-F6CED3B0E322}"/>
                            </a:ext>
                          </a:extLst>
                        </p:cNvPr>
                        <p:cNvSpPr/>
                        <p:nvPr/>
                      </p:nvSpPr>
                      <p:spPr>
                        <a:xfrm>
                          <a:off x="1312144" y="4605713"/>
                          <a:ext cx="90921" cy="25588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174">
                          <a:extLst>
                            <a:ext uri="{FF2B5EF4-FFF2-40B4-BE49-F238E27FC236}">
                              <a16:creationId xmlns:a16="http://schemas.microsoft.com/office/drawing/2014/main" id="{24AD979F-659D-42BD-84BC-875DBF8014FA}"/>
                            </a:ext>
                          </a:extLst>
                        </p:cNvPr>
                        <p:cNvSpPr/>
                        <p:nvPr/>
                      </p:nvSpPr>
                      <p:spPr>
                        <a:xfrm>
                          <a:off x="899799" y="4629157"/>
                          <a:ext cx="90923"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039" name="Group 25">
                        <a:extLst>
                          <a:ext uri="{FF2B5EF4-FFF2-40B4-BE49-F238E27FC236}">
                            <a16:creationId xmlns:a16="http://schemas.microsoft.com/office/drawing/2014/main" id="{EACDD354-DB4A-4964-8EAC-7D6F0F999B92}"/>
                          </a:ext>
                        </a:extLst>
                      </p:cNvPr>
                      <p:cNvGrpSpPr>
                        <a:grpSpLocks/>
                      </p:cNvGrpSpPr>
                      <p:nvPr/>
                    </p:nvGrpSpPr>
                    <p:grpSpPr bwMode="auto">
                      <a:xfrm rot="410632">
                        <a:off x="3786213" y="4102557"/>
                        <a:ext cx="1749985" cy="1262539"/>
                        <a:chOff x="1021763" y="3988939"/>
                        <a:chExt cx="1749985" cy="1262539"/>
                      </a:xfrm>
                    </p:grpSpPr>
                    <p:sp>
                      <p:nvSpPr>
                        <p:cNvPr id="137" name="Freeform 136">
                          <a:extLst>
                            <a:ext uri="{FF2B5EF4-FFF2-40B4-BE49-F238E27FC236}">
                              <a16:creationId xmlns:a16="http://schemas.microsoft.com/office/drawing/2014/main" id="{0F891459-8FAE-4AB7-9BCA-E50A5FD4AFAE}"/>
                            </a:ext>
                          </a:extLst>
                        </p:cNvPr>
                        <p:cNvSpPr/>
                        <p:nvPr/>
                      </p:nvSpPr>
                      <p:spPr>
                        <a:xfrm>
                          <a:off x="1458633" y="4075118"/>
                          <a:ext cx="516202" cy="5052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Freeform 137">
                          <a:extLst>
                            <a:ext uri="{FF2B5EF4-FFF2-40B4-BE49-F238E27FC236}">
                              <a16:creationId xmlns:a16="http://schemas.microsoft.com/office/drawing/2014/main" id="{46ED6CF4-69ED-4079-82C4-66B5F5C74FE2}"/>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45">
                          <a:extLst>
                            <a:ext uri="{FF2B5EF4-FFF2-40B4-BE49-F238E27FC236}">
                              <a16:creationId xmlns:a16="http://schemas.microsoft.com/office/drawing/2014/main" id="{4FAB1A9D-88C7-41F9-8DBA-B1ADE7195D66}"/>
                            </a:ext>
                          </a:extLst>
                        </p:cNvPr>
                        <p:cNvSpPr/>
                        <p:nvPr/>
                      </p:nvSpPr>
                      <p:spPr>
                        <a:xfrm>
                          <a:off x="2219492" y="3988517"/>
                          <a:ext cx="551397" cy="697675"/>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9" name="Freeform 148">
                          <a:extLst>
                            <a:ext uri="{FF2B5EF4-FFF2-40B4-BE49-F238E27FC236}">
                              <a16:creationId xmlns:a16="http://schemas.microsoft.com/office/drawing/2014/main" id="{E0895AD4-3894-4886-8DB0-FDC3F49DD09A}"/>
                            </a:ext>
                          </a:extLst>
                        </p:cNvPr>
                        <p:cNvSpPr/>
                        <p:nvPr/>
                      </p:nvSpPr>
                      <p:spPr>
                        <a:xfrm>
                          <a:off x="1366853" y="4448636"/>
                          <a:ext cx="548463" cy="19464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Freeform 149">
                          <a:extLst>
                            <a:ext uri="{FF2B5EF4-FFF2-40B4-BE49-F238E27FC236}">
                              <a16:creationId xmlns:a16="http://schemas.microsoft.com/office/drawing/2014/main" id="{EF63CDCE-AAA0-476E-80E4-E93D0F596AA8}"/>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a:extLst>
                            <a:ext uri="{FF2B5EF4-FFF2-40B4-BE49-F238E27FC236}">
                              <a16:creationId xmlns:a16="http://schemas.microsoft.com/office/drawing/2014/main" id="{88626DDF-DCB6-494B-8243-897BDAE717EF}"/>
                            </a:ext>
                          </a:extLst>
                        </p:cNvPr>
                        <p:cNvSpPr/>
                        <p:nvPr/>
                      </p:nvSpPr>
                      <p:spPr>
                        <a:xfrm>
                          <a:off x="1198866" y="4522041"/>
                          <a:ext cx="129050" cy="181526"/>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51">
                          <a:extLst>
                            <a:ext uri="{FF2B5EF4-FFF2-40B4-BE49-F238E27FC236}">
                              <a16:creationId xmlns:a16="http://schemas.microsoft.com/office/drawing/2014/main" id="{544A66DA-A37F-43E7-98AA-91F46474CF44}"/>
                            </a:ext>
                          </a:extLst>
                        </p:cNvPr>
                        <p:cNvSpPr/>
                        <p:nvPr/>
                      </p:nvSpPr>
                      <p:spPr>
                        <a:xfrm>
                          <a:off x="1467210" y="4817036"/>
                          <a:ext cx="108519" cy="43085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62">
                          <a:extLst>
                            <a:ext uri="{FF2B5EF4-FFF2-40B4-BE49-F238E27FC236}">
                              <a16:creationId xmlns:a16="http://schemas.microsoft.com/office/drawing/2014/main" id="{1055BD1E-2266-4F64-A422-1E4DB13FD6A5}"/>
                            </a:ext>
                          </a:extLst>
                        </p:cNvPr>
                        <p:cNvSpPr/>
                        <p:nvPr/>
                      </p:nvSpPr>
                      <p:spPr>
                        <a:xfrm>
                          <a:off x="1590209" y="4491215"/>
                          <a:ext cx="90921" cy="26244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63">
                          <a:extLst>
                            <a:ext uri="{FF2B5EF4-FFF2-40B4-BE49-F238E27FC236}">
                              <a16:creationId xmlns:a16="http://schemas.microsoft.com/office/drawing/2014/main" id="{87F8CFCD-8E25-4C92-ACC4-DF5A960EDA77}"/>
                            </a:ext>
                          </a:extLst>
                        </p:cNvPr>
                        <p:cNvSpPr/>
                        <p:nvPr/>
                      </p:nvSpPr>
                      <p:spPr>
                        <a:xfrm>
                          <a:off x="1154612" y="4541059"/>
                          <a:ext cx="93855" cy="2558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9941" name="Group 54">
                      <a:extLst>
                        <a:ext uri="{FF2B5EF4-FFF2-40B4-BE49-F238E27FC236}">
                          <a16:creationId xmlns:a16="http://schemas.microsoft.com/office/drawing/2014/main" id="{B731BBD2-169C-4B9B-901F-93411342F6DB}"/>
                        </a:ext>
                      </a:extLst>
                    </p:cNvPr>
                    <p:cNvGrpSpPr>
                      <a:grpSpLocks/>
                    </p:cNvGrpSpPr>
                    <p:nvPr/>
                  </p:nvGrpSpPr>
                  <p:grpSpPr bwMode="auto">
                    <a:xfrm>
                      <a:off x="3629824" y="2002373"/>
                      <a:ext cx="2943897" cy="3564468"/>
                      <a:chOff x="3477424" y="1849973"/>
                      <a:chExt cx="2943897" cy="3564468"/>
                    </a:xfrm>
                  </p:grpSpPr>
                  <p:sp>
                    <p:nvSpPr>
                      <p:cNvPr id="67" name="Freeform 66">
                        <a:extLst>
                          <a:ext uri="{FF2B5EF4-FFF2-40B4-BE49-F238E27FC236}">
                            <a16:creationId xmlns:a16="http://schemas.microsoft.com/office/drawing/2014/main" id="{BB663074-4996-43B3-B094-5204E9985EE0}"/>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7">
                        <a:extLst>
                          <a:ext uri="{FF2B5EF4-FFF2-40B4-BE49-F238E27FC236}">
                            <a16:creationId xmlns:a16="http://schemas.microsoft.com/office/drawing/2014/main" id="{52C5A4BE-9DD6-4677-AD27-CFCA6F0F41E4}"/>
                          </a:ext>
                        </a:extLst>
                      </p:cNvPr>
                      <p:cNvSpPr/>
                      <p:nvPr/>
                    </p:nvSpPr>
                    <p:spPr>
                      <a:xfrm rot="410632">
                        <a:off x="4783716" y="4298544"/>
                        <a:ext cx="548464" cy="56207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Freeform 68">
                        <a:extLst>
                          <a:ext uri="{FF2B5EF4-FFF2-40B4-BE49-F238E27FC236}">
                            <a16:creationId xmlns:a16="http://schemas.microsoft.com/office/drawing/2014/main" id="{7A8C4677-9A08-4C92-9F37-43EE2E98408B}"/>
                          </a:ext>
                        </a:extLst>
                      </p:cNvPr>
                      <p:cNvSpPr/>
                      <p:nvPr/>
                    </p:nvSpPr>
                    <p:spPr>
                      <a:xfrm rot="2625253">
                        <a:off x="4787147" y="4088798"/>
                        <a:ext cx="727065" cy="643496"/>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69">
                        <a:extLst>
                          <a:ext uri="{FF2B5EF4-FFF2-40B4-BE49-F238E27FC236}">
                            <a16:creationId xmlns:a16="http://schemas.microsoft.com/office/drawing/2014/main" id="{FB7B889C-6DB7-485F-9B64-34159F83801F}"/>
                          </a:ext>
                        </a:extLst>
                      </p:cNvPr>
                      <p:cNvSpPr/>
                      <p:nvPr/>
                    </p:nvSpPr>
                    <p:spPr>
                      <a:xfrm rot="5437780">
                        <a:off x="4823068" y="3675449"/>
                        <a:ext cx="548953" cy="55726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70">
                        <a:extLst>
                          <a:ext uri="{FF2B5EF4-FFF2-40B4-BE49-F238E27FC236}">
                            <a16:creationId xmlns:a16="http://schemas.microsoft.com/office/drawing/2014/main" id="{B7AF6D5E-24C3-4E2B-A809-623FB0229815}"/>
                          </a:ext>
                        </a:extLst>
                      </p:cNvPr>
                      <p:cNvSpPr/>
                      <p:nvPr/>
                    </p:nvSpPr>
                    <p:spPr>
                      <a:xfrm rot="410632">
                        <a:off x="4314441" y="3119716"/>
                        <a:ext cx="469274"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71">
                        <a:extLst>
                          <a:ext uri="{FF2B5EF4-FFF2-40B4-BE49-F238E27FC236}">
                            <a16:creationId xmlns:a16="http://schemas.microsoft.com/office/drawing/2014/main" id="{A5889F85-0D27-4D58-A786-E8957CA00BAE}"/>
                          </a:ext>
                        </a:extLst>
                      </p:cNvPr>
                      <p:cNvSpPr/>
                      <p:nvPr/>
                    </p:nvSpPr>
                    <p:spPr>
                      <a:xfrm rot="410632" flipH="1">
                        <a:off x="4584274" y="2686676"/>
                        <a:ext cx="211173"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a:extLst>
                          <a:ext uri="{FF2B5EF4-FFF2-40B4-BE49-F238E27FC236}">
                            <a16:creationId xmlns:a16="http://schemas.microsoft.com/office/drawing/2014/main" id="{0DC48FEE-91DC-4D9E-8CE7-4DB8C6EA1427}"/>
                          </a:ext>
                        </a:extLst>
                      </p:cNvPr>
                      <p:cNvSpPr/>
                      <p:nvPr/>
                    </p:nvSpPr>
                    <p:spPr>
                      <a:xfrm rot="410632">
                        <a:off x="4669329" y="3019111"/>
                        <a:ext cx="67459" cy="56426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3A7B75D3-F454-4521-BE91-7B6B1CCAA71B}"/>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a:extLst>
                          <a:ext uri="{FF2B5EF4-FFF2-40B4-BE49-F238E27FC236}">
                            <a16:creationId xmlns:a16="http://schemas.microsoft.com/office/drawing/2014/main" id="{5C307BF3-013D-4B1C-B5B7-E62C61FF13AB}"/>
                          </a:ext>
                        </a:extLst>
                      </p:cNvPr>
                      <p:cNvSpPr/>
                      <p:nvPr/>
                    </p:nvSpPr>
                    <p:spPr>
                      <a:xfrm rot="410632">
                        <a:off x="4783716" y="2192399"/>
                        <a:ext cx="23464" cy="522708"/>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5">
                        <a:extLst>
                          <a:ext uri="{FF2B5EF4-FFF2-40B4-BE49-F238E27FC236}">
                            <a16:creationId xmlns:a16="http://schemas.microsoft.com/office/drawing/2014/main" id="{C80F904A-AB8D-45F5-8185-356606D2F403}"/>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6">
                        <a:extLst>
                          <a:ext uri="{FF2B5EF4-FFF2-40B4-BE49-F238E27FC236}">
                            <a16:creationId xmlns:a16="http://schemas.microsoft.com/office/drawing/2014/main" id="{01F4E565-96A1-48B0-AEAA-7437C01D75C4}"/>
                          </a:ext>
                        </a:extLst>
                      </p:cNvPr>
                      <p:cNvSpPr/>
                      <p:nvPr/>
                    </p:nvSpPr>
                    <p:spPr>
                      <a:xfrm rot="410632">
                        <a:off x="4783716" y="2448286"/>
                        <a:ext cx="246369" cy="321499"/>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77">
                        <a:extLst>
                          <a:ext uri="{FF2B5EF4-FFF2-40B4-BE49-F238E27FC236}">
                            <a16:creationId xmlns:a16="http://schemas.microsoft.com/office/drawing/2014/main" id="{987DB106-DCF9-4C5A-B52E-00E2A572AF06}"/>
                          </a:ext>
                        </a:extLst>
                      </p:cNvPr>
                      <p:cNvSpPr/>
                      <p:nvPr/>
                    </p:nvSpPr>
                    <p:spPr>
                      <a:xfrm rot="410632">
                        <a:off x="4783716" y="2170529"/>
                        <a:ext cx="90921" cy="577386"/>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9962" name="Group 67">
                        <a:extLst>
                          <a:ext uri="{FF2B5EF4-FFF2-40B4-BE49-F238E27FC236}">
                            <a16:creationId xmlns:a16="http://schemas.microsoft.com/office/drawing/2014/main" id="{5340A427-C9C4-4FCE-ACF7-390EBCE11D7C}"/>
                          </a:ext>
                        </a:extLst>
                      </p:cNvPr>
                      <p:cNvGrpSpPr>
                        <a:grpSpLocks/>
                      </p:cNvGrpSpPr>
                      <p:nvPr/>
                    </p:nvGrpSpPr>
                    <p:grpSpPr bwMode="auto">
                      <a:xfrm rot="410632">
                        <a:off x="3477424" y="3211269"/>
                        <a:ext cx="1389202" cy="692529"/>
                        <a:chOff x="1013905" y="4108776"/>
                        <a:chExt cx="1613082" cy="960828"/>
                      </a:xfrm>
                    </p:grpSpPr>
                    <p:sp>
                      <p:nvSpPr>
                        <p:cNvPr id="107" name="Freeform 106">
                          <a:extLst>
                            <a:ext uri="{FF2B5EF4-FFF2-40B4-BE49-F238E27FC236}">
                              <a16:creationId xmlns:a16="http://schemas.microsoft.com/office/drawing/2014/main" id="{33C73096-CA2A-48B6-97C0-964B6C3DBB18}"/>
                            </a:ext>
                          </a:extLst>
                        </p:cNvPr>
                        <p:cNvSpPr/>
                        <p:nvPr/>
                      </p:nvSpPr>
                      <p:spPr>
                        <a:xfrm>
                          <a:off x="1158574" y="4190880"/>
                          <a:ext cx="507438" cy="488536"/>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Freeform 107">
                          <a:extLst>
                            <a:ext uri="{FF2B5EF4-FFF2-40B4-BE49-F238E27FC236}">
                              <a16:creationId xmlns:a16="http://schemas.microsoft.com/office/drawing/2014/main" id="{F4D8A684-00EB-4567-83C3-5674441AA31F}"/>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108">
                          <a:extLst>
                            <a:ext uri="{FF2B5EF4-FFF2-40B4-BE49-F238E27FC236}">
                              <a16:creationId xmlns:a16="http://schemas.microsoft.com/office/drawing/2014/main" id="{52A4DCDD-ABBD-4E24-9F90-0D4ED3BE2985}"/>
                            </a:ext>
                          </a:extLst>
                        </p:cNvPr>
                        <p:cNvSpPr/>
                        <p:nvPr/>
                      </p:nvSpPr>
                      <p:spPr>
                        <a:xfrm>
                          <a:off x="1912778" y="4086688"/>
                          <a:ext cx="500629" cy="64025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Freeform 109">
                          <a:extLst>
                            <a:ext uri="{FF2B5EF4-FFF2-40B4-BE49-F238E27FC236}">
                              <a16:creationId xmlns:a16="http://schemas.microsoft.com/office/drawing/2014/main" id="{A0D1CF23-F2C8-47CA-8D03-07780E6CC89F}"/>
                            </a:ext>
                          </a:extLst>
                        </p:cNvPr>
                        <p:cNvSpPr/>
                        <p:nvPr/>
                      </p:nvSpPr>
                      <p:spPr>
                        <a:xfrm>
                          <a:off x="1241750" y="4551562"/>
                          <a:ext cx="548306" cy="18509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Freeform 110">
                          <a:extLst>
                            <a:ext uri="{FF2B5EF4-FFF2-40B4-BE49-F238E27FC236}">
                              <a16:creationId xmlns:a16="http://schemas.microsoft.com/office/drawing/2014/main" id="{7BBA6E81-FA22-479B-8AFB-D6900E11FCDB}"/>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111">
                          <a:extLst>
                            <a:ext uri="{FF2B5EF4-FFF2-40B4-BE49-F238E27FC236}">
                              <a16:creationId xmlns:a16="http://schemas.microsoft.com/office/drawing/2014/main" id="{B2C7F009-ADE7-4275-9CF1-2119709EDD78}"/>
                            </a:ext>
                          </a:extLst>
                        </p:cNvPr>
                        <p:cNvSpPr/>
                        <p:nvPr/>
                      </p:nvSpPr>
                      <p:spPr>
                        <a:xfrm>
                          <a:off x="1052114" y="4612350"/>
                          <a:ext cx="132821" cy="17296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12">
                          <a:extLst>
                            <a:ext uri="{FF2B5EF4-FFF2-40B4-BE49-F238E27FC236}">
                              <a16:creationId xmlns:a16="http://schemas.microsoft.com/office/drawing/2014/main" id="{2E3F8868-1E82-4A78-8E1D-811575C9C4C2}"/>
                            </a:ext>
                          </a:extLst>
                        </p:cNvPr>
                        <p:cNvSpPr/>
                        <p:nvPr/>
                      </p:nvSpPr>
                      <p:spPr>
                        <a:xfrm>
                          <a:off x="1228091" y="4556270"/>
                          <a:ext cx="91953" cy="2518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13">
                          <a:extLst>
                            <a:ext uri="{FF2B5EF4-FFF2-40B4-BE49-F238E27FC236}">
                              <a16:creationId xmlns:a16="http://schemas.microsoft.com/office/drawing/2014/main" id="{225E9635-9D5A-4116-AFB9-7EB2D56825C5}"/>
                            </a:ext>
                          </a:extLst>
                        </p:cNvPr>
                        <p:cNvSpPr/>
                        <p:nvPr/>
                      </p:nvSpPr>
                      <p:spPr>
                        <a:xfrm>
                          <a:off x="960040" y="4530266"/>
                          <a:ext cx="85140" cy="24578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0" name="Freeform 79">
                        <a:extLst>
                          <a:ext uri="{FF2B5EF4-FFF2-40B4-BE49-F238E27FC236}">
                            <a16:creationId xmlns:a16="http://schemas.microsoft.com/office/drawing/2014/main" id="{A040D4FE-3110-4359-B7F6-80FD305C4E26}"/>
                          </a:ext>
                        </a:extLst>
                      </p:cNvPr>
                      <p:cNvSpPr/>
                      <p:nvPr/>
                    </p:nvSpPr>
                    <p:spPr>
                      <a:xfrm rot="410632">
                        <a:off x="4783716" y="1849029"/>
                        <a:ext cx="126117" cy="798280"/>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80">
                        <a:extLst>
                          <a:ext uri="{FF2B5EF4-FFF2-40B4-BE49-F238E27FC236}">
                            <a16:creationId xmlns:a16="http://schemas.microsoft.com/office/drawing/2014/main" id="{83753289-95C3-4555-9456-394A990AE751}"/>
                          </a:ext>
                        </a:extLst>
                      </p:cNvPr>
                      <p:cNvSpPr/>
                      <p:nvPr/>
                    </p:nvSpPr>
                    <p:spPr>
                      <a:xfrm rot="410632">
                        <a:off x="4874637" y="2021808"/>
                        <a:ext cx="170112"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81">
                        <a:extLst>
                          <a:ext uri="{FF2B5EF4-FFF2-40B4-BE49-F238E27FC236}">
                            <a16:creationId xmlns:a16="http://schemas.microsoft.com/office/drawing/2014/main" id="{7B895F70-3A87-4DF7-B8B5-AD32E04EF154}"/>
                          </a:ext>
                        </a:extLst>
                      </p:cNvPr>
                      <p:cNvSpPr/>
                      <p:nvPr/>
                    </p:nvSpPr>
                    <p:spPr>
                      <a:xfrm rot="410632">
                        <a:off x="4818911" y="1912455"/>
                        <a:ext cx="126117" cy="54676"/>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D414DC25-28AA-4788-9131-04195B19FD2B}"/>
                          </a:ext>
                        </a:extLst>
                      </p:cNvPr>
                      <p:cNvSpPr/>
                      <p:nvPr/>
                    </p:nvSpPr>
                    <p:spPr>
                      <a:xfrm rot="410632">
                        <a:off x="4783716" y="1855591"/>
                        <a:ext cx="17598" cy="102791"/>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30DC1470-137C-4715-A49B-2C2445F0AC65}"/>
                          </a:ext>
                        </a:extLst>
                      </p:cNvPr>
                      <p:cNvSpPr/>
                      <p:nvPr/>
                    </p:nvSpPr>
                    <p:spPr>
                      <a:xfrm rot="410632">
                        <a:off x="4783716" y="2627625"/>
                        <a:ext cx="202374" cy="347744"/>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84">
                        <a:extLst>
                          <a:ext uri="{FF2B5EF4-FFF2-40B4-BE49-F238E27FC236}">
                            <a16:creationId xmlns:a16="http://schemas.microsoft.com/office/drawing/2014/main" id="{E23137DB-C011-4005-8889-C89CD697C580}"/>
                          </a:ext>
                        </a:extLst>
                      </p:cNvPr>
                      <p:cNvSpPr/>
                      <p:nvPr/>
                    </p:nvSpPr>
                    <p:spPr>
                      <a:xfrm rot="410632">
                        <a:off x="4704525" y="2863828"/>
                        <a:ext cx="208241"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85">
                        <a:extLst>
                          <a:ext uri="{FF2B5EF4-FFF2-40B4-BE49-F238E27FC236}">
                            <a16:creationId xmlns:a16="http://schemas.microsoft.com/office/drawing/2014/main" id="{8FA2F93D-4E3D-49D4-80AA-6682E6112912}"/>
                          </a:ext>
                        </a:extLst>
                      </p:cNvPr>
                      <p:cNvSpPr/>
                      <p:nvPr/>
                    </p:nvSpPr>
                    <p:spPr>
                      <a:xfrm rot="410632">
                        <a:off x="4901034" y="2653870"/>
                        <a:ext cx="170112"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9970" name="Group 75">
                        <a:extLst>
                          <a:ext uri="{FF2B5EF4-FFF2-40B4-BE49-F238E27FC236}">
                            <a16:creationId xmlns:a16="http://schemas.microsoft.com/office/drawing/2014/main" id="{E170D3D0-9289-4125-B4CF-51CB9BE1F35A}"/>
                          </a:ext>
                        </a:extLst>
                      </p:cNvPr>
                      <p:cNvGrpSpPr>
                        <a:grpSpLocks/>
                      </p:cNvGrpSpPr>
                      <p:nvPr/>
                    </p:nvGrpSpPr>
                    <p:grpSpPr bwMode="auto">
                      <a:xfrm rot="8162874" flipV="1">
                        <a:off x="4860616" y="3167847"/>
                        <a:ext cx="1560705" cy="1205870"/>
                        <a:chOff x="1013905" y="4104684"/>
                        <a:chExt cx="1560705" cy="1205870"/>
                      </a:xfrm>
                    </p:grpSpPr>
                    <p:sp>
                      <p:nvSpPr>
                        <p:cNvPr id="98" name="Freeform 97">
                          <a:extLst>
                            <a:ext uri="{FF2B5EF4-FFF2-40B4-BE49-F238E27FC236}">
                              <a16:creationId xmlns:a16="http://schemas.microsoft.com/office/drawing/2014/main" id="{4B1F419A-9577-4406-8F45-BE85CB614B57}"/>
                            </a:ext>
                          </a:extLst>
                        </p:cNvPr>
                        <p:cNvSpPr/>
                        <p:nvPr/>
                      </p:nvSpPr>
                      <p:spPr>
                        <a:xfrm>
                          <a:off x="1335108" y="4151446"/>
                          <a:ext cx="504470" cy="4942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89C508AC-6A9D-45B2-8220-ED7F6672B0EE}"/>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9">
                          <a:extLst>
                            <a:ext uri="{FF2B5EF4-FFF2-40B4-BE49-F238E27FC236}">
                              <a16:creationId xmlns:a16="http://schemas.microsoft.com/office/drawing/2014/main" id="{1B1DB995-BC8D-481D-AD2F-B3E61922AB2A}"/>
                            </a:ext>
                          </a:extLst>
                        </p:cNvPr>
                        <p:cNvSpPr/>
                        <p:nvPr/>
                      </p:nvSpPr>
                      <p:spPr>
                        <a:xfrm rot="19337557">
                          <a:off x="2056612" y="4082084"/>
                          <a:ext cx="545531" cy="677990"/>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Freeform 100">
                          <a:extLst>
                            <a:ext uri="{FF2B5EF4-FFF2-40B4-BE49-F238E27FC236}">
                              <a16:creationId xmlns:a16="http://schemas.microsoft.com/office/drawing/2014/main" id="{327D8579-73EE-48D3-BC3F-9A7068AC3C61}"/>
                            </a:ext>
                          </a:extLst>
                        </p:cNvPr>
                        <p:cNvSpPr/>
                        <p:nvPr/>
                      </p:nvSpPr>
                      <p:spPr>
                        <a:xfrm>
                          <a:off x="1299303" y="4539398"/>
                          <a:ext cx="539666" cy="18808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Freeform 101">
                          <a:extLst>
                            <a:ext uri="{FF2B5EF4-FFF2-40B4-BE49-F238E27FC236}">
                              <a16:creationId xmlns:a16="http://schemas.microsoft.com/office/drawing/2014/main" id="{0B80F6EC-8D41-4EC3-9044-9399C8C82A0C}"/>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102">
                          <a:extLst>
                            <a:ext uri="{FF2B5EF4-FFF2-40B4-BE49-F238E27FC236}">
                              <a16:creationId xmlns:a16="http://schemas.microsoft.com/office/drawing/2014/main" id="{BABD2415-898C-4686-9DFC-9B11CE9F42B4}"/>
                            </a:ext>
                          </a:extLst>
                        </p:cNvPr>
                        <p:cNvSpPr/>
                        <p:nvPr/>
                      </p:nvSpPr>
                      <p:spPr>
                        <a:xfrm>
                          <a:off x="1211515" y="4519626"/>
                          <a:ext cx="123185" cy="17933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103">
                          <a:extLst>
                            <a:ext uri="{FF2B5EF4-FFF2-40B4-BE49-F238E27FC236}">
                              <a16:creationId xmlns:a16="http://schemas.microsoft.com/office/drawing/2014/main" id="{18390434-6A94-4FE2-9390-67B091478B51}"/>
                            </a:ext>
                          </a:extLst>
                        </p:cNvPr>
                        <p:cNvSpPr/>
                        <p:nvPr/>
                      </p:nvSpPr>
                      <p:spPr>
                        <a:xfrm>
                          <a:off x="1390742" y="4853619"/>
                          <a:ext cx="111453" cy="428665"/>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104">
                          <a:extLst>
                            <a:ext uri="{FF2B5EF4-FFF2-40B4-BE49-F238E27FC236}">
                              <a16:creationId xmlns:a16="http://schemas.microsoft.com/office/drawing/2014/main" id="{F925DF28-1918-4407-A385-A742009E3B6A}"/>
                            </a:ext>
                          </a:extLst>
                        </p:cNvPr>
                        <p:cNvSpPr/>
                        <p:nvPr/>
                      </p:nvSpPr>
                      <p:spPr>
                        <a:xfrm>
                          <a:off x="1474358" y="4532080"/>
                          <a:ext cx="90921" cy="2493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105">
                          <a:extLst>
                            <a:ext uri="{FF2B5EF4-FFF2-40B4-BE49-F238E27FC236}">
                              <a16:creationId xmlns:a16="http://schemas.microsoft.com/office/drawing/2014/main" id="{69AA1EB5-DC5F-419A-8127-29B9AA036A93}"/>
                            </a:ext>
                          </a:extLst>
                        </p:cNvPr>
                        <p:cNvSpPr/>
                        <p:nvPr/>
                      </p:nvSpPr>
                      <p:spPr>
                        <a:xfrm>
                          <a:off x="1008891" y="4540086"/>
                          <a:ext cx="87989" cy="251513"/>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971" name="Group 76">
                        <a:extLst>
                          <a:ext uri="{FF2B5EF4-FFF2-40B4-BE49-F238E27FC236}">
                            <a16:creationId xmlns:a16="http://schemas.microsoft.com/office/drawing/2014/main" id="{9CA2AF92-ABAF-491E-9DD2-0B578B19781E}"/>
                          </a:ext>
                        </a:extLst>
                      </p:cNvPr>
                      <p:cNvGrpSpPr>
                        <a:grpSpLocks/>
                      </p:cNvGrpSpPr>
                      <p:nvPr/>
                    </p:nvGrpSpPr>
                    <p:grpSpPr bwMode="auto">
                      <a:xfrm rot="410632">
                        <a:off x="3768239" y="4212663"/>
                        <a:ext cx="1613082" cy="1201778"/>
                        <a:chOff x="1013905" y="4108776"/>
                        <a:chExt cx="1613082" cy="1201778"/>
                      </a:xfrm>
                    </p:grpSpPr>
                    <p:sp>
                      <p:nvSpPr>
                        <p:cNvPr id="89" name="Freeform 88">
                          <a:extLst>
                            <a:ext uri="{FF2B5EF4-FFF2-40B4-BE49-F238E27FC236}">
                              <a16:creationId xmlns:a16="http://schemas.microsoft.com/office/drawing/2014/main" id="{96AC140E-A6A9-4F60-957A-DCF26ED7F1BD}"/>
                            </a:ext>
                          </a:extLst>
                        </p:cNvPr>
                        <p:cNvSpPr/>
                        <p:nvPr/>
                      </p:nvSpPr>
                      <p:spPr>
                        <a:xfrm>
                          <a:off x="1248191" y="4152735"/>
                          <a:ext cx="513270" cy="505212"/>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a:extLst>
                            <a:ext uri="{FF2B5EF4-FFF2-40B4-BE49-F238E27FC236}">
                              <a16:creationId xmlns:a16="http://schemas.microsoft.com/office/drawing/2014/main" id="{2CAAE386-7D24-4203-97CB-80DB873EB761}"/>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90">
                          <a:extLst>
                            <a:ext uri="{FF2B5EF4-FFF2-40B4-BE49-F238E27FC236}">
                              <a16:creationId xmlns:a16="http://schemas.microsoft.com/office/drawing/2014/main" id="{15A57317-E821-41EB-AA45-F5F8E376022A}"/>
                            </a:ext>
                          </a:extLst>
                        </p:cNvPr>
                        <p:cNvSpPr/>
                        <p:nvPr/>
                      </p:nvSpPr>
                      <p:spPr>
                        <a:xfrm>
                          <a:off x="1914687" y="4019457"/>
                          <a:ext cx="551397" cy="719546"/>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Freeform 91">
                          <a:extLst>
                            <a:ext uri="{FF2B5EF4-FFF2-40B4-BE49-F238E27FC236}">
                              <a16:creationId xmlns:a16="http://schemas.microsoft.com/office/drawing/2014/main" id="{47166674-443A-42C1-A2CA-D4CE46A32580}"/>
                            </a:ext>
                          </a:extLst>
                        </p:cNvPr>
                        <p:cNvSpPr/>
                        <p:nvPr/>
                      </p:nvSpPr>
                      <p:spPr>
                        <a:xfrm>
                          <a:off x="1074920" y="4495976"/>
                          <a:ext cx="548463" cy="196836"/>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Freeform 92">
                          <a:extLst>
                            <a:ext uri="{FF2B5EF4-FFF2-40B4-BE49-F238E27FC236}">
                              <a16:creationId xmlns:a16="http://schemas.microsoft.com/office/drawing/2014/main" id="{F3E608BB-71EA-449B-B19A-9E42E9FD6ADD}"/>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93">
                          <a:extLst>
                            <a:ext uri="{FF2B5EF4-FFF2-40B4-BE49-F238E27FC236}">
                              <a16:creationId xmlns:a16="http://schemas.microsoft.com/office/drawing/2014/main" id="{704CC6FE-1B78-408C-8828-783B8A29D50C}"/>
                            </a:ext>
                          </a:extLst>
                        </p:cNvPr>
                        <p:cNvSpPr/>
                        <p:nvPr/>
                      </p:nvSpPr>
                      <p:spPr>
                        <a:xfrm>
                          <a:off x="920396" y="4596950"/>
                          <a:ext cx="126118" cy="185901"/>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94">
                          <a:extLst>
                            <a:ext uri="{FF2B5EF4-FFF2-40B4-BE49-F238E27FC236}">
                              <a16:creationId xmlns:a16="http://schemas.microsoft.com/office/drawing/2014/main" id="{509EDDD9-EE2A-4CE3-B02D-07AB1EAA3F68}"/>
                            </a:ext>
                          </a:extLst>
                        </p:cNvPr>
                        <p:cNvSpPr/>
                        <p:nvPr/>
                      </p:nvSpPr>
                      <p:spPr>
                        <a:xfrm>
                          <a:off x="1220761" y="4822944"/>
                          <a:ext cx="108521" cy="457098"/>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95">
                          <a:extLst>
                            <a:ext uri="{FF2B5EF4-FFF2-40B4-BE49-F238E27FC236}">
                              <a16:creationId xmlns:a16="http://schemas.microsoft.com/office/drawing/2014/main" id="{DB67F105-C76A-4D21-82A8-1061FC8E9C57}"/>
                            </a:ext>
                          </a:extLst>
                        </p:cNvPr>
                        <p:cNvSpPr/>
                        <p:nvPr/>
                      </p:nvSpPr>
                      <p:spPr>
                        <a:xfrm>
                          <a:off x="1388958" y="4554647"/>
                          <a:ext cx="90921"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96">
                          <a:extLst>
                            <a:ext uri="{FF2B5EF4-FFF2-40B4-BE49-F238E27FC236}">
                              <a16:creationId xmlns:a16="http://schemas.microsoft.com/office/drawing/2014/main" id="{1E4843E0-24D6-44B9-865F-987E3F8BCBB5}"/>
                            </a:ext>
                          </a:extLst>
                        </p:cNvPr>
                        <p:cNvSpPr/>
                        <p:nvPr/>
                      </p:nvSpPr>
                      <p:spPr>
                        <a:xfrm>
                          <a:off x="910678" y="4527041"/>
                          <a:ext cx="90923" cy="27994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7" name="Freeform 56">
                    <a:extLst>
                      <a:ext uri="{FF2B5EF4-FFF2-40B4-BE49-F238E27FC236}">
                        <a16:creationId xmlns:a16="http://schemas.microsoft.com/office/drawing/2014/main" id="{29AF9742-4A0E-407F-A85F-442328DE1C5C}"/>
                      </a:ext>
                    </a:extLst>
                  </p:cNvPr>
                  <p:cNvSpPr/>
                  <p:nvPr/>
                </p:nvSpPr>
                <p:spPr>
                  <a:xfrm rot="6665107" flipH="1" flipV="1">
                    <a:off x="4491675" y="3451870"/>
                    <a:ext cx="96602" cy="241987"/>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9933" name="Group 109">
                    <a:extLst>
                      <a:ext uri="{FF2B5EF4-FFF2-40B4-BE49-F238E27FC236}">
                        <a16:creationId xmlns:a16="http://schemas.microsoft.com/office/drawing/2014/main" id="{8EC3A112-2365-4C17-B2E0-30363A92DA08}"/>
                      </a:ext>
                    </a:extLst>
                  </p:cNvPr>
                  <p:cNvGrpSpPr>
                    <a:grpSpLocks/>
                  </p:cNvGrpSpPr>
                  <p:nvPr/>
                </p:nvGrpSpPr>
                <p:grpSpPr bwMode="auto">
                  <a:xfrm flipH="1">
                    <a:off x="4410460" y="3405119"/>
                    <a:ext cx="197083" cy="235888"/>
                    <a:chOff x="5117073" y="2820268"/>
                    <a:chExt cx="466825" cy="580482"/>
                  </a:xfrm>
                </p:grpSpPr>
                <p:sp>
                  <p:nvSpPr>
                    <p:cNvPr id="59" name="Freeform 58">
                      <a:extLst>
                        <a:ext uri="{FF2B5EF4-FFF2-40B4-BE49-F238E27FC236}">
                          <a16:creationId xmlns:a16="http://schemas.microsoft.com/office/drawing/2014/main" id="{FE84A0DC-5A1E-4D81-87D5-983B3910FF03}"/>
                        </a:ext>
                      </a:extLst>
                    </p:cNvPr>
                    <p:cNvSpPr/>
                    <p:nvPr/>
                  </p:nvSpPr>
                  <p:spPr>
                    <a:xfrm>
                      <a:off x="5408133" y="3241551"/>
                      <a:ext cx="192425" cy="15706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72419195-85E3-4CFD-AC2E-D6AD7FEF48ED}"/>
                        </a:ext>
                      </a:extLst>
                    </p:cNvPr>
                    <p:cNvSpPr/>
                    <p:nvPr/>
                  </p:nvSpPr>
                  <p:spPr>
                    <a:xfrm flipH="1" flipV="1">
                      <a:off x="5211612" y="2834029"/>
                      <a:ext cx="311158" cy="44148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60">
                      <a:extLst>
                        <a:ext uri="{FF2B5EF4-FFF2-40B4-BE49-F238E27FC236}">
                          <a16:creationId xmlns:a16="http://schemas.microsoft.com/office/drawing/2014/main" id="{A80081CF-21A3-457E-80B5-2A790AC0A781}"/>
                        </a:ext>
                      </a:extLst>
                    </p:cNvPr>
                    <p:cNvSpPr/>
                    <p:nvPr/>
                  </p:nvSpPr>
                  <p:spPr>
                    <a:xfrm rot="1632148">
                      <a:off x="5432698" y="2986850"/>
                      <a:ext cx="208802" cy="229232"/>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reeform 61">
                      <a:extLst>
                        <a:ext uri="{FF2B5EF4-FFF2-40B4-BE49-F238E27FC236}">
                          <a16:creationId xmlns:a16="http://schemas.microsoft.com/office/drawing/2014/main" id="{D45109C0-9016-493C-AD84-B35B8D96ECEE}"/>
                        </a:ext>
                      </a:extLst>
                    </p:cNvPr>
                    <p:cNvSpPr/>
                    <p:nvPr/>
                  </p:nvSpPr>
                  <p:spPr>
                    <a:xfrm rot="1092254">
                      <a:off x="5371284" y="2982603"/>
                      <a:ext cx="253840" cy="301398"/>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B525AB15-46E4-470F-9F99-C577157F39D3}"/>
                        </a:ext>
                      </a:extLst>
                    </p:cNvPr>
                    <p:cNvSpPr/>
                    <p:nvPr/>
                  </p:nvSpPr>
                  <p:spPr>
                    <a:xfrm>
                      <a:off x="5354907" y="3241551"/>
                      <a:ext cx="192428" cy="14857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42D38629-B555-4E30-AB05-64C813D21008}"/>
                        </a:ext>
                      </a:extLst>
                    </p:cNvPr>
                    <p:cNvSpPr/>
                    <p:nvPr/>
                  </p:nvSpPr>
                  <p:spPr>
                    <a:xfrm rot="20866693">
                      <a:off x="5166575" y="2821292"/>
                      <a:ext cx="315254" cy="50091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54" name="Freeform 53">
                  <a:extLst>
                    <a:ext uri="{FF2B5EF4-FFF2-40B4-BE49-F238E27FC236}">
                      <a16:creationId xmlns:a16="http://schemas.microsoft.com/office/drawing/2014/main" id="{812F41D4-3D1A-4110-8C60-090B9504244A}"/>
                    </a:ext>
                  </a:extLst>
                </p:cNvPr>
                <p:cNvSpPr/>
                <p:nvPr/>
              </p:nvSpPr>
              <p:spPr>
                <a:xfrm rot="437188">
                  <a:off x="3698209" y="4145575"/>
                  <a:ext cx="145192" cy="557185"/>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54">
                  <a:extLst>
                    <a:ext uri="{FF2B5EF4-FFF2-40B4-BE49-F238E27FC236}">
                      <a16:creationId xmlns:a16="http://schemas.microsoft.com/office/drawing/2014/main" id="{D6C3159A-DEF2-4A2E-AE84-0B2399F3D668}"/>
                    </a:ext>
                  </a:extLst>
                </p:cNvPr>
                <p:cNvSpPr/>
                <p:nvPr/>
              </p:nvSpPr>
              <p:spPr>
                <a:xfrm rot="20826694">
                  <a:off x="4424168" y="4545782"/>
                  <a:ext cx="141735" cy="558911"/>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Freeform 30">
                <a:extLst>
                  <a:ext uri="{FF2B5EF4-FFF2-40B4-BE49-F238E27FC236}">
                    <a16:creationId xmlns:a16="http://schemas.microsoft.com/office/drawing/2014/main" id="{070081DE-7692-4B3C-85C8-60549E913980}"/>
                  </a:ext>
                </a:extLst>
              </p:cNvPr>
              <p:cNvSpPr>
                <a:spLocks/>
              </p:cNvSpPr>
              <p:nvPr/>
            </p:nvSpPr>
            <p:spPr bwMode="auto">
              <a:xfrm>
                <a:off x="2805113" y="4361098"/>
                <a:ext cx="1184275" cy="592040"/>
              </a:xfrm>
              <a:custGeom>
                <a:avLst/>
                <a:gdLst>
                  <a:gd name="T0" fmla="*/ 0 w 1291281"/>
                  <a:gd name="T1" fmla="*/ 592040 h 642551"/>
                  <a:gd name="T2" fmla="*/ 373982 w 1291281"/>
                  <a:gd name="T3" fmla="*/ 421259 h 642551"/>
                  <a:gd name="T4" fmla="*/ 736630 w 1291281"/>
                  <a:gd name="T5" fmla="*/ 244786 h 642551"/>
                  <a:gd name="T6" fmla="*/ 1002951 w 1291281"/>
                  <a:gd name="T7" fmla="*/ 136625 h 642551"/>
                  <a:gd name="T8" fmla="*/ 1184275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2" name="Freeform 31">
                <a:extLst>
                  <a:ext uri="{FF2B5EF4-FFF2-40B4-BE49-F238E27FC236}">
                    <a16:creationId xmlns:a16="http://schemas.microsoft.com/office/drawing/2014/main" id="{EE7F543E-B317-4EAC-9E00-FE908A6E74C7}"/>
                  </a:ext>
                </a:extLst>
              </p:cNvPr>
              <p:cNvSpPr>
                <a:spLocks/>
              </p:cNvSpPr>
              <p:nvPr/>
            </p:nvSpPr>
            <p:spPr bwMode="auto">
              <a:xfrm>
                <a:off x="4392613" y="4153169"/>
                <a:ext cx="1154112" cy="772986"/>
              </a:xfrm>
              <a:custGeom>
                <a:avLst/>
                <a:gdLst>
                  <a:gd name="T0" fmla="*/ 1154112 w 1167714"/>
                  <a:gd name="T1" fmla="*/ 772986 h 729048"/>
                  <a:gd name="T2" fmla="*/ 812153 w 1167714"/>
                  <a:gd name="T3" fmla="*/ 615769 h 729048"/>
                  <a:gd name="T4" fmla="*/ 299215 w 1167714"/>
                  <a:gd name="T5" fmla="*/ 26858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3" name="Freeform 32">
                <a:extLst>
                  <a:ext uri="{FF2B5EF4-FFF2-40B4-BE49-F238E27FC236}">
                    <a16:creationId xmlns:a16="http://schemas.microsoft.com/office/drawing/2014/main" id="{617668E6-1899-4134-A45A-85031600FA04}"/>
                  </a:ext>
                </a:extLst>
              </p:cNvPr>
              <p:cNvSpPr>
                <a:spLocks/>
              </p:cNvSpPr>
              <p:nvPr/>
            </p:nvSpPr>
            <p:spPr bwMode="auto">
              <a:xfrm rot="1520355">
                <a:off x="3513138" y="4235705"/>
                <a:ext cx="433387" cy="1423755"/>
              </a:xfrm>
              <a:custGeom>
                <a:avLst/>
                <a:gdLst>
                  <a:gd name="T0" fmla="*/ 433387 w 282459"/>
                  <a:gd name="T1" fmla="*/ 1423755 h 1328352"/>
                  <a:gd name="T2" fmla="*/ 82638 w 282459"/>
                  <a:gd name="T3" fmla="*/ 1013183 h 1328352"/>
                  <a:gd name="T4" fmla="*/ 16279 w 282459"/>
                  <a:gd name="T5" fmla="*/ 443682 h 1328352"/>
                  <a:gd name="T6" fmla="*/ 319630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6" name="Freeform 35">
                <a:extLst>
                  <a:ext uri="{FF2B5EF4-FFF2-40B4-BE49-F238E27FC236}">
                    <a16:creationId xmlns:a16="http://schemas.microsoft.com/office/drawing/2014/main" id="{8FDDEE7A-FC50-4D1B-9C0F-627223101AF8}"/>
                  </a:ext>
                </a:extLst>
              </p:cNvPr>
              <p:cNvSpPr>
                <a:spLocks/>
              </p:cNvSpPr>
              <p:nvPr/>
            </p:nvSpPr>
            <p:spPr bwMode="auto">
              <a:xfrm>
                <a:off x="4421188" y="4167454"/>
                <a:ext cx="692150" cy="1377724"/>
              </a:xfrm>
              <a:custGeom>
                <a:avLst/>
                <a:gdLst>
                  <a:gd name="T0" fmla="*/ 0 w 753762"/>
                  <a:gd name="T1" fmla="*/ 0 h 1495168"/>
                  <a:gd name="T2" fmla="*/ 312035 w 753762"/>
                  <a:gd name="T3" fmla="*/ 455446 h 1495168"/>
                  <a:gd name="T4" fmla="*/ 584356 w 753762"/>
                  <a:gd name="T5" fmla="*/ 956437 h 1495168"/>
                  <a:gd name="T6" fmla="*/ 692150 w 753762"/>
                  <a:gd name="T7" fmla="*/ 1377724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7" name="Freeform 36">
                <a:extLst>
                  <a:ext uri="{FF2B5EF4-FFF2-40B4-BE49-F238E27FC236}">
                    <a16:creationId xmlns:a16="http://schemas.microsoft.com/office/drawing/2014/main" id="{E43D1BBA-53E7-4646-976A-366197010BCF}"/>
                  </a:ext>
                </a:extLst>
              </p:cNvPr>
              <p:cNvSpPr>
                <a:spLocks/>
              </p:cNvSpPr>
              <p:nvPr/>
            </p:nvSpPr>
            <p:spPr bwMode="auto">
              <a:xfrm rot="-1240151">
                <a:off x="3246438" y="4397604"/>
                <a:ext cx="1073150" cy="601564"/>
              </a:xfrm>
              <a:custGeom>
                <a:avLst/>
                <a:gdLst>
                  <a:gd name="T0" fmla="*/ 0 w 1167714"/>
                  <a:gd name="T1" fmla="*/ 601565 h 654908"/>
                  <a:gd name="T2" fmla="*/ 391786 w 1167714"/>
                  <a:gd name="T3" fmla="*/ 476712 h 654908"/>
                  <a:gd name="T4" fmla="*/ 658653 w 1167714"/>
                  <a:gd name="T5" fmla="*/ 272407 h 654908"/>
                  <a:gd name="T6" fmla="*/ 948233 w 1167714"/>
                  <a:gd name="T7" fmla="*/ 45401 h 654908"/>
                  <a:gd name="T8" fmla="*/ 1073150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41" name="Oval 40">
                <a:extLst>
                  <a:ext uri="{FF2B5EF4-FFF2-40B4-BE49-F238E27FC236}">
                    <a16:creationId xmlns:a16="http://schemas.microsoft.com/office/drawing/2014/main" id="{EA9059A0-470B-4342-B7B1-49F1E58DFFA0}"/>
                  </a:ext>
                </a:extLst>
              </p:cNvPr>
              <p:cNvSpPr>
                <a:spLocks noChangeArrowheads="1"/>
              </p:cNvSpPr>
              <p:nvPr/>
            </p:nvSpPr>
            <p:spPr bwMode="auto">
              <a:xfrm>
                <a:off x="3648075" y="4875363"/>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2" name="Oval 41">
                <a:extLst>
                  <a:ext uri="{FF2B5EF4-FFF2-40B4-BE49-F238E27FC236}">
                    <a16:creationId xmlns:a16="http://schemas.microsoft.com/office/drawing/2014/main" id="{FEA0C607-696D-41ED-97EF-306581D1B430}"/>
                  </a:ext>
                </a:extLst>
              </p:cNvPr>
              <p:cNvSpPr>
                <a:spLocks noChangeArrowheads="1"/>
              </p:cNvSpPr>
              <p:nvPr/>
            </p:nvSpPr>
            <p:spPr bwMode="auto">
              <a:xfrm>
                <a:off x="3703638" y="4659499"/>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3" name="Oval 42">
                <a:extLst>
                  <a:ext uri="{FF2B5EF4-FFF2-40B4-BE49-F238E27FC236}">
                    <a16:creationId xmlns:a16="http://schemas.microsoft.com/office/drawing/2014/main" id="{4B5F0CC1-1008-4426-AB2A-347256DB2EE7}"/>
                  </a:ext>
                </a:extLst>
              </p:cNvPr>
              <p:cNvSpPr>
                <a:spLocks noChangeArrowheads="1"/>
              </p:cNvSpPr>
              <p:nvPr/>
            </p:nvSpPr>
            <p:spPr bwMode="auto">
              <a:xfrm>
                <a:off x="3684588" y="4461093"/>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4" name="Oval 43">
                <a:extLst>
                  <a:ext uri="{FF2B5EF4-FFF2-40B4-BE49-F238E27FC236}">
                    <a16:creationId xmlns:a16="http://schemas.microsoft.com/office/drawing/2014/main" id="{D9B4A313-772D-4CA0-8199-C2E00D12FEA4}"/>
                  </a:ext>
                </a:extLst>
              </p:cNvPr>
              <p:cNvSpPr>
                <a:spLocks noChangeArrowheads="1"/>
              </p:cNvSpPr>
              <p:nvPr/>
            </p:nvSpPr>
            <p:spPr bwMode="auto">
              <a:xfrm>
                <a:off x="3195638" y="4661085"/>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5" name="Oval 44">
                <a:extLst>
                  <a:ext uri="{FF2B5EF4-FFF2-40B4-BE49-F238E27FC236}">
                    <a16:creationId xmlns:a16="http://schemas.microsoft.com/office/drawing/2014/main" id="{92880D7A-6979-4DC7-BC09-FD590FA815F7}"/>
                  </a:ext>
                </a:extLst>
              </p:cNvPr>
              <p:cNvSpPr>
                <a:spLocks noChangeArrowheads="1"/>
              </p:cNvSpPr>
              <p:nvPr/>
            </p:nvSpPr>
            <p:spPr bwMode="auto">
              <a:xfrm>
                <a:off x="3894138" y="4310306"/>
                <a:ext cx="114300" cy="11904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6" name="Oval 45">
                <a:extLst>
                  <a:ext uri="{FF2B5EF4-FFF2-40B4-BE49-F238E27FC236}">
                    <a16:creationId xmlns:a16="http://schemas.microsoft.com/office/drawing/2014/main" id="{F6694049-91D8-49B4-91DE-0E5286B8DD70}"/>
                  </a:ext>
                </a:extLst>
              </p:cNvPr>
              <p:cNvSpPr>
                <a:spLocks noChangeArrowheads="1"/>
              </p:cNvSpPr>
              <p:nvPr/>
            </p:nvSpPr>
            <p:spPr bwMode="auto">
              <a:xfrm>
                <a:off x="3524250" y="4756320"/>
                <a:ext cx="112713"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7" name="Oval 46">
                <a:extLst>
                  <a:ext uri="{FF2B5EF4-FFF2-40B4-BE49-F238E27FC236}">
                    <a16:creationId xmlns:a16="http://schemas.microsoft.com/office/drawing/2014/main" id="{FA697C58-3973-4BE3-9974-36674EBD8F40}"/>
                  </a:ext>
                </a:extLst>
              </p:cNvPr>
              <p:cNvSpPr>
                <a:spLocks noChangeArrowheads="1"/>
              </p:cNvSpPr>
              <p:nvPr/>
            </p:nvSpPr>
            <p:spPr bwMode="auto">
              <a:xfrm>
                <a:off x="3362325" y="4808699"/>
                <a:ext cx="115888"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9" name="Oval 48">
                <a:extLst>
                  <a:ext uri="{FF2B5EF4-FFF2-40B4-BE49-F238E27FC236}">
                    <a16:creationId xmlns:a16="http://schemas.microsoft.com/office/drawing/2014/main" id="{163E8E17-756F-46F5-A449-1FF8A35D7804}"/>
                  </a:ext>
                </a:extLst>
              </p:cNvPr>
              <p:cNvSpPr>
                <a:spLocks noChangeArrowheads="1"/>
              </p:cNvSpPr>
              <p:nvPr/>
            </p:nvSpPr>
            <p:spPr bwMode="auto">
              <a:xfrm>
                <a:off x="4068763" y="4276973"/>
                <a:ext cx="114300"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50" name="Oval 49">
                <a:extLst>
                  <a:ext uri="{FF2B5EF4-FFF2-40B4-BE49-F238E27FC236}">
                    <a16:creationId xmlns:a16="http://schemas.microsoft.com/office/drawing/2014/main" id="{C45D5CE7-A1B8-4787-9061-6CEC8A4244BD}"/>
                  </a:ext>
                </a:extLst>
              </p:cNvPr>
              <p:cNvSpPr>
                <a:spLocks noChangeArrowheads="1"/>
              </p:cNvSpPr>
              <p:nvPr/>
            </p:nvSpPr>
            <p:spPr bwMode="auto">
              <a:xfrm>
                <a:off x="3455988" y="4611881"/>
                <a:ext cx="114300" cy="11904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51" name="Oval 50">
                <a:extLst>
                  <a:ext uri="{FF2B5EF4-FFF2-40B4-BE49-F238E27FC236}">
                    <a16:creationId xmlns:a16="http://schemas.microsoft.com/office/drawing/2014/main" id="{308C2E59-B190-49D7-8CCA-F53C41F6998E}"/>
                  </a:ext>
                </a:extLst>
              </p:cNvPr>
              <p:cNvSpPr>
                <a:spLocks noChangeArrowheads="1"/>
              </p:cNvSpPr>
              <p:nvPr/>
            </p:nvSpPr>
            <p:spPr bwMode="auto">
              <a:xfrm>
                <a:off x="3535363" y="4491251"/>
                <a:ext cx="114300"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52" name="Oval 51">
                <a:extLst>
                  <a:ext uri="{FF2B5EF4-FFF2-40B4-BE49-F238E27FC236}">
                    <a16:creationId xmlns:a16="http://schemas.microsoft.com/office/drawing/2014/main" id="{04E4F9DF-E4E6-41F4-B3EC-6B0FFA371720}"/>
                  </a:ext>
                </a:extLst>
              </p:cNvPr>
              <p:cNvSpPr>
                <a:spLocks noChangeArrowheads="1"/>
              </p:cNvSpPr>
              <p:nvPr/>
            </p:nvSpPr>
            <p:spPr bwMode="auto">
              <a:xfrm>
                <a:off x="3443288" y="5149955"/>
                <a:ext cx="114300"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cxnSp>
            <p:nvCxnSpPr>
              <p:cNvPr id="185" name="Straight Arrow Connector 184">
                <a:extLst>
                  <a:ext uri="{FF2B5EF4-FFF2-40B4-BE49-F238E27FC236}">
                    <a16:creationId xmlns:a16="http://schemas.microsoft.com/office/drawing/2014/main" id="{E2D03466-4482-4442-BF70-7CEE7A8896E6}"/>
                  </a:ext>
                </a:extLst>
              </p:cNvPr>
              <p:cNvCxnSpPr/>
              <p:nvPr/>
            </p:nvCxnSpPr>
            <p:spPr>
              <a:xfrm flipV="1">
                <a:off x="5435600" y="3886512"/>
                <a:ext cx="312738" cy="96822"/>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9880" name="TextBox 168">
              <a:extLst>
                <a:ext uri="{FF2B5EF4-FFF2-40B4-BE49-F238E27FC236}">
                  <a16:creationId xmlns:a16="http://schemas.microsoft.com/office/drawing/2014/main" id="{46B86C35-50D2-4D3C-9FA5-8ED7AC3CD197}"/>
                </a:ext>
              </a:extLst>
            </p:cNvPr>
            <p:cNvSpPr txBox="1">
              <a:spLocks noChangeArrowheads="1"/>
            </p:cNvSpPr>
            <p:nvPr/>
          </p:nvSpPr>
          <p:spPr bwMode="auto">
            <a:xfrm>
              <a:off x="4648200" y="2827337"/>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AU"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shoot-derived signal is unknown</a:t>
              </a:r>
              <a:endParaRPr kumimoji="0" lang="en-AU" altLang="en-US" sz="1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9881" name="TextBox 168">
              <a:extLst>
                <a:ext uri="{FF2B5EF4-FFF2-40B4-BE49-F238E27FC236}">
                  <a16:creationId xmlns:a16="http://schemas.microsoft.com/office/drawing/2014/main" id="{427BE69F-4F8E-4731-9EA4-C50407D1904D}"/>
                </a:ext>
              </a:extLst>
            </p:cNvPr>
            <p:cNvSpPr txBox="1">
              <a:spLocks noChangeArrowheads="1"/>
            </p:cNvSpPr>
            <p:nvPr/>
          </p:nvSpPr>
          <p:spPr bwMode="auto">
            <a:xfrm>
              <a:off x="4114800" y="1371600"/>
              <a:ext cx="2190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CLV-like receptor acts in the shoot</a:t>
              </a:r>
              <a:endParaRPr kumimoji="0" lang="en-AU" altLang="en-US" sz="1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9882" name="Group 3">
              <a:extLst>
                <a:ext uri="{FF2B5EF4-FFF2-40B4-BE49-F238E27FC236}">
                  <a16:creationId xmlns:a16="http://schemas.microsoft.com/office/drawing/2014/main" id="{035366A1-5BF8-478A-B695-492F5A03F991}"/>
                </a:ext>
              </a:extLst>
            </p:cNvPr>
            <p:cNvGrpSpPr>
              <a:grpSpLocks/>
            </p:cNvGrpSpPr>
            <p:nvPr/>
          </p:nvGrpSpPr>
          <p:grpSpPr bwMode="auto">
            <a:xfrm>
              <a:off x="2100263" y="3605213"/>
              <a:ext cx="533400" cy="447675"/>
              <a:chOff x="1370879" y="3940969"/>
              <a:chExt cx="534121" cy="447675"/>
            </a:xfrm>
          </p:grpSpPr>
          <p:sp>
            <p:nvSpPr>
              <p:cNvPr id="2" name="Oval 1">
                <a:extLst>
                  <a:ext uri="{FF2B5EF4-FFF2-40B4-BE49-F238E27FC236}">
                    <a16:creationId xmlns:a16="http://schemas.microsoft.com/office/drawing/2014/main" id="{9C5BF913-299F-4515-AABC-FE184D775219}"/>
                  </a:ext>
                </a:extLst>
              </p:cNvPr>
              <p:cNvSpPr/>
              <p:nvPr/>
            </p:nvSpPr>
            <p:spPr>
              <a:xfrm>
                <a:off x="1370879" y="3940969"/>
                <a:ext cx="457818" cy="44767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901" name="TextBox 2">
                <a:extLst>
                  <a:ext uri="{FF2B5EF4-FFF2-40B4-BE49-F238E27FC236}">
                    <a16:creationId xmlns:a16="http://schemas.microsoft.com/office/drawing/2014/main" id="{249B2DC4-4D82-4B4B-A2DD-8C3D827D0CFB}"/>
                  </a:ext>
                </a:extLst>
              </p:cNvPr>
              <p:cNvSpPr txBox="1">
                <a:spLocks noChangeArrowheads="1"/>
              </p:cNvSpPr>
              <p:nvPr/>
            </p:nvSpPr>
            <p:spPr bwMode="auto">
              <a:xfrm>
                <a:off x="1370879" y="4030399"/>
                <a:ext cx="534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a:t>
                </a:r>
              </a:p>
            </p:txBody>
          </p:sp>
        </p:grpSp>
        <p:grpSp>
          <p:nvGrpSpPr>
            <p:cNvPr id="79883" name="Group 14">
              <a:extLst>
                <a:ext uri="{FF2B5EF4-FFF2-40B4-BE49-F238E27FC236}">
                  <a16:creationId xmlns:a16="http://schemas.microsoft.com/office/drawing/2014/main" id="{BA6D3CDB-ECF3-45AA-875B-9327E6F657D9}"/>
                </a:ext>
              </a:extLst>
            </p:cNvPr>
            <p:cNvGrpSpPr>
              <a:grpSpLocks/>
            </p:cNvGrpSpPr>
            <p:nvPr/>
          </p:nvGrpSpPr>
          <p:grpSpPr bwMode="auto">
            <a:xfrm>
              <a:off x="6815138" y="1857375"/>
              <a:ext cx="1873250" cy="4010025"/>
              <a:chOff x="6814493" y="1676617"/>
              <a:chExt cx="1873592" cy="4009253"/>
            </a:xfrm>
          </p:grpSpPr>
          <p:grpSp>
            <p:nvGrpSpPr>
              <p:cNvPr id="79887" name="Group 156">
                <a:extLst>
                  <a:ext uri="{FF2B5EF4-FFF2-40B4-BE49-F238E27FC236}">
                    <a16:creationId xmlns:a16="http://schemas.microsoft.com/office/drawing/2014/main" id="{E88B0D82-AA27-4CC1-8574-D13D38657926}"/>
                  </a:ext>
                </a:extLst>
              </p:cNvPr>
              <p:cNvGrpSpPr>
                <a:grpSpLocks/>
              </p:cNvGrpSpPr>
              <p:nvPr/>
            </p:nvGrpSpPr>
            <p:grpSpPr bwMode="auto">
              <a:xfrm>
                <a:off x="7439025" y="1736214"/>
                <a:ext cx="1249060" cy="3949656"/>
                <a:chOff x="2318694" y="1876946"/>
                <a:chExt cx="1249060" cy="3949656"/>
              </a:xfrm>
            </p:grpSpPr>
            <p:grpSp>
              <p:nvGrpSpPr>
                <p:cNvPr id="79892" name="Group 157">
                  <a:extLst>
                    <a:ext uri="{FF2B5EF4-FFF2-40B4-BE49-F238E27FC236}">
                      <a16:creationId xmlns:a16="http://schemas.microsoft.com/office/drawing/2014/main" id="{046000A6-D777-45FD-BF0C-3955C21EFBC4}"/>
                    </a:ext>
                  </a:extLst>
                </p:cNvPr>
                <p:cNvGrpSpPr>
                  <a:grpSpLocks/>
                </p:cNvGrpSpPr>
                <p:nvPr/>
              </p:nvGrpSpPr>
              <p:grpSpPr bwMode="auto">
                <a:xfrm>
                  <a:off x="2514601" y="1876946"/>
                  <a:ext cx="914400" cy="1851392"/>
                  <a:chOff x="2514601" y="2644408"/>
                  <a:chExt cx="914400" cy="1851392"/>
                </a:xfrm>
              </p:grpSpPr>
              <p:sp>
                <p:nvSpPr>
                  <p:cNvPr id="184" name="Oval 183">
                    <a:extLst>
                      <a:ext uri="{FF2B5EF4-FFF2-40B4-BE49-F238E27FC236}">
                        <a16:creationId xmlns:a16="http://schemas.microsoft.com/office/drawing/2014/main" id="{153E8604-146F-45FC-92EF-D88790F15351}"/>
                      </a:ext>
                    </a:extLst>
                  </p:cNvPr>
                  <p:cNvSpPr/>
                  <p:nvPr/>
                </p:nvSpPr>
                <p:spPr bwMode="auto">
                  <a:xfrm rot="10800000">
                    <a:off x="2742104" y="3330793"/>
                    <a:ext cx="458871" cy="11650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Block Arc 186">
                    <a:extLst>
                      <a:ext uri="{FF2B5EF4-FFF2-40B4-BE49-F238E27FC236}">
                        <a16:creationId xmlns:a16="http://schemas.microsoft.com/office/drawing/2014/main" id="{90DB3850-D0AF-4074-BC91-27F86682DC7A}"/>
                      </a:ext>
                    </a:extLst>
                  </p:cNvPr>
                  <p:cNvSpPr/>
                  <p:nvPr/>
                </p:nvSpPr>
                <p:spPr bwMode="auto">
                  <a:xfrm rot="10800000">
                    <a:off x="2499171" y="2645125"/>
                    <a:ext cx="930445" cy="914224"/>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9899" name="TextBox 187">
                    <a:extLst>
                      <a:ext uri="{FF2B5EF4-FFF2-40B4-BE49-F238E27FC236}">
                        <a16:creationId xmlns:a16="http://schemas.microsoft.com/office/drawing/2014/main" id="{F2205B20-E3C3-4F4F-80F6-5E48C8CAB734}"/>
                      </a:ext>
                    </a:extLst>
                  </p:cNvPr>
                  <p:cNvSpPr txBox="1">
                    <a:spLocks noChangeArrowheads="1"/>
                  </p:cNvSpPr>
                  <p:nvPr/>
                </p:nvSpPr>
                <p:spPr bwMode="auto">
                  <a:xfrm>
                    <a:off x="2663606" y="3728338"/>
                    <a:ext cx="629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CLV</a:t>
                    </a:r>
                  </a:p>
                </p:txBody>
              </p:sp>
            </p:grpSp>
            <p:grpSp>
              <p:nvGrpSpPr>
                <p:cNvPr id="79893" name="Group 158">
                  <a:extLst>
                    <a:ext uri="{FF2B5EF4-FFF2-40B4-BE49-F238E27FC236}">
                      <a16:creationId xmlns:a16="http://schemas.microsoft.com/office/drawing/2014/main" id="{55561B5E-F049-4037-8AFC-D9352688805A}"/>
                    </a:ext>
                  </a:extLst>
                </p:cNvPr>
                <p:cNvGrpSpPr>
                  <a:grpSpLocks/>
                </p:cNvGrpSpPr>
                <p:nvPr/>
              </p:nvGrpSpPr>
              <p:grpSpPr bwMode="auto">
                <a:xfrm>
                  <a:off x="2749611" y="3962400"/>
                  <a:ext cx="457200" cy="1336120"/>
                  <a:chOff x="2749611" y="3962400"/>
                  <a:chExt cx="457200" cy="1336120"/>
                </a:xfrm>
              </p:grpSpPr>
              <p:cxnSp>
                <p:nvCxnSpPr>
                  <p:cNvPr id="161" name="Straight Connector 160">
                    <a:extLst>
                      <a:ext uri="{FF2B5EF4-FFF2-40B4-BE49-F238E27FC236}">
                        <a16:creationId xmlns:a16="http://schemas.microsoft.com/office/drawing/2014/main" id="{E569816E-B6AA-4023-BEC2-404D4BD2DC15}"/>
                      </a:ext>
                    </a:extLst>
                  </p:cNvPr>
                  <p:cNvCxnSpPr/>
                  <p:nvPr/>
                </p:nvCxnSpPr>
                <p:spPr>
                  <a:xfrm>
                    <a:off x="2972332" y="3977521"/>
                    <a:ext cx="3176" cy="12999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D337894-B9A1-4857-A9EA-37189AA658F1}"/>
                      </a:ext>
                    </a:extLst>
                  </p:cNvPr>
                  <p:cNvCxnSpPr/>
                  <p:nvPr/>
                </p:nvCxnSpPr>
                <p:spPr>
                  <a:xfrm rot="5400000">
                    <a:off x="2978684" y="5069425"/>
                    <a:ext cx="0" cy="4572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9894" name="TextBox 159">
                  <a:extLst>
                    <a:ext uri="{FF2B5EF4-FFF2-40B4-BE49-F238E27FC236}">
                      <a16:creationId xmlns:a16="http://schemas.microsoft.com/office/drawing/2014/main" id="{A23886D8-12DB-4857-B672-75EA30453B3D}"/>
                    </a:ext>
                  </a:extLst>
                </p:cNvPr>
                <p:cNvSpPr txBox="1">
                  <a:spLocks noChangeArrowheads="1"/>
                </p:cNvSpPr>
                <p:nvPr/>
              </p:nvSpPr>
              <p:spPr bwMode="auto">
                <a:xfrm>
                  <a:off x="2318694" y="5457270"/>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nodulation</a:t>
                  </a:r>
                </a:p>
              </p:txBody>
            </p:sp>
          </p:grpSp>
          <p:grpSp>
            <p:nvGrpSpPr>
              <p:cNvPr id="79888" name="Group 188">
                <a:extLst>
                  <a:ext uri="{FF2B5EF4-FFF2-40B4-BE49-F238E27FC236}">
                    <a16:creationId xmlns:a16="http://schemas.microsoft.com/office/drawing/2014/main" id="{5D3DA71C-626A-46EA-A09A-81F9A89C451F}"/>
                  </a:ext>
                </a:extLst>
              </p:cNvPr>
              <p:cNvGrpSpPr>
                <a:grpSpLocks/>
              </p:cNvGrpSpPr>
              <p:nvPr/>
            </p:nvGrpSpPr>
            <p:grpSpPr bwMode="auto">
              <a:xfrm>
                <a:off x="7737030" y="1676617"/>
                <a:ext cx="534121" cy="447589"/>
                <a:chOff x="1343462" y="3940969"/>
                <a:chExt cx="534121" cy="447589"/>
              </a:xfrm>
            </p:grpSpPr>
            <p:sp>
              <p:nvSpPr>
                <p:cNvPr id="190" name="Oval 189">
                  <a:extLst>
                    <a:ext uri="{FF2B5EF4-FFF2-40B4-BE49-F238E27FC236}">
                      <a16:creationId xmlns:a16="http://schemas.microsoft.com/office/drawing/2014/main" id="{6A25BFFA-7E36-4864-ADD6-509BF1028993}"/>
                    </a:ext>
                  </a:extLst>
                </p:cNvPr>
                <p:cNvSpPr/>
                <p:nvPr/>
              </p:nvSpPr>
              <p:spPr>
                <a:xfrm>
                  <a:off x="1370423" y="3940969"/>
                  <a:ext cx="458870" cy="44758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891" name="TextBox 190">
                  <a:extLst>
                    <a:ext uri="{FF2B5EF4-FFF2-40B4-BE49-F238E27FC236}">
                      <a16:creationId xmlns:a16="http://schemas.microsoft.com/office/drawing/2014/main" id="{6A61F28D-1E96-460A-80ED-B23CC489D129}"/>
                    </a:ext>
                  </a:extLst>
                </p:cNvPr>
                <p:cNvSpPr txBox="1">
                  <a:spLocks noChangeArrowheads="1"/>
                </p:cNvSpPr>
                <p:nvPr/>
              </p:nvSpPr>
              <p:spPr bwMode="auto">
                <a:xfrm>
                  <a:off x="1343462" y="4002996"/>
                  <a:ext cx="534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a:t>
                  </a:r>
                </a:p>
              </p:txBody>
            </p:sp>
          </p:grpSp>
          <p:cxnSp>
            <p:nvCxnSpPr>
              <p:cNvPr id="192" name="Straight Arrow Connector 191">
                <a:extLst>
                  <a:ext uri="{FF2B5EF4-FFF2-40B4-BE49-F238E27FC236}">
                    <a16:creationId xmlns:a16="http://schemas.microsoft.com/office/drawing/2014/main" id="{933A2266-FC3B-4046-8E89-93235F61B41F}"/>
                  </a:ext>
                </a:extLst>
              </p:cNvPr>
              <p:cNvCxnSpPr/>
              <p:nvPr/>
            </p:nvCxnSpPr>
            <p:spPr bwMode="auto">
              <a:xfrm flipV="1">
                <a:off x="6814493" y="1954376"/>
                <a:ext cx="820887" cy="2982337"/>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9884" name="TextBox 12">
              <a:extLst>
                <a:ext uri="{FF2B5EF4-FFF2-40B4-BE49-F238E27FC236}">
                  <a16:creationId xmlns:a16="http://schemas.microsoft.com/office/drawing/2014/main" id="{A787CE33-8264-42E4-9AC0-822031ACD7DA}"/>
                </a:ext>
              </a:extLst>
            </p:cNvPr>
            <p:cNvSpPr txBox="1">
              <a:spLocks noChangeArrowheads="1"/>
            </p:cNvSpPr>
            <p:nvPr/>
          </p:nvSpPr>
          <p:spPr bwMode="auto">
            <a:xfrm>
              <a:off x="6845300" y="1295400"/>
              <a:ext cx="137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AON model</a:t>
              </a:r>
            </a:p>
          </p:txBody>
        </p:sp>
        <p:sp>
          <p:nvSpPr>
            <p:cNvPr id="79885" name="TextBox 15">
              <a:extLst>
                <a:ext uri="{FF2B5EF4-FFF2-40B4-BE49-F238E27FC236}">
                  <a16:creationId xmlns:a16="http://schemas.microsoft.com/office/drawing/2014/main" id="{E0282433-F5E3-4894-89AB-AE137ACD3B62}"/>
                </a:ext>
              </a:extLst>
            </p:cNvPr>
            <p:cNvSpPr txBox="1">
              <a:spLocks noChangeArrowheads="1"/>
            </p:cNvSpPr>
            <p:nvPr/>
          </p:nvSpPr>
          <p:spPr bwMode="auto">
            <a:xfrm rot="-4487623">
              <a:off x="6030119" y="3288506"/>
              <a:ext cx="201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Root-to-shoot signal</a:t>
              </a:r>
            </a:p>
          </p:txBody>
        </p:sp>
        <p:sp>
          <p:nvSpPr>
            <p:cNvPr id="79886" name="TextBox 16">
              <a:extLst>
                <a:ext uri="{FF2B5EF4-FFF2-40B4-BE49-F238E27FC236}">
                  <a16:creationId xmlns:a16="http://schemas.microsoft.com/office/drawing/2014/main" id="{D545A560-8611-47E9-AB9A-5D401C78C91C}"/>
                </a:ext>
              </a:extLst>
            </p:cNvPr>
            <p:cNvSpPr txBox="1">
              <a:spLocks noChangeArrowheads="1"/>
            </p:cNvSpPr>
            <p:nvPr/>
          </p:nvSpPr>
          <p:spPr bwMode="auto">
            <a:xfrm>
              <a:off x="6858000" y="4495800"/>
              <a:ext cx="1257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Shoot-to-root signal</a:t>
              </a:r>
            </a:p>
          </p:txBody>
        </p:sp>
      </p:grpSp>
      <p:sp>
        <p:nvSpPr>
          <p:cNvPr id="79876" name="TextBox 2">
            <a:extLst>
              <a:ext uri="{FF2B5EF4-FFF2-40B4-BE49-F238E27FC236}">
                <a16:creationId xmlns:a16="http://schemas.microsoft.com/office/drawing/2014/main" id="{1A5C6E9A-B882-44BE-8698-7347FA8DD2AF}"/>
              </a:ext>
            </a:extLst>
          </p:cNvPr>
          <p:cNvSpPr txBox="1">
            <a:spLocks noChangeArrowheads="1"/>
          </p:cNvSpPr>
          <p:nvPr/>
        </p:nvSpPr>
        <p:spPr bwMode="auto">
          <a:xfrm>
            <a:off x="547688" y="6069013"/>
            <a:ext cx="8658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Okamoto, S., Shinohara, H., Mori, T., Matsubayashi, Y., and Kawaguchi, M. (2013). Root-derived CLE glycopeptides control nodulation by direct binding to HAR1 receptor kinase. Nat Commun. 4: </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2191</a:t>
            </a:r>
            <a:r>
              <a:rPr kumimoji="0" lang="en-US"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8140796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24744"/>
            <a:ext cx="7200800" cy="4838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347864" y="6309320"/>
            <a:ext cx="489654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Ferguson</a:t>
            </a:r>
            <a:r>
              <a:rPr kumimoji="0" lang="es-A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AR"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et al</a:t>
            </a:r>
            <a:r>
              <a:rPr kumimoji="0" lang="es-A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(2018) </a:t>
            </a:r>
            <a:r>
              <a:rPr kumimoji="0" lang="es-A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Plant</a:t>
            </a:r>
            <a:r>
              <a:rPr kumimoji="0" lang="es-A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A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Cell</a:t>
            </a:r>
            <a:r>
              <a:rPr kumimoji="0" lang="es-A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a:t>
            </a:r>
            <a:r>
              <a:rPr kumimoji="0" lang="es-A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Environment</a:t>
            </a:r>
            <a:endParaRPr kumimoji="0" lang="es-A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1" name="Elipse 10"/>
          <p:cNvSpPr/>
          <p:nvPr/>
        </p:nvSpPr>
        <p:spPr>
          <a:xfrm>
            <a:off x="2411760" y="2420888"/>
            <a:ext cx="720080" cy="720080"/>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ipse 12"/>
          <p:cNvSpPr/>
          <p:nvPr/>
        </p:nvSpPr>
        <p:spPr>
          <a:xfrm>
            <a:off x="4499992" y="4631199"/>
            <a:ext cx="720080" cy="720080"/>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p:cNvSpPr txBox="1"/>
          <p:nvPr/>
        </p:nvSpPr>
        <p:spPr>
          <a:xfrm>
            <a:off x="395536" y="4509120"/>
            <a:ext cx="8424936" cy="26776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Varias mutantes de autorregulación son </a:t>
            </a:r>
            <a:r>
              <a:rPr kumimoji="0" lang="es-MX" sz="2400" b="0" i="0" u="none" strike="noStrike" kern="1200" cap="none" spc="0" normalizeH="0" baseline="0" noProof="0" dirty="0" err="1">
                <a:ln>
                  <a:noFill/>
                </a:ln>
                <a:solidFill>
                  <a:prstClr val="black"/>
                </a:solidFill>
                <a:effectLst/>
                <a:uLnTx/>
                <a:uFillTx/>
                <a:latin typeface="Calibri" panose="020F0502020204030204"/>
                <a:ea typeface="+mn-ea"/>
                <a:cs typeface="+mn-cs"/>
              </a:rPr>
              <a:t>hipersusceptibles</a:t>
            </a:r>
            <a:r>
              <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rPr>
              <a:t> a la infección por patógenos, lo que sugiere que el fenómeno de autorregulación puede ser una parte intrínseca de la señalización de </a:t>
            </a:r>
            <a:r>
              <a:rPr kumimoji="0" lang="es-MX"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defensa sistémica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Box 2">
            <a:extLst>
              <a:ext uri="{FF2B5EF4-FFF2-40B4-BE49-F238E27FC236}">
                <a16:creationId xmlns:a16="http://schemas.microsoft.com/office/drawing/2014/main" id="{6C7BA420-7976-47D3-8E76-22635132AC8B}"/>
              </a:ext>
            </a:extLst>
          </p:cNvPr>
          <p:cNvSpPr txBox="1">
            <a:spLocks noChangeArrowheads="1"/>
          </p:cNvSpPr>
          <p:nvPr/>
        </p:nvSpPr>
        <p:spPr bwMode="auto">
          <a:xfrm>
            <a:off x="323528" y="188640"/>
            <a:ext cx="864594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0" fontAlgn="auto" latinLnBrk="0" hangingPunct="0">
              <a:lnSpc>
                <a:spcPct val="100000"/>
              </a:lnSpc>
              <a:spcBef>
                <a:spcPts val="0"/>
              </a:spcBef>
              <a:spcAft>
                <a:spcPts val="0"/>
              </a:spcAft>
              <a:buClr>
                <a:srgbClr val="FF0000"/>
              </a:buClr>
              <a:buSzTx/>
              <a:buFont typeface="Wingdings" panose="05000000000000000000" pitchFamily="2" charset="2"/>
              <a:buChar char="Ø"/>
              <a:tabLst/>
              <a:defRPr/>
            </a:pPr>
            <a:r>
              <a:rPr kumimoji="0" lang="en-US" sz="2700" b="0" i="0" u="none" strike="noStrike" kern="1200" cap="none" spc="0" normalizeH="0" baseline="0" noProof="0" dirty="0" err="1">
                <a:ln>
                  <a:noFill/>
                </a:ln>
                <a:solidFill>
                  <a:prstClr val="black"/>
                </a:solidFill>
                <a:effectLst/>
                <a:uLnTx/>
                <a:uFillTx/>
                <a:latin typeface="Calibri Light" panose="020F0302020204030204"/>
                <a:ea typeface="+mn-ea"/>
                <a:cs typeface="+mn-cs"/>
              </a:rPr>
              <a:t>Organogénesis</a:t>
            </a:r>
            <a:r>
              <a:rPr kumimoji="0" lang="en-US" sz="2700" b="0" i="0" u="none" strike="noStrike" kern="1200" cap="none" spc="0" normalizeH="0" baseline="0" noProof="0" dirty="0">
                <a:ln>
                  <a:noFill/>
                </a:ln>
                <a:solidFill>
                  <a:prstClr val="black"/>
                </a:solidFill>
                <a:effectLst/>
                <a:uLnTx/>
                <a:uFillTx/>
                <a:latin typeface="Calibri Light" panose="020F0302020204030204"/>
                <a:ea typeface="+mn-ea"/>
                <a:cs typeface="+mn-cs"/>
              </a:rPr>
              <a:t> nodular</a:t>
            </a:r>
            <a:endPar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Control  sistémico: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Autorregulacion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la </a:t>
            </a:r>
            <a:r>
              <a:rPr kumimoji="0" lang="es-AR" altLang="es-AR"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Noculacion</a:t>
            </a:r>
            <a:r>
              <a:rPr kumimoji="0" lang="es-AR" altLang="es-A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(AON)</a:t>
            </a:r>
          </a:p>
        </p:txBody>
      </p:sp>
    </p:spTree>
    <p:extLst>
      <p:ext uri="{BB962C8B-B14F-4D97-AF65-F5344CB8AC3E}">
        <p14:creationId xmlns:p14="http://schemas.microsoft.com/office/powerpoint/2010/main" val="200680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51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39552" y="188640"/>
            <a:ext cx="806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Induced</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Systemic</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Resistance</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by</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Beneficial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Microbes</a:t>
            </a:r>
            <a:endPar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0"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5" name="Grupo 14"/>
          <p:cNvGrpSpPr/>
          <p:nvPr/>
        </p:nvGrpSpPr>
        <p:grpSpPr>
          <a:xfrm>
            <a:off x="5850496" y="1020927"/>
            <a:ext cx="3258008" cy="5181520"/>
            <a:chOff x="1259632" y="980728"/>
            <a:chExt cx="3744416" cy="5466482"/>
          </a:xfrm>
        </p:grpSpPr>
        <p:grpSp>
          <p:nvGrpSpPr>
            <p:cNvPr id="8" name="Grupo 7"/>
            <p:cNvGrpSpPr/>
            <p:nvPr/>
          </p:nvGrpSpPr>
          <p:grpSpPr>
            <a:xfrm>
              <a:off x="1547664" y="980728"/>
              <a:ext cx="3456384" cy="5466482"/>
              <a:chOff x="3203848" y="986854"/>
              <a:chExt cx="3456384" cy="5466482"/>
            </a:xfrm>
          </p:grpSpPr>
          <p:pic>
            <p:nvPicPr>
              <p:cNvPr id="4" name="Imagen 3"/>
              <p:cNvPicPr>
                <a:picLocks noChangeAspect="1"/>
              </p:cNvPicPr>
              <p:nvPr/>
            </p:nvPicPr>
            <p:blipFill>
              <a:blip r:embed="rId3">
                <a:lum contrast="20000"/>
              </a:blip>
              <a:stretch>
                <a:fillRect/>
              </a:stretch>
            </p:blipFill>
            <p:spPr>
              <a:xfrm>
                <a:off x="3203848" y="986854"/>
                <a:ext cx="2808312" cy="5466482"/>
              </a:xfrm>
              <a:prstGeom prst="rect">
                <a:avLst/>
              </a:prstGeom>
            </p:spPr>
          </p:pic>
          <p:sp>
            <p:nvSpPr>
              <p:cNvPr id="5" name="CuadroTexto 4"/>
              <p:cNvSpPr txBox="1"/>
              <p:nvPr/>
            </p:nvSpPr>
            <p:spPr>
              <a:xfrm>
                <a:off x="5724128" y="2852936"/>
                <a:ext cx="93610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CuadroTexto 5"/>
              <p:cNvSpPr txBox="1"/>
              <p:nvPr/>
            </p:nvSpPr>
            <p:spPr>
              <a:xfrm>
                <a:off x="5724128" y="1916832"/>
                <a:ext cx="93610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sp>
          <p:nvSpPr>
            <p:cNvPr id="12" name="CuadroTexto 11"/>
            <p:cNvSpPr txBox="1"/>
            <p:nvPr/>
          </p:nvSpPr>
          <p:spPr>
            <a:xfrm>
              <a:off x="1259632" y="2484185"/>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panose="020F0502020204030204"/>
                  <a:ea typeface="+mn-ea"/>
                  <a:cs typeface="+mn-cs"/>
                </a:rPr>
                <a:t>SAR</a:t>
              </a:r>
            </a:p>
          </p:txBody>
        </p:sp>
        <p:sp>
          <p:nvSpPr>
            <p:cNvPr id="13" name="CuadroTexto 12"/>
            <p:cNvSpPr txBox="1"/>
            <p:nvPr/>
          </p:nvSpPr>
          <p:spPr>
            <a:xfrm>
              <a:off x="2627784" y="3717032"/>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7030A0"/>
                  </a:solidFill>
                  <a:effectLst/>
                  <a:uLnTx/>
                  <a:uFillTx/>
                  <a:latin typeface="Calibri" panose="020F0502020204030204"/>
                  <a:ea typeface="+mn-ea"/>
                  <a:cs typeface="+mn-cs"/>
                </a:rPr>
                <a:t>ISR</a:t>
              </a:r>
            </a:p>
          </p:txBody>
        </p:sp>
        <p:sp>
          <p:nvSpPr>
            <p:cNvPr id="14" name="CuadroTexto 13"/>
            <p:cNvSpPr txBox="1"/>
            <p:nvPr/>
          </p:nvSpPr>
          <p:spPr>
            <a:xfrm>
              <a:off x="3203848" y="2343335"/>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00B0F0"/>
                  </a:solidFill>
                  <a:effectLst/>
                  <a:uLnTx/>
                  <a:uFillTx/>
                  <a:latin typeface="Calibri" panose="020F0502020204030204"/>
                  <a:ea typeface="+mn-ea"/>
                  <a:cs typeface="+mn-cs"/>
                </a:rPr>
                <a:t>HIR</a:t>
              </a:r>
            </a:p>
          </p:txBody>
        </p:sp>
      </p:grpSp>
      <p:sp>
        <p:nvSpPr>
          <p:cNvPr id="3" name="CuadroTexto 2">
            <a:extLst>
              <a:ext uri="{FF2B5EF4-FFF2-40B4-BE49-F238E27FC236}">
                <a16:creationId xmlns:a16="http://schemas.microsoft.com/office/drawing/2014/main" id="{851AF48B-CB84-8BAD-B483-6C1248BA8F9C}"/>
              </a:ext>
            </a:extLst>
          </p:cNvPr>
          <p:cNvSpPr txBox="1"/>
          <p:nvPr/>
        </p:nvSpPr>
        <p:spPr>
          <a:xfrm>
            <a:off x="467544" y="1280949"/>
            <a:ext cx="5363076" cy="435503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AR" sz="18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800" b="1" i="0" u="none" strike="noStrike" kern="1200" cap="none" spc="0" normalizeH="0" baseline="0" noProof="0" dirty="0" err="1">
                <a:ln>
                  <a:noFill/>
                </a:ln>
                <a:solidFill>
                  <a:prstClr val="black"/>
                </a:solidFill>
                <a:effectLst/>
                <a:uLnTx/>
                <a:uFillTx/>
                <a:latin typeface="Calibri" panose="020F0502020204030204"/>
                <a:ea typeface="+mn-ea"/>
                <a:cs typeface="+mn-cs"/>
              </a:rPr>
              <a:t>accumulation</a:t>
            </a: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of the PR proteins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that are characteristic for SAR.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ISR is mediated by an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SA-independent signaling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pathway. However, several PGPR have been reported to trigger an SA-dependent type of ISR that resembles pathogen induced </a:t>
            </a: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SAR.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using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Arabidopsis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mutants impaired in JA or ET signaling, it was demonstrated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 and ET are central players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regulation of rhizobacteria-mediated ISR.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JansonText-Bold"/>
                <a:ea typeface="+mn-ea"/>
                <a:cs typeface="+mn-cs"/>
              </a:rPr>
              <a:t>NPR1</a:t>
            </a:r>
            <a:r>
              <a:rPr kumimoji="0" lang="en-US" sz="1800" b="0" i="0" u="none" strike="noStrike" kern="1200" cap="none" spc="0" normalizeH="0" baseline="0" noProof="0" dirty="0">
                <a:ln>
                  <a:noFill/>
                </a:ln>
                <a:solidFill>
                  <a:prstClr val="black"/>
                </a:solidFill>
                <a:effectLst/>
                <a:uLnTx/>
                <a:uFillTx/>
                <a:latin typeface="JansonText-Bold"/>
                <a:ea typeface="+mn-ea"/>
                <a:cs typeface="+mn-cs"/>
              </a:rPr>
              <a:t>: A Common Regulator of Systemic Acquired Resistance </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and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Induced</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Systemic</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Resistance</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6376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39552" y="188640"/>
            <a:ext cx="80648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Induced</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Systemic</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Resistance</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by</a:t>
            </a:r>
            <a:r>
              <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Beneficial </a:t>
            </a:r>
            <a:r>
              <a:rPr kumimoji="0" lang="es-AR" sz="2400" b="1" i="0"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Microbes</a:t>
            </a:r>
            <a:endParaRPr kumimoji="0" lang="es-AR" sz="2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10"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5" name="Grupo 14"/>
          <p:cNvGrpSpPr/>
          <p:nvPr/>
        </p:nvGrpSpPr>
        <p:grpSpPr>
          <a:xfrm>
            <a:off x="5850496" y="1020927"/>
            <a:ext cx="3258008" cy="5181520"/>
            <a:chOff x="1259632" y="980728"/>
            <a:chExt cx="3744416" cy="5466482"/>
          </a:xfrm>
        </p:grpSpPr>
        <p:grpSp>
          <p:nvGrpSpPr>
            <p:cNvPr id="8" name="Grupo 7"/>
            <p:cNvGrpSpPr/>
            <p:nvPr/>
          </p:nvGrpSpPr>
          <p:grpSpPr>
            <a:xfrm>
              <a:off x="1547664" y="980728"/>
              <a:ext cx="3456384" cy="5466482"/>
              <a:chOff x="3203848" y="986854"/>
              <a:chExt cx="3456384" cy="5466482"/>
            </a:xfrm>
          </p:grpSpPr>
          <p:pic>
            <p:nvPicPr>
              <p:cNvPr id="4" name="Imagen 3"/>
              <p:cNvPicPr>
                <a:picLocks noChangeAspect="1"/>
              </p:cNvPicPr>
              <p:nvPr/>
            </p:nvPicPr>
            <p:blipFill>
              <a:blip r:embed="rId3">
                <a:lum contrast="20000"/>
              </a:blip>
              <a:stretch>
                <a:fillRect/>
              </a:stretch>
            </p:blipFill>
            <p:spPr>
              <a:xfrm>
                <a:off x="3203848" y="986854"/>
                <a:ext cx="2808312" cy="5466482"/>
              </a:xfrm>
              <a:prstGeom prst="rect">
                <a:avLst/>
              </a:prstGeom>
            </p:spPr>
          </p:pic>
          <p:sp>
            <p:nvSpPr>
              <p:cNvPr id="5" name="CuadroTexto 4"/>
              <p:cNvSpPr txBox="1"/>
              <p:nvPr/>
            </p:nvSpPr>
            <p:spPr>
              <a:xfrm>
                <a:off x="5724128" y="2852936"/>
                <a:ext cx="93610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CuadroTexto 5"/>
              <p:cNvSpPr txBox="1"/>
              <p:nvPr/>
            </p:nvSpPr>
            <p:spPr>
              <a:xfrm>
                <a:off x="5724128" y="1916832"/>
                <a:ext cx="93610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sp>
          <p:nvSpPr>
            <p:cNvPr id="12" name="CuadroTexto 11"/>
            <p:cNvSpPr txBox="1"/>
            <p:nvPr/>
          </p:nvSpPr>
          <p:spPr>
            <a:xfrm>
              <a:off x="1259632" y="2484185"/>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panose="020F0502020204030204"/>
                  <a:ea typeface="+mn-ea"/>
                  <a:cs typeface="+mn-cs"/>
                </a:rPr>
                <a:t>SAR</a:t>
              </a:r>
            </a:p>
          </p:txBody>
        </p:sp>
        <p:sp>
          <p:nvSpPr>
            <p:cNvPr id="13" name="CuadroTexto 12"/>
            <p:cNvSpPr txBox="1"/>
            <p:nvPr/>
          </p:nvSpPr>
          <p:spPr>
            <a:xfrm>
              <a:off x="2627784" y="3717032"/>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7030A0"/>
                  </a:solidFill>
                  <a:effectLst/>
                  <a:uLnTx/>
                  <a:uFillTx/>
                  <a:latin typeface="Calibri" panose="020F0502020204030204"/>
                  <a:ea typeface="+mn-ea"/>
                  <a:cs typeface="+mn-cs"/>
                </a:rPr>
                <a:t>ISR</a:t>
              </a:r>
            </a:p>
          </p:txBody>
        </p:sp>
        <p:sp>
          <p:nvSpPr>
            <p:cNvPr id="14" name="CuadroTexto 13"/>
            <p:cNvSpPr txBox="1"/>
            <p:nvPr/>
          </p:nvSpPr>
          <p:spPr>
            <a:xfrm>
              <a:off x="3203848" y="2343335"/>
              <a:ext cx="1368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00B0F0"/>
                  </a:solidFill>
                  <a:effectLst/>
                  <a:uLnTx/>
                  <a:uFillTx/>
                  <a:latin typeface="Calibri" panose="020F0502020204030204"/>
                  <a:ea typeface="+mn-ea"/>
                  <a:cs typeface="+mn-cs"/>
                </a:rPr>
                <a:t>HIR</a:t>
              </a:r>
            </a:p>
          </p:txBody>
        </p:sp>
      </p:grpSp>
      <p:sp>
        <p:nvSpPr>
          <p:cNvPr id="3" name="CuadroTexto 2">
            <a:extLst>
              <a:ext uri="{FF2B5EF4-FFF2-40B4-BE49-F238E27FC236}">
                <a16:creationId xmlns:a16="http://schemas.microsoft.com/office/drawing/2014/main" id="{851AF48B-CB84-8BAD-B483-6C1248BA8F9C}"/>
              </a:ext>
            </a:extLst>
          </p:cNvPr>
          <p:cNvSpPr txBox="1"/>
          <p:nvPr/>
        </p:nvSpPr>
        <p:spPr>
          <a:xfrm>
            <a:off x="467544" y="1280949"/>
            <a:ext cx="5363076" cy="526297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AR" sz="18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800" b="1" i="0" u="none" strike="noStrike" kern="1200" cap="none" spc="0" normalizeH="0" baseline="0" noProof="0" dirty="0" err="1">
                <a:ln>
                  <a:noFill/>
                </a:ln>
                <a:solidFill>
                  <a:prstClr val="black"/>
                </a:solidFill>
                <a:effectLst/>
                <a:uLnTx/>
                <a:uFillTx/>
                <a:latin typeface="Calibri" panose="020F0502020204030204"/>
                <a:ea typeface="+mn-ea"/>
                <a:cs typeface="+mn-cs"/>
              </a:rPr>
              <a:t>accumulation</a:t>
            </a:r>
            <a:r>
              <a:rPr kumimoji="0" lang="es-A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of the PR proteins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that are characteristic for SAR.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ISR is mediated by an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SA-independent signaling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pathway. However, several PGPR have been reported to trigger an SA-dependent type of ISR that resembles pathogen induced </a:t>
            </a: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SAR.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using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Arabidopsis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mutants impaired in JA or ET signaling, it was demonstrated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 and ET are central players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the regulation of rhizobacteria-mediated ISR.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JansonText-Bold"/>
                <a:ea typeface="+mn-ea"/>
                <a:cs typeface="+mn-cs"/>
              </a:rPr>
              <a:t>NPR1</a:t>
            </a:r>
            <a:r>
              <a:rPr kumimoji="0" lang="en-US" sz="1800" b="0" i="0" u="none" strike="noStrike" kern="1200" cap="none" spc="0" normalizeH="0" baseline="0" noProof="0" dirty="0">
                <a:ln>
                  <a:noFill/>
                </a:ln>
                <a:solidFill>
                  <a:prstClr val="black"/>
                </a:solidFill>
                <a:effectLst/>
                <a:uLnTx/>
                <a:uFillTx/>
                <a:latin typeface="JansonText-Bold"/>
                <a:ea typeface="+mn-ea"/>
                <a:cs typeface="+mn-cs"/>
              </a:rPr>
              <a:t>: A Common Regulator of Systemic Acquired Resistance </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and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Induced</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Systemic</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 </a:t>
            </a:r>
            <a:r>
              <a:rPr kumimoji="0" lang="es-AR" sz="1800" b="0" i="0" u="none" strike="noStrike" kern="1200" cap="none" spc="0" normalizeH="0" baseline="0" noProof="0" dirty="0" err="1">
                <a:ln>
                  <a:noFill/>
                </a:ln>
                <a:solidFill>
                  <a:prstClr val="black"/>
                </a:solidFill>
                <a:effectLst/>
                <a:uLnTx/>
                <a:uFillTx/>
                <a:latin typeface="JansonText-Bold"/>
                <a:ea typeface="+mn-ea"/>
                <a:cs typeface="+mn-cs"/>
              </a:rPr>
              <a:t>Resistance</a:t>
            </a:r>
            <a:r>
              <a:rPr kumimoji="0" lang="es-AR" sz="1800" b="0" i="0" u="none" strike="noStrike" kern="1200" cap="none" spc="0" normalizeH="0" baseline="0" noProof="0" dirty="0">
                <a:ln>
                  <a:noFill/>
                </a:ln>
                <a:solidFill>
                  <a:prstClr val="black"/>
                </a:solidFill>
                <a:effectLst/>
                <a:uLnTx/>
                <a:uFillTx/>
                <a:latin typeface="JansonText-Bold"/>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Many studies with PGPR and PGPF have supported the notion that ISR by beneficial microbes is commonly based </a:t>
            </a:r>
            <a:r>
              <a:rPr kumimoji="0" lang="es-AR" sz="1800" b="0" i="0" u="none" strike="noStrike" kern="1200" cap="none" spc="0" normalizeH="0" baseline="0" noProof="0" dirty="0" err="1">
                <a:ln>
                  <a:noFill/>
                </a:ln>
                <a:solidFill>
                  <a:prstClr val="black"/>
                </a:solidFill>
                <a:effectLst/>
                <a:uLnTx/>
                <a:uFillTx/>
                <a:latin typeface="Calibri" panose="020F0502020204030204"/>
                <a:ea typeface="+mn-ea"/>
                <a:cs typeface="+mn-cs"/>
              </a:rPr>
              <a:t>on</a:t>
            </a: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800" b="1" i="0" u="none" strike="noStrike" kern="1200" cap="none" spc="0" normalizeH="0" baseline="0" noProof="0" dirty="0" err="1">
                <a:ln>
                  <a:noFill/>
                </a:ln>
                <a:solidFill>
                  <a:prstClr val="black"/>
                </a:solidFill>
                <a:effectLst/>
                <a:uLnTx/>
                <a:uFillTx/>
                <a:latin typeface="Calibri" panose="020F0502020204030204"/>
                <a:ea typeface="+mn-ea"/>
                <a:cs typeface="+mn-cs"/>
              </a:rPr>
              <a:t>priming</a:t>
            </a:r>
            <a:r>
              <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484A0167-42B4-BE2D-7B79-63FE6BB920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052736"/>
            <a:ext cx="5363076" cy="389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0363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00448Movie S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1556792"/>
            <a:ext cx="3610083" cy="3610083"/>
          </a:xfrm>
          <a:prstGeom prst="rect">
            <a:avLst/>
          </a:prstGeom>
        </p:spPr>
      </p:pic>
      <p:pic>
        <p:nvPicPr>
          <p:cNvPr id="10" name="2000448Movie S4.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41837" y="1556792"/>
            <a:ext cx="3610083" cy="3610083"/>
          </a:xfrm>
          <a:prstGeom prst="rect">
            <a:avLst/>
          </a:prstGeom>
        </p:spPr>
      </p:pic>
      <p:grpSp>
        <p:nvGrpSpPr>
          <p:cNvPr id="18" name="Grupo 17"/>
          <p:cNvGrpSpPr/>
          <p:nvPr/>
        </p:nvGrpSpPr>
        <p:grpSpPr>
          <a:xfrm>
            <a:off x="179512" y="1412776"/>
            <a:ext cx="3755983" cy="4014514"/>
            <a:chOff x="230778" y="1412776"/>
            <a:chExt cx="3755983" cy="4014514"/>
          </a:xfrm>
        </p:grpSpPr>
        <p:sp>
          <p:nvSpPr>
            <p:cNvPr id="16" name="Rectángulo 15"/>
            <p:cNvSpPr/>
            <p:nvPr/>
          </p:nvSpPr>
          <p:spPr>
            <a:xfrm>
              <a:off x="230778" y="1412776"/>
              <a:ext cx="3755983" cy="401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o 16"/>
            <p:cNvGrpSpPr/>
            <p:nvPr/>
          </p:nvGrpSpPr>
          <p:grpSpPr>
            <a:xfrm>
              <a:off x="539552" y="1988840"/>
              <a:ext cx="2793625" cy="2147096"/>
              <a:chOff x="148429" y="1929977"/>
              <a:chExt cx="2793625" cy="2147096"/>
            </a:xfrm>
          </p:grpSpPr>
          <p:pic>
            <p:nvPicPr>
              <p:cNvPr id="12"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1711"/>
              <a:stretch/>
            </p:blipFill>
            <p:spPr bwMode="auto">
              <a:xfrm>
                <a:off x="862486" y="1929977"/>
                <a:ext cx="664723" cy="2147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029" r="53285"/>
              <a:stretch/>
            </p:blipFill>
            <p:spPr bwMode="auto">
              <a:xfrm>
                <a:off x="1536893" y="1929977"/>
                <a:ext cx="715506" cy="2147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031" r="26861"/>
              <a:stretch/>
            </p:blipFill>
            <p:spPr bwMode="auto">
              <a:xfrm>
                <a:off x="2247536" y="1929977"/>
                <a:ext cx="694518" cy="2147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1819"/>
              <a:stretch/>
            </p:blipFill>
            <p:spPr bwMode="auto">
              <a:xfrm>
                <a:off x="148429" y="1929977"/>
                <a:ext cx="660795" cy="2147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4" name="13 Grupo"/>
          <p:cNvGrpSpPr/>
          <p:nvPr/>
        </p:nvGrpSpPr>
        <p:grpSpPr>
          <a:xfrm>
            <a:off x="3707904" y="1268760"/>
            <a:ext cx="5040560" cy="4608512"/>
            <a:chOff x="3654421" y="1484784"/>
            <a:chExt cx="5094043" cy="4752528"/>
          </a:xfrm>
        </p:grpSpPr>
        <p:grpSp>
          <p:nvGrpSpPr>
            <p:cNvPr id="5" name="11 Grupo"/>
            <p:cNvGrpSpPr/>
            <p:nvPr/>
          </p:nvGrpSpPr>
          <p:grpSpPr>
            <a:xfrm>
              <a:off x="3654421" y="1484784"/>
              <a:ext cx="5094043" cy="4752528"/>
              <a:chOff x="2750840" y="1813769"/>
              <a:chExt cx="4046775" cy="3775471"/>
            </a:xfrm>
          </p:grpSpPr>
          <p:pic>
            <p:nvPicPr>
              <p:cNvPr id="7"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r="25906"/>
              <a:stretch/>
            </p:blipFill>
            <p:spPr bwMode="auto">
              <a:xfrm>
                <a:off x="2750840" y="1813769"/>
                <a:ext cx="4046775" cy="376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l="73307" t="89688"/>
              <a:stretch/>
            </p:blipFill>
            <p:spPr bwMode="auto">
              <a:xfrm>
                <a:off x="5339743" y="5200568"/>
                <a:ext cx="1457872" cy="38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12 Rectángulo"/>
            <p:cNvSpPr/>
            <p:nvPr/>
          </p:nvSpPr>
          <p:spPr>
            <a:xfrm>
              <a:off x="3654421" y="1484784"/>
              <a:ext cx="321181"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40 CuadroTexto"/>
          <p:cNvSpPr txBox="1"/>
          <p:nvPr/>
        </p:nvSpPr>
        <p:spPr>
          <a:xfrm>
            <a:off x="201736" y="5589240"/>
            <a:ext cx="638249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rPr>
              <a:t>Miller </a:t>
            </a:r>
            <a:r>
              <a:rPr kumimoji="0" lang="es-AR" sz="1600" b="1"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rPr>
              <a:t>(2009) </a:t>
            </a:r>
            <a:r>
              <a:rPr kumimoji="0" lang="es-AR" sz="1600" b="1" i="0" u="none" strike="noStrike" kern="1200" cap="none" spc="0" normalizeH="0" baseline="0" noProof="0" dirty="0" err="1">
                <a:ln>
                  <a:noFill/>
                </a:ln>
                <a:solidFill>
                  <a:prstClr val="black"/>
                </a:solidFill>
                <a:effectLst/>
                <a:uLnTx/>
                <a:uFillTx/>
                <a:latin typeface="Calibri" panose="020F0502020204030204"/>
                <a:ea typeface="+mn-ea"/>
                <a:cs typeface="+mn-cs"/>
              </a:rPr>
              <a:t>Science</a:t>
            </a:r>
            <a:endPar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Baxter et al. (2014)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Journal</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of Experimental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Botany</a:t>
            </a:r>
            <a:endPar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Fernandez</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Göbel</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et al. (2019)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Frontiers</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Plant</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Science</a:t>
            </a:r>
            <a:endPar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Fichman</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Mittler</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(2020)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Plant</a:t>
            </a:r>
            <a:r>
              <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AR" sz="1600" b="0" i="0" u="none" strike="noStrike" kern="1200" cap="none" spc="0" normalizeH="0" baseline="0" noProof="0" dirty="0" err="1">
                <a:ln>
                  <a:noFill/>
                </a:ln>
                <a:solidFill>
                  <a:prstClr val="black"/>
                </a:solidFill>
                <a:effectLst/>
                <a:uLnTx/>
                <a:uFillTx/>
                <a:latin typeface="Calibri" panose="020F0502020204030204"/>
                <a:ea typeface="+mn-ea"/>
                <a:cs typeface="+mn-cs"/>
              </a:rPr>
              <a:t>Journal</a:t>
            </a:r>
            <a:endParaRPr kumimoji="0" lang="es-A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Box 2"/>
          <p:cNvSpPr txBox="1">
            <a:spLocks noChangeArrowheads="1"/>
          </p:cNvSpPr>
          <p:nvPr/>
        </p:nvSpPr>
        <p:spPr bwMode="auto">
          <a:xfrm>
            <a:off x="323528" y="188640"/>
            <a:ext cx="8496944" cy="830997"/>
          </a:xfrm>
          <a:prstGeom prst="rect">
            <a:avLst/>
          </a:prstGeom>
          <a:solidFill>
            <a:srgbClr val="1BAE02"/>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Señales sistémicas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s-AR" altLang="es-AR"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Señalización redox</a:t>
            </a:r>
          </a:p>
        </p:txBody>
      </p:sp>
    </p:spTree>
    <p:extLst>
      <p:ext uri="{BB962C8B-B14F-4D97-AF65-F5344CB8AC3E}">
        <p14:creationId xmlns:p14="http://schemas.microsoft.com/office/powerpoint/2010/main" val="126272696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video>
              <p:cMediaNode vol="80000">
                <p:cTn id="17" repeatCount="indefinite" fill="hold" display="0">
                  <p:stCondLst>
                    <p:cond delay="indefinite"/>
                  </p:stCondLst>
                </p:cTn>
                <p:tgtEl>
                  <p:spTgt spid="10"/>
                </p:tgtEl>
              </p:cMediaNode>
            </p:video>
          </p:childTnLst>
        </p:cTn>
      </p:par>
    </p:tnLst>
    <p:bldLst>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cío\Tesina\Papeles para Tesina\Presentación final\Fotos para presentación\PGPR de Arabidops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138" y="985838"/>
            <a:ext cx="6646863"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Estrella de 32 puntas"/>
          <p:cNvSpPr/>
          <p:nvPr/>
        </p:nvSpPr>
        <p:spPr>
          <a:xfrm>
            <a:off x="993775" y="2565400"/>
            <a:ext cx="863600" cy="287338"/>
          </a:xfrm>
          <a:prstGeom prst="star32">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7 Estrella de 32 puntas"/>
          <p:cNvSpPr/>
          <p:nvPr/>
        </p:nvSpPr>
        <p:spPr>
          <a:xfrm>
            <a:off x="1425575" y="4221163"/>
            <a:ext cx="936625" cy="360362"/>
          </a:xfrm>
          <a:prstGeom prst="star32">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169" name="Picture 1" descr="C:\Users\Rocío\Tesina\Papeles para Tesina\Presentación final\Fotos para presentación\EA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925" y="2346325"/>
            <a:ext cx="45370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5 CuadroTexto"/>
          <p:cNvSpPr txBox="1">
            <a:spLocks noChangeArrowheads="1"/>
          </p:cNvSpPr>
          <p:nvPr/>
        </p:nvSpPr>
        <p:spPr bwMode="auto">
          <a:xfrm>
            <a:off x="1476375" y="188913"/>
            <a:ext cx="6983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eaLnBrk="0" fontAlgn="base" hangingPunct="0">
              <a:spcBef>
                <a:spcPct val="0"/>
              </a:spcBef>
              <a:spcAft>
                <a:spcPct val="0"/>
              </a:spcAft>
              <a:defRPr sz="2000">
                <a:solidFill>
                  <a:schemeClr val="bg1"/>
                </a:solidFill>
                <a:latin typeface="Arial" panose="020B0604020202020204" pitchFamily="34" charset="0"/>
              </a:defRPr>
            </a:lvl6pPr>
            <a:lvl7pPr marL="2971800" indent="-228600" eaLnBrk="0" fontAlgn="base" hangingPunct="0">
              <a:spcBef>
                <a:spcPct val="0"/>
              </a:spcBef>
              <a:spcAft>
                <a:spcPct val="0"/>
              </a:spcAft>
              <a:defRPr sz="2000">
                <a:solidFill>
                  <a:schemeClr val="bg1"/>
                </a:solidFill>
                <a:latin typeface="Arial" panose="020B0604020202020204" pitchFamily="34" charset="0"/>
              </a:defRPr>
            </a:lvl7pPr>
            <a:lvl8pPr marL="3429000" indent="-228600" eaLnBrk="0" fontAlgn="base" hangingPunct="0">
              <a:spcBef>
                <a:spcPct val="0"/>
              </a:spcBef>
              <a:spcAft>
                <a:spcPct val="0"/>
              </a:spcAft>
              <a:defRPr sz="2000">
                <a:solidFill>
                  <a:schemeClr val="bg1"/>
                </a:solidFill>
                <a:latin typeface="Arial" panose="020B0604020202020204" pitchFamily="34" charset="0"/>
              </a:defRPr>
            </a:lvl8pPr>
            <a:lvl9pPr marL="3886200" indent="-228600" eaLnBrk="0" fontAlgn="base" hangingPunct="0">
              <a:spcBef>
                <a:spcPct val="0"/>
              </a:spcBef>
              <a:spcAft>
                <a:spcPct val="0"/>
              </a:spcAft>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Efectos sistémicos inducidos por rizobacterias</a:t>
            </a:r>
            <a:endParaRPr kumimoji="0" lang="es-E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6151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69"/>
                                        </p:tgtEl>
                                        <p:attrNameLst>
                                          <p:attrName>style.visibility</p:attrName>
                                        </p:attrNameLst>
                                      </p:cBhvr>
                                      <p:to>
                                        <p:strVal val="visible"/>
                                      </p:to>
                                    </p:set>
                                    <p:animEffect transition="in" filter="fade">
                                      <p:cBhvr>
                                        <p:cTn id="22"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8564" y="477994"/>
            <a:ext cx="8312243" cy="2857997"/>
          </a:xfrm>
          <a:prstGeom prst="rect">
            <a:avLst/>
          </a:prstGeom>
        </p:spPr>
      </p:pic>
    </p:spTree>
    <p:extLst>
      <p:ext uri="{BB962C8B-B14F-4D97-AF65-F5344CB8AC3E}">
        <p14:creationId xmlns:p14="http://schemas.microsoft.com/office/powerpoint/2010/main" val="1639795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0" y="5760"/>
            <a:ext cx="9144000" cy="461665"/>
          </a:xfrm>
          <a:prstGeom prst="rect">
            <a:avLst/>
          </a:prstGeom>
          <a:solidFill>
            <a:srgbClr val="002060">
              <a:alpha val="60000"/>
            </a:srgbClr>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ctr" fontAlgn="base">
              <a:spcBef>
                <a:spcPts val="600"/>
              </a:spcBef>
              <a:spcAft>
                <a:spcPct val="0"/>
              </a:spcAft>
              <a:buClr>
                <a:srgbClr val="FF0000"/>
              </a:buClr>
              <a:buFont typeface="Wingdings" panose="05000000000000000000" pitchFamily="2" charset="2"/>
              <a:buChar char="ü"/>
              <a:defRPr sz="2400">
                <a:solidFill>
                  <a:prstClr val="white"/>
                </a:solidFill>
                <a:latin typeface="Calibri" panose="020F0502020204030204" pitchFamily="34" charset="0"/>
                <a:cs typeface="Calibri" panose="020F050202020403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342900" marR="0" lvl="0" indent="-342900" algn="ctr" defTabSz="914400" rtl="0" eaLnBrk="1" fontAlgn="base" latinLnBrk="0" hangingPunct="1">
              <a:lnSpc>
                <a:spcPct val="100000"/>
              </a:lnSpc>
              <a:spcBef>
                <a:spcPts val="600"/>
              </a:spcBef>
              <a:spcAft>
                <a:spcPct val="0"/>
              </a:spcAft>
              <a:buClr>
                <a:srgbClr val="FF0000"/>
              </a:buClr>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Legume-rhizobia  symbiotic interaction:  local and systemic responses</a:t>
            </a:r>
          </a:p>
        </p:txBody>
      </p:sp>
      <p:pic>
        <p:nvPicPr>
          <p:cNvPr id="3" name="Imagen 2"/>
          <p:cNvPicPr>
            <a:picLocks noChangeAspect="1"/>
          </p:cNvPicPr>
          <p:nvPr/>
        </p:nvPicPr>
        <p:blipFill>
          <a:blip r:embed="rId3"/>
          <a:stretch>
            <a:fillRect/>
          </a:stretch>
        </p:blipFill>
        <p:spPr>
          <a:xfrm>
            <a:off x="4025381" y="1067583"/>
            <a:ext cx="5383235" cy="5456393"/>
          </a:xfrm>
          <a:prstGeom prst="rect">
            <a:avLst/>
          </a:prstGeom>
        </p:spPr>
      </p:pic>
      <p:pic>
        <p:nvPicPr>
          <p:cNvPr id="2" name="Imagen 1"/>
          <p:cNvPicPr>
            <a:picLocks noChangeAspect="1"/>
          </p:cNvPicPr>
          <p:nvPr/>
        </p:nvPicPr>
        <p:blipFill>
          <a:blip r:embed="rId4"/>
          <a:stretch>
            <a:fillRect/>
          </a:stretch>
        </p:blipFill>
        <p:spPr>
          <a:xfrm>
            <a:off x="323528" y="854081"/>
            <a:ext cx="4043190" cy="5510845"/>
          </a:xfrm>
          <a:prstGeom prst="rect">
            <a:avLst/>
          </a:prstGeom>
        </p:spPr>
      </p:pic>
      <p:grpSp>
        <p:nvGrpSpPr>
          <p:cNvPr id="10" name="Group 92"/>
          <p:cNvGrpSpPr>
            <a:grpSpLocks/>
          </p:cNvGrpSpPr>
          <p:nvPr/>
        </p:nvGrpSpPr>
        <p:grpSpPr bwMode="auto">
          <a:xfrm>
            <a:off x="3059832" y="2709168"/>
            <a:ext cx="3314068" cy="2173224"/>
            <a:chOff x="1626" y="1669"/>
            <a:chExt cx="3492" cy="2450"/>
          </a:xfrm>
        </p:grpSpPr>
        <p:sp>
          <p:nvSpPr>
            <p:cNvPr id="11" name="AutoShape 93"/>
            <p:cNvSpPr>
              <a:spLocks noChangeArrowheads="1"/>
            </p:cNvSpPr>
            <p:nvPr/>
          </p:nvSpPr>
          <p:spPr bwMode="auto">
            <a:xfrm>
              <a:off x="1626" y="1669"/>
              <a:ext cx="3492" cy="245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AR" altLang="es-MX"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Text Box 94"/>
            <p:cNvSpPr txBox="1">
              <a:spLocks noChangeArrowheads="1"/>
            </p:cNvSpPr>
            <p:nvPr/>
          </p:nvSpPr>
          <p:spPr bwMode="auto">
            <a:xfrm>
              <a:off x="2637" y="2451"/>
              <a:ext cx="1270"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AR" altLang="es-MX" sz="2800" b="0" i="0" u="none" strike="noStrike" kern="1200" cap="none" spc="0" normalizeH="0" baseline="0" noProof="0" dirty="0">
                  <a:ln>
                    <a:noFill/>
                  </a:ln>
                  <a:solidFill>
                    <a:srgbClr val="FFFFFF"/>
                  </a:solidFill>
                  <a:effectLst/>
                  <a:uLnTx/>
                  <a:uFillTx/>
                  <a:latin typeface="Arial" charset="0"/>
                  <a:ea typeface="+mn-ea"/>
                  <a:cs typeface="+mn-cs"/>
                </a:rPr>
                <a:t>Stress</a:t>
              </a:r>
              <a:endParaRPr kumimoji="0" lang="es-ES" altLang="es-MX" sz="2800" b="0" i="0" u="none" strike="noStrike" kern="1200" cap="none" spc="0" normalizeH="0" baseline="0" noProof="0" dirty="0">
                <a:ln>
                  <a:noFill/>
                </a:ln>
                <a:solidFill>
                  <a:srgbClr val="FFFFFF"/>
                </a:solidFill>
                <a:effectLst/>
                <a:uLnTx/>
                <a:uFillTx/>
                <a:latin typeface="Arial" charset="0"/>
                <a:ea typeface="+mn-ea"/>
                <a:cs typeface="+mn-cs"/>
              </a:endParaRPr>
            </a:p>
          </p:txBody>
        </p:sp>
      </p:grpSp>
      <p:sp>
        <p:nvSpPr>
          <p:cNvPr id="4" name="CuadroTexto 3"/>
          <p:cNvSpPr txBox="1"/>
          <p:nvPr/>
        </p:nvSpPr>
        <p:spPr>
          <a:xfrm>
            <a:off x="71500" y="6523977"/>
            <a:ext cx="2160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1" u="none" strike="noStrike" kern="1200" cap="none" spc="0" normalizeH="0" baseline="0" noProof="0" dirty="0" err="1">
                <a:ln>
                  <a:noFill/>
                </a:ln>
                <a:solidFill>
                  <a:prstClr val="black"/>
                </a:solidFill>
                <a:effectLst/>
                <a:uLnTx/>
                <a:uFillTx/>
                <a:latin typeface="Calibri"/>
                <a:ea typeface="+mn-ea"/>
                <a:cs typeface="+mn-cs"/>
              </a:rPr>
              <a:t>Oldroy</a:t>
            </a:r>
            <a:r>
              <a:rPr kumimoji="0" lang="es-AR" sz="1400" b="0" i="1" u="none" strike="noStrike" kern="1200" cap="none" spc="0" normalizeH="0" baseline="0" noProof="0" dirty="0">
                <a:ln>
                  <a:noFill/>
                </a:ln>
                <a:solidFill>
                  <a:prstClr val="black"/>
                </a:solidFill>
                <a:effectLst/>
                <a:uLnTx/>
                <a:uFillTx/>
                <a:latin typeface="Calibri"/>
                <a:ea typeface="+mn-ea"/>
                <a:cs typeface="+mn-cs"/>
              </a:rPr>
              <a:t>, et al. 2008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CuadroTexto 14"/>
          <p:cNvSpPr txBox="1"/>
          <p:nvPr/>
        </p:nvSpPr>
        <p:spPr>
          <a:xfrm>
            <a:off x="7308304" y="6550223"/>
            <a:ext cx="2160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1" u="none" strike="noStrike" kern="1200" cap="none" spc="0" normalizeH="0" baseline="0" noProof="0" dirty="0">
                <a:ln>
                  <a:noFill/>
                </a:ln>
                <a:solidFill>
                  <a:prstClr val="black"/>
                </a:solidFill>
                <a:effectLst/>
                <a:uLnTx/>
                <a:uFillTx/>
                <a:latin typeface="Calibri"/>
                <a:ea typeface="+mn-ea"/>
                <a:cs typeface="+mn-cs"/>
              </a:rPr>
              <a:t>Wang, et al. 2014 </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814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133600" y="152400"/>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800" b="0" i="0" u="none" strike="noStrike" kern="1200" cap="none" spc="0" normalizeH="0" baseline="0" noProof="0" dirty="0">
                <a:ln>
                  <a:noFill/>
                </a:ln>
                <a:solidFill>
                  <a:srgbClr val="FFFFFF"/>
                </a:solidFill>
                <a:effectLst/>
                <a:uLnTx/>
                <a:uFillTx/>
                <a:latin typeface="Arial" pitchFamily="34" charset="0"/>
                <a:ea typeface="+mn-ea"/>
                <a:cs typeface="+mn-cs"/>
              </a:rPr>
              <a:t>Ciclo del nitrógeno</a:t>
            </a:r>
            <a:endParaRPr kumimoji="0" lang="es-ES" altLang="es-MX" sz="2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100" name="Text Box 4"/>
          <p:cNvSpPr txBox="1">
            <a:spLocks noChangeArrowheads="1"/>
          </p:cNvSpPr>
          <p:nvPr/>
        </p:nvSpPr>
        <p:spPr bwMode="auto">
          <a:xfrm>
            <a:off x="5867400" y="685831"/>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MX" sz="2400" b="1" i="0" u="none" strike="noStrike" kern="1200" cap="none" spc="0" normalizeH="0" baseline="0" noProof="0">
                <a:ln>
                  <a:noFill/>
                </a:ln>
                <a:solidFill>
                  <a:srgbClr val="FFFFFF"/>
                </a:solidFill>
                <a:effectLst/>
                <a:uLnTx/>
                <a:uFillTx/>
                <a:latin typeface="Arial" pitchFamily="34" charset="0"/>
                <a:ea typeface="+mn-ea"/>
                <a:cs typeface="+mn-cs"/>
              </a:rPr>
              <a:t>Puntos de ingreso</a:t>
            </a:r>
            <a:endParaRPr kumimoji="0" lang="es-ES" altLang="es-MX" sz="2400" b="1"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101" name="Text Box 5"/>
          <p:cNvSpPr txBox="1">
            <a:spLocks noChangeArrowheads="1"/>
          </p:cNvSpPr>
          <p:nvPr/>
        </p:nvSpPr>
        <p:spPr bwMode="auto">
          <a:xfrm>
            <a:off x="5943600" y="1219201"/>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000" b="0" i="0" u="none" strike="noStrike" kern="1200" cap="none" spc="0" normalizeH="0" baseline="0" noProof="0">
                <a:ln>
                  <a:noFill/>
                </a:ln>
                <a:solidFill>
                  <a:srgbClr val="FFFFFF"/>
                </a:solidFill>
                <a:effectLst/>
                <a:uLnTx/>
                <a:uFillTx/>
                <a:latin typeface="Arial" pitchFamily="34" charset="0"/>
                <a:ea typeface="+mn-ea"/>
                <a:cs typeface="+mn-cs"/>
              </a:rPr>
              <a:t>Fertilización</a:t>
            </a:r>
            <a:endParaRPr kumimoji="0" lang="es-ES" altLang="es-MX" sz="2000" b="0" i="0" u="none" strike="noStrike" kern="1200" cap="none" spc="0" normalizeH="0" baseline="0" noProof="0">
              <a:ln>
                <a:noFill/>
              </a:ln>
              <a:solidFill>
                <a:srgbClr val="FFFFFF"/>
              </a:solidFill>
              <a:effectLst/>
              <a:uLnTx/>
              <a:uFillTx/>
              <a:latin typeface="Arial" pitchFamily="34" charset="0"/>
              <a:ea typeface="+mn-ea"/>
              <a:cs typeface="+mn-cs"/>
            </a:endParaRPr>
          </a:p>
        </p:txBody>
      </p:sp>
      <p:grpSp>
        <p:nvGrpSpPr>
          <p:cNvPr id="4102" name="Group 8"/>
          <p:cNvGrpSpPr>
            <a:grpSpLocks/>
          </p:cNvGrpSpPr>
          <p:nvPr/>
        </p:nvGrpSpPr>
        <p:grpSpPr bwMode="auto">
          <a:xfrm>
            <a:off x="5943600" y="1752642"/>
            <a:ext cx="2971800" cy="1570039"/>
            <a:chOff x="3744" y="1248"/>
            <a:chExt cx="1872" cy="989"/>
          </a:xfrm>
        </p:grpSpPr>
        <p:sp>
          <p:nvSpPr>
            <p:cNvPr id="4104" name="Text Box 6"/>
            <p:cNvSpPr txBox="1">
              <a:spLocks noChangeArrowheads="1"/>
            </p:cNvSpPr>
            <p:nvPr/>
          </p:nvSpPr>
          <p:spPr bwMode="auto">
            <a:xfrm>
              <a:off x="3744" y="1248"/>
              <a:ext cx="187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
                  <a:srgbClr val="FF3300"/>
                </a:buClr>
                <a:buSzTx/>
                <a:buFont typeface="Wingdings" pitchFamily="2" charset="2"/>
                <a:buChar char="v"/>
                <a:tabLst/>
                <a:defRPr/>
              </a:pPr>
              <a:r>
                <a:rPr kumimoji="0" lang="es-AR" altLang="es-MX" sz="2400" b="0" i="0" u="none" strike="noStrike" kern="1200" cap="none" spc="0" normalizeH="0" baseline="0" noProof="0">
                  <a:ln>
                    <a:noFill/>
                  </a:ln>
                  <a:solidFill>
                    <a:srgbClr val="99FF33"/>
                  </a:solidFill>
                  <a:effectLst/>
                  <a:uLnTx/>
                  <a:uFillTx/>
                  <a:latin typeface="Arial" pitchFamily="34" charset="0"/>
                  <a:ea typeface="+mn-ea"/>
                  <a:cs typeface="+mn-cs"/>
                </a:rPr>
                <a:t>Fijación biológica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99FF33"/>
                  </a:solidFill>
                  <a:effectLst/>
                  <a:uLnTx/>
                  <a:uFillTx/>
                  <a:latin typeface="Arial" pitchFamily="34" charset="0"/>
                  <a:ea typeface="+mn-ea"/>
                  <a:cs typeface="+mn-cs"/>
                </a:rPr>
                <a:t>N</a:t>
              </a:r>
              <a:r>
                <a:rPr kumimoji="0" lang="es-AR" altLang="es-MX" sz="2400" b="0" i="0" u="none" strike="noStrike" kern="1200" cap="none" spc="0" normalizeH="0" baseline="-25000" noProof="0">
                  <a:ln>
                    <a:noFill/>
                  </a:ln>
                  <a:solidFill>
                    <a:srgbClr val="99FF33"/>
                  </a:solidFill>
                  <a:effectLst/>
                  <a:uLnTx/>
                  <a:uFillTx/>
                  <a:latin typeface="Arial" pitchFamily="34" charset="0"/>
                  <a:ea typeface="+mn-ea"/>
                  <a:cs typeface="+mn-cs"/>
                </a:rPr>
                <a:t>2</a:t>
              </a:r>
              <a:r>
                <a:rPr kumimoji="0" lang="es-AR" altLang="es-MX" sz="2400" b="0" i="0" u="none" strike="noStrike" kern="1200" cap="none" spc="0" normalizeH="0" baseline="0" noProof="0">
                  <a:ln>
                    <a:noFill/>
                  </a:ln>
                  <a:solidFill>
                    <a:srgbClr val="99FF33"/>
                  </a:solidFill>
                  <a:effectLst/>
                  <a:uLnTx/>
                  <a:uFillTx/>
                  <a:latin typeface="Arial" pitchFamily="34" charset="0"/>
                  <a:ea typeface="+mn-ea"/>
                  <a:cs typeface="+mn-cs"/>
                </a:rPr>
                <a:t>        NH</a:t>
              </a:r>
              <a:r>
                <a:rPr kumimoji="0" lang="es-AR" altLang="es-MX" sz="2400" b="0" i="0" u="none" strike="noStrike" kern="1200" cap="none" spc="0" normalizeH="0" baseline="-25000" noProof="0">
                  <a:ln>
                    <a:noFill/>
                  </a:ln>
                  <a:solidFill>
                    <a:srgbClr val="99FF33"/>
                  </a:solidFill>
                  <a:effectLst/>
                  <a:uLnTx/>
                  <a:uFillTx/>
                  <a:latin typeface="Arial" pitchFamily="34" charset="0"/>
                  <a:ea typeface="+mn-ea"/>
                  <a:cs typeface="+mn-cs"/>
                </a:rPr>
                <a:t>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99FF33"/>
                  </a:solidFill>
                  <a:effectLst/>
                  <a:uLnTx/>
                  <a:uFillTx/>
                  <a:latin typeface="Arial" pitchFamily="34" charset="0"/>
                  <a:ea typeface="+mn-ea"/>
                  <a:cs typeface="+mn-cs"/>
                </a:rPr>
                <a:t>Procariotes</a:t>
              </a:r>
              <a:endParaRPr kumimoji="0" lang="es-ES" altLang="es-MX" sz="2400" b="0" i="0" u="none" strike="noStrike" kern="1200" cap="none" spc="0" normalizeH="0" baseline="0" noProof="0">
                <a:ln>
                  <a:noFill/>
                </a:ln>
                <a:solidFill>
                  <a:srgbClr val="99FF33"/>
                </a:solidFill>
                <a:effectLst/>
                <a:uLnTx/>
                <a:uFillTx/>
                <a:latin typeface="Arial" pitchFamily="34" charset="0"/>
                <a:ea typeface="+mn-ea"/>
                <a:cs typeface="+mn-cs"/>
              </a:endParaRPr>
            </a:p>
          </p:txBody>
        </p:sp>
        <p:sp>
          <p:nvSpPr>
            <p:cNvPr id="4105" name="Line 7"/>
            <p:cNvSpPr>
              <a:spLocks noChangeShapeType="1"/>
            </p:cNvSpPr>
            <p:nvPr/>
          </p:nvSpPr>
          <p:spPr bwMode="auto">
            <a:xfrm>
              <a:off x="4512" y="1776"/>
              <a:ext cx="24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itchFamily="34" charset="0"/>
                <a:ea typeface="+mn-ea"/>
                <a:cs typeface="+mn-cs"/>
              </a:endParaRPr>
            </a:p>
          </p:txBody>
        </p:sp>
      </p:grpSp>
      <p:sp>
        <p:nvSpPr>
          <p:cNvPr id="4103" name="Text Box 9"/>
          <p:cNvSpPr txBox="1">
            <a:spLocks noChangeArrowheads="1"/>
          </p:cNvSpPr>
          <p:nvPr/>
        </p:nvSpPr>
        <p:spPr bwMode="auto">
          <a:xfrm>
            <a:off x="5753100" y="3322681"/>
            <a:ext cx="3352800" cy="23128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AR" altLang="es-MX" sz="2400" b="0" i="0" u="none" strike="noStrike" kern="1200" cap="none" spc="0" normalizeH="0" baseline="0" noProof="0" dirty="0">
                <a:ln>
                  <a:noFill/>
                </a:ln>
                <a:solidFill>
                  <a:srgbClr val="000000"/>
                </a:solidFill>
                <a:effectLst/>
                <a:uLnTx/>
                <a:uFillTx/>
                <a:latin typeface="Arial" pitchFamily="34" charset="0"/>
                <a:ea typeface="+mn-ea"/>
                <a:cs typeface="+mn-cs"/>
              </a:rPr>
              <a:t>Destinos del NH</a:t>
            </a:r>
            <a:r>
              <a:rPr kumimoji="0" lang="es-AR" altLang="es-MX" sz="2400" b="0" i="0" u="none" strike="noStrike" kern="1200" cap="none" spc="0" normalizeH="0" baseline="-25000" noProof="0" dirty="0">
                <a:ln>
                  <a:noFill/>
                </a:ln>
                <a:solidFill>
                  <a:srgbClr val="000000"/>
                </a:solidFill>
                <a:effectLst/>
                <a:uLnTx/>
                <a:uFillTx/>
                <a:latin typeface="Arial" pitchFamily="34" charset="0"/>
                <a:ea typeface="+mn-ea"/>
                <a:cs typeface="+mn-cs"/>
              </a:rPr>
              <a:t>3</a:t>
            </a:r>
            <a:r>
              <a:rPr kumimoji="0" lang="es-AR" altLang="es-MX" sz="24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amino ácidos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Ácidos nucleicos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009900"/>
                </a:solidFill>
                <a:effectLst/>
                <a:uLnTx/>
                <a:uFillTx/>
                <a:latin typeface="Arial" pitchFamily="34" charset="0"/>
                <a:ea typeface="+mn-ea"/>
                <a:cs typeface="+mn-cs"/>
              </a:rPr>
              <a:t>Clorofilas</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s-AR" altLang="es-MX" sz="2000" b="0" i="0" u="none" strike="noStrike" kern="1200" cap="none" spc="0" normalizeH="0" baseline="0" noProof="0" dirty="0">
                <a:ln>
                  <a:noFill/>
                </a:ln>
                <a:solidFill>
                  <a:srgbClr val="000000"/>
                </a:solidFill>
                <a:effectLst/>
                <a:uLnTx/>
                <a:uFillTx/>
                <a:latin typeface="Arial" pitchFamily="34" charset="0"/>
                <a:ea typeface="+mn-ea"/>
                <a:cs typeface="+mn-cs"/>
              </a:rPr>
              <a:t>Hormonas</a:t>
            </a:r>
          </a:p>
          <a:p>
            <a:pPr marL="0" marR="0" lvl="0" indent="0" algn="ctr" defTabSz="914400" rtl="0" eaLnBrk="1" fontAlgn="base" latinLnBrk="0" hangingPunct="1">
              <a:lnSpc>
                <a:spcPct val="70000"/>
              </a:lnSpc>
              <a:spcBef>
                <a:spcPct val="50000"/>
              </a:spcBef>
              <a:spcAft>
                <a:spcPct val="0"/>
              </a:spcAft>
              <a:buClrTx/>
              <a:buSzTx/>
              <a:buFontTx/>
              <a:buNone/>
              <a:tabLst/>
              <a:defRPr/>
            </a:pPr>
            <a:endParaRPr kumimoji="0" lang="es-AR" altLang="es-MX" sz="2000" b="0" i="0" u="none" strike="noStrike" kern="1200" cap="none" spc="0" normalizeH="0" noProof="0" dirty="0">
              <a:ln>
                <a:noFill/>
              </a:ln>
              <a:solidFill>
                <a:srgbClr val="7030A0"/>
              </a:solidFill>
              <a:effectLst/>
              <a:uLnTx/>
              <a:uFillTx/>
              <a:latin typeface="Arial" pitchFamily="34" charset="0"/>
              <a:ea typeface="+mn-ea"/>
              <a:cs typeface="+mn-cs"/>
            </a:endParaRPr>
          </a:p>
        </p:txBody>
      </p:sp>
      <p:pic>
        <p:nvPicPr>
          <p:cNvPr id="10" name="Imagen 9">
            <a:extLst>
              <a:ext uri="{FF2B5EF4-FFF2-40B4-BE49-F238E27FC236}">
                <a16:creationId xmlns:a16="http://schemas.microsoft.com/office/drawing/2014/main" id="{424D7450-3A83-42A3-B197-524B004CA6D5}"/>
              </a:ext>
            </a:extLst>
          </p:cNvPr>
          <p:cNvPicPr>
            <a:picLocks noChangeAspect="1"/>
          </p:cNvPicPr>
          <p:nvPr/>
        </p:nvPicPr>
        <p:blipFill>
          <a:blip r:embed="rId3"/>
          <a:stretch>
            <a:fillRect/>
          </a:stretch>
        </p:blipFill>
        <p:spPr>
          <a:xfrm>
            <a:off x="0" y="675620"/>
            <a:ext cx="5664383" cy="4691902"/>
          </a:xfrm>
          <a:prstGeom prst="rect">
            <a:avLst/>
          </a:prstGeom>
        </p:spPr>
      </p:pic>
    </p:spTree>
    <p:extLst>
      <p:ext uri="{BB962C8B-B14F-4D97-AF65-F5344CB8AC3E}">
        <p14:creationId xmlns:p14="http://schemas.microsoft.com/office/powerpoint/2010/main" val="3381929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323B1A3F-6C92-4D83-8A0B-8F01DCF2A46F}"/>
              </a:ext>
            </a:extLst>
          </p:cNvPr>
          <p:cNvSpPr>
            <a:spLocks noGrp="1"/>
          </p:cNvSpPr>
          <p:nvPr>
            <p:ph type="title"/>
          </p:nvPr>
        </p:nvSpPr>
        <p:spPr>
          <a:xfrm>
            <a:off x="457200" y="274638"/>
            <a:ext cx="8229600" cy="868362"/>
          </a:xfrm>
          <a:solidFill>
            <a:schemeClr val="accent1">
              <a:lumMod val="20000"/>
              <a:lumOff val="80000"/>
            </a:schemeClr>
          </a:solidFill>
        </p:spPr>
        <p:txBody>
          <a:bodyPr anchor="t"/>
          <a:lstStyle/>
          <a:p>
            <a:pPr>
              <a:defRPr/>
            </a:pPr>
            <a:r>
              <a:rPr lang="en-GB">
                <a:ea typeface="+mj-ea"/>
              </a:rPr>
              <a:t>Host control of nodulation</a:t>
            </a:r>
          </a:p>
        </p:txBody>
      </p:sp>
      <p:sp>
        <p:nvSpPr>
          <p:cNvPr id="2" name="TextBox 1">
            <a:extLst>
              <a:ext uri="{FF2B5EF4-FFF2-40B4-BE49-F238E27FC236}">
                <a16:creationId xmlns:a16="http://schemas.microsoft.com/office/drawing/2014/main" id="{F674D062-99DC-46B1-BB04-A48C51B29CED}"/>
              </a:ext>
            </a:extLst>
          </p:cNvPr>
          <p:cNvSpPr txBox="1"/>
          <p:nvPr/>
        </p:nvSpPr>
        <p:spPr>
          <a:xfrm>
            <a:off x="3810000" y="1676400"/>
            <a:ext cx="4876800" cy="3800475"/>
          </a:xfrm>
          <a:prstGeom prst="rect">
            <a:avLst/>
          </a:prstGeom>
          <a:noFill/>
        </p:spPr>
        <p:txBody>
          <a:bodyPr>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plant:</a:t>
            </a: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Controls the number of nodules formed</a:t>
            </a:r>
          </a:p>
          <a:p>
            <a:pPr marL="285750" marR="0" lvl="0" indent="-2857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Suppresses nodule development when nitrate is available</a:t>
            </a:r>
          </a:p>
          <a:p>
            <a:pPr marL="285750" marR="0" lvl="0" indent="-285750" algn="l" defTabSz="914400" rtl="0" eaLnBrk="1" fontAlgn="base" latinLnBrk="0" hangingPunct="1">
              <a:lnSpc>
                <a:spcPct val="100000"/>
              </a:lnSpc>
              <a:spcBef>
                <a:spcPct val="0"/>
              </a:spcBef>
              <a:spcAft>
                <a:spcPts val="60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Sanctions nodules that do not produce fixed nitrogen</a:t>
            </a:r>
          </a:p>
        </p:txBody>
      </p:sp>
      <p:grpSp>
        <p:nvGrpSpPr>
          <p:cNvPr id="75780" name="Group 187391">
            <a:extLst>
              <a:ext uri="{FF2B5EF4-FFF2-40B4-BE49-F238E27FC236}">
                <a16:creationId xmlns:a16="http://schemas.microsoft.com/office/drawing/2014/main" id="{2CCE4D55-AA58-4E15-8D82-6FA40D75A577}"/>
              </a:ext>
            </a:extLst>
          </p:cNvPr>
          <p:cNvGrpSpPr>
            <a:grpSpLocks/>
          </p:cNvGrpSpPr>
          <p:nvPr/>
        </p:nvGrpSpPr>
        <p:grpSpPr bwMode="auto">
          <a:xfrm>
            <a:off x="533400" y="1382713"/>
            <a:ext cx="2773363" cy="4332287"/>
            <a:chOff x="2236573" y="1543495"/>
            <a:chExt cx="2903838" cy="5024121"/>
          </a:xfrm>
        </p:grpSpPr>
        <p:grpSp>
          <p:nvGrpSpPr>
            <p:cNvPr id="75781" name="Group 113">
              <a:extLst>
                <a:ext uri="{FF2B5EF4-FFF2-40B4-BE49-F238E27FC236}">
                  <a16:creationId xmlns:a16="http://schemas.microsoft.com/office/drawing/2014/main" id="{7E2758E9-B945-462A-A70A-8732619AE276}"/>
                </a:ext>
              </a:extLst>
            </p:cNvPr>
            <p:cNvGrpSpPr>
              <a:grpSpLocks/>
            </p:cNvGrpSpPr>
            <p:nvPr/>
          </p:nvGrpSpPr>
          <p:grpSpPr bwMode="auto">
            <a:xfrm>
              <a:off x="2715565" y="1543495"/>
              <a:ext cx="2086403" cy="3400549"/>
              <a:chOff x="3270614" y="2317039"/>
              <a:chExt cx="2086403" cy="3400549"/>
            </a:xfrm>
          </p:grpSpPr>
          <p:grpSp>
            <p:nvGrpSpPr>
              <p:cNvPr id="75804" name="Group 111">
                <a:extLst>
                  <a:ext uri="{FF2B5EF4-FFF2-40B4-BE49-F238E27FC236}">
                    <a16:creationId xmlns:a16="http://schemas.microsoft.com/office/drawing/2014/main" id="{FA158DC4-8B04-4B4A-A988-6243F65ABA73}"/>
                  </a:ext>
                </a:extLst>
              </p:cNvPr>
              <p:cNvGrpSpPr>
                <a:grpSpLocks/>
              </p:cNvGrpSpPr>
              <p:nvPr/>
            </p:nvGrpSpPr>
            <p:grpSpPr bwMode="auto">
              <a:xfrm>
                <a:off x="3270614" y="2317039"/>
                <a:ext cx="2086403" cy="3400549"/>
                <a:chOff x="3270614" y="2317039"/>
                <a:chExt cx="2086403" cy="3400549"/>
              </a:xfrm>
            </p:grpSpPr>
            <p:grpSp>
              <p:nvGrpSpPr>
                <p:cNvPr id="75807" name="Group 103">
                  <a:extLst>
                    <a:ext uri="{FF2B5EF4-FFF2-40B4-BE49-F238E27FC236}">
                      <a16:creationId xmlns:a16="http://schemas.microsoft.com/office/drawing/2014/main" id="{BFF847B7-07BA-42A0-A810-CE39D085B457}"/>
                    </a:ext>
                  </a:extLst>
                </p:cNvPr>
                <p:cNvGrpSpPr>
                  <a:grpSpLocks/>
                </p:cNvGrpSpPr>
                <p:nvPr/>
              </p:nvGrpSpPr>
              <p:grpSpPr bwMode="auto">
                <a:xfrm>
                  <a:off x="3270614" y="2317039"/>
                  <a:ext cx="2086403" cy="3400549"/>
                  <a:chOff x="3629824" y="1242518"/>
                  <a:chExt cx="3540315" cy="4311352"/>
                </a:xfrm>
              </p:grpSpPr>
              <p:grpSp>
                <p:nvGrpSpPr>
                  <p:cNvPr id="75816" name="Group 53">
                    <a:extLst>
                      <a:ext uri="{FF2B5EF4-FFF2-40B4-BE49-F238E27FC236}">
                        <a16:creationId xmlns:a16="http://schemas.microsoft.com/office/drawing/2014/main" id="{E62AB1A7-0AEF-44A2-B018-764D70687D5A}"/>
                      </a:ext>
                    </a:extLst>
                  </p:cNvPr>
                  <p:cNvGrpSpPr>
                    <a:grpSpLocks/>
                  </p:cNvGrpSpPr>
                  <p:nvPr/>
                </p:nvGrpSpPr>
                <p:grpSpPr bwMode="auto">
                  <a:xfrm flipH="1">
                    <a:off x="4240652" y="1242518"/>
                    <a:ext cx="2929487" cy="3521201"/>
                    <a:chOff x="3491834" y="1849973"/>
                    <a:chExt cx="2929487" cy="3521201"/>
                  </a:xfrm>
                </p:grpSpPr>
                <p:sp>
                  <p:nvSpPr>
                    <p:cNvPr id="225" name="Freeform 224">
                      <a:extLst>
                        <a:ext uri="{FF2B5EF4-FFF2-40B4-BE49-F238E27FC236}">
                          <a16:creationId xmlns:a16="http://schemas.microsoft.com/office/drawing/2014/main" id="{151909C6-076F-418E-AD02-99E85EB9719D}"/>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225">
                      <a:extLst>
                        <a:ext uri="{FF2B5EF4-FFF2-40B4-BE49-F238E27FC236}">
                          <a16:creationId xmlns:a16="http://schemas.microsoft.com/office/drawing/2014/main" id="{711A9EE5-EC90-41BC-882B-DDEDE3A47F80}"/>
                        </a:ext>
                      </a:extLst>
                    </p:cNvPr>
                    <p:cNvSpPr/>
                    <p:nvPr/>
                  </p:nvSpPr>
                  <p:spPr>
                    <a:xfrm rot="410632">
                      <a:off x="4883423" y="4300787"/>
                      <a:ext cx="549993" cy="555518"/>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Freeform 226">
                      <a:extLst>
                        <a:ext uri="{FF2B5EF4-FFF2-40B4-BE49-F238E27FC236}">
                          <a16:creationId xmlns:a16="http://schemas.microsoft.com/office/drawing/2014/main" id="{389E1409-BC1E-42AC-80BE-4354E4789985}"/>
                        </a:ext>
                      </a:extLst>
                    </p:cNvPr>
                    <p:cNvSpPr/>
                    <p:nvPr/>
                  </p:nvSpPr>
                  <p:spPr>
                    <a:xfrm rot="2233009">
                      <a:off x="4836208" y="4161023"/>
                      <a:ext cx="639188"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Freeform 227">
                      <a:extLst>
                        <a:ext uri="{FF2B5EF4-FFF2-40B4-BE49-F238E27FC236}">
                          <a16:creationId xmlns:a16="http://schemas.microsoft.com/office/drawing/2014/main" id="{780D07BD-E015-4717-81EB-3437C9EF763B}"/>
                        </a:ext>
                      </a:extLst>
                    </p:cNvPr>
                    <p:cNvSpPr/>
                    <p:nvPr/>
                  </p:nvSpPr>
                  <p:spPr>
                    <a:xfrm rot="5437780">
                      <a:off x="4923890" y="3673775"/>
                      <a:ext cx="550850" cy="55845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Freeform 228">
                      <a:extLst>
                        <a:ext uri="{FF2B5EF4-FFF2-40B4-BE49-F238E27FC236}">
                          <a16:creationId xmlns:a16="http://schemas.microsoft.com/office/drawing/2014/main" id="{DB78EF6A-AC0C-4056-BA0F-E723EF1F88B7}"/>
                        </a:ext>
                      </a:extLst>
                    </p:cNvPr>
                    <p:cNvSpPr/>
                    <p:nvPr/>
                  </p:nvSpPr>
                  <p:spPr>
                    <a:xfrm rot="410632">
                      <a:off x="4313686" y="3117393"/>
                      <a:ext cx="549993" cy="55785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Freeform 229">
                      <a:extLst>
                        <a:ext uri="{FF2B5EF4-FFF2-40B4-BE49-F238E27FC236}">
                          <a16:creationId xmlns:a16="http://schemas.microsoft.com/office/drawing/2014/main" id="{3EDE7927-BB33-4DBE-A1C1-CB6F8232760E}"/>
                        </a:ext>
                      </a:extLst>
                    </p:cNvPr>
                    <p:cNvSpPr/>
                    <p:nvPr/>
                  </p:nvSpPr>
                  <p:spPr>
                    <a:xfrm rot="410632" flipH="1">
                      <a:off x="4584452" y="2687917"/>
                      <a:ext cx="313072" cy="315105"/>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230">
                      <a:extLst>
                        <a:ext uri="{FF2B5EF4-FFF2-40B4-BE49-F238E27FC236}">
                          <a16:creationId xmlns:a16="http://schemas.microsoft.com/office/drawing/2014/main" id="{A00A2A91-149A-460A-A505-E8FBC7EE2E12}"/>
                        </a:ext>
                      </a:extLst>
                    </p:cNvPr>
                    <p:cNvSpPr/>
                    <p:nvPr/>
                  </p:nvSpPr>
                  <p:spPr>
                    <a:xfrm rot="410632">
                      <a:off x="4669066" y="3019360"/>
                      <a:ext cx="67692" cy="562521"/>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Freeform 231">
                      <a:extLst>
                        <a:ext uri="{FF2B5EF4-FFF2-40B4-BE49-F238E27FC236}">
                          <a16:creationId xmlns:a16="http://schemas.microsoft.com/office/drawing/2014/main" id="{41FC788B-C7D8-474F-ADE4-628D01B4D0C6}"/>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232">
                      <a:extLst>
                        <a:ext uri="{FF2B5EF4-FFF2-40B4-BE49-F238E27FC236}">
                          <a16:creationId xmlns:a16="http://schemas.microsoft.com/office/drawing/2014/main" id="{6A89F609-6414-41F3-B0DB-0ADF65BF219E}"/>
                        </a:ext>
                      </a:extLst>
                    </p:cNvPr>
                    <p:cNvSpPr/>
                    <p:nvPr/>
                  </p:nvSpPr>
                  <p:spPr>
                    <a:xfrm rot="410632">
                      <a:off x="4807269" y="2193086"/>
                      <a:ext cx="104359" cy="522840"/>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Freeform 233">
                      <a:extLst>
                        <a:ext uri="{FF2B5EF4-FFF2-40B4-BE49-F238E27FC236}">
                          <a16:creationId xmlns:a16="http://schemas.microsoft.com/office/drawing/2014/main" id="{23602E22-9FEA-4AF0-AC8D-86B5E09ED2F1}"/>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Freeform 234">
                      <a:extLst>
                        <a:ext uri="{FF2B5EF4-FFF2-40B4-BE49-F238E27FC236}">
                          <a16:creationId xmlns:a16="http://schemas.microsoft.com/office/drawing/2014/main" id="{34A44B48-7F8F-4609-8B20-76392F19AF2D}"/>
                        </a:ext>
                      </a:extLst>
                    </p:cNvPr>
                    <p:cNvSpPr/>
                    <p:nvPr/>
                  </p:nvSpPr>
                  <p:spPr>
                    <a:xfrm rot="410632">
                      <a:off x="4883423" y="2447505"/>
                      <a:ext cx="248202" cy="324440"/>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Freeform 235">
                      <a:extLst>
                        <a:ext uri="{FF2B5EF4-FFF2-40B4-BE49-F238E27FC236}">
                          <a16:creationId xmlns:a16="http://schemas.microsoft.com/office/drawing/2014/main" id="{C2A3598C-2254-405A-B47F-8F82CBB2641C}"/>
                        </a:ext>
                      </a:extLst>
                    </p:cNvPr>
                    <p:cNvSpPr/>
                    <p:nvPr/>
                  </p:nvSpPr>
                  <p:spPr>
                    <a:xfrm rot="410632">
                      <a:off x="4790346" y="2172080"/>
                      <a:ext cx="188973" cy="576524"/>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5906" name="Group 16">
                      <a:extLst>
                        <a:ext uri="{FF2B5EF4-FFF2-40B4-BE49-F238E27FC236}">
                          <a16:creationId xmlns:a16="http://schemas.microsoft.com/office/drawing/2014/main" id="{1E51742F-82E4-4020-894F-1BE155307CA9}"/>
                        </a:ext>
                      </a:extLst>
                    </p:cNvPr>
                    <p:cNvGrpSpPr>
                      <a:grpSpLocks/>
                    </p:cNvGrpSpPr>
                    <p:nvPr/>
                  </p:nvGrpSpPr>
                  <p:grpSpPr bwMode="auto">
                    <a:xfrm rot="410632">
                      <a:off x="3491834" y="3083459"/>
                      <a:ext cx="1451589" cy="825337"/>
                      <a:chOff x="1021763" y="3924516"/>
                      <a:chExt cx="1685523" cy="1145088"/>
                    </a:xfrm>
                  </p:grpSpPr>
                  <p:sp>
                    <p:nvSpPr>
                      <p:cNvPr id="265" name="Freeform 264">
                        <a:extLst>
                          <a:ext uri="{FF2B5EF4-FFF2-40B4-BE49-F238E27FC236}">
                            <a16:creationId xmlns:a16="http://schemas.microsoft.com/office/drawing/2014/main" id="{F09AAA98-EEFE-442B-9EF0-98AC85E48D4C}"/>
                          </a:ext>
                        </a:extLst>
                      </p:cNvPr>
                      <p:cNvSpPr/>
                      <p:nvPr/>
                    </p:nvSpPr>
                    <p:spPr>
                      <a:xfrm>
                        <a:off x="1498722" y="3988322"/>
                        <a:ext cx="474879" cy="557002"/>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Freeform 265">
                        <a:extLst>
                          <a:ext uri="{FF2B5EF4-FFF2-40B4-BE49-F238E27FC236}">
                            <a16:creationId xmlns:a16="http://schemas.microsoft.com/office/drawing/2014/main" id="{54CC546A-5663-492C-A8F9-D00070946D17}"/>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266">
                        <a:extLst>
                          <a:ext uri="{FF2B5EF4-FFF2-40B4-BE49-F238E27FC236}">
                            <a16:creationId xmlns:a16="http://schemas.microsoft.com/office/drawing/2014/main" id="{CF1FFB5E-B8F1-4A99-8106-8C99344B7FBF}"/>
                          </a:ext>
                        </a:extLst>
                      </p:cNvPr>
                      <p:cNvSpPr/>
                      <p:nvPr/>
                    </p:nvSpPr>
                    <p:spPr>
                      <a:xfrm>
                        <a:off x="2206523" y="3880621"/>
                        <a:ext cx="501077" cy="74806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Freeform 267">
                        <a:extLst>
                          <a:ext uri="{FF2B5EF4-FFF2-40B4-BE49-F238E27FC236}">
                            <a16:creationId xmlns:a16="http://schemas.microsoft.com/office/drawing/2014/main" id="{68DC3D31-3A9D-4FF8-930D-AB17BE8DB310}"/>
                          </a:ext>
                        </a:extLst>
                      </p:cNvPr>
                      <p:cNvSpPr/>
                      <p:nvPr/>
                    </p:nvSpPr>
                    <p:spPr>
                      <a:xfrm>
                        <a:off x="1435427" y="4427996"/>
                        <a:ext cx="481427" cy="210496"/>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Freeform 268">
                        <a:extLst>
                          <a:ext uri="{FF2B5EF4-FFF2-40B4-BE49-F238E27FC236}">
                            <a16:creationId xmlns:a16="http://schemas.microsoft.com/office/drawing/2014/main" id="{47656E3D-76A5-4B6D-BF79-E60688B6F19B}"/>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Freeform 269">
                        <a:extLst>
                          <a:ext uri="{FF2B5EF4-FFF2-40B4-BE49-F238E27FC236}">
                            <a16:creationId xmlns:a16="http://schemas.microsoft.com/office/drawing/2014/main" id="{B597F6E2-7179-43BD-A273-F7563CF793C6}"/>
                          </a:ext>
                        </a:extLst>
                      </p:cNvPr>
                      <p:cNvSpPr/>
                      <p:nvPr/>
                    </p:nvSpPr>
                    <p:spPr>
                      <a:xfrm>
                        <a:off x="1254138" y="4525913"/>
                        <a:ext cx="127725" cy="20078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270">
                        <a:extLst>
                          <a:ext uri="{FF2B5EF4-FFF2-40B4-BE49-F238E27FC236}">
                            <a16:creationId xmlns:a16="http://schemas.microsoft.com/office/drawing/2014/main" id="{89907A37-0742-4442-9A4A-3CCA41884177}"/>
                          </a:ext>
                        </a:extLst>
                      </p:cNvPr>
                      <p:cNvSpPr/>
                      <p:nvPr/>
                    </p:nvSpPr>
                    <p:spPr>
                      <a:xfrm>
                        <a:off x="1616644" y="4403961"/>
                        <a:ext cx="88427" cy="278501"/>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Freeform 271">
                        <a:extLst>
                          <a:ext uri="{FF2B5EF4-FFF2-40B4-BE49-F238E27FC236}">
                            <a16:creationId xmlns:a16="http://schemas.microsoft.com/office/drawing/2014/main" id="{EE29FC10-B355-4C96-8D3A-9C83E4054C2D}"/>
                          </a:ext>
                        </a:extLst>
                      </p:cNvPr>
                      <p:cNvSpPr/>
                      <p:nvPr/>
                    </p:nvSpPr>
                    <p:spPr>
                      <a:xfrm>
                        <a:off x="1155135" y="4465803"/>
                        <a:ext cx="78601" cy="26878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8" name="Freeform 237">
                      <a:extLst>
                        <a:ext uri="{FF2B5EF4-FFF2-40B4-BE49-F238E27FC236}">
                          <a16:creationId xmlns:a16="http://schemas.microsoft.com/office/drawing/2014/main" id="{8FD95045-F1B4-457A-A222-7341FC4F38EB}"/>
                        </a:ext>
                      </a:extLst>
                    </p:cNvPr>
                    <p:cNvSpPr/>
                    <p:nvPr/>
                  </p:nvSpPr>
                  <p:spPr>
                    <a:xfrm rot="410632">
                      <a:off x="4863678" y="1849973"/>
                      <a:ext cx="146665" cy="798265"/>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238">
                      <a:extLst>
                        <a:ext uri="{FF2B5EF4-FFF2-40B4-BE49-F238E27FC236}">
                          <a16:creationId xmlns:a16="http://schemas.microsoft.com/office/drawing/2014/main" id="{26C22E71-2197-43E6-9FDA-F0CC9B2BD177}"/>
                        </a:ext>
                      </a:extLst>
                    </p:cNvPr>
                    <p:cNvSpPr/>
                    <p:nvPr/>
                  </p:nvSpPr>
                  <p:spPr>
                    <a:xfrm rot="410632">
                      <a:off x="4979319" y="2020362"/>
                      <a:ext cx="166407" cy="205402"/>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Freeform 239">
                      <a:extLst>
                        <a:ext uri="{FF2B5EF4-FFF2-40B4-BE49-F238E27FC236}">
                          <a16:creationId xmlns:a16="http://schemas.microsoft.com/office/drawing/2014/main" id="{8793588A-7A1E-45EE-BC9C-03EC14A92176}"/>
                        </a:ext>
                      </a:extLst>
                    </p:cNvPr>
                    <p:cNvSpPr/>
                    <p:nvPr/>
                  </p:nvSpPr>
                  <p:spPr>
                    <a:xfrm rot="410632">
                      <a:off x="4920088" y="1912993"/>
                      <a:ext cx="129742" cy="56019"/>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Freeform 240">
                      <a:extLst>
                        <a:ext uri="{FF2B5EF4-FFF2-40B4-BE49-F238E27FC236}">
                          <a16:creationId xmlns:a16="http://schemas.microsoft.com/office/drawing/2014/main" id="{8CD2A982-73BA-4A41-97D6-490E2C8294DA}"/>
                        </a:ext>
                      </a:extLst>
                    </p:cNvPr>
                    <p:cNvSpPr/>
                    <p:nvPr/>
                  </p:nvSpPr>
                  <p:spPr>
                    <a:xfrm rot="410632">
                      <a:off x="4787526" y="1856975"/>
                      <a:ext cx="115639" cy="100367"/>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241">
                      <a:extLst>
                        <a:ext uri="{FF2B5EF4-FFF2-40B4-BE49-F238E27FC236}">
                          <a16:creationId xmlns:a16="http://schemas.microsoft.com/office/drawing/2014/main" id="{DEB02EDF-C2D8-4128-A2DD-91DB5CFA50CD}"/>
                        </a:ext>
                      </a:extLst>
                    </p:cNvPr>
                    <p:cNvSpPr/>
                    <p:nvPr/>
                  </p:nvSpPr>
                  <p:spPr>
                    <a:xfrm rot="410632">
                      <a:off x="4821372" y="2629565"/>
                      <a:ext cx="267945" cy="34778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242">
                      <a:extLst>
                        <a:ext uri="{FF2B5EF4-FFF2-40B4-BE49-F238E27FC236}">
                          <a16:creationId xmlns:a16="http://schemas.microsoft.com/office/drawing/2014/main" id="{C3A7081D-0786-40FE-85ED-B86F8817F86B}"/>
                        </a:ext>
                      </a:extLst>
                    </p:cNvPr>
                    <p:cNvSpPr/>
                    <p:nvPr/>
                  </p:nvSpPr>
                  <p:spPr>
                    <a:xfrm rot="410632">
                      <a:off x="4702912" y="2862976"/>
                      <a:ext cx="313072" cy="315104"/>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243">
                      <a:extLst>
                        <a:ext uri="{FF2B5EF4-FFF2-40B4-BE49-F238E27FC236}">
                          <a16:creationId xmlns:a16="http://schemas.microsoft.com/office/drawing/2014/main" id="{A6AA13E8-1817-4D2A-8CC9-4FA3706F31C5}"/>
                        </a:ext>
                      </a:extLst>
                    </p:cNvPr>
                    <p:cNvSpPr/>
                    <p:nvPr/>
                  </p:nvSpPr>
                  <p:spPr>
                    <a:xfrm rot="410632">
                      <a:off x="5004702" y="2655240"/>
                      <a:ext cx="166409" cy="20773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5914" name="Group 24">
                      <a:extLst>
                        <a:ext uri="{FF2B5EF4-FFF2-40B4-BE49-F238E27FC236}">
                          <a16:creationId xmlns:a16="http://schemas.microsoft.com/office/drawing/2014/main" id="{700B51FA-53BC-4F2A-B7A6-302109765ECF}"/>
                        </a:ext>
                      </a:extLst>
                    </p:cNvPr>
                    <p:cNvGrpSpPr>
                      <a:grpSpLocks/>
                    </p:cNvGrpSpPr>
                    <p:nvPr/>
                  </p:nvGrpSpPr>
                  <p:grpSpPr bwMode="auto">
                    <a:xfrm rot="8162874" flipV="1">
                      <a:off x="4860616" y="3167847"/>
                      <a:ext cx="1560705" cy="1205870"/>
                      <a:chOff x="1013905" y="4104684"/>
                      <a:chExt cx="1560705" cy="1205870"/>
                    </a:xfrm>
                  </p:grpSpPr>
                  <p:sp>
                    <p:nvSpPr>
                      <p:cNvPr id="256" name="Freeform 255">
                        <a:extLst>
                          <a:ext uri="{FF2B5EF4-FFF2-40B4-BE49-F238E27FC236}">
                            <a16:creationId xmlns:a16="http://schemas.microsoft.com/office/drawing/2014/main" id="{766BB308-499E-497B-AFA2-70628D10AD06}"/>
                          </a:ext>
                        </a:extLst>
                      </p:cNvPr>
                      <p:cNvSpPr/>
                      <p:nvPr/>
                    </p:nvSpPr>
                    <p:spPr>
                      <a:xfrm>
                        <a:off x="1315626" y="4181283"/>
                        <a:ext cx="513327" cy="499499"/>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Freeform 256">
                        <a:extLst>
                          <a:ext uri="{FF2B5EF4-FFF2-40B4-BE49-F238E27FC236}">
                            <a16:creationId xmlns:a16="http://schemas.microsoft.com/office/drawing/2014/main" id="{3363B7DF-65AF-4957-8E89-1A982FD58260}"/>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257">
                        <a:extLst>
                          <a:ext uri="{FF2B5EF4-FFF2-40B4-BE49-F238E27FC236}">
                            <a16:creationId xmlns:a16="http://schemas.microsoft.com/office/drawing/2014/main" id="{EA4DD54B-FD18-468D-AAFC-97F89C7E667E}"/>
                          </a:ext>
                        </a:extLst>
                      </p:cNvPr>
                      <p:cNvSpPr/>
                      <p:nvPr/>
                    </p:nvSpPr>
                    <p:spPr>
                      <a:xfrm rot="19337557">
                        <a:off x="2027400" y="4103559"/>
                        <a:ext cx="547173" cy="68856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Freeform 258">
                        <a:extLst>
                          <a:ext uri="{FF2B5EF4-FFF2-40B4-BE49-F238E27FC236}">
                            <a16:creationId xmlns:a16="http://schemas.microsoft.com/office/drawing/2014/main" id="{CBEA5064-F420-439E-96FF-505224FEF13D}"/>
                          </a:ext>
                        </a:extLst>
                      </p:cNvPr>
                      <p:cNvSpPr/>
                      <p:nvPr/>
                    </p:nvSpPr>
                    <p:spPr>
                      <a:xfrm>
                        <a:off x="1248166" y="4564825"/>
                        <a:ext cx="544352" cy="19139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Freeform 259">
                        <a:extLst>
                          <a:ext uri="{FF2B5EF4-FFF2-40B4-BE49-F238E27FC236}">
                            <a16:creationId xmlns:a16="http://schemas.microsoft.com/office/drawing/2014/main" id="{804692DF-B394-4FC2-852A-29A9383027C2}"/>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Freeform 260">
                        <a:extLst>
                          <a:ext uri="{FF2B5EF4-FFF2-40B4-BE49-F238E27FC236}">
                            <a16:creationId xmlns:a16="http://schemas.microsoft.com/office/drawing/2014/main" id="{F2F020AF-6E4C-4A5E-AF13-CA8FD1BF9B13}"/>
                          </a:ext>
                        </a:extLst>
                      </p:cNvPr>
                      <p:cNvSpPr/>
                      <p:nvPr/>
                    </p:nvSpPr>
                    <p:spPr>
                      <a:xfrm>
                        <a:off x="1065860" y="4641323"/>
                        <a:ext cx="129742" cy="18672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261">
                        <a:extLst>
                          <a:ext uri="{FF2B5EF4-FFF2-40B4-BE49-F238E27FC236}">
                            <a16:creationId xmlns:a16="http://schemas.microsoft.com/office/drawing/2014/main" id="{CAE76B9C-2D18-4142-96D4-2D162CAC2C11}"/>
                          </a:ext>
                        </a:extLst>
                      </p:cNvPr>
                      <p:cNvSpPr/>
                      <p:nvPr/>
                    </p:nvSpPr>
                    <p:spPr>
                      <a:xfrm>
                        <a:off x="1401661" y="4869225"/>
                        <a:ext cx="112819" cy="434144"/>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Freeform 262">
                        <a:extLst>
                          <a:ext uri="{FF2B5EF4-FFF2-40B4-BE49-F238E27FC236}">
                            <a16:creationId xmlns:a16="http://schemas.microsoft.com/office/drawing/2014/main" id="{A57417F0-94C4-4BE7-AF1B-0169D547AC73}"/>
                          </a:ext>
                        </a:extLst>
                      </p:cNvPr>
                      <p:cNvSpPr/>
                      <p:nvPr/>
                    </p:nvSpPr>
                    <p:spPr>
                      <a:xfrm>
                        <a:off x="1440074" y="4588908"/>
                        <a:ext cx="90255" cy="254419"/>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Freeform 263">
                        <a:extLst>
                          <a:ext uri="{FF2B5EF4-FFF2-40B4-BE49-F238E27FC236}">
                            <a16:creationId xmlns:a16="http://schemas.microsoft.com/office/drawing/2014/main" id="{1D842611-1619-4B5F-87DF-82AB2A4B6BB7}"/>
                          </a:ext>
                        </a:extLst>
                      </p:cNvPr>
                      <p:cNvSpPr/>
                      <p:nvPr/>
                    </p:nvSpPr>
                    <p:spPr>
                      <a:xfrm>
                        <a:off x="1014254" y="4585422"/>
                        <a:ext cx="90255" cy="2567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5915" name="Group 25">
                      <a:extLst>
                        <a:ext uri="{FF2B5EF4-FFF2-40B4-BE49-F238E27FC236}">
                          <a16:creationId xmlns:a16="http://schemas.microsoft.com/office/drawing/2014/main" id="{11D6D0C7-4B97-4B46-8EC3-3087D1E12AA2}"/>
                        </a:ext>
                      </a:extLst>
                    </p:cNvPr>
                    <p:cNvGrpSpPr>
                      <a:grpSpLocks/>
                    </p:cNvGrpSpPr>
                    <p:nvPr/>
                  </p:nvGrpSpPr>
                  <p:grpSpPr bwMode="auto">
                    <a:xfrm rot="410632">
                      <a:off x="3786620" y="4090928"/>
                      <a:ext cx="1770483" cy="1280246"/>
                      <a:chOff x="1021763" y="3976060"/>
                      <a:chExt cx="1770483" cy="1280246"/>
                    </a:xfrm>
                  </p:grpSpPr>
                  <p:sp>
                    <p:nvSpPr>
                      <p:cNvPr id="247" name="Freeform 246">
                        <a:extLst>
                          <a:ext uri="{FF2B5EF4-FFF2-40B4-BE49-F238E27FC236}">
                            <a16:creationId xmlns:a16="http://schemas.microsoft.com/office/drawing/2014/main" id="{2E0B9DE7-23AE-45D2-B439-C19256C637B6}"/>
                          </a:ext>
                        </a:extLst>
                      </p:cNvPr>
                      <p:cNvSpPr/>
                      <p:nvPr/>
                    </p:nvSpPr>
                    <p:spPr>
                      <a:xfrm>
                        <a:off x="1464000" y="4061790"/>
                        <a:ext cx="518968" cy="497165"/>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Freeform 247">
                        <a:extLst>
                          <a:ext uri="{FF2B5EF4-FFF2-40B4-BE49-F238E27FC236}">
                            <a16:creationId xmlns:a16="http://schemas.microsoft.com/office/drawing/2014/main" id="{48211AD4-AFDB-4282-9A52-451D09050607}"/>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248">
                        <a:extLst>
                          <a:ext uri="{FF2B5EF4-FFF2-40B4-BE49-F238E27FC236}">
                            <a16:creationId xmlns:a16="http://schemas.microsoft.com/office/drawing/2014/main" id="{95964626-3E22-4B6D-B646-5A383C0D0617}"/>
                          </a:ext>
                        </a:extLst>
                      </p:cNvPr>
                      <p:cNvSpPr/>
                      <p:nvPr/>
                    </p:nvSpPr>
                    <p:spPr>
                      <a:xfrm>
                        <a:off x="2258415" y="3956189"/>
                        <a:ext cx="549993" cy="69323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Freeform 249">
                        <a:extLst>
                          <a:ext uri="{FF2B5EF4-FFF2-40B4-BE49-F238E27FC236}">
                            <a16:creationId xmlns:a16="http://schemas.microsoft.com/office/drawing/2014/main" id="{58CC8A9B-8BE0-4BC2-86C1-81C7F68BA23C}"/>
                          </a:ext>
                        </a:extLst>
                      </p:cNvPr>
                      <p:cNvSpPr/>
                      <p:nvPr/>
                    </p:nvSpPr>
                    <p:spPr>
                      <a:xfrm>
                        <a:off x="1402301" y="4412664"/>
                        <a:ext cx="561275" cy="19606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Freeform 250">
                        <a:extLst>
                          <a:ext uri="{FF2B5EF4-FFF2-40B4-BE49-F238E27FC236}">
                            <a16:creationId xmlns:a16="http://schemas.microsoft.com/office/drawing/2014/main" id="{4AC6C67D-058C-47E6-8E2D-3EFD0F5B99CF}"/>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251">
                        <a:extLst>
                          <a:ext uri="{FF2B5EF4-FFF2-40B4-BE49-F238E27FC236}">
                            <a16:creationId xmlns:a16="http://schemas.microsoft.com/office/drawing/2014/main" id="{128100D2-E018-4733-86DC-3C5AF4F6F03A}"/>
                          </a:ext>
                        </a:extLst>
                      </p:cNvPr>
                      <p:cNvSpPr/>
                      <p:nvPr/>
                    </p:nvSpPr>
                    <p:spPr>
                      <a:xfrm>
                        <a:off x="1242147" y="4598063"/>
                        <a:ext cx="129742" cy="18439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252">
                        <a:extLst>
                          <a:ext uri="{FF2B5EF4-FFF2-40B4-BE49-F238E27FC236}">
                            <a16:creationId xmlns:a16="http://schemas.microsoft.com/office/drawing/2014/main" id="{F8B15801-0E8C-4960-96DF-9FC251313FC9}"/>
                          </a:ext>
                        </a:extLst>
                      </p:cNvPr>
                      <p:cNvSpPr/>
                      <p:nvPr/>
                    </p:nvSpPr>
                    <p:spPr>
                      <a:xfrm>
                        <a:off x="1470512" y="4793546"/>
                        <a:ext cx="110000" cy="43647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253">
                        <a:extLst>
                          <a:ext uri="{FF2B5EF4-FFF2-40B4-BE49-F238E27FC236}">
                            <a16:creationId xmlns:a16="http://schemas.microsoft.com/office/drawing/2014/main" id="{C340F51E-1446-4401-A8F0-699F1CC3352C}"/>
                          </a:ext>
                        </a:extLst>
                      </p:cNvPr>
                      <p:cNvSpPr/>
                      <p:nvPr/>
                    </p:nvSpPr>
                    <p:spPr>
                      <a:xfrm>
                        <a:off x="1599392" y="4459022"/>
                        <a:ext cx="90255" cy="25908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254">
                        <a:extLst>
                          <a:ext uri="{FF2B5EF4-FFF2-40B4-BE49-F238E27FC236}">
                            <a16:creationId xmlns:a16="http://schemas.microsoft.com/office/drawing/2014/main" id="{962C479A-391E-41E5-9A08-4231B4408C8E}"/>
                          </a:ext>
                        </a:extLst>
                      </p:cNvPr>
                      <p:cNvSpPr/>
                      <p:nvPr/>
                    </p:nvSpPr>
                    <p:spPr>
                      <a:xfrm>
                        <a:off x="1176142" y="4538666"/>
                        <a:ext cx="90255" cy="2567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5817" name="Group 54">
                    <a:extLst>
                      <a:ext uri="{FF2B5EF4-FFF2-40B4-BE49-F238E27FC236}">
                        <a16:creationId xmlns:a16="http://schemas.microsoft.com/office/drawing/2014/main" id="{32E12CEF-386C-41F7-901D-BD03295BAE0C}"/>
                      </a:ext>
                    </a:extLst>
                  </p:cNvPr>
                  <p:cNvGrpSpPr>
                    <a:grpSpLocks/>
                  </p:cNvGrpSpPr>
                  <p:nvPr/>
                </p:nvGrpSpPr>
                <p:grpSpPr bwMode="auto">
                  <a:xfrm>
                    <a:off x="3629824" y="2003438"/>
                    <a:ext cx="2943897" cy="3550432"/>
                    <a:chOff x="3477424" y="1851038"/>
                    <a:chExt cx="2943897" cy="3550432"/>
                  </a:xfrm>
                </p:grpSpPr>
                <p:sp>
                  <p:nvSpPr>
                    <p:cNvPr id="177" name="Freeform 176">
                      <a:extLst>
                        <a:ext uri="{FF2B5EF4-FFF2-40B4-BE49-F238E27FC236}">
                          <a16:creationId xmlns:a16="http://schemas.microsoft.com/office/drawing/2014/main" id="{B5F847F6-7F48-4064-9DCF-08E1A489FA73}"/>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177">
                      <a:extLst>
                        <a:ext uri="{FF2B5EF4-FFF2-40B4-BE49-F238E27FC236}">
                          <a16:creationId xmlns:a16="http://schemas.microsoft.com/office/drawing/2014/main" id="{658458CA-558A-4ECB-BB99-82D603A2129C}"/>
                        </a:ext>
                      </a:extLst>
                    </p:cNvPr>
                    <p:cNvSpPr/>
                    <p:nvPr/>
                  </p:nvSpPr>
                  <p:spPr>
                    <a:xfrm rot="410632">
                      <a:off x="4760264" y="4301851"/>
                      <a:ext cx="502045" cy="55785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Freeform 178">
                      <a:extLst>
                        <a:ext uri="{FF2B5EF4-FFF2-40B4-BE49-F238E27FC236}">
                          <a16:creationId xmlns:a16="http://schemas.microsoft.com/office/drawing/2014/main" id="{851F78F7-DB51-4934-BD78-73AB6CF13A17}"/>
                        </a:ext>
                      </a:extLst>
                    </p:cNvPr>
                    <p:cNvSpPr/>
                    <p:nvPr/>
                  </p:nvSpPr>
                  <p:spPr>
                    <a:xfrm rot="2625253">
                      <a:off x="4787147" y="4088798"/>
                      <a:ext cx="727065" cy="643496"/>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179">
                      <a:extLst>
                        <a:ext uri="{FF2B5EF4-FFF2-40B4-BE49-F238E27FC236}">
                          <a16:creationId xmlns:a16="http://schemas.microsoft.com/office/drawing/2014/main" id="{735DAE86-252B-4747-B348-22675384A7C8}"/>
                        </a:ext>
                      </a:extLst>
                    </p:cNvPr>
                    <p:cNvSpPr/>
                    <p:nvPr/>
                  </p:nvSpPr>
                  <p:spPr>
                    <a:xfrm rot="5437780">
                      <a:off x="4758426" y="3680481"/>
                      <a:ext cx="550850" cy="54717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Freeform 180">
                      <a:extLst>
                        <a:ext uri="{FF2B5EF4-FFF2-40B4-BE49-F238E27FC236}">
                          <a16:creationId xmlns:a16="http://schemas.microsoft.com/office/drawing/2014/main" id="{7E1ADD16-4612-4120-B10D-18E0C08F6A87}"/>
                        </a:ext>
                      </a:extLst>
                    </p:cNvPr>
                    <p:cNvSpPr/>
                    <p:nvPr/>
                  </p:nvSpPr>
                  <p:spPr>
                    <a:xfrm rot="410632">
                      <a:off x="4311806" y="3118458"/>
                      <a:ext cx="448457" cy="55785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Freeform 181">
                      <a:extLst>
                        <a:ext uri="{FF2B5EF4-FFF2-40B4-BE49-F238E27FC236}">
                          <a16:creationId xmlns:a16="http://schemas.microsoft.com/office/drawing/2014/main" id="{50A30823-95F6-45B3-9591-3523577ABD7C}"/>
                        </a:ext>
                      </a:extLst>
                    </p:cNvPr>
                    <p:cNvSpPr/>
                    <p:nvPr/>
                  </p:nvSpPr>
                  <p:spPr>
                    <a:xfrm rot="410632" flipH="1">
                      <a:off x="4582572" y="2688982"/>
                      <a:ext cx="177691" cy="315105"/>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182">
                      <a:extLst>
                        <a:ext uri="{FF2B5EF4-FFF2-40B4-BE49-F238E27FC236}">
                          <a16:creationId xmlns:a16="http://schemas.microsoft.com/office/drawing/2014/main" id="{F188F5F3-6EF2-45AC-884F-F76FD64E75E7}"/>
                        </a:ext>
                      </a:extLst>
                    </p:cNvPr>
                    <p:cNvSpPr/>
                    <p:nvPr/>
                  </p:nvSpPr>
                  <p:spPr>
                    <a:xfrm rot="410632">
                      <a:off x="4667187" y="3020425"/>
                      <a:ext cx="67692" cy="562521"/>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183">
                      <a:extLst>
                        <a:ext uri="{FF2B5EF4-FFF2-40B4-BE49-F238E27FC236}">
                          <a16:creationId xmlns:a16="http://schemas.microsoft.com/office/drawing/2014/main" id="{622355F3-A7B0-49B1-A8DE-E060691A83C4}"/>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184">
                      <a:extLst>
                        <a:ext uri="{FF2B5EF4-FFF2-40B4-BE49-F238E27FC236}">
                          <a16:creationId xmlns:a16="http://schemas.microsoft.com/office/drawing/2014/main" id="{AB3D6C7A-9148-45C5-8193-EF34B3E6FCEA}"/>
                        </a:ext>
                      </a:extLst>
                    </p:cNvPr>
                    <p:cNvSpPr/>
                    <p:nvPr/>
                  </p:nvSpPr>
                  <p:spPr>
                    <a:xfrm rot="410632">
                      <a:off x="4760264" y="2194151"/>
                      <a:ext cx="0" cy="522840"/>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Freeform 185">
                      <a:extLst>
                        <a:ext uri="{FF2B5EF4-FFF2-40B4-BE49-F238E27FC236}">
                          <a16:creationId xmlns:a16="http://schemas.microsoft.com/office/drawing/2014/main" id="{97C51DDA-2327-4753-857D-C43518CCA38F}"/>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Freeform 186">
                      <a:extLst>
                        <a:ext uri="{FF2B5EF4-FFF2-40B4-BE49-F238E27FC236}">
                          <a16:creationId xmlns:a16="http://schemas.microsoft.com/office/drawing/2014/main" id="{9FE29D55-BDDC-4818-B350-A21CE57952FB}"/>
                        </a:ext>
                      </a:extLst>
                    </p:cNvPr>
                    <p:cNvSpPr/>
                    <p:nvPr/>
                  </p:nvSpPr>
                  <p:spPr>
                    <a:xfrm rot="410632">
                      <a:off x="4760264" y="2448570"/>
                      <a:ext cx="200253" cy="324440"/>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Freeform 187">
                      <a:extLst>
                        <a:ext uri="{FF2B5EF4-FFF2-40B4-BE49-F238E27FC236}">
                          <a16:creationId xmlns:a16="http://schemas.microsoft.com/office/drawing/2014/main" id="{65FB5A5A-686E-400C-80E2-6602585CD2F0}"/>
                        </a:ext>
                      </a:extLst>
                    </p:cNvPr>
                    <p:cNvSpPr/>
                    <p:nvPr/>
                  </p:nvSpPr>
                  <p:spPr>
                    <a:xfrm rot="410632">
                      <a:off x="4760264" y="2173145"/>
                      <a:ext cx="47947" cy="576524"/>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5838" name="Group 67">
                      <a:extLst>
                        <a:ext uri="{FF2B5EF4-FFF2-40B4-BE49-F238E27FC236}">
                          <a16:creationId xmlns:a16="http://schemas.microsoft.com/office/drawing/2014/main" id="{63DA7C13-2744-40DE-A12B-7E6873B588D2}"/>
                        </a:ext>
                      </a:extLst>
                    </p:cNvPr>
                    <p:cNvGrpSpPr>
                      <a:grpSpLocks/>
                    </p:cNvGrpSpPr>
                    <p:nvPr/>
                  </p:nvGrpSpPr>
                  <p:grpSpPr bwMode="auto">
                    <a:xfrm rot="410632">
                      <a:off x="3477424" y="3211269"/>
                      <a:ext cx="1389202" cy="692529"/>
                      <a:chOff x="1013905" y="4108776"/>
                      <a:chExt cx="1613082" cy="960828"/>
                    </a:xfrm>
                  </p:grpSpPr>
                  <p:sp>
                    <p:nvSpPr>
                      <p:cNvPr id="217" name="Freeform 216">
                        <a:extLst>
                          <a:ext uri="{FF2B5EF4-FFF2-40B4-BE49-F238E27FC236}">
                            <a16:creationId xmlns:a16="http://schemas.microsoft.com/office/drawing/2014/main" id="{F4CFE811-F9C9-48B6-A9D8-869BBF5FA06A}"/>
                          </a:ext>
                        </a:extLst>
                      </p:cNvPr>
                      <p:cNvSpPr/>
                      <p:nvPr/>
                    </p:nvSpPr>
                    <p:spPr>
                      <a:xfrm>
                        <a:off x="1089957" y="4186333"/>
                        <a:ext cx="524003" cy="501948"/>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Freeform 217">
                        <a:extLst>
                          <a:ext uri="{FF2B5EF4-FFF2-40B4-BE49-F238E27FC236}">
                            <a16:creationId xmlns:a16="http://schemas.microsoft.com/office/drawing/2014/main" id="{4E80E4CB-5735-4511-AEE6-C4F64D874858}"/>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218">
                        <a:extLst>
                          <a:ext uri="{FF2B5EF4-FFF2-40B4-BE49-F238E27FC236}">
                            <a16:creationId xmlns:a16="http://schemas.microsoft.com/office/drawing/2014/main" id="{FE35B16A-1B31-4062-915A-125DBEECD768}"/>
                          </a:ext>
                        </a:extLst>
                      </p:cNvPr>
                      <p:cNvSpPr/>
                      <p:nvPr/>
                    </p:nvSpPr>
                    <p:spPr>
                      <a:xfrm>
                        <a:off x="1863001" y="4067910"/>
                        <a:ext cx="491253" cy="70596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Freeform 219">
                        <a:extLst>
                          <a:ext uri="{FF2B5EF4-FFF2-40B4-BE49-F238E27FC236}">
                            <a16:creationId xmlns:a16="http://schemas.microsoft.com/office/drawing/2014/main" id="{C3317375-1455-4F04-9891-D2AEBF9A9F94}"/>
                          </a:ext>
                        </a:extLst>
                      </p:cNvPr>
                      <p:cNvSpPr/>
                      <p:nvPr/>
                    </p:nvSpPr>
                    <p:spPr>
                      <a:xfrm>
                        <a:off x="1248627" y="4559694"/>
                        <a:ext cx="546929" cy="19430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Freeform 220">
                        <a:extLst>
                          <a:ext uri="{FF2B5EF4-FFF2-40B4-BE49-F238E27FC236}">
                            <a16:creationId xmlns:a16="http://schemas.microsoft.com/office/drawing/2014/main" id="{31FB4BAA-D29B-4A31-AFF1-0087029EEF09}"/>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221">
                        <a:extLst>
                          <a:ext uri="{FF2B5EF4-FFF2-40B4-BE49-F238E27FC236}">
                            <a16:creationId xmlns:a16="http://schemas.microsoft.com/office/drawing/2014/main" id="{E488268B-596D-473D-9443-9B65E5AAD73E}"/>
                          </a:ext>
                        </a:extLst>
                      </p:cNvPr>
                      <p:cNvSpPr/>
                      <p:nvPr/>
                    </p:nvSpPr>
                    <p:spPr>
                      <a:xfrm>
                        <a:off x="1035497" y="4616144"/>
                        <a:ext cx="131001" cy="18134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Freeform 222">
                        <a:extLst>
                          <a:ext uri="{FF2B5EF4-FFF2-40B4-BE49-F238E27FC236}">
                            <a16:creationId xmlns:a16="http://schemas.microsoft.com/office/drawing/2014/main" id="{A903F6EA-D831-4553-8FD1-A2337ACA266C}"/>
                          </a:ext>
                        </a:extLst>
                      </p:cNvPr>
                      <p:cNvSpPr/>
                      <p:nvPr/>
                    </p:nvSpPr>
                    <p:spPr>
                      <a:xfrm>
                        <a:off x="1207250" y="4575382"/>
                        <a:ext cx="94977" cy="26878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223">
                        <a:extLst>
                          <a:ext uri="{FF2B5EF4-FFF2-40B4-BE49-F238E27FC236}">
                            <a16:creationId xmlns:a16="http://schemas.microsoft.com/office/drawing/2014/main" id="{65CB1795-8EC8-4B1E-BDE0-7CED86DCC053}"/>
                          </a:ext>
                        </a:extLst>
                      </p:cNvPr>
                      <p:cNvSpPr/>
                      <p:nvPr/>
                    </p:nvSpPr>
                    <p:spPr>
                      <a:xfrm>
                        <a:off x="984338" y="4566300"/>
                        <a:ext cx="88425" cy="255833"/>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189">
                      <a:extLst>
                        <a:ext uri="{FF2B5EF4-FFF2-40B4-BE49-F238E27FC236}">
                          <a16:creationId xmlns:a16="http://schemas.microsoft.com/office/drawing/2014/main" id="{E6182433-9567-4447-B2F7-2B3C01414DAC}"/>
                        </a:ext>
                      </a:extLst>
                    </p:cNvPr>
                    <p:cNvSpPr/>
                    <p:nvPr/>
                  </p:nvSpPr>
                  <p:spPr>
                    <a:xfrm rot="410632">
                      <a:off x="4760264" y="1851038"/>
                      <a:ext cx="78973" cy="798265"/>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190">
                      <a:extLst>
                        <a:ext uri="{FF2B5EF4-FFF2-40B4-BE49-F238E27FC236}">
                          <a16:creationId xmlns:a16="http://schemas.microsoft.com/office/drawing/2014/main" id="{A4674069-4BE6-406B-8E05-58261F4C826D}"/>
                        </a:ext>
                      </a:extLst>
                    </p:cNvPr>
                    <p:cNvSpPr/>
                    <p:nvPr/>
                  </p:nvSpPr>
                  <p:spPr>
                    <a:xfrm rot="410632">
                      <a:off x="4808211" y="2021427"/>
                      <a:ext cx="166409" cy="205402"/>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191">
                      <a:extLst>
                        <a:ext uri="{FF2B5EF4-FFF2-40B4-BE49-F238E27FC236}">
                          <a16:creationId xmlns:a16="http://schemas.microsoft.com/office/drawing/2014/main" id="{55A36D1A-1128-4C0E-A301-53B6CB1966E9}"/>
                        </a:ext>
                      </a:extLst>
                    </p:cNvPr>
                    <p:cNvSpPr/>
                    <p:nvPr/>
                  </p:nvSpPr>
                  <p:spPr>
                    <a:xfrm rot="410632">
                      <a:off x="4760264" y="1914058"/>
                      <a:ext cx="118460" cy="56019"/>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192">
                      <a:extLst>
                        <a:ext uri="{FF2B5EF4-FFF2-40B4-BE49-F238E27FC236}">
                          <a16:creationId xmlns:a16="http://schemas.microsoft.com/office/drawing/2014/main" id="{011F8184-C44E-4BB5-836A-73697B99D681}"/>
                        </a:ext>
                      </a:extLst>
                    </p:cNvPr>
                    <p:cNvSpPr/>
                    <p:nvPr/>
                  </p:nvSpPr>
                  <p:spPr>
                    <a:xfrm rot="410632">
                      <a:off x="4760264" y="1858040"/>
                      <a:ext cx="0" cy="100367"/>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Freeform 193">
                      <a:extLst>
                        <a:ext uri="{FF2B5EF4-FFF2-40B4-BE49-F238E27FC236}">
                          <a16:creationId xmlns:a16="http://schemas.microsoft.com/office/drawing/2014/main" id="{60A00119-F9C7-47E6-8424-E75FB073760C}"/>
                        </a:ext>
                      </a:extLst>
                    </p:cNvPr>
                    <p:cNvSpPr/>
                    <p:nvPr/>
                  </p:nvSpPr>
                  <p:spPr>
                    <a:xfrm rot="410632">
                      <a:off x="4760264" y="2630630"/>
                      <a:ext cx="157947" cy="34778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194">
                      <a:extLst>
                        <a:ext uri="{FF2B5EF4-FFF2-40B4-BE49-F238E27FC236}">
                          <a16:creationId xmlns:a16="http://schemas.microsoft.com/office/drawing/2014/main" id="{CC80C2A9-2B2B-466F-9480-8DD0438CBD7A}"/>
                        </a:ext>
                      </a:extLst>
                    </p:cNvPr>
                    <p:cNvSpPr/>
                    <p:nvPr/>
                  </p:nvSpPr>
                  <p:spPr>
                    <a:xfrm rot="410632">
                      <a:off x="4701033" y="2864041"/>
                      <a:ext cx="143845" cy="315104"/>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195">
                      <a:extLst>
                        <a:ext uri="{FF2B5EF4-FFF2-40B4-BE49-F238E27FC236}">
                          <a16:creationId xmlns:a16="http://schemas.microsoft.com/office/drawing/2014/main" id="{A3B2F65B-9E31-43C9-B6DF-FFF790632922}"/>
                        </a:ext>
                      </a:extLst>
                    </p:cNvPr>
                    <p:cNvSpPr/>
                    <p:nvPr/>
                  </p:nvSpPr>
                  <p:spPr>
                    <a:xfrm rot="410632">
                      <a:off x="4833596" y="2656305"/>
                      <a:ext cx="166407" cy="20773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5846" name="Group 75">
                      <a:extLst>
                        <a:ext uri="{FF2B5EF4-FFF2-40B4-BE49-F238E27FC236}">
                          <a16:creationId xmlns:a16="http://schemas.microsoft.com/office/drawing/2014/main" id="{A6B6B65E-3C46-43DA-A005-DB19C07E347E}"/>
                        </a:ext>
                      </a:extLst>
                    </p:cNvPr>
                    <p:cNvGrpSpPr>
                      <a:grpSpLocks/>
                    </p:cNvGrpSpPr>
                    <p:nvPr/>
                  </p:nvGrpSpPr>
                  <p:grpSpPr bwMode="auto">
                    <a:xfrm rot="8162874" flipV="1">
                      <a:off x="4860616" y="3167847"/>
                      <a:ext cx="1560705" cy="1205870"/>
                      <a:chOff x="1013905" y="4104684"/>
                      <a:chExt cx="1560705" cy="1205870"/>
                    </a:xfrm>
                  </p:grpSpPr>
                  <p:sp>
                    <p:nvSpPr>
                      <p:cNvPr id="208" name="Freeform 207">
                        <a:extLst>
                          <a:ext uri="{FF2B5EF4-FFF2-40B4-BE49-F238E27FC236}">
                            <a16:creationId xmlns:a16="http://schemas.microsoft.com/office/drawing/2014/main" id="{6AE8F7B7-EBEE-4F08-8B41-B8B95258B67E}"/>
                          </a:ext>
                        </a:extLst>
                      </p:cNvPr>
                      <p:cNvSpPr/>
                      <p:nvPr/>
                    </p:nvSpPr>
                    <p:spPr>
                      <a:xfrm>
                        <a:off x="1325513" y="4164372"/>
                        <a:ext cx="504865" cy="494831"/>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Freeform 208">
                        <a:extLst>
                          <a:ext uri="{FF2B5EF4-FFF2-40B4-BE49-F238E27FC236}">
                            <a16:creationId xmlns:a16="http://schemas.microsoft.com/office/drawing/2014/main" id="{F6D445B8-701D-4B8C-BDCE-02F9219B034D}"/>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209">
                        <a:extLst>
                          <a:ext uri="{FF2B5EF4-FFF2-40B4-BE49-F238E27FC236}">
                            <a16:creationId xmlns:a16="http://schemas.microsoft.com/office/drawing/2014/main" id="{0F5877F7-468C-4846-8A6E-119CCE41C37F}"/>
                          </a:ext>
                        </a:extLst>
                      </p:cNvPr>
                      <p:cNvSpPr/>
                      <p:nvPr/>
                    </p:nvSpPr>
                    <p:spPr>
                      <a:xfrm rot="19337557">
                        <a:off x="2002487" y="4110064"/>
                        <a:ext cx="547173" cy="69556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Freeform 210">
                        <a:extLst>
                          <a:ext uri="{FF2B5EF4-FFF2-40B4-BE49-F238E27FC236}">
                            <a16:creationId xmlns:a16="http://schemas.microsoft.com/office/drawing/2014/main" id="{58BDD51E-FA3D-483D-841C-8D03FCB62577}"/>
                          </a:ext>
                        </a:extLst>
                      </p:cNvPr>
                      <p:cNvSpPr/>
                      <p:nvPr/>
                    </p:nvSpPr>
                    <p:spPr>
                      <a:xfrm>
                        <a:off x="1263383" y="4556413"/>
                        <a:ext cx="538712" cy="191397"/>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Freeform 211">
                        <a:extLst>
                          <a:ext uri="{FF2B5EF4-FFF2-40B4-BE49-F238E27FC236}">
                            <a16:creationId xmlns:a16="http://schemas.microsoft.com/office/drawing/2014/main" id="{B8EDC33A-1C70-4D58-B75F-D7E8551AE795}"/>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Freeform 212">
                        <a:extLst>
                          <a:ext uri="{FF2B5EF4-FFF2-40B4-BE49-F238E27FC236}">
                            <a16:creationId xmlns:a16="http://schemas.microsoft.com/office/drawing/2014/main" id="{30B89CD9-DA31-41F7-8225-7A7F25BA0E50}"/>
                          </a:ext>
                        </a:extLst>
                      </p:cNvPr>
                      <p:cNvSpPr/>
                      <p:nvPr/>
                    </p:nvSpPr>
                    <p:spPr>
                      <a:xfrm>
                        <a:off x="1207377" y="4474757"/>
                        <a:ext cx="124101" cy="17505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Freeform 213">
                        <a:extLst>
                          <a:ext uri="{FF2B5EF4-FFF2-40B4-BE49-F238E27FC236}">
                            <a16:creationId xmlns:a16="http://schemas.microsoft.com/office/drawing/2014/main" id="{F4091489-A9A1-433F-8BB0-B1C1C391700C}"/>
                          </a:ext>
                        </a:extLst>
                      </p:cNvPr>
                      <p:cNvSpPr/>
                      <p:nvPr/>
                    </p:nvSpPr>
                    <p:spPr>
                      <a:xfrm>
                        <a:off x="1370117" y="4863449"/>
                        <a:ext cx="112819" cy="434144"/>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214">
                        <a:extLst>
                          <a:ext uri="{FF2B5EF4-FFF2-40B4-BE49-F238E27FC236}">
                            <a16:creationId xmlns:a16="http://schemas.microsoft.com/office/drawing/2014/main" id="{D2BF0070-A2DC-4D0B-8B8E-773DDA6EA1EA}"/>
                          </a:ext>
                        </a:extLst>
                      </p:cNvPr>
                      <p:cNvSpPr/>
                      <p:nvPr/>
                    </p:nvSpPr>
                    <p:spPr>
                      <a:xfrm>
                        <a:off x="1433116" y="4553790"/>
                        <a:ext cx="90255" cy="25441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215">
                        <a:extLst>
                          <a:ext uri="{FF2B5EF4-FFF2-40B4-BE49-F238E27FC236}">
                            <a16:creationId xmlns:a16="http://schemas.microsoft.com/office/drawing/2014/main" id="{ABA3C926-8EDA-42F3-B037-41113D4FD987}"/>
                          </a:ext>
                        </a:extLst>
                      </p:cNvPr>
                      <p:cNvSpPr/>
                      <p:nvPr/>
                    </p:nvSpPr>
                    <p:spPr>
                      <a:xfrm>
                        <a:off x="1010232" y="4553992"/>
                        <a:ext cx="90255" cy="25441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5847" name="Group 76">
                      <a:extLst>
                        <a:ext uri="{FF2B5EF4-FFF2-40B4-BE49-F238E27FC236}">
                          <a16:creationId xmlns:a16="http://schemas.microsoft.com/office/drawing/2014/main" id="{E410A21E-4BCB-47FC-9947-4CAE78447A72}"/>
                        </a:ext>
                      </a:extLst>
                    </p:cNvPr>
                    <p:cNvGrpSpPr>
                      <a:grpSpLocks/>
                    </p:cNvGrpSpPr>
                    <p:nvPr/>
                  </p:nvGrpSpPr>
                  <p:grpSpPr bwMode="auto">
                    <a:xfrm rot="410632">
                      <a:off x="3719196" y="4161549"/>
                      <a:ext cx="1516164" cy="1239921"/>
                      <a:chOff x="961738" y="4069509"/>
                      <a:chExt cx="1516164" cy="1239921"/>
                    </a:xfrm>
                  </p:grpSpPr>
                  <p:sp>
                    <p:nvSpPr>
                      <p:cNvPr id="199" name="Freeform 198">
                        <a:extLst>
                          <a:ext uri="{FF2B5EF4-FFF2-40B4-BE49-F238E27FC236}">
                            <a16:creationId xmlns:a16="http://schemas.microsoft.com/office/drawing/2014/main" id="{52D298DC-E782-4ADE-B1EE-E4BF4EC0B879}"/>
                          </a:ext>
                        </a:extLst>
                      </p:cNvPr>
                      <p:cNvSpPr/>
                      <p:nvPr/>
                    </p:nvSpPr>
                    <p:spPr>
                      <a:xfrm>
                        <a:off x="1343956" y="4257755"/>
                        <a:ext cx="510506" cy="499499"/>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Freeform 199">
                        <a:extLst>
                          <a:ext uri="{FF2B5EF4-FFF2-40B4-BE49-F238E27FC236}">
                            <a16:creationId xmlns:a16="http://schemas.microsoft.com/office/drawing/2014/main" id="{37793620-53DC-4A23-9AD2-EB411F624339}"/>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200">
                        <a:extLst>
                          <a:ext uri="{FF2B5EF4-FFF2-40B4-BE49-F238E27FC236}">
                            <a16:creationId xmlns:a16="http://schemas.microsoft.com/office/drawing/2014/main" id="{5F963634-6A16-4420-A7B6-C8B5AFA0A86F}"/>
                          </a:ext>
                        </a:extLst>
                      </p:cNvPr>
                      <p:cNvSpPr/>
                      <p:nvPr/>
                    </p:nvSpPr>
                    <p:spPr>
                      <a:xfrm>
                        <a:off x="1896049" y="4062994"/>
                        <a:ext cx="549995" cy="70490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Freeform 201">
                        <a:extLst>
                          <a:ext uri="{FF2B5EF4-FFF2-40B4-BE49-F238E27FC236}">
                            <a16:creationId xmlns:a16="http://schemas.microsoft.com/office/drawing/2014/main" id="{28537142-E94D-40CC-A709-7FCA28D307CB}"/>
                          </a:ext>
                        </a:extLst>
                      </p:cNvPr>
                      <p:cNvSpPr/>
                      <p:nvPr/>
                    </p:nvSpPr>
                    <p:spPr>
                      <a:xfrm>
                        <a:off x="1229964" y="4524753"/>
                        <a:ext cx="547173" cy="193730"/>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Freeform 202">
                        <a:extLst>
                          <a:ext uri="{FF2B5EF4-FFF2-40B4-BE49-F238E27FC236}">
                            <a16:creationId xmlns:a16="http://schemas.microsoft.com/office/drawing/2014/main" id="{111C1CF4-D513-4909-8E8E-B15682F35316}"/>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203">
                        <a:extLst>
                          <a:ext uri="{FF2B5EF4-FFF2-40B4-BE49-F238E27FC236}">
                            <a16:creationId xmlns:a16="http://schemas.microsoft.com/office/drawing/2014/main" id="{93E332CB-643D-4EE3-8925-34FDF607EF3B}"/>
                          </a:ext>
                        </a:extLst>
                      </p:cNvPr>
                      <p:cNvSpPr/>
                      <p:nvPr/>
                    </p:nvSpPr>
                    <p:spPr>
                      <a:xfrm>
                        <a:off x="960262" y="4619254"/>
                        <a:ext cx="129742" cy="184394"/>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Freeform 204">
                        <a:extLst>
                          <a:ext uri="{FF2B5EF4-FFF2-40B4-BE49-F238E27FC236}">
                            <a16:creationId xmlns:a16="http://schemas.microsoft.com/office/drawing/2014/main" id="{AE546DDF-FA82-4609-95C5-A68309CDA11B}"/>
                          </a:ext>
                        </a:extLst>
                      </p:cNvPr>
                      <p:cNvSpPr/>
                      <p:nvPr/>
                    </p:nvSpPr>
                    <p:spPr>
                      <a:xfrm>
                        <a:off x="1244134" y="4856299"/>
                        <a:ext cx="109998" cy="452817"/>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205">
                        <a:extLst>
                          <a:ext uri="{FF2B5EF4-FFF2-40B4-BE49-F238E27FC236}">
                            <a16:creationId xmlns:a16="http://schemas.microsoft.com/office/drawing/2014/main" id="{05727831-4D09-4ED2-9BFB-BC78B4BCC89F}"/>
                          </a:ext>
                        </a:extLst>
                      </p:cNvPr>
                      <p:cNvSpPr/>
                      <p:nvPr/>
                    </p:nvSpPr>
                    <p:spPr>
                      <a:xfrm>
                        <a:off x="1414010" y="4578758"/>
                        <a:ext cx="90255" cy="256752"/>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206">
                        <a:extLst>
                          <a:ext uri="{FF2B5EF4-FFF2-40B4-BE49-F238E27FC236}">
                            <a16:creationId xmlns:a16="http://schemas.microsoft.com/office/drawing/2014/main" id="{C9AF24BE-E008-42FC-8299-EFCA98DB3928}"/>
                          </a:ext>
                        </a:extLst>
                      </p:cNvPr>
                      <p:cNvSpPr/>
                      <p:nvPr/>
                    </p:nvSpPr>
                    <p:spPr>
                      <a:xfrm>
                        <a:off x="942705" y="4557420"/>
                        <a:ext cx="90255" cy="26375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167" name="Freeform 166">
                  <a:extLst>
                    <a:ext uri="{FF2B5EF4-FFF2-40B4-BE49-F238E27FC236}">
                      <a16:creationId xmlns:a16="http://schemas.microsoft.com/office/drawing/2014/main" id="{FFB279C4-4B8C-40F6-9DBF-75D7D262F786}"/>
                    </a:ext>
                  </a:extLst>
                </p:cNvPr>
                <p:cNvSpPr/>
                <p:nvPr/>
              </p:nvSpPr>
              <p:spPr>
                <a:xfrm rot="6665107" flipH="1" flipV="1">
                  <a:off x="4490713" y="3454772"/>
                  <a:ext cx="95733" cy="239355"/>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5809" name="Group 109">
                  <a:extLst>
                    <a:ext uri="{FF2B5EF4-FFF2-40B4-BE49-F238E27FC236}">
                      <a16:creationId xmlns:a16="http://schemas.microsoft.com/office/drawing/2014/main" id="{0AB83BAA-D595-4484-B527-F436885A428E}"/>
                    </a:ext>
                  </a:extLst>
                </p:cNvPr>
                <p:cNvGrpSpPr>
                  <a:grpSpLocks/>
                </p:cNvGrpSpPr>
                <p:nvPr/>
              </p:nvGrpSpPr>
              <p:grpSpPr bwMode="auto">
                <a:xfrm flipH="1">
                  <a:off x="4410460" y="3405119"/>
                  <a:ext cx="197083" cy="235888"/>
                  <a:chOff x="5117073" y="2820268"/>
                  <a:chExt cx="466825" cy="580482"/>
                </a:xfrm>
              </p:grpSpPr>
              <p:sp>
                <p:nvSpPr>
                  <p:cNvPr id="169" name="Freeform 168">
                    <a:extLst>
                      <a:ext uri="{FF2B5EF4-FFF2-40B4-BE49-F238E27FC236}">
                        <a16:creationId xmlns:a16="http://schemas.microsoft.com/office/drawing/2014/main" id="{C0B4D92C-25D0-4347-B0EA-D97176833C36}"/>
                      </a:ext>
                    </a:extLst>
                  </p:cNvPr>
                  <p:cNvSpPr/>
                  <p:nvPr/>
                </p:nvSpPr>
                <p:spPr>
                  <a:xfrm>
                    <a:off x="5351296" y="3246022"/>
                    <a:ext cx="192922" cy="154034"/>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Freeform 169">
                    <a:extLst>
                      <a:ext uri="{FF2B5EF4-FFF2-40B4-BE49-F238E27FC236}">
                        <a16:creationId xmlns:a16="http://schemas.microsoft.com/office/drawing/2014/main" id="{0D6BC692-851D-42BD-BE4E-59D6563A6880}"/>
                      </a:ext>
                    </a:extLst>
                  </p:cNvPr>
                  <p:cNvSpPr/>
                  <p:nvPr/>
                </p:nvSpPr>
                <p:spPr>
                  <a:xfrm flipH="1" flipV="1">
                    <a:off x="5162313" y="2833755"/>
                    <a:ext cx="303163" cy="443981"/>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Freeform 170">
                    <a:extLst>
                      <a:ext uri="{FF2B5EF4-FFF2-40B4-BE49-F238E27FC236}">
                        <a16:creationId xmlns:a16="http://schemas.microsoft.com/office/drawing/2014/main" id="{8F17E3D2-1ED3-4951-B681-C90EB35865E7}"/>
                      </a:ext>
                    </a:extLst>
                  </p:cNvPr>
                  <p:cNvSpPr/>
                  <p:nvPr/>
                </p:nvSpPr>
                <p:spPr>
                  <a:xfrm rot="1632148">
                    <a:off x="5374919" y="2987789"/>
                    <a:ext cx="208671" cy="235582"/>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Freeform 171">
                    <a:extLst>
                      <a:ext uri="{FF2B5EF4-FFF2-40B4-BE49-F238E27FC236}">
                        <a16:creationId xmlns:a16="http://schemas.microsoft.com/office/drawing/2014/main" id="{A0293E4A-2893-44CF-A888-336C91277632}"/>
                      </a:ext>
                    </a:extLst>
                  </p:cNvPr>
                  <p:cNvSpPr/>
                  <p:nvPr/>
                </p:nvSpPr>
                <p:spPr>
                  <a:xfrm rot="1092254">
                    <a:off x="5315863" y="2983258"/>
                    <a:ext cx="251979" cy="299008"/>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Freeform 172">
                    <a:extLst>
                      <a:ext uri="{FF2B5EF4-FFF2-40B4-BE49-F238E27FC236}">
                        <a16:creationId xmlns:a16="http://schemas.microsoft.com/office/drawing/2014/main" id="{781CC9D7-926E-4976-8BAC-DDE25674CCE3}"/>
                      </a:ext>
                    </a:extLst>
                  </p:cNvPr>
                  <p:cNvSpPr/>
                  <p:nvPr/>
                </p:nvSpPr>
                <p:spPr>
                  <a:xfrm>
                    <a:off x="5296176" y="3246022"/>
                    <a:ext cx="192922" cy="149505"/>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Freeform 173">
                    <a:extLst>
                      <a:ext uri="{FF2B5EF4-FFF2-40B4-BE49-F238E27FC236}">
                        <a16:creationId xmlns:a16="http://schemas.microsoft.com/office/drawing/2014/main" id="{E77503F1-A876-4908-B0D2-C5361CD3C155}"/>
                      </a:ext>
                    </a:extLst>
                  </p:cNvPr>
                  <p:cNvSpPr/>
                  <p:nvPr/>
                </p:nvSpPr>
                <p:spPr>
                  <a:xfrm rot="20866693">
                    <a:off x="5119005" y="2820162"/>
                    <a:ext cx="303160" cy="502878"/>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64" name="Freeform 163">
                <a:extLst>
                  <a:ext uri="{FF2B5EF4-FFF2-40B4-BE49-F238E27FC236}">
                    <a16:creationId xmlns:a16="http://schemas.microsoft.com/office/drawing/2014/main" id="{A6FD0FEA-468D-4EF2-BA5D-873895964861}"/>
                  </a:ext>
                </a:extLst>
              </p:cNvPr>
              <p:cNvSpPr/>
              <p:nvPr/>
            </p:nvSpPr>
            <p:spPr>
              <a:xfrm rot="437188">
                <a:off x="3697513" y="4145163"/>
                <a:ext cx="144610" cy="557827"/>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Freeform 164">
                <a:extLst>
                  <a:ext uri="{FF2B5EF4-FFF2-40B4-BE49-F238E27FC236}">
                    <a16:creationId xmlns:a16="http://schemas.microsoft.com/office/drawing/2014/main" id="{755CF99B-A51F-4719-9D55-ED04B66CB705}"/>
                  </a:ext>
                </a:extLst>
              </p:cNvPr>
              <p:cNvSpPr/>
              <p:nvPr/>
            </p:nvSpPr>
            <p:spPr>
              <a:xfrm rot="20826694">
                <a:off x="4422226" y="4546504"/>
                <a:ext cx="142948" cy="557827"/>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1" name="Freeform 140">
              <a:extLst>
                <a:ext uri="{FF2B5EF4-FFF2-40B4-BE49-F238E27FC236}">
                  <a16:creationId xmlns:a16="http://schemas.microsoft.com/office/drawing/2014/main" id="{BF9AE0C8-3210-4B04-85F7-B8C9165E8605}"/>
                </a:ext>
              </a:extLst>
            </p:cNvPr>
            <p:cNvSpPr>
              <a:spLocks/>
            </p:cNvSpPr>
            <p:nvPr/>
          </p:nvSpPr>
          <p:spPr bwMode="auto">
            <a:xfrm>
              <a:off x="2236573" y="5109535"/>
              <a:ext cx="1291518" cy="642514"/>
            </a:xfrm>
            <a:custGeom>
              <a:avLst/>
              <a:gdLst>
                <a:gd name="T0" fmla="*/ 0 w 1291281"/>
                <a:gd name="T1" fmla="*/ 642514 h 642551"/>
                <a:gd name="T2" fmla="*/ 407848 w 1291281"/>
                <a:gd name="T3" fmla="*/ 457174 h 642551"/>
                <a:gd name="T4" fmla="*/ 803336 w 1291281"/>
                <a:gd name="T5" fmla="*/ 265655 h 642551"/>
                <a:gd name="T6" fmla="*/ 1093774 w 1291281"/>
                <a:gd name="T7" fmla="*/ 148272 h 642551"/>
                <a:gd name="T8" fmla="*/ 1291518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2" name="Freeform 141">
              <a:extLst>
                <a:ext uri="{FF2B5EF4-FFF2-40B4-BE49-F238E27FC236}">
                  <a16:creationId xmlns:a16="http://schemas.microsoft.com/office/drawing/2014/main" id="{B0ED9D52-3368-4789-8276-02467729B5C4}"/>
                </a:ext>
              </a:extLst>
            </p:cNvPr>
            <p:cNvSpPr>
              <a:spLocks/>
            </p:cNvSpPr>
            <p:nvPr/>
          </p:nvSpPr>
          <p:spPr bwMode="auto">
            <a:xfrm>
              <a:off x="3883799" y="4929115"/>
              <a:ext cx="1256612" cy="841343"/>
            </a:xfrm>
            <a:custGeom>
              <a:avLst/>
              <a:gdLst>
                <a:gd name="T0" fmla="*/ 1256612 w 1167714"/>
                <a:gd name="T1" fmla="*/ 841343 h 729048"/>
                <a:gd name="T2" fmla="*/ 884283 w 1167714"/>
                <a:gd name="T3" fmla="*/ 670222 h 729048"/>
                <a:gd name="T4" fmla="*/ 325789 w 1167714"/>
                <a:gd name="T5" fmla="*/ 292331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3" name="Freeform 142">
              <a:extLst>
                <a:ext uri="{FF2B5EF4-FFF2-40B4-BE49-F238E27FC236}">
                  <a16:creationId xmlns:a16="http://schemas.microsoft.com/office/drawing/2014/main" id="{42BE9D6A-03C1-4B24-970A-20854997A151}"/>
                </a:ext>
              </a:extLst>
            </p:cNvPr>
            <p:cNvSpPr>
              <a:spLocks/>
            </p:cNvSpPr>
            <p:nvPr/>
          </p:nvSpPr>
          <p:spPr bwMode="auto">
            <a:xfrm>
              <a:off x="3548038" y="4899659"/>
              <a:ext cx="472061" cy="1544610"/>
            </a:xfrm>
            <a:custGeom>
              <a:avLst/>
              <a:gdLst>
                <a:gd name="T0" fmla="*/ 472061 w 282459"/>
                <a:gd name="T1" fmla="*/ 1544610 h 1328352"/>
                <a:gd name="T2" fmla="*/ 90012 w 282459"/>
                <a:gd name="T3" fmla="*/ 1099187 h 1328352"/>
                <a:gd name="T4" fmla="*/ 17732 w 282459"/>
                <a:gd name="T5" fmla="*/ 481344 h 1328352"/>
                <a:gd name="T6" fmla="*/ 348152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4" name="Freeform 143">
              <a:extLst>
                <a:ext uri="{FF2B5EF4-FFF2-40B4-BE49-F238E27FC236}">
                  <a16:creationId xmlns:a16="http://schemas.microsoft.com/office/drawing/2014/main" id="{B95579D9-B282-44AE-8FFC-56EF26DAC409}"/>
                </a:ext>
              </a:extLst>
            </p:cNvPr>
            <p:cNvSpPr>
              <a:spLocks/>
            </p:cNvSpPr>
            <p:nvPr/>
          </p:nvSpPr>
          <p:spPr bwMode="auto">
            <a:xfrm>
              <a:off x="3883799" y="4899659"/>
              <a:ext cx="360694" cy="1667957"/>
            </a:xfrm>
            <a:custGeom>
              <a:avLst/>
              <a:gdLst>
                <a:gd name="T0" fmla="*/ 360694 w 360315"/>
                <a:gd name="T1" fmla="*/ 1667957 h 1668162"/>
                <a:gd name="T2" fmla="*/ 100929 w 360315"/>
                <a:gd name="T3" fmla="*/ 1216992 h 1668162"/>
                <a:gd name="T4" fmla="*/ 1971 w 360315"/>
                <a:gd name="T5" fmla="*/ 728959 h 1668162"/>
                <a:gd name="T6" fmla="*/ 32896 w 360315"/>
                <a:gd name="T7" fmla="*/ 259460 h 1668162"/>
                <a:gd name="T8" fmla="*/ 8156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762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5" name="Freeform 144">
              <a:extLst>
                <a:ext uri="{FF2B5EF4-FFF2-40B4-BE49-F238E27FC236}">
                  <a16:creationId xmlns:a16="http://schemas.microsoft.com/office/drawing/2014/main" id="{963B4A3F-0F46-4134-BF45-2842E500545A}"/>
                </a:ext>
              </a:extLst>
            </p:cNvPr>
            <p:cNvSpPr>
              <a:spLocks/>
            </p:cNvSpPr>
            <p:nvPr/>
          </p:nvSpPr>
          <p:spPr bwMode="auto">
            <a:xfrm>
              <a:off x="3509807" y="4914387"/>
              <a:ext cx="383965" cy="200671"/>
            </a:xfrm>
            <a:custGeom>
              <a:avLst/>
              <a:gdLst>
                <a:gd name="T0" fmla="*/ 0 w 384196"/>
                <a:gd name="T1" fmla="*/ 200671 h 201062"/>
                <a:gd name="T2" fmla="*/ 351955 w 384196"/>
                <a:gd name="T3" fmla="*/ 15680 h 201062"/>
                <a:gd name="T4" fmla="*/ 370480 w 384196"/>
                <a:gd name="T5" fmla="*/ 9514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6" name="Freeform 145">
              <a:extLst>
                <a:ext uri="{FF2B5EF4-FFF2-40B4-BE49-F238E27FC236}">
                  <a16:creationId xmlns:a16="http://schemas.microsoft.com/office/drawing/2014/main" id="{7ADCAB94-5485-4271-8C5C-82043FC9C11D}"/>
                </a:ext>
              </a:extLst>
            </p:cNvPr>
            <p:cNvSpPr>
              <a:spLocks/>
            </p:cNvSpPr>
            <p:nvPr/>
          </p:nvSpPr>
          <p:spPr bwMode="auto">
            <a:xfrm>
              <a:off x="3923691" y="5004597"/>
              <a:ext cx="752969" cy="1494902"/>
            </a:xfrm>
            <a:custGeom>
              <a:avLst/>
              <a:gdLst>
                <a:gd name="T0" fmla="*/ 0 w 753762"/>
                <a:gd name="T1" fmla="*/ 0 h 1495168"/>
                <a:gd name="T2" fmla="*/ 339454 w 753762"/>
                <a:gd name="T3" fmla="*/ 494183 h 1495168"/>
                <a:gd name="T4" fmla="*/ 635704 w 753762"/>
                <a:gd name="T5" fmla="*/ 1037783 h 1495168"/>
                <a:gd name="T6" fmla="*/ 752969 w 753762"/>
                <a:gd name="T7" fmla="*/ 1494902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7" name="Freeform 146">
              <a:extLst>
                <a:ext uri="{FF2B5EF4-FFF2-40B4-BE49-F238E27FC236}">
                  <a16:creationId xmlns:a16="http://schemas.microsoft.com/office/drawing/2014/main" id="{A4514E69-22C8-4887-B14D-FED2DECEE98D}"/>
                </a:ext>
              </a:extLst>
            </p:cNvPr>
            <p:cNvSpPr>
              <a:spLocks/>
            </p:cNvSpPr>
            <p:nvPr/>
          </p:nvSpPr>
          <p:spPr bwMode="auto">
            <a:xfrm>
              <a:off x="2718607" y="5146355"/>
              <a:ext cx="1166854" cy="655400"/>
            </a:xfrm>
            <a:custGeom>
              <a:avLst/>
              <a:gdLst>
                <a:gd name="T0" fmla="*/ 0 w 1167714"/>
                <a:gd name="T1" fmla="*/ 655400 h 654908"/>
                <a:gd name="T2" fmla="*/ 425995 w 1167714"/>
                <a:gd name="T3" fmla="*/ 519374 h 654908"/>
                <a:gd name="T4" fmla="*/ 716164 w 1167714"/>
                <a:gd name="T5" fmla="*/ 296785 h 654908"/>
                <a:gd name="T6" fmla="*/ 1031030 w 1167714"/>
                <a:gd name="T7" fmla="*/ 49464 h 654908"/>
                <a:gd name="T8" fmla="*/ 1166854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8" name="Freeform 147">
              <a:extLst>
                <a:ext uri="{FF2B5EF4-FFF2-40B4-BE49-F238E27FC236}">
                  <a16:creationId xmlns:a16="http://schemas.microsoft.com/office/drawing/2014/main" id="{9776C46A-133F-49C4-AD3E-3EE7F8891CE6}"/>
                </a:ext>
              </a:extLst>
            </p:cNvPr>
            <p:cNvSpPr>
              <a:spLocks/>
            </p:cNvSpPr>
            <p:nvPr/>
          </p:nvSpPr>
          <p:spPr bwMode="auto">
            <a:xfrm>
              <a:off x="3898758" y="5238405"/>
              <a:ext cx="1012271" cy="699585"/>
            </a:xfrm>
            <a:custGeom>
              <a:avLst/>
              <a:gdLst>
                <a:gd name="T0" fmla="*/ 0 w 1013254"/>
                <a:gd name="T1" fmla="*/ 0 h 698157"/>
                <a:gd name="T2" fmla="*/ 549342 w 1013254"/>
                <a:gd name="T3" fmla="*/ 396225 h 698157"/>
                <a:gd name="T4" fmla="*/ 1012271 w 1013254"/>
                <a:gd name="T5" fmla="*/ 699585 h 698157"/>
                <a:gd name="T6" fmla="*/ 0 60000 65536"/>
                <a:gd name="T7" fmla="*/ 0 60000 65536"/>
                <a:gd name="T8" fmla="*/ 0 60000 65536"/>
              </a:gdLst>
              <a:ahLst/>
              <a:cxnLst>
                <a:cxn ang="T6">
                  <a:pos x="T0" y="T1"/>
                </a:cxn>
                <a:cxn ang="T7">
                  <a:pos x="T2" y="T3"/>
                </a:cxn>
                <a:cxn ang="T8">
                  <a:pos x="T4" y="T5"/>
                </a:cxn>
              </a:cxnLst>
              <a:rect l="0" t="0" r="r" b="b"/>
              <a:pathLst>
                <a:path w="1013254" h="698157">
                  <a:moveTo>
                    <a:pt x="0" y="0"/>
                  </a:moveTo>
                  <a:cubicBezTo>
                    <a:pt x="190499" y="139528"/>
                    <a:pt x="380999" y="279057"/>
                    <a:pt x="549875" y="395416"/>
                  </a:cubicBezTo>
                  <a:cubicBezTo>
                    <a:pt x="718751" y="511776"/>
                    <a:pt x="936024" y="648730"/>
                    <a:pt x="1013254" y="698157"/>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49" name="Freeform 148">
              <a:extLst>
                <a:ext uri="{FF2B5EF4-FFF2-40B4-BE49-F238E27FC236}">
                  <a16:creationId xmlns:a16="http://schemas.microsoft.com/office/drawing/2014/main" id="{C93090DA-67AF-4036-A9BF-6ED327965365}"/>
                </a:ext>
              </a:extLst>
            </p:cNvPr>
            <p:cNvSpPr>
              <a:spLocks/>
            </p:cNvSpPr>
            <p:nvPr/>
          </p:nvSpPr>
          <p:spPr bwMode="auto">
            <a:xfrm>
              <a:off x="3917043" y="5350708"/>
              <a:ext cx="611684" cy="1088037"/>
            </a:xfrm>
            <a:custGeom>
              <a:avLst/>
              <a:gdLst>
                <a:gd name="T0" fmla="*/ 611684 w 611659"/>
                <a:gd name="T1" fmla="*/ 1088037 h 1087394"/>
                <a:gd name="T2" fmla="*/ 537541 w 611659"/>
                <a:gd name="T3" fmla="*/ 964397 h 1087394"/>
                <a:gd name="T4" fmla="*/ 413968 w 611659"/>
                <a:gd name="T5" fmla="*/ 840756 h 1087394"/>
                <a:gd name="T6" fmla="*/ 222431 w 611659"/>
                <a:gd name="T7" fmla="*/ 265827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50" name="Freeform 149">
              <a:extLst>
                <a:ext uri="{FF2B5EF4-FFF2-40B4-BE49-F238E27FC236}">
                  <a16:creationId xmlns:a16="http://schemas.microsoft.com/office/drawing/2014/main" id="{1805B839-ADD6-46BB-A1D9-EC34CD9E3A2B}"/>
                </a:ext>
              </a:extLst>
            </p:cNvPr>
            <p:cNvSpPr>
              <a:spLocks/>
            </p:cNvSpPr>
            <p:nvPr/>
          </p:nvSpPr>
          <p:spPr bwMode="auto">
            <a:xfrm>
              <a:off x="3591254" y="5733638"/>
              <a:ext cx="289220" cy="692220"/>
            </a:xfrm>
            <a:custGeom>
              <a:avLst/>
              <a:gdLst>
                <a:gd name="T0" fmla="*/ 140700 w 288755"/>
                <a:gd name="T1" fmla="*/ 692220 h 691979"/>
                <a:gd name="T2" fmla="*/ 4556 w 288755"/>
                <a:gd name="T3" fmla="*/ 352291 h 691979"/>
                <a:gd name="T4" fmla="*/ 289220 w 288755"/>
                <a:gd name="T5" fmla="*/ 0 h 691979"/>
                <a:gd name="T6" fmla="*/ 0 60000 65536"/>
                <a:gd name="T7" fmla="*/ 0 60000 65536"/>
                <a:gd name="T8" fmla="*/ 0 60000 65536"/>
              </a:gdLst>
              <a:ahLst/>
              <a:cxnLst>
                <a:cxn ang="T6">
                  <a:pos x="T0" y="T1"/>
                </a:cxn>
                <a:cxn ang="T7">
                  <a:pos x="T2" y="T3"/>
                </a:cxn>
                <a:cxn ang="T8">
                  <a:pos x="T4" y="T5"/>
                </a:cxn>
              </a:cxnLst>
              <a:rect l="0" t="0" r="r" b="b"/>
              <a:pathLst>
                <a:path w="288755" h="691979">
                  <a:moveTo>
                    <a:pt x="140474" y="691979"/>
                  </a:moveTo>
                  <a:cubicBezTo>
                    <a:pt x="60155" y="579738"/>
                    <a:pt x="-20164" y="467498"/>
                    <a:pt x="4549" y="352168"/>
                  </a:cubicBezTo>
                  <a:cubicBezTo>
                    <a:pt x="29262" y="236838"/>
                    <a:pt x="288755" y="0"/>
                    <a:pt x="288755" y="0"/>
                  </a:cubicBezTo>
                </a:path>
              </a:pathLst>
            </a:custGeom>
            <a:noFill/>
            <a:ln w="190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51" name="Oval 150">
              <a:extLst>
                <a:ext uri="{FF2B5EF4-FFF2-40B4-BE49-F238E27FC236}">
                  <a16:creationId xmlns:a16="http://schemas.microsoft.com/office/drawing/2014/main" id="{8DE83731-63C1-47CA-8F30-A0DCFB0D852C}"/>
                </a:ext>
              </a:extLst>
            </p:cNvPr>
            <p:cNvSpPr>
              <a:spLocks noChangeArrowheads="1"/>
            </p:cNvSpPr>
            <p:nvPr/>
          </p:nvSpPr>
          <p:spPr bwMode="auto">
            <a:xfrm>
              <a:off x="4222885" y="5109535"/>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2" name="Oval 151">
              <a:extLst>
                <a:ext uri="{FF2B5EF4-FFF2-40B4-BE49-F238E27FC236}">
                  <a16:creationId xmlns:a16="http://schemas.microsoft.com/office/drawing/2014/main" id="{3C7B9EE9-D273-4DBB-944E-FAE0B897C5FF}"/>
                </a:ext>
              </a:extLst>
            </p:cNvPr>
            <p:cNvSpPr>
              <a:spLocks noChangeArrowheads="1"/>
            </p:cNvSpPr>
            <p:nvPr/>
          </p:nvSpPr>
          <p:spPr bwMode="auto">
            <a:xfrm>
              <a:off x="3213938" y="5431712"/>
              <a:ext cx="126326"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3" name="Oval 152">
              <a:extLst>
                <a:ext uri="{FF2B5EF4-FFF2-40B4-BE49-F238E27FC236}">
                  <a16:creationId xmlns:a16="http://schemas.microsoft.com/office/drawing/2014/main" id="{E0D76B10-5B8E-4AAC-A392-7148CD7DC3FD}"/>
                </a:ext>
              </a:extLst>
            </p:cNvPr>
            <p:cNvSpPr>
              <a:spLocks noChangeArrowheads="1"/>
            </p:cNvSpPr>
            <p:nvPr/>
          </p:nvSpPr>
          <p:spPr bwMode="auto">
            <a:xfrm>
              <a:off x="3764122" y="5536649"/>
              <a:ext cx="124663" cy="13071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4" name="Oval 153">
              <a:extLst>
                <a:ext uri="{FF2B5EF4-FFF2-40B4-BE49-F238E27FC236}">
                  <a16:creationId xmlns:a16="http://schemas.microsoft.com/office/drawing/2014/main" id="{311A74BC-1FE7-4BC1-894E-9ED0BFDD960F}"/>
                </a:ext>
              </a:extLst>
            </p:cNvPr>
            <p:cNvSpPr>
              <a:spLocks noChangeArrowheads="1"/>
            </p:cNvSpPr>
            <p:nvPr/>
          </p:nvSpPr>
          <p:spPr bwMode="auto">
            <a:xfrm>
              <a:off x="3837258" y="5135309"/>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5" name="Oval 154">
              <a:extLst>
                <a:ext uri="{FF2B5EF4-FFF2-40B4-BE49-F238E27FC236}">
                  <a16:creationId xmlns:a16="http://schemas.microsoft.com/office/drawing/2014/main" id="{6E13593D-DE73-4A8E-85F1-5223F84893DA}"/>
                </a:ext>
              </a:extLst>
            </p:cNvPr>
            <p:cNvSpPr>
              <a:spLocks noChangeArrowheads="1"/>
            </p:cNvSpPr>
            <p:nvPr/>
          </p:nvSpPr>
          <p:spPr bwMode="auto">
            <a:xfrm>
              <a:off x="3423373" y="5052464"/>
              <a:ext cx="124664"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6" name="Oval 155">
              <a:extLst>
                <a:ext uri="{FF2B5EF4-FFF2-40B4-BE49-F238E27FC236}">
                  <a16:creationId xmlns:a16="http://schemas.microsoft.com/office/drawing/2014/main" id="{C047D8C6-6DAB-442E-98FB-82896458DF52}"/>
                </a:ext>
              </a:extLst>
            </p:cNvPr>
            <p:cNvSpPr>
              <a:spLocks noChangeArrowheads="1"/>
            </p:cNvSpPr>
            <p:nvPr/>
          </p:nvSpPr>
          <p:spPr bwMode="auto">
            <a:xfrm>
              <a:off x="3850555" y="5326774"/>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7" name="Oval 156">
              <a:extLst>
                <a:ext uri="{FF2B5EF4-FFF2-40B4-BE49-F238E27FC236}">
                  <a16:creationId xmlns:a16="http://schemas.microsoft.com/office/drawing/2014/main" id="{6B9E4CA5-4A49-4283-88A3-CD55E73464AD}"/>
                </a:ext>
              </a:extLst>
            </p:cNvPr>
            <p:cNvSpPr>
              <a:spLocks noChangeArrowheads="1"/>
            </p:cNvSpPr>
            <p:nvPr/>
          </p:nvSpPr>
          <p:spPr bwMode="auto">
            <a:xfrm>
              <a:off x="3900421" y="4940161"/>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8" name="Oval 157">
              <a:extLst>
                <a:ext uri="{FF2B5EF4-FFF2-40B4-BE49-F238E27FC236}">
                  <a16:creationId xmlns:a16="http://schemas.microsoft.com/office/drawing/2014/main" id="{CC03151C-E124-4807-B26D-D149C6E48A4F}"/>
                </a:ext>
              </a:extLst>
            </p:cNvPr>
            <p:cNvSpPr>
              <a:spLocks noChangeArrowheads="1"/>
            </p:cNvSpPr>
            <p:nvPr/>
          </p:nvSpPr>
          <p:spPr bwMode="auto">
            <a:xfrm>
              <a:off x="4375806" y="5262339"/>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59" name="Oval 158">
              <a:extLst>
                <a:ext uri="{FF2B5EF4-FFF2-40B4-BE49-F238E27FC236}">
                  <a16:creationId xmlns:a16="http://schemas.microsoft.com/office/drawing/2014/main" id="{6D5F4D74-2F74-400D-9E04-B90DA9E9EE2F}"/>
                </a:ext>
              </a:extLst>
            </p:cNvPr>
            <p:cNvSpPr>
              <a:spLocks noChangeArrowheads="1"/>
            </p:cNvSpPr>
            <p:nvPr/>
          </p:nvSpPr>
          <p:spPr bwMode="auto">
            <a:xfrm>
              <a:off x="3614525" y="5015644"/>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0" name="Oval 159">
              <a:extLst>
                <a:ext uri="{FF2B5EF4-FFF2-40B4-BE49-F238E27FC236}">
                  <a16:creationId xmlns:a16="http://schemas.microsoft.com/office/drawing/2014/main" id="{71521D05-20EC-426D-B932-E94C249A4791}"/>
                </a:ext>
              </a:extLst>
            </p:cNvPr>
            <p:cNvSpPr>
              <a:spLocks noChangeArrowheads="1"/>
            </p:cNvSpPr>
            <p:nvPr/>
          </p:nvSpPr>
          <p:spPr bwMode="auto">
            <a:xfrm>
              <a:off x="3983530" y="5052464"/>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1" name="Oval 160">
              <a:extLst>
                <a:ext uri="{FF2B5EF4-FFF2-40B4-BE49-F238E27FC236}">
                  <a16:creationId xmlns:a16="http://schemas.microsoft.com/office/drawing/2014/main" id="{D366D08B-DF1E-4211-84C2-0D2B1E72B3E4}"/>
                </a:ext>
              </a:extLst>
            </p:cNvPr>
            <p:cNvSpPr>
              <a:spLocks noChangeArrowheads="1"/>
            </p:cNvSpPr>
            <p:nvPr/>
          </p:nvSpPr>
          <p:spPr bwMode="auto">
            <a:xfrm>
              <a:off x="3965246" y="5260498"/>
              <a:ext cx="124664" cy="13071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2" name="Oval 161">
              <a:extLst>
                <a:ext uri="{FF2B5EF4-FFF2-40B4-BE49-F238E27FC236}">
                  <a16:creationId xmlns:a16="http://schemas.microsoft.com/office/drawing/2014/main" id="{FDB7CDFB-D876-4693-BD3B-F1549A1972F6}"/>
                </a:ext>
              </a:extLst>
            </p:cNvPr>
            <p:cNvSpPr>
              <a:spLocks noChangeArrowheads="1"/>
            </p:cNvSpPr>
            <p:nvPr/>
          </p:nvSpPr>
          <p:spPr bwMode="auto">
            <a:xfrm>
              <a:off x="3804014" y="5706022"/>
              <a:ext cx="124663" cy="12887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33B77BE-1B39-411E-BFEE-0D831D275978}"/>
              </a:ext>
            </a:extLst>
          </p:cNvPr>
          <p:cNvSpPr>
            <a:spLocks noGrp="1"/>
          </p:cNvSpPr>
          <p:nvPr>
            <p:ph type="title"/>
          </p:nvPr>
        </p:nvSpPr>
        <p:spPr>
          <a:xfrm>
            <a:off x="0" y="152400"/>
            <a:ext cx="9144000" cy="1143000"/>
          </a:xfrm>
        </p:spPr>
        <p:txBody>
          <a:bodyPr/>
          <a:lstStyle/>
          <a:p>
            <a:r>
              <a:rPr lang="en-GB" altLang="en-US"/>
              <a:t>Nitrate represses nodulation locally via root-localized CLV-like receptors</a:t>
            </a:r>
          </a:p>
        </p:txBody>
      </p:sp>
      <p:grpSp>
        <p:nvGrpSpPr>
          <p:cNvPr id="80899" name="Group 1">
            <a:extLst>
              <a:ext uri="{FF2B5EF4-FFF2-40B4-BE49-F238E27FC236}">
                <a16:creationId xmlns:a16="http://schemas.microsoft.com/office/drawing/2014/main" id="{5880B3CC-9439-4FA0-812F-564017307899}"/>
              </a:ext>
            </a:extLst>
          </p:cNvPr>
          <p:cNvGrpSpPr>
            <a:grpSpLocks/>
          </p:cNvGrpSpPr>
          <p:nvPr/>
        </p:nvGrpSpPr>
        <p:grpSpPr bwMode="auto">
          <a:xfrm>
            <a:off x="-4763" y="1292225"/>
            <a:ext cx="9129713" cy="5032375"/>
            <a:chOff x="-4763" y="1292225"/>
            <a:chExt cx="9129713" cy="5032375"/>
          </a:xfrm>
        </p:grpSpPr>
        <p:sp>
          <p:nvSpPr>
            <p:cNvPr id="80900" name="TextBox 145">
              <a:extLst>
                <a:ext uri="{FF2B5EF4-FFF2-40B4-BE49-F238E27FC236}">
                  <a16:creationId xmlns:a16="http://schemas.microsoft.com/office/drawing/2014/main" id="{79E0CAEB-1CF0-4DA8-B29B-4D0B9D6C13B4}"/>
                </a:ext>
              </a:extLst>
            </p:cNvPr>
            <p:cNvSpPr txBox="1">
              <a:spLocks noChangeArrowheads="1"/>
            </p:cNvSpPr>
            <p:nvPr/>
          </p:nvSpPr>
          <p:spPr bwMode="auto">
            <a:xfrm>
              <a:off x="4248150" y="5984875"/>
              <a:ext cx="4876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Reid, D.E., Ferguson, B.J. and Gresshoff, P.M. (2011). Inoculation- and nitrate-induced CLE peptides of soybean control NARK-dependent nodule formation. Mol. Plant-Microbe Interactions. 24: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606-618</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80901" name="TextBox 169">
              <a:extLst>
                <a:ext uri="{FF2B5EF4-FFF2-40B4-BE49-F238E27FC236}">
                  <a16:creationId xmlns:a16="http://schemas.microsoft.com/office/drawing/2014/main" id="{01099417-580B-4989-8051-B9B96D97ACA9}"/>
                </a:ext>
              </a:extLst>
            </p:cNvPr>
            <p:cNvSpPr txBox="1">
              <a:spLocks noChangeArrowheads="1"/>
            </p:cNvSpPr>
            <p:nvPr/>
          </p:nvSpPr>
          <p:spPr bwMode="auto">
            <a:xfrm>
              <a:off x="6199188" y="4576763"/>
              <a:ext cx="2689225" cy="13223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Grafting studies show that CLV-like receptors in the root are necessary to suppress nodulation in response to nitrate</a:t>
              </a:r>
            </a:p>
          </p:txBody>
        </p:sp>
        <p:grpSp>
          <p:nvGrpSpPr>
            <p:cNvPr id="80902" name="Group 345">
              <a:extLst>
                <a:ext uri="{FF2B5EF4-FFF2-40B4-BE49-F238E27FC236}">
                  <a16:creationId xmlns:a16="http://schemas.microsoft.com/office/drawing/2014/main" id="{14FC4A98-E637-4257-AA1F-71E965C7D192}"/>
                </a:ext>
              </a:extLst>
            </p:cNvPr>
            <p:cNvGrpSpPr>
              <a:grpSpLocks/>
            </p:cNvGrpSpPr>
            <p:nvPr/>
          </p:nvGrpSpPr>
          <p:grpSpPr bwMode="auto">
            <a:xfrm>
              <a:off x="4972050" y="1319213"/>
              <a:ext cx="3562350" cy="3186112"/>
              <a:chOff x="4724400" y="1015065"/>
              <a:chExt cx="3562179" cy="3185236"/>
            </a:xfrm>
          </p:grpSpPr>
          <p:sp>
            <p:nvSpPr>
              <p:cNvPr id="180" name="Rectangle 179">
                <a:extLst>
                  <a:ext uri="{FF2B5EF4-FFF2-40B4-BE49-F238E27FC236}">
                    <a16:creationId xmlns:a16="http://schemas.microsoft.com/office/drawing/2014/main" id="{EBF0FF3B-262F-47B8-AC54-6A6D8B33B666}"/>
                  </a:ext>
                </a:extLst>
              </p:cNvPr>
              <p:cNvSpPr/>
              <p:nvPr/>
            </p:nvSpPr>
            <p:spPr>
              <a:xfrm>
                <a:off x="6610259" y="2345024"/>
                <a:ext cx="1676320" cy="185527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0955" name="Group 344">
                <a:extLst>
                  <a:ext uri="{FF2B5EF4-FFF2-40B4-BE49-F238E27FC236}">
                    <a16:creationId xmlns:a16="http://schemas.microsoft.com/office/drawing/2014/main" id="{C07044F4-33E6-4575-BF26-91283A96B6A7}"/>
                  </a:ext>
                </a:extLst>
              </p:cNvPr>
              <p:cNvGrpSpPr>
                <a:grpSpLocks/>
              </p:cNvGrpSpPr>
              <p:nvPr/>
            </p:nvGrpSpPr>
            <p:grpSpPr bwMode="auto">
              <a:xfrm>
                <a:off x="4724400" y="1047076"/>
                <a:ext cx="1676400" cy="3153225"/>
                <a:chOff x="2991299" y="1057443"/>
                <a:chExt cx="1676400" cy="3153225"/>
              </a:xfrm>
            </p:grpSpPr>
            <p:sp>
              <p:nvSpPr>
                <p:cNvPr id="182" name="Rectangle 181">
                  <a:extLst>
                    <a:ext uri="{FF2B5EF4-FFF2-40B4-BE49-F238E27FC236}">
                      <a16:creationId xmlns:a16="http://schemas.microsoft.com/office/drawing/2014/main" id="{10BF8C99-04B5-4C85-A664-C588F591B8B5}"/>
                    </a:ext>
                  </a:extLst>
                </p:cNvPr>
                <p:cNvSpPr/>
                <p:nvPr/>
              </p:nvSpPr>
              <p:spPr>
                <a:xfrm>
                  <a:off x="2991299" y="2358565"/>
                  <a:ext cx="1676320" cy="1852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7" name="Group 182">
                  <a:extLst>
                    <a:ext uri="{FF2B5EF4-FFF2-40B4-BE49-F238E27FC236}">
                      <a16:creationId xmlns:a16="http://schemas.microsoft.com/office/drawing/2014/main" id="{ABDF998F-68E6-4541-9D35-434E83A94A95}"/>
                    </a:ext>
                  </a:extLst>
                </p:cNvPr>
                <p:cNvGrpSpPr>
                  <a:grpSpLocks/>
                </p:cNvGrpSpPr>
                <p:nvPr/>
              </p:nvGrpSpPr>
              <p:grpSpPr bwMode="auto">
                <a:xfrm rot="1739782">
                  <a:off x="3288114" y="1057443"/>
                  <a:ext cx="1122493" cy="1245104"/>
                  <a:chOff x="998356" y="3130493"/>
                  <a:chExt cx="1122493" cy="1245104"/>
                </a:xfrm>
              </p:grpSpPr>
              <p:sp>
                <p:nvSpPr>
                  <p:cNvPr id="308" name="Freeform 307">
                    <a:extLst>
                      <a:ext uri="{FF2B5EF4-FFF2-40B4-BE49-F238E27FC236}">
                        <a16:creationId xmlns:a16="http://schemas.microsoft.com/office/drawing/2014/main" id="{E6E42AFB-2717-4582-B487-FFA2362BEC2A}"/>
                      </a:ext>
                    </a:extLst>
                  </p:cNvPr>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308">
                    <a:extLst>
                      <a:ext uri="{FF2B5EF4-FFF2-40B4-BE49-F238E27FC236}">
                        <a16:creationId xmlns:a16="http://schemas.microsoft.com/office/drawing/2014/main" id="{00B932E4-DB33-47BB-9B97-29E29875D1B6}"/>
                      </a:ext>
                    </a:extLst>
                  </p:cNvPr>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Freeform 309">
                    <a:extLst>
                      <a:ext uri="{FF2B5EF4-FFF2-40B4-BE49-F238E27FC236}">
                        <a16:creationId xmlns:a16="http://schemas.microsoft.com/office/drawing/2014/main" id="{AF5D65FA-23F8-4DAF-8721-35A75E7433ED}"/>
                      </a:ext>
                    </a:extLst>
                  </p:cNvPr>
                  <p:cNvSpPr/>
                  <p:nvPr/>
                </p:nvSpPr>
                <p:spPr bwMode="auto">
                  <a:xfrm rot="410632">
                    <a:off x="1455758" y="3942149"/>
                    <a:ext cx="295261"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Freeform 310">
                    <a:extLst>
                      <a:ext uri="{FF2B5EF4-FFF2-40B4-BE49-F238E27FC236}">
                        <a16:creationId xmlns:a16="http://schemas.microsoft.com/office/drawing/2014/main" id="{FCC7F05B-590E-411E-A6CB-DD22B3796953}"/>
                      </a:ext>
                    </a:extLst>
                  </p:cNvPr>
                  <p:cNvSpPr/>
                  <p:nvPr/>
                </p:nvSpPr>
                <p:spPr bwMode="auto">
                  <a:xfrm rot="5437780">
                    <a:off x="1507903" y="3652386"/>
                    <a:ext cx="226951" cy="30002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Freeform 311">
                    <a:extLst>
                      <a:ext uri="{FF2B5EF4-FFF2-40B4-BE49-F238E27FC236}">
                        <a16:creationId xmlns:a16="http://schemas.microsoft.com/office/drawing/2014/main" id="{172CC221-313A-4790-A09D-8A7DEE57F486}"/>
                      </a:ext>
                    </a:extLst>
                  </p:cNvPr>
                  <p:cNvSpPr/>
                  <p:nvPr/>
                </p:nvSpPr>
                <p:spPr bwMode="auto">
                  <a:xfrm rot="410632">
                    <a:off x="1214051" y="3461723"/>
                    <a:ext cx="239700" cy="226950"/>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Freeform 312">
                    <a:extLst>
                      <a:ext uri="{FF2B5EF4-FFF2-40B4-BE49-F238E27FC236}">
                        <a16:creationId xmlns:a16="http://schemas.microsoft.com/office/drawing/2014/main" id="{540F5508-AD95-4DE8-92C7-06D43EC28202}"/>
                      </a:ext>
                    </a:extLst>
                  </p:cNvPr>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1047" name="Group 67">
                    <a:extLst>
                      <a:ext uri="{FF2B5EF4-FFF2-40B4-BE49-F238E27FC236}">
                        <a16:creationId xmlns:a16="http://schemas.microsoft.com/office/drawing/2014/main" id="{92D303E7-52F5-4C22-9000-EA89EF58F325}"/>
                      </a:ext>
                    </a:extLst>
                  </p:cNvPr>
                  <p:cNvGrpSpPr>
                    <a:grpSpLocks/>
                  </p:cNvGrpSpPr>
                  <p:nvPr/>
                </p:nvGrpSpPr>
                <p:grpSpPr bwMode="auto">
                  <a:xfrm rot="410632">
                    <a:off x="998356" y="3513414"/>
                    <a:ext cx="516341" cy="282641"/>
                    <a:chOff x="1013905" y="4108776"/>
                    <a:chExt cx="1613082" cy="960828"/>
                  </a:xfrm>
                </p:grpSpPr>
                <p:sp>
                  <p:nvSpPr>
                    <p:cNvPr id="337" name="Freeform 336">
                      <a:extLst>
                        <a:ext uri="{FF2B5EF4-FFF2-40B4-BE49-F238E27FC236}">
                          <a16:creationId xmlns:a16="http://schemas.microsoft.com/office/drawing/2014/main" id="{68BA68FE-7F6F-4FB2-9DD6-E6E1B99BCD29}"/>
                        </a:ext>
                      </a:extLst>
                    </p:cNvPr>
                    <p:cNvSpPr/>
                    <p:nvPr/>
                  </p:nvSpPr>
                  <p:spPr>
                    <a:xfrm>
                      <a:off x="1091446" y="4164323"/>
                      <a:ext cx="505839" cy="550306"/>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8" name="Freeform 337">
                      <a:extLst>
                        <a:ext uri="{FF2B5EF4-FFF2-40B4-BE49-F238E27FC236}">
                          <a16:creationId xmlns:a16="http://schemas.microsoft.com/office/drawing/2014/main" id="{3695C587-8AC1-48D2-B922-EF8A8B7F2B97}"/>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Freeform 338">
                      <a:extLst>
                        <a:ext uri="{FF2B5EF4-FFF2-40B4-BE49-F238E27FC236}">
                          <a16:creationId xmlns:a16="http://schemas.microsoft.com/office/drawing/2014/main" id="{82AC90F7-8091-45D2-B432-7D8879C6A234}"/>
                        </a:ext>
                      </a:extLst>
                    </p:cNvPr>
                    <p:cNvSpPr/>
                    <p:nvPr/>
                  </p:nvSpPr>
                  <p:spPr>
                    <a:xfrm>
                      <a:off x="1845394" y="4081658"/>
                      <a:ext cx="476084" cy="71216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0" name="Freeform 339">
                      <a:extLst>
                        <a:ext uri="{FF2B5EF4-FFF2-40B4-BE49-F238E27FC236}">
                          <a16:creationId xmlns:a16="http://schemas.microsoft.com/office/drawing/2014/main" id="{BFE13ACD-701A-43D3-854F-D129B231E8A9}"/>
                        </a:ext>
                      </a:extLst>
                    </p:cNvPr>
                    <p:cNvSpPr/>
                    <p:nvPr/>
                  </p:nvSpPr>
                  <p:spPr>
                    <a:xfrm>
                      <a:off x="1173152" y="4557982"/>
                      <a:ext cx="540556" cy="19962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1" name="Freeform 340">
                      <a:extLst>
                        <a:ext uri="{FF2B5EF4-FFF2-40B4-BE49-F238E27FC236}">
                          <a16:creationId xmlns:a16="http://schemas.microsoft.com/office/drawing/2014/main" id="{46CBE726-581C-4E11-ACB1-648BDD8AC012}"/>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341">
                      <a:extLst>
                        <a:ext uri="{FF2B5EF4-FFF2-40B4-BE49-F238E27FC236}">
                          <a16:creationId xmlns:a16="http://schemas.microsoft.com/office/drawing/2014/main" id="{C3B4FC4F-836F-4218-9591-CC4029FA112B}"/>
                        </a:ext>
                      </a:extLst>
                    </p:cNvPr>
                    <p:cNvSpPr/>
                    <p:nvPr/>
                  </p:nvSpPr>
                  <p:spPr>
                    <a:xfrm>
                      <a:off x="982961" y="4634957"/>
                      <a:ext cx="128939" cy="18882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342">
                      <a:extLst>
                        <a:ext uri="{FF2B5EF4-FFF2-40B4-BE49-F238E27FC236}">
                          <a16:creationId xmlns:a16="http://schemas.microsoft.com/office/drawing/2014/main" id="{FA8E47E6-6E76-4AAA-938F-ACFCA3D8E357}"/>
                        </a:ext>
                      </a:extLst>
                    </p:cNvPr>
                    <p:cNvSpPr/>
                    <p:nvPr/>
                  </p:nvSpPr>
                  <p:spPr>
                    <a:xfrm>
                      <a:off x="1139357" y="4615020"/>
                      <a:ext cx="94223" cy="26975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343">
                      <a:extLst>
                        <a:ext uri="{FF2B5EF4-FFF2-40B4-BE49-F238E27FC236}">
                          <a16:creationId xmlns:a16="http://schemas.microsoft.com/office/drawing/2014/main" id="{67980667-CBDE-400F-BDB9-BDED93174B5A}"/>
                        </a:ext>
                      </a:extLst>
                    </p:cNvPr>
                    <p:cNvSpPr/>
                    <p:nvPr/>
                  </p:nvSpPr>
                  <p:spPr>
                    <a:xfrm>
                      <a:off x="896302" y="4552923"/>
                      <a:ext cx="79347" cy="27515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048" name="Group 314">
                    <a:extLst>
                      <a:ext uri="{FF2B5EF4-FFF2-40B4-BE49-F238E27FC236}">
                        <a16:creationId xmlns:a16="http://schemas.microsoft.com/office/drawing/2014/main" id="{B73BEC68-6F51-4627-A167-EDB8140E1025}"/>
                      </a:ext>
                    </a:extLst>
                  </p:cNvPr>
                  <p:cNvGrpSpPr>
                    <a:grpSpLocks/>
                  </p:cNvGrpSpPr>
                  <p:nvPr/>
                </p:nvGrpSpPr>
                <p:grpSpPr bwMode="auto">
                  <a:xfrm rot="730992">
                    <a:off x="1461265" y="3130493"/>
                    <a:ext cx="250355" cy="576717"/>
                    <a:chOff x="1363146" y="3075059"/>
                    <a:chExt cx="250355" cy="576717"/>
                  </a:xfrm>
                </p:grpSpPr>
                <p:sp>
                  <p:nvSpPr>
                    <p:cNvPr id="329" name="Freeform 328">
                      <a:extLst>
                        <a:ext uri="{FF2B5EF4-FFF2-40B4-BE49-F238E27FC236}">
                          <a16:creationId xmlns:a16="http://schemas.microsoft.com/office/drawing/2014/main" id="{CC4F172F-5800-4435-8B38-D9E961EF1F0E}"/>
                        </a:ext>
                      </a:extLst>
                    </p:cNvPr>
                    <p:cNvSpPr/>
                    <p:nvPr/>
                  </p:nvSpPr>
                  <p:spPr bwMode="auto">
                    <a:xfrm rot="410632" flipH="1">
                      <a:off x="1347338" y="3280298"/>
                      <a:ext cx="96833" cy="13013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a:extLst>
                        <a:ext uri="{FF2B5EF4-FFF2-40B4-BE49-F238E27FC236}">
                          <a16:creationId xmlns:a16="http://schemas.microsoft.com/office/drawing/2014/main" id="{2141F611-F1A7-49B6-91AE-7C1D27CE3A56}"/>
                        </a:ext>
                      </a:extLst>
                    </p:cNvPr>
                    <p:cNvSpPr/>
                    <p:nvPr/>
                  </p:nvSpPr>
                  <p:spPr bwMode="auto">
                    <a:xfrm rot="410632">
                      <a:off x="1392506" y="3415987"/>
                      <a:ext cx="33336" cy="231712"/>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a:extLst>
                        <a:ext uri="{FF2B5EF4-FFF2-40B4-BE49-F238E27FC236}">
                          <a16:creationId xmlns:a16="http://schemas.microsoft.com/office/drawing/2014/main" id="{68AC5B73-4616-481D-87A0-26148137C263}"/>
                        </a:ext>
                      </a:extLst>
                    </p:cNvPr>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Freeform 331">
                      <a:extLst>
                        <a:ext uri="{FF2B5EF4-FFF2-40B4-BE49-F238E27FC236}">
                          <a16:creationId xmlns:a16="http://schemas.microsoft.com/office/drawing/2014/main" id="{ED102922-14CC-48C2-A4B7-ED1C47D12746}"/>
                        </a:ext>
                      </a:extLst>
                    </p:cNvPr>
                    <p:cNvSpPr/>
                    <p:nvPr/>
                  </p:nvSpPr>
                  <p:spPr bwMode="auto">
                    <a:xfrm rot="410632">
                      <a:off x="1442309" y="3166844"/>
                      <a:ext cx="130169" cy="130139"/>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Freeform 332">
                      <a:extLst>
                        <a:ext uri="{FF2B5EF4-FFF2-40B4-BE49-F238E27FC236}">
                          <a16:creationId xmlns:a16="http://schemas.microsoft.com/office/drawing/2014/main" id="{4B89272E-97F5-4AC1-8BE4-F39737B8D20D}"/>
                        </a:ext>
                      </a:extLst>
                    </p:cNvPr>
                    <p:cNvSpPr/>
                    <p:nvPr/>
                  </p:nvSpPr>
                  <p:spPr bwMode="auto">
                    <a:xfrm rot="410632">
                      <a:off x="1444613" y="3054709"/>
                      <a:ext cx="47623" cy="241234"/>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Freeform 333">
                      <a:extLst>
                        <a:ext uri="{FF2B5EF4-FFF2-40B4-BE49-F238E27FC236}">
                          <a16:creationId xmlns:a16="http://schemas.microsoft.com/office/drawing/2014/main" id="{A7B2EC9C-C1EB-4E2F-BCC8-AEB7C61CE0F4}"/>
                        </a:ext>
                      </a:extLst>
                    </p:cNvPr>
                    <p:cNvSpPr/>
                    <p:nvPr/>
                  </p:nvSpPr>
                  <p:spPr bwMode="auto">
                    <a:xfrm rot="410632">
                      <a:off x="1439739" y="3248608"/>
                      <a:ext cx="103183" cy="144422"/>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334">
                      <a:extLst>
                        <a:ext uri="{FF2B5EF4-FFF2-40B4-BE49-F238E27FC236}">
                          <a16:creationId xmlns:a16="http://schemas.microsoft.com/office/drawing/2014/main" id="{6FFCC89D-AF5A-4DC7-AD87-1FC397C263EB}"/>
                        </a:ext>
                      </a:extLst>
                    </p:cNvPr>
                    <p:cNvSpPr/>
                    <p:nvPr/>
                  </p:nvSpPr>
                  <p:spPr bwMode="auto">
                    <a:xfrm rot="410632">
                      <a:off x="1404131" y="3357073"/>
                      <a:ext cx="100008" cy="131726"/>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335">
                      <a:extLst>
                        <a:ext uri="{FF2B5EF4-FFF2-40B4-BE49-F238E27FC236}">
                          <a16:creationId xmlns:a16="http://schemas.microsoft.com/office/drawing/2014/main" id="{ACBC031F-945F-4820-A23A-700E9C1456FF}"/>
                        </a:ext>
                      </a:extLst>
                    </p:cNvPr>
                    <p:cNvSpPr/>
                    <p:nvPr/>
                  </p:nvSpPr>
                  <p:spPr bwMode="auto">
                    <a:xfrm rot="410632">
                      <a:off x="1503949" y="3254217"/>
                      <a:ext cx="85721" cy="8887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049" name="Group 75">
                    <a:extLst>
                      <a:ext uri="{FF2B5EF4-FFF2-40B4-BE49-F238E27FC236}">
                        <a16:creationId xmlns:a16="http://schemas.microsoft.com/office/drawing/2014/main" id="{5B5940AB-FB57-4526-84B1-126C1ACE5E61}"/>
                      </a:ext>
                    </a:extLst>
                  </p:cNvPr>
                  <p:cNvGrpSpPr>
                    <a:grpSpLocks/>
                  </p:cNvGrpSpPr>
                  <p:nvPr/>
                </p:nvGrpSpPr>
                <p:grpSpPr bwMode="auto">
                  <a:xfrm rot="8162874" flipV="1">
                    <a:off x="1421745" y="3549277"/>
                    <a:ext cx="699104" cy="277646"/>
                    <a:chOff x="1296547" y="4083452"/>
                    <a:chExt cx="1302234" cy="680290"/>
                  </a:xfrm>
                </p:grpSpPr>
                <p:sp>
                  <p:nvSpPr>
                    <p:cNvPr id="325" name="Freeform 324">
                      <a:extLst>
                        <a:ext uri="{FF2B5EF4-FFF2-40B4-BE49-F238E27FC236}">
                          <a16:creationId xmlns:a16="http://schemas.microsoft.com/office/drawing/2014/main" id="{527D6836-2AFA-4473-903F-BFF29E5F82EC}"/>
                        </a:ext>
                      </a:extLst>
                    </p:cNvPr>
                    <p:cNvSpPr/>
                    <p:nvPr/>
                  </p:nvSpPr>
                  <p:spPr>
                    <a:xfrm>
                      <a:off x="1375503" y="4088447"/>
                      <a:ext cx="505635" cy="493856"/>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6" name="Freeform 325">
                      <a:extLst>
                        <a:ext uri="{FF2B5EF4-FFF2-40B4-BE49-F238E27FC236}">
                          <a16:creationId xmlns:a16="http://schemas.microsoft.com/office/drawing/2014/main" id="{14F3EB61-D743-4506-8B55-0DDE77236DC9}"/>
                        </a:ext>
                      </a:extLst>
                    </p:cNvPr>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a:extLst>
                        <a:ext uri="{FF2B5EF4-FFF2-40B4-BE49-F238E27FC236}">
                          <a16:creationId xmlns:a16="http://schemas.microsoft.com/office/drawing/2014/main" id="{AEEED186-8B04-4CE1-84D4-22DAA7B54CBB}"/>
                        </a:ext>
                      </a:extLst>
                    </p:cNvPr>
                    <p:cNvSpPr/>
                    <p:nvPr/>
                  </p:nvSpPr>
                  <p:spPr>
                    <a:xfrm rot="19337557">
                      <a:off x="2070277" y="4018135"/>
                      <a:ext cx="544074" cy="68828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Freeform 327">
                      <a:extLst>
                        <a:ext uri="{FF2B5EF4-FFF2-40B4-BE49-F238E27FC236}">
                          <a16:creationId xmlns:a16="http://schemas.microsoft.com/office/drawing/2014/main" id="{90283879-4B64-47D8-9FA5-9213C051F076}"/>
                        </a:ext>
                      </a:extLst>
                    </p:cNvPr>
                    <p:cNvSpPr/>
                    <p:nvPr/>
                  </p:nvSpPr>
                  <p:spPr>
                    <a:xfrm>
                      <a:off x="1325050" y="4518733"/>
                      <a:ext cx="532246" cy="18665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1050" name="Group 76">
                    <a:extLst>
                      <a:ext uri="{FF2B5EF4-FFF2-40B4-BE49-F238E27FC236}">
                        <a16:creationId xmlns:a16="http://schemas.microsoft.com/office/drawing/2014/main" id="{86885EC6-4AD3-4DFD-B653-3AB0B7F9FD0A}"/>
                      </a:ext>
                    </a:extLst>
                  </p:cNvPr>
                  <p:cNvGrpSpPr>
                    <a:grpSpLocks/>
                  </p:cNvGrpSpPr>
                  <p:nvPr/>
                </p:nvGrpSpPr>
                <p:grpSpPr bwMode="auto">
                  <a:xfrm rot="410632">
                    <a:off x="1061822" y="3886532"/>
                    <a:ext cx="668689" cy="489065"/>
                    <a:chOff x="1021762" y="4044588"/>
                    <a:chExt cx="1464452" cy="1198310"/>
                  </a:xfrm>
                </p:grpSpPr>
                <p:sp>
                  <p:nvSpPr>
                    <p:cNvPr id="318" name="Freeform 317">
                      <a:extLst>
                        <a:ext uri="{FF2B5EF4-FFF2-40B4-BE49-F238E27FC236}">
                          <a16:creationId xmlns:a16="http://schemas.microsoft.com/office/drawing/2014/main" id="{4BD6B421-E6B9-4A94-90CB-E4D2B946DB3F}"/>
                        </a:ext>
                      </a:extLst>
                    </p:cNvPr>
                    <p:cNvSpPr/>
                    <p:nvPr/>
                  </p:nvSpPr>
                  <p:spPr>
                    <a:xfrm>
                      <a:off x="1221525" y="4177476"/>
                      <a:ext cx="514524" cy="50552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9" name="Freeform 318">
                      <a:extLst>
                        <a:ext uri="{FF2B5EF4-FFF2-40B4-BE49-F238E27FC236}">
                          <a16:creationId xmlns:a16="http://schemas.microsoft.com/office/drawing/2014/main" id="{D13E94EC-F42D-40FB-9FA8-9752A0748454}"/>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a:extLst>
                        <a:ext uri="{FF2B5EF4-FFF2-40B4-BE49-F238E27FC236}">
                          <a16:creationId xmlns:a16="http://schemas.microsoft.com/office/drawing/2014/main" id="{464C23EB-71DB-4056-B8D5-94A7A0A0D298}"/>
                        </a:ext>
                      </a:extLst>
                    </p:cNvPr>
                    <p:cNvSpPr/>
                    <p:nvPr/>
                  </p:nvSpPr>
                  <p:spPr>
                    <a:xfrm rot="20059307">
                      <a:off x="1891267" y="4049349"/>
                      <a:ext cx="549289" cy="71162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1" name="Freeform 320">
                      <a:extLst>
                        <a:ext uri="{FF2B5EF4-FFF2-40B4-BE49-F238E27FC236}">
                          <a16:creationId xmlns:a16="http://schemas.microsoft.com/office/drawing/2014/main" id="{B38996AE-5CBB-454C-AF9B-EAF72898E8BB}"/>
                        </a:ext>
                      </a:extLst>
                    </p:cNvPr>
                    <p:cNvSpPr/>
                    <p:nvPr/>
                  </p:nvSpPr>
                  <p:spPr>
                    <a:xfrm>
                      <a:off x="1045166" y="4530477"/>
                      <a:ext cx="545812" cy="198322"/>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2" name="Freeform 321">
                      <a:extLst>
                        <a:ext uri="{FF2B5EF4-FFF2-40B4-BE49-F238E27FC236}">
                          <a16:creationId xmlns:a16="http://schemas.microsoft.com/office/drawing/2014/main" id="{9573271C-2EA5-4152-824B-71EE5DC1F3B7}"/>
                        </a:ext>
                      </a:extLst>
                    </p:cNvPr>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a:extLst>
                        <a:ext uri="{FF2B5EF4-FFF2-40B4-BE49-F238E27FC236}">
                          <a16:creationId xmlns:a16="http://schemas.microsoft.com/office/drawing/2014/main" id="{F08B9EA4-2FB3-4797-B05A-9A1DD1E5DB76}"/>
                        </a:ext>
                      </a:extLst>
                    </p:cNvPr>
                    <p:cNvSpPr/>
                    <p:nvPr/>
                  </p:nvSpPr>
                  <p:spPr>
                    <a:xfrm rot="838485">
                      <a:off x="1199119" y="4775472"/>
                      <a:ext cx="232925" cy="45108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a:extLst>
                        <a:ext uri="{FF2B5EF4-FFF2-40B4-BE49-F238E27FC236}">
                          <a16:creationId xmlns:a16="http://schemas.microsoft.com/office/drawing/2014/main" id="{CED0BD13-241F-4709-947B-9456689476DE}"/>
                        </a:ext>
                      </a:extLst>
                    </p:cNvPr>
                    <p:cNvSpPr/>
                    <p:nvPr/>
                  </p:nvSpPr>
                  <p:spPr>
                    <a:xfrm>
                      <a:off x="1342556" y="4577387"/>
                      <a:ext cx="90389" cy="260540"/>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81028" name="Group 183">
                  <a:extLst>
                    <a:ext uri="{FF2B5EF4-FFF2-40B4-BE49-F238E27FC236}">
                      <a16:creationId xmlns:a16="http://schemas.microsoft.com/office/drawing/2014/main" id="{9892B1A3-8019-4522-A8C0-11E41773BD87}"/>
                    </a:ext>
                  </a:extLst>
                </p:cNvPr>
                <p:cNvGrpSpPr>
                  <a:grpSpLocks/>
                </p:cNvGrpSpPr>
                <p:nvPr/>
              </p:nvGrpSpPr>
              <p:grpSpPr bwMode="auto">
                <a:xfrm>
                  <a:off x="3274696" y="2391986"/>
                  <a:ext cx="1285754" cy="1499283"/>
                  <a:chOff x="1160317" y="3628351"/>
                  <a:chExt cx="1285754" cy="1499283"/>
                </a:xfrm>
              </p:grpSpPr>
              <p:sp>
                <p:nvSpPr>
                  <p:cNvPr id="300" name="Freeform 299">
                    <a:extLst>
                      <a:ext uri="{FF2B5EF4-FFF2-40B4-BE49-F238E27FC236}">
                        <a16:creationId xmlns:a16="http://schemas.microsoft.com/office/drawing/2014/main" id="{59FF0CF7-CC30-496B-A600-41E41A57D4D7}"/>
                      </a:ext>
                    </a:extLst>
                  </p:cNvPr>
                  <p:cNvSpPr>
                    <a:spLocks/>
                  </p:cNvSpPr>
                  <p:nvPr/>
                </p:nvSpPr>
                <p:spPr bwMode="auto">
                  <a:xfrm rot="1022094">
                    <a:off x="1532526" y="3685392"/>
                    <a:ext cx="912769" cy="772901"/>
                  </a:xfrm>
                  <a:custGeom>
                    <a:avLst/>
                    <a:gdLst>
                      <a:gd name="T0" fmla="*/ 912769 w 1167714"/>
                      <a:gd name="T1" fmla="*/ 772901 h 729048"/>
                      <a:gd name="T2" fmla="*/ 642319 w 1167714"/>
                      <a:gd name="T3" fmla="*/ 615701 h 729048"/>
                      <a:gd name="T4" fmla="*/ 236644 w 1167714"/>
                      <a:gd name="T5" fmla="*/ 26855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01" name="Freeform 300">
                    <a:extLst>
                      <a:ext uri="{FF2B5EF4-FFF2-40B4-BE49-F238E27FC236}">
                        <a16:creationId xmlns:a16="http://schemas.microsoft.com/office/drawing/2014/main" id="{CED9DC2F-6C31-4740-8F6D-709F7486E1D0}"/>
                      </a:ext>
                    </a:extLst>
                  </p:cNvPr>
                  <p:cNvSpPr>
                    <a:spLocks/>
                  </p:cNvSpPr>
                  <p:nvPr/>
                </p:nvSpPr>
                <p:spPr bwMode="auto">
                  <a:xfrm rot="3827572">
                    <a:off x="1360328" y="3721019"/>
                    <a:ext cx="330109" cy="728627"/>
                  </a:xfrm>
                  <a:custGeom>
                    <a:avLst/>
                    <a:gdLst>
                      <a:gd name="T0" fmla="*/ 330109 w 360315"/>
                      <a:gd name="T1" fmla="*/ 728627 h 1668162"/>
                      <a:gd name="T2" fmla="*/ 92371 w 360315"/>
                      <a:gd name="T3" fmla="*/ 531628 h 1668162"/>
                      <a:gd name="T4" fmla="*/ 1804 w 360315"/>
                      <a:gd name="T5" fmla="*/ 318437 h 1668162"/>
                      <a:gd name="T6" fmla="*/ 30106 w 360315"/>
                      <a:gd name="T7" fmla="*/ 113342 h 1668162"/>
                      <a:gd name="T8" fmla="*/ 7464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02" name="Freeform 301">
                    <a:extLst>
                      <a:ext uri="{FF2B5EF4-FFF2-40B4-BE49-F238E27FC236}">
                        <a16:creationId xmlns:a16="http://schemas.microsoft.com/office/drawing/2014/main" id="{A5E5CFAF-9392-40F3-80A6-F93A51FE23AC}"/>
                      </a:ext>
                    </a:extLst>
                  </p:cNvPr>
                  <p:cNvSpPr>
                    <a:spLocks/>
                  </p:cNvSpPr>
                  <p:nvPr/>
                </p:nvSpPr>
                <p:spPr bwMode="auto">
                  <a:xfrm rot="1739782">
                    <a:off x="1291238" y="3750462"/>
                    <a:ext cx="690529" cy="1377571"/>
                  </a:xfrm>
                  <a:custGeom>
                    <a:avLst/>
                    <a:gdLst>
                      <a:gd name="T0" fmla="*/ 0 w 753762"/>
                      <a:gd name="T1" fmla="*/ 0 h 1495168"/>
                      <a:gd name="T2" fmla="*/ 311304 w 753762"/>
                      <a:gd name="T3" fmla="*/ 455396 h 1495168"/>
                      <a:gd name="T4" fmla="*/ 582988 w 753762"/>
                      <a:gd name="T5" fmla="*/ 956330 h 1495168"/>
                      <a:gd name="T6" fmla="*/ 690529 w 753762"/>
                      <a:gd name="T7" fmla="*/ 1377571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03" name="Freeform 302">
                    <a:extLst>
                      <a:ext uri="{FF2B5EF4-FFF2-40B4-BE49-F238E27FC236}">
                        <a16:creationId xmlns:a16="http://schemas.microsoft.com/office/drawing/2014/main" id="{2F7B2C5D-3AEC-44D7-A60C-5A62DDA3FFEF}"/>
                      </a:ext>
                    </a:extLst>
                  </p:cNvPr>
                  <p:cNvSpPr>
                    <a:spLocks/>
                  </p:cNvSpPr>
                  <p:nvPr/>
                </p:nvSpPr>
                <p:spPr bwMode="auto">
                  <a:xfrm rot="1739782">
                    <a:off x="1329336" y="3990109"/>
                    <a:ext cx="350820" cy="647522"/>
                  </a:xfrm>
                  <a:custGeom>
                    <a:avLst/>
                    <a:gdLst>
                      <a:gd name="T0" fmla="*/ 350820 w 611659"/>
                      <a:gd name="T1" fmla="*/ 647522 h 1087394"/>
                      <a:gd name="T2" fmla="*/ 308297 w 611659"/>
                      <a:gd name="T3" fmla="*/ 573940 h 1087394"/>
                      <a:gd name="T4" fmla="*/ 237424 w 611659"/>
                      <a:gd name="T5" fmla="*/ 500358 h 1087394"/>
                      <a:gd name="T6" fmla="*/ 127571 w 611659"/>
                      <a:gd name="T7" fmla="*/ 158201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06" name="Oval 305">
                    <a:extLst>
                      <a:ext uri="{FF2B5EF4-FFF2-40B4-BE49-F238E27FC236}">
                        <a16:creationId xmlns:a16="http://schemas.microsoft.com/office/drawing/2014/main" id="{C89AC769-6174-4CDE-A0A7-9A8F5ACD0160}"/>
                      </a:ext>
                    </a:extLst>
                  </p:cNvPr>
                  <p:cNvSpPr>
                    <a:spLocks noChangeArrowheads="1"/>
                  </p:cNvSpPr>
                  <p:nvPr/>
                </p:nvSpPr>
                <p:spPr bwMode="auto">
                  <a:xfrm rot="1739782">
                    <a:off x="1640471" y="3628258"/>
                    <a:ext cx="115882" cy="1174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07" name="Oval 306">
                    <a:extLst>
                      <a:ext uri="{FF2B5EF4-FFF2-40B4-BE49-F238E27FC236}">
                        <a16:creationId xmlns:a16="http://schemas.microsoft.com/office/drawing/2014/main" id="{E587D072-3F4C-43A2-8434-37993429046A}"/>
                      </a:ext>
                    </a:extLst>
                  </p:cNvPr>
                  <p:cNvSpPr>
                    <a:spLocks noChangeArrowheads="1"/>
                  </p:cNvSpPr>
                  <p:nvPr/>
                </p:nvSpPr>
                <p:spPr bwMode="auto">
                  <a:xfrm rot="1739782">
                    <a:off x="1657932" y="3755223"/>
                    <a:ext cx="114295" cy="1190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grpSp>
          <p:grpSp>
            <p:nvGrpSpPr>
              <p:cNvPr id="80956" name="Group 186">
                <a:extLst>
                  <a:ext uri="{FF2B5EF4-FFF2-40B4-BE49-F238E27FC236}">
                    <a16:creationId xmlns:a16="http://schemas.microsoft.com/office/drawing/2014/main" id="{0E31CC70-1371-44ED-A2EE-8DDFBE0DE80A}"/>
                  </a:ext>
                </a:extLst>
              </p:cNvPr>
              <p:cNvGrpSpPr>
                <a:grpSpLocks/>
              </p:cNvGrpSpPr>
              <p:nvPr/>
            </p:nvGrpSpPr>
            <p:grpSpPr bwMode="auto">
              <a:xfrm rot="1739782">
                <a:off x="6780253" y="1015065"/>
                <a:ext cx="1122493" cy="1245104"/>
                <a:chOff x="998356" y="3130493"/>
                <a:chExt cx="1122493" cy="1245104"/>
              </a:xfrm>
            </p:grpSpPr>
            <p:sp>
              <p:nvSpPr>
                <p:cNvPr id="214" name="Freeform 213">
                  <a:extLst>
                    <a:ext uri="{FF2B5EF4-FFF2-40B4-BE49-F238E27FC236}">
                      <a16:creationId xmlns:a16="http://schemas.microsoft.com/office/drawing/2014/main" id="{193E4B35-5253-4616-9C41-A82741E89A75}"/>
                    </a:ext>
                  </a:extLst>
                </p:cNvPr>
                <p:cNvSpPr/>
                <p:nvPr/>
              </p:nvSpPr>
              <p:spPr bwMode="auto">
                <a:xfrm rot="2625253">
                  <a:off x="1498783" y="3847914"/>
                  <a:ext cx="339550" cy="208010"/>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214">
                  <a:extLst>
                    <a:ext uri="{FF2B5EF4-FFF2-40B4-BE49-F238E27FC236}">
                      <a16:creationId xmlns:a16="http://schemas.microsoft.com/office/drawing/2014/main" id="{2530B58F-189D-4FFF-9384-E32F29CE8A91}"/>
                    </a:ext>
                  </a:extLst>
                </p:cNvPr>
                <p:cNvSpPr/>
                <p:nvPr/>
              </p:nvSpPr>
              <p:spPr bwMode="auto">
                <a:xfrm rot="1353936">
                  <a:off x="1602140" y="4100047"/>
                  <a:ext cx="343149" cy="23915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215">
                  <a:extLst>
                    <a:ext uri="{FF2B5EF4-FFF2-40B4-BE49-F238E27FC236}">
                      <a16:creationId xmlns:a16="http://schemas.microsoft.com/office/drawing/2014/main" id="{0E5A7C6F-F40C-4B85-80DA-069012F8255B}"/>
                    </a:ext>
                  </a:extLst>
                </p:cNvPr>
                <p:cNvSpPr/>
                <p:nvPr/>
              </p:nvSpPr>
              <p:spPr bwMode="auto">
                <a:xfrm rot="410632">
                  <a:off x="1455738" y="3942469"/>
                  <a:ext cx="295261"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Freeform 216">
                  <a:extLst>
                    <a:ext uri="{FF2B5EF4-FFF2-40B4-BE49-F238E27FC236}">
                      <a16:creationId xmlns:a16="http://schemas.microsoft.com/office/drawing/2014/main" id="{4CD34EE3-9510-4BC1-9B71-7D9E2EF20D5C}"/>
                    </a:ext>
                  </a:extLst>
                </p:cNvPr>
                <p:cNvSpPr/>
                <p:nvPr/>
              </p:nvSpPr>
              <p:spPr bwMode="auto">
                <a:xfrm rot="5437780">
                  <a:off x="1509061" y="3653401"/>
                  <a:ext cx="225363" cy="300023"/>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Freeform 217">
                  <a:extLst>
                    <a:ext uri="{FF2B5EF4-FFF2-40B4-BE49-F238E27FC236}">
                      <a16:creationId xmlns:a16="http://schemas.microsoft.com/office/drawing/2014/main" id="{548B1DFD-0A3A-44A3-BA21-ADAC88295C28}"/>
                    </a:ext>
                  </a:extLst>
                </p:cNvPr>
                <p:cNvSpPr/>
                <p:nvPr/>
              </p:nvSpPr>
              <p:spPr bwMode="auto">
                <a:xfrm rot="410632">
                  <a:off x="1214415" y="3461943"/>
                  <a:ext cx="239700" cy="228537"/>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Freeform 218">
                  <a:extLst>
                    <a:ext uri="{FF2B5EF4-FFF2-40B4-BE49-F238E27FC236}">
                      <a16:creationId xmlns:a16="http://schemas.microsoft.com/office/drawing/2014/main" id="{A33F5BFF-3808-49EB-968E-396F01AC7F39}"/>
                    </a:ext>
                  </a:extLst>
                </p:cNvPr>
                <p:cNvSpPr/>
                <p:nvPr/>
              </p:nvSpPr>
              <p:spPr bwMode="auto">
                <a:xfrm rot="410632">
                  <a:off x="1447535" y="3694168"/>
                  <a:ext cx="187249" cy="15132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381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0983" name="Group 67">
                  <a:extLst>
                    <a:ext uri="{FF2B5EF4-FFF2-40B4-BE49-F238E27FC236}">
                      <a16:creationId xmlns:a16="http://schemas.microsoft.com/office/drawing/2014/main" id="{CEB085BE-AE31-49A5-BF77-3E98D2195C33}"/>
                    </a:ext>
                  </a:extLst>
                </p:cNvPr>
                <p:cNvGrpSpPr>
                  <a:grpSpLocks/>
                </p:cNvGrpSpPr>
                <p:nvPr/>
              </p:nvGrpSpPr>
              <p:grpSpPr bwMode="auto">
                <a:xfrm rot="410632">
                  <a:off x="998356" y="3513414"/>
                  <a:ext cx="516341" cy="282641"/>
                  <a:chOff x="1013905" y="4108776"/>
                  <a:chExt cx="1613082" cy="960828"/>
                </a:xfrm>
              </p:grpSpPr>
              <p:sp>
                <p:nvSpPr>
                  <p:cNvPr id="243" name="Freeform 242">
                    <a:extLst>
                      <a:ext uri="{FF2B5EF4-FFF2-40B4-BE49-F238E27FC236}">
                        <a16:creationId xmlns:a16="http://schemas.microsoft.com/office/drawing/2014/main" id="{B11F053E-CCF4-4301-B3AD-7C769CECB631}"/>
                      </a:ext>
                    </a:extLst>
                  </p:cNvPr>
                  <p:cNvSpPr/>
                  <p:nvPr/>
                </p:nvSpPr>
                <p:spPr>
                  <a:xfrm>
                    <a:off x="1098761" y="4179041"/>
                    <a:ext cx="505839" cy="5449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Freeform 243">
                    <a:extLst>
                      <a:ext uri="{FF2B5EF4-FFF2-40B4-BE49-F238E27FC236}">
                        <a16:creationId xmlns:a16="http://schemas.microsoft.com/office/drawing/2014/main" id="{493B35E5-C827-4A47-A1DD-915B73C3104C}"/>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244">
                    <a:extLst>
                      <a:ext uri="{FF2B5EF4-FFF2-40B4-BE49-F238E27FC236}">
                        <a16:creationId xmlns:a16="http://schemas.microsoft.com/office/drawing/2014/main" id="{48537A3F-D03B-49AA-91CA-D7E70CD1CFD3}"/>
                      </a:ext>
                    </a:extLst>
                  </p:cNvPr>
                  <p:cNvSpPr/>
                  <p:nvPr/>
                </p:nvSpPr>
                <p:spPr>
                  <a:xfrm>
                    <a:off x="1855831" y="4084810"/>
                    <a:ext cx="500882" cy="712161"/>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Freeform 245">
                    <a:extLst>
                      <a:ext uri="{FF2B5EF4-FFF2-40B4-BE49-F238E27FC236}">
                        <a16:creationId xmlns:a16="http://schemas.microsoft.com/office/drawing/2014/main" id="{0137B883-5082-4029-8EB5-0C0EAA4793FF}"/>
                      </a:ext>
                    </a:extLst>
                  </p:cNvPr>
                  <p:cNvSpPr/>
                  <p:nvPr/>
                </p:nvSpPr>
                <p:spPr>
                  <a:xfrm>
                    <a:off x="1168720" y="4560649"/>
                    <a:ext cx="545513" cy="19962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Freeform 246">
                    <a:extLst>
                      <a:ext uri="{FF2B5EF4-FFF2-40B4-BE49-F238E27FC236}">
                        <a16:creationId xmlns:a16="http://schemas.microsoft.com/office/drawing/2014/main" id="{7C7993D2-65BB-4E9D-B808-AB014A239D8C}"/>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247">
                    <a:extLst>
                      <a:ext uri="{FF2B5EF4-FFF2-40B4-BE49-F238E27FC236}">
                        <a16:creationId xmlns:a16="http://schemas.microsoft.com/office/drawing/2014/main" id="{F4A23D95-727E-41B9-9D83-F9C1E86539B5}"/>
                      </a:ext>
                    </a:extLst>
                  </p:cNvPr>
                  <p:cNvSpPr/>
                  <p:nvPr/>
                </p:nvSpPr>
                <p:spPr>
                  <a:xfrm>
                    <a:off x="998317" y="4643358"/>
                    <a:ext cx="128939" cy="18343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248">
                    <a:extLst>
                      <a:ext uri="{FF2B5EF4-FFF2-40B4-BE49-F238E27FC236}">
                        <a16:creationId xmlns:a16="http://schemas.microsoft.com/office/drawing/2014/main" id="{1731C45F-E4A5-4186-9680-0F5AECEE2196}"/>
                      </a:ext>
                    </a:extLst>
                  </p:cNvPr>
                  <p:cNvSpPr/>
                  <p:nvPr/>
                </p:nvSpPr>
                <p:spPr>
                  <a:xfrm>
                    <a:off x="1144101" y="4632386"/>
                    <a:ext cx="94227" cy="26975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249">
                    <a:extLst>
                      <a:ext uri="{FF2B5EF4-FFF2-40B4-BE49-F238E27FC236}">
                        <a16:creationId xmlns:a16="http://schemas.microsoft.com/office/drawing/2014/main" id="{B416E48A-238F-42BF-9919-A07890BDAC5F}"/>
                      </a:ext>
                    </a:extLst>
                  </p:cNvPr>
                  <p:cNvSpPr/>
                  <p:nvPr/>
                </p:nvSpPr>
                <p:spPr>
                  <a:xfrm>
                    <a:off x="894796" y="4593911"/>
                    <a:ext cx="79347" cy="26436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984" name="Group 220">
                  <a:extLst>
                    <a:ext uri="{FF2B5EF4-FFF2-40B4-BE49-F238E27FC236}">
                      <a16:creationId xmlns:a16="http://schemas.microsoft.com/office/drawing/2014/main" id="{649CE98C-2EC7-46F7-85F5-0310F1C87B99}"/>
                    </a:ext>
                  </a:extLst>
                </p:cNvPr>
                <p:cNvGrpSpPr>
                  <a:grpSpLocks/>
                </p:cNvGrpSpPr>
                <p:nvPr/>
              </p:nvGrpSpPr>
              <p:grpSpPr bwMode="auto">
                <a:xfrm rot="730992">
                  <a:off x="1461265" y="3130493"/>
                  <a:ext cx="250355" cy="576717"/>
                  <a:chOff x="1363146" y="3075059"/>
                  <a:chExt cx="250355" cy="576717"/>
                </a:xfrm>
              </p:grpSpPr>
              <p:sp>
                <p:nvSpPr>
                  <p:cNvPr id="235" name="Freeform 234">
                    <a:extLst>
                      <a:ext uri="{FF2B5EF4-FFF2-40B4-BE49-F238E27FC236}">
                        <a16:creationId xmlns:a16="http://schemas.microsoft.com/office/drawing/2014/main" id="{FC12B93D-1059-4CE4-9B10-ABEBA02A8BA1}"/>
                      </a:ext>
                    </a:extLst>
                  </p:cNvPr>
                  <p:cNvSpPr/>
                  <p:nvPr/>
                </p:nvSpPr>
                <p:spPr bwMode="auto">
                  <a:xfrm rot="410632" flipH="1">
                    <a:off x="1348281" y="3282463"/>
                    <a:ext cx="96833" cy="133313"/>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Freeform 235">
                    <a:extLst>
                      <a:ext uri="{FF2B5EF4-FFF2-40B4-BE49-F238E27FC236}">
                        <a16:creationId xmlns:a16="http://schemas.microsoft.com/office/drawing/2014/main" id="{79E4F2CB-780C-44EF-8BA2-0C8AC42B301A}"/>
                      </a:ext>
                    </a:extLst>
                  </p:cNvPr>
                  <p:cNvSpPr/>
                  <p:nvPr/>
                </p:nvSpPr>
                <p:spPr bwMode="auto">
                  <a:xfrm rot="410632">
                    <a:off x="1387952" y="3420419"/>
                    <a:ext cx="34923" cy="236472"/>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Freeform 236">
                    <a:extLst>
                      <a:ext uri="{FF2B5EF4-FFF2-40B4-BE49-F238E27FC236}">
                        <a16:creationId xmlns:a16="http://schemas.microsoft.com/office/drawing/2014/main" id="{9A066785-FCF0-4BE5-9005-EE929A87F369}"/>
                      </a:ext>
                    </a:extLst>
                  </p:cNvPr>
                  <p:cNvSpPr/>
                  <p:nvPr/>
                </p:nvSpPr>
                <p:spPr bwMode="auto">
                  <a:xfrm rot="18722055">
                    <a:off x="1441639" y="3282779"/>
                    <a:ext cx="153873" cy="87141"/>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237">
                    <a:extLst>
                      <a:ext uri="{FF2B5EF4-FFF2-40B4-BE49-F238E27FC236}">
                        <a16:creationId xmlns:a16="http://schemas.microsoft.com/office/drawing/2014/main" id="{1D881969-7EA9-4DCE-BB2A-46A02B37C576}"/>
                      </a:ext>
                    </a:extLst>
                  </p:cNvPr>
                  <p:cNvSpPr/>
                  <p:nvPr/>
                </p:nvSpPr>
                <p:spPr bwMode="auto">
                  <a:xfrm rot="410632">
                    <a:off x="1443495" y="3172292"/>
                    <a:ext cx="126994" cy="133313"/>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Freeform 238">
                    <a:extLst>
                      <a:ext uri="{FF2B5EF4-FFF2-40B4-BE49-F238E27FC236}">
                        <a16:creationId xmlns:a16="http://schemas.microsoft.com/office/drawing/2014/main" id="{BCCEA176-1379-461C-B497-84F0620A3285}"/>
                      </a:ext>
                    </a:extLst>
                  </p:cNvPr>
                  <p:cNvSpPr/>
                  <p:nvPr/>
                </p:nvSpPr>
                <p:spPr bwMode="auto">
                  <a:xfrm rot="410632">
                    <a:off x="1445705" y="3057807"/>
                    <a:ext cx="47623" cy="238060"/>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Freeform 239">
                    <a:extLst>
                      <a:ext uri="{FF2B5EF4-FFF2-40B4-BE49-F238E27FC236}">
                        <a16:creationId xmlns:a16="http://schemas.microsoft.com/office/drawing/2014/main" id="{9A6D9B65-5B6A-48AF-9892-7A1D18D1C7A1}"/>
                      </a:ext>
                    </a:extLst>
                  </p:cNvPr>
                  <p:cNvSpPr/>
                  <p:nvPr/>
                </p:nvSpPr>
                <p:spPr bwMode="auto">
                  <a:xfrm rot="410632">
                    <a:off x="1440356" y="3253077"/>
                    <a:ext cx="101595" cy="142836"/>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Freeform 240">
                    <a:extLst>
                      <a:ext uri="{FF2B5EF4-FFF2-40B4-BE49-F238E27FC236}">
                        <a16:creationId xmlns:a16="http://schemas.microsoft.com/office/drawing/2014/main" id="{FB06A2D4-92BA-4F87-87C8-CFC27FC521E2}"/>
                      </a:ext>
                    </a:extLst>
                  </p:cNvPr>
                  <p:cNvSpPr/>
                  <p:nvPr/>
                </p:nvSpPr>
                <p:spPr bwMode="auto">
                  <a:xfrm rot="410632">
                    <a:off x="1409677" y="3355123"/>
                    <a:ext cx="98420" cy="130139"/>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241">
                    <a:extLst>
                      <a:ext uri="{FF2B5EF4-FFF2-40B4-BE49-F238E27FC236}">
                        <a16:creationId xmlns:a16="http://schemas.microsoft.com/office/drawing/2014/main" id="{5A4ECE2C-AC9B-409B-9699-580890F4BE0A}"/>
                      </a:ext>
                    </a:extLst>
                  </p:cNvPr>
                  <p:cNvSpPr/>
                  <p:nvPr/>
                </p:nvSpPr>
                <p:spPr bwMode="auto">
                  <a:xfrm rot="410632">
                    <a:off x="1505695" y="3255878"/>
                    <a:ext cx="88896" cy="88876"/>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985" name="Group 75">
                  <a:extLst>
                    <a:ext uri="{FF2B5EF4-FFF2-40B4-BE49-F238E27FC236}">
                      <a16:creationId xmlns:a16="http://schemas.microsoft.com/office/drawing/2014/main" id="{DD8F34C1-07D8-4B58-BBBD-7300963F9116}"/>
                    </a:ext>
                  </a:extLst>
                </p:cNvPr>
                <p:cNvGrpSpPr>
                  <a:grpSpLocks/>
                </p:cNvGrpSpPr>
                <p:nvPr/>
              </p:nvGrpSpPr>
              <p:grpSpPr bwMode="auto">
                <a:xfrm rot="8162874" flipV="1">
                  <a:off x="1421745" y="3549277"/>
                  <a:ext cx="699104" cy="277646"/>
                  <a:chOff x="1296547" y="4083452"/>
                  <a:chExt cx="1302234" cy="680290"/>
                </a:xfrm>
              </p:grpSpPr>
              <p:sp>
                <p:nvSpPr>
                  <p:cNvPr id="231" name="Freeform 230">
                    <a:extLst>
                      <a:ext uri="{FF2B5EF4-FFF2-40B4-BE49-F238E27FC236}">
                        <a16:creationId xmlns:a16="http://schemas.microsoft.com/office/drawing/2014/main" id="{06D6DC25-0017-49AF-B972-716D7F923337}"/>
                      </a:ext>
                    </a:extLst>
                  </p:cNvPr>
                  <p:cNvSpPr/>
                  <p:nvPr/>
                </p:nvSpPr>
                <p:spPr>
                  <a:xfrm>
                    <a:off x="1368238" y="4096746"/>
                    <a:ext cx="499719" cy="493858"/>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Freeform 231">
                    <a:extLst>
                      <a:ext uri="{FF2B5EF4-FFF2-40B4-BE49-F238E27FC236}">
                        <a16:creationId xmlns:a16="http://schemas.microsoft.com/office/drawing/2014/main" id="{CE03DA94-B311-4252-A61C-2B40145C6993}"/>
                      </a:ext>
                    </a:extLst>
                  </p:cNvPr>
                  <p:cNvSpPr/>
                  <p:nvPr/>
                </p:nvSpPr>
                <p:spPr>
                  <a:xfrm>
                    <a:off x="1774913" y="4555305"/>
                    <a:ext cx="685482" cy="160646"/>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232">
                    <a:extLst>
                      <a:ext uri="{FF2B5EF4-FFF2-40B4-BE49-F238E27FC236}">
                        <a16:creationId xmlns:a16="http://schemas.microsoft.com/office/drawing/2014/main" id="{10670A9E-36EF-4772-9FC8-D3978DC7C786}"/>
                      </a:ext>
                    </a:extLst>
                  </p:cNvPr>
                  <p:cNvSpPr/>
                  <p:nvPr/>
                </p:nvSpPr>
                <p:spPr>
                  <a:xfrm rot="19337557">
                    <a:off x="2069768" y="4031004"/>
                    <a:ext cx="544074" cy="684400"/>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Freeform 233">
                    <a:extLst>
                      <a:ext uri="{FF2B5EF4-FFF2-40B4-BE49-F238E27FC236}">
                        <a16:creationId xmlns:a16="http://schemas.microsoft.com/office/drawing/2014/main" id="{504E391D-EF6E-44D8-9DC1-6AA5608A2967}"/>
                      </a:ext>
                    </a:extLst>
                  </p:cNvPr>
                  <p:cNvSpPr/>
                  <p:nvPr/>
                </p:nvSpPr>
                <p:spPr>
                  <a:xfrm>
                    <a:off x="1333594" y="4529531"/>
                    <a:ext cx="526332" cy="18665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0986" name="Group 76">
                  <a:extLst>
                    <a:ext uri="{FF2B5EF4-FFF2-40B4-BE49-F238E27FC236}">
                      <a16:creationId xmlns:a16="http://schemas.microsoft.com/office/drawing/2014/main" id="{8DD2D024-72D3-40DF-8E64-1BBD832863EF}"/>
                    </a:ext>
                  </a:extLst>
                </p:cNvPr>
                <p:cNvGrpSpPr>
                  <a:grpSpLocks/>
                </p:cNvGrpSpPr>
                <p:nvPr/>
              </p:nvGrpSpPr>
              <p:grpSpPr bwMode="auto">
                <a:xfrm rot="410632">
                  <a:off x="1061822" y="3886532"/>
                  <a:ext cx="668689" cy="489065"/>
                  <a:chOff x="1021762" y="4044588"/>
                  <a:chExt cx="1464452" cy="1198310"/>
                </a:xfrm>
              </p:grpSpPr>
              <p:sp>
                <p:nvSpPr>
                  <p:cNvPr id="224" name="Freeform 223">
                    <a:extLst>
                      <a:ext uri="{FF2B5EF4-FFF2-40B4-BE49-F238E27FC236}">
                        <a16:creationId xmlns:a16="http://schemas.microsoft.com/office/drawing/2014/main" id="{44C43288-9F1A-4CB5-823E-DD9D313A9187}"/>
                      </a:ext>
                    </a:extLst>
                  </p:cNvPr>
                  <p:cNvSpPr/>
                  <p:nvPr/>
                </p:nvSpPr>
                <p:spPr>
                  <a:xfrm>
                    <a:off x="1218856" y="4197195"/>
                    <a:ext cx="507571" cy="50163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Freeform 224">
                    <a:extLst>
                      <a:ext uri="{FF2B5EF4-FFF2-40B4-BE49-F238E27FC236}">
                        <a16:creationId xmlns:a16="http://schemas.microsoft.com/office/drawing/2014/main" id="{7036CEFE-1EA6-48DD-A2CA-2C39A688F311}"/>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225">
                    <a:extLst>
                      <a:ext uri="{FF2B5EF4-FFF2-40B4-BE49-F238E27FC236}">
                        <a16:creationId xmlns:a16="http://schemas.microsoft.com/office/drawing/2014/main" id="{1031E172-BE40-4DB1-AEBF-286B1E571AF7}"/>
                      </a:ext>
                    </a:extLst>
                  </p:cNvPr>
                  <p:cNvSpPr/>
                  <p:nvPr/>
                </p:nvSpPr>
                <p:spPr>
                  <a:xfrm rot="20059307">
                    <a:off x="1889100" y="4079293"/>
                    <a:ext cx="552765" cy="711622"/>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Freeform 226">
                    <a:extLst>
                      <a:ext uri="{FF2B5EF4-FFF2-40B4-BE49-F238E27FC236}">
                        <a16:creationId xmlns:a16="http://schemas.microsoft.com/office/drawing/2014/main" id="{CAF6E1D5-4A35-4FEF-9C33-39234ADE8D5E}"/>
                      </a:ext>
                    </a:extLst>
                  </p:cNvPr>
                  <p:cNvSpPr/>
                  <p:nvPr/>
                </p:nvSpPr>
                <p:spPr>
                  <a:xfrm>
                    <a:off x="1045205" y="4531262"/>
                    <a:ext cx="545812" cy="198322"/>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Freeform 227">
                    <a:extLst>
                      <a:ext uri="{FF2B5EF4-FFF2-40B4-BE49-F238E27FC236}">
                        <a16:creationId xmlns:a16="http://schemas.microsoft.com/office/drawing/2014/main" id="{2F2F5403-E3C1-4C75-84F3-8F8C84D2BC9C}"/>
                      </a:ext>
                    </a:extLst>
                  </p:cNvPr>
                  <p:cNvSpPr/>
                  <p:nvPr/>
                </p:nvSpPr>
                <p:spPr>
                  <a:xfrm>
                    <a:off x="1021762" y="4833164"/>
                    <a:ext cx="490513" cy="118220"/>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19050">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Freeform 228">
                    <a:extLst>
                      <a:ext uri="{FF2B5EF4-FFF2-40B4-BE49-F238E27FC236}">
                        <a16:creationId xmlns:a16="http://schemas.microsoft.com/office/drawing/2014/main" id="{A8D6A353-EC21-4891-93D1-7A43306EE23F}"/>
                      </a:ext>
                    </a:extLst>
                  </p:cNvPr>
                  <p:cNvSpPr/>
                  <p:nvPr/>
                </p:nvSpPr>
                <p:spPr>
                  <a:xfrm rot="838485">
                    <a:off x="1199158" y="4776256"/>
                    <a:ext cx="232925" cy="451082"/>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Freeform 229">
                    <a:extLst>
                      <a:ext uri="{FF2B5EF4-FFF2-40B4-BE49-F238E27FC236}">
                        <a16:creationId xmlns:a16="http://schemas.microsoft.com/office/drawing/2014/main" id="{1F9EACC1-A913-43A1-8BC7-B81C181B6E2C}"/>
                      </a:ext>
                    </a:extLst>
                  </p:cNvPr>
                  <p:cNvSpPr/>
                  <p:nvPr/>
                </p:nvSpPr>
                <p:spPr>
                  <a:xfrm>
                    <a:off x="1338994" y="4585879"/>
                    <a:ext cx="90389" cy="260537"/>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80957" name="Group 187">
                <a:extLst>
                  <a:ext uri="{FF2B5EF4-FFF2-40B4-BE49-F238E27FC236}">
                    <a16:creationId xmlns:a16="http://schemas.microsoft.com/office/drawing/2014/main" id="{3DD43114-06B1-4F67-82CD-D4F27FEEB9D6}"/>
                  </a:ext>
                </a:extLst>
              </p:cNvPr>
              <p:cNvGrpSpPr>
                <a:grpSpLocks/>
              </p:cNvGrpSpPr>
              <p:nvPr/>
            </p:nvGrpSpPr>
            <p:grpSpPr bwMode="auto">
              <a:xfrm>
                <a:off x="6766835" y="2349608"/>
                <a:ext cx="1285754" cy="1499283"/>
                <a:chOff x="1160317" y="3628351"/>
                <a:chExt cx="1285754" cy="1499283"/>
              </a:xfrm>
            </p:grpSpPr>
            <p:sp>
              <p:nvSpPr>
                <p:cNvPr id="202" name="Freeform 201">
                  <a:extLst>
                    <a:ext uri="{FF2B5EF4-FFF2-40B4-BE49-F238E27FC236}">
                      <a16:creationId xmlns:a16="http://schemas.microsoft.com/office/drawing/2014/main" id="{997B6F91-C009-45C5-A9D0-5C373AC4A882}"/>
                    </a:ext>
                  </a:extLst>
                </p:cNvPr>
                <p:cNvSpPr>
                  <a:spLocks/>
                </p:cNvSpPr>
                <p:nvPr/>
              </p:nvSpPr>
              <p:spPr bwMode="auto">
                <a:xfrm rot="1022094">
                  <a:off x="1532354" y="3685662"/>
                  <a:ext cx="914356" cy="772901"/>
                </a:xfrm>
                <a:custGeom>
                  <a:avLst/>
                  <a:gdLst>
                    <a:gd name="T0" fmla="*/ 914356 w 1167714"/>
                    <a:gd name="T1" fmla="*/ 772901 h 729048"/>
                    <a:gd name="T2" fmla="*/ 643436 w 1167714"/>
                    <a:gd name="T3" fmla="*/ 615701 h 729048"/>
                    <a:gd name="T4" fmla="*/ 237056 w 1167714"/>
                    <a:gd name="T5" fmla="*/ 268550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03" name="Freeform 202">
                  <a:extLst>
                    <a:ext uri="{FF2B5EF4-FFF2-40B4-BE49-F238E27FC236}">
                      <a16:creationId xmlns:a16="http://schemas.microsoft.com/office/drawing/2014/main" id="{DC3F3F26-FDCC-4814-A2F4-D81BCF928D92}"/>
                    </a:ext>
                  </a:extLst>
                </p:cNvPr>
                <p:cNvSpPr>
                  <a:spLocks/>
                </p:cNvSpPr>
                <p:nvPr/>
              </p:nvSpPr>
              <p:spPr bwMode="auto">
                <a:xfrm rot="3827572">
                  <a:off x="1360950" y="3720495"/>
                  <a:ext cx="330109" cy="730215"/>
                </a:xfrm>
                <a:custGeom>
                  <a:avLst/>
                  <a:gdLst>
                    <a:gd name="T0" fmla="*/ 330109 w 360315"/>
                    <a:gd name="T1" fmla="*/ 730215 h 1668162"/>
                    <a:gd name="T2" fmla="*/ 92371 w 360315"/>
                    <a:gd name="T3" fmla="*/ 532787 h 1668162"/>
                    <a:gd name="T4" fmla="*/ 1804 w 360315"/>
                    <a:gd name="T5" fmla="*/ 319131 h 1668162"/>
                    <a:gd name="T6" fmla="*/ 30106 w 360315"/>
                    <a:gd name="T7" fmla="*/ 113589 h 1668162"/>
                    <a:gd name="T8" fmla="*/ 7464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381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04" name="Freeform 203">
                  <a:extLst>
                    <a:ext uri="{FF2B5EF4-FFF2-40B4-BE49-F238E27FC236}">
                      <a16:creationId xmlns:a16="http://schemas.microsoft.com/office/drawing/2014/main" id="{A70F989D-D809-4595-9C89-101386BD6AF2}"/>
                    </a:ext>
                  </a:extLst>
                </p:cNvPr>
                <p:cNvSpPr>
                  <a:spLocks/>
                </p:cNvSpPr>
                <p:nvPr/>
              </p:nvSpPr>
              <p:spPr bwMode="auto">
                <a:xfrm rot="1739782">
                  <a:off x="1291066" y="3750732"/>
                  <a:ext cx="692117" cy="1377571"/>
                </a:xfrm>
                <a:custGeom>
                  <a:avLst/>
                  <a:gdLst>
                    <a:gd name="T0" fmla="*/ 0 w 753762"/>
                    <a:gd name="T1" fmla="*/ 0 h 1495168"/>
                    <a:gd name="T2" fmla="*/ 312020 w 753762"/>
                    <a:gd name="T3" fmla="*/ 455396 h 1495168"/>
                    <a:gd name="T4" fmla="*/ 584328 w 753762"/>
                    <a:gd name="T5" fmla="*/ 956330 h 1495168"/>
                    <a:gd name="T6" fmla="*/ 692117 w 753762"/>
                    <a:gd name="T7" fmla="*/ 1377571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05" name="Freeform 204">
                  <a:extLst>
                    <a:ext uri="{FF2B5EF4-FFF2-40B4-BE49-F238E27FC236}">
                      <a16:creationId xmlns:a16="http://schemas.microsoft.com/office/drawing/2014/main" id="{20F72051-E72F-40F5-8D17-0D75ADFF7B05}"/>
                    </a:ext>
                  </a:extLst>
                </p:cNvPr>
                <p:cNvSpPr>
                  <a:spLocks/>
                </p:cNvSpPr>
                <p:nvPr/>
              </p:nvSpPr>
              <p:spPr bwMode="auto">
                <a:xfrm rot="1739782">
                  <a:off x="1329164" y="3990379"/>
                  <a:ext cx="352408" cy="647522"/>
                </a:xfrm>
                <a:custGeom>
                  <a:avLst/>
                  <a:gdLst>
                    <a:gd name="T0" fmla="*/ 352408 w 611659"/>
                    <a:gd name="T1" fmla="*/ 647522 h 1087394"/>
                    <a:gd name="T2" fmla="*/ 309692 w 611659"/>
                    <a:gd name="T3" fmla="*/ 573940 h 1087394"/>
                    <a:gd name="T4" fmla="*/ 238498 w 611659"/>
                    <a:gd name="T5" fmla="*/ 500358 h 1087394"/>
                    <a:gd name="T6" fmla="*/ 128149 w 611659"/>
                    <a:gd name="T7" fmla="*/ 158201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06" name="Oval 205">
                  <a:extLst>
                    <a:ext uri="{FF2B5EF4-FFF2-40B4-BE49-F238E27FC236}">
                      <a16:creationId xmlns:a16="http://schemas.microsoft.com/office/drawing/2014/main" id="{57099EDD-9BA7-4A6E-B31F-285277B99B0B}"/>
                    </a:ext>
                  </a:extLst>
                </p:cNvPr>
                <p:cNvSpPr>
                  <a:spLocks noChangeArrowheads="1"/>
                </p:cNvSpPr>
                <p:nvPr/>
              </p:nvSpPr>
              <p:spPr bwMode="auto">
                <a:xfrm rot="1739782">
                  <a:off x="1824440" y="3906265"/>
                  <a:ext cx="114294"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10" name="Oval 209">
                  <a:extLst>
                    <a:ext uri="{FF2B5EF4-FFF2-40B4-BE49-F238E27FC236}">
                      <a16:creationId xmlns:a16="http://schemas.microsoft.com/office/drawing/2014/main" id="{EBB202F2-C7F9-49D7-A3CD-017924458F69}"/>
                    </a:ext>
                  </a:extLst>
                </p:cNvPr>
                <p:cNvSpPr>
                  <a:spLocks noChangeArrowheads="1"/>
                </p:cNvSpPr>
                <p:nvPr/>
              </p:nvSpPr>
              <p:spPr bwMode="auto">
                <a:xfrm rot="1739782">
                  <a:off x="1640299" y="3628528"/>
                  <a:ext cx="115881" cy="1174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12" name="Oval 211">
                  <a:extLst>
                    <a:ext uri="{FF2B5EF4-FFF2-40B4-BE49-F238E27FC236}">
                      <a16:creationId xmlns:a16="http://schemas.microsoft.com/office/drawing/2014/main" id="{2103F22C-E1D5-4736-9B5F-DDE1F8335430}"/>
                    </a:ext>
                  </a:extLst>
                </p:cNvPr>
                <p:cNvSpPr>
                  <a:spLocks noChangeArrowheads="1"/>
                </p:cNvSpPr>
                <p:nvPr/>
              </p:nvSpPr>
              <p:spPr bwMode="auto">
                <a:xfrm rot="1739782">
                  <a:off x="1659348" y="3755493"/>
                  <a:ext cx="114294" cy="1190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13" name="Oval 212">
                  <a:extLst>
                    <a:ext uri="{FF2B5EF4-FFF2-40B4-BE49-F238E27FC236}">
                      <a16:creationId xmlns:a16="http://schemas.microsoft.com/office/drawing/2014/main" id="{19E40C3E-3117-4DAB-A608-CED43800ACE7}"/>
                    </a:ext>
                  </a:extLst>
                </p:cNvPr>
                <p:cNvSpPr>
                  <a:spLocks noChangeArrowheads="1"/>
                </p:cNvSpPr>
                <p:nvPr/>
              </p:nvSpPr>
              <p:spPr bwMode="auto">
                <a:xfrm rot="1739782">
                  <a:off x="1549815" y="3914199"/>
                  <a:ext cx="114294"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sp>
            <p:nvSpPr>
              <p:cNvPr id="196" name="Oval 195">
                <a:extLst>
                  <a:ext uri="{FF2B5EF4-FFF2-40B4-BE49-F238E27FC236}">
                    <a16:creationId xmlns:a16="http://schemas.microsoft.com/office/drawing/2014/main" id="{AD189A98-FC4F-49BD-9BE1-FD8BB64B5E9B}"/>
                  </a:ext>
                </a:extLst>
              </p:cNvPr>
              <p:cNvSpPr>
                <a:spLocks noChangeArrowheads="1"/>
              </p:cNvSpPr>
              <p:nvPr/>
            </p:nvSpPr>
            <p:spPr bwMode="auto">
              <a:xfrm rot="1739782">
                <a:off x="7227768" y="2711635"/>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98" name="Oval 197">
                <a:extLst>
                  <a:ext uri="{FF2B5EF4-FFF2-40B4-BE49-F238E27FC236}">
                    <a16:creationId xmlns:a16="http://schemas.microsoft.com/office/drawing/2014/main" id="{12DB9DF4-839B-48F4-B791-7FAB9A773CBA}"/>
                  </a:ext>
                </a:extLst>
              </p:cNvPr>
              <p:cNvSpPr>
                <a:spLocks noChangeArrowheads="1"/>
              </p:cNvSpPr>
              <p:nvPr/>
            </p:nvSpPr>
            <p:spPr bwMode="auto">
              <a:xfrm rot="1739782">
                <a:off x="7089661" y="2757661"/>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99" name="Oval 198">
                <a:extLst>
                  <a:ext uri="{FF2B5EF4-FFF2-40B4-BE49-F238E27FC236}">
                    <a16:creationId xmlns:a16="http://schemas.microsoft.com/office/drawing/2014/main" id="{BA5D4F53-1E87-41AE-ACD9-2D6E8061ED9F}"/>
                  </a:ext>
                </a:extLst>
              </p:cNvPr>
              <p:cNvSpPr>
                <a:spLocks noChangeArrowheads="1"/>
              </p:cNvSpPr>
              <p:nvPr/>
            </p:nvSpPr>
            <p:spPr bwMode="auto">
              <a:xfrm rot="1739782">
                <a:off x="7316664" y="2594193"/>
                <a:ext cx="114295" cy="120617"/>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80961" name="TextBox 177">
                <a:extLst>
                  <a:ext uri="{FF2B5EF4-FFF2-40B4-BE49-F238E27FC236}">
                    <a16:creationId xmlns:a16="http://schemas.microsoft.com/office/drawing/2014/main" id="{67AE3B7A-BC32-4EFC-8028-E95B385A8907}"/>
                  </a:ext>
                </a:extLst>
              </p:cNvPr>
              <p:cNvSpPr txBox="1">
                <a:spLocks noChangeArrowheads="1"/>
              </p:cNvSpPr>
              <p:nvPr/>
            </p:nvSpPr>
            <p:spPr bwMode="auto">
              <a:xfrm>
                <a:off x="7616543" y="1982615"/>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80962" name="TextBox 178">
                <a:extLst>
                  <a:ext uri="{FF2B5EF4-FFF2-40B4-BE49-F238E27FC236}">
                    <a16:creationId xmlns:a16="http://schemas.microsoft.com/office/drawing/2014/main" id="{11E3AC81-C77F-4271-964E-53D9C695E977}"/>
                  </a:ext>
                </a:extLst>
              </p:cNvPr>
              <p:cNvSpPr txBox="1">
                <a:spLocks noChangeArrowheads="1"/>
              </p:cNvSpPr>
              <p:nvPr/>
            </p:nvSpPr>
            <p:spPr bwMode="auto">
              <a:xfrm>
                <a:off x="7616543" y="232520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har1</a:t>
                </a:r>
              </a:p>
            </p:txBody>
          </p:sp>
        </p:grpSp>
        <p:sp>
          <p:nvSpPr>
            <p:cNvPr id="80903" name="TextBox 346">
              <a:extLst>
                <a:ext uri="{FF2B5EF4-FFF2-40B4-BE49-F238E27FC236}">
                  <a16:creationId xmlns:a16="http://schemas.microsoft.com/office/drawing/2014/main" id="{CE15A757-5A92-4231-8628-9473629C4CE5}"/>
                </a:ext>
              </a:extLst>
            </p:cNvPr>
            <p:cNvSpPr txBox="1">
              <a:spLocks noChangeArrowheads="1"/>
            </p:cNvSpPr>
            <p:nvPr/>
          </p:nvSpPr>
          <p:spPr bwMode="auto">
            <a:xfrm>
              <a:off x="6080125" y="2674938"/>
              <a:ext cx="54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80904" name="TextBox 347">
              <a:extLst>
                <a:ext uri="{FF2B5EF4-FFF2-40B4-BE49-F238E27FC236}">
                  <a16:creationId xmlns:a16="http://schemas.microsoft.com/office/drawing/2014/main" id="{4701672A-998E-4130-9A82-03B7F1189D33}"/>
                </a:ext>
              </a:extLst>
            </p:cNvPr>
            <p:cNvSpPr txBox="1">
              <a:spLocks noChangeArrowheads="1"/>
            </p:cNvSpPr>
            <p:nvPr/>
          </p:nvSpPr>
          <p:spPr bwMode="auto">
            <a:xfrm>
              <a:off x="6019800" y="2284413"/>
              <a:ext cx="54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WT</a:t>
              </a:r>
            </a:p>
          </p:txBody>
        </p:sp>
        <p:sp>
          <p:nvSpPr>
            <p:cNvPr id="350" name="Down Arrow 349">
              <a:extLst>
                <a:ext uri="{FF2B5EF4-FFF2-40B4-BE49-F238E27FC236}">
                  <a16:creationId xmlns:a16="http://schemas.microsoft.com/office/drawing/2014/main" id="{D8B04BED-0634-400B-BFC0-FF328785D5C9}"/>
                </a:ext>
              </a:extLst>
            </p:cNvPr>
            <p:cNvSpPr/>
            <p:nvPr/>
          </p:nvSpPr>
          <p:spPr>
            <a:xfrm flipV="1">
              <a:off x="7866063" y="4257675"/>
              <a:ext cx="484187" cy="38100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1" name="TextBox 350">
              <a:extLst>
                <a:ext uri="{FF2B5EF4-FFF2-40B4-BE49-F238E27FC236}">
                  <a16:creationId xmlns:a16="http://schemas.microsoft.com/office/drawing/2014/main" id="{B458A87B-0D93-429E-9A60-BAEA24718EA2}"/>
                </a:ext>
              </a:extLst>
            </p:cNvPr>
            <p:cNvSpPr txBox="1"/>
            <p:nvPr/>
          </p:nvSpPr>
          <p:spPr>
            <a:xfrm>
              <a:off x="4983163" y="3973513"/>
              <a:ext cx="835025"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High NO</a:t>
              </a:r>
              <a:r>
                <a:rPr kumimoji="0" lang="en-GB" sz="1400" b="0" i="0" u="none" strike="noStrike" kern="1200" cap="none" spc="0" normalizeH="0" baseline="-2500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0" lang="en-GB" sz="1400" b="0" i="0" u="none" strike="noStrike" kern="1200" cap="none" spc="0" normalizeH="0" baseline="3000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352" name="TextBox 351">
              <a:extLst>
                <a:ext uri="{FF2B5EF4-FFF2-40B4-BE49-F238E27FC236}">
                  <a16:creationId xmlns:a16="http://schemas.microsoft.com/office/drawing/2014/main" id="{A9365159-612E-4452-9D2A-2C81CCDDF3D8}"/>
                </a:ext>
              </a:extLst>
            </p:cNvPr>
            <p:cNvSpPr txBox="1"/>
            <p:nvPr/>
          </p:nvSpPr>
          <p:spPr>
            <a:xfrm>
              <a:off x="6858000" y="3973513"/>
              <a:ext cx="835025"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High NO</a:t>
              </a:r>
              <a:r>
                <a:rPr kumimoji="0" lang="en-GB" sz="1400" b="0" i="0" u="none" strike="noStrike" kern="1200" cap="none" spc="0" normalizeH="0" baseline="-2500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0" lang="en-GB" sz="1400" b="0" i="0" u="none" strike="noStrike" kern="1200" cap="none" spc="0" normalizeH="0" baseline="30000" noProof="0" dirty="0">
                  <a:ln>
                    <a:noFill/>
                  </a:ln>
                  <a:solidFill>
                    <a:srgbClr val="F79646">
                      <a:lumMod val="20000"/>
                      <a:lumOff val="80000"/>
                    </a:srgbClr>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grpSp>
          <p:nvGrpSpPr>
            <p:cNvPr id="80908" name="Group 7">
              <a:extLst>
                <a:ext uri="{FF2B5EF4-FFF2-40B4-BE49-F238E27FC236}">
                  <a16:creationId xmlns:a16="http://schemas.microsoft.com/office/drawing/2014/main" id="{0C314272-197F-4368-93EA-055D06D14C15}"/>
                </a:ext>
              </a:extLst>
            </p:cNvPr>
            <p:cNvGrpSpPr>
              <a:grpSpLocks/>
            </p:cNvGrpSpPr>
            <p:nvPr/>
          </p:nvGrpSpPr>
          <p:grpSpPr bwMode="auto">
            <a:xfrm>
              <a:off x="-4763" y="1292225"/>
              <a:ext cx="4195763" cy="4635500"/>
              <a:chOff x="-81635" y="1537261"/>
              <a:chExt cx="4196435" cy="4634939"/>
            </a:xfrm>
          </p:grpSpPr>
          <p:grpSp>
            <p:nvGrpSpPr>
              <p:cNvPr id="80910" name="Group 165">
                <a:extLst>
                  <a:ext uri="{FF2B5EF4-FFF2-40B4-BE49-F238E27FC236}">
                    <a16:creationId xmlns:a16="http://schemas.microsoft.com/office/drawing/2014/main" id="{C4747AC0-FB06-4249-9E53-1A69153A5E16}"/>
                  </a:ext>
                </a:extLst>
              </p:cNvPr>
              <p:cNvGrpSpPr>
                <a:grpSpLocks/>
              </p:cNvGrpSpPr>
              <p:nvPr/>
            </p:nvGrpSpPr>
            <p:grpSpPr bwMode="auto">
              <a:xfrm>
                <a:off x="-76200" y="2027238"/>
                <a:ext cx="3969499" cy="4062412"/>
                <a:chOff x="0" y="1826437"/>
                <a:chExt cx="3968842" cy="4063325"/>
              </a:xfrm>
            </p:grpSpPr>
            <p:sp>
              <p:nvSpPr>
                <p:cNvPr id="80926" name="TextBox 144">
                  <a:extLst>
                    <a:ext uri="{FF2B5EF4-FFF2-40B4-BE49-F238E27FC236}">
                      <a16:creationId xmlns:a16="http://schemas.microsoft.com/office/drawing/2014/main" id="{C3C97FE1-28F3-474A-ACC9-071961DB009C}"/>
                    </a:ext>
                  </a:extLst>
                </p:cNvPr>
                <p:cNvSpPr txBox="1">
                  <a:spLocks noChangeArrowheads="1"/>
                </p:cNvSpPr>
                <p:nvPr/>
              </p:nvSpPr>
              <p:spPr bwMode="auto">
                <a:xfrm flipH="1">
                  <a:off x="1891986" y="2869718"/>
                  <a:ext cx="851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a:t>
                  </a:r>
                  <a:r>
                    <a:rPr kumimoji="0" lang="en-GB" altLang="en-US" sz="18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a:t>
                  </a:r>
                  <a:r>
                    <a:rPr kumimoji="0" lang="en-GB" altLang="en-US" sz="1800" b="0" i="0" u="none" strike="noStrike" kern="120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49" name="Freeform 48">
                  <a:extLst>
                    <a:ext uri="{FF2B5EF4-FFF2-40B4-BE49-F238E27FC236}">
                      <a16:creationId xmlns:a16="http://schemas.microsoft.com/office/drawing/2014/main" id="{56BEAA7D-5568-44AA-A847-1BC1321A12FD}"/>
                    </a:ext>
                  </a:extLst>
                </p:cNvPr>
                <p:cNvSpPr/>
                <p:nvPr/>
              </p:nvSpPr>
              <p:spPr bwMode="auto">
                <a:xfrm rot="18774914" flipH="1">
                  <a:off x="955666" y="2536535"/>
                  <a:ext cx="597481" cy="719457"/>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49">
                  <a:extLst>
                    <a:ext uri="{FF2B5EF4-FFF2-40B4-BE49-F238E27FC236}">
                      <a16:creationId xmlns:a16="http://schemas.microsoft.com/office/drawing/2014/main" id="{A36C375A-ED5D-4C28-91CB-ED5271877293}"/>
                    </a:ext>
                  </a:extLst>
                </p:cNvPr>
                <p:cNvSpPr/>
                <p:nvPr/>
              </p:nvSpPr>
              <p:spPr bwMode="auto">
                <a:xfrm rot="1015924">
                  <a:off x="815300" y="1969829"/>
                  <a:ext cx="512760" cy="689046"/>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6A45AFE4-FE4E-4D60-BA97-DBCB981A277F}"/>
                    </a:ext>
                  </a:extLst>
                </p:cNvPr>
                <p:cNvSpPr>
                  <a:spLocks/>
                </p:cNvSpPr>
                <p:nvPr/>
              </p:nvSpPr>
              <p:spPr bwMode="auto">
                <a:xfrm flipH="1">
                  <a:off x="1864632" y="3617825"/>
                  <a:ext cx="2047864" cy="1001816"/>
                </a:xfrm>
                <a:custGeom>
                  <a:avLst/>
                  <a:gdLst>
                    <a:gd name="T0" fmla="*/ 0 w 1291281"/>
                    <a:gd name="T1" fmla="*/ 1001816 h 642551"/>
                    <a:gd name="T2" fmla="*/ 646694 w 1291281"/>
                    <a:gd name="T3" fmla="*/ 712831 h 642551"/>
                    <a:gd name="T4" fmla="*/ 1273791 w 1291281"/>
                    <a:gd name="T5" fmla="*/ 414212 h 642551"/>
                    <a:gd name="T6" fmla="*/ 1734316 w 1291281"/>
                    <a:gd name="T7" fmla="*/ 231188 h 642551"/>
                    <a:gd name="T8" fmla="*/ 2047864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5" name="Freeform 14">
                  <a:extLst>
                    <a:ext uri="{FF2B5EF4-FFF2-40B4-BE49-F238E27FC236}">
                      <a16:creationId xmlns:a16="http://schemas.microsoft.com/office/drawing/2014/main" id="{C5DA2C4E-E13D-4369-B310-C7DD3C41629F}"/>
                    </a:ext>
                  </a:extLst>
                </p:cNvPr>
                <p:cNvSpPr>
                  <a:spLocks/>
                </p:cNvSpPr>
                <p:nvPr/>
              </p:nvSpPr>
              <p:spPr bwMode="auto">
                <a:xfrm flipH="1">
                  <a:off x="1081998" y="3292353"/>
                  <a:ext cx="749296" cy="2406899"/>
                </a:xfrm>
                <a:custGeom>
                  <a:avLst/>
                  <a:gdLst>
                    <a:gd name="T0" fmla="*/ 749296 w 282459"/>
                    <a:gd name="T1" fmla="*/ 2406899 h 1328352"/>
                    <a:gd name="T2" fmla="*/ 142875 w 282459"/>
                    <a:gd name="T3" fmla="*/ 1712816 h 1328352"/>
                    <a:gd name="T4" fmla="*/ 28146 w 282459"/>
                    <a:gd name="T5" fmla="*/ 750058 h 1328352"/>
                    <a:gd name="T6" fmla="*/ 552618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6" name="Freeform 15">
                  <a:extLst>
                    <a:ext uri="{FF2B5EF4-FFF2-40B4-BE49-F238E27FC236}">
                      <a16:creationId xmlns:a16="http://schemas.microsoft.com/office/drawing/2014/main" id="{10BB71D4-8211-45E3-88A0-E0F03C715C22}"/>
                    </a:ext>
                  </a:extLst>
                </p:cNvPr>
                <p:cNvSpPr>
                  <a:spLocks/>
                </p:cNvSpPr>
                <p:nvPr/>
              </p:nvSpPr>
              <p:spPr bwMode="auto">
                <a:xfrm flipH="1">
                  <a:off x="729575" y="3292353"/>
                  <a:ext cx="569910" cy="2597419"/>
                </a:xfrm>
                <a:custGeom>
                  <a:avLst/>
                  <a:gdLst>
                    <a:gd name="T0" fmla="*/ 569910 w 360315"/>
                    <a:gd name="T1" fmla="*/ 2597419 h 1668162"/>
                    <a:gd name="T2" fmla="*/ 159472 w 360315"/>
                    <a:gd name="T3" fmla="*/ 1895155 h 1668162"/>
                    <a:gd name="T4" fmla="*/ 3114 w 360315"/>
                    <a:gd name="T5" fmla="*/ 1135169 h 1668162"/>
                    <a:gd name="T6" fmla="*/ 51976 w 360315"/>
                    <a:gd name="T7" fmla="*/ 404043 h 1668162"/>
                    <a:gd name="T8" fmla="*/ 12886 w 360315"/>
                    <a:gd name="T9" fmla="*/ 0 h 1668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315" h="1668162">
                      <a:moveTo>
                        <a:pt x="360315" y="1668162"/>
                      </a:moveTo>
                      <a:cubicBezTo>
                        <a:pt x="260431" y="1520911"/>
                        <a:pt x="160547" y="1373660"/>
                        <a:pt x="100823" y="1217141"/>
                      </a:cubicBezTo>
                      <a:cubicBezTo>
                        <a:pt x="41099" y="1060622"/>
                        <a:pt x="13296" y="888657"/>
                        <a:pt x="1969" y="729049"/>
                      </a:cubicBezTo>
                      <a:cubicBezTo>
                        <a:pt x="-9358" y="569441"/>
                        <a:pt x="31831" y="381000"/>
                        <a:pt x="32861" y="259492"/>
                      </a:cubicBezTo>
                      <a:cubicBezTo>
                        <a:pt x="33891" y="137984"/>
                        <a:pt x="12266" y="43249"/>
                        <a:pt x="8147" y="0"/>
                      </a:cubicBezTo>
                    </a:path>
                  </a:pathLst>
                </a:custGeom>
                <a:noFill/>
                <a:ln w="76200" cap="rnd"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7" name="Freeform 16">
                  <a:extLst>
                    <a:ext uri="{FF2B5EF4-FFF2-40B4-BE49-F238E27FC236}">
                      <a16:creationId xmlns:a16="http://schemas.microsoft.com/office/drawing/2014/main" id="{050225E1-5757-4039-B9E3-54A3756310E0}"/>
                    </a:ext>
                  </a:extLst>
                </p:cNvPr>
                <p:cNvSpPr>
                  <a:spLocks/>
                </p:cNvSpPr>
                <p:nvPr/>
              </p:nvSpPr>
              <p:spPr bwMode="auto">
                <a:xfrm flipH="1">
                  <a:off x="1285197" y="3317756"/>
                  <a:ext cx="606422" cy="314358"/>
                </a:xfrm>
                <a:custGeom>
                  <a:avLst/>
                  <a:gdLst>
                    <a:gd name="T0" fmla="*/ 0 w 384196"/>
                    <a:gd name="T1" fmla="*/ 314358 h 201062"/>
                    <a:gd name="T2" fmla="*/ 555867 w 384196"/>
                    <a:gd name="T3" fmla="*/ 24564 h 201062"/>
                    <a:gd name="T4" fmla="*/ 585124 w 384196"/>
                    <a:gd name="T5" fmla="*/ 149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19" name="Freeform 18">
                  <a:extLst>
                    <a:ext uri="{FF2B5EF4-FFF2-40B4-BE49-F238E27FC236}">
                      <a16:creationId xmlns:a16="http://schemas.microsoft.com/office/drawing/2014/main" id="{AB94EF98-34D9-4046-9479-E58DC320BD50}"/>
                    </a:ext>
                  </a:extLst>
                </p:cNvPr>
                <p:cNvSpPr>
                  <a:spLocks/>
                </p:cNvSpPr>
                <p:nvPr/>
              </p:nvSpPr>
              <p:spPr bwMode="auto">
                <a:xfrm flipH="1">
                  <a:off x="1296310" y="3679743"/>
                  <a:ext cx="1851015" cy="1017693"/>
                </a:xfrm>
                <a:custGeom>
                  <a:avLst/>
                  <a:gdLst>
                    <a:gd name="T0" fmla="*/ 0 w 1167714"/>
                    <a:gd name="T1" fmla="*/ 1017693 h 654908"/>
                    <a:gd name="T2" fmla="*/ 675768 w 1167714"/>
                    <a:gd name="T3" fmla="*/ 806474 h 654908"/>
                    <a:gd name="T4" fmla="*/ 1136072 w 1167714"/>
                    <a:gd name="T5" fmla="*/ 460842 h 654908"/>
                    <a:gd name="T6" fmla="*/ 1635553 w 1167714"/>
                    <a:gd name="T7" fmla="*/ 76807 h 654908"/>
                    <a:gd name="T8" fmla="*/ 1851015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1" name="Freeform 20">
                  <a:extLst>
                    <a:ext uri="{FF2B5EF4-FFF2-40B4-BE49-F238E27FC236}">
                      <a16:creationId xmlns:a16="http://schemas.microsoft.com/office/drawing/2014/main" id="{334E7B8D-04C3-4ADD-A63C-3DF4DBE86126}"/>
                    </a:ext>
                  </a:extLst>
                </p:cNvPr>
                <p:cNvSpPr>
                  <a:spLocks/>
                </p:cNvSpPr>
                <p:nvPr/>
              </p:nvSpPr>
              <p:spPr bwMode="auto">
                <a:xfrm flipH="1">
                  <a:off x="277141" y="3997276"/>
                  <a:ext cx="969957" cy="1694039"/>
                </a:xfrm>
                <a:custGeom>
                  <a:avLst/>
                  <a:gdLst>
                    <a:gd name="T0" fmla="*/ 969957 w 611659"/>
                    <a:gd name="T1" fmla="*/ 1694039 h 1087394"/>
                    <a:gd name="T2" fmla="*/ 852387 w 611659"/>
                    <a:gd name="T3" fmla="*/ 1501535 h 1087394"/>
                    <a:gd name="T4" fmla="*/ 656435 w 611659"/>
                    <a:gd name="T5" fmla="*/ 1309030 h 1087394"/>
                    <a:gd name="T6" fmla="*/ 352712 w 611659"/>
                    <a:gd name="T7" fmla="*/ 413884 h 1087394"/>
                    <a:gd name="T8" fmla="*/ 0 w 611659"/>
                    <a:gd name="T9" fmla="*/ 0 h 1087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659" h="1087394">
                      <a:moveTo>
                        <a:pt x="611659" y="1087394"/>
                      </a:moveTo>
                      <a:cubicBezTo>
                        <a:pt x="591064" y="1046205"/>
                        <a:pt x="570470" y="1005016"/>
                        <a:pt x="537519" y="963827"/>
                      </a:cubicBezTo>
                      <a:cubicBezTo>
                        <a:pt x="504568" y="922638"/>
                        <a:pt x="466467" y="956618"/>
                        <a:pt x="413951" y="840259"/>
                      </a:cubicBezTo>
                      <a:cubicBezTo>
                        <a:pt x="361435" y="723899"/>
                        <a:pt x="291414" y="405713"/>
                        <a:pt x="222422" y="265670"/>
                      </a:cubicBezTo>
                      <a:cubicBezTo>
                        <a:pt x="153430" y="125627"/>
                        <a:pt x="36041" y="4324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2" name="Freeform 21">
                  <a:extLst>
                    <a:ext uri="{FF2B5EF4-FFF2-40B4-BE49-F238E27FC236}">
                      <a16:creationId xmlns:a16="http://schemas.microsoft.com/office/drawing/2014/main" id="{B2D6AD45-2BDC-4404-AD82-642C31D0B2F4}"/>
                    </a:ext>
                  </a:extLst>
                </p:cNvPr>
                <p:cNvSpPr>
                  <a:spLocks/>
                </p:cNvSpPr>
                <p:nvPr/>
              </p:nvSpPr>
              <p:spPr bwMode="auto">
                <a:xfrm flipH="1">
                  <a:off x="1304247" y="4589475"/>
                  <a:ext cx="460373" cy="1079612"/>
                </a:xfrm>
                <a:custGeom>
                  <a:avLst/>
                  <a:gdLst>
                    <a:gd name="T0" fmla="*/ 223963 w 288755"/>
                    <a:gd name="T1" fmla="*/ 1079612 h 691979"/>
                    <a:gd name="T2" fmla="*/ 7253 w 288755"/>
                    <a:gd name="T3" fmla="*/ 549446 h 691979"/>
                    <a:gd name="T4" fmla="*/ 460373 w 288755"/>
                    <a:gd name="T5" fmla="*/ 0 h 691979"/>
                    <a:gd name="T6" fmla="*/ 0 60000 65536"/>
                    <a:gd name="T7" fmla="*/ 0 60000 65536"/>
                    <a:gd name="T8" fmla="*/ 0 60000 65536"/>
                  </a:gdLst>
                  <a:ahLst/>
                  <a:cxnLst>
                    <a:cxn ang="T6">
                      <a:pos x="T0" y="T1"/>
                    </a:cxn>
                    <a:cxn ang="T7">
                      <a:pos x="T2" y="T3"/>
                    </a:cxn>
                    <a:cxn ang="T8">
                      <a:pos x="T4" y="T5"/>
                    </a:cxn>
                  </a:cxnLst>
                  <a:rect l="0" t="0" r="r" b="b"/>
                  <a:pathLst>
                    <a:path w="288755" h="691979">
                      <a:moveTo>
                        <a:pt x="140474" y="691979"/>
                      </a:moveTo>
                      <a:cubicBezTo>
                        <a:pt x="60155" y="579738"/>
                        <a:pt x="-20164" y="467498"/>
                        <a:pt x="4549" y="352168"/>
                      </a:cubicBezTo>
                      <a:cubicBezTo>
                        <a:pt x="29262" y="236838"/>
                        <a:pt x="288755" y="0"/>
                        <a:pt x="288755" y="0"/>
                      </a:cubicBezTo>
                    </a:path>
                  </a:pathLst>
                </a:custGeom>
                <a:noFill/>
                <a:ln w="190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3" name="Oval 22">
                  <a:extLst>
                    <a:ext uri="{FF2B5EF4-FFF2-40B4-BE49-F238E27FC236}">
                      <a16:creationId xmlns:a16="http://schemas.microsoft.com/office/drawing/2014/main" id="{A854E2E3-7881-45D0-9A8D-024324E0EFAB}"/>
                    </a:ext>
                  </a:extLst>
                </p:cNvPr>
                <p:cNvSpPr>
                  <a:spLocks noChangeArrowheads="1"/>
                </p:cNvSpPr>
                <p:nvPr/>
              </p:nvSpPr>
              <p:spPr bwMode="auto">
                <a:xfrm flipH="1">
                  <a:off x="1793195" y="3436831"/>
                  <a:ext cx="196849" cy="20322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28" name="Oval 27">
                  <a:extLst>
                    <a:ext uri="{FF2B5EF4-FFF2-40B4-BE49-F238E27FC236}">
                      <a16:creationId xmlns:a16="http://schemas.microsoft.com/office/drawing/2014/main" id="{45DAE3DC-C0B0-43F0-8E33-1DDB3057094E}"/>
                    </a:ext>
                  </a:extLst>
                </p:cNvPr>
                <p:cNvSpPr>
                  <a:spLocks noChangeArrowheads="1"/>
                </p:cNvSpPr>
                <p:nvPr/>
              </p:nvSpPr>
              <p:spPr bwMode="auto">
                <a:xfrm flipH="1">
                  <a:off x="1156611" y="3959172"/>
                  <a:ext cx="195261" cy="20163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3" name="Oval 32">
                  <a:extLst>
                    <a:ext uri="{FF2B5EF4-FFF2-40B4-BE49-F238E27FC236}">
                      <a16:creationId xmlns:a16="http://schemas.microsoft.com/office/drawing/2014/main" id="{5751BDF2-337D-4BE6-BC21-1C909EFD34BF}"/>
                    </a:ext>
                  </a:extLst>
                </p:cNvPr>
                <p:cNvSpPr>
                  <a:spLocks noChangeArrowheads="1"/>
                </p:cNvSpPr>
                <p:nvPr/>
              </p:nvSpPr>
              <p:spPr bwMode="auto">
                <a:xfrm flipH="1">
                  <a:off x="972462" y="3854386"/>
                  <a:ext cx="198436" cy="203221"/>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4" name="Oval 33">
                  <a:extLst>
                    <a:ext uri="{FF2B5EF4-FFF2-40B4-BE49-F238E27FC236}">
                      <a16:creationId xmlns:a16="http://schemas.microsoft.com/office/drawing/2014/main" id="{C6BD082A-623B-46D9-997B-86E4AD3338CB}"/>
                    </a:ext>
                  </a:extLst>
                </p:cNvPr>
                <p:cNvSpPr>
                  <a:spLocks noChangeArrowheads="1"/>
                </p:cNvSpPr>
                <p:nvPr/>
              </p:nvSpPr>
              <p:spPr bwMode="auto">
                <a:xfrm flipH="1">
                  <a:off x="1228048" y="4549783"/>
                  <a:ext cx="196849" cy="201634"/>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cxnSp>
              <p:nvCxnSpPr>
                <p:cNvPr id="148" name="Straight Arrow Connector 147">
                  <a:extLst>
                    <a:ext uri="{FF2B5EF4-FFF2-40B4-BE49-F238E27FC236}">
                      <a16:creationId xmlns:a16="http://schemas.microsoft.com/office/drawing/2014/main" id="{66B5D661-E5CA-4B30-904C-40EE1FAA3473}"/>
                    </a:ext>
                  </a:extLst>
                </p:cNvPr>
                <p:cNvCxnSpPr/>
                <p:nvPr/>
              </p:nvCxnSpPr>
              <p:spPr>
                <a:xfrm flipH="1">
                  <a:off x="2167843" y="3325694"/>
                  <a:ext cx="53975" cy="35404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943" name="TextBox 150">
                  <a:extLst>
                    <a:ext uri="{FF2B5EF4-FFF2-40B4-BE49-F238E27FC236}">
                      <a16:creationId xmlns:a16="http://schemas.microsoft.com/office/drawing/2014/main" id="{E6A0D284-C52A-4655-9D16-041B7CBF861A}"/>
                    </a:ext>
                  </a:extLst>
                </p:cNvPr>
                <p:cNvSpPr txBox="1">
                  <a:spLocks noChangeArrowheads="1"/>
                </p:cNvSpPr>
                <p:nvPr/>
              </p:nvSpPr>
              <p:spPr bwMode="auto">
                <a:xfrm flipH="1">
                  <a:off x="2590371" y="2630035"/>
                  <a:ext cx="1378471" cy="5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CLE-like peptide</a:t>
                  </a:r>
                  <a:endParaRPr kumimoji="0" lang="en-GB" altLang="en-US" sz="1600" b="0" i="0" u="none" strike="noStrike" kern="120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80944" name="Group 154">
                  <a:extLst>
                    <a:ext uri="{FF2B5EF4-FFF2-40B4-BE49-F238E27FC236}">
                      <a16:creationId xmlns:a16="http://schemas.microsoft.com/office/drawing/2014/main" id="{DB0FED42-3EB4-4104-AF71-97D9C81ED5B6}"/>
                    </a:ext>
                  </a:extLst>
                </p:cNvPr>
                <p:cNvGrpSpPr>
                  <a:grpSpLocks/>
                </p:cNvGrpSpPr>
                <p:nvPr/>
              </p:nvGrpSpPr>
              <p:grpSpPr bwMode="auto">
                <a:xfrm flipH="1">
                  <a:off x="0" y="2078663"/>
                  <a:ext cx="1239140" cy="1357497"/>
                  <a:chOff x="1532218" y="1954811"/>
                  <a:chExt cx="1239140" cy="1357497"/>
                </a:xfrm>
              </p:grpSpPr>
              <p:sp>
                <p:nvSpPr>
                  <p:cNvPr id="78" name="Freeform 77">
                    <a:extLst>
                      <a:ext uri="{FF2B5EF4-FFF2-40B4-BE49-F238E27FC236}">
                        <a16:creationId xmlns:a16="http://schemas.microsoft.com/office/drawing/2014/main" id="{83D94FE5-314D-40BA-9C18-9E0FD83E6901}"/>
                      </a:ext>
                    </a:extLst>
                  </p:cNvPr>
                  <p:cNvSpPr/>
                  <p:nvPr/>
                </p:nvSpPr>
                <p:spPr bwMode="auto">
                  <a:xfrm rot="16916778" flipH="1" flipV="1">
                    <a:off x="2570413" y="2620775"/>
                    <a:ext cx="85734" cy="31749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78">
                    <a:extLst>
                      <a:ext uri="{FF2B5EF4-FFF2-40B4-BE49-F238E27FC236}">
                        <a16:creationId xmlns:a16="http://schemas.microsoft.com/office/drawing/2014/main" id="{00453778-9F7B-4EA5-9A72-1E1A5F140E78}"/>
                      </a:ext>
                    </a:extLst>
                  </p:cNvPr>
                  <p:cNvSpPr/>
                  <p:nvPr/>
                </p:nvSpPr>
                <p:spPr bwMode="auto">
                  <a:xfrm rot="5710583">
                    <a:off x="2529135" y="2598547"/>
                    <a:ext cx="139715" cy="327023"/>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a:extLst>
                      <a:ext uri="{FF2B5EF4-FFF2-40B4-BE49-F238E27FC236}">
                        <a16:creationId xmlns:a16="http://schemas.microsoft.com/office/drawing/2014/main" id="{968291D2-B858-42C1-9754-3ABA07955201}"/>
                      </a:ext>
                    </a:extLst>
                  </p:cNvPr>
                  <p:cNvSpPr/>
                  <p:nvPr/>
                </p:nvSpPr>
                <p:spPr bwMode="auto">
                  <a:xfrm rot="21189368" flipH="1">
                    <a:off x="1935421" y="1955525"/>
                    <a:ext cx="481010" cy="6207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71">
                    <a:extLst>
                      <a:ext uri="{FF2B5EF4-FFF2-40B4-BE49-F238E27FC236}">
                        <a16:creationId xmlns:a16="http://schemas.microsoft.com/office/drawing/2014/main" id="{3BC6A45C-E2D3-400F-B090-B8F5352DCDE4}"/>
                      </a:ext>
                    </a:extLst>
                  </p:cNvPr>
                  <p:cNvSpPr/>
                  <p:nvPr/>
                </p:nvSpPr>
                <p:spPr bwMode="auto">
                  <a:xfrm rot="21189368" flipH="1">
                    <a:off x="1532218" y="2471743"/>
                    <a:ext cx="901731" cy="398578"/>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A84F8ECF-F3E2-4AA5-ACC3-3DA820F801EF}"/>
                      </a:ext>
                    </a:extLst>
                  </p:cNvPr>
                  <p:cNvSpPr/>
                  <p:nvPr/>
                </p:nvSpPr>
                <p:spPr bwMode="auto">
                  <a:xfrm rot="21189368" flipH="1">
                    <a:off x="1929071" y="2385783"/>
                    <a:ext cx="512760" cy="24132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76">
                    <a:extLst>
                      <a:ext uri="{FF2B5EF4-FFF2-40B4-BE49-F238E27FC236}">
                        <a16:creationId xmlns:a16="http://schemas.microsoft.com/office/drawing/2014/main" id="{BAFDACCA-5965-427B-9EA2-167F21BF9BB2}"/>
                      </a:ext>
                    </a:extLst>
                  </p:cNvPr>
                  <p:cNvSpPr/>
                  <p:nvPr/>
                </p:nvSpPr>
                <p:spPr bwMode="auto">
                  <a:xfrm rot="20655430" flipH="1">
                    <a:off x="2502156" y="2760472"/>
                    <a:ext cx="101599" cy="552507"/>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Freeform 72">
                  <a:extLst>
                    <a:ext uri="{FF2B5EF4-FFF2-40B4-BE49-F238E27FC236}">
                      <a16:creationId xmlns:a16="http://schemas.microsoft.com/office/drawing/2014/main" id="{9E68200B-B0F1-4538-96F4-469B65F3CE0F}"/>
                    </a:ext>
                  </a:extLst>
                </p:cNvPr>
                <p:cNvSpPr/>
                <p:nvPr/>
              </p:nvSpPr>
              <p:spPr bwMode="auto">
                <a:xfrm rot="21313403">
                  <a:off x="810538" y="1826939"/>
                  <a:ext cx="514347" cy="881153"/>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49" name="TextBox 348">
                <a:extLst>
                  <a:ext uri="{FF2B5EF4-FFF2-40B4-BE49-F238E27FC236}">
                    <a16:creationId xmlns:a16="http://schemas.microsoft.com/office/drawing/2014/main" id="{6B483DE2-8891-44F6-ACB5-98BFD97BB376}"/>
                  </a:ext>
                </a:extLst>
              </p:cNvPr>
              <p:cNvSpPr txBox="1"/>
              <p:nvPr/>
            </p:nvSpPr>
            <p:spPr>
              <a:xfrm>
                <a:off x="7280" y="1540436"/>
                <a:ext cx="3845541" cy="922226"/>
              </a:xfrm>
              <a:prstGeom prst="rect">
                <a:avLst/>
              </a:prstGeom>
              <a:solidFill>
                <a:schemeClr val="accent1">
                  <a:lumMod val="20000"/>
                  <a:lumOff val="80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Nitrate-induced CLE peptides interact with CLV-like receptor in the root to repress nodulation</a:t>
                </a:r>
              </a:p>
            </p:txBody>
          </p:sp>
          <p:grpSp>
            <p:nvGrpSpPr>
              <p:cNvPr id="80912" name="Group 3">
                <a:extLst>
                  <a:ext uri="{FF2B5EF4-FFF2-40B4-BE49-F238E27FC236}">
                    <a16:creationId xmlns:a16="http://schemas.microsoft.com/office/drawing/2014/main" id="{C649D811-EC7C-44AC-B3FA-BFF01E193928}"/>
                  </a:ext>
                </a:extLst>
              </p:cNvPr>
              <p:cNvGrpSpPr>
                <a:grpSpLocks/>
              </p:cNvGrpSpPr>
              <p:nvPr/>
            </p:nvGrpSpPr>
            <p:grpSpPr bwMode="auto">
              <a:xfrm>
                <a:off x="3275224" y="2980855"/>
                <a:ext cx="778216" cy="1435596"/>
                <a:chOff x="3466085" y="3203080"/>
                <a:chExt cx="778216" cy="1435596"/>
              </a:xfrm>
            </p:grpSpPr>
            <p:grpSp>
              <p:nvGrpSpPr>
                <p:cNvPr id="80915" name="Group 141">
                  <a:extLst>
                    <a:ext uri="{FF2B5EF4-FFF2-40B4-BE49-F238E27FC236}">
                      <a16:creationId xmlns:a16="http://schemas.microsoft.com/office/drawing/2014/main" id="{1B5DA593-A8F7-43D5-913C-124B0B6EFA66}"/>
                    </a:ext>
                  </a:extLst>
                </p:cNvPr>
                <p:cNvGrpSpPr>
                  <a:grpSpLocks/>
                </p:cNvGrpSpPr>
                <p:nvPr/>
              </p:nvGrpSpPr>
              <p:grpSpPr bwMode="auto">
                <a:xfrm>
                  <a:off x="3625872" y="3203080"/>
                  <a:ext cx="534121" cy="447675"/>
                  <a:chOff x="1370879" y="3940969"/>
                  <a:chExt cx="534121" cy="447675"/>
                </a:xfrm>
              </p:grpSpPr>
              <p:sp>
                <p:nvSpPr>
                  <p:cNvPr id="143" name="Oval 142">
                    <a:extLst>
                      <a:ext uri="{FF2B5EF4-FFF2-40B4-BE49-F238E27FC236}">
                        <a16:creationId xmlns:a16="http://schemas.microsoft.com/office/drawing/2014/main" id="{88FBEF2B-7D60-4FA5-838D-9330AFDB916E}"/>
                      </a:ext>
                    </a:extLst>
                  </p:cNvPr>
                  <p:cNvSpPr/>
                  <p:nvPr/>
                </p:nvSpPr>
                <p:spPr>
                  <a:xfrm>
                    <a:off x="1371110" y="3940238"/>
                    <a:ext cx="457274" cy="447621"/>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0925" name="TextBox 143">
                    <a:extLst>
                      <a:ext uri="{FF2B5EF4-FFF2-40B4-BE49-F238E27FC236}">
                        <a16:creationId xmlns:a16="http://schemas.microsoft.com/office/drawing/2014/main" id="{1E52E1A7-A081-4D6A-88A9-55FB4B8299FE}"/>
                      </a:ext>
                    </a:extLst>
                  </p:cNvPr>
                  <p:cNvSpPr txBox="1">
                    <a:spLocks noChangeArrowheads="1"/>
                  </p:cNvSpPr>
                  <p:nvPr/>
                </p:nvSpPr>
                <p:spPr bwMode="auto">
                  <a:xfrm>
                    <a:off x="1370879" y="4030399"/>
                    <a:ext cx="534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CLE</a:t>
                    </a:r>
                  </a:p>
                </p:txBody>
              </p:sp>
            </p:grpSp>
            <p:grpSp>
              <p:nvGrpSpPr>
                <p:cNvPr id="80916" name="Group 144">
                  <a:extLst>
                    <a:ext uri="{FF2B5EF4-FFF2-40B4-BE49-F238E27FC236}">
                      <a16:creationId xmlns:a16="http://schemas.microsoft.com/office/drawing/2014/main" id="{CCF75056-618F-4A20-BBB5-C55CDF95CF7E}"/>
                    </a:ext>
                  </a:extLst>
                </p:cNvPr>
                <p:cNvGrpSpPr>
                  <a:grpSpLocks/>
                </p:cNvGrpSpPr>
                <p:nvPr/>
              </p:nvGrpSpPr>
              <p:grpSpPr bwMode="auto">
                <a:xfrm>
                  <a:off x="3466085" y="3302853"/>
                  <a:ext cx="778216" cy="1335823"/>
                  <a:chOff x="2514601" y="1876944"/>
                  <a:chExt cx="914400" cy="2542656"/>
                </a:xfrm>
              </p:grpSpPr>
              <p:grpSp>
                <p:nvGrpSpPr>
                  <p:cNvPr id="80917" name="Group 145">
                    <a:extLst>
                      <a:ext uri="{FF2B5EF4-FFF2-40B4-BE49-F238E27FC236}">
                        <a16:creationId xmlns:a16="http://schemas.microsoft.com/office/drawing/2014/main" id="{5380D6AD-6091-4A65-9C13-66B3E6DE00E3}"/>
                      </a:ext>
                    </a:extLst>
                  </p:cNvPr>
                  <p:cNvGrpSpPr>
                    <a:grpSpLocks/>
                  </p:cNvGrpSpPr>
                  <p:nvPr/>
                </p:nvGrpSpPr>
                <p:grpSpPr bwMode="auto">
                  <a:xfrm>
                    <a:off x="2514601" y="1876944"/>
                    <a:ext cx="914400" cy="1980615"/>
                    <a:chOff x="2514601" y="2644406"/>
                    <a:chExt cx="914400" cy="1980615"/>
                  </a:xfrm>
                </p:grpSpPr>
                <p:sp>
                  <p:nvSpPr>
                    <p:cNvPr id="152" name="Oval 151">
                      <a:extLst>
                        <a:ext uri="{FF2B5EF4-FFF2-40B4-BE49-F238E27FC236}">
                          <a16:creationId xmlns:a16="http://schemas.microsoft.com/office/drawing/2014/main" id="{44D9D75D-6783-4F45-9460-9026C93FD715}"/>
                        </a:ext>
                      </a:extLst>
                    </p:cNvPr>
                    <p:cNvSpPr/>
                    <p:nvPr/>
                  </p:nvSpPr>
                  <p:spPr bwMode="auto">
                    <a:xfrm rot="10800000">
                      <a:off x="2743664" y="3459209"/>
                      <a:ext cx="457074" cy="1166238"/>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Block Arc 152">
                      <a:extLst>
                        <a:ext uri="{FF2B5EF4-FFF2-40B4-BE49-F238E27FC236}">
                          <a16:creationId xmlns:a16="http://schemas.microsoft.com/office/drawing/2014/main" id="{57765066-C465-4FAF-AE95-8543E500DA7F}"/>
                        </a:ext>
                      </a:extLst>
                    </p:cNvPr>
                    <p:cNvSpPr/>
                    <p:nvPr/>
                  </p:nvSpPr>
                  <p:spPr bwMode="auto">
                    <a:xfrm rot="10800000">
                      <a:off x="2514196" y="2643447"/>
                      <a:ext cx="914146" cy="1084663"/>
                    </a:xfrm>
                    <a:prstGeom prst="blockArc">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0923" name="TextBox 153">
                      <a:extLst>
                        <a:ext uri="{FF2B5EF4-FFF2-40B4-BE49-F238E27FC236}">
                          <a16:creationId xmlns:a16="http://schemas.microsoft.com/office/drawing/2014/main" id="{B5020F3E-86D8-4839-B9C2-A87829FE1769}"/>
                        </a:ext>
                      </a:extLst>
                    </p:cNvPr>
                    <p:cNvSpPr txBox="1">
                      <a:spLocks noChangeArrowheads="1"/>
                    </p:cNvSpPr>
                    <p:nvPr/>
                  </p:nvSpPr>
                  <p:spPr bwMode="auto">
                    <a:xfrm>
                      <a:off x="2645748" y="3806259"/>
                      <a:ext cx="679349" cy="52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CLV</a:t>
                      </a:r>
                    </a:p>
                  </p:txBody>
                </p:sp>
              </p:grpSp>
              <p:grpSp>
                <p:nvGrpSpPr>
                  <p:cNvPr id="80918" name="Group 146">
                    <a:extLst>
                      <a:ext uri="{FF2B5EF4-FFF2-40B4-BE49-F238E27FC236}">
                        <a16:creationId xmlns:a16="http://schemas.microsoft.com/office/drawing/2014/main" id="{CE3CBA61-A92E-4000-8E81-90F91B765DC3}"/>
                      </a:ext>
                    </a:extLst>
                  </p:cNvPr>
                  <p:cNvGrpSpPr>
                    <a:grpSpLocks/>
                  </p:cNvGrpSpPr>
                  <p:nvPr/>
                </p:nvGrpSpPr>
                <p:grpSpPr bwMode="auto">
                  <a:xfrm>
                    <a:off x="2743200" y="3962400"/>
                    <a:ext cx="457200" cy="457200"/>
                    <a:chOff x="2743200" y="3962400"/>
                    <a:chExt cx="457200" cy="457200"/>
                  </a:xfrm>
                </p:grpSpPr>
                <p:cxnSp>
                  <p:nvCxnSpPr>
                    <p:cNvPr id="150" name="Straight Connector 149">
                      <a:extLst>
                        <a:ext uri="{FF2B5EF4-FFF2-40B4-BE49-F238E27FC236}">
                          <a16:creationId xmlns:a16="http://schemas.microsoft.com/office/drawing/2014/main" id="{71EC754B-0965-4FE9-8FBA-0BA591CC6662}"/>
                        </a:ext>
                      </a:extLst>
                    </p:cNvPr>
                    <p:cNvCxnSpPr/>
                    <p:nvPr/>
                  </p:nvCxnSpPr>
                  <p:spPr>
                    <a:xfrm>
                      <a:off x="2952612" y="3963732"/>
                      <a:ext cx="0" cy="4562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FA2BD2D-65D2-421B-BD8C-D8E2426A8278}"/>
                        </a:ext>
                      </a:extLst>
                    </p:cNvPr>
                    <p:cNvCxnSpPr/>
                    <p:nvPr/>
                  </p:nvCxnSpPr>
                  <p:spPr>
                    <a:xfrm rot="5400000">
                      <a:off x="2953545" y="4191417"/>
                      <a:ext cx="0" cy="4570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155" name="Straight Arrow Connector 154">
                <a:extLst>
                  <a:ext uri="{FF2B5EF4-FFF2-40B4-BE49-F238E27FC236}">
                    <a16:creationId xmlns:a16="http://schemas.microsoft.com/office/drawing/2014/main" id="{42E5E7A5-D12E-48A1-9BDA-931F62608BEE}"/>
                  </a:ext>
                </a:extLst>
              </p:cNvPr>
              <p:cNvCxnSpPr/>
              <p:nvPr/>
            </p:nvCxnSpPr>
            <p:spPr bwMode="auto">
              <a:xfrm flipV="1">
                <a:off x="2190442" y="3526158"/>
                <a:ext cx="778000" cy="38730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C87DDA3-BD05-43B7-B3B4-E9CB35616400}"/>
                  </a:ext>
                </a:extLst>
              </p:cNvPr>
              <p:cNvSpPr/>
              <p:nvPr/>
            </p:nvSpPr>
            <p:spPr>
              <a:xfrm>
                <a:off x="-81635" y="1537261"/>
                <a:ext cx="4196435" cy="46349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1" name="Rectangle 160">
              <a:extLst>
                <a:ext uri="{FF2B5EF4-FFF2-40B4-BE49-F238E27FC236}">
                  <a16:creationId xmlns:a16="http://schemas.microsoft.com/office/drawing/2014/main" id="{C8B516B4-77F2-4A89-B30B-EF42FCE9B951}"/>
                </a:ext>
              </a:extLst>
            </p:cNvPr>
            <p:cNvSpPr/>
            <p:nvPr/>
          </p:nvSpPr>
          <p:spPr>
            <a:xfrm>
              <a:off x="4724400" y="1292225"/>
              <a:ext cx="4164013" cy="4618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a:extLst>
              <a:ext uri="{FF2B5EF4-FFF2-40B4-BE49-F238E27FC236}">
                <a16:creationId xmlns:a16="http://schemas.microsoft.com/office/drawing/2014/main" id="{F82F08A1-43C4-4BB1-B7F4-CE77DB128ED1}"/>
              </a:ext>
            </a:extLst>
          </p:cNvPr>
          <p:cNvSpPr>
            <a:spLocks noGrp="1"/>
          </p:cNvSpPr>
          <p:nvPr>
            <p:ph type="title"/>
          </p:nvPr>
        </p:nvSpPr>
        <p:spPr/>
        <p:txBody>
          <a:bodyPr/>
          <a:lstStyle/>
          <a:p>
            <a:r>
              <a:rPr lang="en-GB" altLang="en-US"/>
              <a:t>The host plant sanctions nodules that fail to fix nitrogen</a:t>
            </a:r>
          </a:p>
        </p:txBody>
      </p:sp>
      <p:grpSp>
        <p:nvGrpSpPr>
          <p:cNvPr id="81923" name="Group 1">
            <a:extLst>
              <a:ext uri="{FF2B5EF4-FFF2-40B4-BE49-F238E27FC236}">
                <a16:creationId xmlns:a16="http://schemas.microsoft.com/office/drawing/2014/main" id="{6819B6DE-A70E-4BBD-AFDF-3675B972F322}"/>
              </a:ext>
            </a:extLst>
          </p:cNvPr>
          <p:cNvGrpSpPr>
            <a:grpSpLocks/>
          </p:cNvGrpSpPr>
          <p:nvPr/>
        </p:nvGrpSpPr>
        <p:grpSpPr bwMode="auto">
          <a:xfrm>
            <a:off x="33338" y="1219200"/>
            <a:ext cx="9110662" cy="5105400"/>
            <a:chOff x="33338" y="1219200"/>
            <a:chExt cx="9110662" cy="5105400"/>
          </a:xfrm>
        </p:grpSpPr>
        <p:sp>
          <p:nvSpPr>
            <p:cNvPr id="81924" name="TextBox 3">
              <a:extLst>
                <a:ext uri="{FF2B5EF4-FFF2-40B4-BE49-F238E27FC236}">
                  <a16:creationId xmlns:a16="http://schemas.microsoft.com/office/drawing/2014/main" id="{FF1F9C15-AB3D-456B-A2EC-F0121381497A}"/>
                </a:ext>
              </a:extLst>
            </p:cNvPr>
            <p:cNvSpPr txBox="1">
              <a:spLocks noChangeArrowheads="1"/>
            </p:cNvSpPr>
            <p:nvPr/>
          </p:nvSpPr>
          <p:spPr bwMode="auto">
            <a:xfrm>
              <a:off x="33338" y="5986463"/>
              <a:ext cx="911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Reprinted by permission from Macmillan Publishers Ltd : Kiers, E.T., Rousseau, R.A., West, S.A. and Denison, R.F. (2003). Host sanctions and the   legume-rhizobium mutualism. Nature 425: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2"/>
                </a:rPr>
                <a:t>78-81</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Oono, R., Anderson, C.G. and Denison, R.F. (2011). Failure to fix nitrogen by non-reproductive symbiotic rhizobia triggers host sanctions that reduce fitness of their reproductive clonemates. Proc. Roy. Soc. B.</a:t>
              </a:r>
              <a:r>
                <a:rPr kumimoji="0" lang="en-GB" altLang="en-US" sz="800" b="1" i="1"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278: </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hlinkClick r:id="rId3"/>
                </a:rPr>
                <a:t>2698-2703</a:t>
              </a:r>
              <a:r>
                <a:rPr kumimoji="0" lang="en-GB" altLang="en-US" sz="8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81925" name="TextBox 8">
              <a:extLst>
                <a:ext uri="{FF2B5EF4-FFF2-40B4-BE49-F238E27FC236}">
                  <a16:creationId xmlns:a16="http://schemas.microsoft.com/office/drawing/2014/main" id="{14D071BA-92F1-4A55-87CB-9309A1810A4A}"/>
                </a:ext>
              </a:extLst>
            </p:cNvPr>
            <p:cNvSpPr txBox="1">
              <a:spLocks noChangeArrowheads="1"/>
            </p:cNvSpPr>
            <p:nvPr/>
          </p:nvSpPr>
          <p:spPr bwMode="auto">
            <a:xfrm>
              <a:off x="7467600" y="2057400"/>
              <a:ext cx="1638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Rhizobia fail to proliferate in non-nitrogen fixing nodules; the plant imposes fitness-reducing sanctions</a:t>
              </a:r>
            </a:p>
          </p:txBody>
        </p:sp>
        <p:grpSp>
          <p:nvGrpSpPr>
            <p:cNvPr id="81926" name="Group 1">
              <a:extLst>
                <a:ext uri="{FF2B5EF4-FFF2-40B4-BE49-F238E27FC236}">
                  <a16:creationId xmlns:a16="http://schemas.microsoft.com/office/drawing/2014/main" id="{D61EFD97-B436-4698-AFAA-1C3F501711F9}"/>
                </a:ext>
              </a:extLst>
            </p:cNvPr>
            <p:cNvGrpSpPr>
              <a:grpSpLocks/>
            </p:cNvGrpSpPr>
            <p:nvPr/>
          </p:nvGrpSpPr>
          <p:grpSpPr bwMode="auto">
            <a:xfrm>
              <a:off x="6096000" y="1506538"/>
              <a:ext cx="1603375" cy="2274887"/>
              <a:chOff x="304800" y="2900363"/>
              <a:chExt cx="2501900" cy="3255962"/>
            </a:xfrm>
          </p:grpSpPr>
          <p:pic>
            <p:nvPicPr>
              <p:cNvPr id="82131" name="Picture 2">
                <a:extLst>
                  <a:ext uri="{FF2B5EF4-FFF2-40B4-BE49-F238E27FC236}">
                    <a16:creationId xmlns:a16="http://schemas.microsoft.com/office/drawing/2014/main" id="{98F9DECA-6B62-479E-9D74-7FDA3A932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10493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2" name="Picture 2">
                <a:extLst>
                  <a:ext uri="{FF2B5EF4-FFF2-40B4-BE49-F238E27FC236}">
                    <a16:creationId xmlns:a16="http://schemas.microsoft.com/office/drawing/2014/main" id="{C10851FD-CEFB-44B6-8ACD-B929356E2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048000"/>
                <a:ext cx="9159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3" name="Picture 3">
                <a:extLst>
                  <a:ext uri="{FF2B5EF4-FFF2-40B4-BE49-F238E27FC236}">
                    <a16:creationId xmlns:a16="http://schemas.microsoft.com/office/drawing/2014/main" id="{F390EEB6-5939-42ED-A8BE-E84A7F6B1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734" r="14012"/>
              <a:stretch>
                <a:fillRect/>
              </a:stretch>
            </p:blipFill>
            <p:spPr bwMode="auto">
              <a:xfrm>
                <a:off x="1371600" y="2900363"/>
                <a:ext cx="14351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27" name="TextBox 11">
              <a:extLst>
                <a:ext uri="{FF2B5EF4-FFF2-40B4-BE49-F238E27FC236}">
                  <a16:creationId xmlns:a16="http://schemas.microsoft.com/office/drawing/2014/main" id="{1BEF0EA4-A1C1-459F-A979-4B69F3A8BE7E}"/>
                </a:ext>
              </a:extLst>
            </p:cNvPr>
            <p:cNvSpPr txBox="1">
              <a:spLocks noChangeArrowheads="1"/>
            </p:cNvSpPr>
            <p:nvPr/>
          </p:nvSpPr>
          <p:spPr bwMode="auto">
            <a:xfrm>
              <a:off x="33338" y="1495425"/>
              <a:ext cx="3243262" cy="17541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 a split-root experiment, nodules fixing nitrogen were significantly larger and had more viable rhizobia than those from which N</a:t>
              </a:r>
              <a:r>
                <a:rPr kumimoji="0" lang="en-GB" altLang="en-US" sz="18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was withheld (replaced with argon)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81928" name="Group 9">
              <a:extLst>
                <a:ext uri="{FF2B5EF4-FFF2-40B4-BE49-F238E27FC236}">
                  <a16:creationId xmlns:a16="http://schemas.microsoft.com/office/drawing/2014/main" id="{5CB67BA7-304A-4797-83ED-A7633CEC2B25}"/>
                </a:ext>
              </a:extLst>
            </p:cNvPr>
            <p:cNvGrpSpPr>
              <a:grpSpLocks/>
            </p:cNvGrpSpPr>
            <p:nvPr/>
          </p:nvGrpSpPr>
          <p:grpSpPr bwMode="auto">
            <a:xfrm>
              <a:off x="173038" y="1219200"/>
              <a:ext cx="8742362" cy="4710113"/>
              <a:chOff x="21030" y="1219200"/>
              <a:chExt cx="8741970" cy="4710112"/>
            </a:xfrm>
          </p:grpSpPr>
          <p:grpSp>
            <p:nvGrpSpPr>
              <p:cNvPr id="81930" name="Group 3">
                <a:extLst>
                  <a:ext uri="{FF2B5EF4-FFF2-40B4-BE49-F238E27FC236}">
                    <a16:creationId xmlns:a16="http://schemas.microsoft.com/office/drawing/2014/main" id="{0E8E0D12-827E-489A-85A5-62903217AB70}"/>
                  </a:ext>
                </a:extLst>
              </p:cNvPr>
              <p:cNvGrpSpPr>
                <a:grpSpLocks/>
              </p:cNvGrpSpPr>
              <p:nvPr/>
            </p:nvGrpSpPr>
            <p:grpSpPr bwMode="auto">
              <a:xfrm>
                <a:off x="2638636" y="1219200"/>
                <a:ext cx="3505200" cy="4710112"/>
                <a:chOff x="2638636" y="1457326"/>
                <a:chExt cx="3505200" cy="4710112"/>
              </a:xfrm>
            </p:grpSpPr>
            <p:grpSp>
              <p:nvGrpSpPr>
                <p:cNvPr id="81941" name="Group 14">
                  <a:extLst>
                    <a:ext uri="{FF2B5EF4-FFF2-40B4-BE49-F238E27FC236}">
                      <a16:creationId xmlns:a16="http://schemas.microsoft.com/office/drawing/2014/main" id="{5713B105-F649-4C6C-B618-A0022E221E7C}"/>
                    </a:ext>
                  </a:extLst>
                </p:cNvPr>
                <p:cNvGrpSpPr>
                  <a:grpSpLocks/>
                </p:cNvGrpSpPr>
                <p:nvPr/>
              </p:nvGrpSpPr>
              <p:grpSpPr bwMode="auto">
                <a:xfrm>
                  <a:off x="2638636" y="1457326"/>
                  <a:ext cx="3505200" cy="4710112"/>
                  <a:chOff x="2590800" y="1081860"/>
                  <a:chExt cx="3505200" cy="4709341"/>
                </a:xfrm>
              </p:grpSpPr>
              <p:grpSp>
                <p:nvGrpSpPr>
                  <p:cNvPr id="81951" name="Group 1">
                    <a:extLst>
                      <a:ext uri="{FF2B5EF4-FFF2-40B4-BE49-F238E27FC236}">
                        <a16:creationId xmlns:a16="http://schemas.microsoft.com/office/drawing/2014/main" id="{FA8E3B4A-D893-4231-ACA3-A90D2FDD9BDA}"/>
                      </a:ext>
                    </a:extLst>
                  </p:cNvPr>
                  <p:cNvGrpSpPr>
                    <a:grpSpLocks/>
                  </p:cNvGrpSpPr>
                  <p:nvPr/>
                </p:nvGrpSpPr>
                <p:grpSpPr bwMode="auto">
                  <a:xfrm>
                    <a:off x="4419600" y="4212007"/>
                    <a:ext cx="1676400" cy="1579194"/>
                    <a:chOff x="4876800" y="4809289"/>
                    <a:chExt cx="1676400" cy="1210511"/>
                  </a:xfrm>
                </p:grpSpPr>
                <p:cxnSp>
                  <p:nvCxnSpPr>
                    <p:cNvPr id="156" name="Straight Connector 155">
                      <a:extLst>
                        <a:ext uri="{FF2B5EF4-FFF2-40B4-BE49-F238E27FC236}">
                          <a16:creationId xmlns:a16="http://schemas.microsoft.com/office/drawing/2014/main" id="{A30D193D-307D-4CE1-90F3-A256D7567C6C}"/>
                        </a:ext>
                      </a:extLst>
                    </p:cNvPr>
                    <p:cNvCxnSpPr/>
                    <p:nvPr/>
                  </p:nvCxnSpPr>
                  <p:spPr>
                    <a:xfrm>
                      <a:off x="4876782"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6846CE3-3FEB-480D-9B72-442AF0DD5127}"/>
                        </a:ext>
                      </a:extLst>
                    </p:cNvPr>
                    <p:cNvCxnSpPr/>
                    <p:nvPr/>
                  </p:nvCxnSpPr>
                  <p:spPr>
                    <a:xfrm>
                      <a:off x="6553107" y="4809205"/>
                      <a:ext cx="0" cy="12105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CF904EB-C852-43EF-9079-F220C89A688A}"/>
                        </a:ext>
                      </a:extLst>
                    </p:cNvPr>
                    <p:cNvCxnSpPr/>
                    <p:nvPr/>
                  </p:nvCxnSpPr>
                  <p:spPr>
                    <a:xfrm>
                      <a:off x="4876782" y="6019800"/>
                      <a:ext cx="16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952" name="Group 10">
                    <a:extLst>
                      <a:ext uri="{FF2B5EF4-FFF2-40B4-BE49-F238E27FC236}">
                        <a16:creationId xmlns:a16="http://schemas.microsoft.com/office/drawing/2014/main" id="{B034F014-13D2-4EA0-8BEE-264FB575B1FB}"/>
                      </a:ext>
                    </a:extLst>
                  </p:cNvPr>
                  <p:cNvGrpSpPr>
                    <a:grpSpLocks/>
                  </p:cNvGrpSpPr>
                  <p:nvPr/>
                </p:nvGrpSpPr>
                <p:grpSpPr bwMode="auto">
                  <a:xfrm>
                    <a:off x="2590800" y="4228395"/>
                    <a:ext cx="1676400" cy="1562805"/>
                    <a:chOff x="2590800" y="4809289"/>
                    <a:chExt cx="1676400" cy="1210511"/>
                  </a:xfrm>
                </p:grpSpPr>
                <p:grpSp>
                  <p:nvGrpSpPr>
                    <p:cNvPr id="82124" name="Group 2">
                      <a:extLst>
                        <a:ext uri="{FF2B5EF4-FFF2-40B4-BE49-F238E27FC236}">
                          <a16:creationId xmlns:a16="http://schemas.microsoft.com/office/drawing/2014/main" id="{84490638-0FF2-4D94-A0A3-144F58A79C9E}"/>
                        </a:ext>
                      </a:extLst>
                    </p:cNvPr>
                    <p:cNvGrpSpPr>
                      <a:grpSpLocks/>
                    </p:cNvGrpSpPr>
                    <p:nvPr/>
                  </p:nvGrpSpPr>
                  <p:grpSpPr bwMode="auto">
                    <a:xfrm>
                      <a:off x="2590800" y="4809289"/>
                      <a:ext cx="1676400" cy="1210511"/>
                      <a:chOff x="2286000" y="4809289"/>
                      <a:chExt cx="1676400" cy="1210511"/>
                    </a:xfrm>
                  </p:grpSpPr>
                  <p:cxnSp>
                    <p:nvCxnSpPr>
                      <p:cNvPr id="154" name="Straight Connector 153">
                        <a:extLst>
                          <a:ext uri="{FF2B5EF4-FFF2-40B4-BE49-F238E27FC236}">
                            <a16:creationId xmlns:a16="http://schemas.microsoft.com/office/drawing/2014/main" id="{B2EAA0E5-5CF3-4A3C-B8EF-C8AC85498CCA}"/>
                          </a:ext>
                        </a:extLst>
                      </p:cNvPr>
                      <p:cNvCxnSpPr/>
                      <p:nvPr/>
                    </p:nvCxnSpPr>
                    <p:spPr>
                      <a:xfrm>
                        <a:off x="2286064" y="4816181"/>
                        <a:ext cx="0" cy="12036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2854D19-855C-4E3B-B558-AA374626B28E}"/>
                          </a:ext>
                        </a:extLst>
                      </p:cNvPr>
                      <p:cNvCxnSpPr/>
                      <p:nvPr/>
                    </p:nvCxnSpPr>
                    <p:spPr>
                      <a:xfrm>
                        <a:off x="3962389" y="4808804"/>
                        <a:ext cx="0" cy="12109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3" name="Straight Connector 152">
                      <a:extLst>
                        <a:ext uri="{FF2B5EF4-FFF2-40B4-BE49-F238E27FC236}">
                          <a16:creationId xmlns:a16="http://schemas.microsoft.com/office/drawing/2014/main" id="{6D212724-E701-4BCA-AAFF-58708A8E1AD4}"/>
                        </a:ext>
                      </a:extLst>
                    </p:cNvPr>
                    <p:cNvCxnSpPr/>
                    <p:nvPr/>
                  </p:nvCxnSpPr>
                  <p:spPr>
                    <a:xfrm>
                      <a:off x="2590864" y="6019801"/>
                      <a:ext cx="16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3066B51E-1B74-4363-BB5B-0F5A7D72080B}"/>
                      </a:ext>
                    </a:extLst>
                  </p:cNvPr>
                  <p:cNvSpPr/>
                  <p:nvPr/>
                </p:nvSpPr>
                <p:spPr>
                  <a:xfrm>
                    <a:off x="4419582" y="4211897"/>
                    <a:ext cx="1676325" cy="157930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3AE6B864-02E1-46F6-909C-E5C738B2D3CE}"/>
                      </a:ext>
                    </a:extLst>
                  </p:cNvPr>
                  <p:cNvSpPr/>
                  <p:nvPr/>
                </p:nvSpPr>
                <p:spPr>
                  <a:xfrm>
                    <a:off x="2590864" y="4211897"/>
                    <a:ext cx="1676325" cy="157930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935A4300-41D5-4AD3-98A1-E7153E66D94D}"/>
                      </a:ext>
                    </a:extLst>
                  </p:cNvPr>
                  <p:cNvSpPr>
                    <a:spLocks/>
                  </p:cNvSpPr>
                  <p:nvPr/>
                </p:nvSpPr>
                <p:spPr bwMode="auto">
                  <a:xfrm>
                    <a:off x="3975102" y="4183327"/>
                    <a:ext cx="350822" cy="185708"/>
                  </a:xfrm>
                  <a:custGeom>
                    <a:avLst/>
                    <a:gdLst>
                      <a:gd name="T0" fmla="*/ 0 w 384196"/>
                      <a:gd name="T1" fmla="*/ 185708 h 201062"/>
                      <a:gd name="T2" fmla="*/ 321575 w 384196"/>
                      <a:gd name="T3" fmla="*/ 14511 h 201062"/>
                      <a:gd name="T4" fmla="*/ 338501 w 384196"/>
                      <a:gd name="T5" fmla="*/ 8805 h 201062"/>
                      <a:gd name="T6" fmla="*/ 0 60000 65536"/>
                      <a:gd name="T7" fmla="*/ 0 60000 65536"/>
                      <a:gd name="T8" fmla="*/ 0 60000 65536"/>
                    </a:gdLst>
                    <a:ahLst/>
                    <a:cxnLst>
                      <a:cxn ang="T6">
                        <a:pos x="T0" y="T1"/>
                      </a:cxn>
                      <a:cxn ang="T7">
                        <a:pos x="T2" y="T3"/>
                      </a:cxn>
                      <a:cxn ang="T8">
                        <a:pos x="T4" y="T5"/>
                      </a:cxn>
                    </a:cxnLst>
                    <a:rect l="0" t="0" r="r" b="b"/>
                    <a:pathLst>
                      <a:path w="384196" h="201062">
                        <a:moveTo>
                          <a:pt x="0" y="201062"/>
                        </a:moveTo>
                        <a:lnTo>
                          <a:pt x="352167" y="15711"/>
                        </a:lnTo>
                        <a:cubicBezTo>
                          <a:pt x="413951" y="-16211"/>
                          <a:pt x="366584" y="10563"/>
                          <a:pt x="370703" y="9533"/>
                        </a:cubicBezTo>
                      </a:path>
                    </a:pathLst>
                  </a:custGeom>
                  <a:noFill/>
                  <a:ln w="5715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1" name="Freeform 20">
                    <a:extLst>
                      <a:ext uri="{FF2B5EF4-FFF2-40B4-BE49-F238E27FC236}">
                        <a16:creationId xmlns:a16="http://schemas.microsoft.com/office/drawing/2014/main" id="{EF56DC41-A850-412D-91A9-F8E38870DA26}"/>
                      </a:ext>
                    </a:extLst>
                  </p:cNvPr>
                  <p:cNvSpPr>
                    <a:spLocks/>
                  </p:cNvSpPr>
                  <p:nvPr/>
                </p:nvSpPr>
                <p:spPr bwMode="auto">
                  <a:xfrm rot="1721441">
                    <a:off x="4737068" y="4770605"/>
                    <a:ext cx="928646" cy="644419"/>
                  </a:xfrm>
                  <a:custGeom>
                    <a:avLst/>
                    <a:gdLst>
                      <a:gd name="T0" fmla="*/ 0 w 1013254"/>
                      <a:gd name="T1" fmla="*/ 0 h 698157"/>
                      <a:gd name="T2" fmla="*/ 503960 w 1013254"/>
                      <a:gd name="T3" fmla="*/ 364980 h 698157"/>
                      <a:gd name="T4" fmla="*/ 928646 w 1013254"/>
                      <a:gd name="T5" fmla="*/ 644419 h 698157"/>
                      <a:gd name="T6" fmla="*/ 0 60000 65536"/>
                      <a:gd name="T7" fmla="*/ 0 60000 65536"/>
                      <a:gd name="T8" fmla="*/ 0 60000 65536"/>
                    </a:gdLst>
                    <a:ahLst/>
                    <a:cxnLst>
                      <a:cxn ang="T6">
                        <a:pos x="T0" y="T1"/>
                      </a:cxn>
                      <a:cxn ang="T7">
                        <a:pos x="T2" y="T3"/>
                      </a:cxn>
                      <a:cxn ang="T8">
                        <a:pos x="T4" y="T5"/>
                      </a:cxn>
                    </a:cxnLst>
                    <a:rect l="0" t="0" r="r" b="b"/>
                    <a:pathLst>
                      <a:path w="1013254" h="698157">
                        <a:moveTo>
                          <a:pt x="0" y="0"/>
                        </a:moveTo>
                        <a:cubicBezTo>
                          <a:pt x="190499" y="139528"/>
                          <a:pt x="380999" y="279057"/>
                          <a:pt x="549875" y="395416"/>
                        </a:cubicBezTo>
                        <a:cubicBezTo>
                          <a:pt x="718751" y="511776"/>
                          <a:pt x="936024" y="648730"/>
                          <a:pt x="1013254" y="698157"/>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grpSp>
                <p:nvGrpSpPr>
                  <p:cNvPr id="81957" name="Group 113">
                    <a:extLst>
                      <a:ext uri="{FF2B5EF4-FFF2-40B4-BE49-F238E27FC236}">
                        <a16:creationId xmlns:a16="http://schemas.microsoft.com/office/drawing/2014/main" id="{48A35CA9-D817-4A8B-8BF7-6CDC1922306C}"/>
                      </a:ext>
                    </a:extLst>
                  </p:cNvPr>
                  <p:cNvGrpSpPr>
                    <a:grpSpLocks/>
                  </p:cNvGrpSpPr>
                  <p:nvPr/>
                </p:nvGrpSpPr>
                <p:grpSpPr bwMode="auto">
                  <a:xfrm>
                    <a:off x="3244243" y="1081860"/>
                    <a:ext cx="1917678" cy="3138331"/>
                    <a:chOff x="3270614" y="2317039"/>
                    <a:chExt cx="2087974" cy="3410780"/>
                  </a:xfrm>
                </p:grpSpPr>
                <p:grpSp>
                  <p:nvGrpSpPr>
                    <p:cNvPr id="81974" name="Group 111">
                      <a:extLst>
                        <a:ext uri="{FF2B5EF4-FFF2-40B4-BE49-F238E27FC236}">
                          <a16:creationId xmlns:a16="http://schemas.microsoft.com/office/drawing/2014/main" id="{84481F7D-E72B-4CDC-93A9-B9A903F8A9EF}"/>
                        </a:ext>
                      </a:extLst>
                    </p:cNvPr>
                    <p:cNvGrpSpPr>
                      <a:grpSpLocks/>
                    </p:cNvGrpSpPr>
                    <p:nvPr/>
                  </p:nvGrpSpPr>
                  <p:grpSpPr bwMode="auto">
                    <a:xfrm>
                      <a:off x="3270614" y="2317039"/>
                      <a:ext cx="2087974" cy="3410780"/>
                      <a:chOff x="3270614" y="2317039"/>
                      <a:chExt cx="2087974" cy="3410780"/>
                    </a:xfrm>
                  </p:grpSpPr>
                  <p:grpSp>
                    <p:nvGrpSpPr>
                      <p:cNvPr id="81977" name="Group 103">
                        <a:extLst>
                          <a:ext uri="{FF2B5EF4-FFF2-40B4-BE49-F238E27FC236}">
                            <a16:creationId xmlns:a16="http://schemas.microsoft.com/office/drawing/2014/main" id="{616414D7-4CB6-4BE8-8F5B-67CE720B6CE3}"/>
                          </a:ext>
                        </a:extLst>
                      </p:cNvPr>
                      <p:cNvGrpSpPr>
                        <a:grpSpLocks/>
                      </p:cNvGrpSpPr>
                      <p:nvPr/>
                    </p:nvGrpSpPr>
                    <p:grpSpPr bwMode="auto">
                      <a:xfrm>
                        <a:off x="3270614" y="2317039"/>
                        <a:ext cx="2087974" cy="3410780"/>
                        <a:chOff x="3629824" y="1242518"/>
                        <a:chExt cx="3542981" cy="4324323"/>
                      </a:xfrm>
                    </p:grpSpPr>
                    <p:grpSp>
                      <p:nvGrpSpPr>
                        <p:cNvPr id="81986" name="Group 53">
                          <a:extLst>
                            <a:ext uri="{FF2B5EF4-FFF2-40B4-BE49-F238E27FC236}">
                              <a16:creationId xmlns:a16="http://schemas.microsoft.com/office/drawing/2014/main" id="{24FBCB47-B2CE-4E36-BA61-0BDCB78EEBA5}"/>
                            </a:ext>
                          </a:extLst>
                        </p:cNvPr>
                        <p:cNvGrpSpPr>
                          <a:grpSpLocks/>
                        </p:cNvGrpSpPr>
                        <p:nvPr/>
                      </p:nvGrpSpPr>
                      <p:grpSpPr bwMode="auto">
                        <a:xfrm flipH="1">
                          <a:off x="4240652" y="1242518"/>
                          <a:ext cx="2932153" cy="3515123"/>
                          <a:chOff x="3489168" y="1849973"/>
                          <a:chExt cx="2932153" cy="3515123"/>
                        </a:xfrm>
                      </p:grpSpPr>
                      <p:sp>
                        <p:nvSpPr>
                          <p:cNvPr id="104" name="Freeform 103">
                            <a:extLst>
                              <a:ext uri="{FF2B5EF4-FFF2-40B4-BE49-F238E27FC236}">
                                <a16:creationId xmlns:a16="http://schemas.microsoft.com/office/drawing/2014/main" id="{69C89C6B-27B9-4DB7-86FD-38DED3FA3F88}"/>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104">
                            <a:extLst>
                              <a:ext uri="{FF2B5EF4-FFF2-40B4-BE49-F238E27FC236}">
                                <a16:creationId xmlns:a16="http://schemas.microsoft.com/office/drawing/2014/main" id="{D50CD367-24F3-4656-A966-E7B43D6E5C05}"/>
                              </a:ext>
                            </a:extLst>
                          </p:cNvPr>
                          <p:cNvSpPr/>
                          <p:nvPr/>
                        </p:nvSpPr>
                        <p:spPr>
                          <a:xfrm rot="410632">
                            <a:off x="4881195" y="4301675"/>
                            <a:ext cx="551373"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Freeform 105">
                            <a:extLst>
                              <a:ext uri="{FF2B5EF4-FFF2-40B4-BE49-F238E27FC236}">
                                <a16:creationId xmlns:a16="http://schemas.microsoft.com/office/drawing/2014/main" id="{72CF7284-F8F3-416C-A43E-DC3946FDC895}"/>
                              </a:ext>
                            </a:extLst>
                          </p:cNvPr>
                          <p:cNvSpPr/>
                          <p:nvPr/>
                        </p:nvSpPr>
                        <p:spPr>
                          <a:xfrm rot="2233009">
                            <a:off x="4836208" y="4161023"/>
                            <a:ext cx="639188"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106">
                            <a:extLst>
                              <a:ext uri="{FF2B5EF4-FFF2-40B4-BE49-F238E27FC236}">
                                <a16:creationId xmlns:a16="http://schemas.microsoft.com/office/drawing/2014/main" id="{E5F0A234-ED5A-4D7F-A93A-80413EDCD959}"/>
                              </a:ext>
                            </a:extLst>
                          </p:cNvPr>
                          <p:cNvSpPr/>
                          <p:nvPr/>
                        </p:nvSpPr>
                        <p:spPr>
                          <a:xfrm rot="5437780">
                            <a:off x="4920904" y="3671658"/>
                            <a:ext cx="551141" cy="560172"/>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Freeform 107">
                            <a:extLst>
                              <a:ext uri="{FF2B5EF4-FFF2-40B4-BE49-F238E27FC236}">
                                <a16:creationId xmlns:a16="http://schemas.microsoft.com/office/drawing/2014/main" id="{1E23F10F-75AA-40E1-8A7E-FBF822731A79}"/>
                              </a:ext>
                            </a:extLst>
                          </p:cNvPr>
                          <p:cNvSpPr/>
                          <p:nvPr/>
                        </p:nvSpPr>
                        <p:spPr>
                          <a:xfrm rot="410632">
                            <a:off x="4309293" y="3116285"/>
                            <a:ext cx="551373" cy="557701"/>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Freeform 108">
                            <a:extLst>
                              <a:ext uri="{FF2B5EF4-FFF2-40B4-BE49-F238E27FC236}">
                                <a16:creationId xmlns:a16="http://schemas.microsoft.com/office/drawing/2014/main" id="{1F37782A-6461-4432-BB6E-7D85949C0408}"/>
                              </a:ext>
                            </a:extLst>
                          </p:cNvPr>
                          <p:cNvSpPr/>
                          <p:nvPr/>
                        </p:nvSpPr>
                        <p:spPr>
                          <a:xfrm rot="410632" flipH="1">
                            <a:off x="4584980" y="2689806"/>
                            <a:ext cx="310880"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109">
                            <a:extLst>
                              <a:ext uri="{FF2B5EF4-FFF2-40B4-BE49-F238E27FC236}">
                                <a16:creationId xmlns:a16="http://schemas.microsoft.com/office/drawing/2014/main" id="{BF5B0A81-CA03-4F3F-AE29-56BDA50C0CF4}"/>
                              </a:ext>
                            </a:extLst>
                          </p:cNvPr>
                          <p:cNvSpPr/>
                          <p:nvPr/>
                        </p:nvSpPr>
                        <p:spPr>
                          <a:xfrm rot="410632">
                            <a:off x="4667099" y="3020054"/>
                            <a:ext cx="67454" cy="562075"/>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110">
                            <a:extLst>
                              <a:ext uri="{FF2B5EF4-FFF2-40B4-BE49-F238E27FC236}">
                                <a16:creationId xmlns:a16="http://schemas.microsoft.com/office/drawing/2014/main" id="{7E164CEC-090D-43BA-BA5D-92367EC38D2D}"/>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111">
                            <a:extLst>
                              <a:ext uri="{FF2B5EF4-FFF2-40B4-BE49-F238E27FC236}">
                                <a16:creationId xmlns:a16="http://schemas.microsoft.com/office/drawing/2014/main" id="{2705F189-B433-4FCE-9E9C-B5DA8EECD918}"/>
                              </a:ext>
                            </a:extLst>
                          </p:cNvPr>
                          <p:cNvSpPr/>
                          <p:nvPr/>
                        </p:nvSpPr>
                        <p:spPr>
                          <a:xfrm rot="410632">
                            <a:off x="4804941" y="2191155"/>
                            <a:ext cx="105582" cy="524896"/>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12">
                            <a:extLst>
                              <a:ext uri="{FF2B5EF4-FFF2-40B4-BE49-F238E27FC236}">
                                <a16:creationId xmlns:a16="http://schemas.microsoft.com/office/drawing/2014/main" id="{D587B30B-B515-48AD-93C8-AFDD957DC6A0}"/>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13">
                            <a:extLst>
                              <a:ext uri="{FF2B5EF4-FFF2-40B4-BE49-F238E27FC236}">
                                <a16:creationId xmlns:a16="http://schemas.microsoft.com/office/drawing/2014/main" id="{6AA1808D-8F23-4037-9134-F067ACB2D16A}"/>
                              </a:ext>
                            </a:extLst>
                          </p:cNvPr>
                          <p:cNvSpPr/>
                          <p:nvPr/>
                        </p:nvSpPr>
                        <p:spPr>
                          <a:xfrm rot="410632">
                            <a:off x="4881195" y="2447043"/>
                            <a:ext cx="249292" cy="325872"/>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Freeform 114">
                            <a:extLst>
                              <a:ext uri="{FF2B5EF4-FFF2-40B4-BE49-F238E27FC236}">
                                <a16:creationId xmlns:a16="http://schemas.microsoft.com/office/drawing/2014/main" id="{CFEA276B-73CA-4E63-A417-C45D566AF91C}"/>
                              </a:ext>
                            </a:extLst>
                          </p:cNvPr>
                          <p:cNvSpPr/>
                          <p:nvPr/>
                        </p:nvSpPr>
                        <p:spPr>
                          <a:xfrm rot="410632">
                            <a:off x="4790278" y="2171472"/>
                            <a:ext cx="187701" cy="577385"/>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2076" name="Group 16">
                            <a:extLst>
                              <a:ext uri="{FF2B5EF4-FFF2-40B4-BE49-F238E27FC236}">
                                <a16:creationId xmlns:a16="http://schemas.microsoft.com/office/drawing/2014/main" id="{AB3C74A5-A718-4330-8560-4839A6356F65}"/>
                              </a:ext>
                            </a:extLst>
                          </p:cNvPr>
                          <p:cNvGrpSpPr>
                            <a:grpSpLocks/>
                          </p:cNvGrpSpPr>
                          <p:nvPr/>
                        </p:nvGrpSpPr>
                        <p:grpSpPr bwMode="auto">
                          <a:xfrm rot="410632">
                            <a:off x="3489168" y="3128037"/>
                            <a:ext cx="1470031" cy="781702"/>
                            <a:chOff x="1021763" y="3985056"/>
                            <a:chExt cx="1706937" cy="1084548"/>
                          </a:xfrm>
                        </p:grpSpPr>
                        <p:sp>
                          <p:nvSpPr>
                            <p:cNvPr id="144" name="Freeform 143">
                              <a:extLst>
                                <a:ext uri="{FF2B5EF4-FFF2-40B4-BE49-F238E27FC236}">
                                  <a16:creationId xmlns:a16="http://schemas.microsoft.com/office/drawing/2014/main" id="{1CE0A0C5-ACBD-46E7-ACC2-EE9686150DCD}"/>
                                </a:ext>
                              </a:extLst>
                            </p:cNvPr>
                            <p:cNvSpPr/>
                            <p:nvPr/>
                          </p:nvSpPr>
                          <p:spPr>
                            <a:xfrm>
                              <a:off x="1488496" y="4046542"/>
                              <a:ext cx="480171" cy="540119"/>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Freeform 144">
                              <a:extLst>
                                <a:ext uri="{FF2B5EF4-FFF2-40B4-BE49-F238E27FC236}">
                                  <a16:creationId xmlns:a16="http://schemas.microsoft.com/office/drawing/2014/main" id="{B3CCF092-B7BB-4346-A7E0-4F80841E3C81}"/>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45">
                              <a:extLst>
                                <a:ext uri="{FF2B5EF4-FFF2-40B4-BE49-F238E27FC236}">
                                  <a16:creationId xmlns:a16="http://schemas.microsoft.com/office/drawing/2014/main" id="{E501CFBB-365C-405D-ABD8-D6D1A6900E9B}"/>
                                </a:ext>
                              </a:extLst>
                            </p:cNvPr>
                            <p:cNvSpPr/>
                            <p:nvPr/>
                          </p:nvSpPr>
                          <p:spPr>
                            <a:xfrm>
                              <a:off x="2215970" y="3952695"/>
                              <a:ext cx="507415" cy="73128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Freeform 146">
                              <a:extLst>
                                <a:ext uri="{FF2B5EF4-FFF2-40B4-BE49-F238E27FC236}">
                                  <a16:creationId xmlns:a16="http://schemas.microsoft.com/office/drawing/2014/main" id="{CA55722F-DB24-439A-A82D-A8E2285BC44B}"/>
                                </a:ext>
                              </a:extLst>
                            </p:cNvPr>
                            <p:cNvSpPr/>
                            <p:nvPr/>
                          </p:nvSpPr>
                          <p:spPr>
                            <a:xfrm>
                              <a:off x="1427707" y="4453222"/>
                              <a:ext cx="517633" cy="197235"/>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147">
                              <a:extLst>
                                <a:ext uri="{FF2B5EF4-FFF2-40B4-BE49-F238E27FC236}">
                                  <a16:creationId xmlns:a16="http://schemas.microsoft.com/office/drawing/2014/main" id="{4322AA09-F68E-4BC1-AC9B-6F8DA88F0F56}"/>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8">
                              <a:extLst>
                                <a:ext uri="{FF2B5EF4-FFF2-40B4-BE49-F238E27FC236}">
                                  <a16:creationId xmlns:a16="http://schemas.microsoft.com/office/drawing/2014/main" id="{78718B74-12FD-408F-AC8B-C0917776E3D6}"/>
                                </a:ext>
                              </a:extLst>
                            </p:cNvPr>
                            <p:cNvSpPr/>
                            <p:nvPr/>
                          </p:nvSpPr>
                          <p:spPr>
                            <a:xfrm>
                              <a:off x="1244873" y="4636969"/>
                              <a:ext cx="132815" cy="19116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149">
                              <a:extLst>
                                <a:ext uri="{FF2B5EF4-FFF2-40B4-BE49-F238E27FC236}">
                                  <a16:creationId xmlns:a16="http://schemas.microsoft.com/office/drawing/2014/main" id="{5A1394AF-A0D8-4CB5-886D-97A15326D6AE}"/>
                                </a:ext>
                              </a:extLst>
                            </p:cNvPr>
                            <p:cNvSpPr/>
                            <p:nvPr/>
                          </p:nvSpPr>
                          <p:spPr>
                            <a:xfrm>
                              <a:off x="1553451" y="4471956"/>
                              <a:ext cx="91947" cy="2670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a:extLst>
                                <a:ext uri="{FF2B5EF4-FFF2-40B4-BE49-F238E27FC236}">
                                  <a16:creationId xmlns:a16="http://schemas.microsoft.com/office/drawing/2014/main" id="{5C8507F3-0E93-4362-AA0C-A989F067418F}"/>
                                </a:ext>
                              </a:extLst>
                            </p:cNvPr>
                            <p:cNvSpPr/>
                            <p:nvPr/>
                          </p:nvSpPr>
                          <p:spPr>
                            <a:xfrm>
                              <a:off x="1143415" y="4614127"/>
                              <a:ext cx="81731" cy="26095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7" name="Freeform 116">
                            <a:extLst>
                              <a:ext uri="{FF2B5EF4-FFF2-40B4-BE49-F238E27FC236}">
                                <a16:creationId xmlns:a16="http://schemas.microsoft.com/office/drawing/2014/main" id="{B85251DA-01C7-49F1-BE49-5CDF4CD2ED38}"/>
                              </a:ext>
                            </a:extLst>
                          </p:cNvPr>
                          <p:cNvSpPr/>
                          <p:nvPr/>
                        </p:nvSpPr>
                        <p:spPr>
                          <a:xfrm rot="410632">
                            <a:off x="4860666" y="1849973"/>
                            <a:ext cx="146642" cy="798280"/>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117">
                            <a:extLst>
                              <a:ext uri="{FF2B5EF4-FFF2-40B4-BE49-F238E27FC236}">
                                <a16:creationId xmlns:a16="http://schemas.microsoft.com/office/drawing/2014/main" id="{4F8AD54D-1E5A-42AD-A4FE-B009C3365AA9}"/>
                              </a:ext>
                            </a:extLst>
                          </p:cNvPr>
                          <p:cNvSpPr/>
                          <p:nvPr/>
                        </p:nvSpPr>
                        <p:spPr>
                          <a:xfrm rot="410632">
                            <a:off x="4977979" y="2018378"/>
                            <a:ext cx="164239"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118">
                            <a:extLst>
                              <a:ext uri="{FF2B5EF4-FFF2-40B4-BE49-F238E27FC236}">
                                <a16:creationId xmlns:a16="http://schemas.microsoft.com/office/drawing/2014/main" id="{5120286A-E144-4338-98DC-3B99C631FF75}"/>
                              </a:ext>
                            </a:extLst>
                          </p:cNvPr>
                          <p:cNvSpPr/>
                          <p:nvPr/>
                        </p:nvSpPr>
                        <p:spPr>
                          <a:xfrm rot="410632">
                            <a:off x="4916389" y="1913399"/>
                            <a:ext cx="131978" cy="56864"/>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119">
                            <a:extLst>
                              <a:ext uri="{FF2B5EF4-FFF2-40B4-BE49-F238E27FC236}">
                                <a16:creationId xmlns:a16="http://schemas.microsoft.com/office/drawing/2014/main" id="{FB3E0066-3040-4E74-8BCF-54AA01992D90}"/>
                              </a:ext>
                            </a:extLst>
                          </p:cNvPr>
                          <p:cNvSpPr/>
                          <p:nvPr/>
                        </p:nvSpPr>
                        <p:spPr>
                          <a:xfrm rot="410632">
                            <a:off x="4787344" y="1856535"/>
                            <a:ext cx="114381" cy="100605"/>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20">
                            <a:extLst>
                              <a:ext uri="{FF2B5EF4-FFF2-40B4-BE49-F238E27FC236}">
                                <a16:creationId xmlns:a16="http://schemas.microsoft.com/office/drawing/2014/main" id="{38D379DA-B503-4562-BFEA-A0799B01998E}"/>
                              </a:ext>
                            </a:extLst>
                          </p:cNvPr>
                          <p:cNvSpPr/>
                          <p:nvPr/>
                        </p:nvSpPr>
                        <p:spPr>
                          <a:xfrm rot="410632">
                            <a:off x="4819606" y="2628569"/>
                            <a:ext cx="266887" cy="349931"/>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121">
                            <a:extLst>
                              <a:ext uri="{FF2B5EF4-FFF2-40B4-BE49-F238E27FC236}">
                                <a16:creationId xmlns:a16="http://schemas.microsoft.com/office/drawing/2014/main" id="{DAB849F5-0DF0-4C1E-8843-C8ABAA5B6BEE}"/>
                              </a:ext>
                            </a:extLst>
                          </p:cNvPr>
                          <p:cNvSpPr/>
                          <p:nvPr/>
                        </p:nvSpPr>
                        <p:spPr>
                          <a:xfrm rot="410632">
                            <a:off x="4699359" y="2864772"/>
                            <a:ext cx="316746"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122">
                            <a:extLst>
                              <a:ext uri="{FF2B5EF4-FFF2-40B4-BE49-F238E27FC236}">
                                <a16:creationId xmlns:a16="http://schemas.microsoft.com/office/drawing/2014/main" id="{BF7526F7-5C4C-47C3-87E0-D7FD124D458A}"/>
                              </a:ext>
                            </a:extLst>
                          </p:cNvPr>
                          <p:cNvSpPr/>
                          <p:nvPr/>
                        </p:nvSpPr>
                        <p:spPr>
                          <a:xfrm rot="410632">
                            <a:off x="5004374" y="2654813"/>
                            <a:ext cx="164239"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2084" name="Group 24">
                            <a:extLst>
                              <a:ext uri="{FF2B5EF4-FFF2-40B4-BE49-F238E27FC236}">
                                <a16:creationId xmlns:a16="http://schemas.microsoft.com/office/drawing/2014/main" id="{D404022C-3DAE-424E-BA8E-6D208D06D66D}"/>
                              </a:ext>
                            </a:extLst>
                          </p:cNvPr>
                          <p:cNvGrpSpPr>
                            <a:grpSpLocks/>
                          </p:cNvGrpSpPr>
                          <p:nvPr/>
                        </p:nvGrpSpPr>
                        <p:grpSpPr bwMode="auto">
                          <a:xfrm rot="8162874" flipV="1">
                            <a:off x="4860616" y="3167847"/>
                            <a:ext cx="1560705" cy="1205870"/>
                            <a:chOff x="1013905" y="4104684"/>
                            <a:chExt cx="1560705" cy="1205870"/>
                          </a:xfrm>
                        </p:grpSpPr>
                        <p:sp>
                          <p:nvSpPr>
                            <p:cNvPr id="135" name="Freeform 134">
                              <a:extLst>
                                <a:ext uri="{FF2B5EF4-FFF2-40B4-BE49-F238E27FC236}">
                                  <a16:creationId xmlns:a16="http://schemas.microsoft.com/office/drawing/2014/main" id="{BD2483B5-B579-4D24-80B7-BB40F3879188}"/>
                                </a:ext>
                              </a:extLst>
                            </p:cNvPr>
                            <p:cNvSpPr/>
                            <p:nvPr/>
                          </p:nvSpPr>
                          <p:spPr>
                            <a:xfrm>
                              <a:off x="1204519" y="4203213"/>
                              <a:ext cx="504447" cy="5052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Freeform 135">
                              <a:extLst>
                                <a:ext uri="{FF2B5EF4-FFF2-40B4-BE49-F238E27FC236}">
                                  <a16:creationId xmlns:a16="http://schemas.microsoft.com/office/drawing/2014/main" id="{013B66BB-1A9E-4327-A308-F2604411CC54}"/>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136">
                              <a:extLst>
                                <a:ext uri="{FF2B5EF4-FFF2-40B4-BE49-F238E27FC236}">
                                  <a16:creationId xmlns:a16="http://schemas.microsoft.com/office/drawing/2014/main" id="{61C6A289-3113-4371-A537-A0CC3E0BB41C}"/>
                                </a:ext>
                              </a:extLst>
                            </p:cNvPr>
                            <p:cNvSpPr/>
                            <p:nvPr/>
                          </p:nvSpPr>
                          <p:spPr>
                            <a:xfrm rot="19337557">
                              <a:off x="1983638" y="4105837"/>
                              <a:ext cx="545507" cy="695487"/>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Freeform 137">
                              <a:extLst>
                                <a:ext uri="{FF2B5EF4-FFF2-40B4-BE49-F238E27FC236}">
                                  <a16:creationId xmlns:a16="http://schemas.microsoft.com/office/drawing/2014/main" id="{E8EE2995-D0D3-4257-A6A6-588E165F2C94}"/>
                                </a:ext>
                              </a:extLst>
                            </p:cNvPr>
                            <p:cNvSpPr/>
                            <p:nvPr/>
                          </p:nvSpPr>
                          <p:spPr>
                            <a:xfrm>
                              <a:off x="1168304" y="4592593"/>
                              <a:ext cx="542575" cy="194650"/>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Freeform 138">
                              <a:extLst>
                                <a:ext uri="{FF2B5EF4-FFF2-40B4-BE49-F238E27FC236}">
                                  <a16:creationId xmlns:a16="http://schemas.microsoft.com/office/drawing/2014/main" id="{2B10CC2F-551E-4945-9E5E-12EA845A9680}"/>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139">
                              <a:extLst>
                                <a:ext uri="{FF2B5EF4-FFF2-40B4-BE49-F238E27FC236}">
                                  <a16:creationId xmlns:a16="http://schemas.microsoft.com/office/drawing/2014/main" id="{A37508C1-2D52-4442-B0CB-AD8445D45121}"/>
                                </a:ext>
                              </a:extLst>
                            </p:cNvPr>
                            <p:cNvSpPr/>
                            <p:nvPr/>
                          </p:nvSpPr>
                          <p:spPr>
                            <a:xfrm>
                              <a:off x="927907" y="4671320"/>
                              <a:ext cx="131977" cy="18590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140">
                              <a:extLst>
                                <a:ext uri="{FF2B5EF4-FFF2-40B4-BE49-F238E27FC236}">
                                  <a16:creationId xmlns:a16="http://schemas.microsoft.com/office/drawing/2014/main" id="{47A1BD05-16BE-4BC0-8AB2-F66B643158E2}"/>
                                </a:ext>
                              </a:extLst>
                            </p:cNvPr>
                            <p:cNvSpPr/>
                            <p:nvPr/>
                          </p:nvSpPr>
                          <p:spPr>
                            <a:xfrm>
                              <a:off x="1281264" y="4918256"/>
                              <a:ext cx="114380"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141">
                              <a:extLst>
                                <a:ext uri="{FF2B5EF4-FFF2-40B4-BE49-F238E27FC236}">
                                  <a16:creationId xmlns:a16="http://schemas.microsoft.com/office/drawing/2014/main" id="{31C8B3B2-9A2C-461F-85F5-81530E354EE9}"/>
                                </a:ext>
                              </a:extLst>
                            </p:cNvPr>
                            <p:cNvSpPr/>
                            <p:nvPr/>
                          </p:nvSpPr>
                          <p:spPr>
                            <a:xfrm>
                              <a:off x="1312168" y="4605713"/>
                              <a:ext cx="90917" cy="255886"/>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142">
                              <a:extLst>
                                <a:ext uri="{FF2B5EF4-FFF2-40B4-BE49-F238E27FC236}">
                                  <a16:creationId xmlns:a16="http://schemas.microsoft.com/office/drawing/2014/main" id="{8FAB4BE7-42A1-4C9A-B53F-B20C90B702A5}"/>
                                </a:ext>
                              </a:extLst>
                            </p:cNvPr>
                            <p:cNvSpPr/>
                            <p:nvPr/>
                          </p:nvSpPr>
                          <p:spPr>
                            <a:xfrm>
                              <a:off x="899842" y="4629157"/>
                              <a:ext cx="90919"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085" name="Group 25">
                            <a:extLst>
                              <a:ext uri="{FF2B5EF4-FFF2-40B4-BE49-F238E27FC236}">
                                <a16:creationId xmlns:a16="http://schemas.microsoft.com/office/drawing/2014/main" id="{B4B0E069-8CF0-4956-9900-645242049EBF}"/>
                              </a:ext>
                            </a:extLst>
                          </p:cNvPr>
                          <p:cNvGrpSpPr>
                            <a:grpSpLocks/>
                          </p:cNvGrpSpPr>
                          <p:nvPr/>
                        </p:nvGrpSpPr>
                        <p:grpSpPr bwMode="auto">
                          <a:xfrm rot="410632">
                            <a:off x="3786213" y="4102557"/>
                            <a:ext cx="1749985" cy="1262539"/>
                            <a:chOff x="1021763" y="3988939"/>
                            <a:chExt cx="1749985" cy="1262539"/>
                          </a:xfrm>
                        </p:grpSpPr>
                        <p:sp>
                          <p:nvSpPr>
                            <p:cNvPr id="126" name="Freeform 125">
                              <a:extLst>
                                <a:ext uri="{FF2B5EF4-FFF2-40B4-BE49-F238E27FC236}">
                                  <a16:creationId xmlns:a16="http://schemas.microsoft.com/office/drawing/2014/main" id="{C203A5A8-C22D-494D-B708-9F9F142FAAEE}"/>
                                </a:ext>
                              </a:extLst>
                            </p:cNvPr>
                            <p:cNvSpPr/>
                            <p:nvPr/>
                          </p:nvSpPr>
                          <p:spPr>
                            <a:xfrm>
                              <a:off x="1450134" y="4075889"/>
                              <a:ext cx="516178" cy="5074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Freeform 126">
                              <a:extLst>
                                <a:ext uri="{FF2B5EF4-FFF2-40B4-BE49-F238E27FC236}">
                                  <a16:creationId xmlns:a16="http://schemas.microsoft.com/office/drawing/2014/main" id="{F09D7E1C-8087-44B7-8EC9-D5850734915B}"/>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127">
                              <a:extLst>
                                <a:ext uri="{FF2B5EF4-FFF2-40B4-BE49-F238E27FC236}">
                                  <a16:creationId xmlns:a16="http://schemas.microsoft.com/office/drawing/2014/main" id="{32D878B5-FC33-4259-B3CD-EB08C8F28A55}"/>
                                </a:ext>
                              </a:extLst>
                            </p:cNvPr>
                            <p:cNvSpPr/>
                            <p:nvPr/>
                          </p:nvSpPr>
                          <p:spPr>
                            <a:xfrm>
                              <a:off x="2219519" y="3988515"/>
                              <a:ext cx="551372" cy="69767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Freeform 128">
                              <a:extLst>
                                <a:ext uri="{FF2B5EF4-FFF2-40B4-BE49-F238E27FC236}">
                                  <a16:creationId xmlns:a16="http://schemas.microsoft.com/office/drawing/2014/main" id="{E2FCDD4A-6495-403A-A055-37BF372907B5}"/>
                                </a:ext>
                              </a:extLst>
                            </p:cNvPr>
                            <p:cNvSpPr/>
                            <p:nvPr/>
                          </p:nvSpPr>
                          <p:spPr>
                            <a:xfrm>
                              <a:off x="1358171" y="4449284"/>
                              <a:ext cx="551372" cy="194650"/>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Freeform 129">
                              <a:extLst>
                                <a:ext uri="{FF2B5EF4-FFF2-40B4-BE49-F238E27FC236}">
                                  <a16:creationId xmlns:a16="http://schemas.microsoft.com/office/drawing/2014/main" id="{60D9AD7F-42AE-48CE-A44E-47755A517DCD}"/>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130">
                              <a:extLst>
                                <a:ext uri="{FF2B5EF4-FFF2-40B4-BE49-F238E27FC236}">
                                  <a16:creationId xmlns:a16="http://schemas.microsoft.com/office/drawing/2014/main" id="{C26507B6-C39B-4479-82F7-99080E29847E}"/>
                                </a:ext>
                              </a:extLst>
                            </p:cNvPr>
                            <p:cNvSpPr/>
                            <p:nvPr/>
                          </p:nvSpPr>
                          <p:spPr>
                            <a:xfrm>
                              <a:off x="1190192" y="4522688"/>
                              <a:ext cx="131978" cy="181527"/>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31">
                              <a:extLst>
                                <a:ext uri="{FF2B5EF4-FFF2-40B4-BE49-F238E27FC236}">
                                  <a16:creationId xmlns:a16="http://schemas.microsoft.com/office/drawing/2014/main" id="{5927B520-7D59-4E8A-92D5-0CDA14ACDC58}"/>
                                </a:ext>
                              </a:extLst>
                            </p:cNvPr>
                            <p:cNvSpPr/>
                            <p:nvPr/>
                          </p:nvSpPr>
                          <p:spPr>
                            <a:xfrm>
                              <a:off x="1458708" y="4817806"/>
                              <a:ext cx="108516" cy="433039"/>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32">
                              <a:extLst>
                                <a:ext uri="{FF2B5EF4-FFF2-40B4-BE49-F238E27FC236}">
                                  <a16:creationId xmlns:a16="http://schemas.microsoft.com/office/drawing/2014/main" id="{0C4C2B36-42D4-4C37-8723-5E57B47B64A2}"/>
                                </a:ext>
                              </a:extLst>
                            </p:cNvPr>
                            <p:cNvSpPr/>
                            <p:nvPr/>
                          </p:nvSpPr>
                          <p:spPr>
                            <a:xfrm>
                              <a:off x="1581528" y="4491995"/>
                              <a:ext cx="90919" cy="26244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33">
                              <a:extLst>
                                <a:ext uri="{FF2B5EF4-FFF2-40B4-BE49-F238E27FC236}">
                                  <a16:creationId xmlns:a16="http://schemas.microsoft.com/office/drawing/2014/main" id="{9B729633-5BA6-46C3-B253-1E701D9A5FD4}"/>
                                </a:ext>
                              </a:extLst>
                            </p:cNvPr>
                            <p:cNvSpPr/>
                            <p:nvPr/>
                          </p:nvSpPr>
                          <p:spPr>
                            <a:xfrm>
                              <a:off x="1148864" y="4541577"/>
                              <a:ext cx="93851" cy="255888"/>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81987" name="Group 54">
                          <a:extLst>
                            <a:ext uri="{FF2B5EF4-FFF2-40B4-BE49-F238E27FC236}">
                              <a16:creationId xmlns:a16="http://schemas.microsoft.com/office/drawing/2014/main" id="{EE27FA8F-F5F4-4262-87DC-DA08CA4DA6D8}"/>
                            </a:ext>
                          </a:extLst>
                        </p:cNvPr>
                        <p:cNvGrpSpPr>
                          <a:grpSpLocks/>
                        </p:cNvGrpSpPr>
                        <p:nvPr/>
                      </p:nvGrpSpPr>
                      <p:grpSpPr bwMode="auto">
                        <a:xfrm>
                          <a:off x="3629824" y="2002373"/>
                          <a:ext cx="2943897" cy="3564468"/>
                          <a:chOff x="3477424" y="1849973"/>
                          <a:chExt cx="2943897" cy="3564468"/>
                        </a:xfrm>
                      </p:grpSpPr>
                      <p:sp>
                        <p:nvSpPr>
                          <p:cNvPr id="56" name="Freeform 55">
                            <a:extLst>
                              <a:ext uri="{FF2B5EF4-FFF2-40B4-BE49-F238E27FC236}">
                                <a16:creationId xmlns:a16="http://schemas.microsoft.com/office/drawing/2014/main" id="{C3755C8C-23A9-41EA-9D07-F4DD6FCDC71A}"/>
                              </a:ext>
                            </a:extLst>
                          </p:cNvPr>
                          <p:cNvSpPr/>
                          <p:nvPr/>
                        </p:nvSpPr>
                        <p:spPr>
                          <a:xfrm rot="1353936">
                            <a:off x="5027983" y="4682139"/>
                            <a:ext cx="639189" cy="585989"/>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effectLst>
                            <a:outerShdw blurRad="50800" dist="38100" dir="5400000" algn="t" rotWithShape="0">
                              <a:prstClr val="black">
                                <a:alpha val="40000"/>
                              </a:prstClr>
                            </a:outerShd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6">
                            <a:extLst>
                              <a:ext uri="{FF2B5EF4-FFF2-40B4-BE49-F238E27FC236}">
                                <a16:creationId xmlns:a16="http://schemas.microsoft.com/office/drawing/2014/main" id="{888A0F5A-A9F2-4C9C-8FAB-8EB61656EEA9}"/>
                              </a:ext>
                            </a:extLst>
                          </p:cNvPr>
                          <p:cNvSpPr/>
                          <p:nvPr/>
                        </p:nvSpPr>
                        <p:spPr>
                          <a:xfrm rot="410632">
                            <a:off x="4792519" y="4298545"/>
                            <a:ext cx="548441" cy="56207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reeform 57">
                            <a:extLst>
                              <a:ext uri="{FF2B5EF4-FFF2-40B4-BE49-F238E27FC236}">
                                <a16:creationId xmlns:a16="http://schemas.microsoft.com/office/drawing/2014/main" id="{127ABB84-DAFB-45A2-907E-CE2BA068FC95}"/>
                              </a:ext>
                            </a:extLst>
                          </p:cNvPr>
                          <p:cNvSpPr/>
                          <p:nvPr/>
                        </p:nvSpPr>
                        <p:spPr>
                          <a:xfrm rot="2625253">
                            <a:off x="4787147" y="4088798"/>
                            <a:ext cx="727065" cy="643496"/>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58">
                            <a:extLst>
                              <a:ext uri="{FF2B5EF4-FFF2-40B4-BE49-F238E27FC236}">
                                <a16:creationId xmlns:a16="http://schemas.microsoft.com/office/drawing/2014/main" id="{A793F0DE-6983-4BE1-9B29-5FC1B8E67B39}"/>
                              </a:ext>
                            </a:extLst>
                          </p:cNvPr>
                          <p:cNvSpPr/>
                          <p:nvPr/>
                        </p:nvSpPr>
                        <p:spPr>
                          <a:xfrm rot="5437780">
                            <a:off x="4831855" y="3675463"/>
                            <a:ext cx="548954" cy="557238"/>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4D3E4EEE-673B-4ECA-BE6D-E7AC72BA50AB}"/>
                              </a:ext>
                            </a:extLst>
                          </p:cNvPr>
                          <p:cNvSpPr/>
                          <p:nvPr/>
                        </p:nvSpPr>
                        <p:spPr>
                          <a:xfrm rot="410632">
                            <a:off x="4314468" y="3119716"/>
                            <a:ext cx="478051" cy="555515"/>
                          </a:xfrm>
                          <a:custGeom>
                            <a:avLst/>
                            <a:gdLst>
                              <a:gd name="connsiteX0" fmla="*/ 533885 w 549485"/>
                              <a:gd name="connsiteY0" fmla="*/ 553651 h 557953"/>
                              <a:gd name="connsiteX1" fmla="*/ 530742 w 549485"/>
                              <a:gd name="connsiteY1" fmla="*/ 440530 h 557953"/>
                              <a:gd name="connsiteX2" fmla="*/ 518173 w 549485"/>
                              <a:gd name="connsiteY2" fmla="*/ 299128 h 557953"/>
                              <a:gd name="connsiteX3" fmla="*/ 489893 w 549485"/>
                              <a:gd name="connsiteY3" fmla="*/ 273990 h 557953"/>
                              <a:gd name="connsiteX4" fmla="*/ 345349 w 549485"/>
                              <a:gd name="connsiteY4" fmla="*/ 245709 h 557953"/>
                              <a:gd name="connsiteX5" fmla="*/ 279361 w 549485"/>
                              <a:gd name="connsiteY5" fmla="*/ 142014 h 557953"/>
                              <a:gd name="connsiteX6" fmla="*/ 247938 w 549485"/>
                              <a:gd name="connsiteY6" fmla="*/ 69742 h 557953"/>
                              <a:gd name="connsiteX7" fmla="*/ 134817 w 549485"/>
                              <a:gd name="connsiteY7" fmla="*/ 28893 h 557953"/>
                              <a:gd name="connsiteX8" fmla="*/ 112821 w 549485"/>
                              <a:gd name="connsiteY8" fmla="*/ 6897 h 557953"/>
                              <a:gd name="connsiteX9" fmla="*/ 15410 w 549485"/>
                              <a:gd name="connsiteY9" fmla="*/ 154583 h 557953"/>
                              <a:gd name="connsiteX10" fmla="*/ 9126 w 549485"/>
                              <a:gd name="connsiteY10" fmla="*/ 283416 h 557953"/>
                              <a:gd name="connsiteX11" fmla="*/ 103394 w 549485"/>
                              <a:gd name="connsiteY11" fmla="*/ 399680 h 557953"/>
                              <a:gd name="connsiteX12" fmla="*/ 317068 w 549485"/>
                              <a:gd name="connsiteY12" fmla="*/ 522229 h 557953"/>
                              <a:gd name="connsiteX13" fmla="*/ 533885 w 549485"/>
                              <a:gd name="connsiteY13" fmla="*/ 553651 h 55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485" h="557953">
                                <a:moveTo>
                                  <a:pt x="533885" y="553651"/>
                                </a:moveTo>
                                <a:cubicBezTo>
                                  <a:pt x="569497" y="540035"/>
                                  <a:pt x="533361" y="482950"/>
                                  <a:pt x="530742" y="440530"/>
                                </a:cubicBezTo>
                                <a:cubicBezTo>
                                  <a:pt x="528123" y="398110"/>
                                  <a:pt x="524981" y="326884"/>
                                  <a:pt x="518173" y="299128"/>
                                </a:cubicBezTo>
                                <a:cubicBezTo>
                                  <a:pt x="511365" y="271372"/>
                                  <a:pt x="518697" y="282893"/>
                                  <a:pt x="489893" y="273990"/>
                                </a:cubicBezTo>
                                <a:cubicBezTo>
                                  <a:pt x="461089" y="265087"/>
                                  <a:pt x="380438" y="267705"/>
                                  <a:pt x="345349" y="245709"/>
                                </a:cubicBezTo>
                                <a:cubicBezTo>
                                  <a:pt x="310260" y="223713"/>
                                  <a:pt x="295596" y="171342"/>
                                  <a:pt x="279361" y="142014"/>
                                </a:cubicBezTo>
                                <a:cubicBezTo>
                                  <a:pt x="263126" y="112686"/>
                                  <a:pt x="272029" y="88595"/>
                                  <a:pt x="247938" y="69742"/>
                                </a:cubicBezTo>
                                <a:cubicBezTo>
                                  <a:pt x="223847" y="50889"/>
                                  <a:pt x="157336" y="39367"/>
                                  <a:pt x="134817" y="28893"/>
                                </a:cubicBezTo>
                                <a:cubicBezTo>
                                  <a:pt x="112298" y="18419"/>
                                  <a:pt x="132722" y="-14051"/>
                                  <a:pt x="112821" y="6897"/>
                                </a:cubicBezTo>
                                <a:cubicBezTo>
                                  <a:pt x="92920" y="27845"/>
                                  <a:pt x="32692" y="108497"/>
                                  <a:pt x="15410" y="154583"/>
                                </a:cubicBezTo>
                                <a:cubicBezTo>
                                  <a:pt x="-1872" y="200669"/>
                                  <a:pt x="-5538" y="242566"/>
                                  <a:pt x="9126" y="283416"/>
                                </a:cubicBezTo>
                                <a:cubicBezTo>
                                  <a:pt x="23790" y="324265"/>
                                  <a:pt x="52070" y="359878"/>
                                  <a:pt x="103394" y="399680"/>
                                </a:cubicBezTo>
                                <a:cubicBezTo>
                                  <a:pt x="154718" y="439482"/>
                                  <a:pt x="245843" y="498138"/>
                                  <a:pt x="317068" y="522229"/>
                                </a:cubicBezTo>
                                <a:cubicBezTo>
                                  <a:pt x="388293" y="546320"/>
                                  <a:pt x="498273" y="567267"/>
                                  <a:pt x="533885" y="55365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60">
                            <a:extLst>
                              <a:ext uri="{FF2B5EF4-FFF2-40B4-BE49-F238E27FC236}">
                                <a16:creationId xmlns:a16="http://schemas.microsoft.com/office/drawing/2014/main" id="{FA9110AC-E77B-436F-A155-95FDDFBB9C24}"/>
                              </a:ext>
                            </a:extLst>
                          </p:cNvPr>
                          <p:cNvSpPr/>
                          <p:nvPr/>
                        </p:nvSpPr>
                        <p:spPr>
                          <a:xfrm rot="410632" flipH="1">
                            <a:off x="4584289" y="2686676"/>
                            <a:ext cx="219962"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
                            <a:extLst>
                              <a:ext uri="{FF2B5EF4-FFF2-40B4-BE49-F238E27FC236}">
                                <a16:creationId xmlns:a16="http://schemas.microsoft.com/office/drawing/2014/main" id="{D5CEEAA7-D8E5-4B8A-AEB3-1BC497642C3D}"/>
                              </a:ext>
                            </a:extLst>
                          </p:cNvPr>
                          <p:cNvSpPr/>
                          <p:nvPr/>
                        </p:nvSpPr>
                        <p:spPr>
                          <a:xfrm rot="410632">
                            <a:off x="4669340" y="3019111"/>
                            <a:ext cx="82119" cy="564263"/>
                          </a:xfrm>
                          <a:custGeom>
                            <a:avLst/>
                            <a:gdLst>
                              <a:gd name="connsiteX0" fmla="*/ 53589 w 69300"/>
                              <a:gd name="connsiteY0" fmla="*/ 562466 h 562466"/>
                              <a:gd name="connsiteX1" fmla="*/ 170 w 69300"/>
                              <a:gd name="connsiteY1" fmla="*/ 408495 h 562466"/>
                              <a:gd name="connsiteX2" fmla="*/ 69300 w 69300"/>
                              <a:gd name="connsiteY2" fmla="*/ 0 h 562466"/>
                            </a:gdLst>
                            <a:ahLst/>
                            <a:cxnLst>
                              <a:cxn ang="0">
                                <a:pos x="connsiteX0" y="connsiteY0"/>
                              </a:cxn>
                              <a:cxn ang="0">
                                <a:pos x="connsiteX1" y="connsiteY1"/>
                              </a:cxn>
                              <a:cxn ang="0">
                                <a:pos x="connsiteX2" y="connsiteY2"/>
                              </a:cxn>
                            </a:cxnLst>
                            <a:rect l="l" t="t" r="r" b="b"/>
                            <a:pathLst>
                              <a:path w="69300" h="562466">
                                <a:moveTo>
                                  <a:pt x="53589" y="562466"/>
                                </a:moveTo>
                                <a:cubicBezTo>
                                  <a:pt x="25570" y="532352"/>
                                  <a:pt x="-2448" y="502239"/>
                                  <a:pt x="170" y="408495"/>
                                </a:cubicBezTo>
                                <a:cubicBezTo>
                                  <a:pt x="2788" y="314751"/>
                                  <a:pt x="69300" y="0"/>
                                  <a:pt x="69300" y="0"/>
                                </a:cubicBezTo>
                              </a:path>
                            </a:pathLst>
                          </a:custGeom>
                          <a:ln w="762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1DFB3FE9-C5F4-4224-B82E-427089B7959B}"/>
                              </a:ext>
                            </a:extLst>
                          </p:cNvPr>
                          <p:cNvSpPr/>
                          <p:nvPr/>
                        </p:nvSpPr>
                        <p:spPr>
                          <a:xfrm rot="410632">
                            <a:off x="4739999" y="3687652"/>
                            <a:ext cx="348792" cy="370788"/>
                          </a:xfrm>
                          <a:custGeom>
                            <a:avLst/>
                            <a:gdLst>
                              <a:gd name="connsiteX0" fmla="*/ 0 w 348792"/>
                              <a:gd name="connsiteY0" fmla="*/ 0 h 370788"/>
                              <a:gd name="connsiteX1" fmla="*/ 348792 w 348792"/>
                              <a:gd name="connsiteY1" fmla="*/ 370788 h 370788"/>
                            </a:gdLst>
                            <a:ahLst/>
                            <a:cxnLst>
                              <a:cxn ang="0">
                                <a:pos x="connsiteX0" y="connsiteY0"/>
                              </a:cxn>
                              <a:cxn ang="0">
                                <a:pos x="connsiteX1" y="connsiteY1"/>
                              </a:cxn>
                            </a:cxnLst>
                            <a:rect l="l" t="t" r="r" b="b"/>
                            <a:pathLst>
                              <a:path w="348792" h="370788">
                                <a:moveTo>
                                  <a:pt x="0" y="0"/>
                                </a:moveTo>
                                <a:lnTo>
                                  <a:pt x="348792" y="370788"/>
                                </a:lnTo>
                              </a:path>
                            </a:pathLst>
                          </a:custGeom>
                          <a:ln w="76200">
                            <a:solidFill>
                              <a:srgbClr val="92D050"/>
                            </a:solidFill>
                          </a:ln>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93441F1F-3330-4FA6-A50D-CF086E43A910}"/>
                              </a:ext>
                            </a:extLst>
                          </p:cNvPr>
                          <p:cNvSpPr/>
                          <p:nvPr/>
                        </p:nvSpPr>
                        <p:spPr>
                          <a:xfrm rot="410632">
                            <a:off x="4792519" y="2192399"/>
                            <a:ext cx="23463" cy="522710"/>
                          </a:xfrm>
                          <a:custGeom>
                            <a:avLst/>
                            <a:gdLst>
                              <a:gd name="connsiteX0" fmla="*/ 103872 w 103872"/>
                              <a:gd name="connsiteY0" fmla="*/ 521617 h 521617"/>
                              <a:gd name="connsiteX1" fmla="*/ 85019 w 103872"/>
                              <a:gd name="connsiteY1" fmla="*/ 358219 h 521617"/>
                              <a:gd name="connsiteX2" fmla="*/ 3320 w 103872"/>
                              <a:gd name="connsiteY2" fmla="*/ 75415 h 521617"/>
                              <a:gd name="connsiteX3" fmla="*/ 15889 w 103872"/>
                              <a:gd name="connsiteY3" fmla="*/ 0 h 521617"/>
                            </a:gdLst>
                            <a:ahLst/>
                            <a:cxnLst>
                              <a:cxn ang="0">
                                <a:pos x="connsiteX0" y="connsiteY0"/>
                              </a:cxn>
                              <a:cxn ang="0">
                                <a:pos x="connsiteX1" y="connsiteY1"/>
                              </a:cxn>
                              <a:cxn ang="0">
                                <a:pos x="connsiteX2" y="connsiteY2"/>
                              </a:cxn>
                              <a:cxn ang="0">
                                <a:pos x="connsiteX3" y="connsiteY3"/>
                              </a:cxn>
                            </a:cxnLst>
                            <a:rect l="l" t="t" r="r" b="b"/>
                            <a:pathLst>
                              <a:path w="103872" h="521617">
                                <a:moveTo>
                                  <a:pt x="103872" y="521617"/>
                                </a:moveTo>
                                <a:cubicBezTo>
                                  <a:pt x="102825" y="477101"/>
                                  <a:pt x="101778" y="432586"/>
                                  <a:pt x="85019" y="358219"/>
                                </a:cubicBezTo>
                                <a:cubicBezTo>
                                  <a:pt x="68260" y="283852"/>
                                  <a:pt x="14842" y="135118"/>
                                  <a:pt x="3320" y="75415"/>
                                </a:cubicBezTo>
                                <a:cubicBezTo>
                                  <a:pt x="-8202" y="15712"/>
                                  <a:pt x="13794" y="13616"/>
                                  <a:pt x="15889" y="0"/>
                                </a:cubicBezTo>
                              </a:path>
                            </a:pathLst>
                          </a:custGeom>
                          <a:ln>
                            <a:solidFill>
                              <a:srgbClr val="0099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a:extLst>
                              <a:ext uri="{FF2B5EF4-FFF2-40B4-BE49-F238E27FC236}">
                                <a16:creationId xmlns:a16="http://schemas.microsoft.com/office/drawing/2014/main" id="{08B9BFC4-EC6A-4931-B801-2E2E44E9F701}"/>
                              </a:ext>
                            </a:extLst>
                          </p:cNvPr>
                          <p:cNvSpPr/>
                          <p:nvPr/>
                        </p:nvSpPr>
                        <p:spPr>
                          <a:xfrm rot="18722055">
                            <a:off x="4683817" y="2705261"/>
                            <a:ext cx="377020" cy="162319"/>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65">
                            <a:extLst>
                              <a:ext uri="{FF2B5EF4-FFF2-40B4-BE49-F238E27FC236}">
                                <a16:creationId xmlns:a16="http://schemas.microsoft.com/office/drawing/2014/main" id="{A6102343-E784-4B17-8D43-B0470A36C85D}"/>
                              </a:ext>
                            </a:extLst>
                          </p:cNvPr>
                          <p:cNvSpPr/>
                          <p:nvPr/>
                        </p:nvSpPr>
                        <p:spPr>
                          <a:xfrm rot="410632">
                            <a:off x="4792519" y="2448287"/>
                            <a:ext cx="246358" cy="321498"/>
                          </a:xfrm>
                          <a:custGeom>
                            <a:avLst/>
                            <a:gdLst>
                              <a:gd name="connsiteX0" fmla="*/ 7860 w 250186"/>
                              <a:gd name="connsiteY0" fmla="*/ 323320 h 324262"/>
                              <a:gd name="connsiteX1" fmla="*/ 73848 w 250186"/>
                              <a:gd name="connsiteY1" fmla="*/ 216483 h 324262"/>
                              <a:gd name="connsiteX2" fmla="*/ 142978 w 250186"/>
                              <a:gd name="connsiteY2" fmla="*/ 119073 h 324262"/>
                              <a:gd name="connsiteX3" fmla="*/ 249815 w 250186"/>
                              <a:gd name="connsiteY3" fmla="*/ 5951 h 324262"/>
                              <a:gd name="connsiteX4" fmla="*/ 174400 w 250186"/>
                              <a:gd name="connsiteY4" fmla="*/ 21663 h 324262"/>
                              <a:gd name="connsiteX5" fmla="*/ 73848 w 250186"/>
                              <a:gd name="connsiteY5" fmla="*/ 71939 h 324262"/>
                              <a:gd name="connsiteX6" fmla="*/ 7860 w 250186"/>
                              <a:gd name="connsiteY6" fmla="*/ 257333 h 324262"/>
                              <a:gd name="connsiteX7" fmla="*/ 7860 w 250186"/>
                              <a:gd name="connsiteY7" fmla="*/ 323320 h 3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186" h="324262">
                                <a:moveTo>
                                  <a:pt x="7860" y="323320"/>
                                </a:moveTo>
                                <a:cubicBezTo>
                                  <a:pt x="18858" y="316512"/>
                                  <a:pt x="51328" y="250524"/>
                                  <a:pt x="73848" y="216483"/>
                                </a:cubicBezTo>
                                <a:cubicBezTo>
                                  <a:pt x="96368" y="182442"/>
                                  <a:pt x="113650" y="154162"/>
                                  <a:pt x="142978" y="119073"/>
                                </a:cubicBezTo>
                                <a:cubicBezTo>
                                  <a:pt x="172306" y="83984"/>
                                  <a:pt x="244578" y="22186"/>
                                  <a:pt x="249815" y="5951"/>
                                </a:cubicBezTo>
                                <a:cubicBezTo>
                                  <a:pt x="255052" y="-10284"/>
                                  <a:pt x="203728" y="10665"/>
                                  <a:pt x="174400" y="21663"/>
                                </a:cubicBezTo>
                                <a:cubicBezTo>
                                  <a:pt x="145072" y="32661"/>
                                  <a:pt x="101605" y="32661"/>
                                  <a:pt x="73848" y="71939"/>
                                </a:cubicBezTo>
                                <a:cubicBezTo>
                                  <a:pt x="46091" y="111217"/>
                                  <a:pt x="17810" y="215436"/>
                                  <a:pt x="7860" y="257333"/>
                                </a:cubicBezTo>
                                <a:cubicBezTo>
                                  <a:pt x="-2090" y="299230"/>
                                  <a:pt x="-3138" y="330128"/>
                                  <a:pt x="7860" y="32332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reeform 66">
                            <a:extLst>
                              <a:ext uri="{FF2B5EF4-FFF2-40B4-BE49-F238E27FC236}">
                                <a16:creationId xmlns:a16="http://schemas.microsoft.com/office/drawing/2014/main" id="{30E828A4-76FA-40B6-98A3-CF6CA578BCF5}"/>
                              </a:ext>
                            </a:extLst>
                          </p:cNvPr>
                          <p:cNvSpPr/>
                          <p:nvPr/>
                        </p:nvSpPr>
                        <p:spPr>
                          <a:xfrm rot="410632">
                            <a:off x="4792519" y="2170529"/>
                            <a:ext cx="90919" cy="577386"/>
                          </a:xfrm>
                          <a:custGeom>
                            <a:avLst/>
                            <a:gdLst>
                              <a:gd name="connsiteX0" fmla="*/ 107970 w 187635"/>
                              <a:gd name="connsiteY0" fmla="*/ 575744 h 577200"/>
                              <a:gd name="connsiteX1" fmla="*/ 92258 w 187635"/>
                              <a:gd name="connsiteY1" fmla="*/ 365212 h 577200"/>
                              <a:gd name="connsiteX2" fmla="*/ 4275 w 187635"/>
                              <a:gd name="connsiteY2" fmla="*/ 47843 h 577200"/>
                              <a:gd name="connsiteX3" fmla="*/ 23128 w 187635"/>
                              <a:gd name="connsiteY3" fmla="*/ 3851 h 577200"/>
                              <a:gd name="connsiteX4" fmla="*/ 104827 w 187635"/>
                              <a:gd name="connsiteY4" fmla="*/ 72981 h 577200"/>
                              <a:gd name="connsiteX5" fmla="*/ 180242 w 187635"/>
                              <a:gd name="connsiteY5" fmla="*/ 145253 h 577200"/>
                              <a:gd name="connsiteX6" fmla="*/ 183384 w 187635"/>
                              <a:gd name="connsiteY6" fmla="*/ 346358 h 577200"/>
                              <a:gd name="connsiteX7" fmla="*/ 167673 w 187635"/>
                              <a:gd name="connsiteY7" fmla="*/ 453196 h 577200"/>
                              <a:gd name="connsiteX8" fmla="*/ 107970 w 187635"/>
                              <a:gd name="connsiteY8" fmla="*/ 575744 h 5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35" h="577200">
                                <a:moveTo>
                                  <a:pt x="107970" y="575744"/>
                                </a:moveTo>
                                <a:cubicBezTo>
                                  <a:pt x="95401" y="561080"/>
                                  <a:pt x="109540" y="453195"/>
                                  <a:pt x="92258" y="365212"/>
                                </a:cubicBezTo>
                                <a:cubicBezTo>
                                  <a:pt x="74976" y="277229"/>
                                  <a:pt x="15797" y="108070"/>
                                  <a:pt x="4275" y="47843"/>
                                </a:cubicBezTo>
                                <a:cubicBezTo>
                                  <a:pt x="-7247" y="-12384"/>
                                  <a:pt x="6369" y="-339"/>
                                  <a:pt x="23128" y="3851"/>
                                </a:cubicBezTo>
                                <a:cubicBezTo>
                                  <a:pt x="39887" y="8041"/>
                                  <a:pt x="78641" y="49414"/>
                                  <a:pt x="104827" y="72981"/>
                                </a:cubicBezTo>
                                <a:cubicBezTo>
                                  <a:pt x="131013" y="96548"/>
                                  <a:pt x="167149" y="99690"/>
                                  <a:pt x="180242" y="145253"/>
                                </a:cubicBezTo>
                                <a:cubicBezTo>
                                  <a:pt x="193335" y="190816"/>
                                  <a:pt x="185479" y="295034"/>
                                  <a:pt x="183384" y="346358"/>
                                </a:cubicBezTo>
                                <a:cubicBezTo>
                                  <a:pt x="181289" y="397682"/>
                                  <a:pt x="178147" y="416013"/>
                                  <a:pt x="167673" y="453196"/>
                                </a:cubicBezTo>
                                <a:cubicBezTo>
                                  <a:pt x="157199" y="490379"/>
                                  <a:pt x="120539" y="590408"/>
                                  <a:pt x="107970" y="575744"/>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2008" name="Group 67">
                            <a:extLst>
                              <a:ext uri="{FF2B5EF4-FFF2-40B4-BE49-F238E27FC236}">
                                <a16:creationId xmlns:a16="http://schemas.microsoft.com/office/drawing/2014/main" id="{6A0734CC-420E-40FF-BA53-6DA802FD760F}"/>
                              </a:ext>
                            </a:extLst>
                          </p:cNvPr>
                          <p:cNvGrpSpPr>
                            <a:grpSpLocks/>
                          </p:cNvGrpSpPr>
                          <p:nvPr/>
                        </p:nvGrpSpPr>
                        <p:grpSpPr bwMode="auto">
                          <a:xfrm rot="410632">
                            <a:off x="3477424" y="3211269"/>
                            <a:ext cx="1389202" cy="692529"/>
                            <a:chOff x="1013905" y="4108776"/>
                            <a:chExt cx="1613082" cy="960828"/>
                          </a:xfrm>
                        </p:grpSpPr>
                        <p:sp>
                          <p:nvSpPr>
                            <p:cNvPr id="96" name="Freeform 95">
                              <a:extLst>
                                <a:ext uri="{FF2B5EF4-FFF2-40B4-BE49-F238E27FC236}">
                                  <a16:creationId xmlns:a16="http://schemas.microsoft.com/office/drawing/2014/main" id="{1269638D-542A-40DB-A3C4-7E48B47F5492}"/>
                                </a:ext>
                              </a:extLst>
                            </p:cNvPr>
                            <p:cNvSpPr/>
                            <p:nvPr/>
                          </p:nvSpPr>
                          <p:spPr>
                            <a:xfrm>
                              <a:off x="1165190" y="4189985"/>
                              <a:ext cx="510822" cy="485500"/>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a:extLst>
                                <a:ext uri="{FF2B5EF4-FFF2-40B4-BE49-F238E27FC236}">
                                  <a16:creationId xmlns:a16="http://schemas.microsoft.com/office/drawing/2014/main" id="{11262C29-722F-4DB2-B067-5D665688FCFD}"/>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97">
                              <a:extLst>
                                <a:ext uri="{FF2B5EF4-FFF2-40B4-BE49-F238E27FC236}">
                                  <a16:creationId xmlns:a16="http://schemas.microsoft.com/office/drawing/2014/main" id="{622F7AA5-36F3-4E30-95E9-086C58D0C0BF}"/>
                                </a:ext>
                              </a:extLst>
                            </p:cNvPr>
                            <p:cNvSpPr/>
                            <p:nvPr/>
                          </p:nvSpPr>
                          <p:spPr>
                            <a:xfrm>
                              <a:off x="1912788" y="4086324"/>
                              <a:ext cx="507418" cy="640253"/>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a:extLst>
                                <a:ext uri="{FF2B5EF4-FFF2-40B4-BE49-F238E27FC236}">
                                  <a16:creationId xmlns:a16="http://schemas.microsoft.com/office/drawing/2014/main" id="{F98B310D-88D6-4747-8B3E-A2048FFABDAA}"/>
                                </a:ext>
                              </a:extLst>
                            </p:cNvPr>
                            <p:cNvSpPr/>
                            <p:nvPr/>
                          </p:nvSpPr>
                          <p:spPr>
                            <a:xfrm>
                              <a:off x="1241612" y="4551571"/>
                              <a:ext cx="548281" cy="182063"/>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99">
                              <a:extLst>
                                <a:ext uri="{FF2B5EF4-FFF2-40B4-BE49-F238E27FC236}">
                                  <a16:creationId xmlns:a16="http://schemas.microsoft.com/office/drawing/2014/main" id="{0BF87021-E992-43D9-9D02-E73E80D81060}"/>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100">
                              <a:extLst>
                                <a:ext uri="{FF2B5EF4-FFF2-40B4-BE49-F238E27FC236}">
                                  <a16:creationId xmlns:a16="http://schemas.microsoft.com/office/drawing/2014/main" id="{DC3A3B28-3E3D-4194-9FD7-BA2252896A09}"/>
                                </a:ext>
                              </a:extLst>
                            </p:cNvPr>
                            <p:cNvSpPr/>
                            <p:nvPr/>
                          </p:nvSpPr>
                          <p:spPr>
                            <a:xfrm>
                              <a:off x="1051973" y="4612177"/>
                              <a:ext cx="136219" cy="169925"/>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101">
                              <a:extLst>
                                <a:ext uri="{FF2B5EF4-FFF2-40B4-BE49-F238E27FC236}">
                                  <a16:creationId xmlns:a16="http://schemas.microsoft.com/office/drawing/2014/main" id="{7032FEC1-FA24-4310-8BC7-99ADE0C37948}"/>
                                </a:ext>
                              </a:extLst>
                            </p:cNvPr>
                            <p:cNvSpPr/>
                            <p:nvPr/>
                          </p:nvSpPr>
                          <p:spPr>
                            <a:xfrm>
                              <a:off x="1228156" y="4556266"/>
                              <a:ext cx="91949" cy="25185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102">
                              <a:extLst>
                                <a:ext uri="{FF2B5EF4-FFF2-40B4-BE49-F238E27FC236}">
                                  <a16:creationId xmlns:a16="http://schemas.microsoft.com/office/drawing/2014/main" id="{BBA22A57-5C94-4617-95E2-899E55E54F9E}"/>
                                </a:ext>
                              </a:extLst>
                            </p:cNvPr>
                            <p:cNvSpPr/>
                            <p:nvPr/>
                          </p:nvSpPr>
                          <p:spPr>
                            <a:xfrm>
                              <a:off x="960118" y="4530262"/>
                              <a:ext cx="85136" cy="24578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Freeform 68">
                            <a:extLst>
                              <a:ext uri="{FF2B5EF4-FFF2-40B4-BE49-F238E27FC236}">
                                <a16:creationId xmlns:a16="http://schemas.microsoft.com/office/drawing/2014/main" id="{CC344823-854E-46F0-9857-743BECF737D8}"/>
                              </a:ext>
                            </a:extLst>
                          </p:cNvPr>
                          <p:cNvSpPr/>
                          <p:nvPr/>
                        </p:nvSpPr>
                        <p:spPr>
                          <a:xfrm rot="410632">
                            <a:off x="4792519" y="1849031"/>
                            <a:ext cx="126113" cy="798279"/>
                          </a:xfrm>
                          <a:custGeom>
                            <a:avLst/>
                            <a:gdLst>
                              <a:gd name="connsiteX0" fmla="*/ 73990 w 146120"/>
                              <a:gd name="connsiteY0" fmla="*/ 798844 h 798844"/>
                              <a:gd name="connsiteX1" fmla="*/ 144328 w 146120"/>
                              <a:gd name="connsiteY1" fmla="*/ 502417 h 798844"/>
                              <a:gd name="connsiteX2" fmla="*/ 8676 w 146120"/>
                              <a:gd name="connsiteY2" fmla="*/ 105507 h 798844"/>
                              <a:gd name="connsiteX3" fmla="*/ 13700 w 146120"/>
                              <a:gd name="connsiteY3" fmla="*/ 0 h 798844"/>
                            </a:gdLst>
                            <a:ahLst/>
                            <a:cxnLst>
                              <a:cxn ang="0">
                                <a:pos x="connsiteX0" y="connsiteY0"/>
                              </a:cxn>
                              <a:cxn ang="0">
                                <a:pos x="connsiteX1" y="connsiteY1"/>
                              </a:cxn>
                              <a:cxn ang="0">
                                <a:pos x="connsiteX2" y="connsiteY2"/>
                              </a:cxn>
                              <a:cxn ang="0">
                                <a:pos x="connsiteX3" y="connsiteY3"/>
                              </a:cxn>
                            </a:cxnLst>
                            <a:rect l="l" t="t" r="r" b="b"/>
                            <a:pathLst>
                              <a:path w="146120" h="798844">
                                <a:moveTo>
                                  <a:pt x="73990" y="798844"/>
                                </a:moveTo>
                                <a:cubicBezTo>
                                  <a:pt x="114602" y="708408"/>
                                  <a:pt x="155214" y="617973"/>
                                  <a:pt x="144328" y="502417"/>
                                </a:cubicBezTo>
                                <a:cubicBezTo>
                                  <a:pt x="133442" y="386861"/>
                                  <a:pt x="30447" y="189243"/>
                                  <a:pt x="8676" y="105507"/>
                                </a:cubicBezTo>
                                <a:cubicBezTo>
                                  <a:pt x="-13095" y="21771"/>
                                  <a:pt x="12863" y="17584"/>
                                  <a:pt x="13700"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69">
                            <a:extLst>
                              <a:ext uri="{FF2B5EF4-FFF2-40B4-BE49-F238E27FC236}">
                                <a16:creationId xmlns:a16="http://schemas.microsoft.com/office/drawing/2014/main" id="{6A43430D-FDDF-49EF-87F0-5A9E69AD918E}"/>
                              </a:ext>
                            </a:extLst>
                          </p:cNvPr>
                          <p:cNvSpPr/>
                          <p:nvPr/>
                        </p:nvSpPr>
                        <p:spPr>
                          <a:xfrm rot="410632">
                            <a:off x="4883438" y="2021808"/>
                            <a:ext cx="170104" cy="205584"/>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a:extLst>
                              <a:ext uri="{FF2B5EF4-FFF2-40B4-BE49-F238E27FC236}">
                                <a16:creationId xmlns:a16="http://schemas.microsoft.com/office/drawing/2014/main" id="{FDF0046A-2C4C-4933-B274-CCB2638AEDD4}"/>
                              </a:ext>
                            </a:extLst>
                          </p:cNvPr>
                          <p:cNvSpPr/>
                          <p:nvPr/>
                        </p:nvSpPr>
                        <p:spPr>
                          <a:xfrm rot="410632">
                            <a:off x="4827713" y="1912455"/>
                            <a:ext cx="126113" cy="54677"/>
                          </a:xfrm>
                          <a:custGeom>
                            <a:avLst/>
                            <a:gdLst>
                              <a:gd name="connsiteX0" fmla="*/ 0 w 130628"/>
                              <a:gd name="connsiteY0" fmla="*/ 55266 h 55266"/>
                              <a:gd name="connsiteX1" fmla="*/ 80387 w 130628"/>
                              <a:gd name="connsiteY1" fmla="*/ 0 h 55266"/>
                              <a:gd name="connsiteX2" fmla="*/ 130628 w 130628"/>
                              <a:gd name="connsiteY2" fmla="*/ 15072 h 55266"/>
                            </a:gdLst>
                            <a:ahLst/>
                            <a:cxnLst>
                              <a:cxn ang="0">
                                <a:pos x="connsiteX0" y="connsiteY0"/>
                              </a:cxn>
                              <a:cxn ang="0">
                                <a:pos x="connsiteX1" y="connsiteY1"/>
                              </a:cxn>
                              <a:cxn ang="0">
                                <a:pos x="connsiteX2" y="connsiteY2"/>
                              </a:cxn>
                            </a:cxnLst>
                            <a:rect l="l" t="t" r="r" b="b"/>
                            <a:pathLst>
                              <a:path w="130628" h="55266">
                                <a:moveTo>
                                  <a:pt x="0" y="55266"/>
                                </a:moveTo>
                                <a:cubicBezTo>
                                  <a:pt x="29308" y="30982"/>
                                  <a:pt x="58616" y="6699"/>
                                  <a:pt x="80387" y="0"/>
                                </a:cubicBezTo>
                                <a:lnTo>
                                  <a:pt x="130628" y="15072"/>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a:extLst>
                              <a:ext uri="{FF2B5EF4-FFF2-40B4-BE49-F238E27FC236}">
                                <a16:creationId xmlns:a16="http://schemas.microsoft.com/office/drawing/2014/main" id="{640A0D62-9FE4-4360-9EF3-E8B06B7D0FBE}"/>
                              </a:ext>
                            </a:extLst>
                          </p:cNvPr>
                          <p:cNvSpPr/>
                          <p:nvPr/>
                        </p:nvSpPr>
                        <p:spPr>
                          <a:xfrm rot="410632">
                            <a:off x="4792519" y="1855591"/>
                            <a:ext cx="17597" cy="102793"/>
                          </a:xfrm>
                          <a:custGeom>
                            <a:avLst/>
                            <a:gdLst>
                              <a:gd name="connsiteX0" fmla="*/ 0 w 115556"/>
                              <a:gd name="connsiteY0" fmla="*/ 0 h 100484"/>
                              <a:gd name="connsiteX1" fmla="*/ 115556 w 115556"/>
                              <a:gd name="connsiteY1" fmla="*/ 100484 h 100484"/>
                            </a:gdLst>
                            <a:ahLst/>
                            <a:cxnLst>
                              <a:cxn ang="0">
                                <a:pos x="connsiteX0" y="connsiteY0"/>
                              </a:cxn>
                              <a:cxn ang="0">
                                <a:pos x="connsiteX1" y="connsiteY1"/>
                              </a:cxn>
                            </a:cxnLst>
                            <a:rect l="l" t="t" r="r" b="b"/>
                            <a:pathLst>
                              <a:path w="115556" h="100484">
                                <a:moveTo>
                                  <a:pt x="0" y="0"/>
                                </a:moveTo>
                                <a:lnTo>
                                  <a:pt x="115556" y="100484"/>
                                </a:ln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72">
                            <a:extLst>
                              <a:ext uri="{FF2B5EF4-FFF2-40B4-BE49-F238E27FC236}">
                                <a16:creationId xmlns:a16="http://schemas.microsoft.com/office/drawing/2014/main" id="{838D9541-FD90-40C6-912F-D5399CC53869}"/>
                              </a:ext>
                            </a:extLst>
                          </p:cNvPr>
                          <p:cNvSpPr/>
                          <p:nvPr/>
                        </p:nvSpPr>
                        <p:spPr>
                          <a:xfrm rot="410632">
                            <a:off x="4792519" y="2627626"/>
                            <a:ext cx="202366" cy="347743"/>
                          </a:xfrm>
                          <a:custGeom>
                            <a:avLst/>
                            <a:gdLst>
                              <a:gd name="connsiteX0" fmla="*/ 0 w 266281"/>
                              <a:gd name="connsiteY0" fmla="*/ 346668 h 346668"/>
                              <a:gd name="connsiteX1" fmla="*/ 180870 w 266281"/>
                              <a:gd name="connsiteY1" fmla="*/ 180870 h 346668"/>
                              <a:gd name="connsiteX2" fmla="*/ 266281 w 266281"/>
                              <a:gd name="connsiteY2" fmla="*/ 0 h 346668"/>
                            </a:gdLst>
                            <a:ahLst/>
                            <a:cxnLst>
                              <a:cxn ang="0">
                                <a:pos x="connsiteX0" y="connsiteY0"/>
                              </a:cxn>
                              <a:cxn ang="0">
                                <a:pos x="connsiteX1" y="connsiteY1"/>
                              </a:cxn>
                              <a:cxn ang="0">
                                <a:pos x="connsiteX2" y="connsiteY2"/>
                              </a:cxn>
                            </a:cxnLst>
                            <a:rect l="l" t="t" r="r" b="b"/>
                            <a:pathLst>
                              <a:path w="266281" h="346668">
                                <a:moveTo>
                                  <a:pt x="0" y="346668"/>
                                </a:moveTo>
                                <a:cubicBezTo>
                                  <a:pt x="68245" y="292658"/>
                                  <a:pt x="136490" y="238648"/>
                                  <a:pt x="180870" y="180870"/>
                                </a:cubicBezTo>
                                <a:cubicBezTo>
                                  <a:pt x="225250" y="123092"/>
                                  <a:pt x="251208" y="30145"/>
                                  <a:pt x="266281"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a:extLst>
                              <a:ext uri="{FF2B5EF4-FFF2-40B4-BE49-F238E27FC236}">
                                <a16:creationId xmlns:a16="http://schemas.microsoft.com/office/drawing/2014/main" id="{2041E321-D3BB-4446-A956-56EAF8A82263}"/>
                              </a:ext>
                            </a:extLst>
                          </p:cNvPr>
                          <p:cNvSpPr/>
                          <p:nvPr/>
                        </p:nvSpPr>
                        <p:spPr>
                          <a:xfrm rot="410632">
                            <a:off x="4704534" y="2863830"/>
                            <a:ext cx="217030" cy="314938"/>
                          </a:xfrm>
                          <a:custGeom>
                            <a:avLst/>
                            <a:gdLst>
                              <a:gd name="connsiteX0" fmla="*/ 111630 w 608510"/>
                              <a:gd name="connsiteY0" fmla="*/ 450601 h 474518"/>
                              <a:gd name="connsiteX1" fmla="*/ 7935 w 608510"/>
                              <a:gd name="connsiteY1" fmla="*/ 368902 h 474518"/>
                              <a:gd name="connsiteX2" fmla="*/ 42500 w 608510"/>
                              <a:gd name="connsiteY2" fmla="*/ 111236 h 474518"/>
                              <a:gd name="connsiteX3" fmla="*/ 322161 w 608510"/>
                              <a:gd name="connsiteY3" fmla="*/ 13826 h 474518"/>
                              <a:gd name="connsiteX4" fmla="*/ 535836 w 608510"/>
                              <a:gd name="connsiteY4" fmla="*/ 10683 h 474518"/>
                              <a:gd name="connsiteX5" fmla="*/ 608108 w 608510"/>
                              <a:gd name="connsiteY5" fmla="*/ 108094 h 474518"/>
                              <a:gd name="connsiteX6" fmla="*/ 510698 w 608510"/>
                              <a:gd name="connsiteY6" fmla="*/ 315483 h 474518"/>
                              <a:gd name="connsiteX7" fmla="*/ 447852 w 608510"/>
                              <a:gd name="connsiteY7" fmla="*/ 466312 h 474518"/>
                              <a:gd name="connsiteX8" fmla="*/ 227893 w 608510"/>
                              <a:gd name="connsiteY8" fmla="*/ 453743 h 474518"/>
                              <a:gd name="connsiteX9" fmla="*/ 168190 w 608510"/>
                              <a:gd name="connsiteY9" fmla="*/ 447459 h 4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510" h="474518">
                                <a:moveTo>
                                  <a:pt x="111630" y="450601"/>
                                </a:moveTo>
                                <a:cubicBezTo>
                                  <a:pt x="65543" y="438032"/>
                                  <a:pt x="19457" y="425463"/>
                                  <a:pt x="7935" y="368902"/>
                                </a:cubicBezTo>
                                <a:cubicBezTo>
                                  <a:pt x="-3587" y="312341"/>
                                  <a:pt x="-9871" y="170415"/>
                                  <a:pt x="42500" y="111236"/>
                                </a:cubicBezTo>
                                <a:cubicBezTo>
                                  <a:pt x="94871" y="52057"/>
                                  <a:pt x="239938" y="30585"/>
                                  <a:pt x="322161" y="13826"/>
                                </a:cubicBezTo>
                                <a:cubicBezTo>
                                  <a:pt x="404384" y="-2933"/>
                                  <a:pt x="488178" y="-5028"/>
                                  <a:pt x="535836" y="10683"/>
                                </a:cubicBezTo>
                                <a:cubicBezTo>
                                  <a:pt x="583494" y="26394"/>
                                  <a:pt x="612298" y="57294"/>
                                  <a:pt x="608108" y="108094"/>
                                </a:cubicBezTo>
                                <a:cubicBezTo>
                                  <a:pt x="603918" y="158894"/>
                                  <a:pt x="537407" y="255780"/>
                                  <a:pt x="510698" y="315483"/>
                                </a:cubicBezTo>
                                <a:cubicBezTo>
                                  <a:pt x="483989" y="375186"/>
                                  <a:pt x="494986" y="443269"/>
                                  <a:pt x="447852" y="466312"/>
                                </a:cubicBezTo>
                                <a:cubicBezTo>
                                  <a:pt x="400718" y="489355"/>
                                  <a:pt x="274503" y="456885"/>
                                  <a:pt x="227893" y="453743"/>
                                </a:cubicBezTo>
                                <a:cubicBezTo>
                                  <a:pt x="181283" y="450601"/>
                                  <a:pt x="177617" y="448506"/>
                                  <a:pt x="168190" y="447459"/>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a:extLst>
                              <a:ext uri="{FF2B5EF4-FFF2-40B4-BE49-F238E27FC236}">
                                <a16:creationId xmlns:a16="http://schemas.microsoft.com/office/drawing/2014/main" id="{66AAEC49-96FC-487D-9FA9-4A1A97BDEE8F}"/>
                              </a:ext>
                            </a:extLst>
                          </p:cNvPr>
                          <p:cNvSpPr/>
                          <p:nvPr/>
                        </p:nvSpPr>
                        <p:spPr>
                          <a:xfrm rot="410632">
                            <a:off x="4909832" y="2653871"/>
                            <a:ext cx="170104" cy="209958"/>
                          </a:xfrm>
                          <a:custGeom>
                            <a:avLst/>
                            <a:gdLst>
                              <a:gd name="connsiteX0" fmla="*/ 85411 w 165798"/>
                              <a:gd name="connsiteY0" fmla="*/ 0 h 207993"/>
                              <a:gd name="connsiteX1" fmla="*/ 165798 w 165798"/>
                              <a:gd name="connsiteY1" fmla="*/ 110532 h 207993"/>
                              <a:gd name="connsiteX2" fmla="*/ 85411 w 165798"/>
                              <a:gd name="connsiteY2" fmla="*/ 205991 h 207993"/>
                              <a:gd name="connsiteX3" fmla="*/ 0 w 165798"/>
                              <a:gd name="connsiteY3" fmla="*/ 175846 h 207993"/>
                            </a:gdLst>
                            <a:ahLst/>
                            <a:cxnLst>
                              <a:cxn ang="0">
                                <a:pos x="connsiteX0" y="connsiteY0"/>
                              </a:cxn>
                              <a:cxn ang="0">
                                <a:pos x="connsiteX1" y="connsiteY1"/>
                              </a:cxn>
                              <a:cxn ang="0">
                                <a:pos x="connsiteX2" y="connsiteY2"/>
                              </a:cxn>
                              <a:cxn ang="0">
                                <a:pos x="connsiteX3" y="connsiteY3"/>
                              </a:cxn>
                            </a:cxnLst>
                            <a:rect l="l" t="t" r="r" b="b"/>
                            <a:pathLst>
                              <a:path w="165798" h="207993">
                                <a:moveTo>
                                  <a:pt x="85411" y="0"/>
                                </a:moveTo>
                                <a:cubicBezTo>
                                  <a:pt x="125604" y="38100"/>
                                  <a:pt x="165798" y="76200"/>
                                  <a:pt x="165798" y="110532"/>
                                </a:cubicBezTo>
                                <a:cubicBezTo>
                                  <a:pt x="165798" y="144864"/>
                                  <a:pt x="113044" y="195105"/>
                                  <a:pt x="85411" y="205991"/>
                                </a:cubicBezTo>
                                <a:cubicBezTo>
                                  <a:pt x="57778" y="216877"/>
                                  <a:pt x="14235" y="180033"/>
                                  <a:pt x="0" y="175846"/>
                                </a:cubicBez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2016" name="Group 75">
                            <a:extLst>
                              <a:ext uri="{FF2B5EF4-FFF2-40B4-BE49-F238E27FC236}">
                                <a16:creationId xmlns:a16="http://schemas.microsoft.com/office/drawing/2014/main" id="{97675D92-DD79-429F-B6B8-2159D42837E0}"/>
                              </a:ext>
                            </a:extLst>
                          </p:cNvPr>
                          <p:cNvGrpSpPr>
                            <a:grpSpLocks/>
                          </p:cNvGrpSpPr>
                          <p:nvPr/>
                        </p:nvGrpSpPr>
                        <p:grpSpPr bwMode="auto">
                          <a:xfrm rot="8162874" flipV="1">
                            <a:off x="4860616" y="3167847"/>
                            <a:ext cx="1560705" cy="1205870"/>
                            <a:chOff x="1013905" y="4104684"/>
                            <a:chExt cx="1560705" cy="1205870"/>
                          </a:xfrm>
                        </p:grpSpPr>
                        <p:sp>
                          <p:nvSpPr>
                            <p:cNvPr id="87" name="Freeform 86">
                              <a:extLst>
                                <a:ext uri="{FF2B5EF4-FFF2-40B4-BE49-F238E27FC236}">
                                  <a16:creationId xmlns:a16="http://schemas.microsoft.com/office/drawing/2014/main" id="{768BE579-81F2-4FDD-A575-345C52821B94}"/>
                                </a:ext>
                              </a:extLst>
                            </p:cNvPr>
                            <p:cNvSpPr/>
                            <p:nvPr/>
                          </p:nvSpPr>
                          <p:spPr>
                            <a:xfrm>
                              <a:off x="1333041" y="4152947"/>
                              <a:ext cx="504447" cy="494277"/>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reeform 87">
                              <a:extLst>
                                <a:ext uri="{FF2B5EF4-FFF2-40B4-BE49-F238E27FC236}">
                                  <a16:creationId xmlns:a16="http://schemas.microsoft.com/office/drawing/2014/main" id="{C27F058C-435D-47A9-9C48-7073A0EA2CD7}"/>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88">
                              <a:extLst>
                                <a:ext uri="{FF2B5EF4-FFF2-40B4-BE49-F238E27FC236}">
                                  <a16:creationId xmlns:a16="http://schemas.microsoft.com/office/drawing/2014/main" id="{55570DB1-0856-4FFE-ADD5-EBC130E82B95}"/>
                                </a:ext>
                              </a:extLst>
                            </p:cNvPr>
                            <p:cNvSpPr/>
                            <p:nvPr/>
                          </p:nvSpPr>
                          <p:spPr>
                            <a:xfrm rot="19337557">
                              <a:off x="2051385" y="4083222"/>
                              <a:ext cx="545507" cy="680178"/>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a:extLst>
                                <a:ext uri="{FF2B5EF4-FFF2-40B4-BE49-F238E27FC236}">
                                  <a16:creationId xmlns:a16="http://schemas.microsoft.com/office/drawing/2014/main" id="{31B7A53F-B942-4C5E-98A4-670F64A295E9}"/>
                                </a:ext>
                              </a:extLst>
                            </p:cNvPr>
                            <p:cNvSpPr/>
                            <p:nvPr/>
                          </p:nvSpPr>
                          <p:spPr>
                            <a:xfrm>
                              <a:off x="1295127" y="4542417"/>
                              <a:ext cx="539641" cy="188088"/>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Freeform 90">
                              <a:extLst>
                                <a:ext uri="{FF2B5EF4-FFF2-40B4-BE49-F238E27FC236}">
                                  <a16:creationId xmlns:a16="http://schemas.microsoft.com/office/drawing/2014/main" id="{75E2B21A-49E0-45A0-8521-6AACF06E0063}"/>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91">
                              <a:extLst>
                                <a:ext uri="{FF2B5EF4-FFF2-40B4-BE49-F238E27FC236}">
                                  <a16:creationId xmlns:a16="http://schemas.microsoft.com/office/drawing/2014/main" id="{8798F1F3-E447-4711-85C2-D0E779ED4DFD}"/>
                                </a:ext>
                              </a:extLst>
                            </p:cNvPr>
                            <p:cNvSpPr/>
                            <p:nvPr/>
                          </p:nvSpPr>
                          <p:spPr>
                            <a:xfrm>
                              <a:off x="1209456" y="4521128"/>
                              <a:ext cx="123179" cy="179339"/>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92">
                              <a:extLst>
                                <a:ext uri="{FF2B5EF4-FFF2-40B4-BE49-F238E27FC236}">
                                  <a16:creationId xmlns:a16="http://schemas.microsoft.com/office/drawing/2014/main" id="{D0414C09-1941-4120-A4D0-6F973D234627}"/>
                                </a:ext>
                              </a:extLst>
                            </p:cNvPr>
                            <p:cNvSpPr/>
                            <p:nvPr/>
                          </p:nvSpPr>
                          <p:spPr>
                            <a:xfrm>
                              <a:off x="1388672" y="4855120"/>
                              <a:ext cx="111448" cy="428665"/>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93">
                              <a:extLst>
                                <a:ext uri="{FF2B5EF4-FFF2-40B4-BE49-F238E27FC236}">
                                  <a16:creationId xmlns:a16="http://schemas.microsoft.com/office/drawing/2014/main" id="{9B881924-067B-48A7-A6BB-63FD3B78E521}"/>
                                </a:ext>
                              </a:extLst>
                            </p:cNvPr>
                            <p:cNvSpPr/>
                            <p:nvPr/>
                          </p:nvSpPr>
                          <p:spPr>
                            <a:xfrm>
                              <a:off x="1465952" y="4538136"/>
                              <a:ext cx="90917" cy="24932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94">
                              <a:extLst>
                                <a:ext uri="{FF2B5EF4-FFF2-40B4-BE49-F238E27FC236}">
                                  <a16:creationId xmlns:a16="http://schemas.microsoft.com/office/drawing/2014/main" id="{B8018520-EAE7-44AD-B64A-34484C0F8FFC}"/>
                                </a:ext>
                              </a:extLst>
                            </p:cNvPr>
                            <p:cNvSpPr/>
                            <p:nvPr/>
                          </p:nvSpPr>
                          <p:spPr>
                            <a:xfrm>
                              <a:off x="1004653" y="4546197"/>
                              <a:ext cx="87985" cy="251513"/>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017" name="Group 76">
                            <a:extLst>
                              <a:ext uri="{FF2B5EF4-FFF2-40B4-BE49-F238E27FC236}">
                                <a16:creationId xmlns:a16="http://schemas.microsoft.com/office/drawing/2014/main" id="{94858A0E-B7F3-4D59-B466-0D25F5BC8318}"/>
                              </a:ext>
                            </a:extLst>
                          </p:cNvPr>
                          <p:cNvGrpSpPr>
                            <a:grpSpLocks/>
                          </p:cNvGrpSpPr>
                          <p:nvPr/>
                        </p:nvGrpSpPr>
                        <p:grpSpPr bwMode="auto">
                          <a:xfrm rot="410632">
                            <a:off x="3768239" y="4212663"/>
                            <a:ext cx="1613082" cy="1201778"/>
                            <a:chOff x="1013905" y="4108776"/>
                            <a:chExt cx="1613082" cy="1201778"/>
                          </a:xfrm>
                        </p:grpSpPr>
                        <p:sp>
                          <p:nvSpPr>
                            <p:cNvPr id="78" name="Freeform 77">
                              <a:extLst>
                                <a:ext uri="{FF2B5EF4-FFF2-40B4-BE49-F238E27FC236}">
                                  <a16:creationId xmlns:a16="http://schemas.microsoft.com/office/drawing/2014/main" id="{5A119A41-F12D-45EC-8864-2F6B1283BDBE}"/>
                                </a:ext>
                              </a:extLst>
                            </p:cNvPr>
                            <p:cNvSpPr/>
                            <p:nvPr/>
                          </p:nvSpPr>
                          <p:spPr>
                            <a:xfrm>
                              <a:off x="1248232" y="4152734"/>
                              <a:ext cx="513247" cy="505213"/>
                            </a:xfrm>
                            <a:custGeom>
                              <a:avLst/>
                              <a:gdLst>
                                <a:gd name="connsiteX0" fmla="*/ 461943 w 512469"/>
                                <a:gd name="connsiteY0" fmla="*/ 475956 h 501119"/>
                                <a:gd name="connsiteX1" fmla="*/ 512220 w 512469"/>
                                <a:gd name="connsiteY1" fmla="*/ 397399 h 501119"/>
                                <a:gd name="connsiteX2" fmla="*/ 474513 w 512469"/>
                                <a:gd name="connsiteY2" fmla="*/ 190009 h 501119"/>
                                <a:gd name="connsiteX3" fmla="*/ 339395 w 512469"/>
                                <a:gd name="connsiteY3" fmla="*/ 54892 h 501119"/>
                                <a:gd name="connsiteX4" fmla="*/ 113152 w 512469"/>
                                <a:gd name="connsiteY4" fmla="*/ 7758 h 501119"/>
                                <a:gd name="connsiteX5" fmla="*/ 44022 w 512469"/>
                                <a:gd name="connsiteY5" fmla="*/ 7758 h 501119"/>
                                <a:gd name="connsiteX6" fmla="*/ 30 w 512469"/>
                                <a:gd name="connsiteY6" fmla="*/ 83172 h 501119"/>
                                <a:gd name="connsiteX7" fmla="*/ 50306 w 512469"/>
                                <a:gd name="connsiteY7" fmla="*/ 277993 h 501119"/>
                                <a:gd name="connsiteX8" fmla="*/ 116294 w 512469"/>
                                <a:gd name="connsiteY8" fmla="*/ 416252 h 501119"/>
                                <a:gd name="connsiteX9" fmla="*/ 367675 w 512469"/>
                                <a:gd name="connsiteY9" fmla="*/ 497951 h 501119"/>
                                <a:gd name="connsiteX10" fmla="*/ 461943 w 512469"/>
                                <a:gd name="connsiteY10" fmla="*/ 475956 h 5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469" h="501119">
                                  <a:moveTo>
                                    <a:pt x="461943" y="475956"/>
                                  </a:moveTo>
                                  <a:cubicBezTo>
                                    <a:pt x="486034" y="459197"/>
                                    <a:pt x="510125" y="445057"/>
                                    <a:pt x="512220" y="397399"/>
                                  </a:cubicBezTo>
                                  <a:cubicBezTo>
                                    <a:pt x="514315" y="349741"/>
                                    <a:pt x="503317" y="247094"/>
                                    <a:pt x="474513" y="190009"/>
                                  </a:cubicBezTo>
                                  <a:cubicBezTo>
                                    <a:pt x="445709" y="132924"/>
                                    <a:pt x="399622" y="85267"/>
                                    <a:pt x="339395" y="54892"/>
                                  </a:cubicBezTo>
                                  <a:cubicBezTo>
                                    <a:pt x="279168" y="24517"/>
                                    <a:pt x="162381" y="15614"/>
                                    <a:pt x="113152" y="7758"/>
                                  </a:cubicBezTo>
                                  <a:cubicBezTo>
                                    <a:pt x="63923" y="-98"/>
                                    <a:pt x="62876" y="-4811"/>
                                    <a:pt x="44022" y="7758"/>
                                  </a:cubicBezTo>
                                  <a:cubicBezTo>
                                    <a:pt x="25168" y="20327"/>
                                    <a:pt x="-1017" y="38133"/>
                                    <a:pt x="30" y="83172"/>
                                  </a:cubicBezTo>
                                  <a:cubicBezTo>
                                    <a:pt x="1077" y="128211"/>
                                    <a:pt x="30929" y="222480"/>
                                    <a:pt x="50306" y="277993"/>
                                  </a:cubicBezTo>
                                  <a:cubicBezTo>
                                    <a:pt x="69683" y="333506"/>
                                    <a:pt x="63399" y="379592"/>
                                    <a:pt x="116294" y="416252"/>
                                  </a:cubicBezTo>
                                  <a:cubicBezTo>
                                    <a:pt x="169189" y="452912"/>
                                    <a:pt x="307972" y="488000"/>
                                    <a:pt x="367675" y="497951"/>
                                  </a:cubicBezTo>
                                  <a:cubicBezTo>
                                    <a:pt x="427378" y="507902"/>
                                    <a:pt x="437852" y="492715"/>
                                    <a:pt x="461943" y="475956"/>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78">
                              <a:extLst>
                                <a:ext uri="{FF2B5EF4-FFF2-40B4-BE49-F238E27FC236}">
                                  <a16:creationId xmlns:a16="http://schemas.microsoft.com/office/drawing/2014/main" id="{93CA89F8-CEAF-4054-AB71-D5616729736B}"/>
                                </a:ext>
                              </a:extLst>
                            </p:cNvPr>
                            <p:cNvSpPr/>
                            <p:nvPr/>
                          </p:nvSpPr>
                          <p:spPr>
                            <a:xfrm>
                              <a:off x="1495720" y="4555305"/>
                              <a:ext cx="964676" cy="324637"/>
                            </a:xfrm>
                            <a:custGeom>
                              <a:avLst/>
                              <a:gdLst>
                                <a:gd name="connsiteX0" fmla="*/ 0 w 964676"/>
                                <a:gd name="connsiteY0" fmla="*/ 324637 h 324637"/>
                                <a:gd name="connsiteX1" fmla="*/ 273377 w 964676"/>
                                <a:gd name="connsiteY1" fmla="*/ 180093 h 324637"/>
                                <a:gd name="connsiteX2" fmla="*/ 578177 w 964676"/>
                                <a:gd name="connsiteY2" fmla="*/ 73256 h 324637"/>
                                <a:gd name="connsiteX3" fmla="*/ 760428 w 964676"/>
                                <a:gd name="connsiteY3" fmla="*/ 7268 h 324637"/>
                                <a:gd name="connsiteX4" fmla="*/ 964676 w 964676"/>
                                <a:gd name="connsiteY4" fmla="*/ 984 h 32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676" h="324637">
                                  <a:moveTo>
                                    <a:pt x="0" y="324637"/>
                                  </a:moveTo>
                                  <a:cubicBezTo>
                                    <a:pt x="88507" y="273313"/>
                                    <a:pt x="177014" y="221990"/>
                                    <a:pt x="273377" y="180093"/>
                                  </a:cubicBezTo>
                                  <a:cubicBezTo>
                                    <a:pt x="369740" y="138196"/>
                                    <a:pt x="578177" y="73256"/>
                                    <a:pt x="578177" y="73256"/>
                                  </a:cubicBezTo>
                                  <a:cubicBezTo>
                                    <a:pt x="659352" y="44452"/>
                                    <a:pt x="696012" y="19313"/>
                                    <a:pt x="760428" y="7268"/>
                                  </a:cubicBezTo>
                                  <a:cubicBezTo>
                                    <a:pt x="824844" y="-4777"/>
                                    <a:pt x="930635" y="2031"/>
                                    <a:pt x="964676" y="984"/>
                                  </a:cubicBezTo>
                                </a:path>
                              </a:pathLst>
                            </a:custGeom>
                            <a:ln w="38100">
                              <a:solidFill>
                                <a:srgbClr val="92D05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9">
                              <a:extLst>
                                <a:ext uri="{FF2B5EF4-FFF2-40B4-BE49-F238E27FC236}">
                                  <a16:creationId xmlns:a16="http://schemas.microsoft.com/office/drawing/2014/main" id="{C7C56685-0383-4598-96AB-BAEC99A5A0AB}"/>
                                </a:ext>
                              </a:extLst>
                            </p:cNvPr>
                            <p:cNvSpPr/>
                            <p:nvPr/>
                          </p:nvSpPr>
                          <p:spPr>
                            <a:xfrm>
                              <a:off x="1914698" y="4019457"/>
                              <a:ext cx="551373" cy="719544"/>
                            </a:xfrm>
                            <a:custGeom>
                              <a:avLst/>
                              <a:gdLst>
                                <a:gd name="connsiteX0" fmla="*/ 367459 w 546619"/>
                                <a:gd name="connsiteY0" fmla="*/ 403521 h 686653"/>
                                <a:gd name="connsiteX1" fmla="*/ 483723 w 546619"/>
                                <a:gd name="connsiteY1" fmla="*/ 469509 h 686653"/>
                                <a:gd name="connsiteX2" fmla="*/ 546568 w 546619"/>
                                <a:gd name="connsiteY2" fmla="*/ 570061 h 686653"/>
                                <a:gd name="connsiteX3" fmla="*/ 474296 w 546619"/>
                                <a:gd name="connsiteY3" fmla="*/ 642333 h 686653"/>
                                <a:gd name="connsiteX4" fmla="*/ 411451 w 546619"/>
                                <a:gd name="connsiteY4" fmla="*/ 683183 h 686653"/>
                                <a:gd name="connsiteX5" fmla="*/ 276333 w 546619"/>
                                <a:gd name="connsiteY5" fmla="*/ 673756 h 686653"/>
                                <a:gd name="connsiteX6" fmla="*/ 119220 w 546619"/>
                                <a:gd name="connsiteY6" fmla="*/ 588915 h 686653"/>
                                <a:gd name="connsiteX7" fmla="*/ 50090 w 546619"/>
                                <a:gd name="connsiteY7" fmla="*/ 390952 h 686653"/>
                                <a:gd name="connsiteX8" fmla="*/ 37521 w 546619"/>
                                <a:gd name="connsiteY8" fmla="*/ 218127 h 686653"/>
                                <a:gd name="connsiteX9" fmla="*/ 24952 w 546619"/>
                                <a:gd name="connsiteY9" fmla="*/ 92436 h 686653"/>
                                <a:gd name="connsiteX10" fmla="*/ 2956 w 546619"/>
                                <a:gd name="connsiteY10" fmla="*/ 4453 h 686653"/>
                                <a:gd name="connsiteX11" fmla="*/ 97224 w 546619"/>
                                <a:gd name="connsiteY11" fmla="*/ 233838 h 686653"/>
                                <a:gd name="connsiteX12" fmla="*/ 232341 w 546619"/>
                                <a:gd name="connsiteY12" fmla="*/ 343818 h 686653"/>
                                <a:gd name="connsiteX13" fmla="*/ 367459 w 546619"/>
                                <a:gd name="connsiteY13" fmla="*/ 403521 h 6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619" h="686653">
                                  <a:moveTo>
                                    <a:pt x="367459" y="403521"/>
                                  </a:moveTo>
                                  <a:cubicBezTo>
                                    <a:pt x="409356" y="424469"/>
                                    <a:pt x="453872" y="441752"/>
                                    <a:pt x="483723" y="469509"/>
                                  </a:cubicBezTo>
                                  <a:cubicBezTo>
                                    <a:pt x="513575" y="497266"/>
                                    <a:pt x="548139" y="541257"/>
                                    <a:pt x="546568" y="570061"/>
                                  </a:cubicBezTo>
                                  <a:cubicBezTo>
                                    <a:pt x="544997" y="598865"/>
                                    <a:pt x="496815" y="623479"/>
                                    <a:pt x="474296" y="642333"/>
                                  </a:cubicBezTo>
                                  <a:cubicBezTo>
                                    <a:pt x="451777" y="661187"/>
                                    <a:pt x="444445" y="677946"/>
                                    <a:pt x="411451" y="683183"/>
                                  </a:cubicBezTo>
                                  <a:cubicBezTo>
                                    <a:pt x="378457" y="688420"/>
                                    <a:pt x="325038" y="689467"/>
                                    <a:pt x="276333" y="673756"/>
                                  </a:cubicBezTo>
                                  <a:cubicBezTo>
                                    <a:pt x="227628" y="658045"/>
                                    <a:pt x="156927" y="636049"/>
                                    <a:pt x="119220" y="588915"/>
                                  </a:cubicBezTo>
                                  <a:cubicBezTo>
                                    <a:pt x="81513" y="541781"/>
                                    <a:pt x="63706" y="452750"/>
                                    <a:pt x="50090" y="390952"/>
                                  </a:cubicBezTo>
                                  <a:cubicBezTo>
                                    <a:pt x="36474" y="329154"/>
                                    <a:pt x="41711" y="267880"/>
                                    <a:pt x="37521" y="218127"/>
                                  </a:cubicBezTo>
                                  <a:cubicBezTo>
                                    <a:pt x="33331" y="168374"/>
                                    <a:pt x="30713" y="128048"/>
                                    <a:pt x="24952" y="92436"/>
                                  </a:cubicBezTo>
                                  <a:cubicBezTo>
                                    <a:pt x="19191" y="56824"/>
                                    <a:pt x="-9089" y="-19114"/>
                                    <a:pt x="2956" y="4453"/>
                                  </a:cubicBezTo>
                                  <a:cubicBezTo>
                                    <a:pt x="15001" y="28020"/>
                                    <a:pt x="58993" y="177277"/>
                                    <a:pt x="97224" y="233838"/>
                                  </a:cubicBezTo>
                                  <a:cubicBezTo>
                                    <a:pt x="135455" y="290399"/>
                                    <a:pt x="194110" y="318680"/>
                                    <a:pt x="232341" y="343818"/>
                                  </a:cubicBezTo>
                                  <a:cubicBezTo>
                                    <a:pt x="270572" y="368956"/>
                                    <a:pt x="325562" y="382573"/>
                                    <a:pt x="367459" y="40352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80">
                              <a:extLst>
                                <a:ext uri="{FF2B5EF4-FFF2-40B4-BE49-F238E27FC236}">
                                  <a16:creationId xmlns:a16="http://schemas.microsoft.com/office/drawing/2014/main" id="{D5B14414-7759-455E-99A0-5EA88EAF2371}"/>
                                </a:ext>
                              </a:extLst>
                            </p:cNvPr>
                            <p:cNvSpPr/>
                            <p:nvPr/>
                          </p:nvSpPr>
                          <p:spPr>
                            <a:xfrm>
                              <a:off x="1074968" y="4495974"/>
                              <a:ext cx="548439" cy="196836"/>
                            </a:xfrm>
                            <a:custGeom>
                              <a:avLst/>
                              <a:gdLst>
                                <a:gd name="connsiteX0" fmla="*/ 535134 w 546911"/>
                                <a:gd name="connsiteY0" fmla="*/ 191700 h 192647"/>
                                <a:gd name="connsiteX1" fmla="*/ 535134 w 546911"/>
                                <a:gd name="connsiteY1" fmla="*/ 119427 h 192647"/>
                                <a:gd name="connsiteX2" fmla="*/ 519423 w 546911"/>
                                <a:gd name="connsiteY2" fmla="*/ 28302 h 192647"/>
                                <a:gd name="connsiteX3" fmla="*/ 356025 w 546911"/>
                                <a:gd name="connsiteY3" fmla="*/ 21 h 192647"/>
                                <a:gd name="connsiteX4" fmla="*/ 136066 w 546911"/>
                                <a:gd name="connsiteY4" fmla="*/ 31444 h 192647"/>
                                <a:gd name="connsiteX5" fmla="*/ 949 w 546911"/>
                                <a:gd name="connsiteY5" fmla="*/ 100574 h 192647"/>
                                <a:gd name="connsiteX6" fmla="*/ 202054 w 546911"/>
                                <a:gd name="connsiteY6" fmla="*/ 172846 h 192647"/>
                                <a:gd name="connsiteX7" fmla="*/ 384305 w 546911"/>
                                <a:gd name="connsiteY7" fmla="*/ 163419 h 192647"/>
                                <a:gd name="connsiteX8" fmla="*/ 535134 w 546911"/>
                                <a:gd name="connsiteY8" fmla="*/ 191700 h 19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11" h="192647">
                                  <a:moveTo>
                                    <a:pt x="535134" y="191700"/>
                                  </a:moveTo>
                                  <a:cubicBezTo>
                                    <a:pt x="560272" y="184368"/>
                                    <a:pt x="537753" y="146660"/>
                                    <a:pt x="535134" y="119427"/>
                                  </a:cubicBezTo>
                                  <a:cubicBezTo>
                                    <a:pt x="532515" y="92194"/>
                                    <a:pt x="549275" y="48203"/>
                                    <a:pt x="519423" y="28302"/>
                                  </a:cubicBezTo>
                                  <a:cubicBezTo>
                                    <a:pt x="489571" y="8401"/>
                                    <a:pt x="419918" y="-503"/>
                                    <a:pt x="356025" y="21"/>
                                  </a:cubicBezTo>
                                  <a:cubicBezTo>
                                    <a:pt x="292132" y="545"/>
                                    <a:pt x="195245" y="14685"/>
                                    <a:pt x="136066" y="31444"/>
                                  </a:cubicBezTo>
                                  <a:cubicBezTo>
                                    <a:pt x="76887" y="48203"/>
                                    <a:pt x="-10049" y="77007"/>
                                    <a:pt x="949" y="100574"/>
                                  </a:cubicBezTo>
                                  <a:cubicBezTo>
                                    <a:pt x="11947" y="124141"/>
                                    <a:pt x="138161" y="162372"/>
                                    <a:pt x="202054" y="172846"/>
                                  </a:cubicBezTo>
                                  <a:cubicBezTo>
                                    <a:pt x="265947" y="183320"/>
                                    <a:pt x="334029" y="165514"/>
                                    <a:pt x="384305" y="163419"/>
                                  </a:cubicBezTo>
                                  <a:cubicBezTo>
                                    <a:pt x="434581" y="161324"/>
                                    <a:pt x="509996" y="199032"/>
                                    <a:pt x="535134" y="1917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reeform 81">
                              <a:extLst>
                                <a:ext uri="{FF2B5EF4-FFF2-40B4-BE49-F238E27FC236}">
                                  <a16:creationId xmlns:a16="http://schemas.microsoft.com/office/drawing/2014/main" id="{2BA7F759-49D9-495E-B32C-F35477FFB6DB}"/>
                                </a:ext>
                              </a:extLst>
                            </p:cNvPr>
                            <p:cNvSpPr/>
                            <p:nvPr/>
                          </p:nvSpPr>
                          <p:spPr>
                            <a:xfrm>
                              <a:off x="1021763" y="4833163"/>
                              <a:ext cx="490514" cy="236441"/>
                            </a:xfrm>
                            <a:custGeom>
                              <a:avLst/>
                              <a:gdLst>
                                <a:gd name="connsiteX0" fmla="*/ 490514 w 490514"/>
                                <a:gd name="connsiteY0" fmla="*/ 40288 h 236441"/>
                                <a:gd name="connsiteX1" fmla="*/ 88580 w 490514"/>
                                <a:gd name="connsiteY1" fmla="*/ 94 h 236441"/>
                                <a:gd name="connsiteX2" fmla="*/ 13217 w 490514"/>
                                <a:gd name="connsiteY2" fmla="*/ 50336 h 236441"/>
                                <a:gd name="connsiteX3" fmla="*/ 3169 w 490514"/>
                                <a:gd name="connsiteY3" fmla="*/ 226182 h 236441"/>
                                <a:gd name="connsiteX4" fmla="*/ 48386 w 490514"/>
                                <a:gd name="connsiteY4" fmla="*/ 216134 h 2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14" h="236441">
                                  <a:moveTo>
                                    <a:pt x="490514" y="40288"/>
                                  </a:moveTo>
                                  <a:cubicBezTo>
                                    <a:pt x="329321" y="19353"/>
                                    <a:pt x="168129" y="-1581"/>
                                    <a:pt x="88580" y="94"/>
                                  </a:cubicBezTo>
                                  <a:cubicBezTo>
                                    <a:pt x="9030" y="1769"/>
                                    <a:pt x="27452" y="12655"/>
                                    <a:pt x="13217" y="50336"/>
                                  </a:cubicBezTo>
                                  <a:cubicBezTo>
                                    <a:pt x="-1018" y="88017"/>
                                    <a:pt x="-2693" y="198549"/>
                                    <a:pt x="3169" y="226182"/>
                                  </a:cubicBezTo>
                                  <a:cubicBezTo>
                                    <a:pt x="9030" y="253815"/>
                                    <a:pt x="40850" y="216971"/>
                                    <a:pt x="48386" y="216134"/>
                                  </a:cubicBezTo>
                                </a:path>
                              </a:pathLst>
                            </a:custGeom>
                            <a:ln w="28575">
                              <a:solidFill>
                                <a:srgbClr val="92D050"/>
                              </a:solidFill>
                            </a:ln>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2">
                              <a:extLst>
                                <a:ext uri="{FF2B5EF4-FFF2-40B4-BE49-F238E27FC236}">
                                  <a16:creationId xmlns:a16="http://schemas.microsoft.com/office/drawing/2014/main" id="{88AA4D7A-CBD6-4FC7-B6C3-9B8B6AD2AB13}"/>
                                </a:ext>
                              </a:extLst>
                            </p:cNvPr>
                            <p:cNvSpPr/>
                            <p:nvPr/>
                          </p:nvSpPr>
                          <p:spPr>
                            <a:xfrm>
                              <a:off x="920452" y="4596950"/>
                              <a:ext cx="126113" cy="185900"/>
                            </a:xfrm>
                            <a:custGeom>
                              <a:avLst/>
                              <a:gdLst>
                                <a:gd name="connsiteX0" fmla="*/ 11603 w 132183"/>
                                <a:gd name="connsiteY0" fmla="*/ 185895 h 185895"/>
                                <a:gd name="connsiteX1" fmla="*/ 11603 w 132183"/>
                                <a:gd name="connsiteY1" fmla="*/ 65315 h 185895"/>
                                <a:gd name="connsiteX2" fmla="*/ 132183 w 132183"/>
                                <a:gd name="connsiteY2" fmla="*/ 0 h 185895"/>
                              </a:gdLst>
                              <a:ahLst/>
                              <a:cxnLst>
                                <a:cxn ang="0">
                                  <a:pos x="connsiteX0" y="connsiteY0"/>
                                </a:cxn>
                                <a:cxn ang="0">
                                  <a:pos x="connsiteX1" y="connsiteY1"/>
                                </a:cxn>
                                <a:cxn ang="0">
                                  <a:pos x="connsiteX2" y="connsiteY2"/>
                                </a:cxn>
                              </a:cxnLst>
                              <a:rect l="l" t="t" r="r" b="b"/>
                              <a:pathLst>
                                <a:path w="132183" h="185895">
                                  <a:moveTo>
                                    <a:pt x="11603" y="185895"/>
                                  </a:moveTo>
                                  <a:cubicBezTo>
                                    <a:pt x="1554" y="141096"/>
                                    <a:pt x="-8494" y="96298"/>
                                    <a:pt x="11603" y="65315"/>
                                  </a:cubicBezTo>
                                  <a:cubicBezTo>
                                    <a:pt x="31700" y="34332"/>
                                    <a:pt x="112086" y="10886"/>
                                    <a:pt x="132183" y="0"/>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83">
                              <a:extLst>
                                <a:ext uri="{FF2B5EF4-FFF2-40B4-BE49-F238E27FC236}">
                                  <a16:creationId xmlns:a16="http://schemas.microsoft.com/office/drawing/2014/main" id="{AB8FFDFF-336F-4DF6-9D95-AF880AB88F1D}"/>
                                </a:ext>
                              </a:extLst>
                            </p:cNvPr>
                            <p:cNvSpPr/>
                            <p:nvPr/>
                          </p:nvSpPr>
                          <p:spPr>
                            <a:xfrm>
                              <a:off x="1220804" y="4822944"/>
                              <a:ext cx="108516" cy="457096"/>
                            </a:xfrm>
                            <a:custGeom>
                              <a:avLst/>
                              <a:gdLst>
                                <a:gd name="connsiteX0" fmla="*/ 110532 w 110532"/>
                                <a:gd name="connsiteY0" fmla="*/ 0 h 437103"/>
                                <a:gd name="connsiteX1" fmla="*/ 70339 w 110532"/>
                                <a:gd name="connsiteY1" fmla="*/ 120580 h 437103"/>
                                <a:gd name="connsiteX2" fmla="*/ 10048 w 110532"/>
                                <a:gd name="connsiteY2" fmla="*/ 246184 h 437103"/>
                                <a:gd name="connsiteX3" fmla="*/ 0 w 110532"/>
                                <a:gd name="connsiteY3" fmla="*/ 437103 h 437103"/>
                              </a:gdLst>
                              <a:ahLst/>
                              <a:cxnLst>
                                <a:cxn ang="0">
                                  <a:pos x="connsiteX0" y="connsiteY0"/>
                                </a:cxn>
                                <a:cxn ang="0">
                                  <a:pos x="connsiteX1" y="connsiteY1"/>
                                </a:cxn>
                                <a:cxn ang="0">
                                  <a:pos x="connsiteX2" y="connsiteY2"/>
                                </a:cxn>
                                <a:cxn ang="0">
                                  <a:pos x="connsiteX3" y="connsiteY3"/>
                                </a:cxn>
                              </a:cxnLst>
                              <a:rect l="l" t="t" r="r" b="b"/>
                              <a:pathLst>
                                <a:path w="110532" h="437103">
                                  <a:moveTo>
                                    <a:pt x="110532" y="0"/>
                                  </a:moveTo>
                                  <a:cubicBezTo>
                                    <a:pt x="98809" y="39774"/>
                                    <a:pt x="87086" y="79549"/>
                                    <a:pt x="70339" y="120580"/>
                                  </a:cubicBezTo>
                                  <a:cubicBezTo>
                                    <a:pt x="53592" y="161611"/>
                                    <a:pt x="21771" y="193430"/>
                                    <a:pt x="10048" y="246184"/>
                                  </a:cubicBezTo>
                                  <a:cubicBezTo>
                                    <a:pt x="-1675" y="298938"/>
                                    <a:pt x="2512" y="405283"/>
                                    <a:pt x="0" y="437103"/>
                                  </a:cubicBezTo>
                                </a:path>
                              </a:pathLst>
                            </a:custGeom>
                            <a:ln w="19050" cap="rnd">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84">
                              <a:extLst>
                                <a:ext uri="{FF2B5EF4-FFF2-40B4-BE49-F238E27FC236}">
                                  <a16:creationId xmlns:a16="http://schemas.microsoft.com/office/drawing/2014/main" id="{BC1E11C5-4FE3-469D-B9B6-988765898C73}"/>
                                </a:ext>
                              </a:extLst>
                            </p:cNvPr>
                            <p:cNvSpPr/>
                            <p:nvPr/>
                          </p:nvSpPr>
                          <p:spPr>
                            <a:xfrm>
                              <a:off x="1388993" y="4554646"/>
                              <a:ext cx="90917" cy="258074"/>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85">
                              <a:extLst>
                                <a:ext uri="{FF2B5EF4-FFF2-40B4-BE49-F238E27FC236}">
                                  <a16:creationId xmlns:a16="http://schemas.microsoft.com/office/drawing/2014/main" id="{DC1F9DE4-46C1-423D-AABD-BD40156CFE7F}"/>
                                </a:ext>
                              </a:extLst>
                            </p:cNvPr>
                            <p:cNvSpPr/>
                            <p:nvPr/>
                          </p:nvSpPr>
                          <p:spPr>
                            <a:xfrm>
                              <a:off x="910735" y="4527040"/>
                              <a:ext cx="90919" cy="279945"/>
                            </a:xfrm>
                            <a:custGeom>
                              <a:avLst/>
                              <a:gdLst>
                                <a:gd name="connsiteX0" fmla="*/ 89403 w 89403"/>
                                <a:gd name="connsiteY0" fmla="*/ 256233 h 256233"/>
                                <a:gd name="connsiteX1" fmla="*/ 3992 w 89403"/>
                                <a:gd name="connsiteY1" fmla="*/ 180870 h 256233"/>
                                <a:gd name="connsiteX2" fmla="*/ 14041 w 89403"/>
                                <a:gd name="connsiteY2" fmla="*/ 0 h 256233"/>
                              </a:gdLst>
                              <a:ahLst/>
                              <a:cxnLst>
                                <a:cxn ang="0">
                                  <a:pos x="connsiteX0" y="connsiteY0"/>
                                </a:cxn>
                                <a:cxn ang="0">
                                  <a:pos x="connsiteX1" y="connsiteY1"/>
                                </a:cxn>
                                <a:cxn ang="0">
                                  <a:pos x="connsiteX2" y="connsiteY2"/>
                                </a:cxn>
                              </a:cxnLst>
                              <a:rect l="l" t="t" r="r" b="b"/>
                              <a:pathLst>
                                <a:path w="89403" h="256233">
                                  <a:moveTo>
                                    <a:pt x="89403" y="256233"/>
                                  </a:moveTo>
                                  <a:cubicBezTo>
                                    <a:pt x="52977" y="239904"/>
                                    <a:pt x="16552" y="223575"/>
                                    <a:pt x="3992" y="180870"/>
                                  </a:cubicBezTo>
                                  <a:cubicBezTo>
                                    <a:pt x="-8568" y="138165"/>
                                    <a:pt x="12366" y="30982"/>
                                    <a:pt x="14041" y="0"/>
                                  </a:cubicBezTo>
                                </a:path>
                              </a:pathLst>
                            </a:custGeom>
                            <a:ln w="190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46" name="Freeform 45">
                        <a:extLst>
                          <a:ext uri="{FF2B5EF4-FFF2-40B4-BE49-F238E27FC236}">
                            <a16:creationId xmlns:a16="http://schemas.microsoft.com/office/drawing/2014/main" id="{6CF4E2F3-F52F-413D-B307-00D89EF04E19}"/>
                          </a:ext>
                        </a:extLst>
                      </p:cNvPr>
                      <p:cNvSpPr/>
                      <p:nvPr/>
                    </p:nvSpPr>
                    <p:spPr>
                      <a:xfrm rot="6665107" flipH="1" flipV="1">
                        <a:off x="4491656" y="3451876"/>
                        <a:ext cx="96602" cy="241976"/>
                      </a:xfrm>
                      <a:custGeom>
                        <a:avLst/>
                        <a:gdLst>
                          <a:gd name="connsiteX0" fmla="*/ 0 w 165797"/>
                          <a:gd name="connsiteY0" fmla="*/ 205991 h 205991"/>
                          <a:gd name="connsiteX1" fmla="*/ 145701 w 165797"/>
                          <a:gd name="connsiteY1" fmla="*/ 95460 h 205991"/>
                          <a:gd name="connsiteX2" fmla="*/ 165797 w 165797"/>
                          <a:gd name="connsiteY2" fmla="*/ 0 h 205991"/>
                        </a:gdLst>
                        <a:ahLst/>
                        <a:cxnLst>
                          <a:cxn ang="0">
                            <a:pos x="connsiteX0" y="connsiteY0"/>
                          </a:cxn>
                          <a:cxn ang="0">
                            <a:pos x="connsiteX1" y="connsiteY1"/>
                          </a:cxn>
                          <a:cxn ang="0">
                            <a:pos x="connsiteX2" y="connsiteY2"/>
                          </a:cxn>
                        </a:cxnLst>
                        <a:rect l="l" t="t" r="r" b="b"/>
                        <a:pathLst>
                          <a:path w="165797" h="205991">
                            <a:moveTo>
                              <a:pt x="0" y="205991"/>
                            </a:moveTo>
                            <a:cubicBezTo>
                              <a:pt x="59034" y="167891"/>
                              <a:pt x="118068" y="129792"/>
                              <a:pt x="145701" y="95460"/>
                            </a:cubicBezTo>
                            <a:cubicBezTo>
                              <a:pt x="173334" y="61128"/>
                              <a:pt x="162448" y="15910"/>
                              <a:pt x="165797" y="0"/>
                            </a:cubicBezTo>
                          </a:path>
                        </a:pathLst>
                      </a:custGeom>
                      <a:ln>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1979" name="Group 109">
                        <a:extLst>
                          <a:ext uri="{FF2B5EF4-FFF2-40B4-BE49-F238E27FC236}">
                            <a16:creationId xmlns:a16="http://schemas.microsoft.com/office/drawing/2014/main" id="{2D056520-3DD4-4AED-A50B-C54DFFBE09CB}"/>
                          </a:ext>
                        </a:extLst>
                      </p:cNvPr>
                      <p:cNvGrpSpPr>
                        <a:grpSpLocks/>
                      </p:cNvGrpSpPr>
                      <p:nvPr/>
                    </p:nvGrpSpPr>
                    <p:grpSpPr bwMode="auto">
                      <a:xfrm flipH="1">
                        <a:off x="4410460" y="3405119"/>
                        <a:ext cx="197083" cy="235888"/>
                        <a:chOff x="5117073" y="2820268"/>
                        <a:chExt cx="466825" cy="580482"/>
                      </a:xfrm>
                    </p:grpSpPr>
                    <p:sp>
                      <p:nvSpPr>
                        <p:cNvPr id="48" name="Freeform 47">
                          <a:extLst>
                            <a:ext uri="{FF2B5EF4-FFF2-40B4-BE49-F238E27FC236}">
                              <a16:creationId xmlns:a16="http://schemas.microsoft.com/office/drawing/2014/main" id="{0F071B20-3016-4934-996B-AAEB76D46180}"/>
                            </a:ext>
                          </a:extLst>
                        </p:cNvPr>
                        <p:cNvSpPr/>
                        <p:nvPr/>
                      </p:nvSpPr>
                      <p:spPr>
                        <a:xfrm>
                          <a:off x="5408172" y="3241551"/>
                          <a:ext cx="192417" cy="157067"/>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Freeform 48">
                          <a:extLst>
                            <a:ext uri="{FF2B5EF4-FFF2-40B4-BE49-F238E27FC236}">
                              <a16:creationId xmlns:a16="http://schemas.microsoft.com/office/drawing/2014/main" id="{7D23AADB-2125-4DF0-9B04-EA22F9388D87}"/>
                            </a:ext>
                          </a:extLst>
                        </p:cNvPr>
                        <p:cNvSpPr/>
                        <p:nvPr/>
                      </p:nvSpPr>
                      <p:spPr>
                        <a:xfrm flipH="1" flipV="1">
                          <a:off x="5211659" y="2834029"/>
                          <a:ext cx="311144" cy="44148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49">
                          <a:extLst>
                            <a:ext uri="{FF2B5EF4-FFF2-40B4-BE49-F238E27FC236}">
                              <a16:creationId xmlns:a16="http://schemas.microsoft.com/office/drawing/2014/main" id="{651F8737-63FA-4A51-B413-331508814D3A}"/>
                            </a:ext>
                          </a:extLst>
                        </p:cNvPr>
                        <p:cNvSpPr/>
                        <p:nvPr/>
                      </p:nvSpPr>
                      <p:spPr>
                        <a:xfrm rot="1632148">
                          <a:off x="5432736" y="2986850"/>
                          <a:ext cx="208793" cy="229232"/>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eform 50">
                          <a:extLst>
                            <a:ext uri="{FF2B5EF4-FFF2-40B4-BE49-F238E27FC236}">
                              <a16:creationId xmlns:a16="http://schemas.microsoft.com/office/drawing/2014/main" id="{C025D4A3-EBED-438A-B571-50828CED5129}"/>
                            </a:ext>
                          </a:extLst>
                        </p:cNvPr>
                        <p:cNvSpPr/>
                        <p:nvPr/>
                      </p:nvSpPr>
                      <p:spPr>
                        <a:xfrm rot="1092254">
                          <a:off x="5371324" y="2982606"/>
                          <a:ext cx="253828" cy="301396"/>
                        </a:xfrm>
                        <a:custGeom>
                          <a:avLst/>
                          <a:gdLst>
                            <a:gd name="connsiteX0" fmla="*/ 601 w 211186"/>
                            <a:gd name="connsiteY0" fmla="*/ 214361 h 236064"/>
                            <a:gd name="connsiteX1" fmla="*/ 74419 w 211186"/>
                            <a:gd name="connsiteY1" fmla="*/ 195311 h 236064"/>
                            <a:gd name="connsiteX2" fmla="*/ 148238 w 211186"/>
                            <a:gd name="connsiteY2" fmla="*/ 235793 h 236064"/>
                            <a:gd name="connsiteX3" fmla="*/ 210151 w 211186"/>
                            <a:gd name="connsiteY3" fmla="*/ 171499 h 236064"/>
                            <a:gd name="connsiteX4" fmla="*/ 181576 w 211186"/>
                            <a:gd name="connsiteY4" fmla="*/ 88155 h 236064"/>
                            <a:gd name="connsiteX5" fmla="*/ 112519 w 211186"/>
                            <a:gd name="connsiteY5" fmla="*/ 4811 h 236064"/>
                            <a:gd name="connsiteX6" fmla="*/ 24413 w 211186"/>
                            <a:gd name="connsiteY6" fmla="*/ 23861 h 236064"/>
                            <a:gd name="connsiteX7" fmla="*/ 38701 w 211186"/>
                            <a:gd name="connsiteY7" fmla="*/ 138161 h 236064"/>
                            <a:gd name="connsiteX8" fmla="*/ 601 w 211186"/>
                            <a:gd name="connsiteY8" fmla="*/ 214361 h 2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6" h="236064">
                              <a:moveTo>
                                <a:pt x="601" y="214361"/>
                              </a:moveTo>
                              <a:cubicBezTo>
                                <a:pt x="6554" y="223886"/>
                                <a:pt x="49813" y="191739"/>
                                <a:pt x="74419" y="195311"/>
                              </a:cubicBezTo>
                              <a:cubicBezTo>
                                <a:pt x="99025" y="198883"/>
                                <a:pt x="125616" y="239762"/>
                                <a:pt x="148238" y="235793"/>
                              </a:cubicBezTo>
                              <a:cubicBezTo>
                                <a:pt x="170860" y="231824"/>
                                <a:pt x="204595" y="196105"/>
                                <a:pt x="210151" y="171499"/>
                              </a:cubicBezTo>
                              <a:cubicBezTo>
                                <a:pt x="215707" y="146893"/>
                                <a:pt x="197848" y="115936"/>
                                <a:pt x="181576" y="88155"/>
                              </a:cubicBezTo>
                              <a:cubicBezTo>
                                <a:pt x="165304" y="60374"/>
                                <a:pt x="138713" y="15527"/>
                                <a:pt x="112519" y="4811"/>
                              </a:cubicBezTo>
                              <a:cubicBezTo>
                                <a:pt x="86325" y="-5905"/>
                                <a:pt x="36716" y="1636"/>
                                <a:pt x="24413" y="23861"/>
                              </a:cubicBezTo>
                              <a:cubicBezTo>
                                <a:pt x="12110" y="46086"/>
                                <a:pt x="42670" y="106411"/>
                                <a:pt x="38701" y="138161"/>
                              </a:cubicBezTo>
                              <a:cubicBezTo>
                                <a:pt x="34732" y="169911"/>
                                <a:pt x="-5352" y="204836"/>
                                <a:pt x="601" y="214361"/>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51">
                          <a:extLst>
                            <a:ext uri="{FF2B5EF4-FFF2-40B4-BE49-F238E27FC236}">
                              <a16:creationId xmlns:a16="http://schemas.microsoft.com/office/drawing/2014/main" id="{F5F53908-CF6A-4C3C-A98D-B7B13C9C4572}"/>
                            </a:ext>
                          </a:extLst>
                        </p:cNvPr>
                        <p:cNvSpPr/>
                        <p:nvPr/>
                      </p:nvSpPr>
                      <p:spPr>
                        <a:xfrm>
                          <a:off x="5354948" y="3241551"/>
                          <a:ext cx="192420" cy="148577"/>
                        </a:xfrm>
                        <a:custGeom>
                          <a:avLst/>
                          <a:gdLst>
                            <a:gd name="connsiteX0" fmla="*/ 3472 w 192064"/>
                            <a:gd name="connsiteY0" fmla="*/ 38410 h 153035"/>
                            <a:gd name="connsiteX1" fmla="*/ 117772 w 192064"/>
                            <a:gd name="connsiteY1" fmla="*/ 81273 h 153035"/>
                            <a:gd name="connsiteX2" fmla="*/ 191591 w 192064"/>
                            <a:gd name="connsiteY2" fmla="*/ 152710 h 153035"/>
                            <a:gd name="connsiteX3" fmla="*/ 143966 w 192064"/>
                            <a:gd name="connsiteY3" fmla="*/ 50316 h 153035"/>
                            <a:gd name="connsiteX4" fmla="*/ 39191 w 192064"/>
                            <a:gd name="connsiteY4" fmla="*/ 310 h 153035"/>
                            <a:gd name="connsiteX5" fmla="*/ 3472 w 192064"/>
                            <a:gd name="connsiteY5" fmla="*/ 38410 h 1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64" h="153035">
                              <a:moveTo>
                                <a:pt x="3472" y="38410"/>
                              </a:moveTo>
                              <a:cubicBezTo>
                                <a:pt x="16569" y="51904"/>
                                <a:pt x="86419" y="62223"/>
                                <a:pt x="117772" y="81273"/>
                              </a:cubicBezTo>
                              <a:cubicBezTo>
                                <a:pt x="149125" y="100323"/>
                                <a:pt x="187225" y="157870"/>
                                <a:pt x="191591" y="152710"/>
                              </a:cubicBezTo>
                              <a:cubicBezTo>
                                <a:pt x="195957" y="147551"/>
                                <a:pt x="169366" y="75716"/>
                                <a:pt x="143966" y="50316"/>
                              </a:cubicBezTo>
                              <a:cubicBezTo>
                                <a:pt x="118566" y="24916"/>
                                <a:pt x="61416" y="3882"/>
                                <a:pt x="39191" y="310"/>
                              </a:cubicBezTo>
                              <a:cubicBezTo>
                                <a:pt x="16966" y="-3262"/>
                                <a:pt x="-9625" y="24916"/>
                                <a:pt x="3472" y="3841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reeform 52">
                          <a:extLst>
                            <a:ext uri="{FF2B5EF4-FFF2-40B4-BE49-F238E27FC236}">
                              <a16:creationId xmlns:a16="http://schemas.microsoft.com/office/drawing/2014/main" id="{200CCC0A-BCB8-49F0-86FB-1F5C4FE29FC7}"/>
                            </a:ext>
                          </a:extLst>
                        </p:cNvPr>
                        <p:cNvSpPr/>
                        <p:nvPr/>
                      </p:nvSpPr>
                      <p:spPr>
                        <a:xfrm rot="20866693">
                          <a:off x="5166624" y="2821295"/>
                          <a:ext cx="315240" cy="500913"/>
                        </a:xfrm>
                        <a:custGeom>
                          <a:avLst/>
                          <a:gdLst>
                            <a:gd name="connsiteX0" fmla="*/ 265298 w 281015"/>
                            <a:gd name="connsiteY0" fmla="*/ 352186 h 446860"/>
                            <a:gd name="connsiteX1" fmla="*/ 212910 w 281015"/>
                            <a:gd name="connsiteY1" fmla="*/ 437911 h 446860"/>
                            <a:gd name="connsiteX2" fmla="*/ 143854 w 281015"/>
                            <a:gd name="connsiteY2" fmla="*/ 435530 h 446860"/>
                            <a:gd name="connsiteX3" fmla="*/ 67654 w 281015"/>
                            <a:gd name="connsiteY3" fmla="*/ 442674 h 446860"/>
                            <a:gd name="connsiteX4" fmla="*/ 31935 w 281015"/>
                            <a:gd name="connsiteY4" fmla="*/ 361711 h 446860"/>
                            <a:gd name="connsiteX5" fmla="*/ 979 w 281015"/>
                            <a:gd name="connsiteY5" fmla="*/ 214074 h 446860"/>
                            <a:gd name="connsiteX6" fmla="*/ 70035 w 281015"/>
                            <a:gd name="connsiteY6" fmla="*/ 116443 h 446860"/>
                            <a:gd name="connsiteX7" fmla="*/ 162904 w 281015"/>
                            <a:gd name="connsiteY7" fmla="*/ 64055 h 446860"/>
                            <a:gd name="connsiteX8" fmla="*/ 134329 w 281015"/>
                            <a:gd name="connsiteY8" fmla="*/ 25955 h 446860"/>
                            <a:gd name="connsiteX9" fmla="*/ 167666 w 281015"/>
                            <a:gd name="connsiteY9" fmla="*/ 6905 h 446860"/>
                            <a:gd name="connsiteX10" fmla="*/ 262916 w 281015"/>
                            <a:gd name="connsiteY10" fmla="*/ 147399 h 446860"/>
                            <a:gd name="connsiteX11" fmla="*/ 279585 w 281015"/>
                            <a:gd name="connsiteY11" fmla="*/ 202168 h 446860"/>
                            <a:gd name="connsiteX12" fmla="*/ 279585 w 281015"/>
                            <a:gd name="connsiteY12" fmla="*/ 292655 h 446860"/>
                            <a:gd name="connsiteX13" fmla="*/ 265298 w 281015"/>
                            <a:gd name="connsiteY13" fmla="*/ 352186 h 4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015" h="446860">
                              <a:moveTo>
                                <a:pt x="265298" y="352186"/>
                              </a:moveTo>
                              <a:cubicBezTo>
                                <a:pt x="254185" y="376395"/>
                                <a:pt x="233151" y="424020"/>
                                <a:pt x="212910" y="437911"/>
                              </a:cubicBezTo>
                              <a:cubicBezTo>
                                <a:pt x="192669" y="451802"/>
                                <a:pt x="168063" y="434736"/>
                                <a:pt x="143854" y="435530"/>
                              </a:cubicBezTo>
                              <a:cubicBezTo>
                                <a:pt x="119645" y="436324"/>
                                <a:pt x="86307" y="454977"/>
                                <a:pt x="67654" y="442674"/>
                              </a:cubicBezTo>
                              <a:cubicBezTo>
                                <a:pt x="49001" y="430371"/>
                                <a:pt x="43047" y="399811"/>
                                <a:pt x="31935" y="361711"/>
                              </a:cubicBezTo>
                              <a:cubicBezTo>
                                <a:pt x="20823" y="323611"/>
                                <a:pt x="-5371" y="254952"/>
                                <a:pt x="979" y="214074"/>
                              </a:cubicBezTo>
                              <a:cubicBezTo>
                                <a:pt x="7329" y="173196"/>
                                <a:pt x="43048" y="141446"/>
                                <a:pt x="70035" y="116443"/>
                              </a:cubicBezTo>
                              <a:cubicBezTo>
                                <a:pt x="97022" y="91440"/>
                                <a:pt x="152188" y="79136"/>
                                <a:pt x="162904" y="64055"/>
                              </a:cubicBezTo>
                              <a:cubicBezTo>
                                <a:pt x="173620" y="48974"/>
                                <a:pt x="133535" y="35480"/>
                                <a:pt x="134329" y="25955"/>
                              </a:cubicBezTo>
                              <a:cubicBezTo>
                                <a:pt x="135123" y="16430"/>
                                <a:pt x="146235" y="-13336"/>
                                <a:pt x="167666" y="6905"/>
                              </a:cubicBezTo>
                              <a:cubicBezTo>
                                <a:pt x="189097" y="27146"/>
                                <a:pt x="244263" y="114855"/>
                                <a:pt x="262916" y="147399"/>
                              </a:cubicBezTo>
                              <a:cubicBezTo>
                                <a:pt x="281569" y="179943"/>
                                <a:pt x="276807" y="177959"/>
                                <a:pt x="279585" y="202168"/>
                              </a:cubicBezTo>
                              <a:cubicBezTo>
                                <a:pt x="282363" y="226377"/>
                                <a:pt x="280379" y="269636"/>
                                <a:pt x="279585" y="292655"/>
                              </a:cubicBezTo>
                              <a:cubicBezTo>
                                <a:pt x="278791" y="315674"/>
                                <a:pt x="276411" y="327977"/>
                                <a:pt x="265298" y="352186"/>
                              </a:cubicBezTo>
                              <a:close/>
                            </a:path>
                          </a:pathLst>
                        </a:custGeom>
                        <a:solidFill>
                          <a:srgbClr val="FFCCFF"/>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3" name="Freeform 42">
                      <a:extLst>
                        <a:ext uri="{FF2B5EF4-FFF2-40B4-BE49-F238E27FC236}">
                          <a16:creationId xmlns:a16="http://schemas.microsoft.com/office/drawing/2014/main" id="{8FC27418-073D-4B47-ACEB-A522DAA5FAD5}"/>
                        </a:ext>
                      </a:extLst>
                    </p:cNvPr>
                    <p:cNvSpPr/>
                    <p:nvPr/>
                  </p:nvSpPr>
                  <p:spPr>
                    <a:xfrm rot="437188">
                      <a:off x="3698228" y="4145575"/>
                      <a:ext cx="145185" cy="557186"/>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43">
                      <a:extLst>
                        <a:ext uri="{FF2B5EF4-FFF2-40B4-BE49-F238E27FC236}">
                          <a16:creationId xmlns:a16="http://schemas.microsoft.com/office/drawing/2014/main" id="{47402BED-51AB-46C0-8B11-65681CD08F05}"/>
                        </a:ext>
                      </a:extLst>
                    </p:cNvPr>
                    <p:cNvSpPr/>
                    <p:nvPr/>
                  </p:nvSpPr>
                  <p:spPr>
                    <a:xfrm rot="20826694">
                      <a:off x="4424155" y="4545782"/>
                      <a:ext cx="141729" cy="558911"/>
                    </a:xfrm>
                    <a:custGeom>
                      <a:avLst/>
                      <a:gdLst>
                        <a:gd name="connsiteX0" fmla="*/ 389 w 297321"/>
                        <a:gd name="connsiteY0" fmla="*/ 823531 h 823632"/>
                        <a:gd name="connsiteX1" fmla="*/ 52777 w 297321"/>
                        <a:gd name="connsiteY1" fmla="*/ 780669 h 823632"/>
                        <a:gd name="connsiteX2" fmla="*/ 59921 w 297321"/>
                        <a:gd name="connsiteY2" fmla="*/ 659225 h 823632"/>
                        <a:gd name="connsiteX3" fmla="*/ 109927 w 297321"/>
                        <a:gd name="connsiteY3" fmla="*/ 433006 h 823632"/>
                        <a:gd name="connsiteX4" fmla="*/ 162314 w 297321"/>
                        <a:gd name="connsiteY4" fmla="*/ 71056 h 823632"/>
                        <a:gd name="connsiteX5" fmla="*/ 171839 w 297321"/>
                        <a:gd name="connsiteY5" fmla="*/ 2000 h 823632"/>
                        <a:gd name="connsiteX6" fmla="*/ 240896 w 297321"/>
                        <a:gd name="connsiteY6" fmla="*/ 106775 h 823632"/>
                        <a:gd name="connsiteX7" fmla="*/ 295664 w 297321"/>
                        <a:gd name="connsiteY7" fmla="*/ 304419 h 823632"/>
                        <a:gd name="connsiteX8" fmla="*/ 274233 w 297321"/>
                        <a:gd name="connsiteY8" fmla="*/ 547306 h 823632"/>
                        <a:gd name="connsiteX9" fmla="*/ 186127 w 297321"/>
                        <a:gd name="connsiteY9" fmla="*/ 735425 h 823632"/>
                        <a:gd name="connsiteX10" fmla="*/ 83733 w 297321"/>
                        <a:gd name="connsiteY10" fmla="*/ 771144 h 823632"/>
                        <a:gd name="connsiteX11" fmla="*/ 389 w 297321"/>
                        <a:gd name="connsiteY11" fmla="*/ 823531 h 82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321" h="823632">
                          <a:moveTo>
                            <a:pt x="389" y="823531"/>
                          </a:moveTo>
                          <a:cubicBezTo>
                            <a:pt x="-4770" y="825118"/>
                            <a:pt x="42855" y="808053"/>
                            <a:pt x="52777" y="780669"/>
                          </a:cubicBezTo>
                          <a:cubicBezTo>
                            <a:pt x="62699" y="753285"/>
                            <a:pt x="50396" y="717169"/>
                            <a:pt x="59921" y="659225"/>
                          </a:cubicBezTo>
                          <a:cubicBezTo>
                            <a:pt x="69446" y="601281"/>
                            <a:pt x="92862" y="531034"/>
                            <a:pt x="109927" y="433006"/>
                          </a:cubicBezTo>
                          <a:cubicBezTo>
                            <a:pt x="126992" y="334978"/>
                            <a:pt x="151995" y="142890"/>
                            <a:pt x="162314" y="71056"/>
                          </a:cubicBezTo>
                          <a:cubicBezTo>
                            <a:pt x="172633" y="-778"/>
                            <a:pt x="158742" y="-3953"/>
                            <a:pt x="171839" y="2000"/>
                          </a:cubicBezTo>
                          <a:cubicBezTo>
                            <a:pt x="184936" y="7953"/>
                            <a:pt x="220259" y="56372"/>
                            <a:pt x="240896" y="106775"/>
                          </a:cubicBezTo>
                          <a:cubicBezTo>
                            <a:pt x="261533" y="157178"/>
                            <a:pt x="290108" y="230997"/>
                            <a:pt x="295664" y="304419"/>
                          </a:cubicBezTo>
                          <a:cubicBezTo>
                            <a:pt x="301220" y="377841"/>
                            <a:pt x="292489" y="475472"/>
                            <a:pt x="274233" y="547306"/>
                          </a:cubicBezTo>
                          <a:cubicBezTo>
                            <a:pt x="255977" y="619140"/>
                            <a:pt x="217877" y="698119"/>
                            <a:pt x="186127" y="735425"/>
                          </a:cubicBezTo>
                          <a:cubicBezTo>
                            <a:pt x="154377" y="772731"/>
                            <a:pt x="107546" y="760031"/>
                            <a:pt x="83733" y="771144"/>
                          </a:cubicBezTo>
                          <a:cubicBezTo>
                            <a:pt x="59921" y="782256"/>
                            <a:pt x="5548" y="821944"/>
                            <a:pt x="389" y="823531"/>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Freeform 24">
                    <a:extLst>
                      <a:ext uri="{FF2B5EF4-FFF2-40B4-BE49-F238E27FC236}">
                        <a16:creationId xmlns:a16="http://schemas.microsoft.com/office/drawing/2014/main" id="{F815FFFB-105C-4EE2-8936-8488B7B6E0B2}"/>
                      </a:ext>
                    </a:extLst>
                  </p:cNvPr>
                  <p:cNvSpPr>
                    <a:spLocks/>
                  </p:cNvSpPr>
                  <p:nvPr/>
                </p:nvSpPr>
                <p:spPr bwMode="auto">
                  <a:xfrm>
                    <a:off x="2805167" y="4361097"/>
                    <a:ext cx="1184222" cy="592041"/>
                  </a:xfrm>
                  <a:custGeom>
                    <a:avLst/>
                    <a:gdLst>
                      <a:gd name="T0" fmla="*/ 0 w 1291281"/>
                      <a:gd name="T1" fmla="*/ 592041 h 642551"/>
                      <a:gd name="T2" fmla="*/ 373965 w 1291281"/>
                      <a:gd name="T3" fmla="*/ 421260 h 642551"/>
                      <a:gd name="T4" fmla="*/ 736597 w 1291281"/>
                      <a:gd name="T5" fmla="*/ 244786 h 642551"/>
                      <a:gd name="T6" fmla="*/ 1002906 w 1291281"/>
                      <a:gd name="T7" fmla="*/ 136625 h 642551"/>
                      <a:gd name="T8" fmla="*/ 1184222 w 1291281"/>
                      <a:gd name="T9" fmla="*/ 0 h 642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1281" h="642551">
                        <a:moveTo>
                          <a:pt x="0" y="642551"/>
                        </a:moveTo>
                        <a:lnTo>
                          <a:pt x="407773" y="457200"/>
                        </a:lnTo>
                        <a:cubicBezTo>
                          <a:pt x="541638" y="394387"/>
                          <a:pt x="688889" y="317157"/>
                          <a:pt x="803189" y="265670"/>
                        </a:cubicBezTo>
                        <a:cubicBezTo>
                          <a:pt x="917489" y="214183"/>
                          <a:pt x="1012224" y="192559"/>
                          <a:pt x="1093573" y="148281"/>
                        </a:cubicBezTo>
                        <a:cubicBezTo>
                          <a:pt x="1174922" y="104003"/>
                          <a:pt x="1258330" y="24713"/>
                          <a:pt x="1291281"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6" name="Freeform 25">
                    <a:extLst>
                      <a:ext uri="{FF2B5EF4-FFF2-40B4-BE49-F238E27FC236}">
                        <a16:creationId xmlns:a16="http://schemas.microsoft.com/office/drawing/2014/main" id="{04F6A711-9498-46ED-9F8C-0E8512A96945}"/>
                      </a:ext>
                    </a:extLst>
                  </p:cNvPr>
                  <p:cNvSpPr>
                    <a:spLocks/>
                  </p:cNvSpPr>
                  <p:nvPr/>
                </p:nvSpPr>
                <p:spPr bwMode="auto">
                  <a:xfrm>
                    <a:off x="4392596" y="4153170"/>
                    <a:ext cx="1154060" cy="772985"/>
                  </a:xfrm>
                  <a:custGeom>
                    <a:avLst/>
                    <a:gdLst>
                      <a:gd name="T0" fmla="*/ 1154060 w 1167714"/>
                      <a:gd name="T1" fmla="*/ 772985 h 729048"/>
                      <a:gd name="T2" fmla="*/ 812117 w 1167714"/>
                      <a:gd name="T3" fmla="*/ 615768 h 729048"/>
                      <a:gd name="T4" fmla="*/ 299201 w 1167714"/>
                      <a:gd name="T5" fmla="*/ 268579 h 729048"/>
                      <a:gd name="T6" fmla="*/ 0 w 1167714"/>
                      <a:gd name="T7" fmla="*/ 0 h 729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714" h="729048">
                        <a:moveTo>
                          <a:pt x="1167714" y="729048"/>
                        </a:moveTo>
                        <a:cubicBezTo>
                          <a:pt x="1066800" y="694552"/>
                          <a:pt x="965887" y="660056"/>
                          <a:pt x="821725" y="580767"/>
                        </a:cubicBezTo>
                        <a:cubicBezTo>
                          <a:pt x="677563" y="501478"/>
                          <a:pt x="439695" y="350107"/>
                          <a:pt x="302741" y="253313"/>
                        </a:cubicBezTo>
                        <a:cubicBezTo>
                          <a:pt x="165787" y="156519"/>
                          <a:pt x="50457" y="42219"/>
                          <a:pt x="0"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7" name="Freeform 26">
                    <a:extLst>
                      <a:ext uri="{FF2B5EF4-FFF2-40B4-BE49-F238E27FC236}">
                        <a16:creationId xmlns:a16="http://schemas.microsoft.com/office/drawing/2014/main" id="{C17B042B-D29C-42BC-B798-1DB0C0F603DB}"/>
                      </a:ext>
                    </a:extLst>
                  </p:cNvPr>
                  <p:cNvSpPr>
                    <a:spLocks/>
                  </p:cNvSpPr>
                  <p:nvPr/>
                </p:nvSpPr>
                <p:spPr bwMode="auto">
                  <a:xfrm rot="1520355">
                    <a:off x="3513161" y="4235706"/>
                    <a:ext cx="433368" cy="1423754"/>
                  </a:xfrm>
                  <a:custGeom>
                    <a:avLst/>
                    <a:gdLst>
                      <a:gd name="T0" fmla="*/ 433368 w 282459"/>
                      <a:gd name="T1" fmla="*/ 1423754 h 1328352"/>
                      <a:gd name="T2" fmla="*/ 82634 w 282459"/>
                      <a:gd name="T3" fmla="*/ 1013183 h 1328352"/>
                      <a:gd name="T4" fmla="*/ 16279 w 282459"/>
                      <a:gd name="T5" fmla="*/ 443682 h 1328352"/>
                      <a:gd name="T6" fmla="*/ 319616 w 282459"/>
                      <a:gd name="T7" fmla="*/ 0 h 13283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459" h="1328352">
                        <a:moveTo>
                          <a:pt x="282459" y="1328352"/>
                        </a:moveTo>
                        <a:cubicBezTo>
                          <a:pt x="190813" y="1213022"/>
                          <a:pt x="99167" y="1097692"/>
                          <a:pt x="53859" y="945292"/>
                        </a:cubicBezTo>
                        <a:cubicBezTo>
                          <a:pt x="8551" y="792892"/>
                          <a:pt x="-15133" y="571501"/>
                          <a:pt x="10610" y="413952"/>
                        </a:cubicBezTo>
                        <a:cubicBezTo>
                          <a:pt x="36353" y="256403"/>
                          <a:pt x="175367" y="70022"/>
                          <a:pt x="208318" y="0"/>
                        </a:cubicBezTo>
                      </a:path>
                    </a:pathLst>
                  </a:custGeom>
                  <a:noFill/>
                  <a:ln w="28575"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8" name="Freeform 27">
                    <a:extLst>
                      <a:ext uri="{FF2B5EF4-FFF2-40B4-BE49-F238E27FC236}">
                        <a16:creationId xmlns:a16="http://schemas.microsoft.com/office/drawing/2014/main" id="{E4CE7310-3849-4518-89C8-51B90175FBF7}"/>
                      </a:ext>
                    </a:extLst>
                  </p:cNvPr>
                  <p:cNvSpPr>
                    <a:spLocks/>
                  </p:cNvSpPr>
                  <p:nvPr/>
                </p:nvSpPr>
                <p:spPr bwMode="auto">
                  <a:xfrm>
                    <a:off x="4421170" y="4167454"/>
                    <a:ext cx="692119" cy="1377724"/>
                  </a:xfrm>
                  <a:custGeom>
                    <a:avLst/>
                    <a:gdLst>
                      <a:gd name="T0" fmla="*/ 0 w 753762"/>
                      <a:gd name="T1" fmla="*/ 0 h 1495168"/>
                      <a:gd name="T2" fmla="*/ 312021 w 753762"/>
                      <a:gd name="T3" fmla="*/ 455446 h 1495168"/>
                      <a:gd name="T4" fmla="*/ 584330 w 753762"/>
                      <a:gd name="T5" fmla="*/ 956437 h 1495168"/>
                      <a:gd name="T6" fmla="*/ 692119 w 753762"/>
                      <a:gd name="T7" fmla="*/ 1377724 h 1495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3762" h="1495168">
                        <a:moveTo>
                          <a:pt x="0" y="0"/>
                        </a:moveTo>
                        <a:cubicBezTo>
                          <a:pt x="116874" y="160638"/>
                          <a:pt x="233749" y="321276"/>
                          <a:pt x="339811" y="494271"/>
                        </a:cubicBezTo>
                        <a:cubicBezTo>
                          <a:pt x="445873" y="667266"/>
                          <a:pt x="567381" y="871152"/>
                          <a:pt x="636373" y="1037968"/>
                        </a:cubicBezTo>
                        <a:cubicBezTo>
                          <a:pt x="705365" y="1204784"/>
                          <a:pt x="734197" y="1418968"/>
                          <a:pt x="753762" y="1495168"/>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29" name="Freeform 28">
                    <a:extLst>
                      <a:ext uri="{FF2B5EF4-FFF2-40B4-BE49-F238E27FC236}">
                        <a16:creationId xmlns:a16="http://schemas.microsoft.com/office/drawing/2014/main" id="{E8D2E13E-24D9-4570-A5AA-76E09E8A4A73}"/>
                      </a:ext>
                    </a:extLst>
                  </p:cNvPr>
                  <p:cNvSpPr>
                    <a:spLocks/>
                  </p:cNvSpPr>
                  <p:nvPr/>
                </p:nvSpPr>
                <p:spPr bwMode="auto">
                  <a:xfrm rot="-1240151">
                    <a:off x="3246473" y="4397604"/>
                    <a:ext cx="1073102" cy="601563"/>
                  </a:xfrm>
                  <a:custGeom>
                    <a:avLst/>
                    <a:gdLst>
                      <a:gd name="T0" fmla="*/ 0 w 1167714"/>
                      <a:gd name="T1" fmla="*/ 601563 h 654908"/>
                      <a:gd name="T2" fmla="*/ 391768 w 1167714"/>
                      <a:gd name="T3" fmla="*/ 476711 h 654908"/>
                      <a:gd name="T4" fmla="*/ 658623 w 1167714"/>
                      <a:gd name="T5" fmla="*/ 272406 h 654908"/>
                      <a:gd name="T6" fmla="*/ 948191 w 1167714"/>
                      <a:gd name="T7" fmla="*/ 45401 h 654908"/>
                      <a:gd name="T8" fmla="*/ 1073102 w 1167714"/>
                      <a:gd name="T9" fmla="*/ 0 h 654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714" h="654908">
                        <a:moveTo>
                          <a:pt x="0" y="654908"/>
                        </a:moveTo>
                        <a:cubicBezTo>
                          <a:pt x="153430" y="616808"/>
                          <a:pt x="306860" y="578708"/>
                          <a:pt x="426309" y="518984"/>
                        </a:cubicBezTo>
                        <a:cubicBezTo>
                          <a:pt x="545758" y="459260"/>
                          <a:pt x="716692" y="296562"/>
                          <a:pt x="716692" y="296562"/>
                        </a:cubicBezTo>
                        <a:cubicBezTo>
                          <a:pt x="817605" y="218303"/>
                          <a:pt x="956620" y="98854"/>
                          <a:pt x="1031790" y="49427"/>
                        </a:cubicBezTo>
                        <a:cubicBezTo>
                          <a:pt x="1106960" y="0"/>
                          <a:pt x="1145060" y="8238"/>
                          <a:pt x="1167714" y="0"/>
                        </a:cubicBezTo>
                      </a:path>
                    </a:pathLst>
                  </a:custGeom>
                  <a:noFill/>
                  <a:ln w="38100" cap="flat" cmpd="sng">
                    <a:solidFill>
                      <a:srgbClr val="DDD9C3"/>
                    </a:solidFill>
                    <a:prstDash val="solid"/>
                    <a:round/>
                    <a:headEnd/>
                    <a:tailEnd/>
                  </a:ln>
                  <a:effectLst>
                    <a:outerShdw blurRad="63500" sx="102000" sy="102000" algn="ctr" rotWithShape="0">
                      <a:srgbClr val="000000">
                        <a:alpha val="39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panose="020B0604020202020204" pitchFamily="34" charset="0"/>
                    </a:endParaRPr>
                  </a:p>
                </p:txBody>
              </p:sp>
              <p:sp>
                <p:nvSpPr>
                  <p:cNvPr id="30" name="Oval 29">
                    <a:extLst>
                      <a:ext uri="{FF2B5EF4-FFF2-40B4-BE49-F238E27FC236}">
                        <a16:creationId xmlns:a16="http://schemas.microsoft.com/office/drawing/2014/main" id="{D3AF37E2-4D03-4F1D-B2AF-BDABB4A2884F}"/>
                      </a:ext>
                    </a:extLst>
                  </p:cNvPr>
                  <p:cNvSpPr>
                    <a:spLocks noChangeArrowheads="1"/>
                  </p:cNvSpPr>
                  <p:nvPr/>
                </p:nvSpPr>
                <p:spPr bwMode="auto">
                  <a:xfrm>
                    <a:off x="3648092" y="4875363"/>
                    <a:ext cx="114295"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1" name="Oval 30">
                    <a:extLst>
                      <a:ext uri="{FF2B5EF4-FFF2-40B4-BE49-F238E27FC236}">
                        <a16:creationId xmlns:a16="http://schemas.microsoft.com/office/drawing/2014/main" id="{1928812D-EFE5-4E11-843C-32F13B8FF85A}"/>
                      </a:ext>
                    </a:extLst>
                  </p:cNvPr>
                  <p:cNvSpPr>
                    <a:spLocks noChangeArrowheads="1"/>
                  </p:cNvSpPr>
                  <p:nvPr/>
                </p:nvSpPr>
                <p:spPr bwMode="auto">
                  <a:xfrm>
                    <a:off x="3703652" y="4659499"/>
                    <a:ext cx="114295"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2" name="Oval 31">
                    <a:extLst>
                      <a:ext uri="{FF2B5EF4-FFF2-40B4-BE49-F238E27FC236}">
                        <a16:creationId xmlns:a16="http://schemas.microsoft.com/office/drawing/2014/main" id="{6DB134DB-BE23-4959-AE3A-46997D56E648}"/>
                      </a:ext>
                    </a:extLst>
                  </p:cNvPr>
                  <p:cNvSpPr>
                    <a:spLocks noChangeArrowheads="1"/>
                  </p:cNvSpPr>
                  <p:nvPr/>
                </p:nvSpPr>
                <p:spPr bwMode="auto">
                  <a:xfrm>
                    <a:off x="3684603" y="4461094"/>
                    <a:ext cx="114295"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3" name="Oval 32">
                    <a:extLst>
                      <a:ext uri="{FF2B5EF4-FFF2-40B4-BE49-F238E27FC236}">
                        <a16:creationId xmlns:a16="http://schemas.microsoft.com/office/drawing/2014/main" id="{B64769C5-7E6E-4711-8DDB-30C34C9BE239}"/>
                      </a:ext>
                    </a:extLst>
                  </p:cNvPr>
                  <p:cNvSpPr>
                    <a:spLocks noChangeArrowheads="1"/>
                  </p:cNvSpPr>
                  <p:nvPr/>
                </p:nvSpPr>
                <p:spPr bwMode="auto">
                  <a:xfrm>
                    <a:off x="3195675" y="4661086"/>
                    <a:ext cx="114295"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4" name="Oval 33">
                    <a:extLst>
                      <a:ext uri="{FF2B5EF4-FFF2-40B4-BE49-F238E27FC236}">
                        <a16:creationId xmlns:a16="http://schemas.microsoft.com/office/drawing/2014/main" id="{98200FB2-786A-480C-93D5-493958ADAFAB}"/>
                      </a:ext>
                    </a:extLst>
                  </p:cNvPr>
                  <p:cNvSpPr>
                    <a:spLocks noChangeArrowheads="1"/>
                  </p:cNvSpPr>
                  <p:nvPr/>
                </p:nvSpPr>
                <p:spPr bwMode="auto">
                  <a:xfrm>
                    <a:off x="3894144" y="4310306"/>
                    <a:ext cx="114295"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5" name="Oval 34">
                    <a:extLst>
                      <a:ext uri="{FF2B5EF4-FFF2-40B4-BE49-F238E27FC236}">
                        <a16:creationId xmlns:a16="http://schemas.microsoft.com/office/drawing/2014/main" id="{F4C636CD-B6B9-4EA5-84BD-930CD345411B}"/>
                      </a:ext>
                    </a:extLst>
                  </p:cNvPr>
                  <p:cNvSpPr>
                    <a:spLocks noChangeArrowheads="1"/>
                  </p:cNvSpPr>
                  <p:nvPr/>
                </p:nvSpPr>
                <p:spPr bwMode="auto">
                  <a:xfrm>
                    <a:off x="3524272" y="4756321"/>
                    <a:ext cx="112708" cy="11904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6" name="Oval 35">
                    <a:extLst>
                      <a:ext uri="{FF2B5EF4-FFF2-40B4-BE49-F238E27FC236}">
                        <a16:creationId xmlns:a16="http://schemas.microsoft.com/office/drawing/2014/main" id="{D434505B-BB66-4923-A974-243746F8421A}"/>
                      </a:ext>
                    </a:extLst>
                  </p:cNvPr>
                  <p:cNvSpPr>
                    <a:spLocks noChangeArrowheads="1"/>
                  </p:cNvSpPr>
                  <p:nvPr/>
                </p:nvSpPr>
                <p:spPr bwMode="auto">
                  <a:xfrm>
                    <a:off x="3362354" y="4808699"/>
                    <a:ext cx="115883"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7" name="Oval 36">
                    <a:extLst>
                      <a:ext uri="{FF2B5EF4-FFF2-40B4-BE49-F238E27FC236}">
                        <a16:creationId xmlns:a16="http://schemas.microsoft.com/office/drawing/2014/main" id="{56DA1C06-98EC-4DE7-9E2B-A216F31E5946}"/>
                      </a:ext>
                    </a:extLst>
                  </p:cNvPr>
                  <p:cNvSpPr>
                    <a:spLocks noChangeArrowheads="1"/>
                  </p:cNvSpPr>
                  <p:nvPr/>
                </p:nvSpPr>
                <p:spPr bwMode="auto">
                  <a:xfrm>
                    <a:off x="4068761" y="4276974"/>
                    <a:ext cx="114295" cy="117456"/>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8" name="Oval 37">
                    <a:extLst>
                      <a:ext uri="{FF2B5EF4-FFF2-40B4-BE49-F238E27FC236}">
                        <a16:creationId xmlns:a16="http://schemas.microsoft.com/office/drawing/2014/main" id="{EC7C8DEB-748A-4324-9787-9E4C94C28F30}"/>
                      </a:ext>
                    </a:extLst>
                  </p:cNvPr>
                  <p:cNvSpPr>
                    <a:spLocks noChangeArrowheads="1"/>
                  </p:cNvSpPr>
                  <p:nvPr/>
                </p:nvSpPr>
                <p:spPr bwMode="auto">
                  <a:xfrm>
                    <a:off x="3456013" y="4611881"/>
                    <a:ext cx="114295" cy="11904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39" name="Oval 38">
                    <a:extLst>
                      <a:ext uri="{FF2B5EF4-FFF2-40B4-BE49-F238E27FC236}">
                        <a16:creationId xmlns:a16="http://schemas.microsoft.com/office/drawing/2014/main" id="{AF5574A8-0CAD-4F7C-AC0C-0DB1FE093356}"/>
                      </a:ext>
                    </a:extLst>
                  </p:cNvPr>
                  <p:cNvSpPr>
                    <a:spLocks noChangeArrowheads="1"/>
                  </p:cNvSpPr>
                  <p:nvPr/>
                </p:nvSpPr>
                <p:spPr bwMode="auto">
                  <a:xfrm>
                    <a:off x="3535385" y="4491251"/>
                    <a:ext cx="114295" cy="12063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40" name="Oval 39">
                    <a:extLst>
                      <a:ext uri="{FF2B5EF4-FFF2-40B4-BE49-F238E27FC236}">
                        <a16:creationId xmlns:a16="http://schemas.microsoft.com/office/drawing/2014/main" id="{C77D16CA-61A2-4A39-A0EA-114D4763BAA7}"/>
                      </a:ext>
                    </a:extLst>
                  </p:cNvPr>
                  <p:cNvSpPr>
                    <a:spLocks noChangeArrowheads="1"/>
                  </p:cNvSpPr>
                  <p:nvPr/>
                </p:nvSpPr>
                <p:spPr bwMode="auto">
                  <a:xfrm>
                    <a:off x="3443314" y="5149956"/>
                    <a:ext cx="114295" cy="119042"/>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sp>
              <p:nvSpPr>
                <p:cNvPr id="159" name="Oval 158">
                  <a:extLst>
                    <a:ext uri="{FF2B5EF4-FFF2-40B4-BE49-F238E27FC236}">
                      <a16:creationId xmlns:a16="http://schemas.microsoft.com/office/drawing/2014/main" id="{778758E6-1763-42E1-9BDD-06CF7D7A8BEE}"/>
                    </a:ext>
                  </a:extLst>
                </p:cNvPr>
                <p:cNvSpPr>
                  <a:spLocks noChangeArrowheads="1"/>
                </p:cNvSpPr>
                <p:nvPr/>
              </p:nvSpPr>
              <p:spPr bwMode="auto">
                <a:xfrm>
                  <a:off x="4621399" y="4722813"/>
                  <a:ext cx="114295" cy="12065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0" name="Oval 159">
                  <a:extLst>
                    <a:ext uri="{FF2B5EF4-FFF2-40B4-BE49-F238E27FC236}">
                      <a16:creationId xmlns:a16="http://schemas.microsoft.com/office/drawing/2014/main" id="{1A5414AF-6A62-4F9C-9EDF-33F4B43DFE3E}"/>
                    </a:ext>
                  </a:extLst>
                </p:cNvPr>
                <p:cNvSpPr>
                  <a:spLocks noChangeArrowheads="1"/>
                </p:cNvSpPr>
                <p:nvPr/>
              </p:nvSpPr>
              <p:spPr bwMode="auto">
                <a:xfrm>
                  <a:off x="4505516" y="4724400"/>
                  <a:ext cx="114295" cy="12065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1" name="Oval 160">
                  <a:extLst>
                    <a:ext uri="{FF2B5EF4-FFF2-40B4-BE49-F238E27FC236}">
                      <a16:creationId xmlns:a16="http://schemas.microsoft.com/office/drawing/2014/main" id="{337BA067-1910-4F04-B5A7-7CFF2365C808}"/>
                    </a:ext>
                  </a:extLst>
                </p:cNvPr>
                <p:cNvSpPr>
                  <a:spLocks noChangeArrowheads="1"/>
                </p:cNvSpPr>
                <p:nvPr/>
              </p:nvSpPr>
              <p:spPr bwMode="auto">
                <a:xfrm>
                  <a:off x="4954759" y="5349875"/>
                  <a:ext cx="114295" cy="11906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2" name="Oval 161">
                  <a:extLst>
                    <a:ext uri="{FF2B5EF4-FFF2-40B4-BE49-F238E27FC236}">
                      <a16:creationId xmlns:a16="http://schemas.microsoft.com/office/drawing/2014/main" id="{468FC40F-D78A-43F3-969F-11C21542A22D}"/>
                    </a:ext>
                  </a:extLst>
                </p:cNvPr>
                <p:cNvSpPr>
                  <a:spLocks noChangeArrowheads="1"/>
                </p:cNvSpPr>
                <p:nvPr/>
              </p:nvSpPr>
              <p:spPr bwMode="auto">
                <a:xfrm>
                  <a:off x="4502342" y="4587875"/>
                  <a:ext cx="114295" cy="11906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3" name="Oval 162">
                  <a:extLst>
                    <a:ext uri="{FF2B5EF4-FFF2-40B4-BE49-F238E27FC236}">
                      <a16:creationId xmlns:a16="http://schemas.microsoft.com/office/drawing/2014/main" id="{1D8B5E3A-3A2A-404A-8968-B1E9A3CDB786}"/>
                    </a:ext>
                  </a:extLst>
                </p:cNvPr>
                <p:cNvSpPr>
                  <a:spLocks noChangeArrowheads="1"/>
                </p:cNvSpPr>
                <p:nvPr/>
              </p:nvSpPr>
              <p:spPr bwMode="auto">
                <a:xfrm>
                  <a:off x="4681721" y="4876800"/>
                  <a:ext cx="114295" cy="12065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4" name="Oval 163">
                  <a:extLst>
                    <a:ext uri="{FF2B5EF4-FFF2-40B4-BE49-F238E27FC236}">
                      <a16:creationId xmlns:a16="http://schemas.microsoft.com/office/drawing/2014/main" id="{98E0F0EF-72E8-4EF5-B8DA-548D3EC8EFED}"/>
                    </a:ext>
                  </a:extLst>
                </p:cNvPr>
                <p:cNvSpPr>
                  <a:spLocks noChangeArrowheads="1"/>
                </p:cNvSpPr>
                <p:nvPr/>
              </p:nvSpPr>
              <p:spPr bwMode="auto">
                <a:xfrm>
                  <a:off x="4808716" y="4835525"/>
                  <a:ext cx="112707" cy="119063"/>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5" name="Oval 164">
                  <a:extLst>
                    <a:ext uri="{FF2B5EF4-FFF2-40B4-BE49-F238E27FC236}">
                      <a16:creationId xmlns:a16="http://schemas.microsoft.com/office/drawing/2014/main" id="{5750D08D-ABAF-4ACC-9118-DE8A3E17DC60}"/>
                    </a:ext>
                  </a:extLst>
                </p:cNvPr>
                <p:cNvSpPr>
                  <a:spLocks noChangeArrowheads="1"/>
                </p:cNvSpPr>
                <p:nvPr/>
              </p:nvSpPr>
              <p:spPr bwMode="auto">
                <a:xfrm>
                  <a:off x="4935710" y="4938713"/>
                  <a:ext cx="115882" cy="117475"/>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6" name="Oval 165">
                  <a:extLst>
                    <a:ext uri="{FF2B5EF4-FFF2-40B4-BE49-F238E27FC236}">
                      <a16:creationId xmlns:a16="http://schemas.microsoft.com/office/drawing/2014/main" id="{CDB067FC-9C16-48FD-AB81-81C7448BBF75}"/>
                    </a:ext>
                  </a:extLst>
                </p:cNvPr>
                <p:cNvSpPr>
                  <a:spLocks noChangeArrowheads="1"/>
                </p:cNvSpPr>
                <p:nvPr/>
              </p:nvSpPr>
              <p:spPr bwMode="auto">
                <a:xfrm>
                  <a:off x="4599175" y="4625975"/>
                  <a:ext cx="114295" cy="12065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sp>
              <p:nvSpPr>
                <p:cNvPr id="167" name="Oval 166">
                  <a:extLst>
                    <a:ext uri="{FF2B5EF4-FFF2-40B4-BE49-F238E27FC236}">
                      <a16:creationId xmlns:a16="http://schemas.microsoft.com/office/drawing/2014/main" id="{93421B72-D711-4D03-849D-E72B8AE9DE2C}"/>
                    </a:ext>
                  </a:extLst>
                </p:cNvPr>
                <p:cNvSpPr>
                  <a:spLocks noChangeArrowheads="1"/>
                </p:cNvSpPr>
                <p:nvPr/>
              </p:nvSpPr>
              <p:spPr bwMode="auto">
                <a:xfrm>
                  <a:off x="4759505" y="4975225"/>
                  <a:ext cx="114295" cy="120650"/>
                </a:xfrm>
                <a:prstGeom prst="ellipse">
                  <a:avLst/>
                </a:prstGeom>
                <a:solidFill>
                  <a:srgbClr val="FFCCFF"/>
                </a:solidFill>
                <a:ln w="25400">
                  <a:solidFill>
                    <a:srgbClr val="DDD9C3"/>
                  </a:solidFill>
                  <a:round/>
                  <a:headEnd/>
                  <a:tailEnd/>
                </a:ln>
                <a:effectLst>
                  <a:outerShdw blurRad="63500" sx="102000" sy="102000" algn="ctr" rotWithShape="0">
                    <a:srgbClr val="000000">
                      <a:alpha val="39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endParaRPr>
                </a:p>
              </p:txBody>
            </p:sp>
          </p:grpSp>
          <p:pic>
            <p:nvPicPr>
              <p:cNvPr id="81931" name="Picture 8">
                <a:extLst>
                  <a:ext uri="{FF2B5EF4-FFF2-40B4-BE49-F238E27FC236}">
                    <a16:creationId xmlns:a16="http://schemas.microsoft.com/office/drawing/2014/main" id="{A707ADB8-5E27-4344-BE74-84FA10726E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030" y="4419600"/>
                <a:ext cx="2924175" cy="136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8">
                <a:extLst>
                  <a:ext uri="{FF2B5EF4-FFF2-40B4-BE49-F238E27FC236}">
                    <a16:creationId xmlns:a16="http://schemas.microsoft.com/office/drawing/2014/main" id="{9DBE72F9-7D70-4964-90DB-424D82EC15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8825" y="4419601"/>
                <a:ext cx="2924175" cy="13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33" name="Group 6">
                <a:extLst>
                  <a:ext uri="{FF2B5EF4-FFF2-40B4-BE49-F238E27FC236}">
                    <a16:creationId xmlns:a16="http://schemas.microsoft.com/office/drawing/2014/main" id="{20CAA923-93F2-4325-B165-23B381F03FD8}"/>
                  </a:ext>
                </a:extLst>
              </p:cNvPr>
              <p:cNvGrpSpPr>
                <a:grpSpLocks/>
              </p:cNvGrpSpPr>
              <p:nvPr/>
            </p:nvGrpSpPr>
            <p:grpSpPr bwMode="auto">
              <a:xfrm>
                <a:off x="2518233" y="3432994"/>
                <a:ext cx="685800" cy="602456"/>
                <a:chOff x="1905000" y="3215481"/>
                <a:chExt cx="685800" cy="602456"/>
              </a:xfrm>
            </p:grpSpPr>
            <p:sp>
              <p:nvSpPr>
                <p:cNvPr id="6" name="Cloud 5">
                  <a:extLst>
                    <a:ext uri="{FF2B5EF4-FFF2-40B4-BE49-F238E27FC236}">
                      <a16:creationId xmlns:a16="http://schemas.microsoft.com/office/drawing/2014/main" id="{ABBC7C10-0834-4CF0-AA9F-B5F5006594E5}"/>
                    </a:ext>
                  </a:extLst>
                </p:cNvPr>
                <p:cNvSpPr/>
                <p:nvPr/>
              </p:nvSpPr>
              <p:spPr>
                <a:xfrm>
                  <a:off x="1904822" y="3216250"/>
                  <a:ext cx="685769" cy="601662"/>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940" name="TextBox 4">
                  <a:extLst>
                    <a:ext uri="{FF2B5EF4-FFF2-40B4-BE49-F238E27FC236}">
                      <a16:creationId xmlns:a16="http://schemas.microsoft.com/office/drawing/2014/main" id="{B6A7163D-C38C-46F1-959A-7748E4E4D8F0}"/>
                    </a:ext>
                  </a:extLst>
                </p:cNvPr>
                <p:cNvSpPr txBox="1">
                  <a:spLocks noChangeArrowheads="1"/>
                </p:cNvSpPr>
                <p:nvPr/>
              </p:nvSpPr>
              <p:spPr bwMode="auto">
                <a:xfrm>
                  <a:off x="1996169" y="3325859"/>
                  <a:ext cx="436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altLang="en-US" sz="18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grpSp>
          <p:grpSp>
            <p:nvGrpSpPr>
              <p:cNvPr id="81934" name="Group 172">
                <a:extLst>
                  <a:ext uri="{FF2B5EF4-FFF2-40B4-BE49-F238E27FC236}">
                    <a16:creationId xmlns:a16="http://schemas.microsoft.com/office/drawing/2014/main" id="{194F3C16-D374-4C7B-BCD5-A01754B6B3FD}"/>
                  </a:ext>
                </a:extLst>
              </p:cNvPr>
              <p:cNvGrpSpPr>
                <a:grpSpLocks/>
              </p:cNvGrpSpPr>
              <p:nvPr/>
            </p:nvGrpSpPr>
            <p:grpSpPr bwMode="auto">
              <a:xfrm flipH="1">
                <a:off x="5105400" y="3512344"/>
                <a:ext cx="685800" cy="602456"/>
                <a:chOff x="1981200" y="3215481"/>
                <a:chExt cx="685800" cy="602456"/>
              </a:xfrm>
            </p:grpSpPr>
            <p:sp>
              <p:nvSpPr>
                <p:cNvPr id="174" name="Cloud 173">
                  <a:extLst>
                    <a:ext uri="{FF2B5EF4-FFF2-40B4-BE49-F238E27FC236}">
                      <a16:creationId xmlns:a16="http://schemas.microsoft.com/office/drawing/2014/main" id="{FD4B3A92-CCB7-4A3E-9CA4-126427CFB877}"/>
                    </a:ext>
                  </a:extLst>
                </p:cNvPr>
                <p:cNvSpPr/>
                <p:nvPr/>
              </p:nvSpPr>
              <p:spPr>
                <a:xfrm>
                  <a:off x="1981067" y="3216275"/>
                  <a:ext cx="685769" cy="601662"/>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938" name="TextBox 174">
                  <a:extLst>
                    <a:ext uri="{FF2B5EF4-FFF2-40B4-BE49-F238E27FC236}">
                      <a16:creationId xmlns:a16="http://schemas.microsoft.com/office/drawing/2014/main" id="{A5D54EFF-F9B6-47BB-94F7-066CC7CAE87A}"/>
                    </a:ext>
                  </a:extLst>
                </p:cNvPr>
                <p:cNvSpPr txBox="1">
                  <a:spLocks noChangeArrowheads="1"/>
                </p:cNvSpPr>
                <p:nvPr/>
              </p:nvSpPr>
              <p:spPr bwMode="auto">
                <a:xfrm>
                  <a:off x="2093209" y="3325859"/>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Ar</a:t>
                  </a:r>
                  <a:endParaRPr kumimoji="0" lang="en-GB" altLang="en-US" sz="1800" b="0" i="0" u="none" strike="noStrike" kern="1200" cap="none" spc="0" normalizeH="0" baseline="-25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8" name="Circular Arrow 7">
                <a:extLst>
                  <a:ext uri="{FF2B5EF4-FFF2-40B4-BE49-F238E27FC236}">
                    <a16:creationId xmlns:a16="http://schemas.microsoft.com/office/drawing/2014/main" id="{1BF9F6EA-7210-4C3F-825A-D600CE838070}"/>
                  </a:ext>
                </a:extLst>
              </p:cNvPr>
              <p:cNvSpPr/>
              <p:nvPr/>
            </p:nvSpPr>
            <p:spPr>
              <a:xfrm rot="3659451">
                <a:off x="4724559" y="3860821"/>
                <a:ext cx="977900" cy="977856"/>
              </a:xfrm>
              <a:prstGeom prst="circularArrow">
                <a:avLst>
                  <a:gd name="adj1" fmla="val 12500"/>
                  <a:gd name="adj2" fmla="val 1142319"/>
                  <a:gd name="adj3" fmla="val 20457681"/>
                  <a:gd name="adj4" fmla="val 16222049"/>
                  <a:gd name="adj5"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Circular Arrow 176">
                <a:extLst>
                  <a:ext uri="{FF2B5EF4-FFF2-40B4-BE49-F238E27FC236}">
                    <a16:creationId xmlns:a16="http://schemas.microsoft.com/office/drawing/2014/main" id="{B173CD2D-862E-4887-BBD7-BF55D9817ECA}"/>
                  </a:ext>
                </a:extLst>
              </p:cNvPr>
              <p:cNvSpPr/>
              <p:nvPr/>
            </p:nvSpPr>
            <p:spPr>
              <a:xfrm rot="2193176">
                <a:off x="2410110" y="3886199"/>
                <a:ext cx="977856" cy="977900"/>
              </a:xfrm>
              <a:prstGeom prst="circularArrow">
                <a:avLst>
                  <a:gd name="adj1" fmla="val 12500"/>
                  <a:gd name="adj2" fmla="val 1142319"/>
                  <a:gd name="adj3" fmla="val 20457681"/>
                  <a:gd name="adj4" fmla="val 16222049"/>
                  <a:gd name="adj5"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a:extLst>
                <a:ext uri="{FF2B5EF4-FFF2-40B4-BE49-F238E27FC236}">
                  <a16:creationId xmlns:a16="http://schemas.microsoft.com/office/drawing/2014/main" id="{D8154257-67B0-4DD6-9C36-899872599D4F}"/>
                </a:ext>
              </a:extLst>
            </p:cNvPr>
            <p:cNvSpPr/>
            <p:nvPr/>
          </p:nvSpPr>
          <p:spPr>
            <a:xfrm>
              <a:off x="5964238" y="1484313"/>
              <a:ext cx="3103562" cy="2292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Tema de Office">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a:style>
    </a:spDef>
  </a:objectDefaults>
  <a:extraClrSchemeLst/>
</a:theme>
</file>

<file path=ppt/theme/theme13.xml><?xml version="1.0" encoding="utf-8"?>
<a:theme xmlns:a="http://schemas.openxmlformats.org/drawingml/2006/main" name="4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5547</TotalTime>
  <Words>4778</Words>
  <Application>Microsoft Office PowerPoint</Application>
  <PresentationFormat>Presentación en pantalla (4:3)</PresentationFormat>
  <Paragraphs>608</Paragraphs>
  <Slides>92</Slides>
  <Notes>12</Notes>
  <HiddenSlides>0</HiddenSlides>
  <MMClips>2</MMClips>
  <ScaleCrop>false</ScaleCrop>
  <HeadingPairs>
    <vt:vector size="8" baseType="variant">
      <vt:variant>
        <vt:lpstr>Fuentes usadas</vt:lpstr>
      </vt:variant>
      <vt:variant>
        <vt:i4>14</vt:i4>
      </vt:variant>
      <vt:variant>
        <vt:lpstr>Tema</vt:lpstr>
      </vt:variant>
      <vt:variant>
        <vt:i4>18</vt:i4>
      </vt:variant>
      <vt:variant>
        <vt:lpstr>Servidores OLE incrustados</vt:lpstr>
      </vt:variant>
      <vt:variant>
        <vt:i4>3</vt:i4>
      </vt:variant>
      <vt:variant>
        <vt:lpstr>Títulos de diapositiva</vt:lpstr>
      </vt:variant>
      <vt:variant>
        <vt:i4>92</vt:i4>
      </vt:variant>
    </vt:vector>
  </HeadingPairs>
  <TitlesOfParts>
    <vt:vector size="127" baseType="lpstr">
      <vt:lpstr>MS PGothic</vt:lpstr>
      <vt:lpstr>Arial</vt:lpstr>
      <vt:lpstr>Arial Bold</vt:lpstr>
      <vt:lpstr>Arial Narrow</vt:lpstr>
      <vt:lpstr>Calibri</vt:lpstr>
      <vt:lpstr>Calibri Light</vt:lpstr>
      <vt:lpstr>HelveticaNeueLTStd-Bd</vt:lpstr>
      <vt:lpstr>HelveticaNeueLTStd-Lt</vt:lpstr>
      <vt:lpstr>HelveticaNeueLTStd-LtIt</vt:lpstr>
      <vt:lpstr>JansonText-Bold</vt:lpstr>
      <vt:lpstr>MTGU</vt:lpstr>
      <vt:lpstr>Neue Haas Grotesk Text Pro</vt:lpstr>
      <vt:lpstr>Times New Roman</vt:lpstr>
      <vt:lpstr>Wingdings</vt:lpstr>
      <vt:lpstr>Tema de Office</vt:lpstr>
      <vt:lpstr>Blank Presentation</vt:lpstr>
      <vt:lpstr>Office Theme</vt:lpstr>
      <vt:lpstr>9_Diseño predeterminado</vt:lpstr>
      <vt:lpstr>1_Diseño predeterminado</vt:lpstr>
      <vt:lpstr>2_Diseño predeterminado</vt:lpstr>
      <vt:lpstr>13_Tema de Office</vt:lpstr>
      <vt:lpstr>1_Office Theme</vt:lpstr>
      <vt:lpstr>3_Diseño predeterminado</vt:lpstr>
      <vt:lpstr>7_Diseño predeterminado</vt:lpstr>
      <vt:lpstr>2_Office Theme</vt:lpstr>
      <vt:lpstr>2_Tema de Office</vt:lpstr>
      <vt:lpstr>4_Diseño predeterminado</vt:lpstr>
      <vt:lpstr>4_Tema de Office</vt:lpstr>
      <vt:lpstr>4_Office Theme</vt:lpstr>
      <vt:lpstr>VanillaVTI</vt:lpstr>
      <vt:lpstr>5_Office Theme</vt:lpstr>
      <vt:lpstr>8_Tema de Office</vt:lpstr>
      <vt:lpstr>Clip</vt:lpstr>
      <vt:lpstr>CorelPhotoPaint.Image.10</vt:lpstr>
      <vt:lpstr>Image</vt:lpstr>
      <vt:lpstr>Presentación de PowerPoint</vt:lpstr>
      <vt:lpstr>The Nitrogen Cycle</vt:lpstr>
      <vt:lpstr>Ciclo del Nitrógeno</vt:lpstr>
      <vt:lpstr>Presentación de PowerPoint</vt:lpstr>
      <vt:lpstr>The Haber-Bosch process of industrial nitrogen fixation</vt:lpstr>
      <vt:lpstr>Nitrogen fixed by the Haber-Bosch process sustains half the human population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The common SYM pathway</vt:lpstr>
      <vt:lpstr>SYM genes signal early events in mycorrhizal and rhizobial symbioses</vt:lpstr>
      <vt:lpstr>Presentación de PowerPoint</vt:lpstr>
      <vt:lpstr>Calcium oscillation is at the heart of the SYM pathway</vt:lpstr>
      <vt:lpstr>Nod factors elicit a calcium spiking response in root hairs and epidermis</vt:lpstr>
      <vt:lpstr>Calcium oscillations convey information </vt:lpstr>
      <vt:lpstr>Calcium spiking is unaffected in dmi3 mutant; CCaMK is downstream</vt:lpstr>
      <vt:lpstr>CCaMK and CYCLOPS act downstream of calcium oscillations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Organogénesis nodular  Regulación hormonal local   </vt:lpstr>
      <vt:lpstr>Presentación de PowerPoint</vt:lpstr>
      <vt:lpstr>Presentación de PowerPoint</vt:lpstr>
      <vt:lpstr>Organogénesis nodular  Regulación hormonal   Auxinas y citoquininas: colocalización</vt:lpstr>
      <vt:lpstr>Presentación de PowerPoint</vt:lpstr>
      <vt:lpstr>Nitrate represses nodulation locally via root-localized CLV-like receptors</vt:lpstr>
      <vt:lpstr>Presentación de PowerPoint</vt:lpstr>
      <vt:lpstr>Presentación de PowerPoint</vt:lpstr>
      <vt:lpstr>Presentación de PowerPoint</vt:lpstr>
      <vt:lpstr>Presentación de PowerPoint</vt:lpstr>
      <vt:lpstr>Presentación de PowerPoint</vt:lpstr>
      <vt:lpstr>Organogénesis nodular  Regulación sistemica  </vt:lpstr>
      <vt:lpstr>Hypernodulating mutants revealed a role for a CLV-like receptor in AON</vt:lpstr>
      <vt:lpstr>Hypernodulating mutants revealed a role for a CLV-like receptor in AON</vt:lpstr>
      <vt:lpstr>Presentación de PowerPoint</vt:lpstr>
      <vt:lpstr>Presentación de PowerPoint</vt:lpstr>
      <vt:lpstr>Autoregulation of nodulation involves shoot- and root-derived signals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Host control of nodulation</vt:lpstr>
      <vt:lpstr>Nitrate represses nodulation locally via root-localized CLV-like receptors</vt:lpstr>
      <vt:lpstr>The host plant sanctions nodules that fail to fix nitrogen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Hernán Ramiro Lascano</cp:lastModifiedBy>
  <cp:revision>43</cp:revision>
  <dcterms:created xsi:type="dcterms:W3CDTF">2014-05-25T15:29:49Z</dcterms:created>
  <dcterms:modified xsi:type="dcterms:W3CDTF">2025-05-15T13:54:01Z</dcterms:modified>
</cp:coreProperties>
</file>