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3"/>
  </p:notesMasterIdLst>
  <p:sldIdLst>
    <p:sldId id="381" r:id="rId2"/>
    <p:sldId id="414" r:id="rId3"/>
    <p:sldId id="257" r:id="rId4"/>
    <p:sldId id="382" r:id="rId5"/>
    <p:sldId id="391" r:id="rId6"/>
    <p:sldId id="383" r:id="rId7"/>
    <p:sldId id="384" r:id="rId8"/>
    <p:sldId id="258" r:id="rId9"/>
    <p:sldId id="340" r:id="rId10"/>
    <p:sldId id="390" r:id="rId11"/>
    <p:sldId id="385" r:id="rId12"/>
    <p:sldId id="393" r:id="rId13"/>
    <p:sldId id="394" r:id="rId14"/>
    <p:sldId id="387" r:id="rId15"/>
    <p:sldId id="386" r:id="rId16"/>
    <p:sldId id="274" r:id="rId17"/>
    <p:sldId id="420" r:id="rId18"/>
    <p:sldId id="403" r:id="rId19"/>
    <p:sldId id="277" r:id="rId20"/>
    <p:sldId id="347" r:id="rId21"/>
    <p:sldId id="379" r:id="rId22"/>
    <p:sldId id="401" r:id="rId23"/>
    <p:sldId id="405" r:id="rId24"/>
    <p:sldId id="380" r:id="rId25"/>
    <p:sldId id="358" r:id="rId26"/>
    <p:sldId id="402" r:id="rId27"/>
    <p:sldId id="400" r:id="rId28"/>
    <p:sldId id="357" r:id="rId29"/>
    <p:sldId id="406" r:id="rId30"/>
    <p:sldId id="346" r:id="rId31"/>
    <p:sldId id="327" r:id="rId32"/>
    <p:sldId id="313" r:id="rId33"/>
    <p:sldId id="284" r:id="rId34"/>
    <p:sldId id="423" r:id="rId35"/>
    <p:sldId id="422" r:id="rId36"/>
    <p:sldId id="407" r:id="rId37"/>
    <p:sldId id="314" r:id="rId38"/>
    <p:sldId id="328" r:id="rId39"/>
    <p:sldId id="408" r:id="rId40"/>
    <p:sldId id="315" r:id="rId41"/>
    <p:sldId id="329" r:id="rId42"/>
    <p:sldId id="418" r:id="rId43"/>
    <p:sldId id="415" r:id="rId44"/>
    <p:sldId id="417" r:id="rId45"/>
    <p:sldId id="409" r:id="rId46"/>
    <p:sldId id="362" r:id="rId47"/>
    <p:sldId id="363" r:id="rId48"/>
    <p:sldId id="349" r:id="rId49"/>
    <p:sldId id="368" r:id="rId50"/>
    <p:sldId id="272" r:id="rId51"/>
    <p:sldId id="410" r:id="rId52"/>
    <p:sldId id="419" r:id="rId53"/>
    <p:sldId id="262" r:id="rId54"/>
    <p:sldId id="412" r:id="rId55"/>
    <p:sldId id="411" r:id="rId56"/>
    <p:sldId id="351" r:id="rId57"/>
    <p:sldId id="322" r:id="rId58"/>
    <p:sldId id="263" r:id="rId59"/>
    <p:sldId id="354" r:id="rId60"/>
    <p:sldId id="323" r:id="rId61"/>
    <p:sldId id="264" r:id="rId62"/>
    <p:sldId id="413" r:id="rId63"/>
    <p:sldId id="265" r:id="rId64"/>
    <p:sldId id="332" r:id="rId65"/>
    <p:sldId id="345" r:id="rId66"/>
    <p:sldId id="267" r:id="rId67"/>
    <p:sldId id="266" r:id="rId68"/>
    <p:sldId id="352" r:id="rId69"/>
    <p:sldId id="268" r:id="rId70"/>
    <p:sldId id="269" r:id="rId71"/>
    <p:sldId id="338" r:id="rId72"/>
    <p:sldId id="333" r:id="rId73"/>
    <p:sldId id="353" r:id="rId74"/>
    <p:sldId id="350" r:id="rId75"/>
    <p:sldId id="389" r:id="rId76"/>
    <p:sldId id="370" r:id="rId77"/>
    <p:sldId id="308" r:id="rId78"/>
    <p:sldId id="416" r:id="rId79"/>
    <p:sldId id="304" r:id="rId80"/>
    <p:sldId id="310" r:id="rId81"/>
    <p:sldId id="300" r:id="rId82"/>
    <p:sldId id="336" r:id="rId83"/>
    <p:sldId id="335" r:id="rId84"/>
    <p:sldId id="302" r:id="rId85"/>
    <p:sldId id="309" r:id="rId86"/>
    <p:sldId id="343" r:id="rId87"/>
    <p:sldId id="376" r:id="rId88"/>
    <p:sldId id="366" r:id="rId89"/>
    <p:sldId id="344" r:id="rId90"/>
    <p:sldId id="424" r:id="rId91"/>
    <p:sldId id="378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0929"/>
  </p:normalViewPr>
  <p:slideViewPr>
    <p:cSldViewPr>
      <p:cViewPr varScale="1">
        <p:scale>
          <a:sx n="84" d="100"/>
          <a:sy n="84" d="100"/>
        </p:scale>
        <p:origin x="1378" y="82"/>
      </p:cViewPr>
      <p:guideLst>
        <p:guide orient="horz" pos="4319"/>
        <p:guide pos="5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34EF47-163A-4E96-8DC9-8053B1188A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4A5605-179E-4E54-AD06-9599DCC9936C}" type="slidenum">
              <a:rPr lang="en-US" altLang="es-ES" sz="1200" smtClean="0"/>
              <a:pPr/>
              <a:t>3</a:t>
            </a:fld>
            <a:endParaRPr lang="en-US" altLang="es-E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1A12B8-8E19-432C-A503-BC0623B0DCAE}" type="slidenum">
              <a:rPr lang="en-US" altLang="es-ES" sz="1200" smtClean="0"/>
              <a:pPr/>
              <a:t>37</a:t>
            </a:fld>
            <a:endParaRPr lang="en-US" altLang="es-ES" sz="120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751B57-CABD-4E0E-A512-4CDCE39407C8}" type="slidenum">
              <a:rPr lang="en-US" altLang="es-ES" sz="1200" smtClean="0"/>
              <a:pPr/>
              <a:t>38</a:t>
            </a:fld>
            <a:endParaRPr lang="en-US" altLang="es-E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08992-C426-4F27-A488-1260C76FC02E}" type="slidenum">
              <a:rPr lang="en-US" altLang="es-ES" sz="1200" smtClean="0"/>
              <a:pPr/>
              <a:t>40</a:t>
            </a:fld>
            <a:endParaRPr lang="en-US" altLang="es-ES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68A1F6-BBDD-4916-A46B-0CED559834E3}" type="slidenum">
              <a:rPr lang="en-US" altLang="es-ES" sz="1200" smtClean="0"/>
              <a:pPr/>
              <a:t>41</a:t>
            </a:fld>
            <a:endParaRPr lang="en-US" altLang="es-ES" sz="120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Marcador de not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smtClean="0"/>
          </a:p>
        </p:txBody>
      </p:sp>
      <p:sp>
        <p:nvSpPr>
          <p:cNvPr id="4915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35EF9B-7CCA-4A44-A1C5-3BB154ABA2B9}" type="slidenum">
              <a:rPr lang="en-US" altLang="es-ES" sz="1200" smtClean="0"/>
              <a:pPr/>
              <a:t>47</a:t>
            </a:fld>
            <a:endParaRPr lang="en-US" altLang="es-E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C0B6E5-46E3-44AD-B24F-F6850777D3E0}" type="slidenum">
              <a:rPr lang="en-US" altLang="es-ES" sz="1200" smtClean="0"/>
              <a:pPr/>
              <a:t>48</a:t>
            </a:fld>
            <a:endParaRPr lang="en-US" altLang="es-ES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PP13040.jpg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84B6E9-DC47-411F-B164-C81F203D9C68}" type="slidenum">
              <a:rPr lang="en-US" altLang="es-ES" sz="1200" smtClean="0"/>
              <a:pPr/>
              <a:t>50</a:t>
            </a:fld>
            <a:endParaRPr lang="en-US" altLang="es-ES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5E94E6-63D1-4B53-B3E0-C60F1628FB43}" type="slidenum">
              <a:rPr lang="en-US" altLang="es-ES" sz="1200" smtClean="0"/>
              <a:pPr/>
              <a:t>53</a:t>
            </a:fld>
            <a:endParaRPr lang="en-US" altLang="es-ES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PP13090.jpg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10A2BC-DFDA-4824-B76A-BBEFAB0DB65F}" type="slidenum">
              <a:rPr lang="en-US" altLang="es-ES" sz="1200" smtClean="0"/>
              <a:pPr/>
              <a:t>57</a:t>
            </a:fld>
            <a:endParaRPr lang="en-US" altLang="es-E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3E3996-6204-4E4E-BEEB-E4CCF91A3DF8}" type="slidenum">
              <a:rPr lang="en-US" altLang="es-ES" sz="1200" smtClean="0"/>
              <a:pPr/>
              <a:t>58</a:t>
            </a:fld>
            <a:endParaRPr lang="en-US" altLang="es-E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PP13101.jpg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6421A9-5E4F-4B47-B800-8C3B8C7372D4}" type="slidenum">
              <a:rPr lang="en-US" altLang="es-ES" sz="1200" smtClean="0"/>
              <a:pPr/>
              <a:t>8</a:t>
            </a:fld>
            <a:endParaRPr lang="en-US" altLang="es-ES" sz="1200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PP13040.jpg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3889C2-C823-4723-BDEF-9F5D2F744E31}" type="slidenum">
              <a:rPr lang="en-US" altLang="es-ES" sz="1200" smtClean="0"/>
              <a:pPr/>
              <a:t>60</a:t>
            </a:fld>
            <a:endParaRPr lang="en-US" altLang="es-E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7C52B2-78B7-4DDC-B27E-48736138010B}" type="slidenum">
              <a:rPr lang="en-US" altLang="es-ES" sz="1200" smtClean="0"/>
              <a:pPr/>
              <a:t>61</a:t>
            </a:fld>
            <a:endParaRPr lang="en-US" altLang="es-E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PP13111.jpg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5E94E6-63D1-4B53-B3E0-C60F1628FB43}" type="slidenum">
              <a:rPr lang="en-US" altLang="es-ES" sz="1200" smtClean="0"/>
              <a:pPr/>
              <a:t>62</a:t>
            </a:fld>
            <a:endParaRPr lang="en-US" altLang="es-ES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PP13090.jpg</a:t>
            </a:r>
          </a:p>
        </p:txBody>
      </p:sp>
    </p:spTree>
    <p:extLst>
      <p:ext uri="{BB962C8B-B14F-4D97-AF65-F5344CB8AC3E}">
        <p14:creationId xmlns:p14="http://schemas.microsoft.com/office/powerpoint/2010/main" val="4091777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D24EDA-A174-4067-9A28-50E6A56A5D12}" type="slidenum">
              <a:rPr lang="en-US" altLang="es-ES" sz="1200" smtClean="0"/>
              <a:pPr/>
              <a:t>63</a:t>
            </a:fld>
            <a:endParaRPr lang="en-US" altLang="es-E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PP13120.jpg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AE34F5-7CA5-4015-9C0C-9ED0FBF7235A}" type="slidenum">
              <a:rPr lang="en-US" altLang="es-ES" sz="1200" smtClean="0"/>
              <a:pPr/>
              <a:t>64</a:t>
            </a:fld>
            <a:endParaRPr lang="en-US" altLang="es-ES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PP13101.jpg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B80842-7D9F-47AD-A4E8-3D555C527119}" type="slidenum">
              <a:rPr lang="en-US" altLang="es-ES" sz="1200" smtClean="0"/>
              <a:pPr/>
              <a:t>66</a:t>
            </a:fld>
            <a:endParaRPr lang="en-US" altLang="es-ES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PP1314A.jpg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942431-7194-44CB-B545-775725ADA7E2}" type="slidenum">
              <a:rPr lang="en-US" altLang="es-ES" sz="1200" smtClean="0"/>
              <a:pPr/>
              <a:t>67</a:t>
            </a:fld>
            <a:endParaRPr lang="en-US" altLang="es-E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PP13130.jpg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1AC7E6-B627-44E3-835E-B0B95DCF1DC1}" type="slidenum">
              <a:rPr lang="en-US" altLang="es-ES" sz="1200" smtClean="0"/>
              <a:pPr/>
              <a:t>69</a:t>
            </a:fld>
            <a:endParaRPr lang="en-US" altLang="es-ES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PP13151.jpg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312ACBF-2F23-4165-BCA4-BEC75354DC15}" type="slidenum">
              <a:rPr lang="en-US" altLang="es-ES" sz="1200" smtClean="0"/>
              <a:pPr/>
              <a:t>70</a:t>
            </a:fld>
            <a:endParaRPr lang="en-US" altLang="es-ES" sz="12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PP13161.jpg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B075CD-D172-44CD-AF0F-B39DC0C81926}" type="slidenum">
              <a:rPr lang="en-US" altLang="es-ES" sz="1200" smtClean="0"/>
              <a:pPr/>
              <a:t>71</a:t>
            </a:fld>
            <a:endParaRPr lang="en-US" alt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DB6EC1-B464-47E8-B61D-9AA2100233E2}" type="slidenum">
              <a:rPr lang="en-US" altLang="es-ES" sz="1200" smtClean="0"/>
              <a:pPr/>
              <a:t>16</a:t>
            </a:fld>
            <a:endParaRPr lang="en-US" altLang="es-ES" sz="1200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0C2C27-035F-4768-AB56-968C11F0C94B}" type="slidenum">
              <a:rPr lang="en-US" altLang="es-ES" sz="1200" smtClean="0"/>
              <a:pPr/>
              <a:t>72</a:t>
            </a:fld>
            <a:endParaRPr lang="en-US" altLang="es-ES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4EA0C7-2D16-485A-8979-DEE4718C79D4}" type="slidenum">
              <a:rPr lang="en-US" altLang="es-ES" sz="1200" smtClean="0"/>
              <a:pPr/>
              <a:t>74</a:t>
            </a:fld>
            <a:endParaRPr lang="en-US" altLang="es-E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PP13040.jpg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B9FA6D-2E5E-43F0-8CF8-E995E3FED268}" type="slidenum">
              <a:rPr lang="en-US" altLang="es-ES" sz="1200" smtClean="0"/>
              <a:pPr/>
              <a:t>77</a:t>
            </a:fld>
            <a:endParaRPr lang="en-US" altLang="es-ES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24C1F-C4A2-48A1-899D-EB0FCC94DE4D}" type="slidenum">
              <a:rPr lang="en-US" altLang="es-ES" sz="1200" smtClean="0"/>
              <a:pPr/>
              <a:t>79</a:t>
            </a:fld>
            <a:endParaRPr lang="en-US" altLang="es-E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145E76-6156-45F7-A71D-09E4125B0B3D}" type="slidenum">
              <a:rPr lang="en-US" altLang="es-ES" sz="1200" smtClean="0"/>
              <a:pPr/>
              <a:t>80</a:t>
            </a:fld>
            <a:endParaRPr lang="en-US" altLang="es-ES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F8343F-2652-4A03-AF86-BDBA90F8CB72}" type="slidenum">
              <a:rPr lang="en-US" altLang="es-ES" sz="1200" smtClean="0"/>
              <a:pPr/>
              <a:t>81</a:t>
            </a:fld>
            <a:endParaRPr lang="en-US" altLang="es-ES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B591AB-82E8-4F99-BD21-7B329EA196AE}" type="slidenum">
              <a:rPr lang="en-US" altLang="es-ES" sz="1200" smtClean="0"/>
              <a:pPr/>
              <a:t>82</a:t>
            </a:fld>
            <a:endParaRPr lang="en-US" altLang="es-E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7AC203-4573-4E9D-9363-83261B9D0F25}" type="slidenum">
              <a:rPr lang="en-US" altLang="es-ES" sz="1200" smtClean="0"/>
              <a:pPr/>
              <a:t>83</a:t>
            </a:fld>
            <a:endParaRPr lang="en-US" altLang="es-ES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20572F-FFD9-43F6-BB9E-3A825A18B86B}" type="slidenum">
              <a:rPr lang="en-US" altLang="es-ES" sz="1200" smtClean="0"/>
              <a:pPr/>
              <a:t>84</a:t>
            </a:fld>
            <a:endParaRPr lang="en-US" altLang="es-E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B9BA41-2360-4422-8A26-1517A60332C4}" type="slidenum">
              <a:rPr lang="en-US" altLang="es-ES" sz="1200" smtClean="0"/>
              <a:pPr/>
              <a:t>85</a:t>
            </a:fld>
            <a:endParaRPr lang="en-US" altLang="es-E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6421A9-5E4F-4B47-B800-8C3B8C7372D4}" type="slidenum">
              <a:rPr lang="en-US" altLang="es-ES" sz="1200" smtClean="0"/>
              <a:pPr/>
              <a:t>17</a:t>
            </a:fld>
            <a:endParaRPr lang="en-US" altLang="es-ES" sz="1200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PP13040.jpg</a:t>
            </a:r>
          </a:p>
        </p:txBody>
      </p:sp>
    </p:spTree>
    <p:extLst>
      <p:ext uri="{BB962C8B-B14F-4D97-AF65-F5344CB8AC3E}">
        <p14:creationId xmlns:p14="http://schemas.microsoft.com/office/powerpoint/2010/main" val="291085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0A05F9-BEB6-4462-9675-196206642911}" type="slidenum">
              <a:rPr lang="en-US" altLang="es-ES" sz="1200" smtClean="0"/>
              <a:pPr/>
              <a:t>19</a:t>
            </a:fld>
            <a:endParaRPr lang="en-US" altLang="es-ES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E47344-C389-4CBD-BA51-FB49DE5F645C}" type="slidenum">
              <a:rPr lang="en-US" altLang="es-ES" sz="1200" smtClean="0"/>
              <a:pPr/>
              <a:t>24</a:t>
            </a:fld>
            <a:endParaRPr lang="en-US" altLang="es-ES" sz="12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188139-A88D-48F2-84F3-58892B678DF1}" type="slidenum">
              <a:rPr lang="en-US" altLang="es-ES" sz="1200" smtClean="0"/>
              <a:pPr/>
              <a:t>31</a:t>
            </a:fld>
            <a:endParaRPr lang="en-US" altLang="es-ES" sz="12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69491C-4AEA-4B24-8A14-4E3103DB48FD}" type="slidenum">
              <a:rPr lang="en-US" altLang="es-ES" sz="1200" smtClean="0"/>
              <a:pPr/>
              <a:t>32</a:t>
            </a:fld>
            <a:endParaRPr lang="en-US" altLang="es-ES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8911D9-F9BA-47C5-8BB1-C313813184D2}" type="slidenum">
              <a:rPr lang="en-US" altLang="es-ES" sz="1200" smtClean="0"/>
              <a:pPr/>
              <a:t>33</a:t>
            </a:fld>
            <a:endParaRPr lang="en-US" altLang="es-ES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738F6-2EE6-4D51-ADBD-07F2650DBE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5DB9B-0247-42C7-9DD0-14107EA10E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0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748BF-6220-459D-B87F-890C018727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0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31CC8-D66A-4226-A45F-F27AA3E1DC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8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3136-9B58-4BEA-B2EE-62F6836917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33629-3E14-490C-A869-DA87FBB494C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0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10F9-CB68-4671-90AE-63316AD116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0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7FA7-445E-48F4-B903-B25F5E2B28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6A0EF-E958-4D2C-AC45-A0BDDD3956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DF207-4787-4258-BDE4-80D0ED7808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0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6E737-9586-4E21-91CC-6470E0FAE90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94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E01BE-BB1F-44DF-8DB4-E26B304AD1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2204B-90EE-4AD8-870B-37C0A9C6D9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Estero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pharmacology-toxicology-and-pharmaceutical-science/aromatic-amino-acid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topics/pharmacology-toxicology-and-pharmaceutical-science/gallic-acid" TargetMode="External"/><Relationship Id="rId3" Type="http://schemas.openxmlformats.org/officeDocument/2006/relationships/hyperlink" Target="https://www.sciencedirect.com/topics/pharmacology-toxicology-and-pharmaceutical-science/phosphoenolpyruvate" TargetMode="External"/><Relationship Id="rId7" Type="http://schemas.openxmlformats.org/officeDocument/2006/relationships/hyperlink" Target="https://www.sciencedirect.com/topics/pharmacology-toxicology-and-pharmaceutical-science/benzoic-acid" TargetMode="External"/><Relationship Id="rId2" Type="http://schemas.openxmlformats.org/officeDocument/2006/relationships/hyperlink" Target="https://www.sciencedirect.com/topics/pharmacology-toxicology-and-pharmaceutical-science/aromatic-amino-aci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direct.com/topics/pharmacology-toxicology-and-pharmaceutical-science/phenols" TargetMode="External"/><Relationship Id="rId11" Type="http://schemas.openxmlformats.org/officeDocument/2006/relationships/hyperlink" Target="https://www.sciencedirect.com/topics/pharmacology-toxicology-and-pharmaceutical-science/phenylalanine" TargetMode="External"/><Relationship Id="rId5" Type="http://schemas.openxmlformats.org/officeDocument/2006/relationships/hyperlink" Target="https://www.sciencedirect.com/topics/pharmacology-toxicology-and-pharmaceutical-science/coenzyme-a" TargetMode="External"/><Relationship Id="rId10" Type="http://schemas.openxmlformats.org/officeDocument/2006/relationships/hyperlink" Target="https://www.sciencedirect.com/topics/pharmacology-toxicology-and-pharmaceutical-science/tyrosine" TargetMode="External"/><Relationship Id="rId4" Type="http://schemas.openxmlformats.org/officeDocument/2006/relationships/hyperlink" Target="https://www.sciencedirect.com/topics/pharmacology-toxicology-and-pharmaceutical-science/chorismic-acid" TargetMode="External"/><Relationship Id="rId9" Type="http://schemas.openxmlformats.org/officeDocument/2006/relationships/hyperlink" Target="https://www.sciencedirect.com/topics/pharmacology-toxicology-and-pharmaceutical-science/tannin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wmf"/><Relationship Id="rId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png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12" Type="http://schemas.openxmlformats.org/officeDocument/2006/relationships/image" Target="../media/image114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wmf"/><Relationship Id="rId11" Type="http://schemas.openxmlformats.org/officeDocument/2006/relationships/image" Target="../media/image113.png"/><Relationship Id="rId5" Type="http://schemas.openxmlformats.org/officeDocument/2006/relationships/image" Target="../media/image107.wmf"/><Relationship Id="rId10" Type="http://schemas.openxmlformats.org/officeDocument/2006/relationships/image" Target="../media/image112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Relationship Id="rId14" Type="http://schemas.openxmlformats.org/officeDocument/2006/relationships/image" Target="../media/image116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wmf"/><Relationship Id="rId7" Type="http://schemas.openxmlformats.org/officeDocument/2006/relationships/image" Target="../media/image123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wmf"/><Relationship Id="rId5" Type="http://schemas.openxmlformats.org/officeDocument/2006/relationships/image" Target="../media/image121.png"/><Relationship Id="rId4" Type="http://schemas.openxmlformats.org/officeDocument/2006/relationships/image" Target="../media/image120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image" Target="../media/image125.wmf"/><Relationship Id="rId7" Type="http://schemas.openxmlformats.org/officeDocument/2006/relationships/image" Target="../media/image129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wmf"/><Relationship Id="rId5" Type="http://schemas.openxmlformats.org/officeDocument/2006/relationships/image" Target="../media/image127.png"/><Relationship Id="rId10" Type="http://schemas.openxmlformats.org/officeDocument/2006/relationships/image" Target="../media/image124.png"/><Relationship Id="rId4" Type="http://schemas.openxmlformats.org/officeDocument/2006/relationships/image" Target="../media/image126.wmf"/><Relationship Id="rId9" Type="http://schemas.openxmlformats.org/officeDocument/2006/relationships/image" Target="../media/image119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7" Type="http://schemas.openxmlformats.org/officeDocument/2006/relationships/image" Target="../media/image135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wmf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wmf"/><Relationship Id="rId5" Type="http://schemas.openxmlformats.org/officeDocument/2006/relationships/image" Target="../media/image138.wmf"/><Relationship Id="rId4" Type="http://schemas.openxmlformats.org/officeDocument/2006/relationships/image" Target="../media/image13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00"/>
            <a:ext cx="7012681" cy="6728767"/>
          </a:xfrm>
          <a:prstGeom prst="rect">
            <a:avLst/>
          </a:prstGeom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539552" y="-99392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 dirty="0" err="1" smtClean="0">
                <a:solidFill>
                  <a:srgbClr val="FFFF00"/>
                </a:solidFill>
              </a:rPr>
              <a:t>Metabolismo</a:t>
            </a:r>
            <a:r>
              <a:rPr lang="en-US" altLang="es-ES" dirty="0" smtClean="0">
                <a:solidFill>
                  <a:srgbClr val="FFFF00"/>
                </a:solidFill>
              </a:rPr>
              <a:t> </a:t>
            </a:r>
            <a:r>
              <a:rPr lang="en-US" altLang="es-ES" dirty="0" err="1" smtClean="0">
                <a:solidFill>
                  <a:srgbClr val="FFFF00"/>
                </a:solidFill>
              </a:rPr>
              <a:t>secundario</a:t>
            </a:r>
            <a:endParaRPr lang="en-US" altLang="es-E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459"/>
            <a:ext cx="7647955" cy="666654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5400000">
            <a:off x="6222366" y="3073386"/>
            <a:ext cx="4502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Transport, storage and turnover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 bwMode="auto">
          <a:xfrm>
            <a:off x="1835696" y="5445224"/>
            <a:ext cx="4536504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924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4624"/>
            <a:ext cx="7677150" cy="69818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671" y="836712"/>
            <a:ext cx="646232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29" t="52118" r="21963" b="1802"/>
          <a:stretch/>
        </p:blipFill>
        <p:spPr>
          <a:xfrm>
            <a:off x="4572000" y="158322"/>
            <a:ext cx="4815263" cy="67413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8927" b="47882"/>
          <a:stretch/>
        </p:blipFill>
        <p:spPr>
          <a:xfrm>
            <a:off x="14883" y="28574"/>
            <a:ext cx="4485109" cy="664078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 bwMode="auto">
          <a:xfrm>
            <a:off x="14883" y="764704"/>
            <a:ext cx="884709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0" y="4293096"/>
            <a:ext cx="1043608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14883" y="5733256"/>
            <a:ext cx="1460773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4067944" y="864691"/>
            <a:ext cx="1944216" cy="3320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tángulo 7"/>
          <p:cNvSpPr/>
          <p:nvPr/>
        </p:nvSpPr>
        <p:spPr bwMode="auto">
          <a:xfrm>
            <a:off x="2339752" y="158322"/>
            <a:ext cx="1944216" cy="31835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3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23005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493298" cy="64603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68" y="197840"/>
            <a:ext cx="8492464" cy="64623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702" y="117211"/>
            <a:ext cx="646232" cy="4657748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 bwMode="auto">
          <a:xfrm>
            <a:off x="251520" y="4005064"/>
            <a:ext cx="2592288" cy="15121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209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238125"/>
            <a:ext cx="75533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9112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s-ES" sz="3600" dirty="0" err="1" smtClean="0">
                <a:solidFill>
                  <a:schemeClr val="tx1"/>
                </a:solidFill>
              </a:rPr>
              <a:t>Terpenos</a:t>
            </a:r>
            <a:endParaRPr lang="en-US" altLang="es-ES" sz="3600" dirty="0" smtClean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s-ES" sz="2800" dirty="0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en-US" altLang="es-E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35618" y="908720"/>
            <a:ext cx="8229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s-ES" sz="2400" dirty="0"/>
              <a:t>Han </a:t>
            </a:r>
            <a:r>
              <a:rPr lang="en-US" altLang="es-ES" sz="2400" dirty="0" err="1"/>
              <a:t>sido</a:t>
            </a:r>
            <a:r>
              <a:rPr lang="en-US" altLang="es-ES" sz="2400" dirty="0"/>
              <a:t> </a:t>
            </a:r>
            <a:r>
              <a:rPr lang="en-US" altLang="es-ES" sz="2400" dirty="0" err="1"/>
              <a:t>descriptas</a:t>
            </a:r>
            <a:r>
              <a:rPr lang="en-US" altLang="es-ES" sz="2400" dirty="0"/>
              <a:t> dos </a:t>
            </a:r>
            <a:r>
              <a:rPr lang="en-US" altLang="es-ES" sz="2400" dirty="0" err="1"/>
              <a:t>v</a:t>
            </a:r>
            <a:r>
              <a:rPr lang="en-US" altLang="ja-JP" sz="2400" dirty="0" err="1"/>
              <a:t>ías</a:t>
            </a:r>
            <a:r>
              <a:rPr lang="en-US" altLang="ja-JP" sz="2400" dirty="0"/>
              <a:t> de </a:t>
            </a:r>
            <a:r>
              <a:rPr lang="en-US" altLang="ja-JP" sz="2400" dirty="0" err="1"/>
              <a:t>síntesis</a:t>
            </a:r>
            <a:r>
              <a:rPr lang="en-US" altLang="ja-JP" sz="2400" dirty="0"/>
              <a:t>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/>
              <a:t>	1. </a:t>
            </a:r>
            <a:r>
              <a:rPr lang="en-US" altLang="ja-JP" sz="2400" dirty="0" err="1">
                <a:solidFill>
                  <a:srgbClr val="FF0000"/>
                </a:solidFill>
              </a:rPr>
              <a:t>Vía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</a:rPr>
              <a:t>citosolica</a:t>
            </a:r>
            <a:r>
              <a:rPr lang="en-US" altLang="ja-JP" sz="2400" dirty="0"/>
              <a:t> con el </a:t>
            </a:r>
            <a:r>
              <a:rPr lang="en-US" altLang="ja-JP" sz="2400" dirty="0" err="1">
                <a:solidFill>
                  <a:srgbClr val="FF0000"/>
                </a:solidFill>
              </a:rPr>
              <a:t>ácido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</a:rPr>
              <a:t>mevalónico</a:t>
            </a:r>
            <a:r>
              <a:rPr lang="en-US" altLang="ja-JP" sz="2400" dirty="0"/>
              <a:t> </a:t>
            </a:r>
            <a:r>
              <a:rPr lang="en-US" altLang="ja-JP" sz="2400" dirty="0" err="1"/>
              <a:t>como</a:t>
            </a:r>
            <a:r>
              <a:rPr lang="en-US" altLang="ja-JP" sz="2400" dirty="0"/>
              <a:t> precursor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/>
              <a:t>	2. </a:t>
            </a:r>
            <a:r>
              <a:rPr lang="en-US" altLang="ja-JP" sz="2400" dirty="0" err="1">
                <a:solidFill>
                  <a:srgbClr val="00B050"/>
                </a:solidFill>
              </a:rPr>
              <a:t>Vía</a:t>
            </a:r>
            <a:r>
              <a:rPr lang="en-US" altLang="ja-JP" sz="2400" dirty="0">
                <a:solidFill>
                  <a:srgbClr val="00B050"/>
                </a:solidFill>
              </a:rPr>
              <a:t> </a:t>
            </a:r>
            <a:r>
              <a:rPr lang="en-US" altLang="ja-JP" sz="2400" dirty="0" err="1">
                <a:solidFill>
                  <a:srgbClr val="00B050"/>
                </a:solidFill>
              </a:rPr>
              <a:t>cloroplastica</a:t>
            </a:r>
            <a:r>
              <a:rPr lang="en-US" altLang="ja-JP" sz="2400" dirty="0"/>
              <a:t> con el </a:t>
            </a:r>
            <a:r>
              <a:rPr lang="en-US" altLang="ja-JP" sz="2400" dirty="0" err="1">
                <a:solidFill>
                  <a:srgbClr val="00B050"/>
                </a:solidFill>
              </a:rPr>
              <a:t>metil-eritritol</a:t>
            </a:r>
            <a:r>
              <a:rPr lang="en-US" altLang="ja-JP" sz="2400" dirty="0">
                <a:solidFill>
                  <a:srgbClr val="00B050"/>
                </a:solidFill>
              </a:rPr>
              <a:t> </a:t>
            </a:r>
            <a:r>
              <a:rPr lang="en-US" altLang="ja-JP" sz="2400" dirty="0" err="1">
                <a:solidFill>
                  <a:srgbClr val="00B050"/>
                </a:solidFill>
              </a:rPr>
              <a:t>fosfato</a:t>
            </a:r>
            <a:r>
              <a:rPr lang="en-US" altLang="ja-JP" sz="2400" dirty="0"/>
              <a:t> (MEP) </a:t>
            </a:r>
            <a:r>
              <a:rPr lang="en-US" altLang="ja-JP" sz="2400" dirty="0" err="1"/>
              <a:t>como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precursor</a:t>
            </a:r>
            <a:endParaRPr lang="en-US" altLang="es-ES" sz="2400" dirty="0"/>
          </a:p>
        </p:txBody>
      </p:sp>
      <p:sp>
        <p:nvSpPr>
          <p:cNvPr id="2" name="Rectángulo 1"/>
          <p:cNvSpPr/>
          <p:nvPr/>
        </p:nvSpPr>
        <p:spPr>
          <a:xfrm>
            <a:off x="-36512" y="3573016"/>
            <a:ext cx="9217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s-ES" dirty="0" err="1"/>
              <a:t>Algunos</a:t>
            </a:r>
            <a:r>
              <a:rPr lang="en-US" altLang="es-ES" dirty="0"/>
              <a:t> </a:t>
            </a:r>
            <a:r>
              <a:rPr lang="en-US" altLang="es-ES" dirty="0" err="1"/>
              <a:t>metabolitos</a:t>
            </a:r>
            <a:r>
              <a:rPr lang="en-US" altLang="es-ES" dirty="0"/>
              <a:t> </a:t>
            </a:r>
            <a:r>
              <a:rPr lang="en-US" altLang="es-ES" dirty="0" err="1"/>
              <a:t>tienen</a:t>
            </a:r>
            <a:r>
              <a:rPr lang="en-US" altLang="es-ES" dirty="0"/>
              <a:t> </a:t>
            </a:r>
            <a:r>
              <a:rPr lang="en-US" altLang="es-ES" dirty="0" err="1"/>
              <a:t>funciones</a:t>
            </a:r>
            <a:r>
              <a:rPr lang="en-US" altLang="es-ES" dirty="0"/>
              <a:t> </a:t>
            </a:r>
            <a:r>
              <a:rPr lang="en-US" altLang="es-ES" dirty="0" err="1"/>
              <a:t>en</a:t>
            </a:r>
            <a:r>
              <a:rPr lang="en-US" altLang="es-ES" dirty="0"/>
              <a:t> el </a:t>
            </a:r>
            <a:r>
              <a:rPr lang="en-US" altLang="es-ES" dirty="0" err="1"/>
              <a:t>metabolismo</a:t>
            </a:r>
            <a:r>
              <a:rPr lang="en-US" altLang="es-ES" dirty="0"/>
              <a:t> </a:t>
            </a:r>
            <a:r>
              <a:rPr lang="en-US" altLang="es-ES" dirty="0" err="1"/>
              <a:t>primario</a:t>
            </a:r>
            <a:endParaRPr lang="en-US" altLang="es-ES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s-ES" dirty="0"/>
              <a:t>Se </a:t>
            </a:r>
            <a:r>
              <a:rPr lang="en-US" altLang="es-ES" dirty="0" err="1"/>
              <a:t>han</a:t>
            </a:r>
            <a:r>
              <a:rPr lang="en-US" altLang="es-ES" dirty="0"/>
              <a:t> </a:t>
            </a:r>
            <a:r>
              <a:rPr lang="en-US" altLang="es-ES" dirty="0" err="1"/>
              <a:t>descripto</a:t>
            </a:r>
            <a:r>
              <a:rPr lang="en-US" altLang="es-ES" dirty="0"/>
              <a:t> mas de 30.000 </a:t>
            </a:r>
            <a:r>
              <a:rPr lang="en-US" altLang="es-ES" dirty="0" err="1"/>
              <a:t>terpenos</a:t>
            </a:r>
            <a:endParaRPr lang="en-US" altLang="es-ES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s-ES" dirty="0" err="1"/>
              <a:t>Filogeneticamente</a:t>
            </a:r>
            <a:r>
              <a:rPr lang="en-US" altLang="es-ES" dirty="0"/>
              <a:t> </a:t>
            </a:r>
            <a:r>
              <a:rPr lang="en-US" altLang="es-ES" dirty="0" err="1"/>
              <a:t>estan</a:t>
            </a:r>
            <a:r>
              <a:rPr lang="en-US" altLang="es-ES" dirty="0"/>
              <a:t> </a:t>
            </a:r>
            <a:r>
              <a:rPr lang="en-US" altLang="es-ES" dirty="0" err="1"/>
              <a:t>ampliamente</a:t>
            </a:r>
            <a:r>
              <a:rPr lang="en-US" altLang="es-ES" dirty="0"/>
              <a:t> </a:t>
            </a:r>
            <a:r>
              <a:rPr lang="en-US" altLang="es-ES" dirty="0" err="1"/>
              <a:t>distribuidos</a:t>
            </a:r>
            <a:r>
              <a:rPr lang="en-US" altLang="es-ES" dirty="0"/>
              <a:t> </a:t>
            </a:r>
            <a:r>
              <a:rPr lang="en-US" altLang="es-ES" dirty="0" err="1"/>
              <a:t>en</a:t>
            </a:r>
            <a:r>
              <a:rPr lang="en-US" altLang="es-ES" dirty="0"/>
              <a:t> el </a:t>
            </a:r>
            <a:r>
              <a:rPr lang="en-US" altLang="es-ES" dirty="0" err="1"/>
              <a:t>reino</a:t>
            </a:r>
            <a:r>
              <a:rPr lang="en-US" altLang="es-ES" dirty="0"/>
              <a:t> vegetal, </a:t>
            </a:r>
            <a:r>
              <a:rPr lang="en-US" altLang="es-ES" dirty="0" err="1"/>
              <a:t>teniendo</a:t>
            </a:r>
            <a:r>
              <a:rPr lang="en-US" altLang="es-ES" dirty="0"/>
              <a:t> </a:t>
            </a:r>
            <a:r>
              <a:rPr lang="en-US" altLang="es-ES" dirty="0" err="1"/>
              <a:t>una</a:t>
            </a:r>
            <a:r>
              <a:rPr lang="en-US" altLang="es-ES" dirty="0"/>
              <a:t> </a:t>
            </a:r>
            <a:r>
              <a:rPr lang="en-US" altLang="es-ES" dirty="0" err="1"/>
              <a:t>importancia</a:t>
            </a:r>
            <a:r>
              <a:rPr lang="en-US" altLang="es-ES" dirty="0"/>
              <a:t> clave la </a:t>
            </a:r>
            <a:r>
              <a:rPr lang="en-US" altLang="es-ES" dirty="0" err="1">
                <a:solidFill>
                  <a:srgbClr val="FF0000"/>
                </a:solidFill>
              </a:rPr>
              <a:t>duplicacion</a:t>
            </a:r>
            <a:r>
              <a:rPr lang="en-US" altLang="es-ES" dirty="0">
                <a:solidFill>
                  <a:srgbClr val="FF0000"/>
                </a:solidFill>
              </a:rPr>
              <a:t> </a:t>
            </a:r>
            <a:r>
              <a:rPr lang="en-US" altLang="es-ES" dirty="0" err="1">
                <a:solidFill>
                  <a:srgbClr val="FF0000"/>
                </a:solidFill>
              </a:rPr>
              <a:t>gen</a:t>
            </a:r>
            <a:r>
              <a:rPr lang="en-US" altLang="ja-JP" dirty="0" err="1">
                <a:solidFill>
                  <a:srgbClr val="FF0000"/>
                </a:solidFill>
              </a:rPr>
              <a:t>ética</a:t>
            </a:r>
            <a:r>
              <a:rPr lang="en-US" altLang="ja-JP" dirty="0"/>
              <a:t> para la </a:t>
            </a:r>
            <a:r>
              <a:rPr lang="en-US" altLang="ja-JP" dirty="0" err="1"/>
              <a:t>aparicion</a:t>
            </a:r>
            <a:r>
              <a:rPr lang="en-US" altLang="ja-JP" dirty="0"/>
              <a:t> de </a:t>
            </a:r>
            <a:r>
              <a:rPr lang="en-US" altLang="ja-JP" dirty="0" err="1"/>
              <a:t>su</a:t>
            </a:r>
            <a:r>
              <a:rPr lang="en-US" altLang="ja-JP" dirty="0"/>
              <a:t> </a:t>
            </a:r>
            <a:r>
              <a:rPr lang="en-US" altLang="ja-JP" dirty="0" err="1"/>
              <a:t>diversidad</a:t>
            </a:r>
            <a:endParaRPr lang="en-US" alt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P1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1113"/>
            <a:ext cx="8615363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5652120" y="3501008"/>
            <a:ext cx="1512168" cy="10801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7164288" y="3465004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4788024" y="2276872"/>
            <a:ext cx="1584176" cy="9361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5508104" y="1168884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7452320" y="1150882"/>
            <a:ext cx="1296144" cy="115212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6372200" y="5589240"/>
            <a:ext cx="1512168" cy="720080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1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" r="31419" b="63383"/>
          <a:stretch/>
        </p:blipFill>
        <p:spPr>
          <a:xfrm>
            <a:off x="-21961" y="332656"/>
            <a:ext cx="4545156" cy="28803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4" y="4119485"/>
            <a:ext cx="7682260" cy="27385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6501" r="31419" b="8954"/>
          <a:stretch/>
        </p:blipFill>
        <p:spPr>
          <a:xfrm>
            <a:off x="4764793" y="332656"/>
            <a:ext cx="4011476" cy="37868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 bwMode="auto">
          <a:xfrm>
            <a:off x="4211960" y="4221088"/>
            <a:ext cx="2088232" cy="26915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-180528" y="1700808"/>
            <a:ext cx="136815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6660232" y="223093"/>
            <a:ext cx="1944216" cy="19019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423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29680" y="174217"/>
            <a:ext cx="82846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/>
              <a:t>El </a:t>
            </a:r>
            <a:r>
              <a:rPr lang="en-US" altLang="es-ES" sz="2400" dirty="0" err="1"/>
              <a:t>isopreno</a:t>
            </a:r>
            <a:r>
              <a:rPr lang="en-US" altLang="es-ES" sz="2400" dirty="0"/>
              <a:t> </a:t>
            </a:r>
            <a:r>
              <a:rPr lang="en-US" altLang="es-ES" sz="2400" dirty="0" err="1"/>
              <a:t>es</a:t>
            </a:r>
            <a:r>
              <a:rPr lang="en-US" altLang="es-ES" sz="2400" dirty="0"/>
              <a:t> la </a:t>
            </a:r>
            <a:r>
              <a:rPr lang="en-US" altLang="es-ES" sz="2400" dirty="0" err="1">
                <a:solidFill>
                  <a:srgbClr val="FF0000"/>
                </a:solidFill>
              </a:rPr>
              <a:t>unidad</a:t>
            </a:r>
            <a:r>
              <a:rPr lang="en-US" altLang="es-ES" sz="2400" dirty="0">
                <a:solidFill>
                  <a:srgbClr val="FF0000"/>
                </a:solidFill>
              </a:rPr>
              <a:t> </a:t>
            </a:r>
            <a:r>
              <a:rPr lang="en-US" altLang="es-ES" sz="2400" dirty="0" err="1">
                <a:solidFill>
                  <a:srgbClr val="FF0000"/>
                </a:solidFill>
              </a:rPr>
              <a:t>b</a:t>
            </a:r>
            <a:r>
              <a:rPr lang="en-US" altLang="ja-JP" sz="2400" dirty="0" err="1">
                <a:solidFill>
                  <a:srgbClr val="FF0000"/>
                </a:solidFill>
              </a:rPr>
              <a:t>ásica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que </a:t>
            </a:r>
            <a:r>
              <a:rPr lang="en-US" altLang="ja-JP" sz="2400" dirty="0" err="1"/>
              <a:t>constituye</a:t>
            </a:r>
            <a:r>
              <a:rPr lang="en-US" altLang="ja-JP" sz="2400" dirty="0"/>
              <a:t> </a:t>
            </a:r>
            <a:r>
              <a:rPr lang="en-US" altLang="ja-JP" sz="2400" dirty="0" err="1"/>
              <a:t>los</a:t>
            </a:r>
            <a:r>
              <a:rPr lang="en-US" altLang="ja-JP" sz="2400" dirty="0"/>
              <a:t> </a:t>
            </a:r>
            <a:r>
              <a:rPr lang="en-US" altLang="ja-JP" sz="2400" dirty="0" err="1"/>
              <a:t>terpenos</a:t>
            </a:r>
            <a:endParaRPr lang="en-US" altLang="es-E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/>
              <a:t>( </a:t>
            </a:r>
            <a:r>
              <a:rPr lang="en-US" altLang="es-ES" sz="2400" dirty="0" err="1"/>
              <a:t>terpenos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tambi</a:t>
            </a:r>
            <a:r>
              <a:rPr lang="en-US" altLang="ja-JP" sz="2400" dirty="0" err="1"/>
              <a:t>én</a:t>
            </a:r>
            <a:r>
              <a:rPr lang="en-US" altLang="ja-JP" sz="2400" dirty="0"/>
              <a:t> </a:t>
            </a:r>
            <a:r>
              <a:rPr lang="en-US" altLang="ja-JP" sz="2400" dirty="0" err="1"/>
              <a:t>llamados</a:t>
            </a:r>
            <a:r>
              <a:rPr lang="en-US" altLang="ja-JP" sz="2400" dirty="0"/>
              <a:t> </a:t>
            </a:r>
            <a:r>
              <a:rPr lang="en-US" altLang="es-ES" sz="2400" dirty="0"/>
              <a:t>“</a:t>
            </a:r>
            <a:r>
              <a:rPr lang="en-US" altLang="es-ES" sz="2400" dirty="0" err="1"/>
              <a:t>isoprenoides</a:t>
            </a:r>
            <a:r>
              <a:rPr lang="en-US" altLang="es-ES" sz="2400" dirty="0"/>
              <a:t>”)</a:t>
            </a:r>
            <a:endParaRPr lang="en-US" altLang="es-ES" sz="1800" dirty="0"/>
          </a:p>
        </p:txBody>
      </p:sp>
      <p:sp>
        <p:nvSpPr>
          <p:cNvPr id="2" name="Rectángulo 1"/>
          <p:cNvSpPr/>
          <p:nvPr/>
        </p:nvSpPr>
        <p:spPr>
          <a:xfrm>
            <a:off x="323527" y="530120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It was discovered that some </a:t>
            </a:r>
            <a:r>
              <a:rPr lang="en-US" dirty="0" err="1" smtClean="0"/>
              <a:t>terpenoids</a:t>
            </a:r>
            <a:r>
              <a:rPr lang="en-US" dirty="0" smtClean="0"/>
              <a:t> could be </a:t>
            </a:r>
            <a:r>
              <a:rPr lang="en-US" dirty="0" err="1" smtClean="0"/>
              <a:t>pyrolized</a:t>
            </a:r>
            <a:r>
              <a:rPr lang="en-US" dirty="0" smtClean="0"/>
              <a:t> to give isoprene, a C diene with an </a:t>
            </a:r>
            <a:r>
              <a:rPr lang="en-US" dirty="0" err="1" smtClean="0"/>
              <a:t>isopentenoid</a:t>
            </a:r>
            <a:r>
              <a:rPr lang="en-US" dirty="0" smtClean="0"/>
              <a:t> skeleton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8311" t="1367" r="68243" b="87080"/>
          <a:stretch/>
        </p:blipFill>
        <p:spPr>
          <a:xfrm>
            <a:off x="2735795" y="1366580"/>
            <a:ext cx="3672409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" y="2560831"/>
            <a:ext cx="90979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14114" y="2570381"/>
            <a:ext cx="1533550" cy="1358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ángulo 3"/>
          <p:cNvSpPr/>
          <p:nvPr/>
        </p:nvSpPr>
        <p:spPr bwMode="auto">
          <a:xfrm>
            <a:off x="0" y="3973104"/>
            <a:ext cx="1547664" cy="648072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14114" y="4793079"/>
            <a:ext cx="1749574" cy="504056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ángulo 1"/>
          <p:cNvSpPr>
            <a:spLocks noChangeArrowheads="1"/>
          </p:cNvSpPr>
          <p:nvPr/>
        </p:nvSpPr>
        <p:spPr bwMode="auto">
          <a:xfrm>
            <a:off x="107504" y="5729481"/>
            <a:ext cx="83925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 smtClean="0"/>
              <a:t>- Alkaloids</a:t>
            </a:r>
            <a:r>
              <a:rPr lang="en-US" altLang="en-US" sz="2000" dirty="0"/>
              <a:t>, NPAAs, cyanogenic glycosides and </a:t>
            </a:r>
            <a:r>
              <a:rPr lang="en-US" altLang="en-US" sz="2000" dirty="0" smtClean="0"/>
              <a:t>protease inhibitors</a:t>
            </a:r>
            <a:r>
              <a:rPr lang="en-US" altLang="en-US" sz="2000" dirty="0"/>
              <a:t>, </a:t>
            </a:r>
            <a:endParaRPr lang="en-US" altLang="en-US" sz="2000" dirty="0" smtClean="0"/>
          </a:p>
          <a:p>
            <a:r>
              <a:rPr lang="en-US" altLang="en-US" sz="2000" dirty="0" smtClean="0"/>
              <a:t>are </a:t>
            </a:r>
            <a:r>
              <a:rPr lang="en-US" altLang="en-US" sz="2000" dirty="0"/>
              <a:t>metabolized and </a:t>
            </a:r>
            <a:r>
              <a:rPr lang="en-US" altLang="en-US" sz="2000" dirty="0">
                <a:solidFill>
                  <a:srgbClr val="FF0000"/>
                </a:solidFill>
              </a:rPr>
              <a:t>serve as a nitrogen source</a:t>
            </a:r>
            <a:r>
              <a:rPr lang="en-US" altLang="en-US" sz="2000" dirty="0"/>
              <a:t> for the growing</a:t>
            </a:r>
          </a:p>
          <a:p>
            <a:r>
              <a:rPr lang="en-US" altLang="en-US" sz="2000" dirty="0"/>
              <a:t>seedling </a:t>
            </a:r>
          </a:p>
        </p:txBody>
      </p:sp>
      <p:sp>
        <p:nvSpPr>
          <p:cNvPr id="10" name="Rectángulo 1"/>
          <p:cNvSpPr>
            <a:spLocks noChangeArrowheads="1"/>
          </p:cNvSpPr>
          <p:nvPr/>
        </p:nvSpPr>
        <p:spPr bwMode="auto">
          <a:xfrm>
            <a:off x="0" y="10795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smtClean="0"/>
              <a:t>A </a:t>
            </a:r>
            <a:r>
              <a:rPr lang="en-US" altLang="en-US" dirty="0"/>
              <a:t>characteristic feature of plants (and other </a:t>
            </a:r>
            <a:r>
              <a:rPr lang="en-US" altLang="en-US" dirty="0">
                <a:solidFill>
                  <a:srgbClr val="FF0000"/>
                </a:solidFill>
              </a:rPr>
              <a:t>sessile </a:t>
            </a:r>
            <a:r>
              <a:rPr lang="en-US" altLang="en-US" dirty="0" smtClean="0">
                <a:solidFill>
                  <a:srgbClr val="FF0000"/>
                </a:solidFill>
              </a:rPr>
              <a:t>organisms</a:t>
            </a:r>
            <a:r>
              <a:rPr lang="en-US" altLang="en-US" dirty="0"/>
              <a:t>)</a:t>
            </a:r>
            <a:endParaRPr lang="en-US" altLang="en-US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1331640" y="781559"/>
            <a:ext cx="6732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is their capacity to synthesize an enormous variety of low molecular weight compounds, </a:t>
            </a:r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/>
              <a:t>so-called </a:t>
            </a:r>
            <a:r>
              <a:rPr lang="en-US" altLang="en-US" b="1" dirty="0">
                <a:solidFill>
                  <a:srgbClr val="FF0000"/>
                </a:solidFill>
              </a:rPr>
              <a:t>secondary metabolites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6" t="36500"/>
          <a:stretch/>
        </p:blipFill>
        <p:spPr bwMode="auto">
          <a:xfrm>
            <a:off x="3695972" y="2770772"/>
            <a:ext cx="5268516" cy="237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51520" y="54868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These studies gave rise to the </a:t>
            </a:r>
            <a:r>
              <a:rPr lang="en-US" dirty="0" err="1" smtClean="0"/>
              <a:t>socalled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isoprene rule</a:t>
            </a:r>
            <a:r>
              <a:rPr lang="en-US" dirty="0" smtClean="0"/>
              <a:t>, which states that all </a:t>
            </a:r>
            <a:r>
              <a:rPr lang="en-US" dirty="0" err="1" smtClean="0"/>
              <a:t>terpenoids</a:t>
            </a:r>
            <a:r>
              <a:rPr lang="en-US" dirty="0" smtClean="0"/>
              <a:t> are derived from the ordered,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head-to-tail</a:t>
            </a:r>
            <a:r>
              <a:rPr lang="en-US" dirty="0" smtClean="0"/>
              <a:t> joining of isoprene units.</a:t>
            </a:r>
            <a:endParaRPr lang="en-US" dirty="0"/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6" r="62347"/>
          <a:stretch/>
        </p:blipFill>
        <p:spPr bwMode="auto">
          <a:xfrm>
            <a:off x="395536" y="2778388"/>
            <a:ext cx="3099891" cy="237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139952" y="519399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pyrethrins</a:t>
            </a:r>
            <a:r>
              <a:rPr lang="en-US" dirty="0" smtClean="0"/>
              <a:t>) which seem to be limited almost exclusively to members of family </a:t>
            </a:r>
            <a:r>
              <a:rPr lang="en-US" dirty="0" err="1" smtClean="0"/>
              <a:t>Asteraceae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upo 3"/>
          <p:cNvGrpSpPr>
            <a:grpSpLocks/>
          </p:cNvGrpSpPr>
          <p:nvPr/>
        </p:nvGrpSpPr>
        <p:grpSpPr bwMode="auto">
          <a:xfrm>
            <a:off x="0" y="4509120"/>
            <a:ext cx="10548664" cy="2016224"/>
            <a:chOff x="611560" y="1988841"/>
            <a:chExt cx="8151813" cy="1008112"/>
          </a:xfrm>
        </p:grpSpPr>
        <p:pic>
          <p:nvPicPr>
            <p:cNvPr id="19459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757" b="89775"/>
            <a:stretch>
              <a:fillRect/>
            </a:stretch>
          </p:blipFill>
          <p:spPr bwMode="auto">
            <a:xfrm>
              <a:off x="611560" y="1988841"/>
              <a:ext cx="8151813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0" name="Rectángulo 1"/>
            <p:cNvSpPr>
              <a:spLocks noChangeArrowheads="1"/>
            </p:cNvSpPr>
            <p:nvPr/>
          </p:nvSpPr>
          <p:spPr bwMode="auto">
            <a:xfrm>
              <a:off x="6660232" y="2420888"/>
              <a:ext cx="194421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393"/>
            <a:ext cx="8439150" cy="421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708404" cy="388843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>
            <a:off x="7452320" y="3429000"/>
            <a:ext cx="1579612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7236296" y="3717032"/>
            <a:ext cx="1795636" cy="43204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586361"/>
            <a:ext cx="6572225" cy="20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  <p:sp>
        <p:nvSpPr>
          <p:cNvPr id="4" name="Elipse 3"/>
          <p:cNvSpPr/>
          <p:nvPr/>
        </p:nvSpPr>
        <p:spPr bwMode="auto">
          <a:xfrm>
            <a:off x="4283968" y="1988840"/>
            <a:ext cx="2088232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1691680" y="1988840"/>
            <a:ext cx="2088232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22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fecha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ES" sz="1400" smtClean="0"/>
          </a:p>
        </p:txBody>
      </p:sp>
      <p:sp>
        <p:nvSpPr>
          <p:cNvPr id="20483" name="Marcador de pie de página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ES" sz="1400" smtClean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352800" y="2743200"/>
            <a:ext cx="2438400" cy="1524000"/>
          </a:xfrm>
          <a:prstGeom prst="rect">
            <a:avLst/>
          </a:prstGeom>
          <a:solidFill>
            <a:schemeClr val="tx1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2800" b="1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ISOPRENE</a:t>
            </a:r>
            <a:endParaRPr lang="en-US" altLang="es-ES"/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304800" y="1295400"/>
            <a:ext cx="25908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highest rate of emission in woody plants, e.g. oaks, poplars</a:t>
            </a: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228600" y="4267200"/>
            <a:ext cx="25908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Global isoprene emission from plants is</a:t>
            </a:r>
            <a:b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s-ES" sz="2000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5x10</a:t>
            </a:r>
            <a:r>
              <a:rPr lang="en-US" altLang="es-ES" sz="2000" baseline="30000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  <a:r>
              <a:rPr lang="en-US" altLang="es-ES" sz="2000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 C year</a:t>
            </a:r>
            <a:r>
              <a:rPr lang="en-US" altLang="es-ES" sz="2000" baseline="30000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  <a:endParaRPr lang="en-US" altLang="es-ES" sz="2000">
              <a:solidFill>
                <a:srgbClr val="FF211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6324600" y="4267200"/>
            <a:ext cx="24384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most common volatile hydrocarbon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6096000" y="1524000"/>
            <a:ext cx="28194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Atmospheric chemistry (generate large amounts of O</a:t>
            </a:r>
            <a:r>
              <a:rPr lang="en-US" altLang="es-ES" sz="1800" baseline="-250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forms secondary organic aerosols</a:t>
            </a:r>
            <a:r>
              <a:rPr lang="en-US" altLang="es-ES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00400" y="228600"/>
            <a:ext cx="26670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6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Building unit of biomolecules, such as hormones, chlorophyll, fragrances, natural rubber </a:t>
            </a:r>
            <a:endParaRPr lang="en-US" altLang="es-ES" sz="1600">
              <a:solidFill>
                <a:srgbClr val="0B60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3200400" y="4953000"/>
            <a:ext cx="2819400" cy="16764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Isoprene synthases:</a:t>
            </a:r>
            <a:b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thylakoid-bound lumenal protein,</a:t>
            </a:r>
            <a:b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b) free soluble synthase</a:t>
            </a:r>
          </a:p>
        </p:txBody>
      </p:sp>
      <p:sp>
        <p:nvSpPr>
          <p:cNvPr id="66576" name="AutoShape 16"/>
          <p:cNvSpPr>
            <a:spLocks noChangeArrowheads="1"/>
          </p:cNvSpPr>
          <p:nvPr/>
        </p:nvSpPr>
        <p:spPr bwMode="auto">
          <a:xfrm>
            <a:off x="4343400" y="1752600"/>
            <a:ext cx="457200" cy="990600"/>
          </a:xfrm>
          <a:prstGeom prst="upArrow">
            <a:avLst>
              <a:gd name="adj1" fmla="val 23954"/>
              <a:gd name="adj2" fmla="val 56945"/>
            </a:avLst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6577" name="AutoShape 17"/>
          <p:cNvSpPr>
            <a:spLocks noChangeArrowheads="1"/>
          </p:cNvSpPr>
          <p:nvPr/>
        </p:nvSpPr>
        <p:spPr bwMode="auto">
          <a:xfrm>
            <a:off x="4495800" y="4267200"/>
            <a:ext cx="381000" cy="685800"/>
          </a:xfrm>
          <a:prstGeom prst="downArrow">
            <a:avLst>
              <a:gd name="adj1" fmla="val 33333"/>
              <a:gd name="adj2" fmla="val 45000"/>
            </a:avLst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6579" name="AutoShape 19"/>
          <p:cNvSpPr>
            <a:spLocks noChangeArrowheads="1"/>
          </p:cNvSpPr>
          <p:nvPr/>
        </p:nvSpPr>
        <p:spPr bwMode="auto">
          <a:xfrm>
            <a:off x="5791200" y="3048000"/>
            <a:ext cx="1676400" cy="609600"/>
          </a:xfrm>
          <a:custGeom>
            <a:avLst/>
            <a:gdLst>
              <a:gd name="T0" fmla="*/ 94442245 w 21600"/>
              <a:gd name="T1" fmla="*/ 0 h 21600"/>
              <a:gd name="T2" fmla="*/ 58771169 w 21600"/>
              <a:gd name="T3" fmla="*/ 5097554 h 21600"/>
              <a:gd name="T4" fmla="*/ 0 w 21600"/>
              <a:gd name="T5" fmla="*/ 16181578 h 21600"/>
              <a:gd name="T6" fmla="*/ 50205774 w 21600"/>
              <a:gd name="T7" fmla="*/ 17204267 h 21600"/>
              <a:gd name="T8" fmla="*/ 100411471 w 21600"/>
              <a:gd name="T9" fmla="*/ 11904387 h 21600"/>
              <a:gd name="T10" fmla="*/ 130107267 w 21600"/>
              <a:gd name="T11" fmla="*/ 5097554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31 h 21600"/>
              <a:gd name="T20" fmla="*/ 166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79" y="0"/>
                </a:moveTo>
                <a:lnTo>
                  <a:pt x="9757" y="6400"/>
                </a:lnTo>
                <a:lnTo>
                  <a:pt x="14687" y="6400"/>
                </a:lnTo>
                <a:lnTo>
                  <a:pt x="14687" y="19031"/>
                </a:lnTo>
                <a:lnTo>
                  <a:pt x="0" y="19031"/>
                </a:lnTo>
                <a:lnTo>
                  <a:pt x="0" y="21600"/>
                </a:lnTo>
                <a:lnTo>
                  <a:pt x="16670" y="21600"/>
                </a:lnTo>
                <a:lnTo>
                  <a:pt x="16670" y="6400"/>
                </a:lnTo>
                <a:lnTo>
                  <a:pt x="21600" y="6400"/>
                </a:lnTo>
                <a:lnTo>
                  <a:pt x="15679" y="0"/>
                </a:lnTo>
                <a:close/>
              </a:path>
            </a:pathLst>
          </a:cu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AutoShape 20"/>
          <p:cNvSpPr>
            <a:spLocks noChangeArrowheads="1"/>
          </p:cNvSpPr>
          <p:nvPr/>
        </p:nvSpPr>
        <p:spPr bwMode="auto">
          <a:xfrm rot="10800000">
            <a:off x="1676400" y="3505200"/>
            <a:ext cx="1676400" cy="762000"/>
          </a:xfrm>
          <a:custGeom>
            <a:avLst/>
            <a:gdLst>
              <a:gd name="T0" fmla="*/ 94442245 w 21600"/>
              <a:gd name="T1" fmla="*/ 0 h 21600"/>
              <a:gd name="T2" fmla="*/ 58771169 w 21600"/>
              <a:gd name="T3" fmla="*/ 7964946 h 21600"/>
              <a:gd name="T4" fmla="*/ 0 w 21600"/>
              <a:gd name="T5" fmla="*/ 25283689 h 21600"/>
              <a:gd name="T6" fmla="*/ 50205774 w 21600"/>
              <a:gd name="T7" fmla="*/ 26881667 h 21600"/>
              <a:gd name="T8" fmla="*/ 100411471 w 21600"/>
              <a:gd name="T9" fmla="*/ 18600632 h 21600"/>
              <a:gd name="T10" fmla="*/ 130107267 w 21600"/>
              <a:gd name="T11" fmla="*/ 79649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31 h 21600"/>
              <a:gd name="T20" fmla="*/ 166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79" y="0"/>
                </a:moveTo>
                <a:lnTo>
                  <a:pt x="9757" y="6400"/>
                </a:lnTo>
                <a:lnTo>
                  <a:pt x="14687" y="6400"/>
                </a:lnTo>
                <a:lnTo>
                  <a:pt x="14687" y="19031"/>
                </a:lnTo>
                <a:lnTo>
                  <a:pt x="0" y="19031"/>
                </a:lnTo>
                <a:lnTo>
                  <a:pt x="0" y="21600"/>
                </a:lnTo>
                <a:lnTo>
                  <a:pt x="16670" y="21600"/>
                </a:lnTo>
                <a:lnTo>
                  <a:pt x="16670" y="6400"/>
                </a:lnTo>
                <a:lnTo>
                  <a:pt x="21600" y="6400"/>
                </a:lnTo>
                <a:lnTo>
                  <a:pt x="15679" y="0"/>
                </a:lnTo>
                <a:close/>
              </a:path>
            </a:pathLst>
          </a:cu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1" name="AutoShape 21"/>
          <p:cNvSpPr>
            <a:spLocks noChangeArrowheads="1"/>
          </p:cNvSpPr>
          <p:nvPr/>
        </p:nvSpPr>
        <p:spPr bwMode="auto">
          <a:xfrm rot="10800000" flipV="1">
            <a:off x="1676400" y="2819400"/>
            <a:ext cx="1676400" cy="685800"/>
          </a:xfrm>
          <a:custGeom>
            <a:avLst/>
            <a:gdLst>
              <a:gd name="T0" fmla="*/ 94502471 w 21600"/>
              <a:gd name="T1" fmla="*/ 0 h 21600"/>
              <a:gd name="T2" fmla="*/ 58891622 w 21600"/>
              <a:gd name="T3" fmla="*/ 6451600 h 21600"/>
              <a:gd name="T4" fmla="*/ 0 w 21600"/>
              <a:gd name="T5" fmla="*/ 20492911 h 21600"/>
              <a:gd name="T6" fmla="*/ 50205774 w 21600"/>
              <a:gd name="T7" fmla="*/ 21774150 h 21600"/>
              <a:gd name="T8" fmla="*/ 100411471 w 21600"/>
              <a:gd name="T9" fmla="*/ 15066518 h 21600"/>
              <a:gd name="T10" fmla="*/ 130107267 w 21600"/>
              <a:gd name="T11" fmla="*/ 64516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56 h 21600"/>
              <a:gd name="T20" fmla="*/ 166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89" y="0"/>
                </a:moveTo>
                <a:lnTo>
                  <a:pt x="9777" y="6400"/>
                </a:lnTo>
                <a:lnTo>
                  <a:pt x="14707" y="6400"/>
                </a:lnTo>
                <a:lnTo>
                  <a:pt x="14707" y="19056"/>
                </a:lnTo>
                <a:lnTo>
                  <a:pt x="0" y="19056"/>
                </a:lnTo>
                <a:lnTo>
                  <a:pt x="0" y="21600"/>
                </a:lnTo>
                <a:lnTo>
                  <a:pt x="16670" y="21600"/>
                </a:lnTo>
                <a:lnTo>
                  <a:pt x="16670" y="6400"/>
                </a:lnTo>
                <a:lnTo>
                  <a:pt x="21600" y="6400"/>
                </a:lnTo>
                <a:lnTo>
                  <a:pt x="15689" y="0"/>
                </a:lnTo>
                <a:close/>
              </a:path>
            </a:pathLst>
          </a:cu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2" name="AutoShape 22"/>
          <p:cNvSpPr>
            <a:spLocks noChangeArrowheads="1"/>
          </p:cNvSpPr>
          <p:nvPr/>
        </p:nvSpPr>
        <p:spPr bwMode="auto">
          <a:xfrm flipV="1">
            <a:off x="5791200" y="3657600"/>
            <a:ext cx="1676400" cy="609600"/>
          </a:xfrm>
          <a:custGeom>
            <a:avLst/>
            <a:gdLst>
              <a:gd name="T0" fmla="*/ 94442245 w 21600"/>
              <a:gd name="T1" fmla="*/ 0 h 21600"/>
              <a:gd name="T2" fmla="*/ 58771169 w 21600"/>
              <a:gd name="T3" fmla="*/ 5097554 h 21600"/>
              <a:gd name="T4" fmla="*/ 0 w 21600"/>
              <a:gd name="T5" fmla="*/ 16181578 h 21600"/>
              <a:gd name="T6" fmla="*/ 50205774 w 21600"/>
              <a:gd name="T7" fmla="*/ 17204267 h 21600"/>
              <a:gd name="T8" fmla="*/ 100411471 w 21600"/>
              <a:gd name="T9" fmla="*/ 11904387 h 21600"/>
              <a:gd name="T10" fmla="*/ 130107267 w 21600"/>
              <a:gd name="T11" fmla="*/ 5097554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31 h 21600"/>
              <a:gd name="T20" fmla="*/ 166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79" y="0"/>
                </a:moveTo>
                <a:lnTo>
                  <a:pt x="9757" y="6400"/>
                </a:lnTo>
                <a:lnTo>
                  <a:pt x="14687" y="6400"/>
                </a:lnTo>
                <a:lnTo>
                  <a:pt x="14687" y="19031"/>
                </a:lnTo>
                <a:lnTo>
                  <a:pt x="0" y="19031"/>
                </a:lnTo>
                <a:lnTo>
                  <a:pt x="0" y="21600"/>
                </a:lnTo>
                <a:lnTo>
                  <a:pt x="16670" y="21600"/>
                </a:lnTo>
                <a:lnTo>
                  <a:pt x="16670" y="6400"/>
                </a:lnTo>
                <a:lnTo>
                  <a:pt x="21600" y="6400"/>
                </a:lnTo>
                <a:lnTo>
                  <a:pt x="15679" y="0"/>
                </a:lnTo>
                <a:close/>
              </a:path>
            </a:pathLst>
          </a:cu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70" grpId="0" animBg="1"/>
      <p:bldP spid="66571" grpId="0" animBg="1"/>
      <p:bldP spid="66572" grpId="0" animBg="1"/>
      <p:bldP spid="66573" grpId="0" animBg="1"/>
      <p:bldP spid="66574" grpId="0" animBg="1"/>
      <p:bldP spid="66575" grpId="0" animBg="1"/>
      <p:bldP spid="66576" grpId="0" animBg="1"/>
      <p:bldP spid="6657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7" b="81017"/>
          <a:stretch>
            <a:fillRect/>
          </a:stretch>
        </p:blipFill>
        <p:spPr bwMode="auto">
          <a:xfrm>
            <a:off x="467544" y="332656"/>
            <a:ext cx="81518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 bwMode="auto">
          <a:xfrm>
            <a:off x="4716016" y="332656"/>
            <a:ext cx="3600400" cy="1656184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37457"/>
            <a:ext cx="8827557" cy="2668314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 bwMode="auto">
          <a:xfrm>
            <a:off x="2636168" y="2881183"/>
            <a:ext cx="2376264" cy="10466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259904" y="3077344"/>
            <a:ext cx="2376264" cy="10466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4736917" y="2780928"/>
            <a:ext cx="2376264" cy="10466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Elipse 9"/>
          <p:cNvSpPr/>
          <p:nvPr/>
        </p:nvSpPr>
        <p:spPr bwMode="auto">
          <a:xfrm>
            <a:off x="6711197" y="2981437"/>
            <a:ext cx="2376264" cy="10466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79973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</a:t>
            </a:r>
            <a:r>
              <a:rPr lang="en-US" dirty="0" err="1" smtClean="0"/>
              <a:t>ytokinins</a:t>
            </a:r>
            <a:r>
              <a:rPr lang="en-US" dirty="0" smtClean="0"/>
              <a:t>, chlorophylls and the </a:t>
            </a:r>
            <a:r>
              <a:rPr lang="en-US" dirty="0" err="1" smtClean="0"/>
              <a:t>quinone</a:t>
            </a:r>
            <a:r>
              <a:rPr lang="en-US" dirty="0" smtClean="0"/>
              <a:t>-based electron carriers (the </a:t>
            </a:r>
            <a:r>
              <a:rPr lang="en-US" dirty="0" err="1" smtClean="0"/>
              <a:t>plastoquinones</a:t>
            </a:r>
            <a:r>
              <a:rPr lang="en-US" dirty="0" smtClean="0"/>
              <a:t> and </a:t>
            </a:r>
            <a:r>
              <a:rPr lang="en-US" dirty="0" err="1" smtClean="0"/>
              <a:t>ubiquinones</a:t>
            </a:r>
            <a:r>
              <a:rPr lang="en-US" dirty="0" smtClean="0"/>
              <a:t>), have </a:t>
            </a:r>
            <a:r>
              <a:rPr lang="en-US" dirty="0" err="1" smtClean="0">
                <a:solidFill>
                  <a:srgbClr val="FF0000"/>
                </a:solidFill>
              </a:rPr>
              <a:t>terpenoid</a:t>
            </a:r>
            <a:r>
              <a:rPr lang="en-US" dirty="0" smtClean="0">
                <a:solidFill>
                  <a:srgbClr val="FF0000"/>
                </a:solidFill>
              </a:rPr>
              <a:t> side chains</a:t>
            </a:r>
            <a:r>
              <a:rPr lang="en-US" dirty="0" smtClean="0"/>
              <a:t> attached to a non-</a:t>
            </a:r>
            <a:r>
              <a:rPr lang="en-US" dirty="0" err="1" smtClean="0"/>
              <a:t>terpenoid</a:t>
            </a:r>
            <a:r>
              <a:rPr lang="en-US" dirty="0" smtClean="0"/>
              <a:t> nucleus. 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397786" y="4772006"/>
            <a:ext cx="852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 facilitate anchoring to or movement within membranes.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212104" y="2852936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roteins have also been found to have </a:t>
            </a:r>
            <a:r>
              <a:rPr lang="en-US" dirty="0" err="1" smtClean="0"/>
              <a:t>terpenoid</a:t>
            </a:r>
            <a:r>
              <a:rPr lang="en-US" dirty="0" smtClean="0"/>
              <a:t> side chains attached. 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397786" y="5373216"/>
            <a:ext cx="8497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 serves to target </a:t>
            </a:r>
            <a:r>
              <a:rPr lang="en-US" dirty="0" smtClean="0">
                <a:solidFill>
                  <a:srgbClr val="FF0000"/>
                </a:solidFill>
              </a:rPr>
              <a:t>proteins to membranes</a:t>
            </a:r>
            <a:r>
              <a:rPr lang="en-US" dirty="0" smtClean="0"/>
              <a:t> or direct </a:t>
            </a:r>
            <a:r>
              <a:rPr lang="en-US" dirty="0" smtClean="0">
                <a:solidFill>
                  <a:srgbClr val="FF0000"/>
                </a:solidFill>
              </a:rPr>
              <a:t>protein–protein interactions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Flecha abajo 5"/>
          <p:cNvSpPr/>
          <p:nvPr/>
        </p:nvSpPr>
        <p:spPr bwMode="auto">
          <a:xfrm>
            <a:off x="7236296" y="1593744"/>
            <a:ext cx="360040" cy="479963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72200" y="2031231"/>
            <a:ext cx="2172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hydrophobicity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58846" y="147614"/>
            <a:ext cx="2333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PRENYLATION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2123728" y="4005149"/>
            <a:ext cx="460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increases protein hydrophobicity</a:t>
            </a:r>
          </a:p>
        </p:txBody>
      </p:sp>
      <p:sp>
        <p:nvSpPr>
          <p:cNvPr id="11" name="Flecha abajo 10"/>
          <p:cNvSpPr/>
          <p:nvPr/>
        </p:nvSpPr>
        <p:spPr bwMode="auto">
          <a:xfrm>
            <a:off x="4082770" y="3455989"/>
            <a:ext cx="576064" cy="497048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1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10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6737" b="45652"/>
          <a:stretch/>
        </p:blipFill>
        <p:spPr>
          <a:xfrm>
            <a:off x="52652" y="92150"/>
            <a:ext cx="9056002" cy="18002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3568" y="2079494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FF0000"/>
                </a:solidFill>
              </a:rPr>
              <a:t>SAG Genes</a:t>
            </a:r>
            <a:r>
              <a:rPr lang="es-AR" sz="2000" dirty="0" smtClean="0"/>
              <a:t> </a:t>
            </a:r>
          </a:p>
          <a:p>
            <a:r>
              <a:rPr lang="es-AR" sz="2000" dirty="0" smtClean="0"/>
              <a:t>expresión específica durante el </a:t>
            </a:r>
            <a:r>
              <a:rPr lang="es-AR" sz="2000" dirty="0" err="1" smtClean="0"/>
              <a:t>envejeci</a:t>
            </a:r>
            <a:r>
              <a:rPr lang="es-AR" sz="2000" dirty="0" smtClean="0"/>
              <a:t>-miento foliar</a:t>
            </a:r>
            <a:endParaRPr lang="en-US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716016" y="2132856"/>
            <a:ext cx="3235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err="1" smtClean="0">
                <a:solidFill>
                  <a:srgbClr val="FF0000"/>
                </a:solidFill>
              </a:rPr>
              <a:t>Citocinina</a:t>
            </a:r>
            <a:r>
              <a:rPr lang="es-AR" sz="2000" dirty="0" smtClean="0"/>
              <a:t> es una hormona</a:t>
            </a:r>
          </a:p>
          <a:p>
            <a:r>
              <a:rPr lang="es-AR" sz="2000" dirty="0" err="1" smtClean="0"/>
              <a:t>antisenescente</a:t>
            </a:r>
            <a:endParaRPr lang="en-U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8434" r="50833" b="54763"/>
          <a:stretch/>
        </p:blipFill>
        <p:spPr>
          <a:xfrm>
            <a:off x="683568" y="3349573"/>
            <a:ext cx="6984776" cy="3657614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 bwMode="auto">
          <a:xfrm>
            <a:off x="2123728" y="3645024"/>
            <a:ext cx="3168352" cy="6480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5292080" y="3764727"/>
            <a:ext cx="1152128" cy="5809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Flecha abajo 9"/>
          <p:cNvSpPr/>
          <p:nvPr/>
        </p:nvSpPr>
        <p:spPr bwMode="auto">
          <a:xfrm rot="19604268">
            <a:off x="3151488" y="3007367"/>
            <a:ext cx="432048" cy="549867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Arco 11"/>
          <p:cNvSpPr/>
          <p:nvPr/>
        </p:nvSpPr>
        <p:spPr bwMode="auto">
          <a:xfrm>
            <a:off x="6326269" y="4756303"/>
            <a:ext cx="2152842" cy="1996579"/>
          </a:xfrm>
          <a:prstGeom prst="arc">
            <a:avLst>
              <a:gd name="adj1" fmla="val 16200000"/>
              <a:gd name="adj2" fmla="val 53558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 bwMode="auto">
          <a:xfrm>
            <a:off x="3923928" y="5517232"/>
            <a:ext cx="1008112" cy="100811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Rectángulo 13"/>
          <p:cNvSpPr/>
          <p:nvPr/>
        </p:nvSpPr>
        <p:spPr bwMode="auto">
          <a:xfrm rot="16200000">
            <a:off x="2090260" y="4451745"/>
            <a:ext cx="1891652" cy="165618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" name="Rectángulo 14"/>
          <p:cNvSpPr/>
          <p:nvPr/>
        </p:nvSpPr>
        <p:spPr bwMode="auto">
          <a:xfrm rot="16200000">
            <a:off x="4994327" y="4869161"/>
            <a:ext cx="1891652" cy="230425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36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8" t="25000" b="6362"/>
          <a:stretch/>
        </p:blipFill>
        <p:spPr bwMode="auto">
          <a:xfrm>
            <a:off x="1187624" y="0"/>
            <a:ext cx="6732240" cy="66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tángulo 1"/>
          <p:cNvSpPr/>
          <p:nvPr/>
        </p:nvSpPr>
        <p:spPr bwMode="auto">
          <a:xfrm>
            <a:off x="1187624" y="1340768"/>
            <a:ext cx="6732240" cy="187220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1187624" y="3356992"/>
            <a:ext cx="6732240" cy="1512168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20933636">
            <a:off x="1118560" y="2337606"/>
            <a:ext cx="5495221" cy="59301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545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67544" y="332656"/>
            <a:ext cx="8382000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s-ES" sz="2400" dirty="0"/>
              <a:t>El </a:t>
            </a:r>
            <a:r>
              <a:rPr lang="en-US" altLang="es-ES" sz="2400" b="1" dirty="0" err="1"/>
              <a:t>metabolismo</a:t>
            </a:r>
            <a:r>
              <a:rPr lang="en-US" altLang="es-ES" sz="2400" b="1" dirty="0"/>
              <a:t> </a:t>
            </a:r>
            <a:r>
              <a:rPr lang="en-US" altLang="es-ES" sz="2400" b="1" dirty="0" err="1"/>
              <a:t>secundario</a:t>
            </a:r>
            <a:r>
              <a:rPr lang="en-US" altLang="es-ES" sz="2400" dirty="0"/>
              <a:t> </a:t>
            </a:r>
            <a:r>
              <a:rPr lang="en-US" altLang="es-ES" sz="2400" dirty="0" err="1" smtClean="0"/>
              <a:t>comprende</a:t>
            </a:r>
            <a:r>
              <a:rPr lang="en-US" altLang="es-ES" sz="2400" dirty="0" smtClean="0"/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s-ES" sz="2400" dirty="0" smtClean="0"/>
          </a:p>
          <a:p>
            <a:pPr marL="457200" indent="-457200">
              <a:lnSpc>
                <a:spcPct val="80000"/>
              </a:lnSpc>
              <a:spcBef>
                <a:spcPct val="0"/>
              </a:spcBef>
              <a:buFontTx/>
              <a:buAutoNum type="arabicParenR"/>
            </a:pPr>
            <a:r>
              <a:rPr lang="en-US" altLang="es-ES" sz="2400" dirty="0" err="1" smtClean="0"/>
              <a:t>aquellos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procesos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químicos</a:t>
            </a:r>
            <a:r>
              <a:rPr lang="en-US" altLang="es-ES" sz="2400" dirty="0"/>
              <a:t> </a:t>
            </a:r>
            <a:r>
              <a:rPr lang="en-US" altLang="es-ES" sz="2400" dirty="0" smtClean="0"/>
              <a:t>y </a:t>
            </a:r>
            <a:r>
              <a:rPr lang="en-US" altLang="es-ES" sz="2400" dirty="0" err="1" smtClean="0"/>
              <a:t>moléculas</a:t>
            </a:r>
            <a:r>
              <a:rPr lang="en-US" altLang="es-ES" sz="2400" dirty="0" smtClean="0"/>
              <a:t> que </a:t>
            </a:r>
            <a:r>
              <a:rPr lang="en-US" altLang="es-ES" sz="2400" dirty="0"/>
              <a:t>no </a:t>
            </a:r>
            <a:r>
              <a:rPr lang="en-US" altLang="es-ES" sz="2400" dirty="0" err="1" smtClean="0"/>
              <a:t>tienen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caracter</a:t>
            </a:r>
            <a:r>
              <a:rPr lang="en-US" altLang="es-ES" sz="2400" dirty="0"/>
              <a:t> </a:t>
            </a:r>
            <a:r>
              <a:rPr lang="en-US" altLang="es-ES" sz="2400" dirty="0" smtClean="0"/>
              <a:t>universal, </a:t>
            </a:r>
          </a:p>
          <a:p>
            <a:pPr marL="457200" indent="-457200">
              <a:lnSpc>
                <a:spcPct val="80000"/>
              </a:lnSpc>
              <a:spcBef>
                <a:spcPct val="0"/>
              </a:spcBef>
              <a:buFontTx/>
              <a:buAutoNum type="arabicParenR"/>
            </a:pPr>
            <a:endParaRPr lang="en-US" altLang="es-ES" sz="2400" dirty="0" smtClean="0"/>
          </a:p>
          <a:p>
            <a:pPr marL="457200" indent="-457200">
              <a:lnSpc>
                <a:spcPct val="80000"/>
              </a:lnSpc>
              <a:spcBef>
                <a:spcPct val="0"/>
              </a:spcBef>
              <a:buFontTx/>
              <a:buAutoNum type="arabicParenR"/>
            </a:pPr>
            <a:r>
              <a:rPr lang="en-US" altLang="es-ES" sz="2400" dirty="0" smtClean="0"/>
              <a:t>son </a:t>
            </a:r>
            <a:r>
              <a:rPr lang="en-US" altLang="es-ES" sz="2400" dirty="0" err="1"/>
              <a:t>únicos</a:t>
            </a:r>
            <a:r>
              <a:rPr lang="en-US" altLang="es-ES" sz="2400" dirty="0"/>
              <a:t> para </a:t>
            </a:r>
            <a:r>
              <a:rPr lang="en-US" altLang="es-ES" sz="2400" dirty="0" err="1"/>
              <a:t>una</a:t>
            </a:r>
            <a:r>
              <a:rPr lang="en-US" altLang="es-ES" sz="2400" dirty="0"/>
              <a:t> </a:t>
            </a:r>
            <a:r>
              <a:rPr lang="en-US" altLang="es-ES" sz="2400" dirty="0" err="1"/>
              <a:t>especie</a:t>
            </a:r>
            <a:r>
              <a:rPr lang="en-US" altLang="es-ES" sz="2400" dirty="0"/>
              <a:t> o </a:t>
            </a:r>
            <a:r>
              <a:rPr lang="en-US" altLang="es-ES" sz="2400" dirty="0" err="1"/>
              <a:t>grupo</a:t>
            </a:r>
            <a:r>
              <a:rPr lang="en-US" altLang="es-ES" sz="24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smtClean="0"/>
              <a:t>3) </a:t>
            </a:r>
            <a:r>
              <a:rPr lang="en-US" altLang="es-ES" sz="2400" dirty="0" err="1" smtClean="0"/>
              <a:t>cumplen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funciones</a:t>
            </a:r>
            <a:r>
              <a:rPr lang="en-US" altLang="es-ES" sz="2400" dirty="0"/>
              <a:t>  </a:t>
            </a:r>
            <a:r>
              <a:rPr lang="en-US" altLang="es-ES" sz="2400" dirty="0" err="1"/>
              <a:t>importantes</a:t>
            </a:r>
            <a:r>
              <a:rPr lang="en-US" altLang="es-ES" sz="2400" dirty="0"/>
              <a:t> para la </a:t>
            </a:r>
            <a:r>
              <a:rPr lang="en-US" altLang="es-ES" sz="2400" dirty="0" err="1"/>
              <a:t>supervivencia</a:t>
            </a:r>
            <a:r>
              <a:rPr lang="en-US" altLang="es-ES" sz="2400" dirty="0"/>
              <a:t> e </a:t>
            </a:r>
            <a:r>
              <a:rPr lang="en-US" altLang="es-ES" sz="2400" dirty="0" err="1"/>
              <a:t>interacción</a:t>
            </a:r>
            <a:r>
              <a:rPr lang="en-US" altLang="es-ES" sz="2400" dirty="0"/>
              <a:t> con el </a:t>
            </a:r>
            <a:r>
              <a:rPr lang="en-US" altLang="es-ES" sz="2400" dirty="0" err="1"/>
              <a:t>entorno</a:t>
            </a:r>
            <a:r>
              <a:rPr lang="en-US" altLang="es-ES" sz="24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7544" y="3573016"/>
            <a:ext cx="8382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Se </a:t>
            </a:r>
            <a:r>
              <a:rPr lang="en-US" altLang="es-ES" sz="2400" dirty="0" err="1"/>
              <a:t>los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suele</a:t>
            </a:r>
            <a:r>
              <a:rPr lang="en-US" altLang="es-ES" sz="2400" dirty="0"/>
              <a:t> </a:t>
            </a:r>
            <a:r>
              <a:rPr lang="en-US" altLang="es-ES" sz="2400" dirty="0" err="1"/>
              <a:t>clasificar</a:t>
            </a:r>
            <a:r>
              <a:rPr lang="en-US" altLang="es-ES" sz="2400" dirty="0"/>
              <a:t> de </a:t>
            </a:r>
            <a:r>
              <a:rPr lang="en-US" altLang="es-ES" sz="2400" dirty="0" err="1"/>
              <a:t>acuerdo</a:t>
            </a:r>
            <a:r>
              <a:rPr lang="en-US" altLang="es-ES" sz="2400" dirty="0"/>
              <a:t> a </a:t>
            </a:r>
            <a:r>
              <a:rPr lang="en-US" altLang="es-ES" sz="2400" dirty="0" err="1"/>
              <a:t>su</a:t>
            </a:r>
            <a:r>
              <a:rPr lang="en-US" altLang="es-ES" sz="2400" dirty="0"/>
              <a:t> </a:t>
            </a:r>
            <a:r>
              <a:rPr lang="en-US" altLang="es-ES" sz="2400" dirty="0" err="1">
                <a:solidFill>
                  <a:srgbClr val="FF0000"/>
                </a:solidFill>
              </a:rPr>
              <a:t>origen</a:t>
            </a:r>
            <a:r>
              <a:rPr lang="en-US" altLang="es-ES" sz="2400" dirty="0">
                <a:solidFill>
                  <a:srgbClr val="FF0000"/>
                </a:solidFill>
              </a:rPr>
              <a:t> </a:t>
            </a:r>
            <a:r>
              <a:rPr lang="en-US" altLang="es-ES" sz="2400" dirty="0" err="1">
                <a:solidFill>
                  <a:srgbClr val="FF0000"/>
                </a:solidFill>
              </a:rPr>
              <a:t>metab</a:t>
            </a:r>
            <a:r>
              <a:rPr lang="en-US" altLang="ja-JP" sz="2400" dirty="0" err="1">
                <a:solidFill>
                  <a:srgbClr val="FF0000"/>
                </a:solidFill>
              </a:rPr>
              <a:t>ólico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	</a:t>
            </a:r>
            <a:endParaRPr lang="en-US" altLang="ja-JP" sz="2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	</a:t>
            </a:r>
            <a:r>
              <a:rPr lang="en-US" altLang="es-ES" sz="2400" dirty="0" err="1" smtClean="0"/>
              <a:t>Terpenos</a:t>
            </a:r>
            <a:r>
              <a:rPr lang="en-US" altLang="es-ES" sz="2400" dirty="0" smtClean="0"/>
              <a:t> (o </a:t>
            </a:r>
            <a:r>
              <a:rPr lang="en-US" altLang="es-ES" sz="2400" dirty="0" err="1" smtClean="0"/>
              <a:t>isoprenoides</a:t>
            </a:r>
            <a:r>
              <a:rPr lang="en-US" altLang="es-ES" sz="24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	</a:t>
            </a:r>
            <a:r>
              <a:rPr lang="en-US" altLang="es-ES" sz="2400" dirty="0" err="1" smtClean="0"/>
              <a:t>Compuestos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fen</a:t>
            </a:r>
            <a:r>
              <a:rPr lang="en-US" altLang="ja-JP" sz="2400" dirty="0" err="1" smtClean="0"/>
              <a:t>ólicos</a:t>
            </a:r>
            <a:r>
              <a:rPr lang="en-US" altLang="ja-JP" sz="2400" dirty="0" smtClean="0"/>
              <a:t> (o </a:t>
            </a:r>
            <a:r>
              <a:rPr lang="en-US" altLang="ja-JP" sz="2400" dirty="0" err="1" smtClean="0"/>
              <a:t>fenilpropanoides</a:t>
            </a:r>
            <a:r>
              <a:rPr lang="en-US" altLang="ja-JP" sz="2400" dirty="0" smtClean="0"/>
              <a:t>)</a:t>
            </a:r>
            <a:endParaRPr lang="en-US" altLang="ja-JP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	</a:t>
            </a:r>
            <a:r>
              <a:rPr lang="en-US" altLang="es-ES" sz="2400" dirty="0" err="1" smtClean="0"/>
              <a:t>Compuestos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nitrogenados</a:t>
            </a:r>
            <a:r>
              <a:rPr lang="en-US" altLang="es-ES" sz="2400" dirty="0"/>
              <a:t> </a:t>
            </a:r>
            <a:r>
              <a:rPr lang="en-US" altLang="es-ES" sz="2400" dirty="0" smtClean="0"/>
              <a:t>(o </a:t>
            </a:r>
            <a:r>
              <a:rPr lang="en-US" altLang="es-ES" sz="2400" dirty="0" err="1" smtClean="0"/>
              <a:t>alcaloides</a:t>
            </a:r>
            <a:r>
              <a:rPr lang="en-US" altLang="es-ES" sz="2400" dirty="0" smtClean="0"/>
              <a:t>)</a:t>
            </a:r>
            <a:endParaRPr lang="en-US" alt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4" b="74313"/>
          <a:stretch>
            <a:fillRect/>
          </a:stretch>
        </p:blipFill>
        <p:spPr bwMode="auto">
          <a:xfrm>
            <a:off x="755650" y="1628775"/>
            <a:ext cx="8001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ángulo 1"/>
          <p:cNvSpPr>
            <a:spLocks noChangeArrowheads="1"/>
          </p:cNvSpPr>
          <p:nvPr/>
        </p:nvSpPr>
        <p:spPr bwMode="auto">
          <a:xfrm>
            <a:off x="6516688" y="2133600"/>
            <a:ext cx="1943100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AR" altLang="es-ES" sz="2400"/>
          </a:p>
        </p:txBody>
      </p:sp>
      <p:sp>
        <p:nvSpPr>
          <p:cNvPr id="27652" name="Rectángulo 3"/>
          <p:cNvSpPr>
            <a:spLocks noChangeArrowheads="1"/>
          </p:cNvSpPr>
          <p:nvPr/>
        </p:nvSpPr>
        <p:spPr bwMode="auto">
          <a:xfrm>
            <a:off x="801688" y="1644650"/>
            <a:ext cx="4202112" cy="1063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AR" altLang="es-ES" sz="2400"/>
          </a:p>
        </p:txBody>
      </p:sp>
      <p:sp>
        <p:nvSpPr>
          <p:cNvPr id="2" name="Elipse 1"/>
          <p:cNvSpPr/>
          <p:nvPr/>
        </p:nvSpPr>
        <p:spPr bwMode="auto">
          <a:xfrm>
            <a:off x="2627784" y="2996952"/>
            <a:ext cx="3816424" cy="17281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8"/>
          <p:cNvSpPr txBox="1">
            <a:spLocks noChangeArrowheads="1"/>
          </p:cNvSpPr>
          <p:nvPr/>
        </p:nvSpPr>
        <p:spPr bwMode="auto">
          <a:xfrm>
            <a:off x="4572000" y="120650"/>
            <a:ext cx="452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chemeClr val="accent2"/>
                </a:solidFill>
              </a:rPr>
              <a:t>Monoterpenos (C-10)</a:t>
            </a:r>
          </a:p>
        </p:txBody>
      </p:sp>
      <p:pic>
        <p:nvPicPr>
          <p:cNvPr id="2867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6163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8503" name="Group 23"/>
          <p:cNvGrpSpPr>
            <a:grpSpLocks/>
          </p:cNvGrpSpPr>
          <p:nvPr/>
        </p:nvGrpSpPr>
        <p:grpSpPr bwMode="auto">
          <a:xfrm>
            <a:off x="76200" y="4114800"/>
            <a:ext cx="5257800" cy="2514600"/>
            <a:chOff x="48" y="2592"/>
            <a:chExt cx="3312" cy="1584"/>
          </a:xfrm>
        </p:grpSpPr>
        <p:pic>
          <p:nvPicPr>
            <p:cNvPr id="28686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3095"/>
              <a:ext cx="3216" cy="1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87" name="Rectangle 18"/>
            <p:cNvSpPr>
              <a:spLocks noChangeArrowheads="1"/>
            </p:cNvSpPr>
            <p:nvPr/>
          </p:nvSpPr>
          <p:spPr bwMode="auto">
            <a:xfrm>
              <a:off x="48" y="2784"/>
              <a:ext cx="3312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912" y="25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8504" name="Group 24"/>
          <p:cNvGrpSpPr>
            <a:grpSpLocks/>
          </p:cNvGrpSpPr>
          <p:nvPr/>
        </p:nvGrpSpPr>
        <p:grpSpPr bwMode="auto">
          <a:xfrm>
            <a:off x="4038600" y="2362200"/>
            <a:ext cx="4876800" cy="4267200"/>
            <a:chOff x="2544" y="1488"/>
            <a:chExt cx="3072" cy="2688"/>
          </a:xfrm>
        </p:grpSpPr>
        <p:pic>
          <p:nvPicPr>
            <p:cNvPr id="28682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36"/>
              <a:ext cx="1872" cy="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83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976"/>
              <a:ext cx="1996" cy="1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84" name="Rectangle 17"/>
            <p:cNvSpPr>
              <a:spLocks noChangeArrowheads="1"/>
            </p:cNvSpPr>
            <p:nvPr/>
          </p:nvSpPr>
          <p:spPr bwMode="auto">
            <a:xfrm>
              <a:off x="3456" y="1488"/>
              <a:ext cx="2160" cy="26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685" name="Line 21"/>
            <p:cNvSpPr>
              <a:spLocks noChangeShapeType="1"/>
            </p:cNvSpPr>
            <p:nvPr/>
          </p:nvSpPr>
          <p:spPr bwMode="auto">
            <a:xfrm>
              <a:off x="2544" y="216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8505" name="Group 25"/>
          <p:cNvGrpSpPr>
            <a:grpSpLocks/>
          </p:cNvGrpSpPr>
          <p:nvPr/>
        </p:nvGrpSpPr>
        <p:grpSpPr bwMode="auto">
          <a:xfrm>
            <a:off x="3886200" y="838200"/>
            <a:ext cx="5105400" cy="1828800"/>
            <a:chOff x="2448" y="528"/>
            <a:chExt cx="3216" cy="1152"/>
          </a:xfrm>
        </p:grpSpPr>
        <p:pic>
          <p:nvPicPr>
            <p:cNvPr id="28679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596"/>
              <a:ext cx="2736" cy="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80" name="Rectangle 16"/>
            <p:cNvSpPr>
              <a:spLocks noChangeArrowheads="1"/>
            </p:cNvSpPr>
            <p:nvPr/>
          </p:nvSpPr>
          <p:spPr bwMode="auto">
            <a:xfrm>
              <a:off x="2784" y="528"/>
              <a:ext cx="2880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681" name="Line 22"/>
            <p:cNvSpPr>
              <a:spLocks noChangeShapeType="1"/>
            </p:cNvSpPr>
            <p:nvPr/>
          </p:nvSpPr>
          <p:spPr bwMode="auto">
            <a:xfrm flipV="1">
              <a:off x="2448" y="1440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r="51854"/>
          <a:stretch/>
        </p:blipFill>
        <p:spPr>
          <a:xfrm>
            <a:off x="3886200" y="2611499"/>
            <a:ext cx="1147185" cy="7630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49073"/>
          <a:stretch/>
        </p:blipFill>
        <p:spPr>
          <a:xfrm>
            <a:off x="7573955" y="3996692"/>
            <a:ext cx="1154379" cy="725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06875"/>
            <a:ext cx="3124200" cy="242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64013"/>
            <a:ext cx="41148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3750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16"/>
          <p:cNvSpPr txBox="1">
            <a:spLocks noChangeArrowheads="1"/>
          </p:cNvSpPr>
          <p:nvPr/>
        </p:nvSpPr>
        <p:spPr bwMode="auto">
          <a:xfrm>
            <a:off x="373062" y="58019"/>
            <a:ext cx="5951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>
                <a:latin typeface="Times" panose="02020603050405020304" pitchFamily="18" charset="0"/>
              </a:rPr>
              <a:t>Cannabinoids, from </a:t>
            </a:r>
            <a:r>
              <a:rPr lang="en-US" altLang="es-ES" sz="2400" b="1" i="1" dirty="0">
                <a:latin typeface="Times" panose="02020603050405020304" pitchFamily="18" charset="0"/>
              </a:rPr>
              <a:t>Cannabis sativa</a:t>
            </a:r>
            <a:r>
              <a:rPr lang="en-US" altLang="es-ES" sz="2400" b="1" dirty="0">
                <a:latin typeface="Times" panose="02020603050405020304" pitchFamily="18" charset="0"/>
              </a:rPr>
              <a:t> (Hemp)</a:t>
            </a:r>
          </a:p>
        </p:txBody>
      </p:sp>
      <p:sp>
        <p:nvSpPr>
          <p:cNvPr id="2" name="Elipse 1"/>
          <p:cNvSpPr/>
          <p:nvPr/>
        </p:nvSpPr>
        <p:spPr bwMode="auto">
          <a:xfrm>
            <a:off x="4860032" y="6261383"/>
            <a:ext cx="1800200" cy="5486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Silk Painting Chrysanthemum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0134" y="1916832"/>
            <a:ext cx="3810000" cy="3810000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84860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19656136">
            <a:off x="3010762" y="2573190"/>
            <a:ext cx="3082150" cy="657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429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4622428"/>
            <a:ext cx="8892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Guaianolides</a:t>
            </a:r>
            <a:r>
              <a:rPr lang="en-US" dirty="0"/>
              <a:t> are a large group of </a:t>
            </a:r>
            <a:r>
              <a:rPr lang="en-US" u="sng" dirty="0" err="1"/>
              <a:t>sesquiterpene</a:t>
            </a:r>
            <a:r>
              <a:rPr lang="en-US" u="sng" dirty="0"/>
              <a:t> lactones</a:t>
            </a:r>
            <a:r>
              <a:rPr lang="en-US" dirty="0"/>
              <a:t> of chemotaxonomic </a:t>
            </a:r>
            <a:r>
              <a:rPr lang="en-US" dirty="0" smtClean="0"/>
              <a:t>as well </a:t>
            </a:r>
            <a:r>
              <a:rPr lang="en-US" dirty="0"/>
              <a:t>as biological importance.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>
                <a:solidFill>
                  <a:srgbClr val="0070C0"/>
                </a:solidFill>
              </a:rPr>
              <a:t>Thapsigargins</a:t>
            </a:r>
            <a:r>
              <a:rPr lang="en-US" dirty="0" smtClean="0"/>
              <a:t> </a:t>
            </a:r>
            <a:r>
              <a:rPr lang="en-US" dirty="0"/>
              <a:t>isolated from </a:t>
            </a:r>
            <a:r>
              <a:rPr lang="en-US" dirty="0" smtClean="0"/>
              <a:t>the genus </a:t>
            </a:r>
            <a:r>
              <a:rPr lang="en-US" dirty="0" err="1" smtClean="0"/>
              <a:t>Thapsia</a:t>
            </a:r>
            <a:r>
              <a:rPr lang="en-US" dirty="0" smtClean="0"/>
              <a:t> (</a:t>
            </a:r>
            <a:r>
              <a:rPr lang="en-US" dirty="0" err="1" smtClean="0"/>
              <a:t>Apiaceae</a:t>
            </a:r>
            <a:r>
              <a:rPr lang="en-US" dirty="0"/>
              <a:t>) to inhibit an </a:t>
            </a:r>
            <a:r>
              <a:rPr lang="en-US" dirty="0" smtClean="0"/>
              <a:t>intracellular </a:t>
            </a:r>
            <a:r>
              <a:rPr lang="en-US" dirty="0"/>
              <a:t>calcium pump and </a:t>
            </a:r>
            <a:r>
              <a:rPr lang="en-US" dirty="0" smtClean="0"/>
              <a:t>thereby </a:t>
            </a:r>
            <a:r>
              <a:rPr lang="en-US" dirty="0" smtClean="0">
                <a:solidFill>
                  <a:srgbClr val="0070C0"/>
                </a:solidFill>
              </a:rPr>
              <a:t>inducing apoptosis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83155"/>
            <a:ext cx="6000573" cy="35175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095988"/>
            <a:ext cx="2355106" cy="289190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 bwMode="auto">
          <a:xfrm>
            <a:off x="107382" y="2294849"/>
            <a:ext cx="1691680" cy="19703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9552" y="404664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228260" y="168111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 smtClean="0"/>
              <a:t>Sesquiterpenos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9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14693953">
            <a:off x="4113867" y="2180389"/>
            <a:ext cx="2881601" cy="1615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908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ChangeArrowheads="1"/>
          </p:cNvSpPr>
          <p:nvPr/>
        </p:nvSpPr>
        <p:spPr bwMode="auto">
          <a:xfrm>
            <a:off x="5181600" y="44450"/>
            <a:ext cx="3649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b="1">
                <a:solidFill>
                  <a:schemeClr val="accent2"/>
                </a:solidFill>
                <a:latin typeface="Times" panose="02020603050405020304" pitchFamily="18" charset="0"/>
              </a:rPr>
              <a:t>Diterpenes (C-20)</a:t>
            </a:r>
          </a:p>
        </p:txBody>
      </p:sp>
      <p:pic>
        <p:nvPicPr>
          <p:cNvPr id="37891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808288"/>
            <a:ext cx="3738562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1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8766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1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97525"/>
            <a:ext cx="41275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1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838200"/>
            <a:ext cx="244951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5" name="Picture 1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"/>
            <a:ext cx="4419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6" name="Rectangle 1035"/>
          <p:cNvSpPr>
            <a:spLocks noChangeArrowheads="1"/>
          </p:cNvSpPr>
          <p:nvPr/>
        </p:nvSpPr>
        <p:spPr bwMode="auto">
          <a:xfrm>
            <a:off x="76200" y="3962400"/>
            <a:ext cx="45720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7897" name="Rectangle 1036"/>
          <p:cNvSpPr>
            <a:spLocks noChangeArrowheads="1"/>
          </p:cNvSpPr>
          <p:nvPr/>
        </p:nvSpPr>
        <p:spPr bwMode="auto">
          <a:xfrm>
            <a:off x="5791200" y="685800"/>
            <a:ext cx="3276600" cy="60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7898" name="Line 1037"/>
          <p:cNvSpPr>
            <a:spLocks noChangeShapeType="1"/>
          </p:cNvSpPr>
          <p:nvPr/>
        </p:nvSpPr>
        <p:spPr bwMode="auto">
          <a:xfrm>
            <a:off x="2590800" y="3429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1038"/>
          <p:cNvSpPr>
            <a:spLocks noChangeShapeType="1"/>
          </p:cNvSpPr>
          <p:nvPr/>
        </p:nvSpPr>
        <p:spPr bwMode="auto">
          <a:xfrm>
            <a:off x="4495800" y="3124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28"/>
          <p:cNvSpPr txBox="1">
            <a:spLocks noChangeArrowheads="1"/>
          </p:cNvSpPr>
          <p:nvPr/>
        </p:nvSpPr>
        <p:spPr bwMode="auto">
          <a:xfrm>
            <a:off x="251520" y="116632"/>
            <a:ext cx="172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Giberelinas</a:t>
            </a:r>
            <a:endParaRPr lang="en-US" altLang="es-ES" sz="2400" dirty="0"/>
          </a:p>
        </p:txBody>
      </p:sp>
      <p:pic>
        <p:nvPicPr>
          <p:cNvPr id="3993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2219"/>
            <a:ext cx="83312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3054"/>
            <a:ext cx="3523998" cy="216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t="51178" r="33338" b="30063"/>
          <a:stretch/>
        </p:blipFill>
        <p:spPr bwMode="auto">
          <a:xfrm>
            <a:off x="33246" y="885888"/>
            <a:ext cx="4176464" cy="15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derecha 1"/>
          <p:cNvSpPr/>
          <p:nvPr/>
        </p:nvSpPr>
        <p:spPr bwMode="auto">
          <a:xfrm rot="16200000">
            <a:off x="6730043" y="3056434"/>
            <a:ext cx="936104" cy="288032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CuadroTexto 8"/>
          <p:cNvSpPr txBox="1">
            <a:spLocks noChangeArrowheads="1"/>
          </p:cNvSpPr>
          <p:nvPr/>
        </p:nvSpPr>
        <p:spPr bwMode="auto">
          <a:xfrm>
            <a:off x="611560" y="5661248"/>
            <a:ext cx="326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solidFill>
                  <a:srgbClr val="0070C0"/>
                </a:solidFill>
              </a:rPr>
              <a:t>Sesquiterpen</a:t>
            </a:r>
            <a:r>
              <a:rPr lang="es-ES" altLang="es-ES" sz="2400" dirty="0">
                <a:solidFill>
                  <a:srgbClr val="0070C0"/>
                </a:solidFill>
              </a:rPr>
              <a:t> </a:t>
            </a:r>
            <a:r>
              <a:rPr lang="es-ES" altLang="es-ES" sz="2400" dirty="0" err="1">
                <a:solidFill>
                  <a:srgbClr val="0070C0"/>
                </a:solidFill>
              </a:rPr>
              <a:t>cyclases</a:t>
            </a:r>
            <a:endParaRPr lang="es-ES" altLang="es-E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14693953">
            <a:off x="2457682" y="3332517"/>
            <a:ext cx="2881601" cy="1615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494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67544" y="14867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nly 20–30% of higher plants have been investigated so far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9486"/>
          <a:stretch/>
        </p:blipFill>
        <p:spPr>
          <a:xfrm>
            <a:off x="611560" y="836712"/>
            <a:ext cx="8066580" cy="496391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 bwMode="auto">
          <a:xfrm>
            <a:off x="395536" y="1727112"/>
            <a:ext cx="2376264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323528" y="3501008"/>
            <a:ext cx="2376264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649538" y="22225"/>
            <a:ext cx="3827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b="1">
                <a:solidFill>
                  <a:schemeClr val="accent2"/>
                </a:solidFill>
                <a:latin typeface="Times" panose="02020603050405020304" pitchFamily="18" charset="0"/>
              </a:rPr>
              <a:t>Triterpenes (C-30)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881063"/>
            <a:ext cx="74422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2"/>
          <a:stretch/>
        </p:blipFill>
        <p:spPr bwMode="auto">
          <a:xfrm>
            <a:off x="1015752" y="3570288"/>
            <a:ext cx="2616696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4578823"/>
            <a:ext cx="2286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749925" y="3710835"/>
            <a:ext cx="145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Esteroles</a:t>
            </a:r>
            <a:endParaRPr lang="en-US" altLang="es-ES" sz="2400" dirty="0"/>
          </a:p>
        </p:txBody>
      </p:sp>
      <p:sp>
        <p:nvSpPr>
          <p:cNvPr id="43015" name="Rectangle 8"/>
          <p:cNvSpPr>
            <a:spLocks noChangeArrowheads="1"/>
          </p:cNvSpPr>
          <p:nvPr/>
        </p:nvSpPr>
        <p:spPr bwMode="auto">
          <a:xfrm>
            <a:off x="76200" y="3429000"/>
            <a:ext cx="89154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16" name="Line 9"/>
          <p:cNvSpPr>
            <a:spLocks noChangeShapeType="1"/>
          </p:cNvSpPr>
          <p:nvPr/>
        </p:nvSpPr>
        <p:spPr bwMode="auto">
          <a:xfrm>
            <a:off x="45720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748" y="2107086"/>
            <a:ext cx="6267231" cy="963251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>
            <a:off x="4572000" y="1556792"/>
            <a:ext cx="2016224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" y="62103"/>
            <a:ext cx="3054075" cy="24307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75787"/>
            <a:ext cx="3672408" cy="6680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5304155" cy="486439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55976" y="26064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/>
              <a:t>Las saponinas son tóxicas, y se cree que su toxicidad proviene de su habilidad para formar complejos con </a:t>
            </a:r>
            <a:r>
              <a:rPr lang="es-ES" sz="1400" dirty="0">
                <a:hlinkClick r:id="rId3" tooltip="Esterol"/>
              </a:rPr>
              <a:t>esteroles</a:t>
            </a:r>
            <a:r>
              <a:rPr lang="es-ES" sz="1400" dirty="0"/>
              <a:t>, por lo que podrían interferir en la asimilación de estos por el sistema digestivo, o romper las membranas de las células tras ser absorbidas hacia la corriente sanguínea. </a:t>
            </a:r>
            <a:endParaRPr lang="en-US" sz="1400" dirty="0"/>
          </a:p>
        </p:txBody>
      </p:sp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179512" y="314073"/>
            <a:ext cx="43204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800" dirty="0" err="1">
                <a:solidFill>
                  <a:srgbClr val="FF0000"/>
                </a:solidFill>
              </a:rPr>
              <a:t>Saponins</a:t>
            </a:r>
            <a:r>
              <a:rPr lang="es-ES" altLang="es-ES" sz="2800" dirty="0"/>
              <a:t> are </a:t>
            </a:r>
            <a:r>
              <a:rPr lang="es-ES" altLang="es-ES" sz="2800" dirty="0" err="1" smtClean="0"/>
              <a:t>glycosylated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triterpenoid</a:t>
            </a:r>
            <a:endParaRPr lang="es-ES" altLang="es-ES" sz="2800" dirty="0"/>
          </a:p>
        </p:txBody>
      </p:sp>
    </p:spTree>
    <p:extLst>
      <p:ext uri="{BB962C8B-B14F-4D97-AF65-F5344CB8AC3E}">
        <p14:creationId xmlns:p14="http://schemas.microsoft.com/office/powerpoint/2010/main" val="9180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8732625" cy="6231780"/>
          </a:xfrm>
          <a:prstGeom prst="rect">
            <a:avLst/>
          </a:prstGeom>
        </p:spPr>
      </p:pic>
      <p:sp>
        <p:nvSpPr>
          <p:cNvPr id="4" name="CuadroTexto 1"/>
          <p:cNvSpPr txBox="1">
            <a:spLocks noChangeArrowheads="1"/>
          </p:cNvSpPr>
          <p:nvPr/>
        </p:nvSpPr>
        <p:spPr bwMode="auto">
          <a:xfrm>
            <a:off x="5580112" y="908720"/>
            <a:ext cx="3744416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800" dirty="0" err="1"/>
              <a:t>Cardenólidos</a:t>
            </a:r>
            <a:r>
              <a:rPr lang="es-AR" altLang="es-ES" sz="2800" dirty="0"/>
              <a:t> </a:t>
            </a:r>
            <a:r>
              <a:rPr lang="en-US" altLang="es-ES" sz="1600" i="1" dirty="0"/>
              <a:t>Digitalis </a:t>
            </a:r>
            <a:r>
              <a:rPr lang="en-US" altLang="es-ES" sz="1600" i="1" dirty="0" err="1"/>
              <a:t>purpurea</a:t>
            </a:r>
            <a:r>
              <a:rPr lang="en-US" altLang="es-ES" sz="1600" dirty="0"/>
              <a:t> L. is one of the main sources of </a:t>
            </a:r>
            <a:r>
              <a:rPr lang="en-US" altLang="es-ES" sz="1600" dirty="0" err="1"/>
              <a:t>cardenolides</a:t>
            </a:r>
            <a:r>
              <a:rPr lang="en-US" altLang="es-ES" sz="1600" dirty="0"/>
              <a:t> such as </a:t>
            </a:r>
            <a:r>
              <a:rPr lang="en-US" altLang="es-ES" sz="1600" dirty="0" err="1"/>
              <a:t>digitoxin</a:t>
            </a:r>
            <a:r>
              <a:rPr lang="en-US" altLang="es-ES" sz="1600" dirty="0"/>
              <a:t> and digoxin. These drugs are widely used to strengthen cardiac diffusion and to regulate heart rhythm.</a:t>
            </a:r>
            <a:endParaRPr lang="es-ES" altLang="es-ES" sz="1600" dirty="0"/>
          </a:p>
        </p:txBody>
      </p:sp>
    </p:spTree>
    <p:extLst>
      <p:ext uri="{BB962C8B-B14F-4D97-AF65-F5344CB8AC3E}">
        <p14:creationId xmlns:p14="http://schemas.microsoft.com/office/powerpoint/2010/main" val="4958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4894" y="1217021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SM often interfere with more than a single molecular target , which is advantageous for the producer, as a toxin might be more efﬁcient if it knocks out two targets instead of one</a:t>
            </a:r>
            <a:r>
              <a:rPr lang="en-US" dirty="0" smtClean="0"/>
              <a:t>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43608" y="43014"/>
            <a:ext cx="6877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Algunas características sorprendentes de los MS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683568" y="4205156"/>
            <a:ext cx="9433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err="1" smtClean="0"/>
              <a:t>ie</a:t>
            </a:r>
            <a:r>
              <a:rPr lang="en-US" sz="2000" dirty="0" smtClean="0"/>
              <a:t>.; polyphenolics </a:t>
            </a:r>
            <a:r>
              <a:rPr lang="en-US" sz="2000" dirty="0"/>
              <a:t>are often </a:t>
            </a:r>
            <a:r>
              <a:rPr lang="en-US" sz="2000" dirty="0" smtClean="0"/>
              <a:t>accompanied </a:t>
            </a:r>
            <a:r>
              <a:rPr lang="en-US" sz="2000" dirty="0"/>
              <a:t>by </a:t>
            </a:r>
            <a:r>
              <a:rPr lang="en-US" sz="2000" dirty="0" err="1"/>
              <a:t>terpenoids</a:t>
            </a:r>
            <a:r>
              <a:rPr lang="en-US" sz="2000" dirty="0"/>
              <a:t>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8159" y="3189493"/>
            <a:ext cx="8514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 mixtures </a:t>
            </a:r>
            <a:r>
              <a:rPr lang="en-US" sz="2000" dirty="0"/>
              <a:t>contain </a:t>
            </a:r>
            <a:r>
              <a:rPr lang="en-US" sz="2000" dirty="0" smtClean="0"/>
              <a:t>substances which </a:t>
            </a:r>
            <a:r>
              <a:rPr lang="en-US" sz="2000" dirty="0"/>
              <a:t>might facilitate the uptake of polar SM across </a:t>
            </a:r>
            <a:r>
              <a:rPr lang="en-US" sz="2000" dirty="0" err="1" smtClean="0"/>
              <a:t>biomembranes,for</a:t>
            </a:r>
            <a:r>
              <a:rPr lang="en-US" sz="2000" dirty="0" smtClean="0"/>
              <a:t> </a:t>
            </a:r>
            <a:r>
              <a:rPr lang="en-US" sz="2000" dirty="0"/>
              <a:t>which </a:t>
            </a:r>
            <a:r>
              <a:rPr lang="en-US" sz="2000" dirty="0" err="1"/>
              <a:t>biomembranes</a:t>
            </a:r>
            <a:r>
              <a:rPr lang="en-US" sz="2000" dirty="0"/>
              <a:t> normally constitute a permeation </a:t>
            </a:r>
            <a:r>
              <a:rPr lang="en-US" sz="2000" dirty="0" smtClean="0"/>
              <a:t>barrier.</a:t>
            </a:r>
            <a:endParaRPr lang="en-US" sz="2000" dirty="0"/>
          </a:p>
        </p:txBody>
      </p:sp>
      <p:sp>
        <p:nvSpPr>
          <p:cNvPr id="6" name="Rectángulo 5"/>
          <p:cNvSpPr/>
          <p:nvPr/>
        </p:nvSpPr>
        <p:spPr>
          <a:xfrm>
            <a:off x="107504" y="5517232"/>
            <a:ext cx="94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As a consequence, it will be more difﬁcult for a herbivore or microbe </a:t>
            </a:r>
            <a:r>
              <a:rPr lang="en-US" dirty="0" smtClean="0">
                <a:solidFill>
                  <a:srgbClr val="0070C0"/>
                </a:solidFill>
              </a:rPr>
              <a:t>to </a:t>
            </a:r>
            <a:r>
              <a:rPr lang="en-US" dirty="0">
                <a:solidFill>
                  <a:srgbClr val="0070C0"/>
                </a:solidFill>
              </a:rPr>
              <a:t>develop resistance to such a cocktail</a:t>
            </a:r>
            <a:r>
              <a:rPr lang="en-US" dirty="0"/>
              <a:t>, as </a:t>
            </a:r>
            <a:r>
              <a:rPr lang="en-US" dirty="0" err="1"/>
              <a:t>conco</a:t>
            </a:r>
            <a:r>
              <a:rPr lang="en-US" dirty="0"/>
              <a:t>-</a:t>
            </a:r>
          </a:p>
          <a:p>
            <a:r>
              <a:rPr lang="en-US" dirty="0"/>
              <a:t>    </a:t>
            </a:r>
            <a:r>
              <a:rPr lang="en-US" dirty="0" err="1" smtClean="0"/>
              <a:t>mitant</a:t>
            </a:r>
            <a:r>
              <a:rPr lang="en-US" dirty="0" smtClean="0"/>
              <a:t> </a:t>
            </a:r>
            <a:r>
              <a:rPr lang="en-US" dirty="0"/>
              <a:t>resistance at several targets would be required.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18159" y="614903"/>
            <a:ext cx="3368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Multi-target </a:t>
            </a:r>
            <a:r>
              <a:rPr lang="en-US" dirty="0">
                <a:solidFill>
                  <a:srgbClr val="FF0000"/>
                </a:solidFill>
              </a:rPr>
              <a:t>substances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494894" y="2531919"/>
            <a:ext cx="449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ixtures </a:t>
            </a:r>
            <a:r>
              <a:rPr lang="en-US" dirty="0">
                <a:solidFill>
                  <a:srgbClr val="FF0000"/>
                </a:solidFill>
              </a:rPr>
              <a:t>of several substances</a:t>
            </a:r>
            <a:r>
              <a:rPr lang="en-US" dirty="0"/>
              <a:t>,</a:t>
            </a:r>
          </a:p>
        </p:txBody>
      </p:sp>
      <p:sp>
        <p:nvSpPr>
          <p:cNvPr id="10" name="Flecha abajo 9"/>
          <p:cNvSpPr/>
          <p:nvPr/>
        </p:nvSpPr>
        <p:spPr bwMode="auto">
          <a:xfrm>
            <a:off x="3906146" y="4621447"/>
            <a:ext cx="576064" cy="895785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0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16200000">
            <a:off x="4139953" y="4149078"/>
            <a:ext cx="3096344" cy="122413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4108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79611" r="1595" b="535"/>
          <a:stretch/>
        </p:blipFill>
        <p:spPr bwMode="auto">
          <a:xfrm>
            <a:off x="179512" y="260648"/>
            <a:ext cx="8568630" cy="158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CuadroTexto 1"/>
          <p:cNvSpPr txBox="1">
            <a:spLocks noChangeArrowheads="1"/>
          </p:cNvSpPr>
          <p:nvPr/>
        </p:nvSpPr>
        <p:spPr bwMode="auto">
          <a:xfrm>
            <a:off x="684213" y="5683250"/>
            <a:ext cx="1606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Carotenos</a:t>
            </a:r>
            <a:endParaRPr lang="es-ES" altLang="es-ES" sz="2400" dirty="0"/>
          </a:p>
        </p:txBody>
      </p:sp>
      <p:pic>
        <p:nvPicPr>
          <p:cNvPr id="47108" name="Picture 2" descr="http://iesrosachacel.net/vox_populi_digital/XX/imagenes/hojas/ilus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8"/>
          <a:stretch>
            <a:fillRect/>
          </a:stretch>
        </p:blipFill>
        <p:spPr bwMode="auto">
          <a:xfrm>
            <a:off x="2627784" y="5229200"/>
            <a:ext cx="5729097" cy="13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556792"/>
            <a:ext cx="6009634" cy="3453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uadroTexto 1"/>
          <p:cNvSpPr txBox="1">
            <a:spLocks noChangeArrowheads="1"/>
          </p:cNvSpPr>
          <p:nvPr/>
        </p:nvSpPr>
        <p:spPr bwMode="auto">
          <a:xfrm>
            <a:off x="323528" y="228546"/>
            <a:ext cx="320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4000" dirty="0" err="1"/>
              <a:t>Politerpernos</a:t>
            </a:r>
            <a:endParaRPr lang="es-ES" altLang="es-ES" sz="4000" dirty="0"/>
          </a:p>
        </p:txBody>
      </p:sp>
      <p:sp>
        <p:nvSpPr>
          <p:cNvPr id="48131" name="CuadroTexto 2"/>
          <p:cNvSpPr txBox="1">
            <a:spLocks noChangeArrowheads="1"/>
          </p:cNvSpPr>
          <p:nvPr/>
        </p:nvSpPr>
        <p:spPr bwMode="auto">
          <a:xfrm>
            <a:off x="5233988" y="228546"/>
            <a:ext cx="229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 err="1"/>
              <a:t>Plastoquinonas</a:t>
            </a:r>
            <a:endParaRPr lang="es-ES" altLang="es-ES" sz="2400" dirty="0"/>
          </a:p>
        </p:txBody>
      </p:sp>
      <p:sp>
        <p:nvSpPr>
          <p:cNvPr id="48132" name="CuadroTexto 3"/>
          <p:cNvSpPr txBox="1">
            <a:spLocks noChangeArrowheads="1"/>
          </p:cNvSpPr>
          <p:nvPr/>
        </p:nvSpPr>
        <p:spPr bwMode="auto">
          <a:xfrm>
            <a:off x="1172840" y="1053164"/>
            <a:ext cx="117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Gomas</a:t>
            </a:r>
            <a:endParaRPr lang="es-ES" altLang="es-ES" sz="2400" dirty="0"/>
          </a:p>
        </p:txBody>
      </p:sp>
      <p:pic>
        <p:nvPicPr>
          <p:cNvPr id="48133" name="Picture 2" descr="https://encrypted-tbn2.gstatic.com/images?q=tbn:ANd9GcTz6d3KIcGVMb4Rnr7yPpYBpiOsJj9TzXPWgW4uzsLVl8mBtp07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827088"/>
            <a:ext cx="341947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 descr="https://encrypted-tbn0.gstatic.com/images?q=tbn:ANd9GcToSvKqGNFQEXskBB-hNu7FGuDZNIvZekfUZdGL1qI-0Qx3P2J4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86643"/>
            <a:ext cx="287655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http://images.slideplayer.es/2/315478/slides/slide_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6" b="5835"/>
          <a:stretch>
            <a:fillRect/>
          </a:stretch>
        </p:blipFill>
        <p:spPr bwMode="auto">
          <a:xfrm>
            <a:off x="-57596" y="3894897"/>
            <a:ext cx="8020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483768" y="5445224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El caucho para neumáticos - un negocio muy rentable | DW Documental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67" y="5360722"/>
            <a:ext cx="1834812" cy="1220984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 bwMode="auto">
          <a:xfrm>
            <a:off x="6084168" y="1540581"/>
            <a:ext cx="2448272" cy="19020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/>
      <p:bldP spid="2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PP1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1113"/>
            <a:ext cx="8615363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249655" y="3429000"/>
            <a:ext cx="1872208" cy="122413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3923928" y="3501008"/>
            <a:ext cx="1728192" cy="115212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3995936" y="5373216"/>
            <a:ext cx="1656184" cy="108012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23959"/>
          <a:stretch/>
        </p:blipFill>
        <p:spPr bwMode="auto">
          <a:xfrm>
            <a:off x="323528" y="3140968"/>
            <a:ext cx="873443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52385" y="188640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Major subclasses of phenolic compounds include </a:t>
            </a:r>
            <a:r>
              <a:rPr lang="en-US" sz="1800" dirty="0" smtClean="0"/>
              <a:t>the </a:t>
            </a:r>
          </a:p>
          <a:p>
            <a:r>
              <a:rPr lang="en-US" sz="1800" dirty="0" smtClean="0"/>
              <a:t>- flavonoids</a:t>
            </a:r>
            <a:r>
              <a:rPr lang="en-US" sz="1800" dirty="0"/>
              <a:t>, 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anthocyanidins</a:t>
            </a:r>
            <a:r>
              <a:rPr lang="en-US" sz="1800" dirty="0"/>
              <a:t>, 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isoflavones</a:t>
            </a:r>
            <a:r>
              <a:rPr lang="en-US" sz="1800" dirty="0"/>
              <a:t>,  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chalcones</a:t>
            </a:r>
            <a:r>
              <a:rPr lang="en-US" sz="1800" dirty="0"/>
              <a:t>, </a:t>
            </a:r>
            <a:endParaRPr lang="en-US" sz="1800" dirty="0" smtClean="0"/>
          </a:p>
          <a:p>
            <a:r>
              <a:rPr lang="en-US" sz="1800" dirty="0" smtClean="0"/>
              <a:t>- stilbenes</a:t>
            </a:r>
            <a:r>
              <a:rPr lang="en-US" sz="1800" dirty="0"/>
              <a:t>, </a:t>
            </a:r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coumarins</a:t>
            </a:r>
            <a:r>
              <a:rPr lang="en-US" sz="1800" dirty="0" smtClean="0"/>
              <a:t> </a:t>
            </a:r>
            <a:r>
              <a:rPr lang="en-US" sz="1800" dirty="0"/>
              <a:t>and furanocoumarins, 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monolignols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 err="1"/>
              <a:t>lignans</a:t>
            </a:r>
            <a:r>
              <a:rPr lang="en-US" sz="1800" dirty="0"/>
              <a:t>, </a:t>
            </a:r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naptha</a:t>
            </a:r>
            <a:r>
              <a:rPr lang="en-US" sz="1800" dirty="0"/>
              <a:t>‐ and </a:t>
            </a:r>
            <a:r>
              <a:rPr lang="en-US" sz="1800" dirty="0" err="1"/>
              <a:t>anthraquinones</a:t>
            </a:r>
            <a:r>
              <a:rPr lang="en-US" sz="1800" dirty="0"/>
              <a:t>, </a:t>
            </a:r>
            <a:endParaRPr lang="en-US" sz="1800" dirty="0" smtClean="0"/>
          </a:p>
          <a:p>
            <a:r>
              <a:rPr lang="en-US" sz="1800" dirty="0" smtClean="0"/>
              <a:t>- and </a:t>
            </a:r>
            <a:r>
              <a:rPr lang="en-US" sz="1800" dirty="0"/>
              <a:t>diarylheptanoids.</a:t>
            </a:r>
          </a:p>
        </p:txBody>
      </p:sp>
      <p:sp>
        <p:nvSpPr>
          <p:cNvPr id="4" name="Elipse 3"/>
          <p:cNvSpPr/>
          <p:nvPr/>
        </p:nvSpPr>
        <p:spPr bwMode="auto">
          <a:xfrm>
            <a:off x="179512" y="3501008"/>
            <a:ext cx="1584176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107504" y="4287078"/>
            <a:ext cx="1584176" cy="612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23015" y="4913832"/>
            <a:ext cx="1584176" cy="4593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107504" y="5373216"/>
            <a:ext cx="23042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6360" y="260648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Despite the </a:t>
            </a:r>
            <a:r>
              <a:rPr lang="en-US" dirty="0" smtClean="0">
                <a:solidFill>
                  <a:srgbClr val="FF0000"/>
                </a:solidFill>
              </a:rPr>
              <a:t>enormous variety of SM</a:t>
            </a:r>
            <a:endParaRPr lang="en-US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106360" y="836712"/>
            <a:ext cx="82348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most have been </a:t>
            </a:r>
            <a:r>
              <a:rPr lang="en-US" dirty="0">
                <a:solidFill>
                  <a:srgbClr val="FF0000"/>
                </a:solidFill>
              </a:rPr>
              <a:t>selected towards </a:t>
            </a:r>
            <a:r>
              <a:rPr lang="en-US" dirty="0" smtClean="0">
                <a:solidFill>
                  <a:srgbClr val="FF0000"/>
                </a:solidFill>
              </a:rPr>
              <a:t>some </a:t>
            </a:r>
            <a:r>
              <a:rPr lang="en-US" dirty="0">
                <a:solidFill>
                  <a:srgbClr val="FF0000"/>
                </a:solidFill>
              </a:rPr>
              <a:t>special </a:t>
            </a:r>
            <a:r>
              <a:rPr lang="en-US" dirty="0" smtClean="0">
                <a:solidFill>
                  <a:srgbClr val="FF0000"/>
                </a:solidFill>
              </a:rPr>
              <a:t>task</a:t>
            </a:r>
            <a:r>
              <a:rPr lang="en-US" dirty="0" smtClean="0"/>
              <a:t>,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often derive from </a:t>
            </a:r>
            <a:r>
              <a:rPr lang="en-US" dirty="0" smtClean="0">
                <a:solidFill>
                  <a:srgbClr val="FF0000"/>
                </a:solidFill>
              </a:rPr>
              <a:t>common progenitors</a:t>
            </a:r>
            <a:r>
              <a:rPr lang="en-US" dirty="0" smtClean="0"/>
              <a:t> </a:t>
            </a:r>
            <a:r>
              <a:rPr lang="en-US" dirty="0"/>
              <a:t>with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function in primary metabolism or from prokaryotic</a:t>
            </a:r>
          </a:p>
          <a:p>
            <a:r>
              <a:rPr lang="en-US" dirty="0"/>
              <a:t>genes imported to plant cells through chloroplasts and </a:t>
            </a:r>
            <a:r>
              <a:rPr lang="en-US" dirty="0" smtClean="0"/>
              <a:t>mitochondria.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79512" y="342900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number of corresponding basic </a:t>
            </a:r>
            <a:r>
              <a:rPr lang="en-US" dirty="0">
                <a:solidFill>
                  <a:srgbClr val="FF0000"/>
                </a:solidFill>
              </a:rPr>
              <a:t>biosynthetic pathways is restricted and distinct </a:t>
            </a:r>
            <a:r>
              <a:rPr lang="en-US" dirty="0"/>
              <a:t>and they have highly speciﬁc biosynthetic enzymes in most instances.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-108520" y="4127"/>
            <a:ext cx="10296375" cy="1143000"/>
          </a:xfrm>
        </p:spPr>
        <p:txBody>
          <a:bodyPr anchor="ctr"/>
          <a:lstStyle/>
          <a:p>
            <a:pPr algn="l" eaLnBrk="1" hangingPunct="1"/>
            <a:r>
              <a:rPr lang="en-US" altLang="es-ES" sz="2800" dirty="0" err="1" smtClean="0"/>
              <a:t>Compuestos</a:t>
            </a:r>
            <a:r>
              <a:rPr lang="en-US" altLang="es-ES" sz="2800" dirty="0" smtClean="0"/>
              <a:t> </a:t>
            </a:r>
            <a:r>
              <a:rPr lang="en-US" altLang="es-ES" sz="2800" dirty="0" err="1" smtClean="0"/>
              <a:t>fen</a:t>
            </a:r>
            <a:r>
              <a:rPr lang="en-US" altLang="ja-JP" sz="2800" dirty="0" err="1" smtClean="0"/>
              <a:t>ó</a:t>
            </a:r>
            <a:r>
              <a:rPr lang="en-US" altLang="es-ES" sz="2800" dirty="0" err="1" smtClean="0"/>
              <a:t>licos</a:t>
            </a:r>
            <a:endParaRPr lang="en-US" altLang="es-ES" sz="2800" dirty="0" smtClean="0"/>
          </a:p>
        </p:txBody>
      </p:sp>
      <p:pic>
        <p:nvPicPr>
          <p:cNvPr id="50179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0" t="42038" r="5668" b="13042"/>
          <a:stretch/>
        </p:blipFill>
        <p:spPr bwMode="auto">
          <a:xfrm>
            <a:off x="298799" y="4227290"/>
            <a:ext cx="160652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r="61032" b="57120"/>
          <a:stretch/>
        </p:blipFill>
        <p:spPr bwMode="auto">
          <a:xfrm>
            <a:off x="4283968" y="1984998"/>
            <a:ext cx="3744416" cy="488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r="41112" b="43640"/>
          <a:stretch/>
        </p:blipFill>
        <p:spPr bwMode="auto">
          <a:xfrm>
            <a:off x="152400" y="1276324"/>
            <a:ext cx="1899320" cy="280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1872891" y="215587"/>
            <a:ext cx="2411077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204161" y="5451426"/>
            <a:ext cx="1611288" cy="10081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91880" y="1302389"/>
            <a:ext cx="4607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800" dirty="0" smtClean="0"/>
              <a:t> o </a:t>
            </a:r>
            <a:r>
              <a:rPr lang="en-US" altLang="es-ES" sz="2800" dirty="0" err="1" smtClean="0"/>
              <a:t>también</a:t>
            </a:r>
            <a:r>
              <a:rPr lang="en-US" altLang="es-ES" sz="2800" dirty="0" smtClean="0"/>
              <a:t> </a:t>
            </a:r>
            <a:r>
              <a:rPr lang="en-US" altLang="es-ES" sz="2800" dirty="0" err="1" smtClean="0"/>
              <a:t>fenilpropanoides</a:t>
            </a:r>
            <a:endParaRPr lang="en-US" sz="2800" dirty="0"/>
          </a:p>
        </p:txBody>
      </p:sp>
      <p:sp>
        <p:nvSpPr>
          <p:cNvPr id="7" name="Elipse 6"/>
          <p:cNvSpPr/>
          <p:nvPr/>
        </p:nvSpPr>
        <p:spPr bwMode="auto">
          <a:xfrm>
            <a:off x="6012160" y="1340768"/>
            <a:ext cx="2016224" cy="4848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4716016" y="1916832"/>
            <a:ext cx="864096" cy="19442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83" y="258879"/>
            <a:ext cx="3172038" cy="56904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r="61032"/>
          <a:stretch/>
        </p:blipFill>
        <p:spPr bwMode="auto">
          <a:xfrm>
            <a:off x="611560" y="692696"/>
            <a:ext cx="1898885" cy="577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83568" y="116632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Simples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4427984" y="63502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Compuestos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251520" y="6201021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Phenolic compounds can be classified in various ways, </a:t>
            </a:r>
            <a:r>
              <a:rPr lang="en-US" sz="1600" dirty="0" smtClean="0"/>
              <a:t>for example </a:t>
            </a:r>
            <a:r>
              <a:rPr lang="en-US" sz="1600" dirty="0">
                <a:solidFill>
                  <a:srgbClr val="FF0000"/>
                </a:solidFill>
              </a:rPr>
              <a:t>according to the functional groups attached to </a:t>
            </a:r>
            <a:r>
              <a:rPr lang="en-US" sz="1600" dirty="0" smtClean="0">
                <a:solidFill>
                  <a:srgbClr val="FF0000"/>
                </a:solidFill>
              </a:rPr>
              <a:t>the phenol</a:t>
            </a:r>
            <a:r>
              <a:rPr lang="en-US" sz="1600" dirty="0"/>
              <a:t>, or based on the </a:t>
            </a:r>
            <a:r>
              <a:rPr lang="en-US" sz="1600" dirty="0">
                <a:solidFill>
                  <a:srgbClr val="FF0000"/>
                </a:solidFill>
              </a:rPr>
              <a:t>number of phenol units</a:t>
            </a:r>
            <a:r>
              <a:rPr lang="en-US" sz="1600" dirty="0"/>
              <a:t> in the molecule.</a:t>
            </a:r>
          </a:p>
        </p:txBody>
      </p:sp>
    </p:spTree>
    <p:extLst>
      <p:ext uri="{BB962C8B-B14F-4D97-AF65-F5344CB8AC3E}">
        <p14:creationId xmlns:p14="http://schemas.microsoft.com/office/powerpoint/2010/main" val="35995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359"/>
            <a:ext cx="4291606" cy="64241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31359"/>
            <a:ext cx="3600400" cy="68693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179512" y="260648"/>
            <a:ext cx="1440160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5220072" y="188640"/>
            <a:ext cx="864096" cy="288032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2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2" y="116632"/>
            <a:ext cx="8610600" cy="457200"/>
          </a:xfrm>
        </p:spPr>
        <p:txBody>
          <a:bodyPr/>
          <a:lstStyle/>
          <a:p>
            <a:pPr eaLnBrk="1" hangingPunct="1"/>
            <a:r>
              <a:rPr lang="es-ES" altLang="es-ES" sz="3600" dirty="0" smtClean="0">
                <a:solidFill>
                  <a:schemeClr val="tx1"/>
                </a:solidFill>
              </a:rPr>
              <a:t>Fenoles</a:t>
            </a:r>
          </a:p>
        </p:txBody>
      </p:sp>
      <p:pic>
        <p:nvPicPr>
          <p:cNvPr id="55299" name="Picture 3" descr="PP13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" y="1003300"/>
            <a:ext cx="9178925" cy="571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 bwMode="auto">
          <a:xfrm>
            <a:off x="179512" y="1556792"/>
            <a:ext cx="4536504" cy="50405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4886305" y="1556792"/>
            <a:ext cx="4375438" cy="504056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2123728" y="2708920"/>
            <a:ext cx="2088232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9217"/>
            <a:ext cx="6264696" cy="6778783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 bwMode="auto">
          <a:xfrm>
            <a:off x="3419872" y="3068960"/>
            <a:ext cx="1368152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3923928" y="5157192"/>
            <a:ext cx="1152128" cy="10801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5868144" y="3468608"/>
            <a:ext cx="1584176" cy="11125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tángulo 9"/>
          <p:cNvSpPr/>
          <p:nvPr/>
        </p:nvSpPr>
        <p:spPr>
          <a:xfrm rot="5400000">
            <a:off x="5143048" y="3114665"/>
            <a:ext cx="6778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shikimic</a:t>
            </a:r>
            <a:r>
              <a:rPr lang="en-US" sz="2000" dirty="0"/>
              <a:t> acid pathway is related to the metabolism of carbohydrates and </a:t>
            </a:r>
            <a:r>
              <a:rPr lang="en-US" sz="2000" dirty="0">
                <a:hlinkClick r:id="rId3" tooltip="Learn more about Aromatic Amino Acid from ScienceDirect's AI-generated Topic Pages"/>
              </a:rPr>
              <a:t>aromatic amino acids</a:t>
            </a:r>
            <a:r>
              <a:rPr lang="en-US" sz="2000" dirty="0"/>
              <a:t>. </a:t>
            </a:r>
            <a:endParaRPr lang="en-US" sz="2000" dirty="0" smtClean="0"/>
          </a:p>
        </p:txBody>
      </p:sp>
      <p:sp>
        <p:nvSpPr>
          <p:cNvPr id="11" name="Elipse 10"/>
          <p:cNvSpPr/>
          <p:nvPr/>
        </p:nvSpPr>
        <p:spPr bwMode="auto">
          <a:xfrm>
            <a:off x="899592" y="-137136"/>
            <a:ext cx="1512168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Elipse 11"/>
          <p:cNvSpPr/>
          <p:nvPr/>
        </p:nvSpPr>
        <p:spPr bwMode="auto">
          <a:xfrm>
            <a:off x="2411760" y="-144016"/>
            <a:ext cx="1800200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2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116632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shikimic</a:t>
            </a:r>
            <a:r>
              <a:rPr lang="en-US" sz="2000" dirty="0"/>
              <a:t> acid pathway is related to the metabolism of carbohydrates and </a:t>
            </a:r>
            <a:r>
              <a:rPr lang="en-US" sz="2000" dirty="0">
                <a:hlinkClick r:id="rId2" tooltip="Learn more about Aromatic Amino Acid from ScienceDirect's AI-generated Topic Pages"/>
              </a:rPr>
              <a:t>aromatic amino acids</a:t>
            </a:r>
            <a:r>
              <a:rPr lang="en-US" sz="2000" dirty="0"/>
              <a:t>. </a:t>
            </a:r>
            <a:endParaRPr lang="en-US" sz="2000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539552" y="980728"/>
            <a:ext cx="7614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1) condensation of </a:t>
            </a:r>
            <a:r>
              <a:rPr lang="en-US" sz="1800" dirty="0">
                <a:hlinkClick r:id="rId3" tooltip="Learn more about Phosphoenolpyruvate from ScienceDirect's AI-generated Topic Pages"/>
              </a:rPr>
              <a:t>phosphoenolpyruvate</a:t>
            </a:r>
            <a:r>
              <a:rPr lang="en-US" sz="1800" dirty="0"/>
              <a:t> and </a:t>
            </a:r>
            <a:r>
              <a:rPr lang="en-US" sz="1800" dirty="0" smtClean="0"/>
              <a:t>erythrose-4-phosphate</a:t>
            </a:r>
            <a:endParaRPr lang="en-US" sz="1800" dirty="0"/>
          </a:p>
        </p:txBody>
      </p:sp>
      <p:sp>
        <p:nvSpPr>
          <p:cNvPr id="4" name="Rectángulo 3"/>
          <p:cNvSpPr/>
          <p:nvPr/>
        </p:nvSpPr>
        <p:spPr>
          <a:xfrm>
            <a:off x="516672" y="141277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2) cyclization </a:t>
            </a:r>
            <a:r>
              <a:rPr lang="en-US" sz="1800" dirty="0"/>
              <a:t>lead to the formation of </a:t>
            </a:r>
            <a:r>
              <a:rPr lang="en-US" sz="1800" dirty="0" err="1"/>
              <a:t>shikimic</a:t>
            </a:r>
            <a:r>
              <a:rPr lang="en-US" sz="1800" dirty="0"/>
              <a:t> acid and end with the synthesis of </a:t>
            </a:r>
            <a:r>
              <a:rPr lang="en-US" sz="1800" dirty="0" err="1">
                <a:hlinkClick r:id="rId4" tooltip="Learn more about Chorismic Acid from ScienceDirect's AI-generated Topic Pages"/>
              </a:rPr>
              <a:t>chorismic</a:t>
            </a:r>
            <a:r>
              <a:rPr lang="en-US" sz="1800" dirty="0">
                <a:hlinkClick r:id="rId4" tooltip="Learn more about Chorismic Acid from ScienceDirect's AI-generated Topic Pages"/>
              </a:rPr>
              <a:t> </a:t>
            </a:r>
            <a:r>
              <a:rPr lang="en-US" sz="1800" dirty="0" smtClean="0">
                <a:hlinkClick r:id="rId4" tooltip="Learn more about Chorismic Acid from ScienceDirect's AI-generated Topic Pages"/>
              </a:rPr>
              <a:t>acid</a:t>
            </a:r>
            <a:endParaRPr lang="en-US" sz="1800" dirty="0"/>
          </a:p>
        </p:txBody>
      </p:sp>
      <p:sp>
        <p:nvSpPr>
          <p:cNvPr id="5" name="Rectángulo 4"/>
          <p:cNvSpPr/>
          <p:nvPr/>
        </p:nvSpPr>
        <p:spPr>
          <a:xfrm>
            <a:off x="542933" y="2127463"/>
            <a:ext cx="7470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3) Active </a:t>
            </a:r>
            <a:r>
              <a:rPr lang="en-US" sz="1800" dirty="0"/>
              <a:t>forms of these with </a:t>
            </a:r>
            <a:r>
              <a:rPr lang="en-US" sz="1800" dirty="0">
                <a:hlinkClick r:id="rId5" tooltip="Learn more about Coenzyme A from ScienceDirect's AI-generated Topic Pages"/>
              </a:rPr>
              <a:t>coenzyme A</a:t>
            </a:r>
            <a:r>
              <a:rPr lang="en-US" sz="1800" dirty="0"/>
              <a:t> (CoA) can access the main classes of </a:t>
            </a:r>
            <a:r>
              <a:rPr lang="en-US" sz="1800" dirty="0">
                <a:hlinkClick r:id="rId6" tooltip="Learn more about Phenols from ScienceDirect's AI-generated Topic Pages"/>
              </a:rPr>
              <a:t>phenolic compounds</a:t>
            </a:r>
            <a:r>
              <a:rPr lang="en-US" sz="1800" dirty="0"/>
              <a:t>,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93008" y="2924944"/>
            <a:ext cx="7038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3.1 </a:t>
            </a:r>
            <a:r>
              <a:rPr lang="en-US" sz="1800" dirty="0">
                <a:hlinkClick r:id="rId7" tooltip="Learn more about Benzoic Acid from ScienceDirect's AI-generated Topic Pages"/>
              </a:rPr>
              <a:t>benzoic acid</a:t>
            </a:r>
            <a:r>
              <a:rPr lang="en-US" sz="1800" dirty="0"/>
              <a:t> series (</a:t>
            </a:r>
            <a:r>
              <a:rPr lang="en-US" sz="1800" dirty="0" err="1"/>
              <a:t>gallic</a:t>
            </a:r>
            <a:r>
              <a:rPr lang="en-US" sz="1800" dirty="0"/>
              <a:t>, </a:t>
            </a:r>
            <a:r>
              <a:rPr lang="en-US" sz="1800" dirty="0" err="1"/>
              <a:t>protocatechuic</a:t>
            </a:r>
            <a:r>
              <a:rPr lang="en-US" sz="1800" dirty="0"/>
              <a:t>, etc.) by β-oxidation.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3.2 </a:t>
            </a:r>
            <a:r>
              <a:rPr lang="en-US" sz="1800" dirty="0" smtClean="0">
                <a:hlinkClick r:id="rId8" tooltip="Learn more about Gallic Acid from ScienceDirect's AI-generated Topic Pages"/>
              </a:rPr>
              <a:t>Gallic </a:t>
            </a:r>
            <a:r>
              <a:rPr lang="en-US" sz="1800" dirty="0">
                <a:hlinkClick r:id="rId8" tooltip="Learn more about Gallic Acid from ScienceDirect's AI-generated Topic Pages"/>
              </a:rPr>
              <a:t>acid</a:t>
            </a:r>
            <a:r>
              <a:rPr lang="en-US" sz="1800" dirty="0"/>
              <a:t> itself, in combination with simple sugars, leads to the </a:t>
            </a:r>
            <a:r>
              <a:rPr lang="en-US" sz="1800" dirty="0" err="1">
                <a:hlinkClick r:id="rId9" tooltip="Learn more about Tannin from ScienceDirect's AI-generated Topic Pages"/>
              </a:rPr>
              <a:t>hydrolyzable</a:t>
            </a:r>
            <a:r>
              <a:rPr lang="en-US" sz="1800" dirty="0">
                <a:hlinkClick r:id="rId9" tooltip="Learn more about Tannin from ScienceDirect's AI-generated Topic Pages"/>
              </a:rPr>
              <a:t> tannins</a:t>
            </a:r>
            <a:r>
              <a:rPr lang="en-US" sz="1800" dirty="0"/>
              <a:t> (</a:t>
            </a:r>
            <a:r>
              <a:rPr lang="en-US" sz="1800" dirty="0" err="1"/>
              <a:t>gallic</a:t>
            </a:r>
            <a:r>
              <a:rPr lang="en-US" sz="1800" dirty="0"/>
              <a:t> and </a:t>
            </a:r>
            <a:r>
              <a:rPr lang="en-US" sz="1800" dirty="0" err="1"/>
              <a:t>ellagic</a:t>
            </a:r>
            <a:r>
              <a:rPr lang="en-US" sz="1800" dirty="0"/>
              <a:t> tannins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r>
              <a:rPr lang="en-US" sz="1800" dirty="0" smtClean="0"/>
              <a:t>3.3 </a:t>
            </a:r>
            <a:r>
              <a:rPr lang="en-US" sz="1800" dirty="0" smtClean="0">
                <a:hlinkClick r:id="rId10" tooltip="Learn more about Tyrosine from ScienceDirect's AI-generated Topic Pages"/>
              </a:rPr>
              <a:t>tyrosine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>
                <a:hlinkClick r:id="rId11" tooltip="Learn more about Phenylalanine from ScienceDirect's AI-generated Topic Pages"/>
              </a:rPr>
              <a:t>phenylalanine</a:t>
            </a:r>
            <a:r>
              <a:rPr lang="en-US" sz="1800" dirty="0"/>
              <a:t> </a:t>
            </a:r>
            <a:r>
              <a:rPr lang="en-US" sz="1800" dirty="0" smtClean="0"/>
              <a:t>after </a:t>
            </a:r>
            <a:r>
              <a:rPr lang="en-US" sz="1800" dirty="0"/>
              <a:t>the addition of a molecule of phosphoenolpyruvate and additional series of intermediate stages, followed by </a:t>
            </a:r>
            <a:r>
              <a:rPr lang="en-US" sz="1800" dirty="0" smtClean="0"/>
              <a:t>amination</a:t>
            </a:r>
            <a:endParaRPr lang="en-US" sz="1800" dirty="0"/>
          </a:p>
        </p:txBody>
      </p:sp>
      <p:sp>
        <p:nvSpPr>
          <p:cNvPr id="7" name="Rectángulo 6"/>
          <p:cNvSpPr/>
          <p:nvPr/>
        </p:nvSpPr>
        <p:spPr>
          <a:xfrm>
            <a:off x="1619672" y="5409960"/>
            <a:ext cx="5952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starting point of the </a:t>
            </a:r>
            <a:r>
              <a:rPr lang="en-US" dirty="0" err="1">
                <a:solidFill>
                  <a:srgbClr val="FF0000"/>
                </a:solidFill>
              </a:rPr>
              <a:t>phenylpropanoid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pathway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505367" y="4159533"/>
            <a:ext cx="3312368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00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ig8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12700"/>
            <a:ext cx="792162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6" descr="fig8_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430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7" descr="fig8_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84212" y="4769430"/>
            <a:ext cx="262731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Oval 8"/>
          <p:cNvSpPr>
            <a:spLocks noChangeArrowheads="1"/>
          </p:cNvSpPr>
          <p:nvPr/>
        </p:nvSpPr>
        <p:spPr bwMode="auto">
          <a:xfrm>
            <a:off x="5148263" y="2781300"/>
            <a:ext cx="1079500" cy="50323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59398" name="Rectángulo 2"/>
          <p:cNvSpPr>
            <a:spLocks noChangeArrowheads="1"/>
          </p:cNvSpPr>
          <p:nvPr/>
        </p:nvSpPr>
        <p:spPr bwMode="auto">
          <a:xfrm>
            <a:off x="6012160" y="1957809"/>
            <a:ext cx="3131840" cy="64633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200" b="1" dirty="0"/>
              <a:t>5-enolpyruvylshikimate-3-phosphate</a:t>
            </a:r>
            <a:r>
              <a:rPr lang="es-ES" altLang="es-ES" sz="1800" b="1" dirty="0"/>
              <a:t> </a:t>
            </a:r>
            <a:endParaRPr lang="es-ES" altLang="es-ES" sz="18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 smtClean="0"/>
              <a:t>(</a:t>
            </a:r>
            <a:r>
              <a:rPr lang="es-ES" altLang="es-ES" sz="1800" b="1" dirty="0"/>
              <a:t>EPSP) </a:t>
            </a:r>
            <a:r>
              <a:rPr lang="es-ES" altLang="es-ES" sz="1800" b="1" dirty="0" err="1"/>
              <a:t>synthase</a:t>
            </a:r>
            <a:r>
              <a:rPr lang="es-ES" altLang="es-ES" sz="1800" dirty="0"/>
              <a:t> </a:t>
            </a:r>
          </a:p>
        </p:txBody>
      </p:sp>
      <p:sp>
        <p:nvSpPr>
          <p:cNvPr id="2" name="Abrir llave 1"/>
          <p:cNvSpPr/>
          <p:nvPr/>
        </p:nvSpPr>
        <p:spPr bwMode="auto">
          <a:xfrm>
            <a:off x="5790673" y="1957809"/>
            <a:ext cx="288032" cy="648072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2483768" y="1556792"/>
            <a:ext cx="1512168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  <p:bldP spid="2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7504" y="188640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General </a:t>
            </a:r>
            <a:r>
              <a:rPr lang="en-US" sz="2800" dirty="0" err="1"/>
              <a:t>phenylpropanoid</a:t>
            </a:r>
            <a:r>
              <a:rPr lang="en-US" sz="2800" dirty="0"/>
              <a:t> pathway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7504" y="836712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Channelling</a:t>
            </a:r>
            <a:r>
              <a:rPr lang="en-US" sz="2000" dirty="0"/>
              <a:t> of the amino acids from primary into secondary </a:t>
            </a:r>
            <a:r>
              <a:rPr lang="en-US" sz="2000" dirty="0" smtClean="0"/>
              <a:t>metabolism </a:t>
            </a:r>
            <a:r>
              <a:rPr lang="en-US" sz="2000" dirty="0"/>
              <a:t>is achieved by the activity of </a:t>
            </a:r>
            <a:r>
              <a:rPr lang="en-US" sz="2000" dirty="0">
                <a:solidFill>
                  <a:srgbClr val="FF0000"/>
                </a:solidFill>
              </a:rPr>
              <a:t>phenylalanine/tyrosine </a:t>
            </a:r>
            <a:r>
              <a:rPr lang="en-US" sz="2000" dirty="0" err="1" smtClean="0">
                <a:solidFill>
                  <a:srgbClr val="FF0000"/>
                </a:solidFill>
              </a:rPr>
              <a:t>ammonialyases</a:t>
            </a:r>
            <a:r>
              <a:rPr lang="en-US" sz="2000" dirty="0" smtClean="0"/>
              <a:t> (</a:t>
            </a:r>
            <a:r>
              <a:rPr lang="en-US" sz="2000" dirty="0"/>
              <a:t>PAL, TAL)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2767"/>
          <a:stretch/>
        </p:blipFill>
        <p:spPr>
          <a:xfrm>
            <a:off x="179512" y="1669450"/>
            <a:ext cx="8568952" cy="4968552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 bwMode="auto">
          <a:xfrm>
            <a:off x="1547664" y="2204864"/>
            <a:ext cx="792088" cy="6480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95536" y="2985953"/>
            <a:ext cx="6966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PAL is </a:t>
            </a:r>
            <a:r>
              <a:rPr lang="en-US" sz="1600" dirty="0" err="1" smtClean="0">
                <a:solidFill>
                  <a:srgbClr val="FF0000"/>
                </a:solidFill>
              </a:rPr>
              <a:t>inducedby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environmental factors,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e.g</a:t>
            </a:r>
            <a:r>
              <a:rPr lang="en-US" sz="1600" dirty="0">
                <a:solidFill>
                  <a:srgbClr val="FF0000"/>
                </a:solidFill>
              </a:rPr>
              <a:t>. pathogen attack or UV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6"/>
          <a:stretch/>
        </p:blipFill>
        <p:spPr bwMode="auto">
          <a:xfrm>
            <a:off x="179512" y="641350"/>
            <a:ext cx="6248400" cy="516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Rectangle 11"/>
          <p:cNvSpPr>
            <a:spLocks noChangeArrowheads="1"/>
          </p:cNvSpPr>
          <p:nvPr/>
        </p:nvSpPr>
        <p:spPr bwMode="auto">
          <a:xfrm>
            <a:off x="107504" y="0"/>
            <a:ext cx="583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Bios</a:t>
            </a:r>
            <a:r>
              <a:rPr lang="en-US" altLang="ja-JP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í</a:t>
            </a:r>
            <a:r>
              <a:rPr lang="en-US" altLang="es-ES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ntesis</a:t>
            </a:r>
            <a:r>
              <a:rPr lang="en-US" altLang="es-ES" sz="3600" b="1" dirty="0">
                <a:solidFill>
                  <a:schemeClr val="accent2"/>
                </a:solidFill>
                <a:latin typeface="Times" panose="02020603050405020304" pitchFamily="18" charset="0"/>
              </a:rPr>
              <a:t> de </a:t>
            </a:r>
            <a:r>
              <a:rPr lang="en-US" altLang="es-ES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fenoles</a:t>
            </a:r>
            <a:r>
              <a:rPr lang="en-US" altLang="es-ES" sz="3600" b="1" dirty="0">
                <a:solidFill>
                  <a:schemeClr val="accent2"/>
                </a:solidFill>
                <a:latin typeface="Times" panose="02020603050405020304" pitchFamily="18" charset="0"/>
              </a:rPr>
              <a:t> simples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2327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Elipse 6"/>
          <p:cNvSpPr>
            <a:spLocks noChangeArrowheads="1"/>
          </p:cNvSpPr>
          <p:nvPr/>
        </p:nvSpPr>
        <p:spPr bwMode="auto">
          <a:xfrm>
            <a:off x="6588125" y="3476625"/>
            <a:ext cx="1296988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0420" name="Elipse 6"/>
          <p:cNvSpPr>
            <a:spLocks noChangeArrowheads="1"/>
          </p:cNvSpPr>
          <p:nvPr/>
        </p:nvSpPr>
        <p:spPr bwMode="auto">
          <a:xfrm>
            <a:off x="6380163" y="1349375"/>
            <a:ext cx="1296987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0421" name="Elipse 6"/>
          <p:cNvSpPr>
            <a:spLocks noChangeArrowheads="1"/>
          </p:cNvSpPr>
          <p:nvPr/>
        </p:nvSpPr>
        <p:spPr bwMode="auto">
          <a:xfrm>
            <a:off x="3132138" y="3284538"/>
            <a:ext cx="1296987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-23813"/>
            <a:ext cx="831532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47" y="3579540"/>
            <a:ext cx="4572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Rectangle 14"/>
          <p:cNvSpPr>
            <a:spLocks noChangeArrowheads="1"/>
          </p:cNvSpPr>
          <p:nvPr/>
        </p:nvSpPr>
        <p:spPr bwMode="auto">
          <a:xfrm>
            <a:off x="152400" y="115669"/>
            <a:ext cx="51905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b="1" dirty="0" err="1" smtClean="0">
                <a:solidFill>
                  <a:schemeClr val="accent2"/>
                </a:solidFill>
                <a:latin typeface="Times" panose="02020603050405020304" pitchFamily="18" charset="0"/>
              </a:rPr>
              <a:t>Fenilpropanoides</a:t>
            </a:r>
            <a:r>
              <a:rPr lang="en-US" altLang="es-ES" sz="3600" b="1" dirty="0" smtClean="0">
                <a:solidFill>
                  <a:schemeClr val="accent2"/>
                </a:solidFill>
                <a:latin typeface="Times" panose="02020603050405020304" pitchFamily="18" charset="0"/>
              </a:rPr>
              <a:t> simples</a:t>
            </a:r>
            <a:endParaRPr lang="en-US" altLang="es-ES" sz="3600" b="1" dirty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pic>
        <p:nvPicPr>
          <p:cNvPr id="645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0450"/>
            <a:ext cx="4648200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1524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Rectangle 17"/>
          <p:cNvSpPr>
            <a:spLocks noChangeArrowheads="1"/>
          </p:cNvSpPr>
          <p:nvPr/>
        </p:nvSpPr>
        <p:spPr bwMode="auto">
          <a:xfrm>
            <a:off x="76200" y="914400"/>
            <a:ext cx="70866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4520" name="CuadroTexto 1"/>
          <p:cNvSpPr txBox="1">
            <a:spLocks noChangeArrowheads="1"/>
          </p:cNvSpPr>
          <p:nvPr/>
        </p:nvSpPr>
        <p:spPr bwMode="auto">
          <a:xfrm>
            <a:off x="120650" y="4368006"/>
            <a:ext cx="1555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Alelopat</a:t>
            </a:r>
            <a:r>
              <a:rPr lang="es-ES" altLang="es-ES" sz="2400" dirty="0" err="1"/>
              <a:t>ía</a:t>
            </a:r>
            <a:endParaRPr lang="es-ES" alt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7"/>
          <p:cNvSpPr txBox="1">
            <a:spLocks noChangeArrowheads="1"/>
          </p:cNvSpPr>
          <p:nvPr/>
        </p:nvSpPr>
        <p:spPr bwMode="auto">
          <a:xfrm>
            <a:off x="4683696" y="4149080"/>
            <a:ext cx="42317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dirty="0"/>
              <a:t>Compuestos </a:t>
            </a:r>
            <a:r>
              <a:rPr lang="es-ES" altLang="es-ES" sz="2400" dirty="0" err="1"/>
              <a:t>fototóxicos</a:t>
            </a:r>
            <a:r>
              <a:rPr lang="es-ES" altLang="es-ES" sz="2400" dirty="0"/>
              <a:t> para herbívoros (se insertan en el ADN bloqueando la transcripción)</a:t>
            </a:r>
          </a:p>
        </p:txBody>
      </p:sp>
      <p:sp>
        <p:nvSpPr>
          <p:cNvPr id="66563" name="Text Box 8"/>
          <p:cNvSpPr txBox="1">
            <a:spLocks noChangeArrowheads="1"/>
          </p:cNvSpPr>
          <p:nvPr/>
        </p:nvSpPr>
        <p:spPr bwMode="auto">
          <a:xfrm>
            <a:off x="4663021" y="980728"/>
            <a:ext cx="41596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dirty="0"/>
              <a:t>Reguladores del crecimiento vegetal y responsables de la señalización de la </a:t>
            </a:r>
            <a:r>
              <a:rPr lang="es-ES" altLang="es-ES" sz="2400" dirty="0">
                <a:solidFill>
                  <a:srgbClr val="FF0000"/>
                </a:solidFill>
              </a:rPr>
              <a:t>respuesta sistémica adquirida</a:t>
            </a:r>
            <a:r>
              <a:rPr lang="es-ES" altLang="es-ES" sz="2400" dirty="0"/>
              <a:t>)</a:t>
            </a:r>
          </a:p>
        </p:txBody>
      </p:sp>
      <p:pic>
        <p:nvPicPr>
          <p:cNvPr id="6656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92696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4419600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6" name="Rectangle 12"/>
          <p:cNvSpPr>
            <a:spLocks noGrp="1" noChangeArrowheads="1"/>
          </p:cNvSpPr>
          <p:nvPr>
            <p:ph type="title"/>
          </p:nvPr>
        </p:nvSpPr>
        <p:spPr>
          <a:xfrm>
            <a:off x="2851909" y="-324706"/>
            <a:ext cx="38100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altLang="es-ES" sz="3600" b="1" dirty="0" err="1" smtClean="0">
                <a:solidFill>
                  <a:schemeClr val="accent2"/>
                </a:solidFill>
                <a:latin typeface="Times" panose="02020603050405020304" pitchFamily="18" charset="0"/>
              </a:rPr>
              <a:t>Fenoles</a:t>
            </a:r>
            <a:r>
              <a:rPr lang="en-US" altLang="es-ES" sz="3600" b="1" dirty="0" smtClean="0">
                <a:solidFill>
                  <a:schemeClr val="accent2"/>
                </a:solidFill>
                <a:latin typeface="Times" panose="02020603050405020304" pitchFamily="18" charset="0"/>
              </a:rPr>
              <a:t> simples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2" y="116632"/>
            <a:ext cx="8610600" cy="457200"/>
          </a:xfrm>
        </p:spPr>
        <p:txBody>
          <a:bodyPr/>
          <a:lstStyle/>
          <a:p>
            <a:pPr eaLnBrk="1" hangingPunct="1"/>
            <a:r>
              <a:rPr lang="es-ES" altLang="es-ES" sz="3600" dirty="0" smtClean="0">
                <a:solidFill>
                  <a:schemeClr val="tx1"/>
                </a:solidFill>
              </a:rPr>
              <a:t>Fenoles</a:t>
            </a:r>
          </a:p>
        </p:txBody>
      </p:sp>
      <p:pic>
        <p:nvPicPr>
          <p:cNvPr id="55299" name="Picture 3" descr="PP13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" y="1003300"/>
            <a:ext cx="9178925" cy="571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4788024" y="1556792"/>
            <a:ext cx="4473719" cy="504056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2123728" y="2708920"/>
            <a:ext cx="2088232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69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PP13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ángulo 1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3600"/>
              <a:t>Basic structure of phenylpropanoid‐acetate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ChangeArrowheads="1"/>
          </p:cNvSpPr>
          <p:nvPr/>
        </p:nvSpPr>
        <p:spPr bwMode="auto">
          <a:xfrm>
            <a:off x="184150" y="76200"/>
            <a:ext cx="2543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3600" b="1">
                <a:solidFill>
                  <a:schemeClr val="accent2"/>
                </a:solidFill>
                <a:latin typeface="Times" panose="02020603050405020304" pitchFamily="18" charset="0"/>
              </a:rPr>
              <a:t>Flavonoides</a:t>
            </a:r>
          </a:p>
        </p:txBody>
      </p:sp>
      <p:grpSp>
        <p:nvGrpSpPr>
          <p:cNvPr id="71683" name="Group 9"/>
          <p:cNvGrpSpPr>
            <a:grpSpLocks/>
          </p:cNvGrpSpPr>
          <p:nvPr/>
        </p:nvGrpSpPr>
        <p:grpSpPr bwMode="auto">
          <a:xfrm>
            <a:off x="3124200" y="76200"/>
            <a:ext cx="6019800" cy="6858000"/>
            <a:chOff x="1968" y="48"/>
            <a:chExt cx="3792" cy="4320"/>
          </a:xfrm>
        </p:grpSpPr>
        <p:pic>
          <p:nvPicPr>
            <p:cNvPr id="7168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9" y="48"/>
              <a:ext cx="2763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71687" name="Group 8"/>
            <p:cNvGrpSpPr>
              <a:grpSpLocks/>
            </p:cNvGrpSpPr>
            <p:nvPr/>
          </p:nvGrpSpPr>
          <p:grpSpPr bwMode="auto">
            <a:xfrm>
              <a:off x="1968" y="48"/>
              <a:ext cx="3792" cy="4320"/>
              <a:chOff x="1968" y="-192"/>
              <a:chExt cx="3792" cy="4512"/>
            </a:xfrm>
          </p:grpSpPr>
          <p:pic>
            <p:nvPicPr>
              <p:cNvPr id="71688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693"/>
                <a:ext cx="3792" cy="36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71689" name="Rectangle 7"/>
              <p:cNvSpPr>
                <a:spLocks noChangeArrowheads="1"/>
              </p:cNvSpPr>
              <p:nvPr/>
            </p:nvSpPr>
            <p:spPr bwMode="auto">
              <a:xfrm>
                <a:off x="3840" y="-192"/>
                <a:ext cx="134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</p:grpSp>
      </p:grpSp>
      <p:sp>
        <p:nvSpPr>
          <p:cNvPr id="2" name="Elipse 1"/>
          <p:cNvSpPr/>
          <p:nvPr/>
        </p:nvSpPr>
        <p:spPr bwMode="auto">
          <a:xfrm>
            <a:off x="4211960" y="1268760"/>
            <a:ext cx="2376264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339" y="907157"/>
            <a:ext cx="3602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Products of the </a:t>
            </a:r>
            <a:r>
              <a:rPr lang="en-US" sz="1600" dirty="0" err="1"/>
              <a:t>phenylpropanoid</a:t>
            </a:r>
            <a:r>
              <a:rPr lang="en-US" sz="1600" dirty="0"/>
              <a:t>‐</a:t>
            </a:r>
          </a:p>
          <a:p>
            <a:r>
              <a:rPr lang="en-US" sz="1600" dirty="0"/>
              <a:t>acetate pathway are called </a:t>
            </a:r>
            <a:r>
              <a:rPr lang="en-US" sz="1600" b="1" dirty="0">
                <a:solidFill>
                  <a:srgbClr val="FF0000"/>
                </a:solidFill>
              </a:rPr>
              <a:t>polyketides</a:t>
            </a:r>
            <a:r>
              <a:rPr lang="en-US" sz="1600" dirty="0"/>
              <a:t>,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FF0000"/>
                </a:solidFill>
              </a:rPr>
              <a:t>plant </a:t>
            </a:r>
            <a:r>
              <a:rPr lang="en-US" sz="1600" dirty="0">
                <a:solidFill>
                  <a:srgbClr val="FF0000"/>
                </a:solidFill>
              </a:rPr>
              <a:t>polyketide synthases</a:t>
            </a:r>
            <a:r>
              <a:rPr lang="en-US" sz="1600" dirty="0"/>
              <a:t> (PKSs) are the</a:t>
            </a:r>
          </a:p>
          <a:p>
            <a:r>
              <a:rPr lang="en-US" sz="1600" dirty="0"/>
              <a:t>catalysts of polyketide 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1"/>
          <a:stretch>
            <a:fillRect/>
          </a:stretch>
        </p:blipFill>
        <p:spPr bwMode="auto">
          <a:xfrm>
            <a:off x="0" y="117475"/>
            <a:ext cx="75422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ángulo 3"/>
          <p:cNvSpPr>
            <a:spLocks noChangeArrowheads="1"/>
          </p:cNvSpPr>
          <p:nvPr/>
        </p:nvSpPr>
        <p:spPr bwMode="auto">
          <a:xfrm>
            <a:off x="250825" y="1485900"/>
            <a:ext cx="828198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dirty="0"/>
              <a:t>A.  thaliana  mutants  tt4  and  tt5  are unable to synthesize a normal complement  of  flavonoid compounds. tt4 and tt5 are both </a:t>
            </a:r>
            <a:r>
              <a:rPr lang="en-US" altLang="es-ES" sz="1400" b="1" dirty="0" err="1">
                <a:solidFill>
                  <a:srgbClr val="FF0000"/>
                </a:solidFill>
              </a:rPr>
              <a:t>chalcone</a:t>
            </a:r>
            <a:r>
              <a:rPr lang="en-US" altLang="es-ES" sz="1400" b="1" dirty="0">
                <a:solidFill>
                  <a:srgbClr val="FF0000"/>
                </a:solidFill>
              </a:rPr>
              <a:t> synthase mutant </a:t>
            </a:r>
            <a:r>
              <a:rPr lang="en-US" altLang="es-ES" sz="1400" dirty="0"/>
              <a:t>while </a:t>
            </a:r>
            <a:r>
              <a:rPr lang="en-US" altLang="es-ES" sz="1400" dirty="0" err="1"/>
              <a:t>Fahl</a:t>
            </a:r>
            <a:r>
              <a:rPr lang="en-US" altLang="es-ES" sz="1400" dirty="0"/>
              <a:t> has a  deficiency in activity of </a:t>
            </a:r>
            <a:r>
              <a:rPr lang="en-US" altLang="es-ES" sz="1400" dirty="0" err="1"/>
              <a:t>ferulic</a:t>
            </a:r>
            <a:r>
              <a:rPr lang="en-US" altLang="es-ES" sz="1400" dirty="0"/>
              <a:t> acid hydroxylase</a:t>
            </a:r>
            <a:endParaRPr lang="es-AR" altLang="es-E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1600" dirty="0"/>
          </a:p>
          <a:p>
            <a:pPr>
              <a:spcBef>
                <a:spcPct val="0"/>
              </a:spcBef>
              <a:buFontTx/>
              <a:buNone/>
            </a:pPr>
            <a:endParaRPr lang="es-AR" altLang="es-ES" sz="1600" dirty="0"/>
          </a:p>
        </p:txBody>
      </p:sp>
      <p:pic>
        <p:nvPicPr>
          <p:cNvPr id="73732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b="14247"/>
          <a:stretch>
            <a:fillRect/>
          </a:stretch>
        </p:blipFill>
        <p:spPr bwMode="auto">
          <a:xfrm>
            <a:off x="485775" y="2349500"/>
            <a:ext cx="78136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419100" y="1066800"/>
            <a:ext cx="8305800" cy="5410200"/>
            <a:chOff x="432" y="672"/>
            <a:chExt cx="5232" cy="3408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>
              <a:off x="432" y="672"/>
              <a:ext cx="2736" cy="3408"/>
              <a:chOff x="875" y="-122"/>
              <a:chExt cx="3836" cy="4970"/>
            </a:xfrm>
          </p:grpSpPr>
          <p:pic>
            <p:nvPicPr>
              <p:cNvPr id="74759" name="Picture 5" descr="PP1314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" y="-122"/>
                <a:ext cx="3821" cy="2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760" name="Picture 6" descr="PP1314B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5" y="2311"/>
                <a:ext cx="3836" cy="2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4757" name="Text Box 7"/>
            <p:cNvSpPr txBox="1">
              <a:spLocks noChangeArrowheads="1"/>
            </p:cNvSpPr>
            <p:nvPr/>
          </p:nvSpPr>
          <p:spPr bwMode="auto">
            <a:xfrm>
              <a:off x="3264" y="988"/>
              <a:ext cx="24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800">
                  <a:latin typeface="Arial Black" panose="020B0A04020102020204" pitchFamily="34" charset="0"/>
                </a:rPr>
                <a:t>El ojo humano percibe un color naranja</a:t>
              </a:r>
            </a:p>
          </p:txBody>
        </p:sp>
        <p:sp>
          <p:nvSpPr>
            <p:cNvPr id="74758" name="Text Box 8"/>
            <p:cNvSpPr txBox="1">
              <a:spLocks noChangeArrowheads="1"/>
            </p:cNvSpPr>
            <p:nvPr/>
          </p:nvSpPr>
          <p:spPr bwMode="auto">
            <a:xfrm>
              <a:off x="3264" y="2812"/>
              <a:ext cx="24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800">
                  <a:latin typeface="Arial Black" panose="020B0A04020102020204" pitchFamily="34" charset="0"/>
                </a:rPr>
                <a:t>El ojo de la abeja percibe una coloración en modelo</a:t>
              </a:r>
            </a:p>
          </p:txBody>
        </p:sp>
      </p:grpSp>
      <p:sp>
        <p:nvSpPr>
          <p:cNvPr id="74755" name="Rectangle 9"/>
          <p:cNvSpPr>
            <a:spLocks noGrp="1" noChangeArrowheads="1"/>
          </p:cNvSpPr>
          <p:nvPr>
            <p:ph type="title"/>
          </p:nvPr>
        </p:nvSpPr>
        <p:spPr>
          <a:xfrm>
            <a:off x="266700" y="457200"/>
            <a:ext cx="8610600" cy="457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s-ES" sz="3600" b="1" smtClean="0">
                <a:solidFill>
                  <a:schemeClr val="accent2"/>
                </a:solidFill>
                <a:latin typeface="Times" panose="02020603050405020304" pitchFamily="18" charset="0"/>
              </a:rPr>
              <a:t>Flavones y flavonoles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PP13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59251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5" descr="PP13T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143000"/>
            <a:ext cx="566737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s-ES" sz="3600" b="1" dirty="0" err="1" smtClean="0">
                <a:solidFill>
                  <a:schemeClr val="accent2"/>
                </a:solidFill>
                <a:latin typeface="Times" panose="02020603050405020304" pitchFamily="18" charset="0"/>
              </a:rPr>
              <a:t>Antocianinas</a:t>
            </a:r>
            <a:endParaRPr lang="en-US" altLang="es-ES" sz="3600" b="1" dirty="0" smtClean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4" name="Flecha abajo 3"/>
          <p:cNvSpPr/>
          <p:nvPr/>
        </p:nvSpPr>
        <p:spPr bwMode="auto">
          <a:xfrm>
            <a:off x="1547664" y="3573016"/>
            <a:ext cx="216024" cy="360040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2699792" y="4149080"/>
            <a:ext cx="648072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1907704" y="5229200"/>
            <a:ext cx="108012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8675" y="-9120188"/>
            <a:ext cx="17748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1"/>
            <a:ext cx="9146120" cy="6339207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 bwMode="auto">
          <a:xfrm>
            <a:off x="0" y="3933056"/>
            <a:ext cx="1619672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3"/>
          <p:cNvGrpSpPr>
            <a:grpSpLocks/>
          </p:cNvGrpSpPr>
          <p:nvPr/>
        </p:nvGrpSpPr>
        <p:grpSpPr bwMode="auto">
          <a:xfrm>
            <a:off x="76200" y="1295400"/>
            <a:ext cx="9067800" cy="5410200"/>
            <a:chOff x="240" y="430"/>
            <a:chExt cx="9013" cy="3757"/>
          </a:xfrm>
        </p:grpSpPr>
        <p:pic>
          <p:nvPicPr>
            <p:cNvPr id="79876" name="Picture 4" descr="PP1315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432"/>
              <a:ext cx="3460" cy="3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877" name="Picture 5" descr="PP131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" y="430"/>
              <a:ext cx="5520" cy="3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ángulo 2"/>
          <p:cNvSpPr/>
          <p:nvPr/>
        </p:nvSpPr>
        <p:spPr>
          <a:xfrm>
            <a:off x="395536" y="116632"/>
            <a:ext cx="94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Los taninos </a:t>
            </a:r>
            <a:r>
              <a:rPr lang="es-ES" sz="2000" dirty="0"/>
              <a:t>son conocidos por su capacidad para unirse </a:t>
            </a:r>
            <a:r>
              <a:rPr lang="es-ES" sz="2000" dirty="0" smtClean="0"/>
              <a:t>a hidratos  de </a:t>
            </a:r>
          </a:p>
          <a:p>
            <a:r>
              <a:rPr lang="es-ES" sz="2000" dirty="0" smtClean="0"/>
              <a:t>carbono y proteínas mediante </a:t>
            </a:r>
            <a:r>
              <a:rPr lang="es-ES" sz="2000" dirty="0"/>
              <a:t>fuerzas covalentes y no </a:t>
            </a:r>
            <a:r>
              <a:rPr lang="es-ES" sz="2000" dirty="0" smtClean="0"/>
              <a:t>covalentes y </a:t>
            </a:r>
            <a:r>
              <a:rPr lang="es-ES" sz="2000" dirty="0"/>
              <a:t>por </a:t>
            </a:r>
            <a:endParaRPr lang="es-ES" sz="2000" dirty="0" smtClean="0"/>
          </a:p>
          <a:p>
            <a:r>
              <a:rPr lang="es-ES" sz="2000" dirty="0" smtClean="0"/>
              <a:t>su </a:t>
            </a:r>
            <a:r>
              <a:rPr lang="es-ES" sz="2000" dirty="0"/>
              <a:t>astringencia y sabor </a:t>
            </a:r>
            <a:r>
              <a:rPr lang="es-ES" sz="2000" dirty="0" smtClean="0"/>
              <a:t>amargo.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5796"/>
            <a:ext cx="7408689" cy="66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52400" y="152400"/>
            <a:ext cx="4063512" cy="6705600"/>
            <a:chOff x="1824" y="-306"/>
            <a:chExt cx="3936" cy="5719"/>
          </a:xfrm>
        </p:grpSpPr>
        <p:pic>
          <p:nvPicPr>
            <p:cNvPr id="81926" name="Picture 5" descr="PP131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-306"/>
              <a:ext cx="3932" cy="1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27" name="Picture 6" descr="PP131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1104"/>
              <a:ext cx="3923" cy="4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71182" y="332656"/>
            <a:ext cx="404869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dirty="0"/>
              <a:t>Los taninos se unen </a:t>
            </a:r>
            <a:r>
              <a:rPr lang="es-ES" altLang="es-ES" sz="2000" dirty="0" smtClean="0"/>
              <a:t>inespecífica-mente </a:t>
            </a:r>
            <a:r>
              <a:rPr lang="es-ES" altLang="es-ES" sz="2000" dirty="0"/>
              <a:t>a proteínas del aparato digestivo del depredador </a:t>
            </a:r>
            <a:r>
              <a:rPr lang="es-ES" altLang="es-ES" sz="2000" dirty="0" err="1" smtClean="0"/>
              <a:t>inacti-vándolas</a:t>
            </a:r>
            <a:r>
              <a:rPr lang="es-ES" altLang="es-ES" sz="2000" dirty="0"/>
              <a:t>, incluso de forma </a:t>
            </a:r>
            <a:r>
              <a:rPr lang="es-ES" altLang="es-ES" sz="2000" dirty="0" err="1" smtClean="0"/>
              <a:t>irre-versible</a:t>
            </a:r>
            <a:r>
              <a:rPr lang="es-ES" altLang="es-ES" sz="2000" dirty="0"/>
              <a:t>, si la unión es covalente</a:t>
            </a:r>
            <a:endParaRPr lang="es-ES" altLang="es-ES" sz="1600" dirty="0">
              <a:solidFill>
                <a:srgbClr val="FFFF66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 bwMode="auto">
          <a:xfrm>
            <a:off x="539552" y="404664"/>
            <a:ext cx="13681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ector recto 5"/>
          <p:cNvCxnSpPr/>
          <p:nvPr/>
        </p:nvCxnSpPr>
        <p:spPr bwMode="auto">
          <a:xfrm>
            <a:off x="539552" y="2132856"/>
            <a:ext cx="122413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ángulo 7"/>
          <p:cNvSpPr/>
          <p:nvPr/>
        </p:nvSpPr>
        <p:spPr>
          <a:xfrm>
            <a:off x="4861040" y="2100781"/>
            <a:ext cx="4112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Los taninos de alto peso molecular son </a:t>
            </a:r>
            <a:r>
              <a:rPr lang="es-ES" sz="2000" dirty="0" smtClean="0"/>
              <a:t>mejores para </a:t>
            </a:r>
            <a:r>
              <a:rPr lang="es-ES" sz="2000" dirty="0"/>
              <a:t>precipitar proteínas que los taninos más pequeños.</a:t>
            </a:r>
            <a:endParaRPr lang="en-US" sz="2000" dirty="0"/>
          </a:p>
        </p:txBody>
      </p:sp>
      <p:sp>
        <p:nvSpPr>
          <p:cNvPr id="14" name="Rectángulo 13"/>
          <p:cNvSpPr/>
          <p:nvPr/>
        </p:nvSpPr>
        <p:spPr>
          <a:xfrm>
            <a:off x="4934989" y="3789040"/>
            <a:ext cx="42090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Ll </a:t>
            </a:r>
            <a:r>
              <a:rPr lang="es-ES" sz="2000" dirty="0"/>
              <a:t>pH ácido favorece la formación </a:t>
            </a:r>
            <a:r>
              <a:rPr lang="es-ES" sz="2000" dirty="0" smtClean="0"/>
              <a:t>de complejos </a:t>
            </a:r>
            <a:r>
              <a:rPr lang="es-ES" sz="2000" dirty="0"/>
              <a:t>proteína-tanino, mientras que un pH básico</a:t>
            </a:r>
          </a:p>
          <a:p>
            <a:r>
              <a:rPr lang="es-ES" sz="2000" dirty="0" smtClean="0"/>
              <a:t>disminuye </a:t>
            </a:r>
            <a:r>
              <a:rPr lang="es-ES" sz="2000" dirty="0"/>
              <a:t>considerablemente la formación </a:t>
            </a:r>
            <a:r>
              <a:rPr lang="es-ES" sz="2000" dirty="0" smtClean="0"/>
              <a:t>de puentes </a:t>
            </a:r>
            <a:r>
              <a:rPr lang="es-ES" sz="2000" dirty="0"/>
              <a:t>de </a:t>
            </a:r>
            <a:r>
              <a:rPr lang="es-ES" sz="2000" dirty="0" smtClean="0"/>
              <a:t>hidrógeno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ChangeArrowheads="1"/>
          </p:cNvSpPr>
          <p:nvPr/>
        </p:nvSpPr>
        <p:spPr bwMode="auto">
          <a:xfrm>
            <a:off x="-108520" y="188640"/>
            <a:ext cx="388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Lignanos</a:t>
            </a:r>
            <a:endParaRPr lang="en-US" altLang="es-ES" sz="3600" b="1" dirty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83971" name="Text Box 6"/>
          <p:cNvSpPr txBox="1">
            <a:spLocks noChangeArrowheads="1"/>
          </p:cNvSpPr>
          <p:nvPr/>
        </p:nvSpPr>
        <p:spPr bwMode="auto">
          <a:xfrm>
            <a:off x="755576" y="1628800"/>
            <a:ext cx="39624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Se </a:t>
            </a:r>
            <a:r>
              <a:rPr lang="en-US" altLang="es-ES" sz="2400" dirty="0" err="1"/>
              <a:t>encuentran</a:t>
            </a:r>
            <a:r>
              <a:rPr lang="en-US" altLang="es-ES" sz="2400" dirty="0"/>
              <a:t> </a:t>
            </a:r>
            <a:r>
              <a:rPr lang="en-US" altLang="es-ES" sz="2400" dirty="0" err="1"/>
              <a:t>frecuentemente</a:t>
            </a:r>
            <a:r>
              <a:rPr lang="en-US" altLang="es-ES" sz="2400" dirty="0"/>
              <a:t> </a:t>
            </a:r>
            <a:r>
              <a:rPr lang="en-US" altLang="es-ES" sz="2400" dirty="0" err="1"/>
              <a:t>en</a:t>
            </a:r>
            <a:r>
              <a:rPr lang="en-US" altLang="es-ES" sz="2400" dirty="0"/>
              <a:t> </a:t>
            </a:r>
            <a:r>
              <a:rPr lang="en-US" altLang="es-ES" sz="2400" dirty="0" err="1"/>
              <a:t>semillas</a:t>
            </a: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Tienen</a:t>
            </a:r>
            <a:r>
              <a:rPr lang="en-US" altLang="es-ES" sz="2400" dirty="0"/>
              <a:t> </a:t>
            </a:r>
            <a:r>
              <a:rPr lang="en-US" altLang="es-ES" sz="2400" dirty="0" err="1"/>
              <a:t>propiedades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antioxidantes</a:t>
            </a: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Mim</a:t>
            </a:r>
            <a:r>
              <a:rPr lang="en-US" altLang="ja-JP" sz="2400" dirty="0" err="1"/>
              <a:t>é</a:t>
            </a:r>
            <a:r>
              <a:rPr lang="en-US" altLang="es-ES" sz="2400" dirty="0" err="1"/>
              <a:t>ticos</a:t>
            </a:r>
            <a:r>
              <a:rPr lang="en-US" altLang="es-ES" sz="2400" dirty="0"/>
              <a:t> de </a:t>
            </a:r>
            <a:r>
              <a:rPr lang="en-US" altLang="es-ES" sz="2400" dirty="0" err="1"/>
              <a:t>hormonas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esteroides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humanas</a:t>
            </a: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(</a:t>
            </a:r>
            <a:r>
              <a:rPr lang="en-US" altLang="es-ES" sz="2400" dirty="0" err="1"/>
              <a:t>Fitoesteroles</a:t>
            </a:r>
            <a:r>
              <a:rPr lang="en-US" altLang="es-ES" sz="24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Posibles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anticancer</a:t>
            </a:r>
            <a:r>
              <a:rPr lang="en-US" altLang="ja-JP" sz="2400" dirty="0" err="1"/>
              <a:t>ígenos</a:t>
            </a: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US" altLang="es-ES" sz="3600" dirty="0" err="1" smtClean="0"/>
              <a:t>Compuestos</a:t>
            </a:r>
            <a:r>
              <a:rPr lang="en-US" altLang="es-ES" sz="3600" dirty="0" smtClean="0"/>
              <a:t> </a:t>
            </a:r>
            <a:r>
              <a:rPr lang="en-US" altLang="es-ES" sz="3600" dirty="0" err="1" smtClean="0"/>
              <a:t>nitrogenados</a:t>
            </a:r>
            <a:r>
              <a:rPr lang="en-US" altLang="es-ES" sz="3600" dirty="0" smtClean="0"/>
              <a:t> (</a:t>
            </a:r>
            <a:r>
              <a:rPr lang="en-US" altLang="es-ES" sz="3600" dirty="0" err="1" smtClean="0"/>
              <a:t>Alcaloides</a:t>
            </a:r>
            <a:r>
              <a:rPr lang="en-US" altLang="es-ES" sz="3600" dirty="0" smtClean="0"/>
              <a:t>)</a:t>
            </a:r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685800" y="1676400"/>
            <a:ext cx="8421729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es-ES" sz="2400" b="1" dirty="0" err="1" smtClean="0">
                <a:latin typeface="Times" panose="02020603050405020304" pitchFamily="18" charset="0"/>
              </a:rPr>
              <a:t>Contienen</a:t>
            </a:r>
            <a:r>
              <a:rPr lang="en-US" altLang="es-ES" sz="2400" b="1" dirty="0" smtClean="0">
                <a:latin typeface="Times" panose="02020603050405020304" pitchFamily="18" charset="0"/>
              </a:rPr>
              <a:t> </a:t>
            </a:r>
            <a:r>
              <a:rPr lang="en-US" altLang="es-ES" sz="2400" b="1" dirty="0" err="1">
                <a:latin typeface="Times" panose="02020603050405020304" pitchFamily="18" charset="0"/>
              </a:rPr>
              <a:t>Nitrogeno</a:t>
            </a:r>
            <a:r>
              <a:rPr lang="en-US" altLang="es-ES" sz="2400" b="1" dirty="0">
                <a:latin typeface="Times" panose="02020603050405020304" pitchFamily="18" charset="0"/>
              </a:rPr>
              <a:t> y </a:t>
            </a:r>
            <a:r>
              <a:rPr lang="en-US" altLang="es-ES" sz="2400" b="1" dirty="0" err="1">
                <a:latin typeface="Times" panose="02020603050405020304" pitchFamily="18" charset="0"/>
              </a:rPr>
              <a:t>generalmente</a:t>
            </a:r>
            <a:r>
              <a:rPr lang="en-US" altLang="es-ES" sz="2400" b="1" dirty="0">
                <a:latin typeface="Times" panose="02020603050405020304" pitchFamily="18" charset="0"/>
              </a:rPr>
              <a:t> son </a:t>
            </a:r>
            <a:r>
              <a:rPr lang="en-US" altLang="es-ES" sz="2400" b="1" dirty="0" err="1">
                <a:latin typeface="Times" panose="02020603050405020304" pitchFamily="18" charset="0"/>
              </a:rPr>
              <a:t>alcalinos</a:t>
            </a:r>
            <a:r>
              <a:rPr lang="en-US" altLang="es-ES" sz="2400" b="1" dirty="0">
                <a:latin typeface="Times" panose="02020603050405020304" pitchFamily="18" charset="0"/>
              </a:rPr>
              <a:t> (</a:t>
            </a:r>
            <a:r>
              <a:rPr lang="en-US" altLang="es-ES" sz="2400" b="1" dirty="0" err="1">
                <a:solidFill>
                  <a:srgbClr val="FF0000"/>
                </a:solidFill>
                <a:latin typeface="Times" panose="02020603050405020304" pitchFamily="18" charset="0"/>
              </a:rPr>
              <a:t>alcaloides</a:t>
            </a:r>
            <a:r>
              <a:rPr lang="en-US" altLang="es-ES" sz="2400" b="1" dirty="0">
                <a:latin typeface="Times" panose="02020603050405020304" pitchFamily="18" charset="0"/>
              </a:rPr>
              <a:t>)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es-ES" sz="2400" b="1" dirty="0">
                <a:latin typeface="Times" panose="02020603050405020304" pitchFamily="18" charset="0"/>
              </a:rPr>
              <a:t>Se </a:t>
            </a:r>
            <a:r>
              <a:rPr lang="en-US" altLang="es-ES" sz="2400" b="1" dirty="0" err="1">
                <a:latin typeface="Times" panose="02020603050405020304" pitchFamily="18" charset="0"/>
              </a:rPr>
              <a:t>conocen</a:t>
            </a:r>
            <a:r>
              <a:rPr lang="en-US" altLang="es-ES" sz="2400" b="1" dirty="0">
                <a:latin typeface="Times" panose="02020603050405020304" pitchFamily="18" charset="0"/>
              </a:rPr>
              <a:t> mas de 6500 </a:t>
            </a:r>
            <a:r>
              <a:rPr lang="en-US" altLang="es-ES" sz="2400" b="1" dirty="0" err="1">
                <a:latin typeface="Times" panose="02020603050405020304" pitchFamily="18" charset="0"/>
              </a:rPr>
              <a:t>compuestos</a:t>
            </a:r>
            <a:r>
              <a:rPr lang="en-US" altLang="es-ES" sz="2400" b="1" dirty="0">
                <a:latin typeface="Times" panose="02020603050405020304" pitchFamily="18" charset="0"/>
              </a:rPr>
              <a:t> 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es-ES" sz="2400" b="1" dirty="0">
                <a:latin typeface="Times" panose="02020603050405020304" pitchFamily="18" charset="0"/>
              </a:rPr>
              <a:t>Se </a:t>
            </a:r>
            <a:r>
              <a:rPr lang="en-US" altLang="es-ES" sz="2400" b="1" dirty="0" err="1">
                <a:latin typeface="Times" panose="02020603050405020304" pitchFamily="18" charset="0"/>
              </a:rPr>
              <a:t>biosintetizan</a:t>
            </a:r>
            <a:r>
              <a:rPr lang="en-US" altLang="es-ES" sz="2400" b="1" dirty="0">
                <a:latin typeface="Times" panose="02020603050405020304" pitchFamily="18" charset="0"/>
              </a:rPr>
              <a:t> a </a:t>
            </a:r>
            <a:r>
              <a:rPr lang="en-US" altLang="es-ES" sz="2400" b="1" dirty="0" err="1">
                <a:latin typeface="Times" panose="02020603050405020304" pitchFamily="18" charset="0"/>
              </a:rPr>
              <a:t>partir</a:t>
            </a:r>
            <a:r>
              <a:rPr lang="en-US" altLang="es-ES" sz="2400" b="1" dirty="0">
                <a:latin typeface="Times" panose="02020603050405020304" pitchFamily="18" charset="0"/>
              </a:rPr>
              <a:t> de </a:t>
            </a:r>
            <a:r>
              <a:rPr lang="en-US" altLang="es-ES" sz="2400" b="1" dirty="0" err="1" smtClean="0">
                <a:latin typeface="Times" panose="02020603050405020304" pitchFamily="18" charset="0"/>
              </a:rPr>
              <a:t>aminoácidos</a:t>
            </a:r>
            <a:endParaRPr lang="en-US" altLang="es-ES" sz="2400" b="1" dirty="0">
              <a:latin typeface="Times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es-ES" sz="2400" b="1" dirty="0">
                <a:latin typeface="Times" panose="02020603050405020304" pitchFamily="18" charset="0"/>
              </a:rPr>
              <a:t>Las </a:t>
            </a:r>
            <a:r>
              <a:rPr lang="en-US" altLang="es-ES" sz="2400" b="1" dirty="0" err="1">
                <a:latin typeface="Times" panose="02020603050405020304" pitchFamily="18" charset="0"/>
              </a:rPr>
              <a:t>v</a:t>
            </a:r>
            <a:r>
              <a:rPr lang="en-US" altLang="ja-JP" sz="2400" b="1" dirty="0" err="1">
                <a:latin typeface="Times" panose="02020603050405020304" pitchFamily="18" charset="0"/>
              </a:rPr>
              <a:t>ías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biosintéticas</a:t>
            </a:r>
            <a:r>
              <a:rPr lang="en-US" altLang="ja-JP" sz="2400" b="1" dirty="0">
                <a:latin typeface="Times" panose="02020603050405020304" pitchFamily="18" charset="0"/>
              </a:rPr>
              <a:t> son </a:t>
            </a:r>
            <a:r>
              <a:rPr lang="en-US" altLang="ja-JP" sz="2400" b="1" dirty="0" err="1">
                <a:latin typeface="Times" panose="02020603050405020304" pitchFamily="18" charset="0"/>
              </a:rPr>
              <a:t>escasamente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conocidas</a:t>
            </a:r>
            <a:endParaRPr lang="en-US" altLang="ja-JP" sz="2400" b="1" dirty="0">
              <a:latin typeface="Times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ja-JP" sz="2400" b="1" dirty="0">
                <a:latin typeface="Times" panose="02020603050405020304" pitchFamily="18" charset="0"/>
              </a:rPr>
              <a:t>Son </a:t>
            </a:r>
            <a:r>
              <a:rPr lang="en-US" altLang="ja-JP" sz="2400" b="1" dirty="0" err="1">
                <a:latin typeface="Times" panose="02020603050405020304" pitchFamily="18" charset="0"/>
              </a:rPr>
              <a:t>generalmente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altamente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tóxicos</a:t>
            </a:r>
            <a:endParaRPr lang="en-US" altLang="ja-JP" sz="2400" b="1" dirty="0">
              <a:latin typeface="Times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ja-JP" sz="2400" b="1" dirty="0" err="1">
                <a:latin typeface="Times" panose="02020603050405020304" pitchFamily="18" charset="0"/>
              </a:rPr>
              <a:t>Tienen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importantes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aplicaciones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 smtClean="0">
                <a:latin typeface="Times" panose="02020603050405020304" pitchFamily="18" charset="0"/>
              </a:rPr>
              <a:t>farmacológicas</a:t>
            </a:r>
            <a:endParaRPr lang="en-US" altLang="es-ES" sz="2400" b="1" dirty="0">
              <a:latin typeface="Times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</a:pPr>
            <a:endParaRPr lang="en-US" altLang="es-ES" sz="2400" b="1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Marcador de contenido 2"/>
          <p:cNvSpPr>
            <a:spLocks noGrp="1"/>
          </p:cNvSpPr>
          <p:nvPr>
            <p:ph idx="1"/>
          </p:nvPr>
        </p:nvSpPr>
        <p:spPr>
          <a:xfrm>
            <a:off x="683568" y="620688"/>
            <a:ext cx="7772400" cy="5543550"/>
          </a:xfrm>
        </p:spPr>
        <p:txBody>
          <a:bodyPr/>
          <a:lstStyle/>
          <a:p>
            <a:r>
              <a:rPr lang="en-US" altLang="es-ES" dirty="0" smtClean="0"/>
              <a:t>On a cellular level, the mode of action of alkaloids in animals is quite variable. Many alkaloids </a:t>
            </a:r>
            <a:r>
              <a:rPr lang="en-US" altLang="es-ES" dirty="0" smtClean="0">
                <a:solidFill>
                  <a:srgbClr val="FF0000"/>
                </a:solidFill>
              </a:rPr>
              <a:t>interfere</a:t>
            </a:r>
            <a:r>
              <a:rPr lang="en-US" altLang="es-ES" dirty="0" smtClean="0"/>
              <a:t> with components of the </a:t>
            </a:r>
            <a:r>
              <a:rPr lang="en-US" altLang="es-ES" dirty="0" smtClean="0">
                <a:solidFill>
                  <a:srgbClr val="FF0000"/>
                </a:solidFill>
              </a:rPr>
              <a:t>nervous system</a:t>
            </a:r>
            <a:r>
              <a:rPr lang="en-US" altLang="es-ES" dirty="0" smtClean="0"/>
              <a:t>, </a:t>
            </a:r>
          </a:p>
          <a:p>
            <a:r>
              <a:rPr lang="en-US" altLang="es-ES" dirty="0" smtClean="0"/>
              <a:t>especially the chemical transmitters; </a:t>
            </a:r>
          </a:p>
          <a:p>
            <a:r>
              <a:rPr lang="en-US" altLang="es-ES" dirty="0" smtClean="0"/>
              <a:t>others affect membrane transport, </a:t>
            </a:r>
          </a:p>
          <a:p>
            <a:r>
              <a:rPr lang="en-US" altLang="es-ES" dirty="0" smtClean="0"/>
              <a:t>protein synthesis, </a:t>
            </a:r>
          </a:p>
          <a:p>
            <a:r>
              <a:rPr lang="en-US" altLang="es-ES" dirty="0" smtClean="0"/>
              <a:t>or miscellaneous enzyme activities.</a:t>
            </a:r>
            <a:endParaRPr lang="es-ES" alt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PP1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37"/>
            <a:ext cx="8615363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755576" y="4221088"/>
            <a:ext cx="3312368" cy="15841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79384" y="-1189653"/>
            <a:ext cx="6741368" cy="9120674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>
            <a:off x="6444208" y="2132856"/>
            <a:ext cx="936104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5220072" y="2636912"/>
            <a:ext cx="108012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1187624" y="2924944"/>
            <a:ext cx="1296144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827584" y="1556792"/>
            <a:ext cx="1008112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3491880" y="1916832"/>
            <a:ext cx="72008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790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92" y="-79365"/>
            <a:ext cx="8701952" cy="693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2483768" y="5445224"/>
            <a:ext cx="576064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323528" y="1484784"/>
            <a:ext cx="936104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Flecha derecha 3"/>
          <p:cNvSpPr/>
          <p:nvPr/>
        </p:nvSpPr>
        <p:spPr bwMode="auto">
          <a:xfrm>
            <a:off x="2195736" y="2852936"/>
            <a:ext cx="864096" cy="45719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Flecha abajo 4"/>
          <p:cNvSpPr/>
          <p:nvPr/>
        </p:nvSpPr>
        <p:spPr bwMode="auto">
          <a:xfrm>
            <a:off x="3635896" y="3446760"/>
            <a:ext cx="45719" cy="918344"/>
          </a:xfrm>
          <a:prstGeom prst="downArrow">
            <a:avLst/>
          </a:prstGeom>
          <a:solidFill>
            <a:srgbClr val="8306AA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Flecha derecha 6"/>
          <p:cNvSpPr/>
          <p:nvPr/>
        </p:nvSpPr>
        <p:spPr bwMode="auto">
          <a:xfrm>
            <a:off x="5292080" y="2132856"/>
            <a:ext cx="648072" cy="72008"/>
          </a:xfrm>
          <a:prstGeom prst="rightArrow">
            <a:avLst/>
          </a:prstGeom>
          <a:solidFill>
            <a:srgbClr val="8306AA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Flecha derecha 7"/>
          <p:cNvSpPr/>
          <p:nvPr/>
        </p:nvSpPr>
        <p:spPr bwMode="auto">
          <a:xfrm>
            <a:off x="5436096" y="4941168"/>
            <a:ext cx="864096" cy="45719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7334593" y="2564904"/>
            <a:ext cx="1239267" cy="9361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3923928" y="2204864"/>
            <a:ext cx="122413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Elipse 9"/>
          <p:cNvSpPr/>
          <p:nvPr/>
        </p:nvSpPr>
        <p:spPr bwMode="auto">
          <a:xfrm>
            <a:off x="3563888" y="2780928"/>
            <a:ext cx="1152128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Rayo 11"/>
          <p:cNvSpPr/>
          <p:nvPr/>
        </p:nvSpPr>
        <p:spPr bwMode="auto">
          <a:xfrm>
            <a:off x="6084168" y="-2111"/>
            <a:ext cx="1250425" cy="1224136"/>
          </a:xfrm>
          <a:prstGeom prst="lightningBol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195847"/>
            <a:ext cx="485775" cy="737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9" grpId="1" animBg="1"/>
      <p:bldP spid="6" grpId="0" animBg="1"/>
      <p:bldP spid="10" grpId="0" animBg="1"/>
      <p:bldP spid="12" grpId="0" animBg="1"/>
      <p:bldP spid="12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1" y="1377950"/>
            <a:ext cx="88392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19672" cy="215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-26758" y="1691481"/>
            <a:ext cx="17363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i="1" dirty="0">
                <a:solidFill>
                  <a:srgbClr val="FFFF00"/>
                </a:solidFill>
                <a:latin typeface="Times" panose="02020603050405020304" pitchFamily="18" charset="0"/>
              </a:rPr>
              <a:t>Papaver </a:t>
            </a:r>
            <a:r>
              <a:rPr lang="en-US" altLang="es-ES" sz="1400" b="1" i="1" dirty="0" err="1">
                <a:solidFill>
                  <a:srgbClr val="FFFF00"/>
                </a:solidFill>
                <a:latin typeface="Times" panose="02020603050405020304" pitchFamily="18" charset="0"/>
              </a:rPr>
              <a:t>somniferum</a:t>
            </a:r>
            <a:endParaRPr lang="en-US" altLang="es-ES" sz="1400" b="1" i="1" dirty="0">
              <a:solidFill>
                <a:srgbClr val="FFFF00"/>
              </a:solidFill>
              <a:latin typeface="Times" panose="02020603050405020304" pitchFamily="18" charset="0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084168" y="5600700"/>
            <a:ext cx="78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i="1" dirty="0">
                <a:solidFill>
                  <a:srgbClr val="FF0000"/>
                </a:solidFill>
                <a:latin typeface="Times" panose="02020603050405020304" pitchFamily="18" charset="0"/>
              </a:rPr>
              <a:t>Codeine</a:t>
            </a:r>
            <a:endParaRPr lang="en-US" altLang="es-ES" sz="1400" dirty="0">
              <a:latin typeface="Times" panose="02020603050405020304" pitchFamily="18" charset="0"/>
            </a:endParaRPr>
          </a:p>
        </p:txBody>
      </p:sp>
      <p:sp>
        <p:nvSpPr>
          <p:cNvPr id="97285" name="Rectangle 6"/>
          <p:cNvSpPr>
            <a:spLocks noChangeArrowheads="1"/>
          </p:cNvSpPr>
          <p:nvPr/>
        </p:nvSpPr>
        <p:spPr bwMode="auto">
          <a:xfrm>
            <a:off x="7926392" y="2564904"/>
            <a:ext cx="12604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Noskapin</a:t>
            </a:r>
            <a:endParaRPr lang="en-US" altLang="es-ES" sz="1400" b="1" i="1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dirty="0">
                <a:latin typeface="Times" panose="02020603050405020304" pitchFamily="18" charset="0"/>
              </a:rPr>
              <a:t>(not </a:t>
            </a:r>
            <a:r>
              <a:rPr lang="en-US" altLang="es-ES" sz="1400" b="1" dirty="0" err="1">
                <a:latin typeface="Times" panose="02020603050405020304" pitchFamily="18" charset="0"/>
              </a:rPr>
              <a:t>analgetic</a:t>
            </a:r>
            <a:r>
              <a:rPr lang="en-US" altLang="es-ES" sz="1400" b="1" dirty="0">
                <a:latin typeface="Times" panose="02020603050405020304" pitchFamily="18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dirty="0">
                <a:latin typeface="Times" panose="02020603050405020304" pitchFamily="18" charset="0"/>
              </a:rPr>
              <a:t>not </a:t>
            </a:r>
            <a:r>
              <a:rPr lang="en-US" altLang="es-ES" sz="1400" b="1" dirty="0" err="1">
                <a:latin typeface="Times" panose="02020603050405020304" pitchFamily="18" charset="0"/>
              </a:rPr>
              <a:t>adiction</a:t>
            </a:r>
            <a:r>
              <a:rPr lang="en-US" altLang="es-ES" sz="1400" b="1" dirty="0"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97288" name="Rectangle 13"/>
          <p:cNvSpPr>
            <a:spLocks noChangeArrowheads="1"/>
          </p:cNvSpPr>
          <p:nvPr/>
        </p:nvSpPr>
        <p:spPr bwMode="auto">
          <a:xfrm>
            <a:off x="2022475" y="41275"/>
            <a:ext cx="6969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dirty="0" err="1">
                <a:solidFill>
                  <a:schemeClr val="tx2"/>
                </a:solidFill>
              </a:rPr>
              <a:t>Alcaloides</a:t>
            </a:r>
            <a:r>
              <a:rPr lang="en-US" altLang="es-ES" sz="3600" dirty="0">
                <a:solidFill>
                  <a:schemeClr val="tx2"/>
                </a:solidFill>
              </a:rPr>
              <a:t>: </a:t>
            </a:r>
            <a:r>
              <a:rPr lang="en-US" altLang="es-ES" sz="3600" dirty="0" err="1">
                <a:solidFill>
                  <a:schemeClr val="tx2"/>
                </a:solidFill>
              </a:rPr>
              <a:t>Derivados</a:t>
            </a:r>
            <a:r>
              <a:rPr lang="en-US" altLang="es-ES" sz="3600" dirty="0">
                <a:solidFill>
                  <a:schemeClr val="tx2"/>
                </a:solidFill>
              </a:rPr>
              <a:t> de </a:t>
            </a:r>
            <a:r>
              <a:rPr lang="en-US" altLang="es-ES" sz="3600" dirty="0" err="1">
                <a:solidFill>
                  <a:schemeClr val="tx2"/>
                </a:solidFill>
              </a:rPr>
              <a:t>Tirosina</a:t>
            </a:r>
            <a:endParaRPr lang="en-US" altLang="es-ES" sz="3600" dirty="0">
              <a:solidFill>
                <a:schemeClr val="tx2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5272" y="3697528"/>
            <a:ext cx="2019333" cy="2989453"/>
            <a:chOff x="55272" y="3697528"/>
            <a:chExt cx="2019333" cy="298945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459"/>
            <a:stretch>
              <a:fillRect/>
            </a:stretch>
          </p:blipFill>
          <p:spPr bwMode="auto">
            <a:xfrm>
              <a:off x="152400" y="3697528"/>
              <a:ext cx="1824329" cy="144785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2" y="5172481"/>
              <a:ext cx="2019333" cy="15145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0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Quite often structures of SM </a:t>
            </a:r>
            <a:r>
              <a:rPr lang="en-US" dirty="0" smtClean="0">
                <a:solidFill>
                  <a:srgbClr val="FF0000"/>
                </a:solidFill>
              </a:rPr>
              <a:t>resemble endogenous substrates</a:t>
            </a:r>
            <a:r>
              <a:rPr lang="en-US" dirty="0" smtClean="0"/>
              <a:t>, hormones or neurotransmitters and </a:t>
            </a:r>
            <a:r>
              <a:rPr lang="en-US" dirty="0" smtClean="0">
                <a:solidFill>
                  <a:srgbClr val="FF0000"/>
                </a:solidFill>
              </a:rPr>
              <a:t>can</a:t>
            </a:r>
            <a:r>
              <a:rPr lang="en-US" dirty="0" smtClean="0"/>
              <a:t> thus </a:t>
            </a:r>
            <a:r>
              <a:rPr lang="en-US" dirty="0" smtClean="0">
                <a:solidFill>
                  <a:srgbClr val="FF0000"/>
                </a:solidFill>
              </a:rPr>
              <a:t>mimic a response</a:t>
            </a:r>
            <a:r>
              <a:rPr lang="en-US" dirty="0" smtClean="0"/>
              <a:t> at the corresponding molecular targets. </a:t>
            </a:r>
          </a:p>
          <a:p>
            <a:endParaRPr lang="en-US" dirty="0"/>
          </a:p>
          <a:p>
            <a:r>
              <a:rPr lang="en-US" dirty="0" smtClean="0"/>
              <a:t>The process leading to these structure similarities could be termed ‘</a:t>
            </a:r>
            <a:r>
              <a:rPr lang="en-US" dirty="0" smtClean="0">
                <a:solidFill>
                  <a:srgbClr val="0070C0"/>
                </a:solidFill>
              </a:rPr>
              <a:t>evolutionary molecular modelling</a:t>
            </a:r>
            <a:r>
              <a:rPr lang="en-US" dirty="0" smtClean="0"/>
              <a:t>’.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395536" y="4509120"/>
            <a:ext cx="8226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is the reason so many natural products can be used in so many ways in biotechnology, pharmacy, medicine and agriculture. </a:t>
            </a:r>
            <a:endParaRPr lang="en-US" dirty="0"/>
          </a:p>
        </p:txBody>
      </p:sp>
      <p:sp>
        <p:nvSpPr>
          <p:cNvPr id="4" name="Flecha abajo 3"/>
          <p:cNvSpPr/>
          <p:nvPr/>
        </p:nvSpPr>
        <p:spPr bwMode="auto">
          <a:xfrm>
            <a:off x="3491880" y="2492896"/>
            <a:ext cx="1169876" cy="1728192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602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974725" y="53133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>
              <a:latin typeface="Times" panose="02020603050405020304" pitchFamily="18" charset="0"/>
            </a:endParaRPr>
          </a:p>
        </p:txBody>
      </p:sp>
      <p:pic>
        <p:nvPicPr>
          <p:cNvPr id="10137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2136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0" name="Rectangle 10"/>
          <p:cNvSpPr>
            <a:spLocks noChangeArrowheads="1"/>
          </p:cNvSpPr>
          <p:nvPr/>
        </p:nvSpPr>
        <p:spPr bwMode="auto">
          <a:xfrm>
            <a:off x="0" y="41992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>
                <a:latin typeface="Times" panose="02020603050405020304" pitchFamily="18" charset="0"/>
              </a:rPr>
              <a:t>La </a:t>
            </a:r>
            <a:r>
              <a:rPr lang="en-US" altLang="es-ES" sz="2400" b="1" dirty="0" err="1">
                <a:latin typeface="Times" panose="02020603050405020304" pitchFamily="18" charset="0"/>
              </a:rPr>
              <a:t>morfina</a:t>
            </a:r>
            <a:r>
              <a:rPr lang="en-US" altLang="es-ES" sz="2400" b="1" dirty="0">
                <a:latin typeface="Times" panose="02020603050405020304" pitchFamily="18" charset="0"/>
              </a:rPr>
              <a:t> y </a:t>
            </a:r>
            <a:r>
              <a:rPr lang="en-US" altLang="es-ES" sz="2400" b="1" dirty="0" err="1">
                <a:latin typeface="Times" panose="02020603050405020304" pitchFamily="18" charset="0"/>
              </a:rPr>
              <a:t>sus</a:t>
            </a:r>
            <a:r>
              <a:rPr lang="en-US" altLang="es-ES" sz="2400" b="1" dirty="0">
                <a:latin typeface="Times" panose="02020603050405020304" pitchFamily="18" charset="0"/>
              </a:rPr>
              <a:t> </a:t>
            </a:r>
            <a:r>
              <a:rPr lang="en-US" altLang="es-ES" sz="2400" b="1" dirty="0" err="1">
                <a:latin typeface="Times" panose="02020603050405020304" pitchFamily="18" charset="0"/>
              </a:rPr>
              <a:t>an</a:t>
            </a:r>
            <a:r>
              <a:rPr lang="en-US" altLang="ja-JP" sz="2400" b="1" dirty="0" err="1">
                <a:latin typeface="Times" panose="02020603050405020304" pitchFamily="18" charset="0"/>
              </a:rPr>
              <a:t>álogos</a:t>
            </a:r>
            <a:r>
              <a:rPr lang="en-US" altLang="ja-JP" sz="2400" b="1" dirty="0">
                <a:latin typeface="Times" panose="02020603050405020304" pitchFamily="18" charset="0"/>
              </a:rPr>
              <a:t> se </a:t>
            </a:r>
            <a:r>
              <a:rPr lang="en-US" altLang="ja-JP" sz="2400" b="1" dirty="0" err="1">
                <a:latin typeface="Times" panose="02020603050405020304" pitchFamily="18" charset="0"/>
              </a:rPr>
              <a:t>unen</a:t>
            </a:r>
            <a:r>
              <a:rPr lang="en-US" altLang="ja-JP" sz="2400" b="1" dirty="0">
                <a:latin typeface="Times" panose="02020603050405020304" pitchFamily="18" charset="0"/>
              </a:rPr>
              <a:t> a </a:t>
            </a:r>
            <a:r>
              <a:rPr lang="en-US" altLang="ja-JP" sz="2400" b="1" dirty="0" err="1">
                <a:latin typeface="Times" panose="02020603050405020304" pitchFamily="18" charset="0"/>
              </a:rPr>
              <a:t>los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receptores</a:t>
            </a:r>
            <a:r>
              <a:rPr lang="en-US" altLang="ja-JP" sz="2400" b="1" dirty="0">
                <a:latin typeface="Times" panose="02020603050405020304" pitchFamily="18" charset="0"/>
              </a:rPr>
              <a:t> de </a:t>
            </a:r>
            <a:r>
              <a:rPr lang="en-US" altLang="ja-JP" sz="2400" b="1" dirty="0" err="1">
                <a:latin typeface="Times" panose="02020603050405020304" pitchFamily="18" charset="0"/>
              </a:rPr>
              <a:t>los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 smtClean="0">
                <a:latin typeface="Times" panose="02020603050405020304" pitchFamily="18" charset="0"/>
              </a:rPr>
              <a:t>péptidos</a:t>
            </a:r>
            <a:r>
              <a:rPr lang="en-US" altLang="ja-JP" sz="2400" b="1" dirty="0" smtClean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opiaceos</a:t>
            </a:r>
            <a:r>
              <a:rPr lang="en-US" altLang="ja-JP" sz="2400" b="1" dirty="0">
                <a:latin typeface="Times" panose="02020603050405020304" pitchFamily="18" charset="0"/>
              </a:rPr>
              <a:t> (</a:t>
            </a:r>
            <a:r>
              <a:rPr lang="en-US" altLang="ja-JP" sz="2400" b="1" dirty="0" err="1">
                <a:latin typeface="Times" panose="02020603050405020304" pitchFamily="18" charset="0"/>
              </a:rPr>
              <a:t>endorfinas</a:t>
            </a:r>
            <a:r>
              <a:rPr lang="en-US" altLang="ja-JP" sz="2400" b="1" dirty="0">
                <a:latin typeface="Times" panose="02020603050405020304" pitchFamily="18" charset="0"/>
              </a:rPr>
              <a:t>)</a:t>
            </a:r>
            <a:endParaRPr lang="en-US" altLang="es-ES" sz="2400" b="1" dirty="0">
              <a:latin typeface="Times" panose="02020603050405020304" pitchFamily="18" charset="0"/>
            </a:endParaRPr>
          </a:p>
        </p:txBody>
      </p:sp>
      <p:sp>
        <p:nvSpPr>
          <p:cNvPr id="101381" name="Text Box 13"/>
          <p:cNvSpPr txBox="1">
            <a:spLocks noChangeArrowheads="1"/>
          </p:cNvSpPr>
          <p:nvPr/>
        </p:nvSpPr>
        <p:spPr bwMode="auto">
          <a:xfrm>
            <a:off x="5181600" y="4740275"/>
            <a:ext cx="3048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Modelo de un receptor de opiaceos</a:t>
            </a:r>
          </a:p>
        </p:txBody>
      </p:sp>
      <p:pic>
        <p:nvPicPr>
          <p:cNvPr id="10138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33775"/>
            <a:ext cx="45720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P1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1113"/>
            <a:ext cx="8615363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1874838" y="1127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>
              <a:latin typeface="Times" panose="02020603050405020304" pitchFamily="18" charset="0"/>
            </a:endParaRPr>
          </a:p>
        </p:txBody>
      </p:sp>
      <p:pic>
        <p:nvPicPr>
          <p:cNvPr id="1034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16383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15240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142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7800"/>
            <a:ext cx="2209800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1" name="AutoShape 14"/>
          <p:cNvSpPr>
            <a:spLocks noChangeArrowheads="1"/>
          </p:cNvSpPr>
          <p:nvPr/>
        </p:nvSpPr>
        <p:spPr bwMode="auto">
          <a:xfrm>
            <a:off x="228600" y="1219200"/>
            <a:ext cx="2133600" cy="1676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CCCC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103432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228600"/>
            <a:ext cx="1192212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3" name="Rectangle 21"/>
          <p:cNvSpPr>
            <a:spLocks noChangeArrowheads="1"/>
          </p:cNvSpPr>
          <p:nvPr/>
        </p:nvSpPr>
        <p:spPr bwMode="auto">
          <a:xfrm>
            <a:off x="20638" y="73213"/>
            <a:ext cx="7400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dirty="0" err="1">
                <a:solidFill>
                  <a:schemeClr val="tx2"/>
                </a:solidFill>
              </a:rPr>
              <a:t>Alcaloides</a:t>
            </a:r>
            <a:r>
              <a:rPr lang="en-US" altLang="es-ES" sz="3600" dirty="0">
                <a:solidFill>
                  <a:schemeClr val="tx2"/>
                </a:solidFill>
              </a:rPr>
              <a:t>: </a:t>
            </a:r>
            <a:r>
              <a:rPr lang="en-US" altLang="es-ES" sz="3600" dirty="0" err="1">
                <a:solidFill>
                  <a:schemeClr val="tx2"/>
                </a:solidFill>
              </a:rPr>
              <a:t>Derivados</a:t>
            </a:r>
            <a:r>
              <a:rPr lang="en-US" altLang="es-ES" sz="3600" dirty="0">
                <a:solidFill>
                  <a:schemeClr val="tx2"/>
                </a:solidFill>
              </a:rPr>
              <a:t> de </a:t>
            </a:r>
            <a:r>
              <a:rPr lang="en-US" altLang="es-ES" sz="3600" dirty="0" err="1">
                <a:solidFill>
                  <a:schemeClr val="tx2"/>
                </a:solidFill>
              </a:rPr>
              <a:t>Triptofano</a:t>
            </a:r>
            <a:endParaRPr lang="en-US" altLang="es-ES" sz="3600" dirty="0">
              <a:solidFill>
                <a:schemeClr val="tx2"/>
              </a:solidFill>
            </a:endParaRPr>
          </a:p>
        </p:txBody>
      </p:sp>
      <p:grpSp>
        <p:nvGrpSpPr>
          <p:cNvPr id="108568" name="Group 24"/>
          <p:cNvGrpSpPr>
            <a:grpSpLocks/>
          </p:cNvGrpSpPr>
          <p:nvPr/>
        </p:nvGrpSpPr>
        <p:grpSpPr bwMode="auto">
          <a:xfrm>
            <a:off x="63500" y="2971800"/>
            <a:ext cx="4508500" cy="3810000"/>
            <a:chOff x="40" y="1872"/>
            <a:chExt cx="2840" cy="2400"/>
          </a:xfrm>
        </p:grpSpPr>
        <p:pic>
          <p:nvPicPr>
            <p:cNvPr id="103440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619"/>
              <a:ext cx="816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41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504"/>
              <a:ext cx="944" cy="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4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3360"/>
              <a:ext cx="1120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43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3573"/>
              <a:ext cx="912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44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112"/>
              <a:ext cx="2832" cy="1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445" name="Rectangle 22"/>
            <p:cNvSpPr>
              <a:spLocks noChangeArrowheads="1"/>
            </p:cNvSpPr>
            <p:nvPr/>
          </p:nvSpPr>
          <p:spPr bwMode="auto">
            <a:xfrm>
              <a:off x="40" y="1872"/>
              <a:ext cx="2816" cy="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grpSp>
        <p:nvGrpSpPr>
          <p:cNvPr id="108569" name="Group 25"/>
          <p:cNvGrpSpPr>
            <a:grpSpLocks/>
          </p:cNvGrpSpPr>
          <p:nvPr/>
        </p:nvGrpSpPr>
        <p:grpSpPr bwMode="auto">
          <a:xfrm>
            <a:off x="4648200" y="2971800"/>
            <a:ext cx="4419600" cy="3810000"/>
            <a:chOff x="2928" y="1872"/>
            <a:chExt cx="2784" cy="2400"/>
          </a:xfrm>
        </p:grpSpPr>
        <p:sp>
          <p:nvSpPr>
            <p:cNvPr id="103436" name="Rectangle 11"/>
            <p:cNvSpPr>
              <a:spLocks noChangeArrowheads="1"/>
            </p:cNvSpPr>
            <p:nvPr/>
          </p:nvSpPr>
          <p:spPr bwMode="auto">
            <a:xfrm>
              <a:off x="4559" y="3312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 b="1">
                <a:solidFill>
                  <a:srgbClr val="000000"/>
                </a:solidFill>
                <a:latin typeface="Helvetica" panose="020B0604020202020204" pitchFamily="34" charset="0"/>
              </a:endParaRPr>
            </a:p>
          </p:txBody>
        </p:sp>
        <p:pic>
          <p:nvPicPr>
            <p:cNvPr id="103437" name="Picture 1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3024"/>
              <a:ext cx="911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38" name="Picture 1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163"/>
              <a:ext cx="2352" cy="1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439" name="Rectangle 23"/>
            <p:cNvSpPr>
              <a:spLocks noChangeArrowheads="1"/>
            </p:cNvSpPr>
            <p:nvPr/>
          </p:nvSpPr>
          <p:spPr bwMode="auto">
            <a:xfrm>
              <a:off x="2928" y="1872"/>
              <a:ext cx="2784" cy="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13"/>
          <p:cNvSpPr>
            <a:spLocks noChangeArrowheads="1"/>
          </p:cNvSpPr>
          <p:nvPr/>
        </p:nvSpPr>
        <p:spPr bwMode="auto">
          <a:xfrm>
            <a:off x="725488" y="152400"/>
            <a:ext cx="7656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chemeClr val="tx2"/>
                </a:solidFill>
              </a:rPr>
              <a:t>Alcaloides: Derivados de fenilalanina</a:t>
            </a:r>
          </a:p>
        </p:txBody>
      </p:sp>
      <p:pic>
        <p:nvPicPr>
          <p:cNvPr id="931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9497"/>
            <a:ext cx="4542656" cy="396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391400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1" name="Line 20"/>
          <p:cNvSpPr>
            <a:spLocks noChangeShapeType="1"/>
          </p:cNvSpPr>
          <p:nvPr/>
        </p:nvSpPr>
        <p:spPr bwMode="auto">
          <a:xfrm flipH="1">
            <a:off x="2438400" y="1676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21"/>
          <p:cNvSpPr>
            <a:spLocks noChangeShapeType="1"/>
          </p:cNvSpPr>
          <p:nvPr/>
        </p:nvSpPr>
        <p:spPr bwMode="auto">
          <a:xfrm>
            <a:off x="4572000" y="17526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Oval 22"/>
          <p:cNvSpPr>
            <a:spLocks noChangeArrowheads="1"/>
          </p:cNvSpPr>
          <p:nvPr/>
        </p:nvSpPr>
        <p:spPr bwMode="auto">
          <a:xfrm>
            <a:off x="533400" y="990600"/>
            <a:ext cx="18288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144621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57700"/>
            <a:ext cx="2209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6" name="Text Box 8"/>
          <p:cNvSpPr txBox="1">
            <a:spLocks noChangeArrowheads="1"/>
          </p:cNvSpPr>
          <p:nvPr/>
        </p:nvSpPr>
        <p:spPr bwMode="auto">
          <a:xfrm>
            <a:off x="685800" y="6096000"/>
            <a:ext cx="78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i="1">
                <a:latin typeface="Times" panose="02020603050405020304" pitchFamily="18" charset="0"/>
              </a:rPr>
              <a:t>Cocaine</a:t>
            </a:r>
            <a:endParaRPr lang="en-US" altLang="es-ES" sz="2400">
              <a:latin typeface="Times" panose="02020603050405020304" pitchFamily="18" charset="0"/>
            </a:endParaRPr>
          </a:p>
        </p:txBody>
      </p:sp>
      <p:sp>
        <p:nvSpPr>
          <p:cNvPr id="105477" name="Text Box 9"/>
          <p:cNvSpPr txBox="1">
            <a:spLocks noChangeArrowheads="1"/>
          </p:cNvSpPr>
          <p:nvPr/>
        </p:nvSpPr>
        <p:spPr bwMode="auto">
          <a:xfrm>
            <a:off x="3810000" y="5895975"/>
            <a:ext cx="1736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600" b="1">
                <a:latin typeface="Times" panose="02020603050405020304" pitchFamily="18" charset="0"/>
              </a:rPr>
              <a:t>Source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600" b="1" i="1">
                <a:latin typeface="Times" panose="02020603050405020304" pitchFamily="18" charset="0"/>
              </a:rPr>
              <a:t>Erythroxylon coca</a:t>
            </a:r>
            <a:endParaRPr lang="en-US" altLang="es-ES" sz="1600" b="1">
              <a:latin typeface="Times" panose="02020603050405020304" pitchFamily="18" charset="0"/>
            </a:endParaRPr>
          </a:p>
        </p:txBody>
      </p:sp>
      <p:pic>
        <p:nvPicPr>
          <p:cNvPr id="1054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38600"/>
            <a:ext cx="157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697163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16088"/>
            <a:ext cx="1941513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1" name="Rectangle 13"/>
          <p:cNvSpPr>
            <a:spLocks noChangeArrowheads="1"/>
          </p:cNvSpPr>
          <p:nvPr/>
        </p:nvSpPr>
        <p:spPr bwMode="auto">
          <a:xfrm>
            <a:off x="914400" y="166688"/>
            <a:ext cx="7261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800">
                <a:solidFill>
                  <a:schemeClr val="tx2"/>
                </a:solidFill>
              </a:rPr>
              <a:t>Alcaloides: Derivados de piridina y piperidina</a:t>
            </a:r>
          </a:p>
        </p:txBody>
      </p:sp>
      <p:pic>
        <p:nvPicPr>
          <p:cNvPr id="10548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2362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3" name="Text Box 16"/>
          <p:cNvSpPr txBox="1">
            <a:spLocks noChangeArrowheads="1"/>
          </p:cNvSpPr>
          <p:nvPr/>
        </p:nvSpPr>
        <p:spPr bwMode="auto">
          <a:xfrm>
            <a:off x="3886200" y="31384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i="1">
                <a:latin typeface="Times" panose="02020603050405020304" pitchFamily="18" charset="0"/>
              </a:rPr>
              <a:t>Nicotiana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941513" y="29369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 err="1">
                <a:latin typeface="Times" panose="02020603050405020304" pitchFamily="18" charset="0"/>
              </a:rPr>
              <a:t>Receptores</a:t>
            </a:r>
            <a:r>
              <a:rPr lang="en-US" altLang="es-ES" sz="2400" b="1" dirty="0">
                <a:latin typeface="Times" panose="02020603050405020304" pitchFamily="18" charset="0"/>
              </a:rPr>
              <a:t> </a:t>
            </a:r>
            <a:r>
              <a:rPr lang="en-US" altLang="es-ES" sz="2400" b="1" dirty="0" err="1">
                <a:latin typeface="Times" panose="02020603050405020304" pitchFamily="18" charset="0"/>
              </a:rPr>
              <a:t>colinergicos</a:t>
            </a:r>
            <a:endParaRPr lang="en-US" altLang="es-ES" sz="2400" dirty="0">
              <a:latin typeface="Times" panose="02020603050405020304" pitchFamily="18" charset="0"/>
            </a:endParaRPr>
          </a:p>
        </p:txBody>
      </p:sp>
      <p:pic>
        <p:nvPicPr>
          <p:cNvPr id="952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29175"/>
            <a:ext cx="21336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7526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5557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8" name="Text Box 8"/>
          <p:cNvSpPr txBox="1">
            <a:spLocks noChangeArrowheads="1"/>
          </p:cNvSpPr>
          <p:nvPr/>
        </p:nvSpPr>
        <p:spPr bwMode="auto">
          <a:xfrm>
            <a:off x="0" y="22098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i="1">
                <a:latin typeface="Times" panose="02020603050405020304" pitchFamily="18" charset="0"/>
              </a:rPr>
              <a:t>Amanita muscaria</a:t>
            </a:r>
          </a:p>
        </p:txBody>
      </p:sp>
      <p:sp>
        <p:nvSpPr>
          <p:cNvPr id="95239" name="Text Box 11"/>
          <p:cNvSpPr txBox="1">
            <a:spLocks noChangeArrowheads="1"/>
          </p:cNvSpPr>
          <p:nvPr/>
        </p:nvSpPr>
        <p:spPr bwMode="auto">
          <a:xfrm>
            <a:off x="1905000" y="3276600"/>
            <a:ext cx="133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>
                <a:latin typeface="Times" panose="02020603050405020304" pitchFamily="18" charset="0"/>
              </a:rPr>
              <a:t>Acetilcolina</a:t>
            </a:r>
          </a:p>
        </p:txBody>
      </p:sp>
      <p:pic>
        <p:nvPicPr>
          <p:cNvPr id="95240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9600"/>
            <a:ext cx="152400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11375"/>
            <a:ext cx="33528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5242" name="Group 25"/>
          <p:cNvGrpSpPr>
            <a:grpSpLocks/>
          </p:cNvGrpSpPr>
          <p:nvPr/>
        </p:nvGrpSpPr>
        <p:grpSpPr bwMode="auto">
          <a:xfrm>
            <a:off x="6973888" y="1958975"/>
            <a:ext cx="1941512" cy="2155825"/>
            <a:chOff x="3696" y="1344"/>
            <a:chExt cx="1223" cy="1358"/>
          </a:xfrm>
        </p:grpSpPr>
        <p:pic>
          <p:nvPicPr>
            <p:cNvPr id="95252" name="Picture 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344"/>
              <a:ext cx="1223" cy="1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53" name="Rectangle 24"/>
            <p:cNvSpPr>
              <a:spLocks noChangeArrowheads="1"/>
            </p:cNvSpPr>
            <p:nvPr/>
          </p:nvSpPr>
          <p:spPr bwMode="auto">
            <a:xfrm>
              <a:off x="4128" y="1344"/>
              <a:ext cx="672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pic>
        <p:nvPicPr>
          <p:cNvPr id="95243" name="Picture 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5205413"/>
            <a:ext cx="1190625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4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2362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45" name="Oval 28"/>
          <p:cNvSpPr>
            <a:spLocks noChangeArrowheads="1"/>
          </p:cNvSpPr>
          <p:nvPr/>
        </p:nvSpPr>
        <p:spPr bwMode="auto">
          <a:xfrm>
            <a:off x="1752600" y="3352800"/>
            <a:ext cx="228600" cy="2286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95246" name="Text Box 29"/>
          <p:cNvSpPr txBox="1">
            <a:spLocks noChangeArrowheads="1"/>
          </p:cNvSpPr>
          <p:nvPr/>
        </p:nvSpPr>
        <p:spPr bwMode="auto">
          <a:xfrm>
            <a:off x="685800" y="64150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i="1">
                <a:latin typeface="Times" panose="02020603050405020304" pitchFamily="18" charset="0"/>
              </a:rPr>
              <a:t>Nicotiana</a:t>
            </a:r>
          </a:p>
        </p:txBody>
      </p:sp>
      <p:sp>
        <p:nvSpPr>
          <p:cNvPr id="95247" name="Rectangle 30"/>
          <p:cNvSpPr>
            <a:spLocks noChangeArrowheads="1"/>
          </p:cNvSpPr>
          <p:nvPr/>
        </p:nvSpPr>
        <p:spPr bwMode="auto">
          <a:xfrm>
            <a:off x="3276600" y="2057400"/>
            <a:ext cx="35052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95248" name="Line 31"/>
          <p:cNvSpPr>
            <a:spLocks noChangeShapeType="1"/>
          </p:cNvSpPr>
          <p:nvPr/>
        </p:nvSpPr>
        <p:spPr bwMode="auto">
          <a:xfrm>
            <a:off x="1828800" y="1219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Line 32"/>
          <p:cNvSpPr>
            <a:spLocks noChangeShapeType="1"/>
          </p:cNvSpPr>
          <p:nvPr/>
        </p:nvSpPr>
        <p:spPr bwMode="auto">
          <a:xfrm>
            <a:off x="5486400" y="1295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Line 33"/>
          <p:cNvSpPr>
            <a:spLocks noChangeShapeType="1"/>
          </p:cNvSpPr>
          <p:nvPr/>
        </p:nvSpPr>
        <p:spPr bwMode="auto">
          <a:xfrm>
            <a:off x="2819400" y="5715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Line 34"/>
          <p:cNvSpPr>
            <a:spLocks noChangeShapeType="1"/>
          </p:cNvSpPr>
          <p:nvPr/>
        </p:nvSpPr>
        <p:spPr bwMode="auto">
          <a:xfrm>
            <a:off x="5486400" y="5791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1123950" y="152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>
              <a:latin typeface="Times" panose="02020603050405020304" pitchFamily="18" charset="0"/>
            </a:endParaRPr>
          </a:p>
        </p:txBody>
      </p:sp>
      <p:pic>
        <p:nvPicPr>
          <p:cNvPr id="107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5075"/>
            <a:ext cx="5969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11275"/>
            <a:ext cx="2286000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7"/>
          <p:cNvSpPr txBox="1">
            <a:spLocks noChangeArrowheads="1"/>
          </p:cNvSpPr>
          <p:nvPr/>
        </p:nvSpPr>
        <p:spPr bwMode="auto">
          <a:xfrm>
            <a:off x="6934200" y="2819400"/>
            <a:ext cx="2138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000" b="1" i="1">
                <a:latin typeface="Times" panose="02020603050405020304" pitchFamily="18" charset="0"/>
              </a:rPr>
              <a:t>Atropa belladonna</a:t>
            </a:r>
            <a:endParaRPr lang="en-US" altLang="es-ES" sz="2000">
              <a:latin typeface="Times" panose="02020603050405020304" pitchFamily="18" charset="0"/>
            </a:endParaRPr>
          </a:p>
        </p:txBody>
      </p:sp>
      <p:pic>
        <p:nvPicPr>
          <p:cNvPr id="1075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81400"/>
            <a:ext cx="22098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7" name="Text Box 9"/>
          <p:cNvSpPr txBox="1">
            <a:spLocks noChangeArrowheads="1"/>
          </p:cNvSpPr>
          <p:nvPr/>
        </p:nvSpPr>
        <p:spPr bwMode="auto">
          <a:xfrm>
            <a:off x="4724400" y="4275138"/>
            <a:ext cx="2011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000" b="1" i="1">
                <a:latin typeface="Times" panose="02020603050405020304" pitchFamily="18" charset="0"/>
              </a:rPr>
              <a:t>Hyoscamus niger</a:t>
            </a:r>
          </a:p>
        </p:txBody>
      </p:sp>
      <p:pic>
        <p:nvPicPr>
          <p:cNvPr id="10752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0"/>
            <a:ext cx="56388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9" name="Text Box 12"/>
          <p:cNvSpPr txBox="1">
            <a:spLocks noChangeArrowheads="1"/>
          </p:cNvSpPr>
          <p:nvPr/>
        </p:nvSpPr>
        <p:spPr bwMode="auto">
          <a:xfrm>
            <a:off x="1828800" y="228600"/>
            <a:ext cx="543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Relajantes musculares (anticolinergicos)</a:t>
            </a:r>
            <a:endParaRPr lang="en-US" altLang="es-ES" sz="2400">
              <a:latin typeface="Times" panose="02020603050405020304" pitchFamily="18" charset="0"/>
            </a:endParaRPr>
          </a:p>
        </p:txBody>
      </p:sp>
      <p:sp>
        <p:nvSpPr>
          <p:cNvPr id="107530" name="Rectangle 13"/>
          <p:cNvSpPr>
            <a:spLocks noChangeArrowheads="1"/>
          </p:cNvSpPr>
          <p:nvPr/>
        </p:nvSpPr>
        <p:spPr bwMode="auto">
          <a:xfrm>
            <a:off x="228600" y="6324600"/>
            <a:ext cx="186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Scopolamina</a:t>
            </a:r>
          </a:p>
        </p:txBody>
      </p:sp>
      <p:pic>
        <p:nvPicPr>
          <p:cNvPr id="107531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76962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2057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2" name="Text Box 6"/>
          <p:cNvSpPr txBox="1">
            <a:spLocks noChangeArrowheads="1"/>
          </p:cNvSpPr>
          <p:nvPr/>
        </p:nvSpPr>
        <p:spPr bwMode="auto">
          <a:xfrm>
            <a:off x="5791200" y="3489325"/>
            <a:ext cx="2351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000" b="1" i="1">
                <a:latin typeface="Times" panose="02020603050405020304" pitchFamily="18" charset="0"/>
              </a:rPr>
              <a:t>Cinchona pubescens</a:t>
            </a:r>
            <a:endParaRPr lang="en-US" altLang="es-ES" sz="2400">
              <a:latin typeface="Times" panose="02020603050405020304" pitchFamily="18" charset="0"/>
            </a:endParaRPr>
          </a:p>
        </p:txBody>
      </p:sp>
      <p:pic>
        <p:nvPicPr>
          <p:cNvPr id="10957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6475"/>
            <a:ext cx="2057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4" name="Rectangle 8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>
              <a:latin typeface="Times" panose="02020603050405020304" pitchFamily="18" charset="0"/>
            </a:endParaRPr>
          </a:p>
        </p:txBody>
      </p:sp>
      <p:sp>
        <p:nvSpPr>
          <p:cNvPr id="109575" name="Rectangle 9"/>
          <p:cNvSpPr>
            <a:spLocks noChangeArrowheads="1"/>
          </p:cNvSpPr>
          <p:nvPr/>
        </p:nvSpPr>
        <p:spPr bwMode="auto">
          <a:xfrm>
            <a:off x="76200" y="3292475"/>
            <a:ext cx="4583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R=OMe: Quinina (antimalaria)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R=H:      Quinidina (antiaritmico)</a:t>
            </a:r>
            <a:endParaRPr lang="en-US" altLang="es-ES" sz="2400">
              <a:latin typeface="Times" panose="02020603050405020304" pitchFamily="18" charset="0"/>
            </a:endParaRPr>
          </a:p>
        </p:txBody>
      </p:sp>
      <p:pic>
        <p:nvPicPr>
          <p:cNvPr id="10957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4438650"/>
            <a:ext cx="18605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7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5088"/>
            <a:ext cx="1192212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8" name="Rectangle 15"/>
          <p:cNvSpPr>
            <a:spLocks noChangeArrowheads="1"/>
          </p:cNvSpPr>
          <p:nvPr/>
        </p:nvSpPr>
        <p:spPr bwMode="auto">
          <a:xfrm>
            <a:off x="1828800" y="166688"/>
            <a:ext cx="5502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800">
                <a:solidFill>
                  <a:schemeClr val="tx2"/>
                </a:solidFill>
              </a:rPr>
              <a:t>Alcaloides: Deivados de quinolina</a:t>
            </a:r>
          </a:p>
        </p:txBody>
      </p:sp>
      <p:sp>
        <p:nvSpPr>
          <p:cNvPr id="2" name="Elipse 1"/>
          <p:cNvSpPr/>
          <p:nvPr/>
        </p:nvSpPr>
        <p:spPr bwMode="auto">
          <a:xfrm>
            <a:off x="539552" y="4293096"/>
            <a:ext cx="3600400" cy="23762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4" t="57143" r="9734" b="24202"/>
          <a:stretch>
            <a:fillRect/>
          </a:stretch>
        </p:blipFill>
        <p:spPr bwMode="auto">
          <a:xfrm>
            <a:off x="820327" y="332656"/>
            <a:ext cx="74882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ángulo 2"/>
          <p:cNvSpPr>
            <a:spLocks noChangeArrowheads="1"/>
          </p:cNvSpPr>
          <p:nvPr/>
        </p:nvSpPr>
        <p:spPr bwMode="auto">
          <a:xfrm>
            <a:off x="0" y="14288"/>
            <a:ext cx="9540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>
                <a:latin typeface="MyriadMM_565_600_"/>
              </a:rPr>
              <a:t>Cyanogenic Glycosides Release the </a:t>
            </a:r>
            <a:r>
              <a:rPr lang="en-US" altLang="es-ES" sz="2400" b="1" dirty="0" smtClean="0">
                <a:latin typeface="MyriadMM_565_600_"/>
              </a:rPr>
              <a:t>Poison </a:t>
            </a:r>
            <a:r>
              <a:rPr lang="es-ES" altLang="es-ES" sz="2400" b="1" dirty="0" err="1" smtClean="0">
                <a:latin typeface="MyriadMM_565_600_"/>
              </a:rPr>
              <a:t>Hydrogen</a:t>
            </a:r>
            <a:r>
              <a:rPr lang="es-ES" altLang="es-ES" sz="2400" b="1" dirty="0" smtClean="0">
                <a:latin typeface="MyriadMM_565_600_"/>
              </a:rPr>
              <a:t> </a:t>
            </a:r>
            <a:r>
              <a:rPr lang="es-ES" altLang="es-ES" sz="2400" b="1" dirty="0" err="1">
                <a:latin typeface="MyriadMM_565_600_"/>
              </a:rPr>
              <a:t>Cyanide</a:t>
            </a:r>
            <a:endParaRPr lang="es-ES" altLang="es-ES" sz="2400" dirty="0"/>
          </a:p>
        </p:txBody>
      </p:sp>
      <p:sp>
        <p:nvSpPr>
          <p:cNvPr id="111620" name="Rectángulo 3"/>
          <p:cNvSpPr>
            <a:spLocks noChangeArrowheads="1"/>
          </p:cNvSpPr>
          <p:nvPr/>
        </p:nvSpPr>
        <p:spPr bwMode="auto">
          <a:xfrm>
            <a:off x="179512" y="5433118"/>
            <a:ext cx="8720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latin typeface="Palatino-Roman"/>
              </a:rPr>
              <a:t>Cyanogenic glycosides are not normally broken </a:t>
            </a:r>
            <a:r>
              <a:rPr lang="en-US" altLang="es-ES" sz="1800" dirty="0" smtClean="0">
                <a:latin typeface="Palatino-Roman"/>
              </a:rPr>
              <a:t>down in </a:t>
            </a:r>
            <a:r>
              <a:rPr lang="en-US" altLang="es-ES" sz="1800" dirty="0">
                <a:latin typeface="Palatino-Roman"/>
              </a:rPr>
              <a:t>the intact plant because the glycoside and the degradative </a:t>
            </a:r>
            <a:r>
              <a:rPr lang="en-US" altLang="es-ES" sz="1800" dirty="0" smtClean="0">
                <a:latin typeface="Palatino-Roman"/>
              </a:rPr>
              <a:t>enzymes </a:t>
            </a:r>
            <a:r>
              <a:rPr lang="en-US" altLang="es-ES" sz="1800" dirty="0">
                <a:latin typeface="Palatino-Roman"/>
              </a:rPr>
              <a:t>are spatially separated, in different cellular compartments or in different tissues</a:t>
            </a:r>
            <a:endParaRPr lang="es-ES" altLang="es-ES" sz="1800" dirty="0"/>
          </a:p>
        </p:txBody>
      </p:sp>
      <p:sp>
        <p:nvSpPr>
          <p:cNvPr id="111621" name="Rectángulo 4"/>
          <p:cNvSpPr>
            <a:spLocks noChangeArrowheads="1"/>
          </p:cNvSpPr>
          <p:nvPr/>
        </p:nvSpPr>
        <p:spPr bwMode="auto">
          <a:xfrm>
            <a:off x="179512" y="4377141"/>
            <a:ext cx="8640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Palatino-Roman"/>
              </a:rPr>
              <a:t>HCN </a:t>
            </a:r>
            <a:r>
              <a:rPr lang="es-ES" altLang="es-ES" sz="1800" dirty="0" err="1">
                <a:latin typeface="Palatino-Roman"/>
              </a:rPr>
              <a:t>is</a:t>
            </a:r>
            <a:r>
              <a:rPr lang="es-ES" altLang="es-ES" sz="1800" dirty="0">
                <a:latin typeface="Palatino-Roman"/>
              </a:rPr>
              <a:t> a </a:t>
            </a:r>
            <a:r>
              <a:rPr lang="en-US" altLang="es-ES" sz="1800" dirty="0">
                <a:latin typeface="Palatino-Roman"/>
              </a:rPr>
              <a:t>fast-acting toxin that inhibits </a:t>
            </a:r>
            <a:r>
              <a:rPr lang="en-US" altLang="es-ES" sz="1800" dirty="0" err="1">
                <a:latin typeface="Palatino-Roman"/>
              </a:rPr>
              <a:t>metalloproteins</a:t>
            </a:r>
            <a:r>
              <a:rPr lang="en-US" altLang="es-ES" sz="1800" dirty="0">
                <a:latin typeface="Palatino-Roman"/>
              </a:rPr>
              <a:t>, such as the iron-containing cytochrome oxidase, a key enzyme of mitochondrial </a:t>
            </a:r>
            <a:r>
              <a:rPr lang="es-ES" altLang="es-ES" sz="1800" dirty="0" err="1">
                <a:latin typeface="Palatino-Roman"/>
              </a:rPr>
              <a:t>respiration</a:t>
            </a:r>
            <a:r>
              <a:rPr lang="es-ES" altLang="es-ES" sz="1800" dirty="0">
                <a:latin typeface="Palatino-Roman"/>
              </a:rPr>
              <a:t>.</a:t>
            </a:r>
            <a:endParaRPr lang="es-ES" altLang="es-ES" sz="1800" dirty="0"/>
          </a:p>
        </p:txBody>
      </p:sp>
      <p:sp>
        <p:nvSpPr>
          <p:cNvPr id="3" name="Rectángulo 2"/>
          <p:cNvSpPr/>
          <p:nvPr/>
        </p:nvSpPr>
        <p:spPr>
          <a:xfrm>
            <a:off x="210059" y="3093035"/>
            <a:ext cx="8440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Cyanogenic glycosides are derived from five protein </a:t>
            </a:r>
            <a:r>
              <a:rPr lang="en-US" sz="1800" dirty="0" smtClean="0"/>
              <a:t>amino acids </a:t>
            </a:r>
            <a:r>
              <a:rPr lang="en-US" sz="1800" dirty="0"/>
              <a:t>(Val, Ile, </a:t>
            </a:r>
            <a:r>
              <a:rPr lang="en-US" sz="1800" dirty="0" err="1"/>
              <a:t>Leu</a:t>
            </a:r>
            <a:r>
              <a:rPr lang="en-US" sz="1800" dirty="0"/>
              <a:t>, </a:t>
            </a:r>
            <a:r>
              <a:rPr lang="en-US" sz="1800" dirty="0" err="1"/>
              <a:t>Phe</a:t>
            </a:r>
            <a:r>
              <a:rPr lang="en-US" sz="1800" dirty="0"/>
              <a:t>, and Tyr) and the </a:t>
            </a:r>
            <a:r>
              <a:rPr lang="en-US" sz="1800" dirty="0" err="1" smtClean="0"/>
              <a:t>nonproteinogenic</a:t>
            </a:r>
            <a:r>
              <a:rPr lang="en-US" sz="1800" dirty="0" smtClean="0"/>
              <a:t> amino </a:t>
            </a:r>
            <a:r>
              <a:rPr lang="en-US" sz="1800" dirty="0"/>
              <a:t>acid </a:t>
            </a:r>
            <a:r>
              <a:rPr lang="en-US" sz="1800" dirty="0" err="1"/>
              <a:t>cyclopentenyl</a:t>
            </a:r>
            <a:r>
              <a:rPr lang="en-US" sz="1800" dirty="0"/>
              <a:t> glycine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/>
      <p:bldP spid="111621" grpId="0"/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/>
          <a:stretch/>
        </p:blipFill>
        <p:spPr bwMode="auto">
          <a:xfrm>
            <a:off x="-1" y="980728"/>
            <a:ext cx="888970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77232" r="75058" b="3413"/>
          <a:stretch/>
        </p:blipFill>
        <p:spPr bwMode="auto">
          <a:xfrm>
            <a:off x="2486672" y="5365897"/>
            <a:ext cx="3528392" cy="149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79512" y="188640"/>
            <a:ext cx="9155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Cyanogenesis</a:t>
            </a:r>
            <a:r>
              <a:rPr lang="en-US" sz="1800" dirty="0"/>
              <a:t>‐based plant defense systems are </a:t>
            </a:r>
            <a:r>
              <a:rPr lang="en-US" sz="1800" dirty="0" smtClean="0"/>
              <a:t>estimated to </a:t>
            </a:r>
            <a:r>
              <a:rPr lang="en-US" sz="1800" dirty="0"/>
              <a:t>be 400 million years 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29" y="0"/>
            <a:ext cx="61849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CuadroTexto 2"/>
          <p:cNvSpPr txBox="1">
            <a:spLocks noChangeArrowheads="1"/>
          </p:cNvSpPr>
          <p:nvPr/>
        </p:nvSpPr>
        <p:spPr bwMode="auto">
          <a:xfrm>
            <a:off x="107504" y="116632"/>
            <a:ext cx="220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 err="1"/>
              <a:t>Glucosinolatos</a:t>
            </a:r>
            <a:endParaRPr lang="es-ES" altLang="es-ES" sz="2400" dirty="0"/>
          </a:p>
        </p:txBody>
      </p:sp>
      <p:sp>
        <p:nvSpPr>
          <p:cNvPr id="4" name="Rectángulo 3"/>
          <p:cNvSpPr/>
          <p:nvPr/>
        </p:nvSpPr>
        <p:spPr>
          <a:xfrm>
            <a:off x="395536" y="5160954"/>
            <a:ext cx="8334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To prevent damage to the plant, </a:t>
            </a:r>
            <a:r>
              <a:rPr lang="en-US" sz="1600" dirty="0" err="1"/>
              <a:t>myrosinase</a:t>
            </a:r>
            <a:r>
              <a:rPr lang="en-US" sz="1600" dirty="0"/>
              <a:t> and </a:t>
            </a:r>
            <a:r>
              <a:rPr lang="en-US" sz="1600" dirty="0" err="1" smtClean="0"/>
              <a:t>glucosinolates</a:t>
            </a:r>
            <a:r>
              <a:rPr lang="en-US" sz="1600" dirty="0" smtClean="0"/>
              <a:t> are stored in </a:t>
            </a:r>
            <a:r>
              <a:rPr lang="en-US" sz="1600" dirty="0"/>
              <a:t>separate</a:t>
            </a:r>
          </a:p>
          <a:p>
            <a:r>
              <a:rPr lang="en-US" sz="1600" dirty="0" smtClean="0"/>
              <a:t>Subcellular compartments and come together only under conditions of stress or injury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ángulo 1"/>
          <p:cNvSpPr>
            <a:spLocks noChangeArrowheads="1"/>
          </p:cNvSpPr>
          <p:nvPr/>
        </p:nvSpPr>
        <p:spPr bwMode="auto">
          <a:xfrm>
            <a:off x="684213" y="260350"/>
            <a:ext cx="828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 err="1">
                <a:latin typeface="MyriadMM_565_600_"/>
              </a:rPr>
              <a:t>Nonprotein</a:t>
            </a:r>
            <a:r>
              <a:rPr lang="en-US" altLang="es-ES" sz="2400" b="1" dirty="0">
                <a:latin typeface="MyriadMM_565_600_"/>
              </a:rPr>
              <a:t> Amino Acids Defend against </a:t>
            </a:r>
            <a:r>
              <a:rPr lang="es-ES" altLang="es-ES" sz="2400" b="1" dirty="0" err="1">
                <a:latin typeface="MyriadMM_565_600_"/>
              </a:rPr>
              <a:t>Herbivores</a:t>
            </a:r>
            <a:endParaRPr lang="es-ES" altLang="es-ES" sz="2400" dirty="0"/>
          </a:p>
        </p:txBody>
      </p:sp>
      <p:pic>
        <p:nvPicPr>
          <p:cNvPr id="115715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56224" r="29337" b="7570"/>
          <a:stretch>
            <a:fillRect/>
          </a:stretch>
        </p:blipFill>
        <p:spPr bwMode="auto">
          <a:xfrm>
            <a:off x="827088" y="749300"/>
            <a:ext cx="727233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39552" y="4132263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Plant </a:t>
            </a:r>
            <a:r>
              <a:rPr lang="en-US" dirty="0"/>
              <a:t>NPAAs that have a similar chemical structure, size, shape, and charge to protein amino acids and can be mistakenly used in protein synthesis, interfere in </a:t>
            </a:r>
            <a:r>
              <a:rPr lang="en-US" dirty="0" err="1" smtClean="0"/>
              <a:t>bioche-mical</a:t>
            </a:r>
            <a:r>
              <a:rPr lang="en-US" dirty="0" smtClean="0"/>
              <a:t> </a:t>
            </a:r>
            <a:r>
              <a:rPr lang="en-US" dirty="0"/>
              <a:t>pathways, overstimulate receptors, or chelate metal 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uadroTexto 2"/>
          <p:cNvSpPr txBox="1">
            <a:spLocks noChangeArrowheads="1"/>
          </p:cNvSpPr>
          <p:nvPr/>
        </p:nvSpPr>
        <p:spPr bwMode="auto">
          <a:xfrm>
            <a:off x="323528" y="786639"/>
            <a:ext cx="3232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>
                <a:solidFill>
                  <a:srgbClr val="0070C0"/>
                </a:solidFill>
              </a:rPr>
              <a:t>Branch point enzymes</a:t>
            </a:r>
            <a:endParaRPr lang="es-ES" altLang="es-ES" sz="2400" dirty="0">
              <a:solidFill>
                <a:srgbClr val="0070C0"/>
              </a:solidFill>
            </a:endParaRPr>
          </a:p>
        </p:txBody>
      </p:sp>
      <p:sp>
        <p:nvSpPr>
          <p:cNvPr id="10243" name="CuadroTexto 3"/>
          <p:cNvSpPr txBox="1">
            <a:spLocks noChangeArrowheads="1"/>
          </p:cNvSpPr>
          <p:nvPr/>
        </p:nvSpPr>
        <p:spPr bwMode="auto">
          <a:xfrm>
            <a:off x="684213" y="1656239"/>
            <a:ext cx="3214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Compuestos</a:t>
            </a:r>
            <a:r>
              <a:rPr lang="en-US" altLang="es-ES" sz="2400" dirty="0"/>
              <a:t> fen</a:t>
            </a:r>
            <a:r>
              <a:rPr lang="es-ES" altLang="es-ES" sz="2400" dirty="0" err="1"/>
              <a:t>ólicos</a:t>
            </a:r>
            <a:endParaRPr lang="es-ES" altLang="es-ES" sz="2400" dirty="0"/>
          </a:p>
        </p:txBody>
      </p:sp>
      <p:sp>
        <p:nvSpPr>
          <p:cNvPr id="10244" name="CuadroTexto 4"/>
          <p:cNvSpPr txBox="1">
            <a:spLocks noChangeArrowheads="1"/>
          </p:cNvSpPr>
          <p:nvPr/>
        </p:nvSpPr>
        <p:spPr bwMode="auto">
          <a:xfrm>
            <a:off x="6799263" y="1594326"/>
            <a:ext cx="744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0070C0"/>
                </a:solidFill>
              </a:rPr>
              <a:t>PAL</a:t>
            </a:r>
          </a:p>
        </p:txBody>
      </p:sp>
      <p:sp>
        <p:nvSpPr>
          <p:cNvPr id="10245" name="CuadroTexto 5"/>
          <p:cNvSpPr txBox="1">
            <a:spLocks noChangeArrowheads="1"/>
          </p:cNvSpPr>
          <p:nvPr/>
        </p:nvSpPr>
        <p:spPr bwMode="auto">
          <a:xfrm>
            <a:off x="684213" y="2530951"/>
            <a:ext cx="18240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Alcaloides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100" dirty="0"/>
              <a:t>derivados de aminoácidos</a:t>
            </a:r>
          </a:p>
        </p:txBody>
      </p:sp>
      <p:sp>
        <p:nvSpPr>
          <p:cNvPr id="10246" name="CuadroTexto 6"/>
          <p:cNvSpPr txBox="1">
            <a:spLocks noChangeArrowheads="1"/>
          </p:cNvSpPr>
          <p:nvPr/>
        </p:nvSpPr>
        <p:spPr bwMode="auto">
          <a:xfrm>
            <a:off x="5148263" y="2613501"/>
            <a:ext cx="2446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solidFill>
                  <a:srgbClr val="0070C0"/>
                </a:solidFill>
              </a:rPr>
              <a:t>Descarboxilasas</a:t>
            </a:r>
            <a:endParaRPr lang="es-ES" altLang="es-ES" sz="2400" dirty="0">
              <a:solidFill>
                <a:srgbClr val="0070C0"/>
              </a:solidFill>
            </a:endParaRPr>
          </a:p>
        </p:txBody>
      </p:sp>
      <p:sp>
        <p:nvSpPr>
          <p:cNvPr id="10247" name="CuadroTexto 7"/>
          <p:cNvSpPr txBox="1">
            <a:spLocks noChangeArrowheads="1"/>
          </p:cNvSpPr>
          <p:nvPr/>
        </p:nvSpPr>
        <p:spPr bwMode="auto">
          <a:xfrm>
            <a:off x="684565" y="3693001"/>
            <a:ext cx="1452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Terpenos</a:t>
            </a:r>
          </a:p>
        </p:txBody>
      </p:sp>
      <p:sp>
        <p:nvSpPr>
          <p:cNvPr id="10248" name="CuadroTexto 8"/>
          <p:cNvSpPr txBox="1">
            <a:spLocks noChangeArrowheads="1"/>
          </p:cNvSpPr>
          <p:nvPr/>
        </p:nvSpPr>
        <p:spPr bwMode="auto">
          <a:xfrm>
            <a:off x="4338181" y="3670301"/>
            <a:ext cx="326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solidFill>
                  <a:srgbClr val="0070C0"/>
                </a:solidFill>
              </a:rPr>
              <a:t>Sesquiterpen</a:t>
            </a:r>
            <a:r>
              <a:rPr lang="es-ES" altLang="es-ES" sz="2400" dirty="0">
                <a:solidFill>
                  <a:srgbClr val="0070C0"/>
                </a:solidFill>
              </a:rPr>
              <a:t> </a:t>
            </a:r>
            <a:r>
              <a:rPr lang="es-ES" altLang="es-ES" sz="2400" dirty="0" err="1">
                <a:solidFill>
                  <a:srgbClr val="0070C0"/>
                </a:solidFill>
              </a:rPr>
              <a:t>cyclases</a:t>
            </a:r>
            <a:endParaRPr lang="es-ES" altLang="es-ES" sz="2400" dirty="0">
              <a:solidFill>
                <a:srgbClr val="0070C0"/>
              </a:solidFill>
            </a:endParaRPr>
          </a:p>
        </p:txBody>
      </p:sp>
      <p:sp>
        <p:nvSpPr>
          <p:cNvPr id="10249" name="CuadroTexto 9"/>
          <p:cNvSpPr txBox="1">
            <a:spLocks noChangeArrowheads="1"/>
          </p:cNvSpPr>
          <p:nvPr/>
        </p:nvSpPr>
        <p:spPr bwMode="auto">
          <a:xfrm>
            <a:off x="432777" y="4515814"/>
            <a:ext cx="386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Otras enzimas importantes</a:t>
            </a:r>
          </a:p>
        </p:txBody>
      </p:sp>
      <p:sp>
        <p:nvSpPr>
          <p:cNvPr id="10250" name="CuadroTexto 10"/>
          <p:cNvSpPr txBox="1">
            <a:spLocks noChangeArrowheads="1"/>
          </p:cNvSpPr>
          <p:nvPr/>
        </p:nvSpPr>
        <p:spPr bwMode="auto">
          <a:xfrm>
            <a:off x="941388" y="5291138"/>
            <a:ext cx="181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/>
              <a:t>Oxigenasas</a:t>
            </a:r>
            <a:endParaRPr lang="es-ES" altLang="es-ES" sz="2400" dirty="0"/>
          </a:p>
        </p:txBody>
      </p:sp>
      <p:sp>
        <p:nvSpPr>
          <p:cNvPr id="10251" name="CuadroTexto 11"/>
          <p:cNvSpPr txBox="1">
            <a:spLocks noChangeArrowheads="1"/>
          </p:cNvSpPr>
          <p:nvPr/>
        </p:nvSpPr>
        <p:spPr bwMode="auto">
          <a:xfrm>
            <a:off x="4284663" y="5297488"/>
            <a:ext cx="2614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/>
              <a:t>Metyltransferases</a:t>
            </a:r>
          </a:p>
        </p:txBody>
      </p:sp>
      <p:sp>
        <p:nvSpPr>
          <p:cNvPr id="10252" name="CuadroTexto 12"/>
          <p:cNvSpPr txBox="1">
            <a:spLocks noChangeArrowheads="1"/>
          </p:cNvSpPr>
          <p:nvPr/>
        </p:nvSpPr>
        <p:spPr bwMode="auto">
          <a:xfrm>
            <a:off x="179512" y="40272"/>
            <a:ext cx="9033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Procesos </a:t>
            </a:r>
            <a:r>
              <a:rPr lang="es-ES" altLang="es-ES" sz="2400" dirty="0" smtClean="0"/>
              <a:t>bioquímicos que </a:t>
            </a:r>
            <a:r>
              <a:rPr lang="es-ES" altLang="es-ES" sz="2400" dirty="0"/>
              <a:t>ocurren en la biosíntesis de </a:t>
            </a:r>
            <a:r>
              <a:rPr lang="es-ES" altLang="es-ES" sz="2400" dirty="0" err="1"/>
              <a:t>Met</a:t>
            </a:r>
            <a:r>
              <a:rPr lang="es-ES" altLang="es-ES" sz="2400" dirty="0"/>
              <a:t>. Sec. </a:t>
            </a:r>
          </a:p>
        </p:txBody>
      </p:sp>
      <p:sp>
        <p:nvSpPr>
          <p:cNvPr id="10253" name="CuadroTexto 13"/>
          <p:cNvSpPr txBox="1">
            <a:spLocks noChangeArrowheads="1"/>
          </p:cNvSpPr>
          <p:nvPr/>
        </p:nvSpPr>
        <p:spPr bwMode="auto">
          <a:xfrm>
            <a:off x="914400" y="6061075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/>
              <a:t>Condensacion cola cabeza</a:t>
            </a:r>
          </a:p>
        </p:txBody>
      </p:sp>
      <p:sp>
        <p:nvSpPr>
          <p:cNvPr id="10254" name="CuadroTexto 14"/>
          <p:cNvSpPr txBox="1">
            <a:spLocks noChangeArrowheads="1"/>
          </p:cNvSpPr>
          <p:nvPr/>
        </p:nvSpPr>
        <p:spPr bwMode="auto">
          <a:xfrm>
            <a:off x="5013325" y="6021388"/>
            <a:ext cx="19319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 smtClean="0"/>
              <a:t>Glicosidasas</a:t>
            </a:r>
            <a:endParaRPr lang="es-ES" altLang="es-ES" sz="2400" dirty="0"/>
          </a:p>
        </p:txBody>
      </p:sp>
      <p:sp>
        <p:nvSpPr>
          <p:cNvPr id="2" name="Rectángulo 1"/>
          <p:cNvSpPr/>
          <p:nvPr/>
        </p:nvSpPr>
        <p:spPr>
          <a:xfrm>
            <a:off x="3898900" y="6351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which directs a certain amount of the primary metabolic flux into secondary metabolism</a:t>
            </a:r>
          </a:p>
        </p:txBody>
      </p:sp>
      <p:sp>
        <p:nvSpPr>
          <p:cNvPr id="3" name="Abrir llave 2"/>
          <p:cNvSpPr/>
          <p:nvPr/>
        </p:nvSpPr>
        <p:spPr bwMode="auto">
          <a:xfrm>
            <a:off x="3635896" y="557024"/>
            <a:ext cx="360040" cy="1000350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10245" grpId="0"/>
      <p:bldP spid="10246" grpId="0"/>
      <p:bldP spid="10247" grpId="0"/>
      <p:bldP spid="10248" grpId="0"/>
      <p:bldP spid="10249" grpId="0"/>
      <p:bldP spid="10250" grpId="0"/>
      <p:bldP spid="10251" grpId="0"/>
      <p:bldP spid="10253" grpId="0"/>
      <p:bldP spid="10254" grpId="0"/>
      <p:bldP spid="2" grpId="0"/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3810000" cy="58388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72000" y="2780928"/>
            <a:ext cx="39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Disponible en el aula virtual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0045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ángulo 3"/>
          <p:cNvSpPr>
            <a:spLocks noChangeArrowheads="1"/>
          </p:cNvSpPr>
          <p:nvPr/>
        </p:nvSpPr>
        <p:spPr bwMode="auto">
          <a:xfrm>
            <a:off x="971549" y="360363"/>
            <a:ext cx="7624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/>
              <a:t>Some argue that most secondary metabolites play no role in increasing the fitness of an organism</a:t>
            </a:r>
            <a:endParaRPr lang="es-ES" altLang="es-ES" sz="1800" dirty="0"/>
          </a:p>
        </p:txBody>
      </p:sp>
      <p:sp>
        <p:nvSpPr>
          <p:cNvPr id="116739" name="Rectángulo 4"/>
          <p:cNvSpPr>
            <a:spLocks noChangeArrowheads="1"/>
          </p:cNvSpPr>
          <p:nvPr/>
        </p:nvSpPr>
        <p:spPr bwMode="auto">
          <a:xfrm>
            <a:off x="971550" y="1570038"/>
            <a:ext cx="74088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/>
              <a:t>Every secondary metabolite is made because it possesses (or did possess at some stage in evolution) a biological activity that endows the producer with increased fitness</a:t>
            </a:r>
            <a:endParaRPr lang="es-ES" altLang="es-ES" sz="1800"/>
          </a:p>
        </p:txBody>
      </p:sp>
      <p:sp>
        <p:nvSpPr>
          <p:cNvPr id="116740" name="Rectángulo 5"/>
          <p:cNvSpPr>
            <a:spLocks noChangeArrowheads="1"/>
          </p:cNvSpPr>
          <p:nvPr/>
        </p:nvSpPr>
        <p:spPr bwMode="auto">
          <a:xfrm>
            <a:off x="971550" y="2736850"/>
            <a:ext cx="755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 smtClean="0"/>
              <a:t>- because </a:t>
            </a:r>
            <a:r>
              <a:rPr lang="en-US" altLang="es-ES" sz="1800" dirty="0"/>
              <a:t>of the principles governing molecular interactions, </a:t>
            </a:r>
            <a:r>
              <a:rPr lang="en-US" altLang="es-ES" sz="1800" dirty="0">
                <a:solidFill>
                  <a:srgbClr val="FF0000"/>
                </a:solidFill>
              </a:rPr>
              <a:t>potent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solidFill>
                  <a:srgbClr val="FF0000"/>
                </a:solidFill>
              </a:rPr>
              <a:t>biological activity is a rare property</a:t>
            </a:r>
            <a:r>
              <a:rPr lang="en-US" altLang="es-ES" sz="1800" dirty="0"/>
              <a:t> for any molecule to possess</a:t>
            </a:r>
            <a:endParaRPr lang="es-ES" altLang="es-ES" sz="1800" dirty="0"/>
          </a:p>
        </p:txBody>
      </p:sp>
      <p:sp>
        <p:nvSpPr>
          <p:cNvPr id="116741" name="Rectángulo 6"/>
          <p:cNvSpPr>
            <a:spLocks noChangeArrowheads="1"/>
          </p:cNvSpPr>
          <p:nvPr/>
        </p:nvSpPr>
        <p:spPr bwMode="auto">
          <a:xfrm>
            <a:off x="971550" y="3527425"/>
            <a:ext cx="726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 smtClean="0"/>
              <a:t>- in </a:t>
            </a:r>
            <a:r>
              <a:rPr lang="en-US" altLang="es-ES" sz="1800" dirty="0"/>
              <a:t>order for an organism to evolve the rare potent, biologically active molecule, a great many chemical structures have to be generated,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/>
              <a:t>most of which will possess no useful biological activity.</a:t>
            </a:r>
            <a:endParaRPr lang="es-ES" altLang="es-ES" sz="1800" dirty="0"/>
          </a:p>
        </p:txBody>
      </p:sp>
      <p:sp>
        <p:nvSpPr>
          <p:cNvPr id="116742" name="Rectángulo 7"/>
          <p:cNvSpPr>
            <a:spLocks noChangeArrowheads="1"/>
          </p:cNvSpPr>
          <p:nvPr/>
        </p:nvSpPr>
        <p:spPr bwMode="auto">
          <a:xfrm>
            <a:off x="971550" y="4595813"/>
            <a:ext cx="726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/>
              <a:t>Secondary metabolism can enhance fitness, but that many products of secondary metabolism will not enhance the fitness of the producer</a:t>
            </a:r>
            <a:endParaRPr lang="es-ES" altLang="es-ES" sz="1800"/>
          </a:p>
        </p:txBody>
      </p:sp>
      <p:sp>
        <p:nvSpPr>
          <p:cNvPr id="116743" name="Rectángulo 1"/>
          <p:cNvSpPr>
            <a:spLocks noChangeArrowheads="1"/>
          </p:cNvSpPr>
          <p:nvPr/>
        </p:nvSpPr>
        <p:spPr bwMode="auto">
          <a:xfrm>
            <a:off x="971550" y="5529263"/>
            <a:ext cx="7624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solidFill>
                  <a:srgbClr val="FF0000"/>
                </a:solidFill>
              </a:rPr>
              <a:t>It is proposed that secondary metabolism will have evolved such that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solidFill>
                  <a:srgbClr val="FF0000"/>
                </a:solidFill>
              </a:rPr>
              <a:t>traits that optimize the production and retention of chemical diversity at minimum cost will have been selected.</a:t>
            </a:r>
            <a:endParaRPr lang="es-ES" altLang="es-ES" sz="1800" dirty="0">
              <a:solidFill>
                <a:srgbClr val="FF0000"/>
              </a:solidFill>
            </a:endParaRPr>
          </a:p>
        </p:txBody>
      </p:sp>
      <p:sp>
        <p:nvSpPr>
          <p:cNvPr id="116744" name="CuadroTexto 2"/>
          <p:cNvSpPr txBox="1">
            <a:spLocks noChangeArrowheads="1"/>
          </p:cNvSpPr>
          <p:nvPr/>
        </p:nvSpPr>
        <p:spPr bwMode="auto">
          <a:xfrm>
            <a:off x="395288" y="452438"/>
            <a:ext cx="35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1</a:t>
            </a:r>
            <a:endParaRPr lang="es-ES" altLang="es-ES" sz="2400"/>
          </a:p>
        </p:txBody>
      </p:sp>
      <p:sp>
        <p:nvSpPr>
          <p:cNvPr id="116745" name="CuadroTexto 8"/>
          <p:cNvSpPr txBox="1">
            <a:spLocks noChangeArrowheads="1"/>
          </p:cNvSpPr>
          <p:nvPr/>
        </p:nvSpPr>
        <p:spPr bwMode="auto">
          <a:xfrm>
            <a:off x="403225" y="1800225"/>
            <a:ext cx="357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2</a:t>
            </a:r>
            <a:endParaRPr lang="es-ES" altLang="es-ES" sz="2400"/>
          </a:p>
        </p:txBody>
      </p:sp>
      <p:sp>
        <p:nvSpPr>
          <p:cNvPr id="116746" name="CuadroTexto 9"/>
          <p:cNvSpPr txBox="1">
            <a:spLocks noChangeArrowheads="1"/>
          </p:cNvSpPr>
          <p:nvPr/>
        </p:nvSpPr>
        <p:spPr bwMode="auto">
          <a:xfrm>
            <a:off x="3851275" y="1019175"/>
            <a:ext cx="54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Vs</a:t>
            </a:r>
            <a:endParaRPr lang="es-ES" altLang="es-E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  <p:bldP spid="116739" grpId="0"/>
      <p:bldP spid="116740" grpId="0"/>
      <p:bldP spid="116741" grpId="0"/>
      <p:bldP spid="116742" grpId="0"/>
      <p:bldP spid="116743" grpId="0"/>
      <p:bldP spid="116746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7988</TotalTime>
  <Words>1975</Words>
  <Application>Microsoft Office PowerPoint</Application>
  <PresentationFormat>Presentación en pantalla (4:3)</PresentationFormat>
  <Paragraphs>295</Paragraphs>
  <Slides>91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101" baseType="lpstr">
      <vt:lpstr>ＭＳ Ｐゴシック</vt:lpstr>
      <vt:lpstr>Arial</vt:lpstr>
      <vt:lpstr>Arial Black</vt:lpstr>
      <vt:lpstr>Comic Sans MS</vt:lpstr>
      <vt:lpstr>Helvetica</vt:lpstr>
      <vt:lpstr>MyriadMM_565_600_</vt:lpstr>
      <vt:lpstr>Palatino-Roman</vt:lpstr>
      <vt:lpstr>Times</vt:lpstr>
      <vt:lpstr>Verdana</vt:lpstr>
      <vt:lpstr>Blank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Terpenos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Compuestos fenólicos</vt:lpstr>
      <vt:lpstr>Presentación de PowerPoint</vt:lpstr>
      <vt:lpstr>Presentación de PowerPoint</vt:lpstr>
      <vt:lpstr>Fenoles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Fenoles simples</vt:lpstr>
      <vt:lpstr>Fenoles</vt:lpstr>
      <vt:lpstr>Presentación de PowerPoint</vt:lpstr>
      <vt:lpstr>Presentación de PowerPoint</vt:lpstr>
      <vt:lpstr>Presentación de PowerPoint</vt:lpstr>
      <vt:lpstr>Flavones y flavonoles</vt:lpstr>
      <vt:lpstr>Antocianinas</vt:lpstr>
      <vt:lpstr>Presentación de PowerPoint</vt:lpstr>
      <vt:lpstr>Presentación de PowerPoint</vt:lpstr>
      <vt:lpstr>Presentación de PowerPoint</vt:lpstr>
      <vt:lpstr>Presentación de PowerPoint</vt:lpstr>
      <vt:lpstr>Compuestos nitrogenados (Alcaloides)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Marcelo Desimone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Desimone</dc:creator>
  <cp:lastModifiedBy>Claudio</cp:lastModifiedBy>
  <cp:revision>241</cp:revision>
  <dcterms:created xsi:type="dcterms:W3CDTF">2010-04-22T00:32:40Z</dcterms:created>
  <dcterms:modified xsi:type="dcterms:W3CDTF">2025-04-29T13:48:53Z</dcterms:modified>
</cp:coreProperties>
</file>