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324" r:id="rId2"/>
    <p:sldId id="302" r:id="rId3"/>
    <p:sldId id="329" r:id="rId4"/>
    <p:sldId id="303" r:id="rId5"/>
    <p:sldId id="305" r:id="rId6"/>
    <p:sldId id="306" r:id="rId7"/>
    <p:sldId id="307" r:id="rId8"/>
    <p:sldId id="309" r:id="rId9"/>
    <p:sldId id="352" r:id="rId10"/>
    <p:sldId id="356" r:id="rId11"/>
    <p:sldId id="308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75"/>
    <p:restoredTop sz="94659"/>
  </p:normalViewPr>
  <p:slideViewPr>
    <p:cSldViewPr snapToGrid="0" snapToObjects="1">
      <p:cViewPr varScale="1">
        <p:scale>
          <a:sx n="57" d="100"/>
          <a:sy n="57" d="100"/>
        </p:scale>
        <p:origin x="66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o Desimone" userId="f35fef968fec2b0e" providerId="LiveId" clId="{73010BB4-40B7-4CA9-8C1D-BB1A300F2FF6}"/>
    <pc:docChg chg="addSld delSld modSld">
      <pc:chgData name="Marcelo Desimone" userId="f35fef968fec2b0e" providerId="LiveId" clId="{73010BB4-40B7-4CA9-8C1D-BB1A300F2FF6}" dt="2025-05-15T21:09:57.366" v="5" actId="47"/>
      <pc:docMkLst>
        <pc:docMk/>
      </pc:docMkLst>
      <pc:sldChg chg="addSp modSp add mod modAnim">
        <pc:chgData name="Marcelo Desimone" userId="f35fef968fec2b0e" providerId="LiveId" clId="{73010BB4-40B7-4CA9-8C1D-BB1A300F2FF6}" dt="2025-05-15T21:06:03.657" v="4"/>
        <pc:sldMkLst>
          <pc:docMk/>
          <pc:sldMk cId="3640595770" sldId="308"/>
        </pc:sldMkLst>
        <pc:spChg chg="add mod">
          <ac:chgData name="Marcelo Desimone" userId="f35fef968fec2b0e" providerId="LiveId" clId="{73010BB4-40B7-4CA9-8C1D-BB1A300F2FF6}" dt="2025-05-15T21:05:34.567" v="3" actId="1076"/>
          <ac:spMkLst>
            <pc:docMk/>
            <pc:sldMk cId="3640595770" sldId="308"/>
            <ac:spMk id="2" creationId="{E0CFB8F7-972B-020B-A5C0-0B777F73940D}"/>
          </ac:spMkLst>
        </pc:spChg>
      </pc:sldChg>
      <pc:sldChg chg="modSp del mod">
        <pc:chgData name="Marcelo Desimone" userId="f35fef968fec2b0e" providerId="LiveId" clId="{73010BB4-40B7-4CA9-8C1D-BB1A300F2FF6}" dt="2025-05-15T21:09:57.366" v="5" actId="47"/>
        <pc:sldMkLst>
          <pc:docMk/>
          <pc:sldMk cId="871936019" sldId="353"/>
        </pc:sldMkLst>
        <pc:spChg chg="mod">
          <ac:chgData name="Marcelo Desimone" userId="f35fef968fec2b0e" providerId="LiveId" clId="{73010BB4-40B7-4CA9-8C1D-BB1A300F2FF6}" dt="2025-05-15T21:05:00.221" v="1" actId="1076"/>
          <ac:spMkLst>
            <pc:docMk/>
            <pc:sldMk cId="871936019" sldId="353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88562-8DE3-6344-962F-C819E5A6081C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00999-C440-6146-8271-A080469F3ED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00999-C440-6146-8271-A080469F3E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77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1FAF04-D224-D444-A789-2530F0B77BC4}" type="slidenum">
              <a:rPr lang="en-US"/>
              <a:pPr/>
              <a:t>23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64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1FAF04-D224-D444-A789-2530F0B77BC4}" type="slidenum">
              <a:rPr lang="en-US"/>
              <a:pPr/>
              <a:t>24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93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1FAF04-D224-D444-A789-2530F0B77BC4}" type="slidenum">
              <a:rPr lang="en-US"/>
              <a:pPr/>
              <a:t>25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62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1FAF04-D224-D444-A789-2530F0B77BC4}" type="slidenum">
              <a:rPr lang="en-US"/>
              <a:pPr/>
              <a:t>26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25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1FAF04-D224-D444-A789-2530F0B77BC4}" type="slidenum">
              <a:rPr lang="en-US"/>
              <a:pPr/>
              <a:t>27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43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1FAF04-D224-D444-A789-2530F0B77BC4}" type="slidenum">
              <a:rPr lang="en-US"/>
              <a:pPr/>
              <a:t>29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67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1FAF04-D224-D444-A789-2530F0B77BC4}" type="slidenum">
              <a:rPr lang="en-US"/>
              <a:pPr/>
              <a:t>30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83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1FAF04-D224-D444-A789-2530F0B77BC4}" type="slidenum">
              <a:rPr lang="en-US"/>
              <a:pPr/>
              <a:t>15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07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1FAF04-D224-D444-A789-2530F0B77BC4}" type="slidenum">
              <a:rPr lang="en-US"/>
              <a:pPr/>
              <a:t>16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64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1FAF04-D224-D444-A789-2530F0B77BC4}" type="slidenum">
              <a:rPr lang="en-US"/>
              <a:pPr/>
              <a:t>17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89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1FAF04-D224-D444-A789-2530F0B77BC4}" type="slidenum">
              <a:rPr lang="en-US"/>
              <a:pPr/>
              <a:t>18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96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1FAF04-D224-D444-A789-2530F0B77BC4}" type="slidenum">
              <a:rPr lang="en-US"/>
              <a:pPr/>
              <a:t>19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48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1FAF04-D224-D444-A789-2530F0B77BC4}" type="slidenum">
              <a:rPr lang="en-US"/>
              <a:pPr/>
              <a:t>20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37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1FAF04-D224-D444-A789-2530F0B77BC4}" type="slidenum">
              <a:rPr lang="en-US"/>
              <a:pPr/>
              <a:t>21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00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1FAF04-D224-D444-A789-2530F0B77BC4}" type="slidenum">
              <a:rPr lang="en-US"/>
              <a:pPr/>
              <a:t>22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2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E733-A8B7-1D44-B90D-F4B51A7AD9F1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0359-1707-B24A-BC34-58FE4150CB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78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E733-A8B7-1D44-B90D-F4B51A7AD9F1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0359-1707-B24A-BC34-58FE4150CB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7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E733-A8B7-1D44-B90D-F4B51A7AD9F1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0359-1707-B24A-BC34-58FE4150CB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18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E733-A8B7-1D44-B90D-F4B51A7AD9F1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0359-1707-B24A-BC34-58FE4150CB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28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E733-A8B7-1D44-B90D-F4B51A7AD9F1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0359-1707-B24A-BC34-58FE4150CB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66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E733-A8B7-1D44-B90D-F4B51A7AD9F1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0359-1707-B24A-BC34-58FE4150CB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2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E733-A8B7-1D44-B90D-F4B51A7AD9F1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0359-1707-B24A-BC34-58FE4150CB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8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E733-A8B7-1D44-B90D-F4B51A7AD9F1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0359-1707-B24A-BC34-58FE4150CB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18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E733-A8B7-1D44-B90D-F4B51A7AD9F1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0359-1707-B24A-BC34-58FE4150CB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89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E733-A8B7-1D44-B90D-F4B51A7AD9F1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0359-1707-B24A-BC34-58FE4150CB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59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E733-A8B7-1D44-B90D-F4B51A7AD9F1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0359-1707-B24A-BC34-58FE4150CB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2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9E733-A8B7-1D44-B90D-F4B51A7AD9F1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E0359-1707-B24A-BC34-58FE4150CB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7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t="1515" r="1714" b="3940"/>
          <a:stretch>
            <a:fillRect/>
          </a:stretch>
        </p:blipFill>
        <p:spPr bwMode="auto">
          <a:xfrm>
            <a:off x="2457794" y="1461813"/>
            <a:ext cx="4219525" cy="3930165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fig13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0"/>
            <a:ext cx="9144000" cy="336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796"/>
            <a:ext cx="79248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96"/>
            <a:ext cx="61849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962400" y="0"/>
            <a:ext cx="4445000" cy="5377437"/>
            <a:chOff x="288" y="184"/>
            <a:chExt cx="5184" cy="395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84"/>
              <a:ext cx="5184" cy="3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1632" y="2544"/>
              <a:ext cx="144" cy="1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3792" y="816"/>
              <a:ext cx="144" cy="1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552" y="1008"/>
              <a:ext cx="62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864" y="3216"/>
              <a:ext cx="163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" name="Picture 4" descr="pp12050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426" y="4435475"/>
            <a:ext cx="6715706" cy="242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07559" y="940579"/>
            <a:ext cx="4368795" cy="28315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Mapas</a:t>
            </a:r>
            <a:r>
              <a:rPr lang="en-US" sz="1600" dirty="0"/>
              <a:t>,</a:t>
            </a:r>
          </a:p>
          <a:p>
            <a:pPr algn="ctr"/>
            <a:r>
              <a:rPr lang="en-US" sz="3200" dirty="0" err="1"/>
              <a:t>Mapas</a:t>
            </a:r>
            <a:r>
              <a:rPr lang="en-US" sz="9600" dirty="0"/>
              <a:t>,</a:t>
            </a:r>
          </a:p>
          <a:p>
            <a:pPr algn="ctr"/>
            <a:r>
              <a:rPr lang="en-US" sz="6600" dirty="0" err="1"/>
              <a:t>Mapas</a:t>
            </a:r>
            <a:r>
              <a:rPr lang="en-US" sz="6600" dirty="0"/>
              <a:t>!</a:t>
            </a:r>
          </a:p>
        </p:txBody>
      </p:sp>
      <p:pic>
        <p:nvPicPr>
          <p:cNvPr id="17" name="Picture 7" descr=" eyean.gif                                                      0000001A&#10;MarceloOS9                     BA4C4D98: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207" y="3719054"/>
            <a:ext cx="4167479" cy="214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"/>
          <p:cNvSpPr/>
          <p:nvPr/>
        </p:nvSpPr>
        <p:spPr>
          <a:xfrm>
            <a:off x="346353" y="-50864"/>
            <a:ext cx="769338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/>
              <a:t>C</a:t>
            </a:r>
            <a:r>
              <a:rPr lang="de-DE" sz="3600" dirty="0" err="1"/>
              <a:t>ómo</a:t>
            </a:r>
            <a:r>
              <a:rPr lang="de-DE" sz="3600" dirty="0"/>
              <a:t> </a:t>
            </a:r>
            <a:r>
              <a:rPr lang="de-DE" sz="3600" dirty="0" err="1"/>
              <a:t>estudiar</a:t>
            </a:r>
            <a:r>
              <a:rPr lang="de-DE" sz="3600" dirty="0"/>
              <a:t> </a:t>
            </a:r>
            <a:r>
              <a:rPr lang="de-DE" sz="3600" dirty="0" err="1"/>
              <a:t>el</a:t>
            </a:r>
            <a:r>
              <a:rPr lang="de-DE" sz="3600" dirty="0"/>
              <a:t> </a:t>
            </a:r>
            <a:r>
              <a:rPr lang="de-DE" sz="3600" dirty="0" err="1"/>
              <a:t>metabolismo</a:t>
            </a:r>
            <a:r>
              <a:rPr lang="de-DE" sz="3600" dirty="0"/>
              <a:t> </a:t>
            </a:r>
            <a:r>
              <a:rPr lang="de-DE" sz="3600" dirty="0" err="1"/>
              <a:t>vegetal</a:t>
            </a:r>
            <a:r>
              <a:rPr lang="de-DE" sz="3600" dirty="0"/>
              <a:t>? </a:t>
            </a:r>
          </a:p>
          <a:p>
            <a:pPr algn="ctr"/>
            <a:r>
              <a:rPr lang="de-DE" sz="3600" dirty="0" err="1"/>
              <a:t>Algunas</a:t>
            </a:r>
            <a:r>
              <a:rPr lang="de-DE" sz="3600" dirty="0"/>
              <a:t> </a:t>
            </a:r>
            <a:r>
              <a:rPr lang="de-DE" sz="3600" dirty="0" err="1"/>
              <a:t>ideas</a:t>
            </a:r>
            <a:r>
              <a:rPr lang="de-DE" sz="3600" dirty="0"/>
              <a:t> de </a:t>
            </a:r>
            <a:r>
              <a:rPr lang="de-DE" sz="3600" dirty="0" err="1"/>
              <a:t>Integración</a:t>
            </a:r>
            <a:r>
              <a:rPr lang="de-DE" sz="3600" dirty="0"/>
              <a:t> </a:t>
            </a:r>
            <a:r>
              <a:rPr lang="de-DE" sz="3600" dirty="0" err="1"/>
              <a:t>y</a:t>
            </a:r>
            <a:r>
              <a:rPr lang="de-DE" sz="3600" dirty="0"/>
              <a:t> </a:t>
            </a:r>
            <a:r>
              <a:rPr lang="de-DE" sz="3600" dirty="0" err="1"/>
              <a:t>repaso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4868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0875" y="1456934"/>
            <a:ext cx="7820474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400" dirty="0"/>
              <a:t> </a:t>
            </a:r>
            <a:endParaRPr lang="es-ES" sz="2400" dirty="0"/>
          </a:p>
          <a:p>
            <a:pPr lvl="0"/>
            <a:r>
              <a:rPr lang="es-AR" sz="2400" dirty="0"/>
              <a:t>En que tipo de células, tejidos y órganos se expresa este gen?</a:t>
            </a:r>
            <a:endParaRPr lang="es-ES" sz="2400" dirty="0"/>
          </a:p>
          <a:p>
            <a:r>
              <a:rPr lang="es-AR" sz="2400" dirty="0"/>
              <a:t> </a:t>
            </a:r>
            <a:endParaRPr lang="es-ES" sz="2400" dirty="0"/>
          </a:p>
          <a:p>
            <a:pPr lvl="0"/>
            <a:r>
              <a:rPr lang="es-AR" sz="2400" dirty="0"/>
              <a:t>En que compartimientos (o membranas) subcelulares esta</a:t>
            </a:r>
          </a:p>
          <a:p>
            <a:pPr lvl="0"/>
            <a:r>
              <a:rPr lang="es-AR" sz="2400" dirty="0"/>
              <a:t> localizado el producto (proteína) de este gen?</a:t>
            </a:r>
            <a:endParaRPr lang="es-ES" sz="2400" dirty="0"/>
          </a:p>
          <a:p>
            <a:r>
              <a:rPr lang="es-AR" sz="2400" dirty="0"/>
              <a:t> </a:t>
            </a:r>
            <a:endParaRPr lang="es-ES" sz="2400" dirty="0"/>
          </a:p>
          <a:p>
            <a:pPr lvl="0"/>
            <a:r>
              <a:rPr lang="es-AR" sz="2400" dirty="0"/>
              <a:t>Con que otros componentes celulares</a:t>
            </a:r>
          </a:p>
          <a:p>
            <a:pPr lvl="0"/>
            <a:r>
              <a:rPr lang="es-AR" sz="2400" dirty="0"/>
              <a:t> interactúan físicamente las </a:t>
            </a:r>
            <a:r>
              <a:rPr lang="es-AR" sz="2400" dirty="0" err="1"/>
              <a:t>proteinas</a:t>
            </a:r>
            <a:r>
              <a:rPr lang="es-AR" sz="2400" dirty="0"/>
              <a:t>?</a:t>
            </a:r>
            <a:endParaRPr lang="es-ES" sz="2400" dirty="0"/>
          </a:p>
          <a:p>
            <a:r>
              <a:rPr lang="es-AR" sz="2400" dirty="0"/>
              <a:t>  (</a:t>
            </a:r>
            <a:r>
              <a:rPr lang="es-AR" sz="2400" dirty="0" err="1"/>
              <a:t>interactoma</a:t>
            </a:r>
            <a:r>
              <a:rPr lang="es-AR" sz="2400" dirty="0"/>
              <a:t>)</a:t>
            </a:r>
            <a:endParaRPr lang="es-ES" sz="2400" dirty="0"/>
          </a:p>
          <a:p>
            <a:r>
              <a:rPr lang="es-AR" sz="2400" dirty="0"/>
              <a:t> </a:t>
            </a:r>
            <a:endParaRPr lang="es-ES" sz="2400" dirty="0"/>
          </a:p>
          <a:p>
            <a:pPr lvl="0"/>
            <a:r>
              <a:rPr lang="es-AR" sz="2400" dirty="0"/>
              <a:t>Como podemos conocer su función en la planta?</a:t>
            </a:r>
          </a:p>
          <a:p>
            <a:pPr lvl="0"/>
            <a:r>
              <a:rPr lang="es-AR" sz="2400" dirty="0"/>
              <a:t> (genómica funcional)</a:t>
            </a:r>
            <a:endParaRPr lang="es-ES" sz="2400" dirty="0"/>
          </a:p>
          <a:p>
            <a:br>
              <a:rPr lang="es-AR" sz="2400" dirty="0"/>
            </a:br>
            <a:r>
              <a:rPr lang="es-AR" sz="2400" dirty="0"/>
              <a:t> </a:t>
            </a:r>
            <a:endParaRPr lang="es-ES" sz="2400" dirty="0"/>
          </a:p>
          <a:p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79962" y="368300"/>
            <a:ext cx="76036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/>
              <a:t>Preguntas</a:t>
            </a:r>
            <a:r>
              <a:rPr lang="en-US" sz="4000" dirty="0"/>
              <a:t> </a:t>
            </a:r>
            <a:r>
              <a:rPr lang="en-US" sz="4000" dirty="0" err="1"/>
              <a:t>basicas</a:t>
            </a:r>
            <a:r>
              <a:rPr lang="en-US" sz="4000" dirty="0"/>
              <a:t> de  las “</a:t>
            </a:r>
            <a:r>
              <a:rPr lang="en-US" sz="4000" dirty="0" err="1"/>
              <a:t>Omicas</a:t>
            </a:r>
            <a:r>
              <a:rPr lang="en-US" sz="4000" dirty="0"/>
              <a:t>”?</a:t>
            </a:r>
          </a:p>
        </p:txBody>
      </p:sp>
    </p:spTree>
    <p:extLst>
      <p:ext uri="{BB962C8B-B14F-4D97-AF65-F5344CB8AC3E}">
        <p14:creationId xmlns:p14="http://schemas.microsoft.com/office/powerpoint/2010/main" val="196211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6089" y="1188794"/>
            <a:ext cx="74041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Virtual Plant Project</a:t>
            </a:r>
          </a:p>
          <a:p>
            <a:r>
              <a:rPr lang="en-US" dirty="0" err="1"/>
              <a:t>Katari</a:t>
            </a:r>
            <a:r>
              <a:rPr lang="en-US" dirty="0"/>
              <a:t> MS, </a:t>
            </a:r>
            <a:r>
              <a:rPr lang="en-US" dirty="0" err="1"/>
              <a:t>Nowicki</a:t>
            </a:r>
            <a:r>
              <a:rPr lang="en-US" dirty="0"/>
              <a:t> SD, </a:t>
            </a:r>
            <a:r>
              <a:rPr lang="en-US" dirty="0" err="1"/>
              <a:t>Aceituno</a:t>
            </a:r>
            <a:r>
              <a:rPr lang="en-US" dirty="0"/>
              <a:t> FF, Nero D, </a:t>
            </a:r>
            <a:r>
              <a:rPr lang="en-US" dirty="0" err="1"/>
              <a:t>Kelfer</a:t>
            </a:r>
            <a:r>
              <a:rPr lang="en-US" dirty="0"/>
              <a:t> J, Thompson LP, Cabello JM, Davidson RS, Goldberg AP, </a:t>
            </a:r>
            <a:r>
              <a:rPr lang="en-US" dirty="0" err="1"/>
              <a:t>Shasha</a:t>
            </a:r>
            <a:r>
              <a:rPr lang="en-US" dirty="0"/>
              <a:t> DE, </a:t>
            </a:r>
            <a:r>
              <a:rPr lang="en-US" dirty="0" err="1"/>
              <a:t>Coruzzi</a:t>
            </a:r>
            <a:r>
              <a:rPr lang="en-US" dirty="0"/>
              <a:t> GM, and Gutierrez RA. </a:t>
            </a:r>
            <a:r>
              <a:rPr lang="en-US" dirty="0" err="1"/>
              <a:t>VirtualPlant</a:t>
            </a:r>
            <a:r>
              <a:rPr lang="en-US" dirty="0"/>
              <a:t>: A software platform to support Systems Biology research. Plant Physiol. 2010;152(2):500-515.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9000" y="185713"/>
            <a:ext cx="6296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Podremos</a:t>
            </a:r>
            <a:r>
              <a:rPr lang="en-US" sz="2400" dirty="0"/>
              <a:t> </a:t>
            </a:r>
            <a:r>
              <a:rPr lang="en-US" sz="2400" dirty="0" err="1"/>
              <a:t>construir</a:t>
            </a:r>
            <a:r>
              <a:rPr lang="en-US" sz="2400" dirty="0"/>
              <a:t>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planta</a:t>
            </a:r>
            <a:r>
              <a:rPr lang="en-US" sz="2400" dirty="0"/>
              <a:t> virtual? </a:t>
            </a:r>
            <a:r>
              <a:rPr lang="en-US" sz="2400" dirty="0" err="1"/>
              <a:t>Sería</a:t>
            </a:r>
            <a:r>
              <a:rPr lang="en-US" sz="2400" dirty="0"/>
              <a:t> </a:t>
            </a:r>
            <a:r>
              <a:rPr lang="en-US" sz="2400" dirty="0" err="1"/>
              <a:t>útil</a:t>
            </a:r>
            <a:r>
              <a:rPr lang="en-US" sz="2400" dirty="0"/>
              <a:t>?</a:t>
            </a:r>
          </a:p>
        </p:txBody>
      </p:sp>
      <p:sp>
        <p:nvSpPr>
          <p:cNvPr id="5" name="Rectangle 2"/>
          <p:cNvSpPr/>
          <p:nvPr/>
        </p:nvSpPr>
        <p:spPr>
          <a:xfrm>
            <a:off x="423555" y="3734148"/>
            <a:ext cx="31561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Respuesta</a:t>
            </a:r>
            <a:r>
              <a:rPr lang="en-US" sz="2400" dirty="0"/>
              <a:t> 1</a:t>
            </a:r>
          </a:p>
          <a:p>
            <a:r>
              <a:rPr lang="en-US" sz="2400" dirty="0" err="1"/>
              <a:t>Representar</a:t>
            </a:r>
            <a:r>
              <a:rPr lang="en-US" sz="2400" dirty="0"/>
              <a:t> la </a:t>
            </a:r>
            <a:r>
              <a:rPr lang="en-US" sz="2400" dirty="0" err="1"/>
              <a:t>realidad</a:t>
            </a:r>
            <a:r>
              <a:rPr lang="en-US" sz="2400" dirty="0"/>
              <a:t>,</a:t>
            </a:r>
          </a:p>
          <a:p>
            <a:r>
              <a:rPr lang="en-US" sz="2400" dirty="0" err="1"/>
              <a:t>reproducir</a:t>
            </a:r>
            <a:r>
              <a:rPr lang="en-US" sz="2400" dirty="0"/>
              <a:t> la </a:t>
            </a:r>
            <a:r>
              <a:rPr lang="en-US" sz="2400" dirty="0" err="1"/>
              <a:t>realidad</a:t>
            </a:r>
            <a:endParaRPr lang="en-US" sz="2400" dirty="0"/>
          </a:p>
        </p:txBody>
      </p:sp>
      <p:sp>
        <p:nvSpPr>
          <p:cNvPr id="7" name="Rectangle 2"/>
          <p:cNvSpPr/>
          <p:nvPr/>
        </p:nvSpPr>
        <p:spPr>
          <a:xfrm>
            <a:off x="4375383" y="3810696"/>
            <a:ext cx="392145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Respuesta</a:t>
            </a:r>
            <a:r>
              <a:rPr lang="en-US" sz="2400" dirty="0"/>
              <a:t> 2</a:t>
            </a:r>
          </a:p>
          <a:p>
            <a:r>
              <a:rPr lang="en-US" sz="2400" dirty="0" err="1"/>
              <a:t>Disponer</a:t>
            </a:r>
            <a:r>
              <a:rPr lang="en-US" sz="2400" dirty="0"/>
              <a:t> de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herramienta</a:t>
            </a:r>
            <a:r>
              <a:rPr lang="en-US" sz="2400" dirty="0"/>
              <a:t> </a:t>
            </a:r>
          </a:p>
          <a:p>
            <a:r>
              <a:rPr lang="en-US" sz="2400" dirty="0"/>
              <a:t>para </a:t>
            </a:r>
            <a:r>
              <a:rPr lang="en-US" sz="2400" dirty="0" err="1"/>
              <a:t>tomar</a:t>
            </a:r>
            <a:r>
              <a:rPr lang="en-US" sz="2400" dirty="0"/>
              <a:t> </a:t>
            </a:r>
            <a:r>
              <a:rPr lang="en-US" sz="2400" dirty="0" err="1"/>
              <a:t>decisiones</a:t>
            </a:r>
            <a:endParaRPr lang="en-US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-854439" y="7345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CFB8F7-972B-020B-A5C0-0B777F73940D}"/>
              </a:ext>
            </a:extLst>
          </p:cNvPr>
          <p:cNvSpPr txBox="1"/>
          <p:nvPr/>
        </p:nvSpPr>
        <p:spPr>
          <a:xfrm>
            <a:off x="136923" y="5438373"/>
            <a:ext cx="864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 </a:t>
            </a:r>
            <a:r>
              <a:rPr lang="en-US" sz="2400" dirty="0" err="1"/>
              <a:t>papel</a:t>
            </a:r>
            <a:r>
              <a:rPr lang="en-US" sz="2400" dirty="0"/>
              <a:t> </a:t>
            </a:r>
            <a:r>
              <a:rPr lang="en-US" sz="2400" dirty="0" err="1"/>
              <a:t>juega</a:t>
            </a:r>
            <a:r>
              <a:rPr lang="en-US" sz="2400" dirty="0"/>
              <a:t> </a:t>
            </a:r>
            <a:r>
              <a:rPr lang="en-US" sz="2400" dirty="0" err="1"/>
              <a:t>potencialmente</a:t>
            </a:r>
            <a:r>
              <a:rPr lang="en-US" sz="2400" dirty="0"/>
              <a:t> la </a:t>
            </a:r>
            <a:r>
              <a:rPr lang="en-US" sz="2400" dirty="0" err="1"/>
              <a:t>Inteligencia</a:t>
            </a:r>
            <a:r>
              <a:rPr lang="en-US" sz="2400" dirty="0"/>
              <a:t> artificial generative?</a:t>
            </a:r>
          </a:p>
        </p:txBody>
      </p:sp>
    </p:spTree>
    <p:extLst>
      <p:ext uri="{BB962C8B-B14F-4D97-AF65-F5344CB8AC3E}">
        <p14:creationId xmlns:p14="http://schemas.microsoft.com/office/powerpoint/2010/main" val="364059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943" y="1012900"/>
            <a:ext cx="80661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matrix  (1999-2003)</a:t>
            </a:r>
          </a:p>
          <a:p>
            <a:r>
              <a:rPr lang="en-US" sz="2400" dirty="0"/>
              <a:t>Black Mirror (2011-2014)</a:t>
            </a:r>
          </a:p>
          <a:p>
            <a:r>
              <a:rPr lang="en-US" sz="2400" dirty="0"/>
              <a:t>Jean </a:t>
            </a:r>
            <a:r>
              <a:rPr lang="en-US" sz="2400" dirty="0" err="1"/>
              <a:t>Baudrillard</a:t>
            </a:r>
            <a:r>
              <a:rPr lang="en-US" sz="2400" dirty="0"/>
              <a:t>, El </a:t>
            </a:r>
            <a:r>
              <a:rPr lang="en-US" sz="2400" dirty="0" err="1"/>
              <a:t>crimen</a:t>
            </a:r>
            <a:r>
              <a:rPr lang="en-US" sz="2400" dirty="0"/>
              <a:t> perfecto, 1995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9452" y="165655"/>
            <a:ext cx="8269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Podemos</a:t>
            </a:r>
            <a:r>
              <a:rPr lang="en-US" sz="2400" b="1" dirty="0"/>
              <a:t> </a:t>
            </a:r>
            <a:r>
              <a:rPr lang="en-US" sz="2400" b="1" dirty="0" err="1"/>
              <a:t>construir</a:t>
            </a:r>
            <a:r>
              <a:rPr lang="en-US" sz="2400" b="1" dirty="0"/>
              <a:t> (</a:t>
            </a:r>
            <a:r>
              <a:rPr lang="en-US" sz="2400" b="1" dirty="0" err="1"/>
              <a:t>estamos</a:t>
            </a:r>
            <a:r>
              <a:rPr lang="en-US" sz="2400" b="1" dirty="0"/>
              <a:t> </a:t>
            </a:r>
            <a:r>
              <a:rPr lang="en-US" sz="2400" b="1" dirty="0" err="1"/>
              <a:t>construyendo</a:t>
            </a:r>
            <a:r>
              <a:rPr lang="en-US" sz="2400" b="1" dirty="0"/>
              <a:t>!) un </a:t>
            </a:r>
            <a:r>
              <a:rPr lang="en-US" sz="2400" b="1" dirty="0" err="1"/>
              <a:t>Mundo</a:t>
            </a:r>
            <a:r>
              <a:rPr lang="en-US" sz="2400" b="1" dirty="0"/>
              <a:t> virtual? </a:t>
            </a:r>
          </a:p>
          <a:p>
            <a:r>
              <a:rPr lang="en-US" sz="2400" b="1" dirty="0" err="1"/>
              <a:t>Sería</a:t>
            </a:r>
            <a:r>
              <a:rPr lang="en-US" sz="2400" b="1" dirty="0"/>
              <a:t> </a:t>
            </a:r>
            <a:r>
              <a:rPr lang="en-US" sz="2400" b="1" dirty="0" err="1"/>
              <a:t>útil</a:t>
            </a:r>
            <a:r>
              <a:rPr lang="en-US" sz="2400" b="1" dirty="0"/>
              <a:t>?</a:t>
            </a:r>
          </a:p>
        </p:txBody>
      </p:sp>
      <p:sp>
        <p:nvSpPr>
          <p:cNvPr id="5" name="Rectangle 2"/>
          <p:cNvSpPr/>
          <p:nvPr/>
        </p:nvSpPr>
        <p:spPr>
          <a:xfrm>
            <a:off x="333613" y="2433531"/>
            <a:ext cx="31561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Respuesta</a:t>
            </a:r>
            <a:r>
              <a:rPr lang="en-US" sz="2400" dirty="0"/>
              <a:t> 1</a:t>
            </a:r>
          </a:p>
          <a:p>
            <a:r>
              <a:rPr lang="en-US" sz="2400" dirty="0" err="1"/>
              <a:t>Representar</a:t>
            </a:r>
            <a:r>
              <a:rPr lang="en-US" sz="2400" dirty="0"/>
              <a:t> la </a:t>
            </a:r>
            <a:r>
              <a:rPr lang="en-US" sz="2400" dirty="0" err="1"/>
              <a:t>realidad</a:t>
            </a:r>
            <a:r>
              <a:rPr lang="en-US" sz="2400" dirty="0"/>
              <a:t>,</a:t>
            </a:r>
          </a:p>
          <a:p>
            <a:r>
              <a:rPr lang="en-US" sz="2400" dirty="0" err="1"/>
              <a:t>reproducir</a:t>
            </a:r>
            <a:r>
              <a:rPr lang="en-US" sz="2400" dirty="0"/>
              <a:t> la </a:t>
            </a:r>
            <a:r>
              <a:rPr lang="en-US" sz="2400" dirty="0" err="1"/>
              <a:t>realidad</a:t>
            </a:r>
            <a:endParaRPr lang="en-US" sz="2400" dirty="0"/>
          </a:p>
        </p:txBody>
      </p:sp>
      <p:sp>
        <p:nvSpPr>
          <p:cNvPr id="6" name="Rectangle 2"/>
          <p:cNvSpPr/>
          <p:nvPr/>
        </p:nvSpPr>
        <p:spPr>
          <a:xfrm>
            <a:off x="4755712" y="2403552"/>
            <a:ext cx="392145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Respuesta</a:t>
            </a:r>
            <a:r>
              <a:rPr lang="en-US" sz="2400" dirty="0"/>
              <a:t> 2</a:t>
            </a:r>
          </a:p>
          <a:p>
            <a:r>
              <a:rPr lang="en-US" sz="2400" dirty="0" err="1"/>
              <a:t>Disponer</a:t>
            </a:r>
            <a:r>
              <a:rPr lang="en-US" sz="2400" dirty="0"/>
              <a:t> de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herramienta</a:t>
            </a:r>
            <a:r>
              <a:rPr lang="en-US" sz="2400" dirty="0"/>
              <a:t> </a:t>
            </a:r>
          </a:p>
          <a:p>
            <a:r>
              <a:rPr lang="en-US" sz="2400" dirty="0"/>
              <a:t>para </a:t>
            </a:r>
            <a:r>
              <a:rPr lang="en-US" sz="2400" dirty="0" err="1"/>
              <a:t>tomar</a:t>
            </a:r>
            <a:r>
              <a:rPr lang="en-US" sz="2400" dirty="0"/>
              <a:t> </a:t>
            </a:r>
            <a:r>
              <a:rPr lang="en-US" sz="2400" dirty="0" err="1"/>
              <a:t>decisiones</a:t>
            </a:r>
            <a:endParaRPr lang="en-US" sz="2400" dirty="0"/>
          </a:p>
        </p:txBody>
      </p:sp>
      <p:sp>
        <p:nvSpPr>
          <p:cNvPr id="7" name="Rectangle 2"/>
          <p:cNvSpPr/>
          <p:nvPr/>
        </p:nvSpPr>
        <p:spPr>
          <a:xfrm>
            <a:off x="2794983" y="4009998"/>
            <a:ext cx="28360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/>
              <a:t>Ser</a:t>
            </a:r>
            <a:r>
              <a:rPr lang="de-DE" sz="2400" dirty="0" err="1"/>
              <a:t>ía</a:t>
            </a:r>
            <a:r>
              <a:rPr lang="de-DE" sz="2400" dirty="0"/>
              <a:t> </a:t>
            </a:r>
            <a:r>
              <a:rPr lang="de-DE" sz="2400" dirty="0" err="1"/>
              <a:t>útil</a:t>
            </a:r>
            <a:r>
              <a:rPr lang="de-DE" sz="2400" dirty="0"/>
              <a:t> </a:t>
            </a:r>
            <a:r>
              <a:rPr lang="de-DE" sz="2400" i="1" dirty="0" err="1"/>
              <a:t>para</a:t>
            </a:r>
            <a:r>
              <a:rPr lang="de-DE" sz="2400" i="1" dirty="0"/>
              <a:t> </a:t>
            </a:r>
            <a:r>
              <a:rPr lang="de-DE" sz="2400" i="1" dirty="0" err="1"/>
              <a:t>quién</a:t>
            </a:r>
            <a:r>
              <a:rPr lang="de-DE" sz="2400" dirty="0"/>
              <a:t>?</a:t>
            </a:r>
          </a:p>
          <a:p>
            <a:pPr algn="ctr"/>
            <a:endParaRPr lang="de-DE" sz="2400" dirty="0"/>
          </a:p>
          <a:p>
            <a:pPr algn="ctr"/>
            <a:r>
              <a:rPr lang="de-DE" sz="2400" dirty="0" err="1"/>
              <a:t>Decidir</a:t>
            </a:r>
            <a:r>
              <a:rPr lang="de-DE" sz="2400" dirty="0"/>
              <a:t> = </a:t>
            </a:r>
            <a:r>
              <a:rPr lang="de-DE" sz="2400" dirty="0" err="1"/>
              <a:t>Poder</a:t>
            </a:r>
            <a:endParaRPr lang="en-US" sz="2400" dirty="0"/>
          </a:p>
        </p:txBody>
      </p:sp>
      <p:sp>
        <p:nvSpPr>
          <p:cNvPr id="4" name="Flecha curvada hacia la derecha 3"/>
          <p:cNvSpPr/>
          <p:nvPr/>
        </p:nvSpPr>
        <p:spPr>
          <a:xfrm>
            <a:off x="889001" y="4335687"/>
            <a:ext cx="250252" cy="509666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9" name="Flecha curvada hacia la izquierda 8"/>
          <p:cNvSpPr/>
          <p:nvPr/>
        </p:nvSpPr>
        <p:spPr>
          <a:xfrm>
            <a:off x="7180289" y="3633860"/>
            <a:ext cx="1496881" cy="1961001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27993" y="6005464"/>
            <a:ext cx="1378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rgbClr val="000000"/>
                </a:solidFill>
                <a:latin typeface="Linux Libertine" charset="0"/>
              </a:rPr>
              <a:t>I. Ciencia</a:t>
            </a:r>
            <a:endParaRPr lang="es-ES" sz="2400" b="0" i="0" dirty="0">
              <a:solidFill>
                <a:srgbClr val="000000"/>
              </a:solidFill>
              <a:effectLst/>
              <a:latin typeface="Linux Libertine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511461" y="6004573"/>
            <a:ext cx="1244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rgbClr val="000000"/>
                </a:solidFill>
                <a:latin typeface="Linux Libertine" charset="0"/>
              </a:rPr>
              <a:t>II. Salud</a:t>
            </a:r>
            <a:endParaRPr lang="es-ES" sz="2400" b="0" i="0" dirty="0">
              <a:solidFill>
                <a:srgbClr val="000000"/>
              </a:solidFill>
              <a:effectLst/>
              <a:latin typeface="Linux Libertine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169120" y="6004573"/>
            <a:ext cx="1943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rgbClr val="000000"/>
                </a:solidFill>
                <a:latin typeface="Linux Libertine" charset="0"/>
              </a:rPr>
              <a:t>III. </a:t>
            </a:r>
            <a:r>
              <a:rPr lang="es-ES" sz="2400" dirty="0" err="1">
                <a:solidFill>
                  <a:srgbClr val="000000"/>
                </a:solidFill>
                <a:latin typeface="Linux Libertine" charset="0"/>
              </a:rPr>
              <a:t>Educaci</a:t>
            </a:r>
            <a:r>
              <a:rPr lang="de-DE" sz="2400" dirty="0" err="1">
                <a:solidFill>
                  <a:srgbClr val="000000"/>
                </a:solidFill>
                <a:latin typeface="Linux Libertine" charset="0"/>
              </a:rPr>
              <a:t>ón</a:t>
            </a:r>
            <a:endParaRPr lang="es-ES" sz="2400" b="0" i="0" dirty="0">
              <a:solidFill>
                <a:srgbClr val="000000"/>
              </a:solidFill>
              <a:effectLst/>
              <a:latin typeface="Linux Libertin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72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75" y="461530"/>
            <a:ext cx="8204502" cy="614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9307" y="279613"/>
            <a:ext cx="65771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000" dirty="0" err="1"/>
              <a:t>Breve</a:t>
            </a:r>
            <a:r>
              <a:rPr lang="en-US" sz="4000" dirty="0"/>
              <a:t> </a:t>
            </a:r>
            <a:r>
              <a:rPr lang="en-US" sz="4000" dirty="0" err="1"/>
              <a:t>Repaso</a:t>
            </a:r>
            <a:r>
              <a:rPr lang="en-US" sz="4000" dirty="0"/>
              <a:t> e </a:t>
            </a:r>
            <a:r>
              <a:rPr lang="en-US" sz="4000" dirty="0" err="1"/>
              <a:t>integración</a:t>
            </a:r>
            <a:r>
              <a:rPr lang="en-US" sz="4000" dirty="0"/>
              <a:t> del</a:t>
            </a:r>
          </a:p>
          <a:p>
            <a:pPr algn="just"/>
            <a:r>
              <a:rPr lang="en-US" sz="4000" dirty="0"/>
              <a:t> </a:t>
            </a:r>
            <a:r>
              <a:rPr lang="en-US" sz="4000" dirty="0" err="1"/>
              <a:t>Metabolismo</a:t>
            </a:r>
            <a:r>
              <a:rPr lang="en-US" sz="4000" dirty="0"/>
              <a:t> de </a:t>
            </a:r>
            <a:r>
              <a:rPr lang="en-US" sz="4000" dirty="0" err="1"/>
              <a:t>las</a:t>
            </a:r>
            <a:r>
              <a:rPr lang="en-US" sz="4000" dirty="0"/>
              <a:t> </a:t>
            </a:r>
            <a:r>
              <a:rPr lang="en-US" sz="4000" dirty="0" err="1"/>
              <a:t>plantas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67026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82" name="Rectangle 38"/>
          <p:cNvSpPr>
            <a:spLocks noChangeArrowheads="1"/>
          </p:cNvSpPr>
          <p:nvPr/>
        </p:nvSpPr>
        <p:spPr bwMode="auto">
          <a:xfrm>
            <a:off x="326184" y="1172693"/>
            <a:ext cx="8763000" cy="468033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9751" name="Rectangle 7"/>
          <p:cNvSpPr>
            <a:spLocks noChangeArrowheads="1"/>
          </p:cNvSpPr>
          <p:nvPr/>
        </p:nvSpPr>
        <p:spPr bwMode="auto">
          <a:xfrm>
            <a:off x="478584" y="1433426"/>
            <a:ext cx="3200400" cy="426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9758" name="Text Box 14"/>
          <p:cNvSpPr txBox="1">
            <a:spLocks noChangeArrowheads="1"/>
          </p:cNvSpPr>
          <p:nvPr/>
        </p:nvSpPr>
        <p:spPr bwMode="auto">
          <a:xfrm>
            <a:off x="4158409" y="2720889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78584" y="577176"/>
            <a:ext cx="1689100" cy="2442163"/>
            <a:chOff x="478584" y="577176"/>
            <a:chExt cx="1689100" cy="2442163"/>
          </a:xfrm>
        </p:grpSpPr>
        <p:sp>
          <p:nvSpPr>
            <p:cNvPr id="159759" name="Text Box 15"/>
            <p:cNvSpPr txBox="1">
              <a:spLocks noChangeArrowheads="1"/>
            </p:cNvSpPr>
            <p:nvPr/>
          </p:nvSpPr>
          <p:spPr bwMode="auto">
            <a:xfrm>
              <a:off x="630984" y="1509626"/>
              <a:ext cx="1447800" cy="8255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 dirty="0" err="1"/>
                <a:t>Reacciones</a:t>
              </a:r>
              <a:r>
                <a:rPr lang="en-US" sz="1600" dirty="0"/>
                <a:t> </a:t>
              </a:r>
            </a:p>
            <a:p>
              <a:pPr algn="ctr"/>
              <a:r>
                <a:rPr lang="en-US" sz="1600" dirty="0" err="1"/>
                <a:t>Dependientes</a:t>
              </a:r>
              <a:endParaRPr lang="en-US" sz="1600" dirty="0"/>
            </a:p>
            <a:p>
              <a:pPr algn="ctr"/>
              <a:r>
                <a:rPr lang="en-US" sz="1600" dirty="0"/>
                <a:t> de </a:t>
              </a:r>
              <a:r>
                <a:rPr lang="en-US" sz="1600" dirty="0" err="1"/>
                <a:t>luz</a:t>
              </a:r>
              <a:endParaRPr lang="en-US" sz="1600" dirty="0"/>
            </a:p>
          </p:txBody>
        </p:sp>
        <p:sp>
          <p:nvSpPr>
            <p:cNvPr id="159760" name="AutoShape 16"/>
            <p:cNvSpPr>
              <a:spLocks noChangeArrowheads="1"/>
            </p:cNvSpPr>
            <p:nvPr/>
          </p:nvSpPr>
          <p:spPr bwMode="auto">
            <a:xfrm>
              <a:off x="1164384" y="242402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2" name="Text Box 18"/>
            <p:cNvSpPr txBox="1">
              <a:spLocks noChangeArrowheads="1"/>
            </p:cNvSpPr>
            <p:nvPr/>
          </p:nvSpPr>
          <p:spPr bwMode="auto">
            <a:xfrm>
              <a:off x="478584" y="2652626"/>
              <a:ext cx="16891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/>
                <a:t>ATP + NADPH</a:t>
              </a:r>
            </a:p>
          </p:txBody>
        </p:sp>
        <p:sp>
          <p:nvSpPr>
            <p:cNvPr id="80" name="AutoShape 16"/>
            <p:cNvSpPr>
              <a:spLocks noChangeArrowheads="1"/>
            </p:cNvSpPr>
            <p:nvPr/>
          </p:nvSpPr>
          <p:spPr bwMode="auto">
            <a:xfrm flipH="1" flipV="1">
              <a:off x="1275303" y="958155"/>
              <a:ext cx="93603" cy="641733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Text Box 18"/>
            <p:cNvSpPr txBox="1">
              <a:spLocks noChangeArrowheads="1"/>
            </p:cNvSpPr>
            <p:nvPr/>
          </p:nvSpPr>
          <p:spPr bwMode="auto">
            <a:xfrm>
              <a:off x="1161157" y="577176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/>
                <a:t>O</a:t>
              </a:r>
              <a:r>
                <a:rPr lang="en-US" sz="1800" baseline="-25000" dirty="0"/>
                <a:t>2</a:t>
              </a:r>
            </a:p>
          </p:txBody>
        </p:sp>
      </p:grp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816" y="-260841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 err="1"/>
              <a:t>Fotosíntesis</a:t>
            </a:r>
            <a:r>
              <a:rPr lang="en-US" sz="4000" dirty="0"/>
              <a:t>:</a:t>
            </a:r>
            <a:endParaRPr kumimoji="0" lang="en-US" sz="4000" dirty="0"/>
          </a:p>
        </p:txBody>
      </p:sp>
    </p:spTree>
    <p:extLst>
      <p:ext uri="{BB962C8B-B14F-4D97-AF65-F5344CB8AC3E}">
        <p14:creationId xmlns:p14="http://schemas.microsoft.com/office/powerpoint/2010/main" val="84443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82" name="Rectangle 38"/>
          <p:cNvSpPr>
            <a:spLocks noChangeArrowheads="1"/>
          </p:cNvSpPr>
          <p:nvPr/>
        </p:nvSpPr>
        <p:spPr bwMode="auto">
          <a:xfrm>
            <a:off x="326184" y="1172693"/>
            <a:ext cx="8763000" cy="468033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9751" name="Rectangle 7"/>
          <p:cNvSpPr>
            <a:spLocks noChangeArrowheads="1"/>
          </p:cNvSpPr>
          <p:nvPr/>
        </p:nvSpPr>
        <p:spPr bwMode="auto">
          <a:xfrm>
            <a:off x="478584" y="1433426"/>
            <a:ext cx="3200400" cy="426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9758" name="Text Box 14"/>
          <p:cNvSpPr txBox="1">
            <a:spLocks noChangeArrowheads="1"/>
          </p:cNvSpPr>
          <p:nvPr/>
        </p:nvSpPr>
        <p:spPr bwMode="auto">
          <a:xfrm>
            <a:off x="4158409" y="2720889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4" name="Text Box 18"/>
          <p:cNvSpPr txBox="1">
            <a:spLocks noChangeArrowheads="1"/>
          </p:cNvSpPr>
          <p:nvPr/>
        </p:nvSpPr>
        <p:spPr bwMode="auto">
          <a:xfrm>
            <a:off x="82220" y="576105"/>
            <a:ext cx="536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CO</a:t>
            </a:r>
            <a:r>
              <a:rPr lang="en-US" sz="1800" baseline="-25000" dirty="0"/>
              <a:t>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3226" y="1104198"/>
            <a:ext cx="3342408" cy="3601066"/>
            <a:chOff x="203226" y="1104198"/>
            <a:chExt cx="3342408" cy="3601066"/>
          </a:xfrm>
        </p:grpSpPr>
        <p:sp>
          <p:nvSpPr>
            <p:cNvPr id="159764" name="AutoShape 20"/>
            <p:cNvSpPr>
              <a:spLocks noChangeArrowheads="1"/>
            </p:cNvSpPr>
            <p:nvPr/>
          </p:nvSpPr>
          <p:spPr bwMode="auto">
            <a:xfrm>
              <a:off x="2002584" y="3871826"/>
              <a:ext cx="228600" cy="7620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5" name="Rectangle 21"/>
            <p:cNvSpPr>
              <a:spLocks noChangeArrowheads="1"/>
            </p:cNvSpPr>
            <p:nvPr/>
          </p:nvSpPr>
          <p:spPr bwMode="auto">
            <a:xfrm>
              <a:off x="2383584" y="3733714"/>
              <a:ext cx="11620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Triosas-P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03226" y="1104198"/>
              <a:ext cx="1993033" cy="3601066"/>
              <a:chOff x="203226" y="1104198"/>
              <a:chExt cx="1993033" cy="3601066"/>
            </a:xfrm>
          </p:grpSpPr>
          <p:sp>
            <p:nvSpPr>
              <p:cNvPr id="159752" name="AutoShape 8"/>
              <p:cNvSpPr>
                <a:spLocks noChangeArrowheads="1"/>
              </p:cNvSpPr>
              <p:nvPr/>
            </p:nvSpPr>
            <p:spPr bwMode="auto">
              <a:xfrm>
                <a:off x="707184" y="3414626"/>
                <a:ext cx="914400" cy="914400"/>
              </a:xfrm>
              <a:custGeom>
                <a:avLst/>
                <a:gdLst>
                  <a:gd name="G0" fmla="+- 0 0 0"/>
                  <a:gd name="G1" fmla="+- 2660846 0 0"/>
                  <a:gd name="G2" fmla="+- 0 0 2660846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2660846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2660846"/>
                  <a:gd name="G36" fmla="sin G34 2660846"/>
                  <a:gd name="G37" fmla="+/ 2660846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70 w 21600"/>
                  <a:gd name="T5" fmla="*/ 7052 h 21600"/>
                  <a:gd name="T6" fmla="*/ 16949 w 21600"/>
                  <a:gd name="T7" fmla="*/ 16071 h 21600"/>
                  <a:gd name="T8" fmla="*/ 5735 w 21600"/>
                  <a:gd name="T9" fmla="*/ 8926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cubicBezTo>
                      <a:pt x="5400" y="13782"/>
                      <a:pt x="7817" y="16200"/>
                      <a:pt x="10800" y="16200"/>
                    </a:cubicBezTo>
                    <a:cubicBezTo>
                      <a:pt x="12376" y="16200"/>
                      <a:pt x="13874" y="15511"/>
                      <a:pt x="14899" y="14314"/>
                    </a:cubicBezTo>
                    <a:lnTo>
                      <a:pt x="18999" y="17828"/>
                    </a:lnTo>
                    <a:cubicBezTo>
                      <a:pt x="16948" y="20222"/>
                      <a:pt x="13952" y="21599"/>
                      <a:pt x="10800" y="21599"/>
                    </a:cubicBezTo>
                    <a:cubicBezTo>
                      <a:pt x="4835" y="21600"/>
                      <a:pt x="0" y="16764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61" name="AutoShape 17"/>
              <p:cNvSpPr>
                <a:spLocks noChangeArrowheads="1"/>
              </p:cNvSpPr>
              <p:nvPr/>
            </p:nvSpPr>
            <p:spPr bwMode="auto">
              <a:xfrm>
                <a:off x="1164384" y="3109826"/>
                <a:ext cx="76200" cy="228600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63" name="Rectangle 19"/>
              <p:cNvSpPr>
                <a:spLocks noChangeArrowheads="1"/>
              </p:cNvSpPr>
              <p:nvPr/>
            </p:nvSpPr>
            <p:spPr bwMode="auto">
              <a:xfrm>
                <a:off x="478584" y="4329026"/>
                <a:ext cx="1717675" cy="376238"/>
              </a:xfrm>
              <a:prstGeom prst="rect">
                <a:avLst/>
              </a:prstGeom>
              <a:noFill/>
              <a:ln w="9525">
                <a:solidFill>
                  <a:srgbClr val="00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Ciclo de Calvin</a:t>
                </a:r>
              </a:p>
            </p:txBody>
          </p:sp>
          <p:sp>
            <p:nvSpPr>
              <p:cNvPr id="66" name="AutoShape 16"/>
              <p:cNvSpPr>
                <a:spLocks noChangeArrowheads="1"/>
              </p:cNvSpPr>
              <p:nvPr/>
            </p:nvSpPr>
            <p:spPr bwMode="auto">
              <a:xfrm flipH="1">
                <a:off x="203226" y="1104198"/>
                <a:ext cx="93603" cy="2843828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AutoShape 20"/>
              <p:cNvSpPr>
                <a:spLocks noChangeArrowheads="1"/>
              </p:cNvSpPr>
              <p:nvPr/>
            </p:nvSpPr>
            <p:spPr bwMode="auto">
              <a:xfrm flipV="1">
                <a:off x="296831" y="3857538"/>
                <a:ext cx="364315" cy="90487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78584" y="577176"/>
            <a:ext cx="1689100" cy="2442163"/>
            <a:chOff x="478584" y="577176"/>
            <a:chExt cx="1689100" cy="2442163"/>
          </a:xfrm>
        </p:grpSpPr>
        <p:sp>
          <p:nvSpPr>
            <p:cNvPr id="159759" name="Text Box 15"/>
            <p:cNvSpPr txBox="1">
              <a:spLocks noChangeArrowheads="1"/>
            </p:cNvSpPr>
            <p:nvPr/>
          </p:nvSpPr>
          <p:spPr bwMode="auto">
            <a:xfrm>
              <a:off x="630984" y="1509626"/>
              <a:ext cx="1447800" cy="8255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 dirty="0" err="1"/>
                <a:t>Reacciones</a:t>
              </a:r>
              <a:r>
                <a:rPr lang="en-US" sz="1600" dirty="0"/>
                <a:t> </a:t>
              </a:r>
            </a:p>
            <a:p>
              <a:pPr algn="ctr"/>
              <a:r>
                <a:rPr lang="en-US" sz="1600" dirty="0" err="1"/>
                <a:t>Dependientes</a:t>
              </a:r>
              <a:endParaRPr lang="en-US" sz="1600" dirty="0"/>
            </a:p>
            <a:p>
              <a:pPr algn="ctr"/>
              <a:r>
                <a:rPr lang="en-US" sz="1600" dirty="0"/>
                <a:t> de </a:t>
              </a:r>
              <a:r>
                <a:rPr lang="en-US" sz="1600" dirty="0" err="1"/>
                <a:t>luz</a:t>
              </a:r>
              <a:endParaRPr lang="en-US" sz="1600" dirty="0"/>
            </a:p>
          </p:txBody>
        </p:sp>
        <p:sp>
          <p:nvSpPr>
            <p:cNvPr id="159760" name="AutoShape 16"/>
            <p:cNvSpPr>
              <a:spLocks noChangeArrowheads="1"/>
            </p:cNvSpPr>
            <p:nvPr/>
          </p:nvSpPr>
          <p:spPr bwMode="auto">
            <a:xfrm>
              <a:off x="1164384" y="242402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2" name="Text Box 18"/>
            <p:cNvSpPr txBox="1">
              <a:spLocks noChangeArrowheads="1"/>
            </p:cNvSpPr>
            <p:nvPr/>
          </p:nvSpPr>
          <p:spPr bwMode="auto">
            <a:xfrm>
              <a:off x="478584" y="2652626"/>
              <a:ext cx="16891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/>
                <a:t>ATP + NADPH</a:t>
              </a:r>
            </a:p>
          </p:txBody>
        </p:sp>
        <p:sp>
          <p:nvSpPr>
            <p:cNvPr id="80" name="AutoShape 16"/>
            <p:cNvSpPr>
              <a:spLocks noChangeArrowheads="1"/>
            </p:cNvSpPr>
            <p:nvPr/>
          </p:nvSpPr>
          <p:spPr bwMode="auto">
            <a:xfrm flipH="1" flipV="1">
              <a:off x="1275303" y="958155"/>
              <a:ext cx="93603" cy="641733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Text Box 18"/>
            <p:cNvSpPr txBox="1">
              <a:spLocks noChangeArrowheads="1"/>
            </p:cNvSpPr>
            <p:nvPr/>
          </p:nvSpPr>
          <p:spPr bwMode="auto">
            <a:xfrm>
              <a:off x="1161157" y="577176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/>
                <a:t>O</a:t>
              </a:r>
              <a:r>
                <a:rPr lang="en-US" sz="1800" baseline="-25000" dirty="0"/>
                <a:t>2</a:t>
              </a:r>
            </a:p>
          </p:txBody>
        </p:sp>
      </p:grp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444684" y="-179402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 err="1"/>
              <a:t>Fotosíntesis</a:t>
            </a:r>
            <a:endParaRPr kumimoji="0" lang="en-US" sz="4000" dirty="0"/>
          </a:p>
        </p:txBody>
      </p:sp>
    </p:spTree>
    <p:extLst>
      <p:ext uri="{BB962C8B-B14F-4D97-AF65-F5344CB8AC3E}">
        <p14:creationId xmlns:p14="http://schemas.microsoft.com/office/powerpoint/2010/main" val="144706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82" name="Rectangle 38"/>
          <p:cNvSpPr>
            <a:spLocks noChangeArrowheads="1"/>
          </p:cNvSpPr>
          <p:nvPr/>
        </p:nvSpPr>
        <p:spPr bwMode="auto">
          <a:xfrm>
            <a:off x="326184" y="1172693"/>
            <a:ext cx="8763000" cy="468033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104" y="-320494"/>
            <a:ext cx="7772400" cy="1143000"/>
          </a:xfrm>
        </p:spPr>
        <p:txBody>
          <a:bodyPr>
            <a:normAutofit/>
          </a:bodyPr>
          <a:lstStyle/>
          <a:p>
            <a:r>
              <a:rPr kumimoji="0" lang="en-US" altLang="ja-JP" sz="4000" dirty="0" err="1"/>
              <a:t>Destino</a:t>
            </a:r>
            <a:r>
              <a:rPr kumimoji="0" lang="en-US" altLang="ja-JP" sz="4000" dirty="0"/>
              <a:t> de </a:t>
            </a:r>
            <a:r>
              <a:rPr kumimoji="0" lang="en-US" altLang="ja-JP" sz="4000" dirty="0" err="1"/>
              <a:t>Fotoasimilados</a:t>
            </a:r>
            <a:endParaRPr kumimoji="0" lang="en-US" sz="4000" dirty="0"/>
          </a:p>
        </p:txBody>
      </p:sp>
      <p:sp>
        <p:nvSpPr>
          <p:cNvPr id="159751" name="Rectangle 7"/>
          <p:cNvSpPr>
            <a:spLocks noChangeArrowheads="1"/>
          </p:cNvSpPr>
          <p:nvPr/>
        </p:nvSpPr>
        <p:spPr bwMode="auto">
          <a:xfrm>
            <a:off x="478584" y="1433426"/>
            <a:ext cx="3200400" cy="426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9758" name="Text Box 14"/>
          <p:cNvSpPr txBox="1">
            <a:spLocks noChangeArrowheads="1"/>
          </p:cNvSpPr>
          <p:nvPr/>
        </p:nvSpPr>
        <p:spPr bwMode="auto">
          <a:xfrm>
            <a:off x="4158409" y="2720889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59814" name="Group 70"/>
          <p:cNvGrpSpPr>
            <a:grpSpLocks/>
          </p:cNvGrpSpPr>
          <p:nvPr/>
        </p:nvGrpSpPr>
        <p:grpSpPr bwMode="auto">
          <a:xfrm>
            <a:off x="661147" y="3719426"/>
            <a:ext cx="4656137" cy="2927350"/>
            <a:chOff x="307" y="2400"/>
            <a:chExt cx="2933" cy="1844"/>
          </a:xfrm>
        </p:grpSpPr>
        <p:sp>
          <p:nvSpPr>
            <p:cNvPr id="159766" name="AutoShape 22"/>
            <p:cNvSpPr>
              <a:spLocks noChangeArrowheads="1"/>
            </p:cNvSpPr>
            <p:nvPr/>
          </p:nvSpPr>
          <p:spPr bwMode="auto">
            <a:xfrm>
              <a:off x="2160" y="2487"/>
              <a:ext cx="144" cy="48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7" name="Rectangle 23"/>
            <p:cNvSpPr>
              <a:spLocks noChangeArrowheads="1"/>
            </p:cNvSpPr>
            <p:nvPr/>
          </p:nvSpPr>
          <p:spPr bwMode="auto">
            <a:xfrm>
              <a:off x="2400" y="2400"/>
              <a:ext cx="7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 err="1"/>
                <a:t>Triosas</a:t>
              </a:r>
              <a:r>
                <a:rPr lang="en-US" sz="1800" dirty="0"/>
                <a:t>-P</a:t>
              </a:r>
            </a:p>
          </p:txBody>
        </p:sp>
        <p:sp>
          <p:nvSpPr>
            <p:cNvPr id="159769" name="Rectangle 25"/>
            <p:cNvSpPr>
              <a:spLocks noChangeArrowheads="1"/>
            </p:cNvSpPr>
            <p:nvPr/>
          </p:nvSpPr>
          <p:spPr bwMode="auto">
            <a:xfrm>
              <a:off x="2420" y="2889"/>
              <a:ext cx="8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Hexosas-P</a:t>
              </a:r>
            </a:p>
          </p:txBody>
        </p:sp>
        <p:sp>
          <p:nvSpPr>
            <p:cNvPr id="159770" name="AutoShape 26"/>
            <p:cNvSpPr>
              <a:spLocks noChangeArrowheads="1"/>
            </p:cNvSpPr>
            <p:nvPr/>
          </p:nvSpPr>
          <p:spPr bwMode="auto">
            <a:xfrm>
              <a:off x="2688" y="2688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78" name="AutoShape 34"/>
            <p:cNvSpPr>
              <a:spLocks noChangeArrowheads="1"/>
            </p:cNvSpPr>
            <p:nvPr/>
          </p:nvSpPr>
          <p:spPr bwMode="auto">
            <a:xfrm>
              <a:off x="2688" y="3120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79" name="AutoShape 35"/>
            <p:cNvSpPr>
              <a:spLocks noChangeArrowheads="1"/>
            </p:cNvSpPr>
            <p:nvPr/>
          </p:nvSpPr>
          <p:spPr bwMode="auto">
            <a:xfrm flipH="1" flipV="1">
              <a:off x="2784" y="3120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0" name="AutoShape 36"/>
            <p:cNvSpPr>
              <a:spLocks noChangeArrowheads="1"/>
            </p:cNvSpPr>
            <p:nvPr/>
          </p:nvSpPr>
          <p:spPr bwMode="auto">
            <a:xfrm flipH="1" flipV="1">
              <a:off x="2784" y="2688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1" name="Rectangle 37"/>
            <p:cNvSpPr>
              <a:spLocks noChangeArrowheads="1"/>
            </p:cNvSpPr>
            <p:nvPr/>
          </p:nvSpPr>
          <p:spPr bwMode="auto">
            <a:xfrm>
              <a:off x="2349" y="3244"/>
              <a:ext cx="874" cy="41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S</a:t>
              </a:r>
              <a:r>
                <a:rPr lang="en-US" altLang="ja-JP" sz="1800"/>
                <a:t>íntesis de </a:t>
              </a:r>
            </a:p>
            <a:p>
              <a:pPr algn="ctr"/>
              <a:r>
                <a:rPr lang="en-US" altLang="ja-JP" sz="1800"/>
                <a:t>Sacarosa</a:t>
              </a:r>
              <a:endParaRPr lang="en-US" sz="1800"/>
            </a:p>
          </p:txBody>
        </p:sp>
        <p:sp>
          <p:nvSpPr>
            <p:cNvPr id="159793" name="AutoShape 49"/>
            <p:cNvSpPr>
              <a:spLocks noChangeArrowheads="1"/>
            </p:cNvSpPr>
            <p:nvPr/>
          </p:nvSpPr>
          <p:spPr bwMode="auto">
            <a:xfrm>
              <a:off x="2736" y="3696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4" name="Rectangle 50"/>
            <p:cNvSpPr>
              <a:spLocks noChangeArrowheads="1"/>
            </p:cNvSpPr>
            <p:nvPr/>
          </p:nvSpPr>
          <p:spPr bwMode="auto">
            <a:xfrm>
              <a:off x="2400" y="3840"/>
              <a:ext cx="7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800"/>
                <a:t> Sacarosa</a:t>
              </a:r>
              <a:endParaRPr lang="en-US" sz="1800"/>
            </a:p>
          </p:txBody>
        </p:sp>
        <p:sp>
          <p:nvSpPr>
            <p:cNvPr id="159796" name="AutoShape 52"/>
            <p:cNvSpPr>
              <a:spLocks noChangeArrowheads="1"/>
            </p:cNvSpPr>
            <p:nvPr/>
          </p:nvSpPr>
          <p:spPr bwMode="auto">
            <a:xfrm flipH="1">
              <a:off x="1728" y="3936"/>
              <a:ext cx="720" cy="48"/>
            </a:xfrm>
            <a:prstGeom prst="rightArrow">
              <a:avLst>
                <a:gd name="adj1" fmla="val 50000"/>
                <a:gd name="adj2" fmla="val 2291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7" name="Rectangle 53"/>
            <p:cNvSpPr>
              <a:spLocks noChangeArrowheads="1"/>
            </p:cNvSpPr>
            <p:nvPr/>
          </p:nvSpPr>
          <p:spPr bwMode="auto">
            <a:xfrm>
              <a:off x="307" y="3840"/>
              <a:ext cx="137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800"/>
                <a:t> Transporte a otros </a:t>
              </a:r>
            </a:p>
            <a:p>
              <a:pPr algn="ctr"/>
              <a:r>
                <a:rPr lang="en-US" altLang="ja-JP" sz="1800"/>
                <a:t>tejidos via floema</a:t>
              </a:r>
              <a:endParaRPr lang="en-US" sz="1800"/>
            </a:p>
          </p:txBody>
        </p:sp>
      </p:grpSp>
      <p:sp>
        <p:nvSpPr>
          <p:cNvPr id="64" name="Text Box 18"/>
          <p:cNvSpPr txBox="1">
            <a:spLocks noChangeArrowheads="1"/>
          </p:cNvSpPr>
          <p:nvPr/>
        </p:nvSpPr>
        <p:spPr bwMode="auto">
          <a:xfrm>
            <a:off x="82220" y="576105"/>
            <a:ext cx="536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CO</a:t>
            </a:r>
            <a:r>
              <a:rPr lang="en-US" sz="1800" baseline="-25000" dirty="0"/>
              <a:t>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3226" y="1104198"/>
            <a:ext cx="3342408" cy="3601066"/>
            <a:chOff x="203226" y="1104198"/>
            <a:chExt cx="3342408" cy="3601066"/>
          </a:xfrm>
        </p:grpSpPr>
        <p:sp>
          <p:nvSpPr>
            <p:cNvPr id="159764" name="AutoShape 20"/>
            <p:cNvSpPr>
              <a:spLocks noChangeArrowheads="1"/>
            </p:cNvSpPr>
            <p:nvPr/>
          </p:nvSpPr>
          <p:spPr bwMode="auto">
            <a:xfrm>
              <a:off x="2002584" y="3871826"/>
              <a:ext cx="228600" cy="7620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5" name="Rectangle 21"/>
            <p:cNvSpPr>
              <a:spLocks noChangeArrowheads="1"/>
            </p:cNvSpPr>
            <p:nvPr/>
          </p:nvSpPr>
          <p:spPr bwMode="auto">
            <a:xfrm>
              <a:off x="2383584" y="3733714"/>
              <a:ext cx="11620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Triosas-P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03226" y="1104198"/>
              <a:ext cx="1993033" cy="3601066"/>
              <a:chOff x="203226" y="1104198"/>
              <a:chExt cx="1993033" cy="3601066"/>
            </a:xfrm>
          </p:grpSpPr>
          <p:sp>
            <p:nvSpPr>
              <p:cNvPr id="159752" name="AutoShape 8"/>
              <p:cNvSpPr>
                <a:spLocks noChangeArrowheads="1"/>
              </p:cNvSpPr>
              <p:nvPr/>
            </p:nvSpPr>
            <p:spPr bwMode="auto">
              <a:xfrm>
                <a:off x="707184" y="3414626"/>
                <a:ext cx="914400" cy="914400"/>
              </a:xfrm>
              <a:custGeom>
                <a:avLst/>
                <a:gdLst>
                  <a:gd name="G0" fmla="+- 0 0 0"/>
                  <a:gd name="G1" fmla="+- 2660846 0 0"/>
                  <a:gd name="G2" fmla="+- 0 0 2660846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2660846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2660846"/>
                  <a:gd name="G36" fmla="sin G34 2660846"/>
                  <a:gd name="G37" fmla="+/ 2660846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70 w 21600"/>
                  <a:gd name="T5" fmla="*/ 7052 h 21600"/>
                  <a:gd name="T6" fmla="*/ 16949 w 21600"/>
                  <a:gd name="T7" fmla="*/ 16071 h 21600"/>
                  <a:gd name="T8" fmla="*/ 5735 w 21600"/>
                  <a:gd name="T9" fmla="*/ 8926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cubicBezTo>
                      <a:pt x="5400" y="13782"/>
                      <a:pt x="7817" y="16200"/>
                      <a:pt x="10800" y="16200"/>
                    </a:cubicBezTo>
                    <a:cubicBezTo>
                      <a:pt x="12376" y="16200"/>
                      <a:pt x="13874" y="15511"/>
                      <a:pt x="14899" y="14314"/>
                    </a:cubicBezTo>
                    <a:lnTo>
                      <a:pt x="18999" y="17828"/>
                    </a:lnTo>
                    <a:cubicBezTo>
                      <a:pt x="16948" y="20222"/>
                      <a:pt x="13952" y="21599"/>
                      <a:pt x="10800" y="21599"/>
                    </a:cubicBezTo>
                    <a:cubicBezTo>
                      <a:pt x="4835" y="21600"/>
                      <a:pt x="0" y="16764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61" name="AutoShape 17"/>
              <p:cNvSpPr>
                <a:spLocks noChangeArrowheads="1"/>
              </p:cNvSpPr>
              <p:nvPr/>
            </p:nvSpPr>
            <p:spPr bwMode="auto">
              <a:xfrm>
                <a:off x="1164384" y="3109826"/>
                <a:ext cx="76200" cy="228600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63" name="Rectangle 19"/>
              <p:cNvSpPr>
                <a:spLocks noChangeArrowheads="1"/>
              </p:cNvSpPr>
              <p:nvPr/>
            </p:nvSpPr>
            <p:spPr bwMode="auto">
              <a:xfrm>
                <a:off x="478584" y="4329026"/>
                <a:ext cx="1717675" cy="376238"/>
              </a:xfrm>
              <a:prstGeom prst="rect">
                <a:avLst/>
              </a:prstGeom>
              <a:noFill/>
              <a:ln w="9525">
                <a:solidFill>
                  <a:srgbClr val="00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Ciclo de Calvin</a:t>
                </a:r>
              </a:p>
            </p:txBody>
          </p:sp>
          <p:sp>
            <p:nvSpPr>
              <p:cNvPr id="66" name="AutoShape 16"/>
              <p:cNvSpPr>
                <a:spLocks noChangeArrowheads="1"/>
              </p:cNvSpPr>
              <p:nvPr/>
            </p:nvSpPr>
            <p:spPr bwMode="auto">
              <a:xfrm flipH="1">
                <a:off x="203226" y="1104198"/>
                <a:ext cx="93603" cy="2843828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AutoShape 20"/>
              <p:cNvSpPr>
                <a:spLocks noChangeArrowheads="1"/>
              </p:cNvSpPr>
              <p:nvPr/>
            </p:nvSpPr>
            <p:spPr bwMode="auto">
              <a:xfrm flipV="1">
                <a:off x="296831" y="3857538"/>
                <a:ext cx="364315" cy="90487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78584" y="577176"/>
            <a:ext cx="1689100" cy="2442163"/>
            <a:chOff x="478584" y="577176"/>
            <a:chExt cx="1689100" cy="2442163"/>
          </a:xfrm>
        </p:grpSpPr>
        <p:sp>
          <p:nvSpPr>
            <p:cNvPr id="159759" name="Text Box 15"/>
            <p:cNvSpPr txBox="1">
              <a:spLocks noChangeArrowheads="1"/>
            </p:cNvSpPr>
            <p:nvPr/>
          </p:nvSpPr>
          <p:spPr bwMode="auto">
            <a:xfrm>
              <a:off x="630984" y="1509626"/>
              <a:ext cx="1447800" cy="8255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 dirty="0" err="1"/>
                <a:t>Reacciones</a:t>
              </a:r>
              <a:r>
                <a:rPr lang="en-US" sz="1600" dirty="0"/>
                <a:t> </a:t>
              </a:r>
            </a:p>
            <a:p>
              <a:pPr algn="ctr"/>
              <a:r>
                <a:rPr lang="en-US" sz="1600" dirty="0" err="1"/>
                <a:t>Dependientes</a:t>
              </a:r>
              <a:endParaRPr lang="en-US" sz="1600" dirty="0"/>
            </a:p>
            <a:p>
              <a:pPr algn="ctr"/>
              <a:r>
                <a:rPr lang="en-US" sz="1600" dirty="0"/>
                <a:t> de </a:t>
              </a:r>
              <a:r>
                <a:rPr lang="en-US" sz="1600" dirty="0" err="1"/>
                <a:t>luz</a:t>
              </a:r>
              <a:endParaRPr lang="en-US" sz="1600" dirty="0"/>
            </a:p>
          </p:txBody>
        </p:sp>
        <p:sp>
          <p:nvSpPr>
            <p:cNvPr id="159760" name="AutoShape 16"/>
            <p:cNvSpPr>
              <a:spLocks noChangeArrowheads="1"/>
            </p:cNvSpPr>
            <p:nvPr/>
          </p:nvSpPr>
          <p:spPr bwMode="auto">
            <a:xfrm>
              <a:off x="1164384" y="242402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2" name="Text Box 18"/>
            <p:cNvSpPr txBox="1">
              <a:spLocks noChangeArrowheads="1"/>
            </p:cNvSpPr>
            <p:nvPr/>
          </p:nvSpPr>
          <p:spPr bwMode="auto">
            <a:xfrm>
              <a:off x="478584" y="2652626"/>
              <a:ext cx="16891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/>
                <a:t>ATP + NADPH</a:t>
              </a:r>
            </a:p>
          </p:txBody>
        </p:sp>
        <p:sp>
          <p:nvSpPr>
            <p:cNvPr id="80" name="AutoShape 16"/>
            <p:cNvSpPr>
              <a:spLocks noChangeArrowheads="1"/>
            </p:cNvSpPr>
            <p:nvPr/>
          </p:nvSpPr>
          <p:spPr bwMode="auto">
            <a:xfrm flipH="1" flipV="1">
              <a:off x="1275303" y="958155"/>
              <a:ext cx="93603" cy="641733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Text Box 18"/>
            <p:cNvSpPr txBox="1">
              <a:spLocks noChangeArrowheads="1"/>
            </p:cNvSpPr>
            <p:nvPr/>
          </p:nvSpPr>
          <p:spPr bwMode="auto">
            <a:xfrm>
              <a:off x="1161157" y="577176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/>
                <a:t>O</a:t>
              </a:r>
              <a:r>
                <a:rPr lang="en-US" sz="1800" baseline="-250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137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82" name="Rectangle 38"/>
          <p:cNvSpPr>
            <a:spLocks noChangeArrowheads="1"/>
          </p:cNvSpPr>
          <p:nvPr/>
        </p:nvSpPr>
        <p:spPr bwMode="auto">
          <a:xfrm>
            <a:off x="326184" y="1172693"/>
            <a:ext cx="8763000" cy="468033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25316" y="-199558"/>
            <a:ext cx="7772400" cy="1143000"/>
          </a:xfrm>
        </p:spPr>
        <p:txBody>
          <a:bodyPr>
            <a:normAutofit/>
          </a:bodyPr>
          <a:lstStyle/>
          <a:p>
            <a:r>
              <a:rPr kumimoji="0" lang="en-US" altLang="ja-JP" sz="4000" dirty="0" err="1"/>
              <a:t>Destino</a:t>
            </a:r>
            <a:r>
              <a:rPr kumimoji="0" lang="en-US" altLang="ja-JP" sz="4000" dirty="0"/>
              <a:t> de </a:t>
            </a:r>
            <a:r>
              <a:rPr kumimoji="0" lang="en-US" altLang="ja-JP" sz="4000" dirty="0" err="1"/>
              <a:t>Fotoasimilados</a:t>
            </a:r>
            <a:endParaRPr kumimoji="0" lang="en-US" sz="4000" dirty="0"/>
          </a:p>
        </p:txBody>
      </p:sp>
      <p:sp>
        <p:nvSpPr>
          <p:cNvPr id="159751" name="Rectangle 7"/>
          <p:cNvSpPr>
            <a:spLocks noChangeArrowheads="1"/>
          </p:cNvSpPr>
          <p:nvPr/>
        </p:nvSpPr>
        <p:spPr bwMode="auto">
          <a:xfrm>
            <a:off x="478584" y="1433426"/>
            <a:ext cx="3200400" cy="426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9758" name="Text Box 14"/>
          <p:cNvSpPr txBox="1">
            <a:spLocks noChangeArrowheads="1"/>
          </p:cNvSpPr>
          <p:nvPr/>
        </p:nvSpPr>
        <p:spPr bwMode="auto">
          <a:xfrm>
            <a:off x="4158409" y="2720889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59814" name="Group 70"/>
          <p:cNvGrpSpPr>
            <a:grpSpLocks/>
          </p:cNvGrpSpPr>
          <p:nvPr/>
        </p:nvGrpSpPr>
        <p:grpSpPr bwMode="auto">
          <a:xfrm>
            <a:off x="661147" y="3719426"/>
            <a:ext cx="4656137" cy="2927350"/>
            <a:chOff x="307" y="2400"/>
            <a:chExt cx="2933" cy="1844"/>
          </a:xfrm>
        </p:grpSpPr>
        <p:sp>
          <p:nvSpPr>
            <p:cNvPr id="159766" name="AutoShape 22"/>
            <p:cNvSpPr>
              <a:spLocks noChangeArrowheads="1"/>
            </p:cNvSpPr>
            <p:nvPr/>
          </p:nvSpPr>
          <p:spPr bwMode="auto">
            <a:xfrm>
              <a:off x="2160" y="2487"/>
              <a:ext cx="144" cy="48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7" name="Rectangle 23"/>
            <p:cNvSpPr>
              <a:spLocks noChangeArrowheads="1"/>
            </p:cNvSpPr>
            <p:nvPr/>
          </p:nvSpPr>
          <p:spPr bwMode="auto">
            <a:xfrm>
              <a:off x="2400" y="2400"/>
              <a:ext cx="7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 err="1"/>
                <a:t>Triosas</a:t>
              </a:r>
              <a:r>
                <a:rPr lang="en-US" sz="1800" dirty="0"/>
                <a:t>-P</a:t>
              </a:r>
            </a:p>
          </p:txBody>
        </p:sp>
        <p:sp>
          <p:nvSpPr>
            <p:cNvPr id="159769" name="Rectangle 25"/>
            <p:cNvSpPr>
              <a:spLocks noChangeArrowheads="1"/>
            </p:cNvSpPr>
            <p:nvPr/>
          </p:nvSpPr>
          <p:spPr bwMode="auto">
            <a:xfrm>
              <a:off x="2420" y="2889"/>
              <a:ext cx="8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Hexosas-P</a:t>
              </a:r>
            </a:p>
          </p:txBody>
        </p:sp>
        <p:sp>
          <p:nvSpPr>
            <p:cNvPr id="159770" name="AutoShape 26"/>
            <p:cNvSpPr>
              <a:spLocks noChangeArrowheads="1"/>
            </p:cNvSpPr>
            <p:nvPr/>
          </p:nvSpPr>
          <p:spPr bwMode="auto">
            <a:xfrm>
              <a:off x="2688" y="2688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78" name="AutoShape 34"/>
            <p:cNvSpPr>
              <a:spLocks noChangeArrowheads="1"/>
            </p:cNvSpPr>
            <p:nvPr/>
          </p:nvSpPr>
          <p:spPr bwMode="auto">
            <a:xfrm>
              <a:off x="2688" y="3120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79" name="AutoShape 35"/>
            <p:cNvSpPr>
              <a:spLocks noChangeArrowheads="1"/>
            </p:cNvSpPr>
            <p:nvPr/>
          </p:nvSpPr>
          <p:spPr bwMode="auto">
            <a:xfrm flipH="1" flipV="1">
              <a:off x="2784" y="3120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0" name="AutoShape 36"/>
            <p:cNvSpPr>
              <a:spLocks noChangeArrowheads="1"/>
            </p:cNvSpPr>
            <p:nvPr/>
          </p:nvSpPr>
          <p:spPr bwMode="auto">
            <a:xfrm flipH="1" flipV="1">
              <a:off x="2784" y="2688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1" name="Rectangle 37"/>
            <p:cNvSpPr>
              <a:spLocks noChangeArrowheads="1"/>
            </p:cNvSpPr>
            <p:nvPr/>
          </p:nvSpPr>
          <p:spPr bwMode="auto">
            <a:xfrm>
              <a:off x="2349" y="3244"/>
              <a:ext cx="874" cy="41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S</a:t>
              </a:r>
              <a:r>
                <a:rPr lang="en-US" altLang="ja-JP" sz="1800"/>
                <a:t>íntesis de </a:t>
              </a:r>
            </a:p>
            <a:p>
              <a:pPr algn="ctr"/>
              <a:r>
                <a:rPr lang="en-US" altLang="ja-JP" sz="1800"/>
                <a:t>Sacarosa</a:t>
              </a:r>
              <a:endParaRPr lang="en-US" sz="1800"/>
            </a:p>
          </p:txBody>
        </p:sp>
        <p:sp>
          <p:nvSpPr>
            <p:cNvPr id="159793" name="AutoShape 49"/>
            <p:cNvSpPr>
              <a:spLocks noChangeArrowheads="1"/>
            </p:cNvSpPr>
            <p:nvPr/>
          </p:nvSpPr>
          <p:spPr bwMode="auto">
            <a:xfrm>
              <a:off x="2736" y="3696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4" name="Rectangle 50"/>
            <p:cNvSpPr>
              <a:spLocks noChangeArrowheads="1"/>
            </p:cNvSpPr>
            <p:nvPr/>
          </p:nvSpPr>
          <p:spPr bwMode="auto">
            <a:xfrm>
              <a:off x="2400" y="3840"/>
              <a:ext cx="7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800"/>
                <a:t> Sacarosa</a:t>
              </a:r>
              <a:endParaRPr lang="en-US" sz="1800"/>
            </a:p>
          </p:txBody>
        </p:sp>
        <p:sp>
          <p:nvSpPr>
            <p:cNvPr id="159796" name="AutoShape 52"/>
            <p:cNvSpPr>
              <a:spLocks noChangeArrowheads="1"/>
            </p:cNvSpPr>
            <p:nvPr/>
          </p:nvSpPr>
          <p:spPr bwMode="auto">
            <a:xfrm flipH="1">
              <a:off x="1728" y="3936"/>
              <a:ext cx="720" cy="48"/>
            </a:xfrm>
            <a:prstGeom prst="rightArrow">
              <a:avLst>
                <a:gd name="adj1" fmla="val 50000"/>
                <a:gd name="adj2" fmla="val 2291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7" name="Rectangle 53"/>
            <p:cNvSpPr>
              <a:spLocks noChangeArrowheads="1"/>
            </p:cNvSpPr>
            <p:nvPr/>
          </p:nvSpPr>
          <p:spPr bwMode="auto">
            <a:xfrm>
              <a:off x="307" y="3840"/>
              <a:ext cx="137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800"/>
                <a:t> Transporte a otros </a:t>
              </a:r>
            </a:p>
            <a:p>
              <a:pPr algn="ctr"/>
              <a:r>
                <a:rPr lang="en-US" altLang="ja-JP" sz="1800"/>
                <a:t>tejidos via floema</a:t>
              </a:r>
              <a:endParaRPr lang="en-US" sz="1800"/>
            </a:p>
          </p:txBody>
        </p:sp>
      </p:grpSp>
      <p:sp>
        <p:nvSpPr>
          <p:cNvPr id="64" name="Text Box 18"/>
          <p:cNvSpPr txBox="1">
            <a:spLocks noChangeArrowheads="1"/>
          </p:cNvSpPr>
          <p:nvPr/>
        </p:nvSpPr>
        <p:spPr bwMode="auto">
          <a:xfrm>
            <a:off x="82220" y="576105"/>
            <a:ext cx="536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CO</a:t>
            </a:r>
            <a:r>
              <a:rPr lang="en-US" sz="1800" baseline="-25000" dirty="0"/>
              <a:t>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3226" y="1104198"/>
            <a:ext cx="3342408" cy="3601066"/>
            <a:chOff x="203226" y="1104198"/>
            <a:chExt cx="3342408" cy="3601066"/>
          </a:xfrm>
        </p:grpSpPr>
        <p:sp>
          <p:nvSpPr>
            <p:cNvPr id="159764" name="AutoShape 20"/>
            <p:cNvSpPr>
              <a:spLocks noChangeArrowheads="1"/>
            </p:cNvSpPr>
            <p:nvPr/>
          </p:nvSpPr>
          <p:spPr bwMode="auto">
            <a:xfrm>
              <a:off x="2002584" y="3871826"/>
              <a:ext cx="228600" cy="7620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5" name="Rectangle 21"/>
            <p:cNvSpPr>
              <a:spLocks noChangeArrowheads="1"/>
            </p:cNvSpPr>
            <p:nvPr/>
          </p:nvSpPr>
          <p:spPr bwMode="auto">
            <a:xfrm>
              <a:off x="2383584" y="3733714"/>
              <a:ext cx="11620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Triosas-P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03226" y="1104198"/>
              <a:ext cx="1993033" cy="3601066"/>
              <a:chOff x="203226" y="1104198"/>
              <a:chExt cx="1993033" cy="3601066"/>
            </a:xfrm>
          </p:grpSpPr>
          <p:sp>
            <p:nvSpPr>
              <p:cNvPr id="159752" name="AutoShape 8"/>
              <p:cNvSpPr>
                <a:spLocks noChangeArrowheads="1"/>
              </p:cNvSpPr>
              <p:nvPr/>
            </p:nvSpPr>
            <p:spPr bwMode="auto">
              <a:xfrm>
                <a:off x="707184" y="3414626"/>
                <a:ext cx="914400" cy="914400"/>
              </a:xfrm>
              <a:custGeom>
                <a:avLst/>
                <a:gdLst>
                  <a:gd name="G0" fmla="+- 0 0 0"/>
                  <a:gd name="G1" fmla="+- 2660846 0 0"/>
                  <a:gd name="G2" fmla="+- 0 0 2660846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2660846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2660846"/>
                  <a:gd name="G36" fmla="sin G34 2660846"/>
                  <a:gd name="G37" fmla="+/ 2660846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70 w 21600"/>
                  <a:gd name="T5" fmla="*/ 7052 h 21600"/>
                  <a:gd name="T6" fmla="*/ 16949 w 21600"/>
                  <a:gd name="T7" fmla="*/ 16071 h 21600"/>
                  <a:gd name="T8" fmla="*/ 5735 w 21600"/>
                  <a:gd name="T9" fmla="*/ 8926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cubicBezTo>
                      <a:pt x="5400" y="13782"/>
                      <a:pt x="7817" y="16200"/>
                      <a:pt x="10800" y="16200"/>
                    </a:cubicBezTo>
                    <a:cubicBezTo>
                      <a:pt x="12376" y="16200"/>
                      <a:pt x="13874" y="15511"/>
                      <a:pt x="14899" y="14314"/>
                    </a:cubicBezTo>
                    <a:lnTo>
                      <a:pt x="18999" y="17828"/>
                    </a:lnTo>
                    <a:cubicBezTo>
                      <a:pt x="16948" y="20222"/>
                      <a:pt x="13952" y="21599"/>
                      <a:pt x="10800" y="21599"/>
                    </a:cubicBezTo>
                    <a:cubicBezTo>
                      <a:pt x="4835" y="21600"/>
                      <a:pt x="0" y="16764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61" name="AutoShape 17"/>
              <p:cNvSpPr>
                <a:spLocks noChangeArrowheads="1"/>
              </p:cNvSpPr>
              <p:nvPr/>
            </p:nvSpPr>
            <p:spPr bwMode="auto">
              <a:xfrm>
                <a:off x="1164384" y="3109826"/>
                <a:ext cx="76200" cy="228600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63" name="Rectangle 19"/>
              <p:cNvSpPr>
                <a:spLocks noChangeArrowheads="1"/>
              </p:cNvSpPr>
              <p:nvPr/>
            </p:nvSpPr>
            <p:spPr bwMode="auto">
              <a:xfrm>
                <a:off x="478584" y="4329026"/>
                <a:ext cx="1717675" cy="376238"/>
              </a:xfrm>
              <a:prstGeom prst="rect">
                <a:avLst/>
              </a:prstGeom>
              <a:noFill/>
              <a:ln w="9525">
                <a:solidFill>
                  <a:srgbClr val="00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Ciclo de Calvin</a:t>
                </a:r>
              </a:p>
            </p:txBody>
          </p:sp>
          <p:sp>
            <p:nvSpPr>
              <p:cNvPr id="66" name="AutoShape 16"/>
              <p:cNvSpPr>
                <a:spLocks noChangeArrowheads="1"/>
              </p:cNvSpPr>
              <p:nvPr/>
            </p:nvSpPr>
            <p:spPr bwMode="auto">
              <a:xfrm flipH="1">
                <a:off x="203226" y="1104198"/>
                <a:ext cx="93603" cy="2843828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AutoShape 20"/>
              <p:cNvSpPr>
                <a:spLocks noChangeArrowheads="1"/>
              </p:cNvSpPr>
              <p:nvPr/>
            </p:nvSpPr>
            <p:spPr bwMode="auto">
              <a:xfrm flipV="1">
                <a:off x="296831" y="3857538"/>
                <a:ext cx="364315" cy="90487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78584" y="577176"/>
            <a:ext cx="1689100" cy="2442163"/>
            <a:chOff x="478584" y="577176"/>
            <a:chExt cx="1689100" cy="2442163"/>
          </a:xfrm>
        </p:grpSpPr>
        <p:sp>
          <p:nvSpPr>
            <p:cNvPr id="159759" name="Text Box 15"/>
            <p:cNvSpPr txBox="1">
              <a:spLocks noChangeArrowheads="1"/>
            </p:cNvSpPr>
            <p:nvPr/>
          </p:nvSpPr>
          <p:spPr bwMode="auto">
            <a:xfrm>
              <a:off x="630984" y="1509626"/>
              <a:ext cx="1447800" cy="8255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 dirty="0" err="1"/>
                <a:t>Reacciones</a:t>
              </a:r>
              <a:r>
                <a:rPr lang="en-US" sz="1600" dirty="0"/>
                <a:t> </a:t>
              </a:r>
            </a:p>
            <a:p>
              <a:pPr algn="ctr"/>
              <a:r>
                <a:rPr lang="en-US" sz="1600" dirty="0" err="1"/>
                <a:t>Dependientes</a:t>
              </a:r>
              <a:endParaRPr lang="en-US" sz="1600" dirty="0"/>
            </a:p>
            <a:p>
              <a:pPr algn="ctr"/>
              <a:r>
                <a:rPr lang="en-US" sz="1600" dirty="0"/>
                <a:t> de </a:t>
              </a:r>
              <a:r>
                <a:rPr lang="en-US" sz="1600" dirty="0" err="1"/>
                <a:t>luz</a:t>
              </a:r>
              <a:endParaRPr lang="en-US" sz="1600" dirty="0"/>
            </a:p>
          </p:txBody>
        </p:sp>
        <p:sp>
          <p:nvSpPr>
            <p:cNvPr id="159760" name="AutoShape 16"/>
            <p:cNvSpPr>
              <a:spLocks noChangeArrowheads="1"/>
            </p:cNvSpPr>
            <p:nvPr/>
          </p:nvSpPr>
          <p:spPr bwMode="auto">
            <a:xfrm>
              <a:off x="1164384" y="242402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2" name="Text Box 18"/>
            <p:cNvSpPr txBox="1">
              <a:spLocks noChangeArrowheads="1"/>
            </p:cNvSpPr>
            <p:nvPr/>
          </p:nvSpPr>
          <p:spPr bwMode="auto">
            <a:xfrm>
              <a:off x="478584" y="2652626"/>
              <a:ext cx="16891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/>
                <a:t>ATP + NADPH</a:t>
              </a:r>
            </a:p>
          </p:txBody>
        </p:sp>
        <p:sp>
          <p:nvSpPr>
            <p:cNvPr id="80" name="AutoShape 16"/>
            <p:cNvSpPr>
              <a:spLocks noChangeArrowheads="1"/>
            </p:cNvSpPr>
            <p:nvPr/>
          </p:nvSpPr>
          <p:spPr bwMode="auto">
            <a:xfrm flipH="1" flipV="1">
              <a:off x="1275303" y="958155"/>
              <a:ext cx="93603" cy="641733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Text Box 18"/>
            <p:cNvSpPr txBox="1">
              <a:spLocks noChangeArrowheads="1"/>
            </p:cNvSpPr>
            <p:nvPr/>
          </p:nvSpPr>
          <p:spPr bwMode="auto">
            <a:xfrm>
              <a:off x="1161157" y="577176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/>
                <a:t>O</a:t>
              </a:r>
              <a:r>
                <a:rPr lang="en-US" sz="1800" baseline="-25000" dirty="0"/>
                <a:t>2</a:t>
              </a:r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1454194" y="4176626"/>
            <a:ext cx="2324100" cy="1381125"/>
            <a:chOff x="1454194" y="4176626"/>
            <a:chExt cx="2324100" cy="1381125"/>
          </a:xfrm>
        </p:grpSpPr>
        <p:sp>
          <p:nvSpPr>
            <p:cNvPr id="159771" name="Rectangle 27"/>
            <p:cNvSpPr>
              <a:spLocks noChangeArrowheads="1"/>
            </p:cNvSpPr>
            <p:nvPr/>
          </p:nvSpPr>
          <p:spPr bwMode="auto">
            <a:xfrm>
              <a:off x="2476544" y="4495714"/>
              <a:ext cx="1301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 err="1"/>
                <a:t>Hexosas</a:t>
              </a:r>
              <a:r>
                <a:rPr lang="en-US" sz="1800" dirty="0"/>
                <a:t>-P</a:t>
              </a:r>
            </a:p>
          </p:txBody>
        </p:sp>
        <p:sp>
          <p:nvSpPr>
            <p:cNvPr id="159772" name="AutoShape 28"/>
            <p:cNvSpPr>
              <a:spLocks noChangeArrowheads="1"/>
            </p:cNvSpPr>
            <p:nvPr/>
          </p:nvSpPr>
          <p:spPr bwMode="auto">
            <a:xfrm>
              <a:off x="2901994" y="417662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73" name="Rectangle 29"/>
            <p:cNvSpPr>
              <a:spLocks noChangeArrowheads="1"/>
            </p:cNvSpPr>
            <p:nvPr/>
          </p:nvSpPr>
          <p:spPr bwMode="auto">
            <a:xfrm>
              <a:off x="1454194" y="5181514"/>
              <a:ext cx="2214563" cy="376237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S</a:t>
              </a:r>
              <a:r>
                <a:rPr lang="en-US" altLang="ja-JP" sz="1800"/>
                <a:t>íntesis de Almidón</a:t>
              </a:r>
              <a:endParaRPr lang="en-US" sz="1800"/>
            </a:p>
          </p:txBody>
        </p:sp>
        <p:sp>
          <p:nvSpPr>
            <p:cNvPr id="159774" name="AutoShape 30"/>
            <p:cNvSpPr>
              <a:spLocks noChangeArrowheads="1"/>
            </p:cNvSpPr>
            <p:nvPr/>
          </p:nvSpPr>
          <p:spPr bwMode="auto">
            <a:xfrm>
              <a:off x="2901994" y="486242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75" name="AutoShape 31"/>
            <p:cNvSpPr>
              <a:spLocks noChangeArrowheads="1"/>
            </p:cNvSpPr>
            <p:nvPr/>
          </p:nvSpPr>
          <p:spPr bwMode="auto">
            <a:xfrm flipH="1" flipV="1">
              <a:off x="2673394" y="486242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76" name="AutoShape 32"/>
            <p:cNvSpPr>
              <a:spLocks noChangeArrowheads="1"/>
            </p:cNvSpPr>
            <p:nvPr/>
          </p:nvSpPr>
          <p:spPr bwMode="auto">
            <a:xfrm flipH="1" flipV="1">
              <a:off x="2673394" y="417662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Agrupar 8"/>
          <p:cNvGrpSpPr/>
          <p:nvPr/>
        </p:nvGrpSpPr>
        <p:grpSpPr>
          <a:xfrm>
            <a:off x="2947450" y="4667164"/>
            <a:ext cx="1819440" cy="1719262"/>
            <a:chOff x="2947450" y="4667164"/>
            <a:chExt cx="1819440" cy="1719262"/>
          </a:xfrm>
        </p:grpSpPr>
        <p:sp>
          <p:nvSpPr>
            <p:cNvPr id="94" name="AutoShape 73"/>
            <p:cNvSpPr>
              <a:spLocks noChangeArrowheads="1"/>
            </p:cNvSpPr>
            <p:nvPr/>
          </p:nvSpPr>
          <p:spPr bwMode="auto">
            <a:xfrm>
              <a:off x="3517276" y="4667164"/>
              <a:ext cx="381000" cy="76200"/>
            </a:xfrm>
            <a:prstGeom prst="leftArrow">
              <a:avLst>
                <a:gd name="adj1" fmla="val 50000"/>
                <a:gd name="adj2" fmla="val 1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AutoShape 52"/>
            <p:cNvSpPr>
              <a:spLocks noChangeArrowheads="1"/>
            </p:cNvSpPr>
            <p:nvPr/>
          </p:nvSpPr>
          <p:spPr bwMode="auto">
            <a:xfrm>
              <a:off x="2947450" y="6310226"/>
              <a:ext cx="1143000" cy="76200"/>
            </a:xfrm>
            <a:prstGeom prst="rightArrow">
              <a:avLst>
                <a:gd name="adj1" fmla="val 50000"/>
                <a:gd name="adj2" fmla="val 2291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AutoShape 35"/>
            <p:cNvSpPr>
              <a:spLocks noChangeArrowheads="1"/>
            </p:cNvSpPr>
            <p:nvPr/>
          </p:nvSpPr>
          <p:spPr bwMode="auto">
            <a:xfrm flipH="1" flipV="1">
              <a:off x="4690690" y="575710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518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82" name="Rectangle 38"/>
          <p:cNvSpPr>
            <a:spLocks noChangeArrowheads="1"/>
          </p:cNvSpPr>
          <p:nvPr/>
        </p:nvSpPr>
        <p:spPr bwMode="auto">
          <a:xfrm>
            <a:off x="326184" y="1172693"/>
            <a:ext cx="8763000" cy="468033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42" y="-199558"/>
            <a:ext cx="7772400" cy="1143000"/>
          </a:xfrm>
        </p:spPr>
        <p:txBody>
          <a:bodyPr>
            <a:normAutofit/>
          </a:bodyPr>
          <a:lstStyle/>
          <a:p>
            <a:r>
              <a:rPr kumimoji="0" lang="en-US" altLang="ja-JP" sz="4000" dirty="0" err="1"/>
              <a:t>Destino</a:t>
            </a:r>
            <a:r>
              <a:rPr kumimoji="0" lang="en-US" altLang="ja-JP" sz="4000" dirty="0"/>
              <a:t> de </a:t>
            </a:r>
            <a:r>
              <a:rPr kumimoji="0" lang="en-US" altLang="ja-JP" sz="4000" dirty="0" err="1"/>
              <a:t>Fotoasimilados</a:t>
            </a:r>
            <a:endParaRPr kumimoji="0" lang="en-US" sz="4000" dirty="0"/>
          </a:p>
        </p:txBody>
      </p:sp>
      <p:sp>
        <p:nvSpPr>
          <p:cNvPr id="159751" name="Rectangle 7"/>
          <p:cNvSpPr>
            <a:spLocks noChangeArrowheads="1"/>
          </p:cNvSpPr>
          <p:nvPr/>
        </p:nvSpPr>
        <p:spPr bwMode="auto">
          <a:xfrm>
            <a:off x="478584" y="1433426"/>
            <a:ext cx="3200400" cy="426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9758" name="Text Box 14"/>
          <p:cNvSpPr txBox="1">
            <a:spLocks noChangeArrowheads="1"/>
          </p:cNvSpPr>
          <p:nvPr/>
        </p:nvSpPr>
        <p:spPr bwMode="auto">
          <a:xfrm>
            <a:off x="4158409" y="2720889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59815" name="Group 71"/>
          <p:cNvGrpSpPr>
            <a:grpSpLocks/>
          </p:cNvGrpSpPr>
          <p:nvPr/>
        </p:nvGrpSpPr>
        <p:grpSpPr bwMode="auto">
          <a:xfrm>
            <a:off x="5355384" y="4633826"/>
            <a:ext cx="3886200" cy="1781175"/>
            <a:chOff x="3264" y="2976"/>
            <a:chExt cx="2448" cy="1122"/>
          </a:xfrm>
        </p:grpSpPr>
        <p:sp>
          <p:nvSpPr>
            <p:cNvPr id="159784" name="AutoShape 40"/>
            <p:cNvSpPr>
              <a:spLocks noChangeArrowheads="1"/>
            </p:cNvSpPr>
            <p:nvPr/>
          </p:nvSpPr>
          <p:spPr bwMode="auto">
            <a:xfrm>
              <a:off x="3264" y="2976"/>
              <a:ext cx="720" cy="48"/>
            </a:xfrm>
            <a:prstGeom prst="rightArrow">
              <a:avLst>
                <a:gd name="adj1" fmla="val 50000"/>
                <a:gd name="adj2" fmla="val 2291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5" name="AutoShape 41"/>
            <p:cNvSpPr>
              <a:spLocks noChangeArrowheads="1"/>
            </p:cNvSpPr>
            <p:nvPr/>
          </p:nvSpPr>
          <p:spPr bwMode="auto">
            <a:xfrm>
              <a:off x="3972" y="3072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6" name="Rectangle 42"/>
            <p:cNvSpPr>
              <a:spLocks noChangeArrowheads="1"/>
            </p:cNvSpPr>
            <p:nvPr/>
          </p:nvSpPr>
          <p:spPr bwMode="auto">
            <a:xfrm>
              <a:off x="3588" y="3244"/>
              <a:ext cx="834" cy="41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S</a:t>
              </a:r>
              <a:r>
                <a:rPr lang="en-US" altLang="ja-JP" sz="1800"/>
                <a:t>íntesis de</a:t>
              </a:r>
            </a:p>
            <a:p>
              <a:r>
                <a:rPr lang="en-US" altLang="ja-JP" sz="1800"/>
                <a:t> Celulosa</a:t>
              </a:r>
              <a:endParaRPr lang="en-US" sz="1800"/>
            </a:p>
          </p:txBody>
        </p:sp>
        <p:sp>
          <p:nvSpPr>
            <p:cNvPr id="159787" name="Oval 43"/>
            <p:cNvSpPr>
              <a:spLocks noChangeArrowheads="1"/>
            </p:cNvSpPr>
            <p:nvPr/>
          </p:nvSpPr>
          <p:spPr bwMode="auto">
            <a:xfrm>
              <a:off x="4560" y="3216"/>
              <a:ext cx="384" cy="3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8" name="AutoShape 44"/>
            <p:cNvSpPr>
              <a:spLocks noChangeArrowheads="1"/>
            </p:cNvSpPr>
            <p:nvPr/>
          </p:nvSpPr>
          <p:spPr bwMode="auto">
            <a:xfrm>
              <a:off x="4512" y="3360"/>
              <a:ext cx="144" cy="48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9" name="Oval 45"/>
            <p:cNvSpPr>
              <a:spLocks noChangeArrowheads="1"/>
            </p:cNvSpPr>
            <p:nvPr/>
          </p:nvSpPr>
          <p:spPr bwMode="auto">
            <a:xfrm>
              <a:off x="5088" y="3408"/>
              <a:ext cx="384" cy="3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1" name="AutoShape 47"/>
            <p:cNvSpPr>
              <a:spLocks noChangeArrowheads="1"/>
            </p:cNvSpPr>
            <p:nvPr/>
          </p:nvSpPr>
          <p:spPr bwMode="auto">
            <a:xfrm>
              <a:off x="5232" y="3696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2" name="Text Box 48"/>
            <p:cNvSpPr txBox="1">
              <a:spLocks noChangeArrowheads="1"/>
            </p:cNvSpPr>
            <p:nvPr/>
          </p:nvSpPr>
          <p:spPr bwMode="auto">
            <a:xfrm>
              <a:off x="4748" y="3867"/>
              <a:ext cx="9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Pared celular</a:t>
              </a:r>
            </a:p>
          </p:txBody>
        </p:sp>
      </p:grpSp>
      <p:grpSp>
        <p:nvGrpSpPr>
          <p:cNvPr id="159814" name="Group 70"/>
          <p:cNvGrpSpPr>
            <a:grpSpLocks/>
          </p:cNvGrpSpPr>
          <p:nvPr/>
        </p:nvGrpSpPr>
        <p:grpSpPr bwMode="auto">
          <a:xfrm>
            <a:off x="661147" y="3719426"/>
            <a:ext cx="4656137" cy="2927350"/>
            <a:chOff x="307" y="2400"/>
            <a:chExt cx="2933" cy="1844"/>
          </a:xfrm>
        </p:grpSpPr>
        <p:sp>
          <p:nvSpPr>
            <p:cNvPr id="159766" name="AutoShape 22"/>
            <p:cNvSpPr>
              <a:spLocks noChangeArrowheads="1"/>
            </p:cNvSpPr>
            <p:nvPr/>
          </p:nvSpPr>
          <p:spPr bwMode="auto">
            <a:xfrm>
              <a:off x="2160" y="2487"/>
              <a:ext cx="144" cy="48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7" name="Rectangle 23"/>
            <p:cNvSpPr>
              <a:spLocks noChangeArrowheads="1"/>
            </p:cNvSpPr>
            <p:nvPr/>
          </p:nvSpPr>
          <p:spPr bwMode="auto">
            <a:xfrm>
              <a:off x="2400" y="2400"/>
              <a:ext cx="7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 err="1"/>
                <a:t>Triosas</a:t>
              </a:r>
              <a:r>
                <a:rPr lang="en-US" sz="1800" dirty="0"/>
                <a:t>-P</a:t>
              </a:r>
            </a:p>
          </p:txBody>
        </p:sp>
        <p:sp>
          <p:nvSpPr>
            <p:cNvPr id="159769" name="Rectangle 25"/>
            <p:cNvSpPr>
              <a:spLocks noChangeArrowheads="1"/>
            </p:cNvSpPr>
            <p:nvPr/>
          </p:nvSpPr>
          <p:spPr bwMode="auto">
            <a:xfrm>
              <a:off x="2420" y="2889"/>
              <a:ext cx="8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Hexosas-P</a:t>
              </a:r>
            </a:p>
          </p:txBody>
        </p:sp>
        <p:sp>
          <p:nvSpPr>
            <p:cNvPr id="159770" name="AutoShape 26"/>
            <p:cNvSpPr>
              <a:spLocks noChangeArrowheads="1"/>
            </p:cNvSpPr>
            <p:nvPr/>
          </p:nvSpPr>
          <p:spPr bwMode="auto">
            <a:xfrm>
              <a:off x="2688" y="2688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78" name="AutoShape 34"/>
            <p:cNvSpPr>
              <a:spLocks noChangeArrowheads="1"/>
            </p:cNvSpPr>
            <p:nvPr/>
          </p:nvSpPr>
          <p:spPr bwMode="auto">
            <a:xfrm>
              <a:off x="2688" y="3120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79" name="AutoShape 35"/>
            <p:cNvSpPr>
              <a:spLocks noChangeArrowheads="1"/>
            </p:cNvSpPr>
            <p:nvPr/>
          </p:nvSpPr>
          <p:spPr bwMode="auto">
            <a:xfrm flipH="1" flipV="1">
              <a:off x="2784" y="3120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0" name="AutoShape 36"/>
            <p:cNvSpPr>
              <a:spLocks noChangeArrowheads="1"/>
            </p:cNvSpPr>
            <p:nvPr/>
          </p:nvSpPr>
          <p:spPr bwMode="auto">
            <a:xfrm flipH="1" flipV="1">
              <a:off x="2784" y="2688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1" name="Rectangle 37"/>
            <p:cNvSpPr>
              <a:spLocks noChangeArrowheads="1"/>
            </p:cNvSpPr>
            <p:nvPr/>
          </p:nvSpPr>
          <p:spPr bwMode="auto">
            <a:xfrm>
              <a:off x="2349" y="3244"/>
              <a:ext cx="874" cy="41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S</a:t>
              </a:r>
              <a:r>
                <a:rPr lang="en-US" altLang="ja-JP" sz="1800"/>
                <a:t>íntesis de </a:t>
              </a:r>
            </a:p>
            <a:p>
              <a:pPr algn="ctr"/>
              <a:r>
                <a:rPr lang="en-US" altLang="ja-JP" sz="1800"/>
                <a:t>Sacarosa</a:t>
              </a:r>
              <a:endParaRPr lang="en-US" sz="1800"/>
            </a:p>
          </p:txBody>
        </p:sp>
        <p:sp>
          <p:nvSpPr>
            <p:cNvPr id="159793" name="AutoShape 49"/>
            <p:cNvSpPr>
              <a:spLocks noChangeArrowheads="1"/>
            </p:cNvSpPr>
            <p:nvPr/>
          </p:nvSpPr>
          <p:spPr bwMode="auto">
            <a:xfrm>
              <a:off x="2736" y="3696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4" name="Rectangle 50"/>
            <p:cNvSpPr>
              <a:spLocks noChangeArrowheads="1"/>
            </p:cNvSpPr>
            <p:nvPr/>
          </p:nvSpPr>
          <p:spPr bwMode="auto">
            <a:xfrm>
              <a:off x="2400" y="3840"/>
              <a:ext cx="7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800"/>
                <a:t> Sacarosa</a:t>
              </a:r>
              <a:endParaRPr lang="en-US" sz="1800"/>
            </a:p>
          </p:txBody>
        </p:sp>
        <p:sp>
          <p:nvSpPr>
            <p:cNvPr id="159796" name="AutoShape 52"/>
            <p:cNvSpPr>
              <a:spLocks noChangeArrowheads="1"/>
            </p:cNvSpPr>
            <p:nvPr/>
          </p:nvSpPr>
          <p:spPr bwMode="auto">
            <a:xfrm flipH="1">
              <a:off x="1728" y="3936"/>
              <a:ext cx="720" cy="48"/>
            </a:xfrm>
            <a:prstGeom prst="rightArrow">
              <a:avLst>
                <a:gd name="adj1" fmla="val 50000"/>
                <a:gd name="adj2" fmla="val 2291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7" name="Rectangle 53"/>
            <p:cNvSpPr>
              <a:spLocks noChangeArrowheads="1"/>
            </p:cNvSpPr>
            <p:nvPr/>
          </p:nvSpPr>
          <p:spPr bwMode="auto">
            <a:xfrm>
              <a:off x="307" y="3840"/>
              <a:ext cx="137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800"/>
                <a:t> Transporte a otros </a:t>
              </a:r>
            </a:p>
            <a:p>
              <a:pPr algn="ctr"/>
              <a:r>
                <a:rPr lang="en-US" altLang="ja-JP" sz="1800"/>
                <a:t>tejidos via floema</a:t>
              </a:r>
              <a:endParaRPr lang="en-US" sz="1800"/>
            </a:p>
          </p:txBody>
        </p:sp>
      </p:grpSp>
      <p:sp>
        <p:nvSpPr>
          <p:cNvPr id="64" name="Text Box 18"/>
          <p:cNvSpPr txBox="1">
            <a:spLocks noChangeArrowheads="1"/>
          </p:cNvSpPr>
          <p:nvPr/>
        </p:nvSpPr>
        <p:spPr bwMode="auto">
          <a:xfrm>
            <a:off x="82220" y="576105"/>
            <a:ext cx="536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CO</a:t>
            </a:r>
            <a:r>
              <a:rPr lang="en-US" sz="1800" baseline="-25000" dirty="0"/>
              <a:t>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3226" y="1104198"/>
            <a:ext cx="3342408" cy="3601066"/>
            <a:chOff x="203226" y="1104198"/>
            <a:chExt cx="3342408" cy="3601066"/>
          </a:xfrm>
        </p:grpSpPr>
        <p:sp>
          <p:nvSpPr>
            <p:cNvPr id="159764" name="AutoShape 20"/>
            <p:cNvSpPr>
              <a:spLocks noChangeArrowheads="1"/>
            </p:cNvSpPr>
            <p:nvPr/>
          </p:nvSpPr>
          <p:spPr bwMode="auto">
            <a:xfrm>
              <a:off x="2002584" y="3871826"/>
              <a:ext cx="228600" cy="7620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5" name="Rectangle 21"/>
            <p:cNvSpPr>
              <a:spLocks noChangeArrowheads="1"/>
            </p:cNvSpPr>
            <p:nvPr/>
          </p:nvSpPr>
          <p:spPr bwMode="auto">
            <a:xfrm>
              <a:off x="2383584" y="3733714"/>
              <a:ext cx="11620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Triosas-P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03226" y="1104198"/>
              <a:ext cx="1993033" cy="3601066"/>
              <a:chOff x="203226" y="1104198"/>
              <a:chExt cx="1993033" cy="3601066"/>
            </a:xfrm>
          </p:grpSpPr>
          <p:sp>
            <p:nvSpPr>
              <p:cNvPr id="159752" name="AutoShape 8"/>
              <p:cNvSpPr>
                <a:spLocks noChangeArrowheads="1"/>
              </p:cNvSpPr>
              <p:nvPr/>
            </p:nvSpPr>
            <p:spPr bwMode="auto">
              <a:xfrm>
                <a:off x="707184" y="3414626"/>
                <a:ext cx="914400" cy="914400"/>
              </a:xfrm>
              <a:custGeom>
                <a:avLst/>
                <a:gdLst>
                  <a:gd name="G0" fmla="+- 0 0 0"/>
                  <a:gd name="G1" fmla="+- 2660846 0 0"/>
                  <a:gd name="G2" fmla="+- 0 0 2660846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2660846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2660846"/>
                  <a:gd name="G36" fmla="sin G34 2660846"/>
                  <a:gd name="G37" fmla="+/ 2660846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70 w 21600"/>
                  <a:gd name="T5" fmla="*/ 7052 h 21600"/>
                  <a:gd name="T6" fmla="*/ 16949 w 21600"/>
                  <a:gd name="T7" fmla="*/ 16071 h 21600"/>
                  <a:gd name="T8" fmla="*/ 5735 w 21600"/>
                  <a:gd name="T9" fmla="*/ 8926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cubicBezTo>
                      <a:pt x="5400" y="13782"/>
                      <a:pt x="7817" y="16200"/>
                      <a:pt x="10800" y="16200"/>
                    </a:cubicBezTo>
                    <a:cubicBezTo>
                      <a:pt x="12376" y="16200"/>
                      <a:pt x="13874" y="15511"/>
                      <a:pt x="14899" y="14314"/>
                    </a:cubicBezTo>
                    <a:lnTo>
                      <a:pt x="18999" y="17828"/>
                    </a:lnTo>
                    <a:cubicBezTo>
                      <a:pt x="16948" y="20222"/>
                      <a:pt x="13952" y="21599"/>
                      <a:pt x="10800" y="21599"/>
                    </a:cubicBezTo>
                    <a:cubicBezTo>
                      <a:pt x="4835" y="21600"/>
                      <a:pt x="0" y="16764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61" name="AutoShape 17"/>
              <p:cNvSpPr>
                <a:spLocks noChangeArrowheads="1"/>
              </p:cNvSpPr>
              <p:nvPr/>
            </p:nvSpPr>
            <p:spPr bwMode="auto">
              <a:xfrm>
                <a:off x="1164384" y="3109826"/>
                <a:ext cx="76200" cy="228600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63" name="Rectangle 19"/>
              <p:cNvSpPr>
                <a:spLocks noChangeArrowheads="1"/>
              </p:cNvSpPr>
              <p:nvPr/>
            </p:nvSpPr>
            <p:spPr bwMode="auto">
              <a:xfrm>
                <a:off x="478584" y="4329026"/>
                <a:ext cx="1717675" cy="376238"/>
              </a:xfrm>
              <a:prstGeom prst="rect">
                <a:avLst/>
              </a:prstGeom>
              <a:noFill/>
              <a:ln w="9525">
                <a:solidFill>
                  <a:srgbClr val="00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Ciclo de Calvin</a:t>
                </a:r>
              </a:p>
            </p:txBody>
          </p:sp>
          <p:sp>
            <p:nvSpPr>
              <p:cNvPr id="66" name="AutoShape 16"/>
              <p:cNvSpPr>
                <a:spLocks noChangeArrowheads="1"/>
              </p:cNvSpPr>
              <p:nvPr/>
            </p:nvSpPr>
            <p:spPr bwMode="auto">
              <a:xfrm flipH="1">
                <a:off x="203226" y="1104198"/>
                <a:ext cx="93603" cy="2843828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AutoShape 20"/>
              <p:cNvSpPr>
                <a:spLocks noChangeArrowheads="1"/>
              </p:cNvSpPr>
              <p:nvPr/>
            </p:nvSpPr>
            <p:spPr bwMode="auto">
              <a:xfrm flipV="1">
                <a:off x="296831" y="3857538"/>
                <a:ext cx="364315" cy="90487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78584" y="577176"/>
            <a:ext cx="1689100" cy="2442163"/>
            <a:chOff x="478584" y="577176"/>
            <a:chExt cx="1689100" cy="2442163"/>
          </a:xfrm>
        </p:grpSpPr>
        <p:sp>
          <p:nvSpPr>
            <p:cNvPr id="159759" name="Text Box 15"/>
            <p:cNvSpPr txBox="1">
              <a:spLocks noChangeArrowheads="1"/>
            </p:cNvSpPr>
            <p:nvPr/>
          </p:nvSpPr>
          <p:spPr bwMode="auto">
            <a:xfrm>
              <a:off x="630984" y="1509626"/>
              <a:ext cx="1447800" cy="8255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 dirty="0" err="1"/>
                <a:t>Reacciones</a:t>
              </a:r>
              <a:r>
                <a:rPr lang="en-US" sz="1600" dirty="0"/>
                <a:t> </a:t>
              </a:r>
            </a:p>
            <a:p>
              <a:pPr algn="ctr"/>
              <a:r>
                <a:rPr lang="en-US" sz="1600" dirty="0" err="1"/>
                <a:t>Dependientes</a:t>
              </a:r>
              <a:endParaRPr lang="en-US" sz="1600" dirty="0"/>
            </a:p>
            <a:p>
              <a:pPr algn="ctr"/>
              <a:r>
                <a:rPr lang="en-US" sz="1600" dirty="0"/>
                <a:t> de </a:t>
              </a:r>
              <a:r>
                <a:rPr lang="en-US" sz="1600" dirty="0" err="1"/>
                <a:t>luz</a:t>
              </a:r>
              <a:endParaRPr lang="en-US" sz="1600" dirty="0"/>
            </a:p>
          </p:txBody>
        </p:sp>
        <p:sp>
          <p:nvSpPr>
            <p:cNvPr id="159760" name="AutoShape 16"/>
            <p:cNvSpPr>
              <a:spLocks noChangeArrowheads="1"/>
            </p:cNvSpPr>
            <p:nvPr/>
          </p:nvSpPr>
          <p:spPr bwMode="auto">
            <a:xfrm>
              <a:off x="1164384" y="242402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2" name="Text Box 18"/>
            <p:cNvSpPr txBox="1">
              <a:spLocks noChangeArrowheads="1"/>
            </p:cNvSpPr>
            <p:nvPr/>
          </p:nvSpPr>
          <p:spPr bwMode="auto">
            <a:xfrm>
              <a:off x="478584" y="2652626"/>
              <a:ext cx="16891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/>
                <a:t>ATP + NADPH</a:t>
              </a:r>
            </a:p>
          </p:txBody>
        </p:sp>
        <p:sp>
          <p:nvSpPr>
            <p:cNvPr id="80" name="AutoShape 16"/>
            <p:cNvSpPr>
              <a:spLocks noChangeArrowheads="1"/>
            </p:cNvSpPr>
            <p:nvPr/>
          </p:nvSpPr>
          <p:spPr bwMode="auto">
            <a:xfrm flipH="1" flipV="1">
              <a:off x="1275303" y="958155"/>
              <a:ext cx="93603" cy="641733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Text Box 18"/>
            <p:cNvSpPr txBox="1">
              <a:spLocks noChangeArrowheads="1"/>
            </p:cNvSpPr>
            <p:nvPr/>
          </p:nvSpPr>
          <p:spPr bwMode="auto">
            <a:xfrm>
              <a:off x="1161157" y="577176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/>
                <a:t>O</a:t>
              </a:r>
              <a:r>
                <a:rPr lang="en-US" sz="1800" baseline="-25000" dirty="0"/>
                <a:t>2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469184" y="4176626"/>
            <a:ext cx="3312696" cy="2209800"/>
            <a:chOff x="1469184" y="4176626"/>
            <a:chExt cx="3312696" cy="2209800"/>
          </a:xfrm>
        </p:grpSpPr>
        <p:grpSp>
          <p:nvGrpSpPr>
            <p:cNvPr id="7" name="Group 6"/>
            <p:cNvGrpSpPr/>
            <p:nvPr/>
          </p:nvGrpSpPr>
          <p:grpSpPr>
            <a:xfrm>
              <a:off x="1469184" y="4176626"/>
              <a:ext cx="2444082" cy="1381125"/>
              <a:chOff x="1469184" y="4176626"/>
              <a:chExt cx="2444082" cy="1381125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469184" y="4176626"/>
                <a:ext cx="2324100" cy="1381125"/>
                <a:chOff x="1469184" y="4176626"/>
                <a:chExt cx="2324100" cy="1381125"/>
              </a:xfrm>
            </p:grpSpPr>
            <p:sp>
              <p:nvSpPr>
                <p:cNvPr id="159771" name="Rectangle 27"/>
                <p:cNvSpPr>
                  <a:spLocks noChangeArrowheads="1"/>
                </p:cNvSpPr>
                <p:nvPr/>
              </p:nvSpPr>
              <p:spPr bwMode="auto">
                <a:xfrm>
                  <a:off x="2491534" y="4495714"/>
                  <a:ext cx="1301750" cy="3667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 dirty="0" err="1"/>
                    <a:t>Hexosas</a:t>
                  </a:r>
                  <a:r>
                    <a:rPr lang="en-US" sz="1800" dirty="0"/>
                    <a:t>-P</a:t>
                  </a:r>
                </a:p>
              </p:txBody>
            </p:sp>
            <p:sp>
              <p:nvSpPr>
                <p:cNvPr id="159772" name="AutoShape 28"/>
                <p:cNvSpPr>
                  <a:spLocks noChangeArrowheads="1"/>
                </p:cNvSpPr>
                <p:nvPr/>
              </p:nvSpPr>
              <p:spPr bwMode="auto">
                <a:xfrm>
                  <a:off x="2916984" y="4176626"/>
                  <a:ext cx="76200" cy="22860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773" name="Rectangle 29"/>
                <p:cNvSpPr>
                  <a:spLocks noChangeArrowheads="1"/>
                </p:cNvSpPr>
                <p:nvPr/>
              </p:nvSpPr>
              <p:spPr bwMode="auto">
                <a:xfrm>
                  <a:off x="1469184" y="5181514"/>
                  <a:ext cx="2214563" cy="376237"/>
                </a:xfrm>
                <a:prstGeom prst="rect">
                  <a:avLst/>
                </a:prstGeom>
                <a:noFill/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S</a:t>
                  </a:r>
                  <a:r>
                    <a:rPr lang="en-US" altLang="ja-JP" sz="1800"/>
                    <a:t>íntesis de Almidón</a:t>
                  </a:r>
                  <a:endParaRPr lang="en-US" sz="1800"/>
                </a:p>
              </p:txBody>
            </p:sp>
            <p:sp>
              <p:nvSpPr>
                <p:cNvPr id="159774" name="AutoShape 30"/>
                <p:cNvSpPr>
                  <a:spLocks noChangeArrowheads="1"/>
                </p:cNvSpPr>
                <p:nvPr/>
              </p:nvSpPr>
              <p:spPr bwMode="auto">
                <a:xfrm>
                  <a:off x="2916984" y="4862426"/>
                  <a:ext cx="76200" cy="22860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775" name="AutoShape 31"/>
                <p:cNvSpPr>
                  <a:spLocks noChangeArrowheads="1"/>
                </p:cNvSpPr>
                <p:nvPr/>
              </p:nvSpPr>
              <p:spPr bwMode="auto">
                <a:xfrm flipH="1" flipV="1">
                  <a:off x="2688384" y="4862426"/>
                  <a:ext cx="76200" cy="22860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776" name="AutoShape 32"/>
                <p:cNvSpPr>
                  <a:spLocks noChangeArrowheads="1"/>
                </p:cNvSpPr>
                <p:nvPr/>
              </p:nvSpPr>
              <p:spPr bwMode="auto">
                <a:xfrm flipH="1" flipV="1">
                  <a:off x="2688384" y="4176626"/>
                  <a:ext cx="76200" cy="22860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4" name="AutoShape 73"/>
              <p:cNvSpPr>
                <a:spLocks noChangeArrowheads="1"/>
              </p:cNvSpPr>
              <p:nvPr/>
            </p:nvSpPr>
            <p:spPr bwMode="auto">
              <a:xfrm>
                <a:off x="3532266" y="4667164"/>
                <a:ext cx="381000" cy="76200"/>
              </a:xfrm>
              <a:prstGeom prst="leftArrow">
                <a:avLst>
                  <a:gd name="adj1" fmla="val 50000"/>
                  <a:gd name="adj2" fmla="val 1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8" name="AutoShape 52"/>
            <p:cNvSpPr>
              <a:spLocks noChangeArrowheads="1"/>
            </p:cNvSpPr>
            <p:nvPr/>
          </p:nvSpPr>
          <p:spPr bwMode="auto">
            <a:xfrm>
              <a:off x="2962440" y="6310226"/>
              <a:ext cx="1143000" cy="76200"/>
            </a:xfrm>
            <a:prstGeom prst="rightArrow">
              <a:avLst>
                <a:gd name="adj1" fmla="val 50000"/>
                <a:gd name="adj2" fmla="val 2291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AutoShape 35"/>
            <p:cNvSpPr>
              <a:spLocks noChangeArrowheads="1"/>
            </p:cNvSpPr>
            <p:nvPr/>
          </p:nvSpPr>
          <p:spPr bwMode="auto">
            <a:xfrm flipH="1" flipV="1">
              <a:off x="4705680" y="575710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3775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422" y="270777"/>
            <a:ext cx="876856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b="1" dirty="0"/>
          </a:p>
          <a:p>
            <a:pPr algn="just"/>
            <a:r>
              <a:rPr lang="en-US" sz="2000" b="1" dirty="0"/>
              <a:t>Del Rigor en la </a:t>
            </a:r>
            <a:r>
              <a:rPr lang="en-US" sz="2000" b="1" dirty="0" err="1"/>
              <a:t>Ciencia</a:t>
            </a:r>
            <a:endParaRPr lang="en-US" sz="2000" b="1" dirty="0"/>
          </a:p>
          <a:p>
            <a:pPr algn="just"/>
            <a:endParaRPr lang="en-US" sz="2000" dirty="0"/>
          </a:p>
          <a:p>
            <a:pPr algn="just"/>
            <a:r>
              <a:rPr lang="en-US" sz="2000" dirty="0" err="1"/>
              <a:t>Minicuento</a:t>
            </a:r>
            <a:endParaRPr lang="en-US" sz="2000" dirty="0"/>
          </a:p>
          <a:p>
            <a:pPr algn="just"/>
            <a:r>
              <a:rPr lang="en-US" sz="2000" dirty="0"/>
              <a:t>Jorge Luis Borges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En </a:t>
            </a:r>
            <a:r>
              <a:rPr lang="en-US" sz="2000" dirty="0" err="1"/>
              <a:t>aquel</a:t>
            </a:r>
            <a:r>
              <a:rPr lang="en-US" sz="2000" dirty="0"/>
              <a:t> </a:t>
            </a:r>
            <a:r>
              <a:rPr lang="en-US" sz="2000" dirty="0" err="1"/>
              <a:t>Imperio</a:t>
            </a:r>
            <a:r>
              <a:rPr lang="en-US" sz="2000" dirty="0"/>
              <a:t>, el Arte de la </a:t>
            </a:r>
            <a:r>
              <a:rPr lang="en-US" sz="2000" dirty="0" err="1"/>
              <a:t>Cartografía</a:t>
            </a:r>
            <a:r>
              <a:rPr lang="en-US" sz="2000" dirty="0"/>
              <a:t> </a:t>
            </a:r>
            <a:r>
              <a:rPr lang="en-US" sz="2000" dirty="0" err="1"/>
              <a:t>logró</a:t>
            </a:r>
            <a:r>
              <a:rPr lang="en-US" sz="2000" dirty="0"/>
              <a:t> </a:t>
            </a:r>
            <a:r>
              <a:rPr lang="en-US" sz="2000" dirty="0" err="1"/>
              <a:t>tal</a:t>
            </a:r>
            <a:r>
              <a:rPr lang="en-US" sz="2000" dirty="0"/>
              <a:t> </a:t>
            </a:r>
            <a:r>
              <a:rPr lang="en-US" sz="2000" dirty="0" err="1"/>
              <a:t>Perfección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el </a:t>
            </a:r>
            <a:r>
              <a:rPr lang="en-US" sz="2000" dirty="0" err="1"/>
              <a:t>mapa</a:t>
            </a:r>
            <a:r>
              <a:rPr lang="en-US" sz="2000" dirty="0"/>
              <a:t> de </a:t>
            </a:r>
            <a:r>
              <a:rPr lang="en-US" sz="2000" dirty="0" err="1"/>
              <a:t>una</a:t>
            </a:r>
            <a:r>
              <a:rPr lang="en-US" sz="2000" dirty="0"/>
              <a:t> sola </a:t>
            </a:r>
            <a:r>
              <a:rPr lang="en-US" sz="2000" dirty="0" err="1"/>
              <a:t>Provincia</a:t>
            </a:r>
            <a:r>
              <a:rPr lang="en-US" sz="2000" dirty="0"/>
              <a:t> </a:t>
            </a:r>
            <a:r>
              <a:rPr lang="en-US" sz="2000" dirty="0" err="1"/>
              <a:t>ocupaba</a:t>
            </a:r>
            <a:r>
              <a:rPr lang="en-US" sz="2000" dirty="0"/>
              <a:t> </a:t>
            </a:r>
            <a:r>
              <a:rPr lang="en-US" sz="2000" dirty="0" err="1"/>
              <a:t>toda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Ciudad, y el </a:t>
            </a:r>
            <a:r>
              <a:rPr lang="en-US" sz="2000" dirty="0" err="1"/>
              <a:t>mapa</a:t>
            </a:r>
            <a:r>
              <a:rPr lang="en-US" sz="2000" dirty="0"/>
              <a:t> del </a:t>
            </a:r>
            <a:r>
              <a:rPr lang="en-US" sz="2000" dirty="0" err="1"/>
              <a:t>Imperio</a:t>
            </a:r>
            <a:r>
              <a:rPr lang="en-US" sz="2000" dirty="0"/>
              <a:t>, </a:t>
            </a:r>
            <a:r>
              <a:rPr lang="en-US" sz="2000" dirty="0" err="1"/>
              <a:t>toda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Provincia</a:t>
            </a:r>
            <a:r>
              <a:rPr lang="en-US" sz="2000" dirty="0"/>
              <a:t>. Con el </a:t>
            </a:r>
            <a:r>
              <a:rPr lang="en-US" sz="2000" dirty="0" err="1"/>
              <a:t>tiempo</a:t>
            </a:r>
            <a:r>
              <a:rPr lang="en-US" sz="2000" dirty="0"/>
              <a:t>, </a:t>
            </a:r>
            <a:r>
              <a:rPr lang="en-US" sz="2000" dirty="0" err="1"/>
              <a:t>estos</a:t>
            </a:r>
            <a:r>
              <a:rPr lang="en-US" sz="2000" dirty="0"/>
              <a:t> </a:t>
            </a:r>
            <a:r>
              <a:rPr lang="en-US" sz="2000" dirty="0" err="1"/>
              <a:t>Mapas</a:t>
            </a:r>
            <a:r>
              <a:rPr lang="en-US" sz="2000" dirty="0"/>
              <a:t> </a:t>
            </a:r>
            <a:r>
              <a:rPr lang="en-US" sz="2000" dirty="0" err="1"/>
              <a:t>Desmesurados</a:t>
            </a:r>
            <a:r>
              <a:rPr lang="en-US" sz="2000" dirty="0"/>
              <a:t> no </a:t>
            </a:r>
            <a:r>
              <a:rPr lang="en-US" sz="2000" dirty="0" err="1"/>
              <a:t>satisficieron</a:t>
            </a:r>
            <a:r>
              <a:rPr lang="en-US" sz="2000" dirty="0"/>
              <a:t> y los </a:t>
            </a:r>
            <a:r>
              <a:rPr lang="en-US" sz="2000" dirty="0" err="1"/>
              <a:t>Colegios</a:t>
            </a:r>
            <a:r>
              <a:rPr lang="en-US" sz="2000" dirty="0"/>
              <a:t> de </a:t>
            </a:r>
            <a:r>
              <a:rPr lang="en-US" sz="2000" dirty="0" err="1"/>
              <a:t>Cartógrafos</a:t>
            </a:r>
            <a:r>
              <a:rPr lang="en-US" sz="2000" dirty="0"/>
              <a:t> </a:t>
            </a:r>
            <a:r>
              <a:rPr lang="en-US" sz="2000" dirty="0" err="1"/>
              <a:t>levantaron</a:t>
            </a:r>
            <a:r>
              <a:rPr lang="en-US" sz="2000" dirty="0"/>
              <a:t> un </a:t>
            </a:r>
            <a:r>
              <a:rPr lang="en-US" sz="2000" dirty="0" err="1"/>
              <a:t>Mapa</a:t>
            </a:r>
            <a:r>
              <a:rPr lang="en-US" sz="2000" dirty="0"/>
              <a:t> del </a:t>
            </a:r>
            <a:r>
              <a:rPr lang="en-US" sz="2000" dirty="0" err="1"/>
              <a:t>Imperio</a:t>
            </a:r>
            <a:r>
              <a:rPr lang="en-US" sz="2000" dirty="0"/>
              <a:t>,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tenía</a:t>
            </a:r>
            <a:r>
              <a:rPr lang="en-US" sz="2000" dirty="0"/>
              <a:t> el </a:t>
            </a:r>
            <a:r>
              <a:rPr lang="en-US" sz="2000" dirty="0" err="1"/>
              <a:t>tamaño</a:t>
            </a:r>
            <a:r>
              <a:rPr lang="en-US" sz="2000" dirty="0"/>
              <a:t> del </a:t>
            </a:r>
            <a:r>
              <a:rPr lang="en-US" sz="2000" dirty="0" err="1"/>
              <a:t>Imperio</a:t>
            </a:r>
            <a:r>
              <a:rPr lang="en-US" sz="2000" dirty="0"/>
              <a:t> y </a:t>
            </a:r>
            <a:r>
              <a:rPr lang="en-US" sz="2000" dirty="0" err="1"/>
              <a:t>coincidía</a:t>
            </a:r>
            <a:r>
              <a:rPr lang="en-US" sz="2000" dirty="0"/>
              <a:t> </a:t>
            </a:r>
            <a:r>
              <a:rPr lang="en-US" sz="2000" dirty="0" err="1"/>
              <a:t>puntualmente</a:t>
            </a:r>
            <a:r>
              <a:rPr lang="en-US" sz="2000" dirty="0"/>
              <a:t> con </a:t>
            </a:r>
            <a:r>
              <a:rPr lang="en-US" sz="2000" dirty="0" err="1"/>
              <a:t>él</a:t>
            </a:r>
            <a:r>
              <a:rPr lang="en-US" sz="2000" dirty="0"/>
              <a:t>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 err="1"/>
              <a:t>Menos</a:t>
            </a:r>
            <a:r>
              <a:rPr lang="en-US" sz="2000" dirty="0"/>
              <a:t> </a:t>
            </a:r>
            <a:r>
              <a:rPr lang="en-US" sz="2000" dirty="0" err="1"/>
              <a:t>Adictas</a:t>
            </a:r>
            <a:r>
              <a:rPr lang="en-US" sz="2000" dirty="0"/>
              <a:t> al </a:t>
            </a:r>
            <a:r>
              <a:rPr lang="en-US" sz="2000" dirty="0" err="1"/>
              <a:t>Estudio</a:t>
            </a:r>
            <a:r>
              <a:rPr lang="en-US" sz="2000" dirty="0"/>
              <a:t> de la </a:t>
            </a:r>
            <a:r>
              <a:rPr lang="en-US" sz="2000" dirty="0" err="1"/>
              <a:t>Cartografía</a:t>
            </a:r>
            <a:r>
              <a:rPr lang="en-US" sz="2000" dirty="0"/>
              <a:t>, </a:t>
            </a:r>
            <a:r>
              <a:rPr lang="en-US" sz="2000" dirty="0" err="1"/>
              <a:t>las</a:t>
            </a:r>
            <a:r>
              <a:rPr lang="en-US" sz="2000" dirty="0"/>
              <a:t> </a:t>
            </a:r>
            <a:r>
              <a:rPr lang="en-US" sz="2000" dirty="0" err="1"/>
              <a:t>Generaciones</a:t>
            </a:r>
            <a:r>
              <a:rPr lang="en-US" sz="2000" dirty="0"/>
              <a:t> </a:t>
            </a:r>
            <a:r>
              <a:rPr lang="en-US" sz="2000" dirty="0" err="1"/>
              <a:t>Siguientes</a:t>
            </a:r>
            <a:r>
              <a:rPr lang="en-US" sz="2000" dirty="0"/>
              <a:t> </a:t>
            </a:r>
            <a:r>
              <a:rPr lang="en-US" sz="2000" dirty="0" err="1"/>
              <a:t>entendieron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ese</a:t>
            </a:r>
            <a:r>
              <a:rPr lang="en-US" sz="2000" dirty="0"/>
              <a:t> </a:t>
            </a:r>
            <a:r>
              <a:rPr lang="en-US" sz="2000" dirty="0" err="1"/>
              <a:t>dilatado</a:t>
            </a:r>
            <a:r>
              <a:rPr lang="en-US" sz="2000" dirty="0"/>
              <a:t> </a:t>
            </a:r>
            <a:r>
              <a:rPr lang="en-US" sz="2000" dirty="0" err="1"/>
              <a:t>Mapa</a:t>
            </a:r>
            <a:r>
              <a:rPr lang="en-US" sz="2000" dirty="0"/>
              <a:t> era </a:t>
            </a:r>
            <a:r>
              <a:rPr lang="en-US" sz="2000" dirty="0" err="1"/>
              <a:t>Inútil</a:t>
            </a:r>
            <a:r>
              <a:rPr lang="en-US" sz="2000" dirty="0"/>
              <a:t> y no sin </a:t>
            </a:r>
            <a:r>
              <a:rPr lang="en-US" sz="2000" dirty="0" err="1"/>
              <a:t>Impiedad</a:t>
            </a:r>
            <a:r>
              <a:rPr lang="en-US" sz="2000" dirty="0"/>
              <a:t> lo </a:t>
            </a:r>
            <a:r>
              <a:rPr lang="en-US" sz="2000" dirty="0" err="1"/>
              <a:t>entregaron</a:t>
            </a:r>
            <a:r>
              <a:rPr lang="en-US" sz="2000" dirty="0"/>
              <a:t> a </a:t>
            </a:r>
            <a:r>
              <a:rPr lang="en-US" sz="2000" dirty="0" err="1"/>
              <a:t>las</a:t>
            </a:r>
            <a:r>
              <a:rPr lang="en-US" sz="2000" dirty="0"/>
              <a:t> </a:t>
            </a:r>
            <a:r>
              <a:rPr lang="en-US" sz="2000" dirty="0" err="1"/>
              <a:t>Inclemencias</a:t>
            </a:r>
            <a:r>
              <a:rPr lang="en-US" sz="2000" dirty="0"/>
              <a:t> del Sol y los </a:t>
            </a:r>
            <a:r>
              <a:rPr lang="en-US" sz="2000" dirty="0" err="1"/>
              <a:t>Inviernos</a:t>
            </a:r>
            <a:r>
              <a:rPr lang="en-US" sz="2000" dirty="0"/>
              <a:t>. En los </a:t>
            </a:r>
            <a:r>
              <a:rPr lang="en-US" sz="2000" dirty="0" err="1"/>
              <a:t>desiertos</a:t>
            </a:r>
            <a:r>
              <a:rPr lang="en-US" sz="2000" dirty="0"/>
              <a:t> del </a:t>
            </a:r>
            <a:r>
              <a:rPr lang="en-US" sz="2000" dirty="0" err="1"/>
              <a:t>Oeste</a:t>
            </a:r>
            <a:r>
              <a:rPr lang="en-US" sz="2000" dirty="0"/>
              <a:t> </a:t>
            </a:r>
            <a:r>
              <a:rPr lang="en-US" sz="2000" dirty="0" err="1"/>
              <a:t>perduran</a:t>
            </a:r>
            <a:r>
              <a:rPr lang="en-US" sz="2000" dirty="0"/>
              <a:t> </a:t>
            </a:r>
            <a:r>
              <a:rPr lang="en-US" sz="2000" dirty="0" err="1"/>
              <a:t>despedazadas</a:t>
            </a:r>
            <a:r>
              <a:rPr lang="en-US" sz="2000" dirty="0"/>
              <a:t> </a:t>
            </a:r>
            <a:r>
              <a:rPr lang="en-US" sz="2000" dirty="0" err="1"/>
              <a:t>Ruinas</a:t>
            </a:r>
            <a:r>
              <a:rPr lang="en-US" sz="2000" dirty="0"/>
              <a:t> del </a:t>
            </a:r>
            <a:r>
              <a:rPr lang="en-US" sz="2000" dirty="0" err="1"/>
              <a:t>Mapa</a:t>
            </a:r>
            <a:r>
              <a:rPr lang="en-US" sz="2000" dirty="0"/>
              <a:t>, </a:t>
            </a:r>
            <a:r>
              <a:rPr lang="en-US" sz="2000" dirty="0" err="1"/>
              <a:t>habitadas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Animales</a:t>
            </a:r>
            <a:r>
              <a:rPr lang="en-US" sz="2000" dirty="0"/>
              <a:t> y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Mendigos</a:t>
            </a:r>
            <a:r>
              <a:rPr lang="en-US" sz="2000" dirty="0"/>
              <a:t>; en </a:t>
            </a:r>
            <a:r>
              <a:rPr lang="en-US" sz="2000" dirty="0" err="1"/>
              <a:t>todo</a:t>
            </a:r>
            <a:r>
              <a:rPr lang="en-US" sz="2000" dirty="0"/>
              <a:t> el País no hay </a:t>
            </a:r>
            <a:r>
              <a:rPr lang="en-US" sz="2000" dirty="0" err="1"/>
              <a:t>otra</a:t>
            </a:r>
            <a:r>
              <a:rPr lang="en-US" sz="2000" dirty="0"/>
              <a:t> </a:t>
            </a:r>
            <a:r>
              <a:rPr lang="en-US" sz="2000" dirty="0" err="1"/>
              <a:t>reliquia</a:t>
            </a:r>
            <a:r>
              <a:rPr lang="en-US" sz="2000" dirty="0"/>
              <a:t> de </a:t>
            </a:r>
            <a:r>
              <a:rPr lang="en-US" sz="2000" dirty="0" err="1"/>
              <a:t>las</a:t>
            </a:r>
            <a:r>
              <a:rPr lang="en-US" sz="2000" dirty="0"/>
              <a:t> </a:t>
            </a:r>
            <a:r>
              <a:rPr lang="en-US" sz="2000" dirty="0" err="1"/>
              <a:t>Disciplinas</a:t>
            </a:r>
            <a:r>
              <a:rPr lang="en-US" sz="2000" dirty="0"/>
              <a:t> </a:t>
            </a:r>
            <a:r>
              <a:rPr lang="en-US" sz="2000" dirty="0" err="1"/>
              <a:t>Geográficas</a:t>
            </a:r>
            <a:r>
              <a:rPr lang="en-US" sz="2000" dirty="0"/>
              <a:t>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 err="1"/>
              <a:t>Suárez</a:t>
            </a:r>
            <a:r>
              <a:rPr lang="en-US" sz="2000" dirty="0"/>
              <a:t> Miranda, </a:t>
            </a:r>
            <a:r>
              <a:rPr lang="en-US" sz="2000" dirty="0" err="1"/>
              <a:t>Viajes</a:t>
            </a:r>
            <a:r>
              <a:rPr lang="en-US" sz="2000" dirty="0"/>
              <a:t> de </a:t>
            </a:r>
            <a:r>
              <a:rPr lang="en-US" sz="2000" dirty="0" err="1"/>
              <a:t>Varones</a:t>
            </a:r>
            <a:r>
              <a:rPr lang="en-US" sz="2000" dirty="0"/>
              <a:t> </a:t>
            </a:r>
            <a:r>
              <a:rPr lang="en-US" sz="2000" dirty="0" err="1"/>
              <a:t>Prudentes</a:t>
            </a:r>
            <a:r>
              <a:rPr lang="en-US" sz="2000" dirty="0"/>
              <a:t>, </a:t>
            </a:r>
            <a:r>
              <a:rPr lang="en-US" sz="2000" dirty="0" err="1"/>
              <a:t>Libro</a:t>
            </a:r>
            <a:r>
              <a:rPr lang="en-US" sz="2000" dirty="0"/>
              <a:t> Cuarto, Cap. XLV, </a:t>
            </a:r>
            <a:r>
              <a:rPr lang="en-US" sz="2000" dirty="0" err="1"/>
              <a:t>Lérida</a:t>
            </a:r>
            <a:r>
              <a:rPr lang="en-US" sz="2000" dirty="0"/>
              <a:t>, 1658.</a:t>
            </a:r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4" name="Rectangle 2"/>
          <p:cNvSpPr/>
          <p:nvPr/>
        </p:nvSpPr>
        <p:spPr>
          <a:xfrm>
            <a:off x="1028746" y="39944"/>
            <a:ext cx="7624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Cu</a:t>
            </a:r>
            <a:r>
              <a:rPr lang="de-DE" sz="2400" dirty="0" err="1"/>
              <a:t>ál</a:t>
            </a:r>
            <a:r>
              <a:rPr lang="de-DE" sz="2400" dirty="0"/>
              <a:t> es </a:t>
            </a:r>
            <a:r>
              <a:rPr lang="de-DE" sz="2400" dirty="0" err="1"/>
              <a:t>el</a:t>
            </a:r>
            <a:r>
              <a:rPr lang="de-DE" sz="2400" dirty="0"/>
              <a:t> </a:t>
            </a:r>
            <a:r>
              <a:rPr lang="de-DE" sz="2400" dirty="0" err="1"/>
              <a:t>sentido</a:t>
            </a:r>
            <a:r>
              <a:rPr lang="de-DE" sz="2400" dirty="0"/>
              <a:t> de </a:t>
            </a:r>
            <a:r>
              <a:rPr lang="de-DE" sz="2400" dirty="0" err="1"/>
              <a:t>hacer</a:t>
            </a:r>
            <a:r>
              <a:rPr lang="de-DE" sz="2400" dirty="0"/>
              <a:t> </a:t>
            </a:r>
            <a:r>
              <a:rPr lang="de-DE" sz="2400" dirty="0" err="1"/>
              <a:t>y</a:t>
            </a:r>
            <a:r>
              <a:rPr lang="de-DE" sz="2400" dirty="0"/>
              <a:t> </a:t>
            </a:r>
            <a:r>
              <a:rPr lang="de-DE" sz="2400" dirty="0" err="1"/>
              <a:t>estudiar</a:t>
            </a:r>
            <a:r>
              <a:rPr lang="de-DE" sz="2400" dirty="0"/>
              <a:t> </a:t>
            </a:r>
            <a:r>
              <a:rPr lang="de-DE" sz="2400" dirty="0" err="1"/>
              <a:t>mapas</a:t>
            </a:r>
            <a:r>
              <a:rPr lang="de-DE" sz="2400" dirty="0"/>
              <a:t> (</a:t>
            </a:r>
            <a:r>
              <a:rPr lang="de-DE" sz="2400" dirty="0" err="1"/>
              <a:t>metabólicos</a:t>
            </a:r>
            <a:r>
              <a:rPr lang="de-DE" sz="2400" dirty="0"/>
              <a:t>)?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503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82" name="Rectangle 38"/>
          <p:cNvSpPr>
            <a:spLocks noChangeArrowheads="1"/>
          </p:cNvSpPr>
          <p:nvPr/>
        </p:nvSpPr>
        <p:spPr bwMode="auto">
          <a:xfrm>
            <a:off x="326184" y="1172693"/>
            <a:ext cx="8763000" cy="468033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45474" y="-38310"/>
            <a:ext cx="7772400" cy="1143000"/>
          </a:xfrm>
        </p:spPr>
        <p:txBody>
          <a:bodyPr>
            <a:normAutofit/>
          </a:bodyPr>
          <a:lstStyle/>
          <a:p>
            <a:r>
              <a:rPr kumimoji="0" lang="en-US" altLang="ja-JP" sz="4000" dirty="0" err="1"/>
              <a:t>Destino</a:t>
            </a:r>
            <a:r>
              <a:rPr kumimoji="0" lang="en-US" altLang="ja-JP" sz="4000" dirty="0"/>
              <a:t> de </a:t>
            </a:r>
            <a:r>
              <a:rPr kumimoji="0" lang="en-US" altLang="ja-JP" sz="4000" dirty="0" err="1"/>
              <a:t>Fotoasimilados</a:t>
            </a:r>
            <a:endParaRPr kumimoji="0" lang="en-US" sz="4000" dirty="0"/>
          </a:p>
        </p:txBody>
      </p:sp>
      <p:sp>
        <p:nvSpPr>
          <p:cNvPr id="159751" name="Rectangle 7"/>
          <p:cNvSpPr>
            <a:spLocks noChangeArrowheads="1"/>
          </p:cNvSpPr>
          <p:nvPr/>
        </p:nvSpPr>
        <p:spPr bwMode="auto">
          <a:xfrm>
            <a:off x="478584" y="1433426"/>
            <a:ext cx="3200400" cy="426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9758" name="Text Box 14"/>
          <p:cNvSpPr txBox="1">
            <a:spLocks noChangeArrowheads="1"/>
          </p:cNvSpPr>
          <p:nvPr/>
        </p:nvSpPr>
        <p:spPr bwMode="auto">
          <a:xfrm>
            <a:off x="4158409" y="2720889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59815" name="Group 71"/>
          <p:cNvGrpSpPr>
            <a:grpSpLocks/>
          </p:cNvGrpSpPr>
          <p:nvPr/>
        </p:nvGrpSpPr>
        <p:grpSpPr bwMode="auto">
          <a:xfrm>
            <a:off x="5355384" y="4633826"/>
            <a:ext cx="3886200" cy="1781175"/>
            <a:chOff x="3264" y="2976"/>
            <a:chExt cx="2448" cy="1122"/>
          </a:xfrm>
        </p:grpSpPr>
        <p:sp>
          <p:nvSpPr>
            <p:cNvPr id="159784" name="AutoShape 40"/>
            <p:cNvSpPr>
              <a:spLocks noChangeArrowheads="1"/>
            </p:cNvSpPr>
            <p:nvPr/>
          </p:nvSpPr>
          <p:spPr bwMode="auto">
            <a:xfrm>
              <a:off x="3264" y="2976"/>
              <a:ext cx="720" cy="48"/>
            </a:xfrm>
            <a:prstGeom prst="rightArrow">
              <a:avLst>
                <a:gd name="adj1" fmla="val 50000"/>
                <a:gd name="adj2" fmla="val 2291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5" name="AutoShape 41"/>
            <p:cNvSpPr>
              <a:spLocks noChangeArrowheads="1"/>
            </p:cNvSpPr>
            <p:nvPr/>
          </p:nvSpPr>
          <p:spPr bwMode="auto">
            <a:xfrm>
              <a:off x="3972" y="3072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6" name="Rectangle 42"/>
            <p:cNvSpPr>
              <a:spLocks noChangeArrowheads="1"/>
            </p:cNvSpPr>
            <p:nvPr/>
          </p:nvSpPr>
          <p:spPr bwMode="auto">
            <a:xfrm>
              <a:off x="3588" y="3244"/>
              <a:ext cx="834" cy="41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S</a:t>
              </a:r>
              <a:r>
                <a:rPr lang="en-US" altLang="ja-JP" sz="1800"/>
                <a:t>íntesis de</a:t>
              </a:r>
            </a:p>
            <a:p>
              <a:r>
                <a:rPr lang="en-US" altLang="ja-JP" sz="1800"/>
                <a:t> Celulosa</a:t>
              </a:r>
              <a:endParaRPr lang="en-US" sz="1800"/>
            </a:p>
          </p:txBody>
        </p:sp>
        <p:sp>
          <p:nvSpPr>
            <p:cNvPr id="159787" name="Oval 43"/>
            <p:cNvSpPr>
              <a:spLocks noChangeArrowheads="1"/>
            </p:cNvSpPr>
            <p:nvPr/>
          </p:nvSpPr>
          <p:spPr bwMode="auto">
            <a:xfrm>
              <a:off x="4560" y="3216"/>
              <a:ext cx="384" cy="3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8" name="AutoShape 44"/>
            <p:cNvSpPr>
              <a:spLocks noChangeArrowheads="1"/>
            </p:cNvSpPr>
            <p:nvPr/>
          </p:nvSpPr>
          <p:spPr bwMode="auto">
            <a:xfrm>
              <a:off x="4512" y="3360"/>
              <a:ext cx="144" cy="48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9" name="Oval 45"/>
            <p:cNvSpPr>
              <a:spLocks noChangeArrowheads="1"/>
            </p:cNvSpPr>
            <p:nvPr/>
          </p:nvSpPr>
          <p:spPr bwMode="auto">
            <a:xfrm>
              <a:off x="5088" y="3408"/>
              <a:ext cx="384" cy="3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1" name="AutoShape 47"/>
            <p:cNvSpPr>
              <a:spLocks noChangeArrowheads="1"/>
            </p:cNvSpPr>
            <p:nvPr/>
          </p:nvSpPr>
          <p:spPr bwMode="auto">
            <a:xfrm>
              <a:off x="5232" y="3696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2" name="Text Box 48"/>
            <p:cNvSpPr txBox="1">
              <a:spLocks noChangeArrowheads="1"/>
            </p:cNvSpPr>
            <p:nvPr/>
          </p:nvSpPr>
          <p:spPr bwMode="auto">
            <a:xfrm>
              <a:off x="4748" y="3867"/>
              <a:ext cx="9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Pared celular</a:t>
              </a:r>
            </a:p>
          </p:txBody>
        </p:sp>
      </p:grpSp>
      <p:grpSp>
        <p:nvGrpSpPr>
          <p:cNvPr id="159814" name="Group 70"/>
          <p:cNvGrpSpPr>
            <a:grpSpLocks/>
          </p:cNvGrpSpPr>
          <p:nvPr/>
        </p:nvGrpSpPr>
        <p:grpSpPr bwMode="auto">
          <a:xfrm>
            <a:off x="661147" y="3719426"/>
            <a:ext cx="4656137" cy="2927350"/>
            <a:chOff x="307" y="2400"/>
            <a:chExt cx="2933" cy="1844"/>
          </a:xfrm>
        </p:grpSpPr>
        <p:sp>
          <p:nvSpPr>
            <p:cNvPr id="159766" name="AutoShape 22"/>
            <p:cNvSpPr>
              <a:spLocks noChangeArrowheads="1"/>
            </p:cNvSpPr>
            <p:nvPr/>
          </p:nvSpPr>
          <p:spPr bwMode="auto">
            <a:xfrm>
              <a:off x="2160" y="2487"/>
              <a:ext cx="144" cy="48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7" name="Rectangle 23"/>
            <p:cNvSpPr>
              <a:spLocks noChangeArrowheads="1"/>
            </p:cNvSpPr>
            <p:nvPr/>
          </p:nvSpPr>
          <p:spPr bwMode="auto">
            <a:xfrm>
              <a:off x="2400" y="2400"/>
              <a:ext cx="7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 err="1"/>
                <a:t>Triosas</a:t>
              </a:r>
              <a:r>
                <a:rPr lang="en-US" sz="1800" dirty="0"/>
                <a:t>-P</a:t>
              </a:r>
            </a:p>
          </p:txBody>
        </p:sp>
        <p:sp>
          <p:nvSpPr>
            <p:cNvPr id="159769" name="Rectangle 25"/>
            <p:cNvSpPr>
              <a:spLocks noChangeArrowheads="1"/>
            </p:cNvSpPr>
            <p:nvPr/>
          </p:nvSpPr>
          <p:spPr bwMode="auto">
            <a:xfrm>
              <a:off x="2420" y="2889"/>
              <a:ext cx="8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Hexosas-P</a:t>
              </a:r>
            </a:p>
          </p:txBody>
        </p:sp>
        <p:sp>
          <p:nvSpPr>
            <p:cNvPr id="159770" name="AutoShape 26"/>
            <p:cNvSpPr>
              <a:spLocks noChangeArrowheads="1"/>
            </p:cNvSpPr>
            <p:nvPr/>
          </p:nvSpPr>
          <p:spPr bwMode="auto">
            <a:xfrm>
              <a:off x="2688" y="2688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78" name="AutoShape 34"/>
            <p:cNvSpPr>
              <a:spLocks noChangeArrowheads="1"/>
            </p:cNvSpPr>
            <p:nvPr/>
          </p:nvSpPr>
          <p:spPr bwMode="auto">
            <a:xfrm>
              <a:off x="2688" y="3120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79" name="AutoShape 35"/>
            <p:cNvSpPr>
              <a:spLocks noChangeArrowheads="1"/>
            </p:cNvSpPr>
            <p:nvPr/>
          </p:nvSpPr>
          <p:spPr bwMode="auto">
            <a:xfrm flipH="1" flipV="1">
              <a:off x="2784" y="3120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0" name="AutoShape 36"/>
            <p:cNvSpPr>
              <a:spLocks noChangeArrowheads="1"/>
            </p:cNvSpPr>
            <p:nvPr/>
          </p:nvSpPr>
          <p:spPr bwMode="auto">
            <a:xfrm flipH="1" flipV="1">
              <a:off x="2784" y="2688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1" name="Rectangle 37"/>
            <p:cNvSpPr>
              <a:spLocks noChangeArrowheads="1"/>
            </p:cNvSpPr>
            <p:nvPr/>
          </p:nvSpPr>
          <p:spPr bwMode="auto">
            <a:xfrm>
              <a:off x="2349" y="3244"/>
              <a:ext cx="874" cy="41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S</a:t>
              </a:r>
              <a:r>
                <a:rPr lang="en-US" altLang="ja-JP" sz="1800"/>
                <a:t>íntesis de </a:t>
              </a:r>
            </a:p>
            <a:p>
              <a:pPr algn="ctr"/>
              <a:r>
                <a:rPr lang="en-US" altLang="ja-JP" sz="1800"/>
                <a:t>Sacarosa</a:t>
              </a:r>
              <a:endParaRPr lang="en-US" sz="1800"/>
            </a:p>
          </p:txBody>
        </p:sp>
        <p:sp>
          <p:nvSpPr>
            <p:cNvPr id="159793" name="AutoShape 49"/>
            <p:cNvSpPr>
              <a:spLocks noChangeArrowheads="1"/>
            </p:cNvSpPr>
            <p:nvPr/>
          </p:nvSpPr>
          <p:spPr bwMode="auto">
            <a:xfrm>
              <a:off x="2736" y="3696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4" name="Rectangle 50"/>
            <p:cNvSpPr>
              <a:spLocks noChangeArrowheads="1"/>
            </p:cNvSpPr>
            <p:nvPr/>
          </p:nvSpPr>
          <p:spPr bwMode="auto">
            <a:xfrm>
              <a:off x="2400" y="3840"/>
              <a:ext cx="7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800"/>
                <a:t> Sacarosa</a:t>
              </a:r>
              <a:endParaRPr lang="en-US" sz="1800"/>
            </a:p>
          </p:txBody>
        </p:sp>
        <p:sp>
          <p:nvSpPr>
            <p:cNvPr id="159796" name="AutoShape 52"/>
            <p:cNvSpPr>
              <a:spLocks noChangeArrowheads="1"/>
            </p:cNvSpPr>
            <p:nvPr/>
          </p:nvSpPr>
          <p:spPr bwMode="auto">
            <a:xfrm flipH="1">
              <a:off x="1728" y="3936"/>
              <a:ext cx="720" cy="48"/>
            </a:xfrm>
            <a:prstGeom prst="rightArrow">
              <a:avLst>
                <a:gd name="adj1" fmla="val 50000"/>
                <a:gd name="adj2" fmla="val 2291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7" name="Rectangle 53"/>
            <p:cNvSpPr>
              <a:spLocks noChangeArrowheads="1"/>
            </p:cNvSpPr>
            <p:nvPr/>
          </p:nvSpPr>
          <p:spPr bwMode="auto">
            <a:xfrm>
              <a:off x="307" y="3840"/>
              <a:ext cx="137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800"/>
                <a:t> Transporte a otros </a:t>
              </a:r>
            </a:p>
            <a:p>
              <a:pPr algn="ctr"/>
              <a:r>
                <a:rPr lang="en-US" altLang="ja-JP" sz="1800"/>
                <a:t>tejidos via floema</a:t>
              </a:r>
              <a:endParaRPr lang="en-US" sz="18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83784" y="2424026"/>
            <a:ext cx="1095375" cy="1295400"/>
            <a:chOff x="3983784" y="2424026"/>
            <a:chExt cx="1095375" cy="1295400"/>
          </a:xfrm>
        </p:grpSpPr>
        <p:sp>
          <p:nvSpPr>
            <p:cNvPr id="159798" name="AutoShape 54"/>
            <p:cNvSpPr>
              <a:spLocks noChangeArrowheads="1"/>
            </p:cNvSpPr>
            <p:nvPr/>
          </p:nvSpPr>
          <p:spPr bwMode="auto">
            <a:xfrm flipH="1" flipV="1">
              <a:off x="4517184" y="349082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9" name="AutoShape 55"/>
            <p:cNvSpPr>
              <a:spLocks noChangeArrowheads="1"/>
            </p:cNvSpPr>
            <p:nvPr/>
          </p:nvSpPr>
          <p:spPr bwMode="auto">
            <a:xfrm flipH="1" flipV="1">
              <a:off x="4517184" y="280502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01" name="Rectangle 57"/>
            <p:cNvSpPr>
              <a:spLocks noChangeArrowheads="1"/>
            </p:cNvSpPr>
            <p:nvPr/>
          </p:nvSpPr>
          <p:spPr bwMode="auto">
            <a:xfrm>
              <a:off x="3983784" y="3109826"/>
              <a:ext cx="1095375" cy="37623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Glic</a:t>
              </a:r>
              <a:r>
                <a:rPr lang="en-US" altLang="ja-JP" sz="1800"/>
                <a:t>ó</a:t>
              </a:r>
              <a:r>
                <a:rPr lang="en-US" sz="1800"/>
                <a:t>lisis</a:t>
              </a:r>
            </a:p>
          </p:txBody>
        </p:sp>
        <p:sp>
          <p:nvSpPr>
            <p:cNvPr id="159802" name="Rectangle 58"/>
            <p:cNvSpPr>
              <a:spLocks noChangeArrowheads="1"/>
            </p:cNvSpPr>
            <p:nvPr/>
          </p:nvSpPr>
          <p:spPr bwMode="auto">
            <a:xfrm>
              <a:off x="3983784" y="2424026"/>
              <a:ext cx="10223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 err="1"/>
                <a:t>Piruvato</a:t>
              </a:r>
              <a:endParaRPr lang="en-US" sz="1800" dirty="0"/>
            </a:p>
          </p:txBody>
        </p:sp>
      </p:grpSp>
      <p:sp>
        <p:nvSpPr>
          <p:cNvPr id="64" name="Text Box 18"/>
          <p:cNvSpPr txBox="1">
            <a:spLocks noChangeArrowheads="1"/>
          </p:cNvSpPr>
          <p:nvPr/>
        </p:nvSpPr>
        <p:spPr bwMode="auto">
          <a:xfrm>
            <a:off x="82220" y="576105"/>
            <a:ext cx="536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CO</a:t>
            </a:r>
            <a:r>
              <a:rPr lang="en-US" sz="1800" baseline="-25000" dirty="0"/>
              <a:t>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3226" y="1104198"/>
            <a:ext cx="3342408" cy="3601066"/>
            <a:chOff x="203226" y="1104198"/>
            <a:chExt cx="3342408" cy="3601066"/>
          </a:xfrm>
        </p:grpSpPr>
        <p:sp>
          <p:nvSpPr>
            <p:cNvPr id="159764" name="AutoShape 20"/>
            <p:cNvSpPr>
              <a:spLocks noChangeArrowheads="1"/>
            </p:cNvSpPr>
            <p:nvPr/>
          </p:nvSpPr>
          <p:spPr bwMode="auto">
            <a:xfrm>
              <a:off x="2002584" y="3871826"/>
              <a:ext cx="228600" cy="7620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5" name="Rectangle 21"/>
            <p:cNvSpPr>
              <a:spLocks noChangeArrowheads="1"/>
            </p:cNvSpPr>
            <p:nvPr/>
          </p:nvSpPr>
          <p:spPr bwMode="auto">
            <a:xfrm>
              <a:off x="2383584" y="3733714"/>
              <a:ext cx="11620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Triosas-P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03226" y="1104198"/>
              <a:ext cx="1993033" cy="3601066"/>
              <a:chOff x="203226" y="1104198"/>
              <a:chExt cx="1993033" cy="3601066"/>
            </a:xfrm>
          </p:grpSpPr>
          <p:sp>
            <p:nvSpPr>
              <p:cNvPr id="159752" name="AutoShape 8"/>
              <p:cNvSpPr>
                <a:spLocks noChangeArrowheads="1"/>
              </p:cNvSpPr>
              <p:nvPr/>
            </p:nvSpPr>
            <p:spPr bwMode="auto">
              <a:xfrm>
                <a:off x="707184" y="3414626"/>
                <a:ext cx="914400" cy="914400"/>
              </a:xfrm>
              <a:custGeom>
                <a:avLst/>
                <a:gdLst>
                  <a:gd name="G0" fmla="+- 0 0 0"/>
                  <a:gd name="G1" fmla="+- 2660846 0 0"/>
                  <a:gd name="G2" fmla="+- 0 0 2660846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2660846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2660846"/>
                  <a:gd name="G36" fmla="sin G34 2660846"/>
                  <a:gd name="G37" fmla="+/ 2660846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70 w 21600"/>
                  <a:gd name="T5" fmla="*/ 7052 h 21600"/>
                  <a:gd name="T6" fmla="*/ 16949 w 21600"/>
                  <a:gd name="T7" fmla="*/ 16071 h 21600"/>
                  <a:gd name="T8" fmla="*/ 5735 w 21600"/>
                  <a:gd name="T9" fmla="*/ 8926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cubicBezTo>
                      <a:pt x="5400" y="13782"/>
                      <a:pt x="7817" y="16200"/>
                      <a:pt x="10800" y="16200"/>
                    </a:cubicBezTo>
                    <a:cubicBezTo>
                      <a:pt x="12376" y="16200"/>
                      <a:pt x="13874" y="15511"/>
                      <a:pt x="14899" y="14314"/>
                    </a:cubicBezTo>
                    <a:lnTo>
                      <a:pt x="18999" y="17828"/>
                    </a:lnTo>
                    <a:cubicBezTo>
                      <a:pt x="16948" y="20222"/>
                      <a:pt x="13952" y="21599"/>
                      <a:pt x="10800" y="21599"/>
                    </a:cubicBezTo>
                    <a:cubicBezTo>
                      <a:pt x="4835" y="21600"/>
                      <a:pt x="0" y="16764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61" name="AutoShape 17"/>
              <p:cNvSpPr>
                <a:spLocks noChangeArrowheads="1"/>
              </p:cNvSpPr>
              <p:nvPr/>
            </p:nvSpPr>
            <p:spPr bwMode="auto">
              <a:xfrm>
                <a:off x="1164384" y="3109826"/>
                <a:ext cx="76200" cy="228600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63" name="Rectangle 19"/>
              <p:cNvSpPr>
                <a:spLocks noChangeArrowheads="1"/>
              </p:cNvSpPr>
              <p:nvPr/>
            </p:nvSpPr>
            <p:spPr bwMode="auto">
              <a:xfrm>
                <a:off x="478584" y="4329026"/>
                <a:ext cx="1717675" cy="376238"/>
              </a:xfrm>
              <a:prstGeom prst="rect">
                <a:avLst/>
              </a:prstGeom>
              <a:noFill/>
              <a:ln w="9525">
                <a:solidFill>
                  <a:srgbClr val="00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Ciclo de Calvin</a:t>
                </a:r>
              </a:p>
            </p:txBody>
          </p:sp>
          <p:sp>
            <p:nvSpPr>
              <p:cNvPr id="66" name="AutoShape 16"/>
              <p:cNvSpPr>
                <a:spLocks noChangeArrowheads="1"/>
              </p:cNvSpPr>
              <p:nvPr/>
            </p:nvSpPr>
            <p:spPr bwMode="auto">
              <a:xfrm flipH="1">
                <a:off x="203226" y="1104198"/>
                <a:ext cx="93603" cy="2843828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AutoShape 20"/>
              <p:cNvSpPr>
                <a:spLocks noChangeArrowheads="1"/>
              </p:cNvSpPr>
              <p:nvPr/>
            </p:nvSpPr>
            <p:spPr bwMode="auto">
              <a:xfrm flipV="1">
                <a:off x="296831" y="3857538"/>
                <a:ext cx="364315" cy="90487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78584" y="577176"/>
            <a:ext cx="1689100" cy="2442163"/>
            <a:chOff x="478584" y="577176"/>
            <a:chExt cx="1689100" cy="2442163"/>
          </a:xfrm>
        </p:grpSpPr>
        <p:sp>
          <p:nvSpPr>
            <p:cNvPr id="159759" name="Text Box 15"/>
            <p:cNvSpPr txBox="1">
              <a:spLocks noChangeArrowheads="1"/>
            </p:cNvSpPr>
            <p:nvPr/>
          </p:nvSpPr>
          <p:spPr bwMode="auto">
            <a:xfrm>
              <a:off x="630984" y="1509626"/>
              <a:ext cx="1447800" cy="8255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 dirty="0" err="1"/>
                <a:t>Reacciones</a:t>
              </a:r>
              <a:r>
                <a:rPr lang="en-US" sz="1600" dirty="0"/>
                <a:t> </a:t>
              </a:r>
            </a:p>
            <a:p>
              <a:pPr algn="ctr"/>
              <a:r>
                <a:rPr lang="en-US" sz="1600" dirty="0" err="1"/>
                <a:t>Dependientes</a:t>
              </a:r>
              <a:endParaRPr lang="en-US" sz="1600" dirty="0"/>
            </a:p>
            <a:p>
              <a:pPr algn="ctr"/>
              <a:r>
                <a:rPr lang="en-US" sz="1600" dirty="0"/>
                <a:t> de </a:t>
              </a:r>
              <a:r>
                <a:rPr lang="en-US" sz="1600" dirty="0" err="1"/>
                <a:t>luz</a:t>
              </a:r>
              <a:endParaRPr lang="en-US" sz="1600" dirty="0"/>
            </a:p>
          </p:txBody>
        </p:sp>
        <p:sp>
          <p:nvSpPr>
            <p:cNvPr id="159760" name="AutoShape 16"/>
            <p:cNvSpPr>
              <a:spLocks noChangeArrowheads="1"/>
            </p:cNvSpPr>
            <p:nvPr/>
          </p:nvSpPr>
          <p:spPr bwMode="auto">
            <a:xfrm>
              <a:off x="1164384" y="242402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2" name="Text Box 18"/>
            <p:cNvSpPr txBox="1">
              <a:spLocks noChangeArrowheads="1"/>
            </p:cNvSpPr>
            <p:nvPr/>
          </p:nvSpPr>
          <p:spPr bwMode="auto">
            <a:xfrm>
              <a:off x="478584" y="2652626"/>
              <a:ext cx="16891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/>
                <a:t>ATP + NADPH</a:t>
              </a:r>
            </a:p>
          </p:txBody>
        </p:sp>
        <p:sp>
          <p:nvSpPr>
            <p:cNvPr id="80" name="AutoShape 16"/>
            <p:cNvSpPr>
              <a:spLocks noChangeArrowheads="1"/>
            </p:cNvSpPr>
            <p:nvPr/>
          </p:nvSpPr>
          <p:spPr bwMode="auto">
            <a:xfrm flipH="1" flipV="1">
              <a:off x="1275303" y="958155"/>
              <a:ext cx="93603" cy="641733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Text Box 18"/>
            <p:cNvSpPr txBox="1">
              <a:spLocks noChangeArrowheads="1"/>
            </p:cNvSpPr>
            <p:nvPr/>
          </p:nvSpPr>
          <p:spPr bwMode="auto">
            <a:xfrm>
              <a:off x="1161157" y="577176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/>
                <a:t>O</a:t>
              </a:r>
              <a:r>
                <a:rPr lang="en-US" sz="1800" baseline="-25000" dirty="0"/>
                <a:t>2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469184" y="4176626"/>
            <a:ext cx="3312696" cy="2209800"/>
            <a:chOff x="1469184" y="4176626"/>
            <a:chExt cx="3312696" cy="2209800"/>
          </a:xfrm>
        </p:grpSpPr>
        <p:grpSp>
          <p:nvGrpSpPr>
            <p:cNvPr id="7" name="Group 6"/>
            <p:cNvGrpSpPr/>
            <p:nvPr/>
          </p:nvGrpSpPr>
          <p:grpSpPr>
            <a:xfrm>
              <a:off x="1469184" y="4176626"/>
              <a:ext cx="2444082" cy="1381125"/>
              <a:chOff x="1469184" y="4176626"/>
              <a:chExt cx="2444082" cy="1381125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469184" y="4176626"/>
                <a:ext cx="2324100" cy="1381125"/>
                <a:chOff x="1469184" y="4176626"/>
                <a:chExt cx="2324100" cy="1381125"/>
              </a:xfrm>
            </p:grpSpPr>
            <p:sp>
              <p:nvSpPr>
                <p:cNvPr id="159771" name="Rectangle 27"/>
                <p:cNvSpPr>
                  <a:spLocks noChangeArrowheads="1"/>
                </p:cNvSpPr>
                <p:nvPr/>
              </p:nvSpPr>
              <p:spPr bwMode="auto">
                <a:xfrm>
                  <a:off x="2491534" y="4495714"/>
                  <a:ext cx="1301750" cy="3667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 dirty="0" err="1"/>
                    <a:t>Hexosas</a:t>
                  </a:r>
                  <a:r>
                    <a:rPr lang="en-US" sz="1800" dirty="0"/>
                    <a:t>-P</a:t>
                  </a:r>
                </a:p>
              </p:txBody>
            </p:sp>
            <p:sp>
              <p:nvSpPr>
                <p:cNvPr id="159772" name="AutoShape 28"/>
                <p:cNvSpPr>
                  <a:spLocks noChangeArrowheads="1"/>
                </p:cNvSpPr>
                <p:nvPr/>
              </p:nvSpPr>
              <p:spPr bwMode="auto">
                <a:xfrm>
                  <a:off x="2916984" y="4176626"/>
                  <a:ext cx="76200" cy="22860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773" name="Rectangle 29"/>
                <p:cNvSpPr>
                  <a:spLocks noChangeArrowheads="1"/>
                </p:cNvSpPr>
                <p:nvPr/>
              </p:nvSpPr>
              <p:spPr bwMode="auto">
                <a:xfrm>
                  <a:off x="1469184" y="5181514"/>
                  <a:ext cx="2214563" cy="376237"/>
                </a:xfrm>
                <a:prstGeom prst="rect">
                  <a:avLst/>
                </a:prstGeom>
                <a:noFill/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S</a:t>
                  </a:r>
                  <a:r>
                    <a:rPr lang="en-US" altLang="ja-JP" sz="1800"/>
                    <a:t>íntesis de Almidón</a:t>
                  </a:r>
                  <a:endParaRPr lang="en-US" sz="1800"/>
                </a:p>
              </p:txBody>
            </p:sp>
            <p:sp>
              <p:nvSpPr>
                <p:cNvPr id="159774" name="AutoShape 30"/>
                <p:cNvSpPr>
                  <a:spLocks noChangeArrowheads="1"/>
                </p:cNvSpPr>
                <p:nvPr/>
              </p:nvSpPr>
              <p:spPr bwMode="auto">
                <a:xfrm>
                  <a:off x="2916984" y="4862426"/>
                  <a:ext cx="76200" cy="22860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775" name="AutoShape 31"/>
                <p:cNvSpPr>
                  <a:spLocks noChangeArrowheads="1"/>
                </p:cNvSpPr>
                <p:nvPr/>
              </p:nvSpPr>
              <p:spPr bwMode="auto">
                <a:xfrm flipH="1" flipV="1">
                  <a:off x="2688384" y="4862426"/>
                  <a:ext cx="76200" cy="22860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776" name="AutoShape 32"/>
                <p:cNvSpPr>
                  <a:spLocks noChangeArrowheads="1"/>
                </p:cNvSpPr>
                <p:nvPr/>
              </p:nvSpPr>
              <p:spPr bwMode="auto">
                <a:xfrm flipH="1" flipV="1">
                  <a:off x="2688384" y="4176626"/>
                  <a:ext cx="76200" cy="22860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4" name="AutoShape 73"/>
              <p:cNvSpPr>
                <a:spLocks noChangeArrowheads="1"/>
              </p:cNvSpPr>
              <p:nvPr/>
            </p:nvSpPr>
            <p:spPr bwMode="auto">
              <a:xfrm>
                <a:off x="3532266" y="4667164"/>
                <a:ext cx="381000" cy="76200"/>
              </a:xfrm>
              <a:prstGeom prst="leftArrow">
                <a:avLst>
                  <a:gd name="adj1" fmla="val 50000"/>
                  <a:gd name="adj2" fmla="val 1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8" name="AutoShape 52"/>
            <p:cNvSpPr>
              <a:spLocks noChangeArrowheads="1"/>
            </p:cNvSpPr>
            <p:nvPr/>
          </p:nvSpPr>
          <p:spPr bwMode="auto">
            <a:xfrm>
              <a:off x="2962440" y="6310226"/>
              <a:ext cx="1143000" cy="76200"/>
            </a:xfrm>
            <a:prstGeom prst="rightArrow">
              <a:avLst>
                <a:gd name="adj1" fmla="val 50000"/>
                <a:gd name="adj2" fmla="val 2291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AutoShape 35"/>
            <p:cNvSpPr>
              <a:spLocks noChangeArrowheads="1"/>
            </p:cNvSpPr>
            <p:nvPr/>
          </p:nvSpPr>
          <p:spPr bwMode="auto">
            <a:xfrm flipH="1" flipV="1">
              <a:off x="4705680" y="575710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312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82" name="Rectangle 38"/>
          <p:cNvSpPr>
            <a:spLocks noChangeArrowheads="1"/>
          </p:cNvSpPr>
          <p:nvPr/>
        </p:nvSpPr>
        <p:spPr bwMode="auto">
          <a:xfrm>
            <a:off x="326184" y="1172693"/>
            <a:ext cx="8763000" cy="468033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-865586" y="-239870"/>
            <a:ext cx="7772400" cy="1143000"/>
          </a:xfrm>
        </p:spPr>
        <p:txBody>
          <a:bodyPr>
            <a:normAutofit/>
          </a:bodyPr>
          <a:lstStyle/>
          <a:p>
            <a:r>
              <a:rPr kumimoji="0" lang="en-US" altLang="ja-JP" sz="4000" dirty="0" err="1"/>
              <a:t>Destino</a:t>
            </a:r>
            <a:r>
              <a:rPr kumimoji="0" lang="en-US" altLang="ja-JP" sz="4000" dirty="0"/>
              <a:t> de </a:t>
            </a:r>
            <a:r>
              <a:rPr kumimoji="0" lang="en-US" altLang="ja-JP" sz="4000" dirty="0" err="1"/>
              <a:t>Fotoasimilados</a:t>
            </a:r>
            <a:endParaRPr kumimoji="0" lang="en-US" sz="4000" dirty="0"/>
          </a:p>
        </p:txBody>
      </p:sp>
      <p:sp>
        <p:nvSpPr>
          <p:cNvPr id="159751" name="Rectangle 7"/>
          <p:cNvSpPr>
            <a:spLocks noChangeArrowheads="1"/>
          </p:cNvSpPr>
          <p:nvPr/>
        </p:nvSpPr>
        <p:spPr bwMode="auto">
          <a:xfrm>
            <a:off x="478584" y="1433426"/>
            <a:ext cx="3200400" cy="426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9758" name="Text Box 14"/>
          <p:cNvSpPr txBox="1">
            <a:spLocks noChangeArrowheads="1"/>
          </p:cNvSpPr>
          <p:nvPr/>
        </p:nvSpPr>
        <p:spPr bwMode="auto">
          <a:xfrm>
            <a:off x="4158409" y="2720889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59815" name="Group 71"/>
          <p:cNvGrpSpPr>
            <a:grpSpLocks/>
          </p:cNvGrpSpPr>
          <p:nvPr/>
        </p:nvGrpSpPr>
        <p:grpSpPr bwMode="auto">
          <a:xfrm>
            <a:off x="5355384" y="4633826"/>
            <a:ext cx="3886200" cy="1781175"/>
            <a:chOff x="3264" y="2976"/>
            <a:chExt cx="2448" cy="1122"/>
          </a:xfrm>
        </p:grpSpPr>
        <p:sp>
          <p:nvSpPr>
            <p:cNvPr id="159784" name="AutoShape 40"/>
            <p:cNvSpPr>
              <a:spLocks noChangeArrowheads="1"/>
            </p:cNvSpPr>
            <p:nvPr/>
          </p:nvSpPr>
          <p:spPr bwMode="auto">
            <a:xfrm>
              <a:off x="3264" y="2976"/>
              <a:ext cx="720" cy="48"/>
            </a:xfrm>
            <a:prstGeom prst="rightArrow">
              <a:avLst>
                <a:gd name="adj1" fmla="val 50000"/>
                <a:gd name="adj2" fmla="val 2291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5" name="AutoShape 41"/>
            <p:cNvSpPr>
              <a:spLocks noChangeArrowheads="1"/>
            </p:cNvSpPr>
            <p:nvPr/>
          </p:nvSpPr>
          <p:spPr bwMode="auto">
            <a:xfrm>
              <a:off x="3972" y="3072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6" name="Rectangle 42"/>
            <p:cNvSpPr>
              <a:spLocks noChangeArrowheads="1"/>
            </p:cNvSpPr>
            <p:nvPr/>
          </p:nvSpPr>
          <p:spPr bwMode="auto">
            <a:xfrm>
              <a:off x="3588" y="3244"/>
              <a:ext cx="834" cy="41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S</a:t>
              </a:r>
              <a:r>
                <a:rPr lang="en-US" altLang="ja-JP" sz="1800"/>
                <a:t>íntesis de</a:t>
              </a:r>
            </a:p>
            <a:p>
              <a:r>
                <a:rPr lang="en-US" altLang="ja-JP" sz="1800"/>
                <a:t> Celulosa</a:t>
              </a:r>
              <a:endParaRPr lang="en-US" sz="1800"/>
            </a:p>
          </p:txBody>
        </p:sp>
        <p:sp>
          <p:nvSpPr>
            <p:cNvPr id="159787" name="Oval 43"/>
            <p:cNvSpPr>
              <a:spLocks noChangeArrowheads="1"/>
            </p:cNvSpPr>
            <p:nvPr/>
          </p:nvSpPr>
          <p:spPr bwMode="auto">
            <a:xfrm>
              <a:off x="4560" y="3216"/>
              <a:ext cx="384" cy="3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8" name="AutoShape 44"/>
            <p:cNvSpPr>
              <a:spLocks noChangeArrowheads="1"/>
            </p:cNvSpPr>
            <p:nvPr/>
          </p:nvSpPr>
          <p:spPr bwMode="auto">
            <a:xfrm>
              <a:off x="4512" y="3360"/>
              <a:ext cx="144" cy="48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9" name="Oval 45"/>
            <p:cNvSpPr>
              <a:spLocks noChangeArrowheads="1"/>
            </p:cNvSpPr>
            <p:nvPr/>
          </p:nvSpPr>
          <p:spPr bwMode="auto">
            <a:xfrm>
              <a:off x="5088" y="3408"/>
              <a:ext cx="384" cy="3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1" name="AutoShape 47"/>
            <p:cNvSpPr>
              <a:spLocks noChangeArrowheads="1"/>
            </p:cNvSpPr>
            <p:nvPr/>
          </p:nvSpPr>
          <p:spPr bwMode="auto">
            <a:xfrm>
              <a:off x="5232" y="3696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2" name="Text Box 48"/>
            <p:cNvSpPr txBox="1">
              <a:spLocks noChangeArrowheads="1"/>
            </p:cNvSpPr>
            <p:nvPr/>
          </p:nvSpPr>
          <p:spPr bwMode="auto">
            <a:xfrm>
              <a:off x="4748" y="3867"/>
              <a:ext cx="9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Pared celular</a:t>
              </a:r>
            </a:p>
          </p:txBody>
        </p:sp>
      </p:grpSp>
      <p:grpSp>
        <p:nvGrpSpPr>
          <p:cNvPr id="159814" name="Group 70"/>
          <p:cNvGrpSpPr>
            <a:grpSpLocks/>
          </p:cNvGrpSpPr>
          <p:nvPr/>
        </p:nvGrpSpPr>
        <p:grpSpPr bwMode="auto">
          <a:xfrm>
            <a:off x="661147" y="3719426"/>
            <a:ext cx="4656137" cy="2927350"/>
            <a:chOff x="307" y="2400"/>
            <a:chExt cx="2933" cy="1844"/>
          </a:xfrm>
        </p:grpSpPr>
        <p:sp>
          <p:nvSpPr>
            <p:cNvPr id="159766" name="AutoShape 22"/>
            <p:cNvSpPr>
              <a:spLocks noChangeArrowheads="1"/>
            </p:cNvSpPr>
            <p:nvPr/>
          </p:nvSpPr>
          <p:spPr bwMode="auto">
            <a:xfrm>
              <a:off x="2160" y="2487"/>
              <a:ext cx="144" cy="48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7" name="Rectangle 23"/>
            <p:cNvSpPr>
              <a:spLocks noChangeArrowheads="1"/>
            </p:cNvSpPr>
            <p:nvPr/>
          </p:nvSpPr>
          <p:spPr bwMode="auto">
            <a:xfrm>
              <a:off x="2400" y="2400"/>
              <a:ext cx="7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 err="1"/>
                <a:t>Triosas</a:t>
              </a:r>
              <a:r>
                <a:rPr lang="en-US" sz="1800" dirty="0"/>
                <a:t>-P</a:t>
              </a:r>
            </a:p>
          </p:txBody>
        </p:sp>
        <p:sp>
          <p:nvSpPr>
            <p:cNvPr id="159769" name="Rectangle 25"/>
            <p:cNvSpPr>
              <a:spLocks noChangeArrowheads="1"/>
            </p:cNvSpPr>
            <p:nvPr/>
          </p:nvSpPr>
          <p:spPr bwMode="auto">
            <a:xfrm>
              <a:off x="2420" y="2889"/>
              <a:ext cx="8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Hexosas-P</a:t>
              </a:r>
            </a:p>
          </p:txBody>
        </p:sp>
        <p:sp>
          <p:nvSpPr>
            <p:cNvPr id="159770" name="AutoShape 26"/>
            <p:cNvSpPr>
              <a:spLocks noChangeArrowheads="1"/>
            </p:cNvSpPr>
            <p:nvPr/>
          </p:nvSpPr>
          <p:spPr bwMode="auto">
            <a:xfrm>
              <a:off x="2688" y="2688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78" name="AutoShape 34"/>
            <p:cNvSpPr>
              <a:spLocks noChangeArrowheads="1"/>
            </p:cNvSpPr>
            <p:nvPr/>
          </p:nvSpPr>
          <p:spPr bwMode="auto">
            <a:xfrm>
              <a:off x="2688" y="3120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79" name="AutoShape 35"/>
            <p:cNvSpPr>
              <a:spLocks noChangeArrowheads="1"/>
            </p:cNvSpPr>
            <p:nvPr/>
          </p:nvSpPr>
          <p:spPr bwMode="auto">
            <a:xfrm flipH="1" flipV="1">
              <a:off x="2784" y="3120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0" name="AutoShape 36"/>
            <p:cNvSpPr>
              <a:spLocks noChangeArrowheads="1"/>
            </p:cNvSpPr>
            <p:nvPr/>
          </p:nvSpPr>
          <p:spPr bwMode="auto">
            <a:xfrm flipH="1" flipV="1">
              <a:off x="2784" y="2688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1" name="Rectangle 37"/>
            <p:cNvSpPr>
              <a:spLocks noChangeArrowheads="1"/>
            </p:cNvSpPr>
            <p:nvPr/>
          </p:nvSpPr>
          <p:spPr bwMode="auto">
            <a:xfrm>
              <a:off x="2349" y="3244"/>
              <a:ext cx="874" cy="41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S</a:t>
              </a:r>
              <a:r>
                <a:rPr lang="en-US" altLang="ja-JP" sz="1800"/>
                <a:t>íntesis de </a:t>
              </a:r>
            </a:p>
            <a:p>
              <a:pPr algn="ctr"/>
              <a:r>
                <a:rPr lang="en-US" altLang="ja-JP" sz="1800"/>
                <a:t>Sacarosa</a:t>
              </a:r>
              <a:endParaRPr lang="en-US" sz="1800"/>
            </a:p>
          </p:txBody>
        </p:sp>
        <p:sp>
          <p:nvSpPr>
            <p:cNvPr id="159793" name="AutoShape 49"/>
            <p:cNvSpPr>
              <a:spLocks noChangeArrowheads="1"/>
            </p:cNvSpPr>
            <p:nvPr/>
          </p:nvSpPr>
          <p:spPr bwMode="auto">
            <a:xfrm>
              <a:off x="2736" y="3696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4" name="Rectangle 50"/>
            <p:cNvSpPr>
              <a:spLocks noChangeArrowheads="1"/>
            </p:cNvSpPr>
            <p:nvPr/>
          </p:nvSpPr>
          <p:spPr bwMode="auto">
            <a:xfrm>
              <a:off x="2400" y="3840"/>
              <a:ext cx="7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800"/>
                <a:t> Sacarosa</a:t>
              </a:r>
              <a:endParaRPr lang="en-US" sz="1800"/>
            </a:p>
          </p:txBody>
        </p:sp>
        <p:sp>
          <p:nvSpPr>
            <p:cNvPr id="159796" name="AutoShape 52"/>
            <p:cNvSpPr>
              <a:spLocks noChangeArrowheads="1"/>
            </p:cNvSpPr>
            <p:nvPr/>
          </p:nvSpPr>
          <p:spPr bwMode="auto">
            <a:xfrm flipH="1">
              <a:off x="1728" y="3936"/>
              <a:ext cx="720" cy="48"/>
            </a:xfrm>
            <a:prstGeom prst="rightArrow">
              <a:avLst>
                <a:gd name="adj1" fmla="val 50000"/>
                <a:gd name="adj2" fmla="val 2291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7" name="Rectangle 53"/>
            <p:cNvSpPr>
              <a:spLocks noChangeArrowheads="1"/>
            </p:cNvSpPr>
            <p:nvPr/>
          </p:nvSpPr>
          <p:spPr bwMode="auto">
            <a:xfrm>
              <a:off x="307" y="3840"/>
              <a:ext cx="137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800"/>
                <a:t> Transporte a otros </a:t>
              </a:r>
            </a:p>
            <a:p>
              <a:pPr algn="ctr"/>
              <a:r>
                <a:rPr lang="en-US" altLang="ja-JP" sz="1800"/>
                <a:t>tejidos via floema</a:t>
              </a:r>
              <a:endParaRPr lang="en-US" sz="18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83784" y="2424026"/>
            <a:ext cx="1095375" cy="1295400"/>
            <a:chOff x="3983784" y="2424026"/>
            <a:chExt cx="1095375" cy="1295400"/>
          </a:xfrm>
        </p:grpSpPr>
        <p:sp>
          <p:nvSpPr>
            <p:cNvPr id="159798" name="AutoShape 54"/>
            <p:cNvSpPr>
              <a:spLocks noChangeArrowheads="1"/>
            </p:cNvSpPr>
            <p:nvPr/>
          </p:nvSpPr>
          <p:spPr bwMode="auto">
            <a:xfrm flipH="1" flipV="1">
              <a:off x="4517184" y="349082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9" name="AutoShape 55"/>
            <p:cNvSpPr>
              <a:spLocks noChangeArrowheads="1"/>
            </p:cNvSpPr>
            <p:nvPr/>
          </p:nvSpPr>
          <p:spPr bwMode="auto">
            <a:xfrm flipH="1" flipV="1">
              <a:off x="4517184" y="280502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01" name="Rectangle 57"/>
            <p:cNvSpPr>
              <a:spLocks noChangeArrowheads="1"/>
            </p:cNvSpPr>
            <p:nvPr/>
          </p:nvSpPr>
          <p:spPr bwMode="auto">
            <a:xfrm>
              <a:off x="3983784" y="3109826"/>
              <a:ext cx="1095375" cy="37623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Glic</a:t>
              </a:r>
              <a:r>
                <a:rPr lang="en-US" altLang="ja-JP" sz="1800"/>
                <a:t>ó</a:t>
              </a:r>
              <a:r>
                <a:rPr lang="en-US" sz="1800"/>
                <a:t>lisis</a:t>
              </a:r>
            </a:p>
          </p:txBody>
        </p:sp>
        <p:sp>
          <p:nvSpPr>
            <p:cNvPr id="159802" name="Rectangle 58"/>
            <p:cNvSpPr>
              <a:spLocks noChangeArrowheads="1"/>
            </p:cNvSpPr>
            <p:nvPr/>
          </p:nvSpPr>
          <p:spPr bwMode="auto">
            <a:xfrm>
              <a:off x="3983784" y="2424026"/>
              <a:ext cx="10223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 err="1"/>
                <a:t>Piruvato</a:t>
              </a:r>
              <a:endParaRPr lang="en-US" sz="1800" dirty="0"/>
            </a:p>
          </p:txBody>
        </p:sp>
      </p:grpSp>
      <p:sp>
        <p:nvSpPr>
          <p:cNvPr id="64" name="Text Box 18"/>
          <p:cNvSpPr txBox="1">
            <a:spLocks noChangeArrowheads="1"/>
          </p:cNvSpPr>
          <p:nvPr/>
        </p:nvSpPr>
        <p:spPr bwMode="auto">
          <a:xfrm>
            <a:off x="82220" y="576105"/>
            <a:ext cx="536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CO</a:t>
            </a:r>
            <a:r>
              <a:rPr lang="en-US" sz="1800" baseline="-25000" dirty="0"/>
              <a:t>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3226" y="1104198"/>
            <a:ext cx="3342408" cy="3601066"/>
            <a:chOff x="203226" y="1104198"/>
            <a:chExt cx="3342408" cy="3601066"/>
          </a:xfrm>
        </p:grpSpPr>
        <p:sp>
          <p:nvSpPr>
            <p:cNvPr id="159764" name="AutoShape 20"/>
            <p:cNvSpPr>
              <a:spLocks noChangeArrowheads="1"/>
            </p:cNvSpPr>
            <p:nvPr/>
          </p:nvSpPr>
          <p:spPr bwMode="auto">
            <a:xfrm>
              <a:off x="2002584" y="3871826"/>
              <a:ext cx="228600" cy="7620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5" name="Rectangle 21"/>
            <p:cNvSpPr>
              <a:spLocks noChangeArrowheads="1"/>
            </p:cNvSpPr>
            <p:nvPr/>
          </p:nvSpPr>
          <p:spPr bwMode="auto">
            <a:xfrm>
              <a:off x="2383584" y="3733714"/>
              <a:ext cx="11620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Triosas-P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03226" y="1104198"/>
              <a:ext cx="1993033" cy="3601066"/>
              <a:chOff x="203226" y="1104198"/>
              <a:chExt cx="1993033" cy="3601066"/>
            </a:xfrm>
          </p:grpSpPr>
          <p:sp>
            <p:nvSpPr>
              <p:cNvPr id="159752" name="AutoShape 8"/>
              <p:cNvSpPr>
                <a:spLocks noChangeArrowheads="1"/>
              </p:cNvSpPr>
              <p:nvPr/>
            </p:nvSpPr>
            <p:spPr bwMode="auto">
              <a:xfrm>
                <a:off x="707184" y="3414626"/>
                <a:ext cx="914400" cy="914400"/>
              </a:xfrm>
              <a:custGeom>
                <a:avLst/>
                <a:gdLst>
                  <a:gd name="G0" fmla="+- 0 0 0"/>
                  <a:gd name="G1" fmla="+- 2660846 0 0"/>
                  <a:gd name="G2" fmla="+- 0 0 2660846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2660846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2660846"/>
                  <a:gd name="G36" fmla="sin G34 2660846"/>
                  <a:gd name="G37" fmla="+/ 2660846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70 w 21600"/>
                  <a:gd name="T5" fmla="*/ 7052 h 21600"/>
                  <a:gd name="T6" fmla="*/ 16949 w 21600"/>
                  <a:gd name="T7" fmla="*/ 16071 h 21600"/>
                  <a:gd name="T8" fmla="*/ 5735 w 21600"/>
                  <a:gd name="T9" fmla="*/ 8926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cubicBezTo>
                      <a:pt x="5400" y="13782"/>
                      <a:pt x="7817" y="16200"/>
                      <a:pt x="10800" y="16200"/>
                    </a:cubicBezTo>
                    <a:cubicBezTo>
                      <a:pt x="12376" y="16200"/>
                      <a:pt x="13874" y="15511"/>
                      <a:pt x="14899" y="14314"/>
                    </a:cubicBezTo>
                    <a:lnTo>
                      <a:pt x="18999" y="17828"/>
                    </a:lnTo>
                    <a:cubicBezTo>
                      <a:pt x="16948" y="20222"/>
                      <a:pt x="13952" y="21599"/>
                      <a:pt x="10800" y="21599"/>
                    </a:cubicBezTo>
                    <a:cubicBezTo>
                      <a:pt x="4835" y="21600"/>
                      <a:pt x="0" y="16764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61" name="AutoShape 17"/>
              <p:cNvSpPr>
                <a:spLocks noChangeArrowheads="1"/>
              </p:cNvSpPr>
              <p:nvPr/>
            </p:nvSpPr>
            <p:spPr bwMode="auto">
              <a:xfrm>
                <a:off x="1164384" y="3109826"/>
                <a:ext cx="76200" cy="228600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63" name="Rectangle 19"/>
              <p:cNvSpPr>
                <a:spLocks noChangeArrowheads="1"/>
              </p:cNvSpPr>
              <p:nvPr/>
            </p:nvSpPr>
            <p:spPr bwMode="auto">
              <a:xfrm>
                <a:off x="478584" y="4329026"/>
                <a:ext cx="1717675" cy="376238"/>
              </a:xfrm>
              <a:prstGeom prst="rect">
                <a:avLst/>
              </a:prstGeom>
              <a:noFill/>
              <a:ln w="9525">
                <a:solidFill>
                  <a:srgbClr val="00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Ciclo de Calvin</a:t>
                </a:r>
              </a:p>
            </p:txBody>
          </p:sp>
          <p:sp>
            <p:nvSpPr>
              <p:cNvPr id="66" name="AutoShape 16"/>
              <p:cNvSpPr>
                <a:spLocks noChangeArrowheads="1"/>
              </p:cNvSpPr>
              <p:nvPr/>
            </p:nvSpPr>
            <p:spPr bwMode="auto">
              <a:xfrm flipH="1">
                <a:off x="203226" y="1104198"/>
                <a:ext cx="93603" cy="2843828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AutoShape 20"/>
              <p:cNvSpPr>
                <a:spLocks noChangeArrowheads="1"/>
              </p:cNvSpPr>
              <p:nvPr/>
            </p:nvSpPr>
            <p:spPr bwMode="auto">
              <a:xfrm flipV="1">
                <a:off x="296831" y="3857538"/>
                <a:ext cx="364315" cy="90487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78584" y="577176"/>
            <a:ext cx="1600200" cy="2444782"/>
            <a:chOff x="478584" y="577176"/>
            <a:chExt cx="1600200" cy="2444782"/>
          </a:xfrm>
        </p:grpSpPr>
        <p:sp>
          <p:nvSpPr>
            <p:cNvPr id="159759" name="Text Box 15"/>
            <p:cNvSpPr txBox="1">
              <a:spLocks noChangeArrowheads="1"/>
            </p:cNvSpPr>
            <p:nvPr/>
          </p:nvSpPr>
          <p:spPr bwMode="auto">
            <a:xfrm>
              <a:off x="630984" y="1509626"/>
              <a:ext cx="1447800" cy="8255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 dirty="0" err="1"/>
                <a:t>Reacciones</a:t>
              </a:r>
              <a:r>
                <a:rPr lang="en-US" sz="1600" dirty="0"/>
                <a:t> </a:t>
              </a:r>
            </a:p>
            <a:p>
              <a:pPr algn="ctr"/>
              <a:r>
                <a:rPr lang="en-US" sz="1600" dirty="0" err="1"/>
                <a:t>Dependientes</a:t>
              </a:r>
              <a:endParaRPr lang="en-US" sz="1600" dirty="0"/>
            </a:p>
            <a:p>
              <a:pPr algn="ctr"/>
              <a:r>
                <a:rPr lang="en-US" sz="1600" dirty="0"/>
                <a:t> de </a:t>
              </a:r>
              <a:r>
                <a:rPr lang="en-US" sz="1600" dirty="0" err="1"/>
                <a:t>luz</a:t>
              </a:r>
              <a:endParaRPr lang="en-US" sz="1600" dirty="0"/>
            </a:p>
          </p:txBody>
        </p:sp>
        <p:sp>
          <p:nvSpPr>
            <p:cNvPr id="159760" name="AutoShape 16"/>
            <p:cNvSpPr>
              <a:spLocks noChangeArrowheads="1"/>
            </p:cNvSpPr>
            <p:nvPr/>
          </p:nvSpPr>
          <p:spPr bwMode="auto">
            <a:xfrm>
              <a:off x="1164384" y="242402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2" name="Text Box 18"/>
            <p:cNvSpPr txBox="1">
              <a:spLocks noChangeArrowheads="1"/>
            </p:cNvSpPr>
            <p:nvPr/>
          </p:nvSpPr>
          <p:spPr bwMode="auto">
            <a:xfrm>
              <a:off x="478584" y="2652626"/>
              <a:ext cx="14389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ATP + NADPH</a:t>
              </a:r>
            </a:p>
          </p:txBody>
        </p:sp>
        <p:sp>
          <p:nvSpPr>
            <p:cNvPr id="80" name="AutoShape 16"/>
            <p:cNvSpPr>
              <a:spLocks noChangeArrowheads="1"/>
            </p:cNvSpPr>
            <p:nvPr/>
          </p:nvSpPr>
          <p:spPr bwMode="auto">
            <a:xfrm flipH="1" flipV="1">
              <a:off x="1275303" y="958155"/>
              <a:ext cx="93603" cy="641733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Text Box 18"/>
            <p:cNvSpPr txBox="1">
              <a:spLocks noChangeArrowheads="1"/>
            </p:cNvSpPr>
            <p:nvPr/>
          </p:nvSpPr>
          <p:spPr bwMode="auto">
            <a:xfrm>
              <a:off x="1161157" y="577176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/>
                <a:t>O</a:t>
              </a:r>
              <a:r>
                <a:rPr lang="en-US" sz="1800" baseline="-25000" dirty="0"/>
                <a:t>2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469184" y="4176626"/>
            <a:ext cx="3312696" cy="2209800"/>
            <a:chOff x="1469184" y="4176626"/>
            <a:chExt cx="3312696" cy="2209800"/>
          </a:xfrm>
        </p:grpSpPr>
        <p:grpSp>
          <p:nvGrpSpPr>
            <p:cNvPr id="7" name="Group 6"/>
            <p:cNvGrpSpPr/>
            <p:nvPr/>
          </p:nvGrpSpPr>
          <p:grpSpPr>
            <a:xfrm>
              <a:off x="1469184" y="4176626"/>
              <a:ext cx="2444082" cy="1381125"/>
              <a:chOff x="1469184" y="4176626"/>
              <a:chExt cx="2444082" cy="1381125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469184" y="4176626"/>
                <a:ext cx="2324100" cy="1381125"/>
                <a:chOff x="1469184" y="4176626"/>
                <a:chExt cx="2324100" cy="1381125"/>
              </a:xfrm>
            </p:grpSpPr>
            <p:sp>
              <p:nvSpPr>
                <p:cNvPr id="159771" name="Rectangle 27"/>
                <p:cNvSpPr>
                  <a:spLocks noChangeArrowheads="1"/>
                </p:cNvSpPr>
                <p:nvPr/>
              </p:nvSpPr>
              <p:spPr bwMode="auto">
                <a:xfrm>
                  <a:off x="2491534" y="4495714"/>
                  <a:ext cx="1301750" cy="3667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 dirty="0" err="1"/>
                    <a:t>Hexosas</a:t>
                  </a:r>
                  <a:r>
                    <a:rPr lang="en-US" sz="1800" dirty="0"/>
                    <a:t>-P</a:t>
                  </a:r>
                </a:p>
              </p:txBody>
            </p:sp>
            <p:sp>
              <p:nvSpPr>
                <p:cNvPr id="159772" name="AutoShape 28"/>
                <p:cNvSpPr>
                  <a:spLocks noChangeArrowheads="1"/>
                </p:cNvSpPr>
                <p:nvPr/>
              </p:nvSpPr>
              <p:spPr bwMode="auto">
                <a:xfrm>
                  <a:off x="2916984" y="4176626"/>
                  <a:ext cx="76200" cy="22860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773" name="Rectangle 29"/>
                <p:cNvSpPr>
                  <a:spLocks noChangeArrowheads="1"/>
                </p:cNvSpPr>
                <p:nvPr/>
              </p:nvSpPr>
              <p:spPr bwMode="auto">
                <a:xfrm>
                  <a:off x="1469184" y="5181514"/>
                  <a:ext cx="2214563" cy="376237"/>
                </a:xfrm>
                <a:prstGeom prst="rect">
                  <a:avLst/>
                </a:prstGeom>
                <a:noFill/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S</a:t>
                  </a:r>
                  <a:r>
                    <a:rPr lang="en-US" altLang="ja-JP" sz="1800"/>
                    <a:t>íntesis de Almidón</a:t>
                  </a:r>
                  <a:endParaRPr lang="en-US" sz="1800"/>
                </a:p>
              </p:txBody>
            </p:sp>
            <p:sp>
              <p:nvSpPr>
                <p:cNvPr id="159774" name="AutoShape 30"/>
                <p:cNvSpPr>
                  <a:spLocks noChangeArrowheads="1"/>
                </p:cNvSpPr>
                <p:nvPr/>
              </p:nvSpPr>
              <p:spPr bwMode="auto">
                <a:xfrm>
                  <a:off x="2916984" y="4862426"/>
                  <a:ext cx="76200" cy="22860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775" name="AutoShape 31"/>
                <p:cNvSpPr>
                  <a:spLocks noChangeArrowheads="1"/>
                </p:cNvSpPr>
                <p:nvPr/>
              </p:nvSpPr>
              <p:spPr bwMode="auto">
                <a:xfrm flipH="1" flipV="1">
                  <a:off x="2688384" y="4862426"/>
                  <a:ext cx="76200" cy="22860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776" name="AutoShape 32"/>
                <p:cNvSpPr>
                  <a:spLocks noChangeArrowheads="1"/>
                </p:cNvSpPr>
                <p:nvPr/>
              </p:nvSpPr>
              <p:spPr bwMode="auto">
                <a:xfrm flipH="1" flipV="1">
                  <a:off x="2688384" y="4176626"/>
                  <a:ext cx="76200" cy="22860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4" name="AutoShape 73"/>
              <p:cNvSpPr>
                <a:spLocks noChangeArrowheads="1"/>
              </p:cNvSpPr>
              <p:nvPr/>
            </p:nvSpPr>
            <p:spPr bwMode="auto">
              <a:xfrm>
                <a:off x="3532266" y="4667164"/>
                <a:ext cx="381000" cy="76200"/>
              </a:xfrm>
              <a:prstGeom prst="leftArrow">
                <a:avLst>
                  <a:gd name="adj1" fmla="val 50000"/>
                  <a:gd name="adj2" fmla="val 1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8" name="AutoShape 52"/>
            <p:cNvSpPr>
              <a:spLocks noChangeArrowheads="1"/>
            </p:cNvSpPr>
            <p:nvPr/>
          </p:nvSpPr>
          <p:spPr bwMode="auto">
            <a:xfrm>
              <a:off x="2962440" y="6310226"/>
              <a:ext cx="1143000" cy="76200"/>
            </a:xfrm>
            <a:prstGeom prst="rightArrow">
              <a:avLst>
                <a:gd name="adj1" fmla="val 50000"/>
                <a:gd name="adj2" fmla="val 2291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AutoShape 35"/>
            <p:cNvSpPr>
              <a:spLocks noChangeArrowheads="1"/>
            </p:cNvSpPr>
            <p:nvPr/>
          </p:nvSpPr>
          <p:spPr bwMode="auto">
            <a:xfrm flipH="1" flipV="1">
              <a:off x="4705680" y="575710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46024" y="476193"/>
            <a:ext cx="3657600" cy="4090793"/>
            <a:chOff x="5346024" y="476193"/>
            <a:chExt cx="3657600" cy="4090793"/>
          </a:xfrm>
        </p:grpSpPr>
        <p:grpSp>
          <p:nvGrpSpPr>
            <p:cNvPr id="9" name="Group 8"/>
            <p:cNvGrpSpPr/>
            <p:nvPr/>
          </p:nvGrpSpPr>
          <p:grpSpPr>
            <a:xfrm>
              <a:off x="5346024" y="476193"/>
              <a:ext cx="3657600" cy="4090793"/>
              <a:chOff x="5279184" y="583137"/>
              <a:chExt cx="3657600" cy="3898289"/>
            </a:xfrm>
          </p:grpSpPr>
          <p:sp>
            <p:nvSpPr>
              <p:cNvPr id="159800" name="Rectangle 56"/>
              <p:cNvSpPr>
                <a:spLocks noChangeArrowheads="1"/>
              </p:cNvSpPr>
              <p:nvPr/>
            </p:nvSpPr>
            <p:spPr bwMode="auto">
              <a:xfrm>
                <a:off x="5507784" y="1357226"/>
                <a:ext cx="3429000" cy="31242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05" name="AutoShape 61"/>
              <p:cNvSpPr>
                <a:spLocks noChangeArrowheads="1"/>
              </p:cNvSpPr>
              <p:nvPr/>
            </p:nvSpPr>
            <p:spPr bwMode="auto">
              <a:xfrm>
                <a:off x="5279184" y="2585448"/>
                <a:ext cx="381000" cy="106363"/>
              </a:xfrm>
              <a:prstGeom prst="rightArrow">
                <a:avLst>
                  <a:gd name="adj1" fmla="val 50000"/>
                  <a:gd name="adj2" fmla="val 89552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06" name="Rectangle 62"/>
              <p:cNvSpPr>
                <a:spLocks noChangeArrowheads="1"/>
              </p:cNvSpPr>
              <p:nvPr/>
            </p:nvSpPr>
            <p:spPr bwMode="auto">
              <a:xfrm>
                <a:off x="5768134" y="1922376"/>
                <a:ext cx="12636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Acetil-CoA</a:t>
                </a:r>
              </a:p>
            </p:txBody>
          </p:sp>
          <p:sp>
            <p:nvSpPr>
              <p:cNvPr id="159807" name="AutoShape 63"/>
              <p:cNvSpPr>
                <a:spLocks noChangeArrowheads="1"/>
              </p:cNvSpPr>
              <p:nvPr/>
            </p:nvSpPr>
            <p:spPr bwMode="auto">
              <a:xfrm>
                <a:off x="7031784" y="2074776"/>
                <a:ext cx="228600" cy="76200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08" name="AutoShape 64"/>
              <p:cNvSpPr>
                <a:spLocks noChangeArrowheads="1"/>
              </p:cNvSpPr>
              <p:nvPr/>
            </p:nvSpPr>
            <p:spPr bwMode="auto">
              <a:xfrm>
                <a:off x="7412784" y="1769976"/>
                <a:ext cx="914400" cy="914400"/>
              </a:xfrm>
              <a:custGeom>
                <a:avLst/>
                <a:gdLst>
                  <a:gd name="G0" fmla="+- 0 0 0"/>
                  <a:gd name="G1" fmla="+- 2660846 0 0"/>
                  <a:gd name="G2" fmla="+- 0 0 2660846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2660846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2660846"/>
                  <a:gd name="G36" fmla="sin G34 2660846"/>
                  <a:gd name="G37" fmla="+/ 2660846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70 w 21600"/>
                  <a:gd name="T5" fmla="*/ 7052 h 21600"/>
                  <a:gd name="T6" fmla="*/ 16949 w 21600"/>
                  <a:gd name="T7" fmla="*/ 16071 h 21600"/>
                  <a:gd name="T8" fmla="*/ 5735 w 21600"/>
                  <a:gd name="T9" fmla="*/ 8926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cubicBezTo>
                      <a:pt x="5400" y="13782"/>
                      <a:pt x="7817" y="16200"/>
                      <a:pt x="10800" y="16200"/>
                    </a:cubicBezTo>
                    <a:cubicBezTo>
                      <a:pt x="12376" y="16200"/>
                      <a:pt x="13874" y="15511"/>
                      <a:pt x="14899" y="14314"/>
                    </a:cubicBezTo>
                    <a:lnTo>
                      <a:pt x="18999" y="17828"/>
                    </a:lnTo>
                    <a:cubicBezTo>
                      <a:pt x="16948" y="20222"/>
                      <a:pt x="13952" y="21599"/>
                      <a:pt x="10800" y="21599"/>
                    </a:cubicBezTo>
                    <a:cubicBezTo>
                      <a:pt x="4835" y="21600"/>
                      <a:pt x="0" y="16764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09" name="Rectangle 65"/>
              <p:cNvSpPr>
                <a:spLocks noChangeArrowheads="1"/>
              </p:cNvSpPr>
              <p:nvPr/>
            </p:nvSpPr>
            <p:spPr bwMode="auto">
              <a:xfrm>
                <a:off x="7104809" y="2765339"/>
                <a:ext cx="1679575" cy="376238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 err="1"/>
                  <a:t>Ciclo</a:t>
                </a:r>
                <a:r>
                  <a:rPr lang="en-US" sz="1800" dirty="0"/>
                  <a:t> de Krebs</a:t>
                </a:r>
              </a:p>
            </p:txBody>
          </p:sp>
          <p:sp>
            <p:nvSpPr>
              <p:cNvPr id="159810" name="Rectangle 66"/>
              <p:cNvSpPr>
                <a:spLocks noChangeArrowheads="1"/>
              </p:cNvSpPr>
              <p:nvPr/>
            </p:nvSpPr>
            <p:spPr bwMode="auto">
              <a:xfrm>
                <a:off x="5547882" y="2941260"/>
                <a:ext cx="1454150" cy="6413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 err="1"/>
                  <a:t>Respirac</a:t>
                </a:r>
                <a:r>
                  <a:rPr lang="en-US" altLang="ja-JP" sz="1800" dirty="0" err="1"/>
                  <a:t>ión</a:t>
                </a:r>
                <a:r>
                  <a:rPr lang="en-US" altLang="ja-JP" sz="1800" dirty="0"/>
                  <a:t> </a:t>
                </a:r>
              </a:p>
              <a:p>
                <a:r>
                  <a:rPr lang="en-US" altLang="ja-JP" sz="1800" dirty="0" err="1"/>
                  <a:t>Mitocondrial</a:t>
                </a:r>
                <a:endParaRPr lang="en-US" sz="1800" dirty="0"/>
              </a:p>
            </p:txBody>
          </p:sp>
          <p:sp>
            <p:nvSpPr>
              <p:cNvPr id="159824" name="Rectangle 80"/>
              <p:cNvSpPr>
                <a:spLocks noChangeArrowheads="1"/>
              </p:cNvSpPr>
              <p:nvPr/>
            </p:nvSpPr>
            <p:spPr bwMode="auto">
              <a:xfrm>
                <a:off x="5660184" y="2379576"/>
                <a:ext cx="10223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 err="1"/>
                  <a:t>Piruvato</a:t>
                </a:r>
                <a:endParaRPr lang="en-US" sz="1800" dirty="0"/>
              </a:p>
            </p:txBody>
          </p:sp>
          <p:sp>
            <p:nvSpPr>
              <p:cNvPr id="159825" name="AutoShape 81"/>
              <p:cNvSpPr>
                <a:spLocks noChangeArrowheads="1"/>
              </p:cNvSpPr>
              <p:nvPr/>
            </p:nvSpPr>
            <p:spPr bwMode="auto">
              <a:xfrm flipH="1" flipV="1">
                <a:off x="6193584" y="2227176"/>
                <a:ext cx="76200" cy="228600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AutoShape 16"/>
              <p:cNvSpPr>
                <a:spLocks noChangeArrowheads="1"/>
              </p:cNvSpPr>
              <p:nvPr/>
            </p:nvSpPr>
            <p:spPr bwMode="auto">
              <a:xfrm flipH="1">
                <a:off x="7444868" y="998908"/>
                <a:ext cx="93603" cy="641733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Text Box 18"/>
              <p:cNvSpPr txBox="1">
                <a:spLocks noChangeArrowheads="1"/>
              </p:cNvSpPr>
              <p:nvPr/>
            </p:nvSpPr>
            <p:spPr bwMode="auto">
              <a:xfrm>
                <a:off x="7314738" y="588058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/>
                  <a:t>O</a:t>
                </a:r>
                <a:r>
                  <a:rPr lang="en-US" sz="1800" baseline="-25000" dirty="0"/>
                  <a:t>2</a:t>
                </a:r>
              </a:p>
            </p:txBody>
          </p:sp>
          <p:sp>
            <p:nvSpPr>
              <p:cNvPr id="85" name="Text Box 18"/>
              <p:cNvSpPr txBox="1">
                <a:spLocks noChangeArrowheads="1"/>
              </p:cNvSpPr>
              <p:nvPr/>
            </p:nvSpPr>
            <p:spPr bwMode="auto">
              <a:xfrm>
                <a:off x="8058909" y="583137"/>
                <a:ext cx="53655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/>
                  <a:t>CO</a:t>
                </a:r>
                <a:r>
                  <a:rPr lang="en-US" sz="1800" baseline="-25000" dirty="0"/>
                  <a:t>2</a:t>
                </a:r>
              </a:p>
            </p:txBody>
          </p:sp>
          <p:sp>
            <p:nvSpPr>
              <p:cNvPr id="87" name="AutoShape 16"/>
              <p:cNvSpPr>
                <a:spLocks noChangeArrowheads="1"/>
              </p:cNvSpPr>
              <p:nvPr/>
            </p:nvSpPr>
            <p:spPr bwMode="auto">
              <a:xfrm flipH="1" flipV="1">
                <a:off x="8260338" y="994564"/>
                <a:ext cx="93603" cy="641733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0" name="Text Box 18"/>
            <p:cNvSpPr txBox="1">
              <a:spLocks noChangeArrowheads="1"/>
            </p:cNvSpPr>
            <p:nvPr/>
          </p:nvSpPr>
          <p:spPr bwMode="auto">
            <a:xfrm>
              <a:off x="7391150" y="3347786"/>
              <a:ext cx="13196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ATP + NADH </a:t>
              </a:r>
            </a:p>
          </p:txBody>
        </p:sp>
        <p:sp>
          <p:nvSpPr>
            <p:cNvPr id="101" name="AutoShape 16"/>
            <p:cNvSpPr>
              <a:spLocks noChangeArrowheads="1"/>
            </p:cNvSpPr>
            <p:nvPr/>
          </p:nvSpPr>
          <p:spPr bwMode="auto">
            <a:xfrm>
              <a:off x="7912748" y="3190624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" name="AutoShape 16"/>
            <p:cNvSpPr>
              <a:spLocks noChangeArrowheads="1"/>
            </p:cNvSpPr>
            <p:nvPr/>
          </p:nvSpPr>
          <p:spPr bwMode="auto">
            <a:xfrm>
              <a:off x="8212196" y="3690592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65"/>
            <p:cNvSpPr>
              <a:spLocks noChangeArrowheads="1"/>
            </p:cNvSpPr>
            <p:nvPr/>
          </p:nvSpPr>
          <p:spPr bwMode="auto">
            <a:xfrm>
              <a:off x="7407159" y="3830962"/>
              <a:ext cx="1266467" cy="64633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err="1"/>
                <a:t>Caden</a:t>
              </a:r>
              <a:r>
                <a:rPr lang="en-US" dirty="0" err="1"/>
                <a:t>a</a:t>
              </a:r>
              <a:r>
                <a:rPr lang="en-US" dirty="0"/>
                <a:t> </a:t>
              </a:r>
            </a:p>
            <a:p>
              <a:pPr algn="ctr"/>
              <a:r>
                <a:rPr lang="en-US" dirty="0" err="1"/>
                <a:t>respiratoria</a:t>
              </a:r>
              <a:endParaRPr lang="en-US" sz="1800" dirty="0"/>
            </a:p>
          </p:txBody>
        </p:sp>
        <p:sp>
          <p:nvSpPr>
            <p:cNvPr id="104" name="AutoShape 73"/>
            <p:cNvSpPr>
              <a:spLocks noChangeArrowheads="1"/>
            </p:cNvSpPr>
            <p:nvPr/>
          </p:nvSpPr>
          <p:spPr bwMode="auto">
            <a:xfrm>
              <a:off x="6915867" y="4100426"/>
              <a:ext cx="381000" cy="76200"/>
            </a:xfrm>
            <a:prstGeom prst="leftArrow">
              <a:avLst>
                <a:gd name="adj1" fmla="val 50000"/>
                <a:gd name="adj2" fmla="val 1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Text Box 18"/>
            <p:cNvSpPr txBox="1">
              <a:spLocks noChangeArrowheads="1"/>
            </p:cNvSpPr>
            <p:nvPr/>
          </p:nvSpPr>
          <p:spPr bwMode="auto">
            <a:xfrm>
              <a:off x="6279866" y="3942318"/>
              <a:ext cx="5319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ATP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302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82" name="Rectangle 38"/>
          <p:cNvSpPr>
            <a:spLocks noChangeArrowheads="1"/>
          </p:cNvSpPr>
          <p:nvPr/>
        </p:nvSpPr>
        <p:spPr bwMode="auto">
          <a:xfrm>
            <a:off x="326184" y="1172693"/>
            <a:ext cx="8763000" cy="468033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241" y="-184844"/>
            <a:ext cx="7772400" cy="1143000"/>
          </a:xfrm>
        </p:spPr>
        <p:txBody>
          <a:bodyPr>
            <a:normAutofit/>
          </a:bodyPr>
          <a:lstStyle/>
          <a:p>
            <a:r>
              <a:rPr kumimoji="0" lang="en-US" altLang="ja-JP" sz="4000" dirty="0" err="1"/>
              <a:t>Destino</a:t>
            </a:r>
            <a:r>
              <a:rPr kumimoji="0" lang="en-US" altLang="ja-JP" sz="4000" dirty="0"/>
              <a:t> de </a:t>
            </a:r>
            <a:r>
              <a:rPr kumimoji="0" lang="en-US" altLang="ja-JP" sz="4000" dirty="0" err="1"/>
              <a:t>Fotoasimilados</a:t>
            </a:r>
            <a:endParaRPr kumimoji="0" lang="en-US" sz="4000" dirty="0"/>
          </a:p>
        </p:txBody>
      </p:sp>
      <p:sp>
        <p:nvSpPr>
          <p:cNvPr id="159751" name="Rectangle 7"/>
          <p:cNvSpPr>
            <a:spLocks noChangeArrowheads="1"/>
          </p:cNvSpPr>
          <p:nvPr/>
        </p:nvSpPr>
        <p:spPr bwMode="auto">
          <a:xfrm>
            <a:off x="478584" y="1433426"/>
            <a:ext cx="3200400" cy="426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9758" name="Text Box 14"/>
          <p:cNvSpPr txBox="1">
            <a:spLocks noChangeArrowheads="1"/>
          </p:cNvSpPr>
          <p:nvPr/>
        </p:nvSpPr>
        <p:spPr bwMode="auto">
          <a:xfrm>
            <a:off x="4158409" y="2720889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59815" name="Group 71"/>
          <p:cNvGrpSpPr>
            <a:grpSpLocks/>
          </p:cNvGrpSpPr>
          <p:nvPr/>
        </p:nvGrpSpPr>
        <p:grpSpPr bwMode="auto">
          <a:xfrm>
            <a:off x="5355384" y="4633826"/>
            <a:ext cx="3886200" cy="1781175"/>
            <a:chOff x="3264" y="2976"/>
            <a:chExt cx="2448" cy="1122"/>
          </a:xfrm>
        </p:grpSpPr>
        <p:sp>
          <p:nvSpPr>
            <p:cNvPr id="159784" name="AutoShape 40"/>
            <p:cNvSpPr>
              <a:spLocks noChangeArrowheads="1"/>
            </p:cNvSpPr>
            <p:nvPr/>
          </p:nvSpPr>
          <p:spPr bwMode="auto">
            <a:xfrm>
              <a:off x="3264" y="2976"/>
              <a:ext cx="720" cy="48"/>
            </a:xfrm>
            <a:prstGeom prst="rightArrow">
              <a:avLst>
                <a:gd name="adj1" fmla="val 50000"/>
                <a:gd name="adj2" fmla="val 2291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5" name="AutoShape 41"/>
            <p:cNvSpPr>
              <a:spLocks noChangeArrowheads="1"/>
            </p:cNvSpPr>
            <p:nvPr/>
          </p:nvSpPr>
          <p:spPr bwMode="auto">
            <a:xfrm>
              <a:off x="3972" y="3072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6" name="Rectangle 42"/>
            <p:cNvSpPr>
              <a:spLocks noChangeArrowheads="1"/>
            </p:cNvSpPr>
            <p:nvPr/>
          </p:nvSpPr>
          <p:spPr bwMode="auto">
            <a:xfrm>
              <a:off x="3588" y="3244"/>
              <a:ext cx="834" cy="41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S</a:t>
              </a:r>
              <a:r>
                <a:rPr lang="en-US" altLang="ja-JP" sz="1800"/>
                <a:t>íntesis de</a:t>
              </a:r>
            </a:p>
            <a:p>
              <a:r>
                <a:rPr lang="en-US" altLang="ja-JP" sz="1800"/>
                <a:t> Celulosa</a:t>
              </a:r>
              <a:endParaRPr lang="en-US" sz="1800"/>
            </a:p>
          </p:txBody>
        </p:sp>
        <p:sp>
          <p:nvSpPr>
            <p:cNvPr id="159787" name="Oval 43"/>
            <p:cNvSpPr>
              <a:spLocks noChangeArrowheads="1"/>
            </p:cNvSpPr>
            <p:nvPr/>
          </p:nvSpPr>
          <p:spPr bwMode="auto">
            <a:xfrm>
              <a:off x="4560" y="3216"/>
              <a:ext cx="384" cy="3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8" name="AutoShape 44"/>
            <p:cNvSpPr>
              <a:spLocks noChangeArrowheads="1"/>
            </p:cNvSpPr>
            <p:nvPr/>
          </p:nvSpPr>
          <p:spPr bwMode="auto">
            <a:xfrm>
              <a:off x="4512" y="3360"/>
              <a:ext cx="144" cy="48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9" name="Oval 45"/>
            <p:cNvSpPr>
              <a:spLocks noChangeArrowheads="1"/>
            </p:cNvSpPr>
            <p:nvPr/>
          </p:nvSpPr>
          <p:spPr bwMode="auto">
            <a:xfrm>
              <a:off x="5088" y="3408"/>
              <a:ext cx="384" cy="3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1" name="AutoShape 47"/>
            <p:cNvSpPr>
              <a:spLocks noChangeArrowheads="1"/>
            </p:cNvSpPr>
            <p:nvPr/>
          </p:nvSpPr>
          <p:spPr bwMode="auto">
            <a:xfrm>
              <a:off x="5232" y="3696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2" name="Text Box 48"/>
            <p:cNvSpPr txBox="1">
              <a:spLocks noChangeArrowheads="1"/>
            </p:cNvSpPr>
            <p:nvPr/>
          </p:nvSpPr>
          <p:spPr bwMode="auto">
            <a:xfrm>
              <a:off x="4748" y="3867"/>
              <a:ext cx="9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Pared celular</a:t>
              </a:r>
            </a:p>
          </p:txBody>
        </p:sp>
      </p:grpSp>
      <p:grpSp>
        <p:nvGrpSpPr>
          <p:cNvPr id="159814" name="Group 70"/>
          <p:cNvGrpSpPr>
            <a:grpSpLocks/>
          </p:cNvGrpSpPr>
          <p:nvPr/>
        </p:nvGrpSpPr>
        <p:grpSpPr bwMode="auto">
          <a:xfrm>
            <a:off x="661147" y="3719426"/>
            <a:ext cx="4656137" cy="2927350"/>
            <a:chOff x="307" y="2400"/>
            <a:chExt cx="2933" cy="1844"/>
          </a:xfrm>
        </p:grpSpPr>
        <p:sp>
          <p:nvSpPr>
            <p:cNvPr id="159766" name="AutoShape 22"/>
            <p:cNvSpPr>
              <a:spLocks noChangeArrowheads="1"/>
            </p:cNvSpPr>
            <p:nvPr/>
          </p:nvSpPr>
          <p:spPr bwMode="auto">
            <a:xfrm>
              <a:off x="2160" y="2487"/>
              <a:ext cx="144" cy="48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7" name="Rectangle 23"/>
            <p:cNvSpPr>
              <a:spLocks noChangeArrowheads="1"/>
            </p:cNvSpPr>
            <p:nvPr/>
          </p:nvSpPr>
          <p:spPr bwMode="auto">
            <a:xfrm>
              <a:off x="2400" y="2400"/>
              <a:ext cx="7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 err="1"/>
                <a:t>Triosas</a:t>
              </a:r>
              <a:r>
                <a:rPr lang="en-US" sz="1800" dirty="0"/>
                <a:t>-P</a:t>
              </a:r>
            </a:p>
          </p:txBody>
        </p:sp>
        <p:sp>
          <p:nvSpPr>
            <p:cNvPr id="159769" name="Rectangle 25"/>
            <p:cNvSpPr>
              <a:spLocks noChangeArrowheads="1"/>
            </p:cNvSpPr>
            <p:nvPr/>
          </p:nvSpPr>
          <p:spPr bwMode="auto">
            <a:xfrm>
              <a:off x="2420" y="2889"/>
              <a:ext cx="8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Hexosas-P</a:t>
              </a:r>
            </a:p>
          </p:txBody>
        </p:sp>
        <p:sp>
          <p:nvSpPr>
            <p:cNvPr id="159770" name="AutoShape 26"/>
            <p:cNvSpPr>
              <a:spLocks noChangeArrowheads="1"/>
            </p:cNvSpPr>
            <p:nvPr/>
          </p:nvSpPr>
          <p:spPr bwMode="auto">
            <a:xfrm>
              <a:off x="2688" y="2688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78" name="AutoShape 34"/>
            <p:cNvSpPr>
              <a:spLocks noChangeArrowheads="1"/>
            </p:cNvSpPr>
            <p:nvPr/>
          </p:nvSpPr>
          <p:spPr bwMode="auto">
            <a:xfrm>
              <a:off x="2688" y="3120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79" name="AutoShape 35"/>
            <p:cNvSpPr>
              <a:spLocks noChangeArrowheads="1"/>
            </p:cNvSpPr>
            <p:nvPr/>
          </p:nvSpPr>
          <p:spPr bwMode="auto">
            <a:xfrm flipH="1" flipV="1">
              <a:off x="2784" y="3120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0" name="AutoShape 36"/>
            <p:cNvSpPr>
              <a:spLocks noChangeArrowheads="1"/>
            </p:cNvSpPr>
            <p:nvPr/>
          </p:nvSpPr>
          <p:spPr bwMode="auto">
            <a:xfrm flipH="1" flipV="1">
              <a:off x="2784" y="2688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1" name="Rectangle 37"/>
            <p:cNvSpPr>
              <a:spLocks noChangeArrowheads="1"/>
            </p:cNvSpPr>
            <p:nvPr/>
          </p:nvSpPr>
          <p:spPr bwMode="auto">
            <a:xfrm>
              <a:off x="2349" y="3244"/>
              <a:ext cx="874" cy="41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S</a:t>
              </a:r>
              <a:r>
                <a:rPr lang="en-US" altLang="ja-JP" sz="1800"/>
                <a:t>íntesis de </a:t>
              </a:r>
            </a:p>
            <a:p>
              <a:pPr algn="ctr"/>
              <a:r>
                <a:rPr lang="en-US" altLang="ja-JP" sz="1800"/>
                <a:t>Sacarosa</a:t>
              </a:r>
              <a:endParaRPr lang="en-US" sz="1800"/>
            </a:p>
          </p:txBody>
        </p:sp>
        <p:sp>
          <p:nvSpPr>
            <p:cNvPr id="159793" name="AutoShape 49"/>
            <p:cNvSpPr>
              <a:spLocks noChangeArrowheads="1"/>
            </p:cNvSpPr>
            <p:nvPr/>
          </p:nvSpPr>
          <p:spPr bwMode="auto">
            <a:xfrm>
              <a:off x="2736" y="3696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4" name="Rectangle 50"/>
            <p:cNvSpPr>
              <a:spLocks noChangeArrowheads="1"/>
            </p:cNvSpPr>
            <p:nvPr/>
          </p:nvSpPr>
          <p:spPr bwMode="auto">
            <a:xfrm>
              <a:off x="2400" y="3840"/>
              <a:ext cx="7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800"/>
                <a:t> Sacarosa</a:t>
              </a:r>
              <a:endParaRPr lang="en-US" sz="1800"/>
            </a:p>
          </p:txBody>
        </p:sp>
        <p:sp>
          <p:nvSpPr>
            <p:cNvPr id="159796" name="AutoShape 52"/>
            <p:cNvSpPr>
              <a:spLocks noChangeArrowheads="1"/>
            </p:cNvSpPr>
            <p:nvPr/>
          </p:nvSpPr>
          <p:spPr bwMode="auto">
            <a:xfrm flipH="1">
              <a:off x="1728" y="3936"/>
              <a:ext cx="720" cy="48"/>
            </a:xfrm>
            <a:prstGeom prst="rightArrow">
              <a:avLst>
                <a:gd name="adj1" fmla="val 50000"/>
                <a:gd name="adj2" fmla="val 2291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7" name="Rectangle 53"/>
            <p:cNvSpPr>
              <a:spLocks noChangeArrowheads="1"/>
            </p:cNvSpPr>
            <p:nvPr/>
          </p:nvSpPr>
          <p:spPr bwMode="auto">
            <a:xfrm>
              <a:off x="307" y="3840"/>
              <a:ext cx="137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800"/>
                <a:t> Transporte a otros </a:t>
              </a:r>
            </a:p>
            <a:p>
              <a:pPr algn="ctr"/>
              <a:r>
                <a:rPr lang="en-US" altLang="ja-JP" sz="1800"/>
                <a:t>tejidos via floema</a:t>
              </a:r>
              <a:endParaRPr lang="en-US" sz="18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83784" y="2424026"/>
            <a:ext cx="1095375" cy="1295400"/>
            <a:chOff x="3983784" y="2424026"/>
            <a:chExt cx="1095375" cy="1295400"/>
          </a:xfrm>
        </p:grpSpPr>
        <p:sp>
          <p:nvSpPr>
            <p:cNvPr id="159798" name="AutoShape 54"/>
            <p:cNvSpPr>
              <a:spLocks noChangeArrowheads="1"/>
            </p:cNvSpPr>
            <p:nvPr/>
          </p:nvSpPr>
          <p:spPr bwMode="auto">
            <a:xfrm flipH="1" flipV="1">
              <a:off x="4517184" y="349082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9" name="AutoShape 55"/>
            <p:cNvSpPr>
              <a:spLocks noChangeArrowheads="1"/>
            </p:cNvSpPr>
            <p:nvPr/>
          </p:nvSpPr>
          <p:spPr bwMode="auto">
            <a:xfrm flipH="1" flipV="1">
              <a:off x="4517184" y="280502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01" name="Rectangle 57"/>
            <p:cNvSpPr>
              <a:spLocks noChangeArrowheads="1"/>
            </p:cNvSpPr>
            <p:nvPr/>
          </p:nvSpPr>
          <p:spPr bwMode="auto">
            <a:xfrm>
              <a:off x="3983784" y="3109826"/>
              <a:ext cx="1095375" cy="37623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Glic</a:t>
              </a:r>
              <a:r>
                <a:rPr lang="en-US" altLang="ja-JP" sz="1800"/>
                <a:t>ó</a:t>
              </a:r>
              <a:r>
                <a:rPr lang="en-US" sz="1800"/>
                <a:t>lisis</a:t>
              </a:r>
            </a:p>
          </p:txBody>
        </p:sp>
        <p:sp>
          <p:nvSpPr>
            <p:cNvPr id="159802" name="Rectangle 58"/>
            <p:cNvSpPr>
              <a:spLocks noChangeArrowheads="1"/>
            </p:cNvSpPr>
            <p:nvPr/>
          </p:nvSpPr>
          <p:spPr bwMode="auto">
            <a:xfrm>
              <a:off x="3983784" y="2424026"/>
              <a:ext cx="10223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 err="1"/>
                <a:t>Piruvato</a:t>
              </a:r>
              <a:endParaRPr lang="en-US" sz="18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31384" y="1814426"/>
            <a:ext cx="1590675" cy="609600"/>
            <a:chOff x="3831384" y="1814426"/>
            <a:chExt cx="1590675" cy="609600"/>
          </a:xfrm>
        </p:grpSpPr>
        <p:sp>
          <p:nvSpPr>
            <p:cNvPr id="159803" name="AutoShape 59"/>
            <p:cNvSpPr>
              <a:spLocks noChangeArrowheads="1"/>
            </p:cNvSpPr>
            <p:nvPr/>
          </p:nvSpPr>
          <p:spPr bwMode="auto">
            <a:xfrm flipH="1" flipV="1">
              <a:off x="4485434" y="219542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04" name="Rectangle 60"/>
            <p:cNvSpPr>
              <a:spLocks noChangeArrowheads="1"/>
            </p:cNvSpPr>
            <p:nvPr/>
          </p:nvSpPr>
          <p:spPr bwMode="auto">
            <a:xfrm>
              <a:off x="3831384" y="1814426"/>
              <a:ext cx="1590675" cy="376238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 err="1"/>
                <a:t>Fermentaci</a:t>
              </a:r>
              <a:r>
                <a:rPr lang="en-US" altLang="ja-JP" sz="1800" dirty="0" err="1"/>
                <a:t>ón</a:t>
              </a:r>
              <a:endParaRPr lang="en-US" sz="1800" dirty="0"/>
            </a:p>
          </p:txBody>
        </p:sp>
      </p:grpSp>
      <p:sp>
        <p:nvSpPr>
          <p:cNvPr id="64" name="Text Box 18"/>
          <p:cNvSpPr txBox="1">
            <a:spLocks noChangeArrowheads="1"/>
          </p:cNvSpPr>
          <p:nvPr/>
        </p:nvSpPr>
        <p:spPr bwMode="auto">
          <a:xfrm>
            <a:off x="82220" y="576105"/>
            <a:ext cx="536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CO</a:t>
            </a:r>
            <a:r>
              <a:rPr lang="en-US" sz="1800" baseline="-25000" dirty="0"/>
              <a:t>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3226" y="1104198"/>
            <a:ext cx="3342408" cy="3601066"/>
            <a:chOff x="203226" y="1104198"/>
            <a:chExt cx="3342408" cy="3601066"/>
          </a:xfrm>
        </p:grpSpPr>
        <p:sp>
          <p:nvSpPr>
            <p:cNvPr id="159764" name="AutoShape 20"/>
            <p:cNvSpPr>
              <a:spLocks noChangeArrowheads="1"/>
            </p:cNvSpPr>
            <p:nvPr/>
          </p:nvSpPr>
          <p:spPr bwMode="auto">
            <a:xfrm>
              <a:off x="2002584" y="3871826"/>
              <a:ext cx="228600" cy="7620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5" name="Rectangle 21"/>
            <p:cNvSpPr>
              <a:spLocks noChangeArrowheads="1"/>
            </p:cNvSpPr>
            <p:nvPr/>
          </p:nvSpPr>
          <p:spPr bwMode="auto">
            <a:xfrm>
              <a:off x="2383584" y="3733714"/>
              <a:ext cx="11620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Triosas-P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03226" y="1104198"/>
              <a:ext cx="1993033" cy="3601066"/>
              <a:chOff x="203226" y="1104198"/>
              <a:chExt cx="1993033" cy="3601066"/>
            </a:xfrm>
          </p:grpSpPr>
          <p:sp>
            <p:nvSpPr>
              <p:cNvPr id="159752" name="AutoShape 8"/>
              <p:cNvSpPr>
                <a:spLocks noChangeArrowheads="1"/>
              </p:cNvSpPr>
              <p:nvPr/>
            </p:nvSpPr>
            <p:spPr bwMode="auto">
              <a:xfrm>
                <a:off x="707184" y="3414626"/>
                <a:ext cx="914400" cy="914400"/>
              </a:xfrm>
              <a:custGeom>
                <a:avLst/>
                <a:gdLst>
                  <a:gd name="G0" fmla="+- 0 0 0"/>
                  <a:gd name="G1" fmla="+- 2660846 0 0"/>
                  <a:gd name="G2" fmla="+- 0 0 2660846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2660846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2660846"/>
                  <a:gd name="G36" fmla="sin G34 2660846"/>
                  <a:gd name="G37" fmla="+/ 2660846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70 w 21600"/>
                  <a:gd name="T5" fmla="*/ 7052 h 21600"/>
                  <a:gd name="T6" fmla="*/ 16949 w 21600"/>
                  <a:gd name="T7" fmla="*/ 16071 h 21600"/>
                  <a:gd name="T8" fmla="*/ 5735 w 21600"/>
                  <a:gd name="T9" fmla="*/ 8926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cubicBezTo>
                      <a:pt x="5400" y="13782"/>
                      <a:pt x="7817" y="16200"/>
                      <a:pt x="10800" y="16200"/>
                    </a:cubicBezTo>
                    <a:cubicBezTo>
                      <a:pt x="12376" y="16200"/>
                      <a:pt x="13874" y="15511"/>
                      <a:pt x="14899" y="14314"/>
                    </a:cubicBezTo>
                    <a:lnTo>
                      <a:pt x="18999" y="17828"/>
                    </a:lnTo>
                    <a:cubicBezTo>
                      <a:pt x="16948" y="20222"/>
                      <a:pt x="13952" y="21599"/>
                      <a:pt x="10800" y="21599"/>
                    </a:cubicBezTo>
                    <a:cubicBezTo>
                      <a:pt x="4835" y="21600"/>
                      <a:pt x="0" y="16764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61" name="AutoShape 17"/>
              <p:cNvSpPr>
                <a:spLocks noChangeArrowheads="1"/>
              </p:cNvSpPr>
              <p:nvPr/>
            </p:nvSpPr>
            <p:spPr bwMode="auto">
              <a:xfrm>
                <a:off x="1164384" y="3109826"/>
                <a:ext cx="76200" cy="228600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63" name="Rectangle 19"/>
              <p:cNvSpPr>
                <a:spLocks noChangeArrowheads="1"/>
              </p:cNvSpPr>
              <p:nvPr/>
            </p:nvSpPr>
            <p:spPr bwMode="auto">
              <a:xfrm>
                <a:off x="478584" y="4329026"/>
                <a:ext cx="1717675" cy="376238"/>
              </a:xfrm>
              <a:prstGeom prst="rect">
                <a:avLst/>
              </a:prstGeom>
              <a:noFill/>
              <a:ln w="9525">
                <a:solidFill>
                  <a:srgbClr val="00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Ciclo de Calvin</a:t>
                </a:r>
              </a:p>
            </p:txBody>
          </p:sp>
          <p:sp>
            <p:nvSpPr>
              <p:cNvPr id="66" name="AutoShape 16"/>
              <p:cNvSpPr>
                <a:spLocks noChangeArrowheads="1"/>
              </p:cNvSpPr>
              <p:nvPr/>
            </p:nvSpPr>
            <p:spPr bwMode="auto">
              <a:xfrm flipH="1">
                <a:off x="203226" y="1104198"/>
                <a:ext cx="93603" cy="2843828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AutoShape 20"/>
              <p:cNvSpPr>
                <a:spLocks noChangeArrowheads="1"/>
              </p:cNvSpPr>
              <p:nvPr/>
            </p:nvSpPr>
            <p:spPr bwMode="auto">
              <a:xfrm flipV="1">
                <a:off x="296831" y="3857538"/>
                <a:ext cx="364315" cy="90487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78584" y="577176"/>
            <a:ext cx="1600200" cy="2444782"/>
            <a:chOff x="478584" y="577176"/>
            <a:chExt cx="1600200" cy="2444782"/>
          </a:xfrm>
        </p:grpSpPr>
        <p:sp>
          <p:nvSpPr>
            <p:cNvPr id="159759" name="Text Box 15"/>
            <p:cNvSpPr txBox="1">
              <a:spLocks noChangeArrowheads="1"/>
            </p:cNvSpPr>
            <p:nvPr/>
          </p:nvSpPr>
          <p:spPr bwMode="auto">
            <a:xfrm>
              <a:off x="630984" y="1509626"/>
              <a:ext cx="1447800" cy="8255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 dirty="0" err="1"/>
                <a:t>Reacciones</a:t>
              </a:r>
              <a:r>
                <a:rPr lang="en-US" sz="1600" dirty="0"/>
                <a:t> </a:t>
              </a:r>
            </a:p>
            <a:p>
              <a:pPr algn="ctr"/>
              <a:r>
                <a:rPr lang="en-US" sz="1600" dirty="0" err="1"/>
                <a:t>Dependientes</a:t>
              </a:r>
              <a:endParaRPr lang="en-US" sz="1600" dirty="0"/>
            </a:p>
            <a:p>
              <a:pPr algn="ctr"/>
              <a:r>
                <a:rPr lang="en-US" sz="1600" dirty="0"/>
                <a:t> de </a:t>
              </a:r>
              <a:r>
                <a:rPr lang="en-US" sz="1600" dirty="0" err="1"/>
                <a:t>luz</a:t>
              </a:r>
              <a:endParaRPr lang="en-US" sz="1600" dirty="0"/>
            </a:p>
          </p:txBody>
        </p:sp>
        <p:sp>
          <p:nvSpPr>
            <p:cNvPr id="159760" name="AutoShape 16"/>
            <p:cNvSpPr>
              <a:spLocks noChangeArrowheads="1"/>
            </p:cNvSpPr>
            <p:nvPr/>
          </p:nvSpPr>
          <p:spPr bwMode="auto">
            <a:xfrm>
              <a:off x="1164384" y="242402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2" name="Text Box 18"/>
            <p:cNvSpPr txBox="1">
              <a:spLocks noChangeArrowheads="1"/>
            </p:cNvSpPr>
            <p:nvPr/>
          </p:nvSpPr>
          <p:spPr bwMode="auto">
            <a:xfrm>
              <a:off x="478584" y="2652626"/>
              <a:ext cx="14389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ATP + NADPH</a:t>
              </a:r>
            </a:p>
          </p:txBody>
        </p:sp>
        <p:sp>
          <p:nvSpPr>
            <p:cNvPr id="80" name="AutoShape 16"/>
            <p:cNvSpPr>
              <a:spLocks noChangeArrowheads="1"/>
            </p:cNvSpPr>
            <p:nvPr/>
          </p:nvSpPr>
          <p:spPr bwMode="auto">
            <a:xfrm flipH="1" flipV="1">
              <a:off x="1275303" y="958155"/>
              <a:ext cx="93603" cy="641733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Text Box 18"/>
            <p:cNvSpPr txBox="1">
              <a:spLocks noChangeArrowheads="1"/>
            </p:cNvSpPr>
            <p:nvPr/>
          </p:nvSpPr>
          <p:spPr bwMode="auto">
            <a:xfrm>
              <a:off x="1161157" y="577176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/>
                <a:t>O</a:t>
              </a:r>
              <a:r>
                <a:rPr lang="en-US" sz="1800" baseline="-25000" dirty="0"/>
                <a:t>2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469184" y="4176626"/>
            <a:ext cx="3312696" cy="2209800"/>
            <a:chOff x="1469184" y="4176626"/>
            <a:chExt cx="3312696" cy="2209800"/>
          </a:xfrm>
        </p:grpSpPr>
        <p:grpSp>
          <p:nvGrpSpPr>
            <p:cNvPr id="7" name="Group 6"/>
            <p:cNvGrpSpPr/>
            <p:nvPr/>
          </p:nvGrpSpPr>
          <p:grpSpPr>
            <a:xfrm>
              <a:off x="1469184" y="4176626"/>
              <a:ext cx="2444082" cy="1381125"/>
              <a:chOff x="1469184" y="4176626"/>
              <a:chExt cx="2444082" cy="1381125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469184" y="4176626"/>
                <a:ext cx="2324100" cy="1381125"/>
                <a:chOff x="1469184" y="4176626"/>
                <a:chExt cx="2324100" cy="1381125"/>
              </a:xfrm>
            </p:grpSpPr>
            <p:sp>
              <p:nvSpPr>
                <p:cNvPr id="159771" name="Rectangle 27"/>
                <p:cNvSpPr>
                  <a:spLocks noChangeArrowheads="1"/>
                </p:cNvSpPr>
                <p:nvPr/>
              </p:nvSpPr>
              <p:spPr bwMode="auto">
                <a:xfrm>
                  <a:off x="2491534" y="4495714"/>
                  <a:ext cx="1301750" cy="3667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 dirty="0" err="1"/>
                    <a:t>Hexosas</a:t>
                  </a:r>
                  <a:r>
                    <a:rPr lang="en-US" sz="1800" dirty="0"/>
                    <a:t>-P</a:t>
                  </a:r>
                </a:p>
              </p:txBody>
            </p:sp>
            <p:sp>
              <p:nvSpPr>
                <p:cNvPr id="159772" name="AutoShape 28"/>
                <p:cNvSpPr>
                  <a:spLocks noChangeArrowheads="1"/>
                </p:cNvSpPr>
                <p:nvPr/>
              </p:nvSpPr>
              <p:spPr bwMode="auto">
                <a:xfrm>
                  <a:off x="2916984" y="4176626"/>
                  <a:ext cx="76200" cy="22860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773" name="Rectangle 29"/>
                <p:cNvSpPr>
                  <a:spLocks noChangeArrowheads="1"/>
                </p:cNvSpPr>
                <p:nvPr/>
              </p:nvSpPr>
              <p:spPr bwMode="auto">
                <a:xfrm>
                  <a:off x="1469184" y="5181514"/>
                  <a:ext cx="2214563" cy="376237"/>
                </a:xfrm>
                <a:prstGeom prst="rect">
                  <a:avLst/>
                </a:prstGeom>
                <a:noFill/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S</a:t>
                  </a:r>
                  <a:r>
                    <a:rPr lang="en-US" altLang="ja-JP" sz="1800"/>
                    <a:t>íntesis de Almidón</a:t>
                  </a:r>
                  <a:endParaRPr lang="en-US" sz="1800"/>
                </a:p>
              </p:txBody>
            </p:sp>
            <p:sp>
              <p:nvSpPr>
                <p:cNvPr id="159774" name="AutoShape 30"/>
                <p:cNvSpPr>
                  <a:spLocks noChangeArrowheads="1"/>
                </p:cNvSpPr>
                <p:nvPr/>
              </p:nvSpPr>
              <p:spPr bwMode="auto">
                <a:xfrm>
                  <a:off x="2916984" y="4862426"/>
                  <a:ext cx="76200" cy="22860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775" name="AutoShape 31"/>
                <p:cNvSpPr>
                  <a:spLocks noChangeArrowheads="1"/>
                </p:cNvSpPr>
                <p:nvPr/>
              </p:nvSpPr>
              <p:spPr bwMode="auto">
                <a:xfrm flipH="1" flipV="1">
                  <a:off x="2688384" y="4862426"/>
                  <a:ext cx="76200" cy="22860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776" name="AutoShape 32"/>
                <p:cNvSpPr>
                  <a:spLocks noChangeArrowheads="1"/>
                </p:cNvSpPr>
                <p:nvPr/>
              </p:nvSpPr>
              <p:spPr bwMode="auto">
                <a:xfrm flipH="1" flipV="1">
                  <a:off x="2688384" y="4176626"/>
                  <a:ext cx="76200" cy="22860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4" name="AutoShape 73"/>
              <p:cNvSpPr>
                <a:spLocks noChangeArrowheads="1"/>
              </p:cNvSpPr>
              <p:nvPr/>
            </p:nvSpPr>
            <p:spPr bwMode="auto">
              <a:xfrm>
                <a:off x="3532266" y="4667164"/>
                <a:ext cx="381000" cy="76200"/>
              </a:xfrm>
              <a:prstGeom prst="leftArrow">
                <a:avLst>
                  <a:gd name="adj1" fmla="val 50000"/>
                  <a:gd name="adj2" fmla="val 1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8" name="AutoShape 52"/>
            <p:cNvSpPr>
              <a:spLocks noChangeArrowheads="1"/>
            </p:cNvSpPr>
            <p:nvPr/>
          </p:nvSpPr>
          <p:spPr bwMode="auto">
            <a:xfrm>
              <a:off x="2962440" y="6310226"/>
              <a:ext cx="1143000" cy="76200"/>
            </a:xfrm>
            <a:prstGeom prst="rightArrow">
              <a:avLst>
                <a:gd name="adj1" fmla="val 50000"/>
                <a:gd name="adj2" fmla="val 2291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AutoShape 35"/>
            <p:cNvSpPr>
              <a:spLocks noChangeArrowheads="1"/>
            </p:cNvSpPr>
            <p:nvPr/>
          </p:nvSpPr>
          <p:spPr bwMode="auto">
            <a:xfrm flipH="1" flipV="1">
              <a:off x="4705680" y="575710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46024" y="476193"/>
            <a:ext cx="3657600" cy="4090793"/>
            <a:chOff x="5346024" y="476193"/>
            <a:chExt cx="3657600" cy="4090793"/>
          </a:xfrm>
        </p:grpSpPr>
        <p:grpSp>
          <p:nvGrpSpPr>
            <p:cNvPr id="9" name="Group 8"/>
            <p:cNvGrpSpPr/>
            <p:nvPr/>
          </p:nvGrpSpPr>
          <p:grpSpPr>
            <a:xfrm>
              <a:off x="5346024" y="476193"/>
              <a:ext cx="3657600" cy="4090793"/>
              <a:chOff x="5279184" y="583137"/>
              <a:chExt cx="3657600" cy="3898289"/>
            </a:xfrm>
          </p:grpSpPr>
          <p:sp>
            <p:nvSpPr>
              <p:cNvPr id="159800" name="Rectangle 56"/>
              <p:cNvSpPr>
                <a:spLocks noChangeArrowheads="1"/>
              </p:cNvSpPr>
              <p:nvPr/>
            </p:nvSpPr>
            <p:spPr bwMode="auto">
              <a:xfrm>
                <a:off x="5507784" y="1357226"/>
                <a:ext cx="3429000" cy="31242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05" name="AutoShape 61"/>
              <p:cNvSpPr>
                <a:spLocks noChangeArrowheads="1"/>
              </p:cNvSpPr>
              <p:nvPr/>
            </p:nvSpPr>
            <p:spPr bwMode="auto">
              <a:xfrm>
                <a:off x="5279184" y="2585448"/>
                <a:ext cx="381000" cy="106363"/>
              </a:xfrm>
              <a:prstGeom prst="rightArrow">
                <a:avLst>
                  <a:gd name="adj1" fmla="val 50000"/>
                  <a:gd name="adj2" fmla="val 89552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06" name="Rectangle 62"/>
              <p:cNvSpPr>
                <a:spLocks noChangeArrowheads="1"/>
              </p:cNvSpPr>
              <p:nvPr/>
            </p:nvSpPr>
            <p:spPr bwMode="auto">
              <a:xfrm>
                <a:off x="5768134" y="1922376"/>
                <a:ext cx="12636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Acetil-CoA</a:t>
                </a:r>
              </a:p>
            </p:txBody>
          </p:sp>
          <p:sp>
            <p:nvSpPr>
              <p:cNvPr id="159807" name="AutoShape 63"/>
              <p:cNvSpPr>
                <a:spLocks noChangeArrowheads="1"/>
              </p:cNvSpPr>
              <p:nvPr/>
            </p:nvSpPr>
            <p:spPr bwMode="auto">
              <a:xfrm>
                <a:off x="7031784" y="2074776"/>
                <a:ext cx="228600" cy="76200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08" name="AutoShape 64"/>
              <p:cNvSpPr>
                <a:spLocks noChangeArrowheads="1"/>
              </p:cNvSpPr>
              <p:nvPr/>
            </p:nvSpPr>
            <p:spPr bwMode="auto">
              <a:xfrm>
                <a:off x="7412784" y="1769976"/>
                <a:ext cx="914400" cy="914400"/>
              </a:xfrm>
              <a:custGeom>
                <a:avLst/>
                <a:gdLst>
                  <a:gd name="G0" fmla="+- 0 0 0"/>
                  <a:gd name="G1" fmla="+- 2660846 0 0"/>
                  <a:gd name="G2" fmla="+- 0 0 2660846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2660846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2660846"/>
                  <a:gd name="G36" fmla="sin G34 2660846"/>
                  <a:gd name="G37" fmla="+/ 2660846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70 w 21600"/>
                  <a:gd name="T5" fmla="*/ 7052 h 21600"/>
                  <a:gd name="T6" fmla="*/ 16949 w 21600"/>
                  <a:gd name="T7" fmla="*/ 16071 h 21600"/>
                  <a:gd name="T8" fmla="*/ 5735 w 21600"/>
                  <a:gd name="T9" fmla="*/ 8926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cubicBezTo>
                      <a:pt x="5400" y="13782"/>
                      <a:pt x="7817" y="16200"/>
                      <a:pt x="10800" y="16200"/>
                    </a:cubicBezTo>
                    <a:cubicBezTo>
                      <a:pt x="12376" y="16200"/>
                      <a:pt x="13874" y="15511"/>
                      <a:pt x="14899" y="14314"/>
                    </a:cubicBezTo>
                    <a:lnTo>
                      <a:pt x="18999" y="17828"/>
                    </a:lnTo>
                    <a:cubicBezTo>
                      <a:pt x="16948" y="20222"/>
                      <a:pt x="13952" y="21599"/>
                      <a:pt x="10800" y="21599"/>
                    </a:cubicBezTo>
                    <a:cubicBezTo>
                      <a:pt x="4835" y="21600"/>
                      <a:pt x="0" y="16764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09" name="Rectangle 65"/>
              <p:cNvSpPr>
                <a:spLocks noChangeArrowheads="1"/>
              </p:cNvSpPr>
              <p:nvPr/>
            </p:nvSpPr>
            <p:spPr bwMode="auto">
              <a:xfrm>
                <a:off x="7104809" y="2765339"/>
                <a:ext cx="1679575" cy="376238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 err="1"/>
                  <a:t>Ciclo</a:t>
                </a:r>
                <a:r>
                  <a:rPr lang="en-US" sz="1800" dirty="0"/>
                  <a:t> de Krebs</a:t>
                </a:r>
              </a:p>
            </p:txBody>
          </p:sp>
          <p:sp>
            <p:nvSpPr>
              <p:cNvPr id="159810" name="Rectangle 66"/>
              <p:cNvSpPr>
                <a:spLocks noChangeArrowheads="1"/>
              </p:cNvSpPr>
              <p:nvPr/>
            </p:nvSpPr>
            <p:spPr bwMode="auto">
              <a:xfrm>
                <a:off x="5547882" y="2941260"/>
                <a:ext cx="1454150" cy="6413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 err="1"/>
                  <a:t>Respirac</a:t>
                </a:r>
                <a:r>
                  <a:rPr lang="en-US" altLang="ja-JP" sz="1800" dirty="0" err="1"/>
                  <a:t>ión</a:t>
                </a:r>
                <a:r>
                  <a:rPr lang="en-US" altLang="ja-JP" sz="1800" dirty="0"/>
                  <a:t> </a:t>
                </a:r>
              </a:p>
              <a:p>
                <a:r>
                  <a:rPr lang="en-US" altLang="ja-JP" sz="1800" dirty="0" err="1"/>
                  <a:t>Mitocondrial</a:t>
                </a:r>
                <a:endParaRPr lang="en-US" sz="1800" dirty="0"/>
              </a:p>
            </p:txBody>
          </p:sp>
          <p:sp>
            <p:nvSpPr>
              <p:cNvPr id="159824" name="Rectangle 80"/>
              <p:cNvSpPr>
                <a:spLocks noChangeArrowheads="1"/>
              </p:cNvSpPr>
              <p:nvPr/>
            </p:nvSpPr>
            <p:spPr bwMode="auto">
              <a:xfrm>
                <a:off x="5660184" y="2379576"/>
                <a:ext cx="10223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 err="1"/>
                  <a:t>Piruvato</a:t>
                </a:r>
                <a:endParaRPr lang="en-US" sz="1800" dirty="0"/>
              </a:p>
            </p:txBody>
          </p:sp>
          <p:sp>
            <p:nvSpPr>
              <p:cNvPr id="159825" name="AutoShape 81"/>
              <p:cNvSpPr>
                <a:spLocks noChangeArrowheads="1"/>
              </p:cNvSpPr>
              <p:nvPr/>
            </p:nvSpPr>
            <p:spPr bwMode="auto">
              <a:xfrm flipH="1" flipV="1">
                <a:off x="6193584" y="2227176"/>
                <a:ext cx="76200" cy="228600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AutoShape 16"/>
              <p:cNvSpPr>
                <a:spLocks noChangeArrowheads="1"/>
              </p:cNvSpPr>
              <p:nvPr/>
            </p:nvSpPr>
            <p:spPr bwMode="auto">
              <a:xfrm flipH="1">
                <a:off x="7444868" y="998908"/>
                <a:ext cx="93603" cy="641733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Text Box 18"/>
              <p:cNvSpPr txBox="1">
                <a:spLocks noChangeArrowheads="1"/>
              </p:cNvSpPr>
              <p:nvPr/>
            </p:nvSpPr>
            <p:spPr bwMode="auto">
              <a:xfrm>
                <a:off x="7314738" y="588058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/>
                  <a:t>O</a:t>
                </a:r>
                <a:r>
                  <a:rPr lang="en-US" sz="1800" baseline="-25000" dirty="0"/>
                  <a:t>2</a:t>
                </a:r>
              </a:p>
            </p:txBody>
          </p:sp>
          <p:sp>
            <p:nvSpPr>
              <p:cNvPr id="85" name="Text Box 18"/>
              <p:cNvSpPr txBox="1">
                <a:spLocks noChangeArrowheads="1"/>
              </p:cNvSpPr>
              <p:nvPr/>
            </p:nvSpPr>
            <p:spPr bwMode="auto">
              <a:xfrm>
                <a:off x="8058909" y="583137"/>
                <a:ext cx="53655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/>
                  <a:t>CO</a:t>
                </a:r>
                <a:r>
                  <a:rPr lang="en-US" sz="1800" baseline="-25000" dirty="0"/>
                  <a:t>2</a:t>
                </a:r>
              </a:p>
            </p:txBody>
          </p:sp>
          <p:sp>
            <p:nvSpPr>
              <p:cNvPr id="87" name="AutoShape 16"/>
              <p:cNvSpPr>
                <a:spLocks noChangeArrowheads="1"/>
              </p:cNvSpPr>
              <p:nvPr/>
            </p:nvSpPr>
            <p:spPr bwMode="auto">
              <a:xfrm flipH="1" flipV="1">
                <a:off x="8260338" y="994564"/>
                <a:ext cx="93603" cy="641733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0" name="Text Box 18"/>
            <p:cNvSpPr txBox="1">
              <a:spLocks noChangeArrowheads="1"/>
            </p:cNvSpPr>
            <p:nvPr/>
          </p:nvSpPr>
          <p:spPr bwMode="auto">
            <a:xfrm>
              <a:off x="7391150" y="3347786"/>
              <a:ext cx="13196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ATP + NADH </a:t>
              </a:r>
            </a:p>
          </p:txBody>
        </p:sp>
        <p:sp>
          <p:nvSpPr>
            <p:cNvPr id="101" name="AutoShape 16"/>
            <p:cNvSpPr>
              <a:spLocks noChangeArrowheads="1"/>
            </p:cNvSpPr>
            <p:nvPr/>
          </p:nvSpPr>
          <p:spPr bwMode="auto">
            <a:xfrm>
              <a:off x="7912748" y="3190624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" name="AutoShape 16"/>
            <p:cNvSpPr>
              <a:spLocks noChangeArrowheads="1"/>
            </p:cNvSpPr>
            <p:nvPr/>
          </p:nvSpPr>
          <p:spPr bwMode="auto">
            <a:xfrm>
              <a:off x="8212196" y="3690592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65"/>
            <p:cNvSpPr>
              <a:spLocks noChangeArrowheads="1"/>
            </p:cNvSpPr>
            <p:nvPr/>
          </p:nvSpPr>
          <p:spPr bwMode="auto">
            <a:xfrm>
              <a:off x="7407159" y="3830962"/>
              <a:ext cx="1266467" cy="64633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err="1"/>
                <a:t>Caden</a:t>
              </a:r>
              <a:r>
                <a:rPr lang="en-US" dirty="0" err="1"/>
                <a:t>a</a:t>
              </a:r>
              <a:r>
                <a:rPr lang="en-US" dirty="0"/>
                <a:t> </a:t>
              </a:r>
            </a:p>
            <a:p>
              <a:pPr algn="ctr"/>
              <a:r>
                <a:rPr lang="en-US" dirty="0" err="1"/>
                <a:t>respiratoria</a:t>
              </a:r>
              <a:endParaRPr lang="en-US" sz="1800" dirty="0"/>
            </a:p>
          </p:txBody>
        </p:sp>
        <p:sp>
          <p:nvSpPr>
            <p:cNvPr id="104" name="AutoShape 73"/>
            <p:cNvSpPr>
              <a:spLocks noChangeArrowheads="1"/>
            </p:cNvSpPr>
            <p:nvPr/>
          </p:nvSpPr>
          <p:spPr bwMode="auto">
            <a:xfrm>
              <a:off x="6915867" y="4100426"/>
              <a:ext cx="381000" cy="76200"/>
            </a:xfrm>
            <a:prstGeom prst="leftArrow">
              <a:avLst>
                <a:gd name="adj1" fmla="val 50000"/>
                <a:gd name="adj2" fmla="val 1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Text Box 18"/>
            <p:cNvSpPr txBox="1">
              <a:spLocks noChangeArrowheads="1"/>
            </p:cNvSpPr>
            <p:nvPr/>
          </p:nvSpPr>
          <p:spPr bwMode="auto">
            <a:xfrm>
              <a:off x="6279866" y="3942318"/>
              <a:ext cx="5319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ATP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938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82" name="Rectangle 38"/>
          <p:cNvSpPr>
            <a:spLocks noChangeArrowheads="1"/>
          </p:cNvSpPr>
          <p:nvPr/>
        </p:nvSpPr>
        <p:spPr bwMode="auto">
          <a:xfrm>
            <a:off x="326184" y="1172693"/>
            <a:ext cx="8763000" cy="468033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-715015" y="-320494"/>
            <a:ext cx="7772400" cy="1143000"/>
          </a:xfrm>
        </p:spPr>
        <p:txBody>
          <a:bodyPr>
            <a:normAutofit/>
          </a:bodyPr>
          <a:lstStyle/>
          <a:p>
            <a:r>
              <a:rPr kumimoji="0" lang="en-US" altLang="ja-JP" sz="4000" dirty="0" err="1"/>
              <a:t>Destino</a:t>
            </a:r>
            <a:r>
              <a:rPr kumimoji="0" lang="en-US" altLang="ja-JP" sz="4000" dirty="0"/>
              <a:t> de </a:t>
            </a:r>
            <a:r>
              <a:rPr kumimoji="0" lang="en-US" altLang="ja-JP" sz="4000" dirty="0" err="1"/>
              <a:t>Fotoasimilados</a:t>
            </a:r>
            <a:endParaRPr kumimoji="0" lang="en-US" sz="4000" dirty="0"/>
          </a:p>
        </p:txBody>
      </p:sp>
      <p:sp>
        <p:nvSpPr>
          <p:cNvPr id="159751" name="Rectangle 7"/>
          <p:cNvSpPr>
            <a:spLocks noChangeArrowheads="1"/>
          </p:cNvSpPr>
          <p:nvPr/>
        </p:nvSpPr>
        <p:spPr bwMode="auto">
          <a:xfrm>
            <a:off x="478584" y="1433426"/>
            <a:ext cx="3200400" cy="426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9758" name="Text Box 14"/>
          <p:cNvSpPr txBox="1">
            <a:spLocks noChangeArrowheads="1"/>
          </p:cNvSpPr>
          <p:nvPr/>
        </p:nvSpPr>
        <p:spPr bwMode="auto">
          <a:xfrm>
            <a:off x="4158409" y="2720889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59815" name="Group 71"/>
          <p:cNvGrpSpPr>
            <a:grpSpLocks/>
          </p:cNvGrpSpPr>
          <p:nvPr/>
        </p:nvGrpSpPr>
        <p:grpSpPr bwMode="auto">
          <a:xfrm>
            <a:off x="5355384" y="4633826"/>
            <a:ext cx="3886200" cy="1781175"/>
            <a:chOff x="3264" y="2976"/>
            <a:chExt cx="2448" cy="1122"/>
          </a:xfrm>
        </p:grpSpPr>
        <p:sp>
          <p:nvSpPr>
            <p:cNvPr id="159784" name="AutoShape 40"/>
            <p:cNvSpPr>
              <a:spLocks noChangeArrowheads="1"/>
            </p:cNvSpPr>
            <p:nvPr/>
          </p:nvSpPr>
          <p:spPr bwMode="auto">
            <a:xfrm>
              <a:off x="3264" y="2976"/>
              <a:ext cx="720" cy="48"/>
            </a:xfrm>
            <a:prstGeom prst="rightArrow">
              <a:avLst>
                <a:gd name="adj1" fmla="val 50000"/>
                <a:gd name="adj2" fmla="val 2291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5" name="AutoShape 41"/>
            <p:cNvSpPr>
              <a:spLocks noChangeArrowheads="1"/>
            </p:cNvSpPr>
            <p:nvPr/>
          </p:nvSpPr>
          <p:spPr bwMode="auto">
            <a:xfrm>
              <a:off x="3972" y="3072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6" name="Rectangle 42"/>
            <p:cNvSpPr>
              <a:spLocks noChangeArrowheads="1"/>
            </p:cNvSpPr>
            <p:nvPr/>
          </p:nvSpPr>
          <p:spPr bwMode="auto">
            <a:xfrm>
              <a:off x="3588" y="3244"/>
              <a:ext cx="834" cy="41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S</a:t>
              </a:r>
              <a:r>
                <a:rPr lang="en-US" altLang="ja-JP" sz="1800"/>
                <a:t>íntesis de</a:t>
              </a:r>
            </a:p>
            <a:p>
              <a:r>
                <a:rPr lang="en-US" altLang="ja-JP" sz="1800"/>
                <a:t> Celulosa</a:t>
              </a:r>
              <a:endParaRPr lang="en-US" sz="1800"/>
            </a:p>
          </p:txBody>
        </p:sp>
        <p:sp>
          <p:nvSpPr>
            <p:cNvPr id="159787" name="Oval 43"/>
            <p:cNvSpPr>
              <a:spLocks noChangeArrowheads="1"/>
            </p:cNvSpPr>
            <p:nvPr/>
          </p:nvSpPr>
          <p:spPr bwMode="auto">
            <a:xfrm>
              <a:off x="4560" y="3216"/>
              <a:ext cx="384" cy="3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8" name="AutoShape 44"/>
            <p:cNvSpPr>
              <a:spLocks noChangeArrowheads="1"/>
            </p:cNvSpPr>
            <p:nvPr/>
          </p:nvSpPr>
          <p:spPr bwMode="auto">
            <a:xfrm>
              <a:off x="4512" y="3360"/>
              <a:ext cx="144" cy="48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9" name="Oval 45"/>
            <p:cNvSpPr>
              <a:spLocks noChangeArrowheads="1"/>
            </p:cNvSpPr>
            <p:nvPr/>
          </p:nvSpPr>
          <p:spPr bwMode="auto">
            <a:xfrm>
              <a:off x="5088" y="3408"/>
              <a:ext cx="384" cy="3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1" name="AutoShape 47"/>
            <p:cNvSpPr>
              <a:spLocks noChangeArrowheads="1"/>
            </p:cNvSpPr>
            <p:nvPr/>
          </p:nvSpPr>
          <p:spPr bwMode="auto">
            <a:xfrm>
              <a:off x="5232" y="3696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2" name="Text Box 48"/>
            <p:cNvSpPr txBox="1">
              <a:spLocks noChangeArrowheads="1"/>
            </p:cNvSpPr>
            <p:nvPr/>
          </p:nvSpPr>
          <p:spPr bwMode="auto">
            <a:xfrm>
              <a:off x="4748" y="3867"/>
              <a:ext cx="9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Pared celular</a:t>
              </a:r>
            </a:p>
          </p:txBody>
        </p:sp>
      </p:grpSp>
      <p:grpSp>
        <p:nvGrpSpPr>
          <p:cNvPr id="159814" name="Group 70"/>
          <p:cNvGrpSpPr>
            <a:grpSpLocks/>
          </p:cNvGrpSpPr>
          <p:nvPr/>
        </p:nvGrpSpPr>
        <p:grpSpPr bwMode="auto">
          <a:xfrm>
            <a:off x="661147" y="3719426"/>
            <a:ext cx="4656137" cy="2927350"/>
            <a:chOff x="307" y="2400"/>
            <a:chExt cx="2933" cy="1844"/>
          </a:xfrm>
        </p:grpSpPr>
        <p:sp>
          <p:nvSpPr>
            <p:cNvPr id="159766" name="AutoShape 22"/>
            <p:cNvSpPr>
              <a:spLocks noChangeArrowheads="1"/>
            </p:cNvSpPr>
            <p:nvPr/>
          </p:nvSpPr>
          <p:spPr bwMode="auto">
            <a:xfrm>
              <a:off x="2160" y="2487"/>
              <a:ext cx="144" cy="48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7" name="Rectangle 23"/>
            <p:cNvSpPr>
              <a:spLocks noChangeArrowheads="1"/>
            </p:cNvSpPr>
            <p:nvPr/>
          </p:nvSpPr>
          <p:spPr bwMode="auto">
            <a:xfrm>
              <a:off x="2400" y="2400"/>
              <a:ext cx="7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 err="1"/>
                <a:t>Triosas</a:t>
              </a:r>
              <a:r>
                <a:rPr lang="en-US" sz="1800" dirty="0"/>
                <a:t>-P</a:t>
              </a:r>
            </a:p>
          </p:txBody>
        </p:sp>
        <p:sp>
          <p:nvSpPr>
            <p:cNvPr id="159769" name="Rectangle 25"/>
            <p:cNvSpPr>
              <a:spLocks noChangeArrowheads="1"/>
            </p:cNvSpPr>
            <p:nvPr/>
          </p:nvSpPr>
          <p:spPr bwMode="auto">
            <a:xfrm>
              <a:off x="2420" y="2889"/>
              <a:ext cx="8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Hexosas-P</a:t>
              </a:r>
            </a:p>
          </p:txBody>
        </p:sp>
        <p:sp>
          <p:nvSpPr>
            <p:cNvPr id="159770" name="AutoShape 26"/>
            <p:cNvSpPr>
              <a:spLocks noChangeArrowheads="1"/>
            </p:cNvSpPr>
            <p:nvPr/>
          </p:nvSpPr>
          <p:spPr bwMode="auto">
            <a:xfrm>
              <a:off x="2688" y="2688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78" name="AutoShape 34"/>
            <p:cNvSpPr>
              <a:spLocks noChangeArrowheads="1"/>
            </p:cNvSpPr>
            <p:nvPr/>
          </p:nvSpPr>
          <p:spPr bwMode="auto">
            <a:xfrm>
              <a:off x="2688" y="3120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79" name="AutoShape 35"/>
            <p:cNvSpPr>
              <a:spLocks noChangeArrowheads="1"/>
            </p:cNvSpPr>
            <p:nvPr/>
          </p:nvSpPr>
          <p:spPr bwMode="auto">
            <a:xfrm flipH="1" flipV="1">
              <a:off x="2784" y="3120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0" name="AutoShape 36"/>
            <p:cNvSpPr>
              <a:spLocks noChangeArrowheads="1"/>
            </p:cNvSpPr>
            <p:nvPr/>
          </p:nvSpPr>
          <p:spPr bwMode="auto">
            <a:xfrm flipH="1" flipV="1">
              <a:off x="2784" y="2688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1" name="Rectangle 37"/>
            <p:cNvSpPr>
              <a:spLocks noChangeArrowheads="1"/>
            </p:cNvSpPr>
            <p:nvPr/>
          </p:nvSpPr>
          <p:spPr bwMode="auto">
            <a:xfrm>
              <a:off x="2349" y="3244"/>
              <a:ext cx="874" cy="41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S</a:t>
              </a:r>
              <a:r>
                <a:rPr lang="en-US" altLang="ja-JP" sz="1800"/>
                <a:t>íntesis de </a:t>
              </a:r>
            </a:p>
            <a:p>
              <a:pPr algn="ctr"/>
              <a:r>
                <a:rPr lang="en-US" altLang="ja-JP" sz="1800"/>
                <a:t>Sacarosa</a:t>
              </a:r>
              <a:endParaRPr lang="en-US" sz="1800"/>
            </a:p>
          </p:txBody>
        </p:sp>
        <p:sp>
          <p:nvSpPr>
            <p:cNvPr id="159793" name="AutoShape 49"/>
            <p:cNvSpPr>
              <a:spLocks noChangeArrowheads="1"/>
            </p:cNvSpPr>
            <p:nvPr/>
          </p:nvSpPr>
          <p:spPr bwMode="auto">
            <a:xfrm>
              <a:off x="2736" y="3696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4" name="Rectangle 50"/>
            <p:cNvSpPr>
              <a:spLocks noChangeArrowheads="1"/>
            </p:cNvSpPr>
            <p:nvPr/>
          </p:nvSpPr>
          <p:spPr bwMode="auto">
            <a:xfrm>
              <a:off x="2400" y="3840"/>
              <a:ext cx="7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800"/>
                <a:t> Sacarosa</a:t>
              </a:r>
              <a:endParaRPr lang="en-US" sz="1800"/>
            </a:p>
          </p:txBody>
        </p:sp>
        <p:sp>
          <p:nvSpPr>
            <p:cNvPr id="159796" name="AutoShape 52"/>
            <p:cNvSpPr>
              <a:spLocks noChangeArrowheads="1"/>
            </p:cNvSpPr>
            <p:nvPr/>
          </p:nvSpPr>
          <p:spPr bwMode="auto">
            <a:xfrm flipH="1">
              <a:off x="1728" y="3936"/>
              <a:ext cx="720" cy="48"/>
            </a:xfrm>
            <a:prstGeom prst="rightArrow">
              <a:avLst>
                <a:gd name="adj1" fmla="val 50000"/>
                <a:gd name="adj2" fmla="val 2291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7" name="Rectangle 53"/>
            <p:cNvSpPr>
              <a:spLocks noChangeArrowheads="1"/>
            </p:cNvSpPr>
            <p:nvPr/>
          </p:nvSpPr>
          <p:spPr bwMode="auto">
            <a:xfrm>
              <a:off x="307" y="3840"/>
              <a:ext cx="137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800"/>
                <a:t> Transporte a otros </a:t>
              </a:r>
            </a:p>
            <a:p>
              <a:pPr algn="ctr"/>
              <a:r>
                <a:rPr lang="en-US" altLang="ja-JP" sz="1800"/>
                <a:t>tejidos via floema</a:t>
              </a:r>
              <a:endParaRPr lang="en-US" sz="18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83784" y="2424026"/>
            <a:ext cx="1095375" cy="1295400"/>
            <a:chOff x="3983784" y="2424026"/>
            <a:chExt cx="1095375" cy="1295400"/>
          </a:xfrm>
        </p:grpSpPr>
        <p:sp>
          <p:nvSpPr>
            <p:cNvPr id="159798" name="AutoShape 54"/>
            <p:cNvSpPr>
              <a:spLocks noChangeArrowheads="1"/>
            </p:cNvSpPr>
            <p:nvPr/>
          </p:nvSpPr>
          <p:spPr bwMode="auto">
            <a:xfrm flipH="1" flipV="1">
              <a:off x="4517184" y="349082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9" name="AutoShape 55"/>
            <p:cNvSpPr>
              <a:spLocks noChangeArrowheads="1"/>
            </p:cNvSpPr>
            <p:nvPr/>
          </p:nvSpPr>
          <p:spPr bwMode="auto">
            <a:xfrm flipH="1" flipV="1">
              <a:off x="4517184" y="280502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01" name="Rectangle 57"/>
            <p:cNvSpPr>
              <a:spLocks noChangeArrowheads="1"/>
            </p:cNvSpPr>
            <p:nvPr/>
          </p:nvSpPr>
          <p:spPr bwMode="auto">
            <a:xfrm>
              <a:off x="3983784" y="3109826"/>
              <a:ext cx="1095375" cy="37623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Glic</a:t>
              </a:r>
              <a:r>
                <a:rPr lang="en-US" altLang="ja-JP" sz="1800"/>
                <a:t>ó</a:t>
              </a:r>
              <a:r>
                <a:rPr lang="en-US" sz="1800"/>
                <a:t>lisis</a:t>
              </a:r>
            </a:p>
          </p:txBody>
        </p:sp>
        <p:sp>
          <p:nvSpPr>
            <p:cNvPr id="159802" name="Rectangle 58"/>
            <p:cNvSpPr>
              <a:spLocks noChangeArrowheads="1"/>
            </p:cNvSpPr>
            <p:nvPr/>
          </p:nvSpPr>
          <p:spPr bwMode="auto">
            <a:xfrm>
              <a:off x="3983784" y="2424026"/>
              <a:ext cx="10223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 err="1"/>
                <a:t>Piruvato</a:t>
              </a:r>
              <a:endParaRPr lang="en-US" sz="18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31384" y="1814426"/>
            <a:ext cx="1590675" cy="609600"/>
            <a:chOff x="3831384" y="1814426"/>
            <a:chExt cx="1590675" cy="609600"/>
          </a:xfrm>
        </p:grpSpPr>
        <p:sp>
          <p:nvSpPr>
            <p:cNvPr id="159803" name="AutoShape 59"/>
            <p:cNvSpPr>
              <a:spLocks noChangeArrowheads="1"/>
            </p:cNvSpPr>
            <p:nvPr/>
          </p:nvSpPr>
          <p:spPr bwMode="auto">
            <a:xfrm flipH="1" flipV="1">
              <a:off x="4485434" y="219542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04" name="Rectangle 60"/>
            <p:cNvSpPr>
              <a:spLocks noChangeArrowheads="1"/>
            </p:cNvSpPr>
            <p:nvPr/>
          </p:nvSpPr>
          <p:spPr bwMode="auto">
            <a:xfrm>
              <a:off x="3831384" y="1814426"/>
              <a:ext cx="1590675" cy="376238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 err="1"/>
                <a:t>Fermentaci</a:t>
              </a:r>
              <a:r>
                <a:rPr lang="en-US" altLang="ja-JP" sz="1800" dirty="0" err="1"/>
                <a:t>ón</a:t>
              </a:r>
              <a:endParaRPr lang="en-US" sz="1800" dirty="0"/>
            </a:p>
          </p:txBody>
        </p:sp>
      </p:grpSp>
      <p:sp>
        <p:nvSpPr>
          <p:cNvPr id="64" name="Text Box 18"/>
          <p:cNvSpPr txBox="1">
            <a:spLocks noChangeArrowheads="1"/>
          </p:cNvSpPr>
          <p:nvPr/>
        </p:nvSpPr>
        <p:spPr bwMode="auto">
          <a:xfrm>
            <a:off x="82220" y="576105"/>
            <a:ext cx="536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CO</a:t>
            </a:r>
            <a:r>
              <a:rPr lang="en-US" sz="1800" baseline="-25000" dirty="0"/>
              <a:t>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3226" y="1104198"/>
            <a:ext cx="3342408" cy="3601066"/>
            <a:chOff x="203226" y="1104198"/>
            <a:chExt cx="3342408" cy="3601066"/>
          </a:xfrm>
        </p:grpSpPr>
        <p:sp>
          <p:nvSpPr>
            <p:cNvPr id="159764" name="AutoShape 20"/>
            <p:cNvSpPr>
              <a:spLocks noChangeArrowheads="1"/>
            </p:cNvSpPr>
            <p:nvPr/>
          </p:nvSpPr>
          <p:spPr bwMode="auto">
            <a:xfrm>
              <a:off x="2002584" y="3871826"/>
              <a:ext cx="228600" cy="7620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5" name="Rectangle 21"/>
            <p:cNvSpPr>
              <a:spLocks noChangeArrowheads="1"/>
            </p:cNvSpPr>
            <p:nvPr/>
          </p:nvSpPr>
          <p:spPr bwMode="auto">
            <a:xfrm>
              <a:off x="2383584" y="3733714"/>
              <a:ext cx="11620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Triosas-P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03226" y="1104198"/>
              <a:ext cx="1993033" cy="3601066"/>
              <a:chOff x="203226" y="1104198"/>
              <a:chExt cx="1993033" cy="3601066"/>
            </a:xfrm>
          </p:grpSpPr>
          <p:sp>
            <p:nvSpPr>
              <p:cNvPr id="159752" name="AutoShape 8"/>
              <p:cNvSpPr>
                <a:spLocks noChangeArrowheads="1"/>
              </p:cNvSpPr>
              <p:nvPr/>
            </p:nvSpPr>
            <p:spPr bwMode="auto">
              <a:xfrm>
                <a:off x="707184" y="3414626"/>
                <a:ext cx="914400" cy="914400"/>
              </a:xfrm>
              <a:custGeom>
                <a:avLst/>
                <a:gdLst>
                  <a:gd name="G0" fmla="+- 0 0 0"/>
                  <a:gd name="G1" fmla="+- 2660846 0 0"/>
                  <a:gd name="G2" fmla="+- 0 0 2660846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2660846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2660846"/>
                  <a:gd name="G36" fmla="sin G34 2660846"/>
                  <a:gd name="G37" fmla="+/ 2660846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70 w 21600"/>
                  <a:gd name="T5" fmla="*/ 7052 h 21600"/>
                  <a:gd name="T6" fmla="*/ 16949 w 21600"/>
                  <a:gd name="T7" fmla="*/ 16071 h 21600"/>
                  <a:gd name="T8" fmla="*/ 5735 w 21600"/>
                  <a:gd name="T9" fmla="*/ 8926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cubicBezTo>
                      <a:pt x="5400" y="13782"/>
                      <a:pt x="7817" y="16200"/>
                      <a:pt x="10800" y="16200"/>
                    </a:cubicBezTo>
                    <a:cubicBezTo>
                      <a:pt x="12376" y="16200"/>
                      <a:pt x="13874" y="15511"/>
                      <a:pt x="14899" y="14314"/>
                    </a:cubicBezTo>
                    <a:lnTo>
                      <a:pt x="18999" y="17828"/>
                    </a:lnTo>
                    <a:cubicBezTo>
                      <a:pt x="16948" y="20222"/>
                      <a:pt x="13952" y="21599"/>
                      <a:pt x="10800" y="21599"/>
                    </a:cubicBezTo>
                    <a:cubicBezTo>
                      <a:pt x="4835" y="21600"/>
                      <a:pt x="0" y="16764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61" name="AutoShape 17"/>
              <p:cNvSpPr>
                <a:spLocks noChangeArrowheads="1"/>
              </p:cNvSpPr>
              <p:nvPr/>
            </p:nvSpPr>
            <p:spPr bwMode="auto">
              <a:xfrm>
                <a:off x="1164384" y="3109826"/>
                <a:ext cx="76200" cy="228600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63" name="Rectangle 19"/>
              <p:cNvSpPr>
                <a:spLocks noChangeArrowheads="1"/>
              </p:cNvSpPr>
              <p:nvPr/>
            </p:nvSpPr>
            <p:spPr bwMode="auto">
              <a:xfrm>
                <a:off x="478584" y="4329026"/>
                <a:ext cx="1717675" cy="376238"/>
              </a:xfrm>
              <a:prstGeom prst="rect">
                <a:avLst/>
              </a:prstGeom>
              <a:noFill/>
              <a:ln w="9525">
                <a:solidFill>
                  <a:srgbClr val="00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Ciclo de Calvin</a:t>
                </a:r>
              </a:p>
            </p:txBody>
          </p:sp>
          <p:sp>
            <p:nvSpPr>
              <p:cNvPr id="66" name="AutoShape 16"/>
              <p:cNvSpPr>
                <a:spLocks noChangeArrowheads="1"/>
              </p:cNvSpPr>
              <p:nvPr/>
            </p:nvSpPr>
            <p:spPr bwMode="auto">
              <a:xfrm flipH="1">
                <a:off x="203226" y="1104198"/>
                <a:ext cx="93603" cy="2843828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AutoShape 20"/>
              <p:cNvSpPr>
                <a:spLocks noChangeArrowheads="1"/>
              </p:cNvSpPr>
              <p:nvPr/>
            </p:nvSpPr>
            <p:spPr bwMode="auto">
              <a:xfrm flipV="1">
                <a:off x="296831" y="3857538"/>
                <a:ext cx="364315" cy="90487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78584" y="577176"/>
            <a:ext cx="1600200" cy="2444782"/>
            <a:chOff x="478584" y="577176"/>
            <a:chExt cx="1600200" cy="2444782"/>
          </a:xfrm>
        </p:grpSpPr>
        <p:sp>
          <p:nvSpPr>
            <p:cNvPr id="159759" name="Text Box 15"/>
            <p:cNvSpPr txBox="1">
              <a:spLocks noChangeArrowheads="1"/>
            </p:cNvSpPr>
            <p:nvPr/>
          </p:nvSpPr>
          <p:spPr bwMode="auto">
            <a:xfrm>
              <a:off x="630984" y="1509626"/>
              <a:ext cx="1447800" cy="8255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 dirty="0" err="1"/>
                <a:t>Reacciones</a:t>
              </a:r>
              <a:r>
                <a:rPr lang="en-US" sz="1600" dirty="0"/>
                <a:t> </a:t>
              </a:r>
            </a:p>
            <a:p>
              <a:pPr algn="ctr"/>
              <a:r>
                <a:rPr lang="en-US" sz="1600" dirty="0" err="1"/>
                <a:t>Dependientes</a:t>
              </a:r>
              <a:endParaRPr lang="en-US" sz="1600" dirty="0"/>
            </a:p>
            <a:p>
              <a:pPr algn="ctr"/>
              <a:r>
                <a:rPr lang="en-US" sz="1600" dirty="0"/>
                <a:t> de </a:t>
              </a:r>
              <a:r>
                <a:rPr lang="en-US" sz="1600" dirty="0" err="1"/>
                <a:t>luz</a:t>
              </a:r>
              <a:endParaRPr lang="en-US" sz="1600" dirty="0"/>
            </a:p>
          </p:txBody>
        </p:sp>
        <p:sp>
          <p:nvSpPr>
            <p:cNvPr id="159760" name="AutoShape 16"/>
            <p:cNvSpPr>
              <a:spLocks noChangeArrowheads="1"/>
            </p:cNvSpPr>
            <p:nvPr/>
          </p:nvSpPr>
          <p:spPr bwMode="auto">
            <a:xfrm>
              <a:off x="1164384" y="242402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2" name="Text Box 18"/>
            <p:cNvSpPr txBox="1">
              <a:spLocks noChangeArrowheads="1"/>
            </p:cNvSpPr>
            <p:nvPr/>
          </p:nvSpPr>
          <p:spPr bwMode="auto">
            <a:xfrm>
              <a:off x="478584" y="2652626"/>
              <a:ext cx="14389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ATP + NADPH</a:t>
              </a:r>
            </a:p>
          </p:txBody>
        </p:sp>
        <p:sp>
          <p:nvSpPr>
            <p:cNvPr id="80" name="AutoShape 16"/>
            <p:cNvSpPr>
              <a:spLocks noChangeArrowheads="1"/>
            </p:cNvSpPr>
            <p:nvPr/>
          </p:nvSpPr>
          <p:spPr bwMode="auto">
            <a:xfrm flipH="1" flipV="1">
              <a:off x="1275303" y="958155"/>
              <a:ext cx="93603" cy="641733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Text Box 18"/>
            <p:cNvSpPr txBox="1">
              <a:spLocks noChangeArrowheads="1"/>
            </p:cNvSpPr>
            <p:nvPr/>
          </p:nvSpPr>
          <p:spPr bwMode="auto">
            <a:xfrm>
              <a:off x="1161157" y="577176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/>
                <a:t>O</a:t>
              </a:r>
              <a:r>
                <a:rPr lang="en-US" sz="1800" baseline="-25000" dirty="0"/>
                <a:t>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41151" y="1466866"/>
            <a:ext cx="1590233" cy="1323873"/>
            <a:chOff x="2241151" y="1466866"/>
            <a:chExt cx="1590233" cy="1323873"/>
          </a:xfrm>
        </p:grpSpPr>
        <p:sp>
          <p:nvSpPr>
            <p:cNvPr id="159822" name="Text Box 78"/>
            <p:cNvSpPr txBox="1">
              <a:spLocks noChangeArrowheads="1"/>
            </p:cNvSpPr>
            <p:nvPr/>
          </p:nvSpPr>
          <p:spPr bwMode="auto">
            <a:xfrm>
              <a:off x="2351834" y="1916026"/>
              <a:ext cx="11652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800" dirty="0"/>
                <a:t> </a:t>
              </a:r>
              <a:r>
                <a:rPr lang="en-US" altLang="ja-JP" sz="1800" dirty="0" err="1"/>
                <a:t>Shikimato</a:t>
              </a:r>
              <a:endParaRPr lang="en-US" sz="1800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241151" y="1466866"/>
              <a:ext cx="1590233" cy="1323873"/>
              <a:chOff x="2241151" y="1466866"/>
              <a:chExt cx="1590233" cy="1323873"/>
            </a:xfrm>
          </p:grpSpPr>
          <p:sp>
            <p:nvSpPr>
              <p:cNvPr id="159817" name="AutoShape 73"/>
              <p:cNvSpPr>
                <a:spLocks noChangeArrowheads="1"/>
              </p:cNvSpPr>
              <p:nvPr/>
            </p:nvSpPr>
            <p:spPr bwMode="auto">
              <a:xfrm>
                <a:off x="3450384" y="2576426"/>
                <a:ext cx="381000" cy="76200"/>
              </a:xfrm>
              <a:prstGeom prst="leftArrow">
                <a:avLst>
                  <a:gd name="adj1" fmla="val 50000"/>
                  <a:gd name="adj2" fmla="val 1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19" name="Text Box 75"/>
              <p:cNvSpPr txBox="1">
                <a:spLocks noChangeArrowheads="1"/>
              </p:cNvSpPr>
              <p:nvPr/>
            </p:nvSpPr>
            <p:spPr bwMode="auto">
              <a:xfrm>
                <a:off x="2459784" y="2424026"/>
                <a:ext cx="10223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 err="1"/>
                  <a:t>Piruvato</a:t>
                </a:r>
                <a:endParaRPr lang="en-US" sz="1800" dirty="0"/>
              </a:p>
            </p:txBody>
          </p:sp>
          <p:sp>
            <p:nvSpPr>
              <p:cNvPr id="159821" name="AutoShape 77"/>
              <p:cNvSpPr>
                <a:spLocks noChangeArrowheads="1"/>
              </p:cNvSpPr>
              <p:nvPr/>
            </p:nvSpPr>
            <p:spPr bwMode="auto">
              <a:xfrm>
                <a:off x="2916984" y="2271626"/>
                <a:ext cx="76200" cy="228600"/>
              </a:xfrm>
              <a:prstGeom prst="up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AutoShape 77"/>
              <p:cNvSpPr>
                <a:spLocks noChangeArrowheads="1"/>
              </p:cNvSpPr>
              <p:nvPr/>
            </p:nvSpPr>
            <p:spPr bwMode="auto">
              <a:xfrm>
                <a:off x="2949072" y="1782362"/>
                <a:ext cx="76200" cy="228600"/>
              </a:xfrm>
              <a:prstGeom prst="up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Text Box 78"/>
              <p:cNvSpPr txBox="1">
                <a:spLocks noChangeArrowheads="1"/>
              </p:cNvSpPr>
              <p:nvPr/>
            </p:nvSpPr>
            <p:spPr bwMode="auto">
              <a:xfrm>
                <a:off x="2241151" y="1466866"/>
                <a:ext cx="1424038" cy="3693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dirty="0"/>
                  <a:t>Met. </a:t>
                </a:r>
                <a:r>
                  <a:rPr lang="en-US" sz="1800" dirty="0" err="1"/>
                  <a:t>Secund</a:t>
                </a:r>
                <a:r>
                  <a:rPr lang="en-US" sz="1800" dirty="0"/>
                  <a:t>.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469184" y="4176626"/>
            <a:ext cx="3312696" cy="2209800"/>
            <a:chOff x="1469184" y="4176626"/>
            <a:chExt cx="3312696" cy="2209800"/>
          </a:xfrm>
        </p:grpSpPr>
        <p:grpSp>
          <p:nvGrpSpPr>
            <p:cNvPr id="7" name="Group 6"/>
            <p:cNvGrpSpPr/>
            <p:nvPr/>
          </p:nvGrpSpPr>
          <p:grpSpPr>
            <a:xfrm>
              <a:off x="1469184" y="4176626"/>
              <a:ext cx="2444082" cy="1381125"/>
              <a:chOff x="1469184" y="4176626"/>
              <a:chExt cx="2444082" cy="1381125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469184" y="4176626"/>
                <a:ext cx="2324100" cy="1381125"/>
                <a:chOff x="1469184" y="4176626"/>
                <a:chExt cx="2324100" cy="1381125"/>
              </a:xfrm>
            </p:grpSpPr>
            <p:sp>
              <p:nvSpPr>
                <p:cNvPr id="159771" name="Rectangle 27"/>
                <p:cNvSpPr>
                  <a:spLocks noChangeArrowheads="1"/>
                </p:cNvSpPr>
                <p:nvPr/>
              </p:nvSpPr>
              <p:spPr bwMode="auto">
                <a:xfrm>
                  <a:off x="2491534" y="4495714"/>
                  <a:ext cx="1301750" cy="3667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 dirty="0" err="1"/>
                    <a:t>Hexosas</a:t>
                  </a:r>
                  <a:r>
                    <a:rPr lang="en-US" sz="1800" dirty="0"/>
                    <a:t>-P</a:t>
                  </a:r>
                </a:p>
              </p:txBody>
            </p:sp>
            <p:sp>
              <p:nvSpPr>
                <p:cNvPr id="159772" name="AutoShape 28"/>
                <p:cNvSpPr>
                  <a:spLocks noChangeArrowheads="1"/>
                </p:cNvSpPr>
                <p:nvPr/>
              </p:nvSpPr>
              <p:spPr bwMode="auto">
                <a:xfrm>
                  <a:off x="2916984" y="4176626"/>
                  <a:ext cx="76200" cy="22860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773" name="Rectangle 29"/>
                <p:cNvSpPr>
                  <a:spLocks noChangeArrowheads="1"/>
                </p:cNvSpPr>
                <p:nvPr/>
              </p:nvSpPr>
              <p:spPr bwMode="auto">
                <a:xfrm>
                  <a:off x="1469184" y="5181514"/>
                  <a:ext cx="2214563" cy="376237"/>
                </a:xfrm>
                <a:prstGeom prst="rect">
                  <a:avLst/>
                </a:prstGeom>
                <a:noFill/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S</a:t>
                  </a:r>
                  <a:r>
                    <a:rPr lang="en-US" altLang="ja-JP" sz="1800"/>
                    <a:t>íntesis de Almidón</a:t>
                  </a:r>
                  <a:endParaRPr lang="en-US" sz="1800"/>
                </a:p>
              </p:txBody>
            </p:sp>
            <p:sp>
              <p:nvSpPr>
                <p:cNvPr id="159774" name="AutoShape 30"/>
                <p:cNvSpPr>
                  <a:spLocks noChangeArrowheads="1"/>
                </p:cNvSpPr>
                <p:nvPr/>
              </p:nvSpPr>
              <p:spPr bwMode="auto">
                <a:xfrm>
                  <a:off x="2916984" y="4862426"/>
                  <a:ext cx="76200" cy="22860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775" name="AutoShape 31"/>
                <p:cNvSpPr>
                  <a:spLocks noChangeArrowheads="1"/>
                </p:cNvSpPr>
                <p:nvPr/>
              </p:nvSpPr>
              <p:spPr bwMode="auto">
                <a:xfrm flipH="1" flipV="1">
                  <a:off x="2688384" y="4862426"/>
                  <a:ext cx="76200" cy="22860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776" name="AutoShape 32"/>
                <p:cNvSpPr>
                  <a:spLocks noChangeArrowheads="1"/>
                </p:cNvSpPr>
                <p:nvPr/>
              </p:nvSpPr>
              <p:spPr bwMode="auto">
                <a:xfrm flipH="1" flipV="1">
                  <a:off x="2688384" y="4176626"/>
                  <a:ext cx="76200" cy="22860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4" name="AutoShape 73"/>
              <p:cNvSpPr>
                <a:spLocks noChangeArrowheads="1"/>
              </p:cNvSpPr>
              <p:nvPr/>
            </p:nvSpPr>
            <p:spPr bwMode="auto">
              <a:xfrm>
                <a:off x="3532266" y="4667164"/>
                <a:ext cx="381000" cy="76200"/>
              </a:xfrm>
              <a:prstGeom prst="leftArrow">
                <a:avLst>
                  <a:gd name="adj1" fmla="val 50000"/>
                  <a:gd name="adj2" fmla="val 1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8" name="AutoShape 52"/>
            <p:cNvSpPr>
              <a:spLocks noChangeArrowheads="1"/>
            </p:cNvSpPr>
            <p:nvPr/>
          </p:nvSpPr>
          <p:spPr bwMode="auto">
            <a:xfrm>
              <a:off x="2962440" y="6310226"/>
              <a:ext cx="1143000" cy="76200"/>
            </a:xfrm>
            <a:prstGeom prst="rightArrow">
              <a:avLst>
                <a:gd name="adj1" fmla="val 50000"/>
                <a:gd name="adj2" fmla="val 2291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AutoShape 35"/>
            <p:cNvSpPr>
              <a:spLocks noChangeArrowheads="1"/>
            </p:cNvSpPr>
            <p:nvPr/>
          </p:nvSpPr>
          <p:spPr bwMode="auto">
            <a:xfrm flipH="1" flipV="1">
              <a:off x="4705680" y="575710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46024" y="476193"/>
            <a:ext cx="3657600" cy="4090793"/>
            <a:chOff x="5346024" y="476193"/>
            <a:chExt cx="3657600" cy="4090793"/>
          </a:xfrm>
        </p:grpSpPr>
        <p:grpSp>
          <p:nvGrpSpPr>
            <p:cNvPr id="9" name="Group 8"/>
            <p:cNvGrpSpPr/>
            <p:nvPr/>
          </p:nvGrpSpPr>
          <p:grpSpPr>
            <a:xfrm>
              <a:off x="5346024" y="476193"/>
              <a:ext cx="3657600" cy="4090793"/>
              <a:chOff x="5279184" y="583137"/>
              <a:chExt cx="3657600" cy="3898289"/>
            </a:xfrm>
          </p:grpSpPr>
          <p:sp>
            <p:nvSpPr>
              <p:cNvPr id="159800" name="Rectangle 56"/>
              <p:cNvSpPr>
                <a:spLocks noChangeArrowheads="1"/>
              </p:cNvSpPr>
              <p:nvPr/>
            </p:nvSpPr>
            <p:spPr bwMode="auto">
              <a:xfrm>
                <a:off x="5507784" y="1357226"/>
                <a:ext cx="3429000" cy="31242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05" name="AutoShape 61"/>
              <p:cNvSpPr>
                <a:spLocks noChangeArrowheads="1"/>
              </p:cNvSpPr>
              <p:nvPr/>
            </p:nvSpPr>
            <p:spPr bwMode="auto">
              <a:xfrm>
                <a:off x="5279184" y="2585448"/>
                <a:ext cx="381000" cy="106363"/>
              </a:xfrm>
              <a:prstGeom prst="rightArrow">
                <a:avLst>
                  <a:gd name="adj1" fmla="val 50000"/>
                  <a:gd name="adj2" fmla="val 89552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06" name="Rectangle 62"/>
              <p:cNvSpPr>
                <a:spLocks noChangeArrowheads="1"/>
              </p:cNvSpPr>
              <p:nvPr/>
            </p:nvSpPr>
            <p:spPr bwMode="auto">
              <a:xfrm>
                <a:off x="5768134" y="1922376"/>
                <a:ext cx="12636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Acetil-CoA</a:t>
                </a:r>
              </a:p>
            </p:txBody>
          </p:sp>
          <p:sp>
            <p:nvSpPr>
              <p:cNvPr id="159807" name="AutoShape 63"/>
              <p:cNvSpPr>
                <a:spLocks noChangeArrowheads="1"/>
              </p:cNvSpPr>
              <p:nvPr/>
            </p:nvSpPr>
            <p:spPr bwMode="auto">
              <a:xfrm>
                <a:off x="7031784" y="2074776"/>
                <a:ext cx="228600" cy="76200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08" name="AutoShape 64"/>
              <p:cNvSpPr>
                <a:spLocks noChangeArrowheads="1"/>
              </p:cNvSpPr>
              <p:nvPr/>
            </p:nvSpPr>
            <p:spPr bwMode="auto">
              <a:xfrm>
                <a:off x="7412784" y="1769976"/>
                <a:ext cx="914400" cy="914400"/>
              </a:xfrm>
              <a:custGeom>
                <a:avLst/>
                <a:gdLst>
                  <a:gd name="G0" fmla="+- 0 0 0"/>
                  <a:gd name="G1" fmla="+- 2660846 0 0"/>
                  <a:gd name="G2" fmla="+- 0 0 2660846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2660846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2660846"/>
                  <a:gd name="G36" fmla="sin G34 2660846"/>
                  <a:gd name="G37" fmla="+/ 2660846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70 w 21600"/>
                  <a:gd name="T5" fmla="*/ 7052 h 21600"/>
                  <a:gd name="T6" fmla="*/ 16949 w 21600"/>
                  <a:gd name="T7" fmla="*/ 16071 h 21600"/>
                  <a:gd name="T8" fmla="*/ 5735 w 21600"/>
                  <a:gd name="T9" fmla="*/ 8926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cubicBezTo>
                      <a:pt x="5400" y="13782"/>
                      <a:pt x="7817" y="16200"/>
                      <a:pt x="10800" y="16200"/>
                    </a:cubicBezTo>
                    <a:cubicBezTo>
                      <a:pt x="12376" y="16200"/>
                      <a:pt x="13874" y="15511"/>
                      <a:pt x="14899" y="14314"/>
                    </a:cubicBezTo>
                    <a:lnTo>
                      <a:pt x="18999" y="17828"/>
                    </a:lnTo>
                    <a:cubicBezTo>
                      <a:pt x="16948" y="20222"/>
                      <a:pt x="13952" y="21599"/>
                      <a:pt x="10800" y="21599"/>
                    </a:cubicBezTo>
                    <a:cubicBezTo>
                      <a:pt x="4835" y="21600"/>
                      <a:pt x="0" y="16764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09" name="Rectangle 65"/>
              <p:cNvSpPr>
                <a:spLocks noChangeArrowheads="1"/>
              </p:cNvSpPr>
              <p:nvPr/>
            </p:nvSpPr>
            <p:spPr bwMode="auto">
              <a:xfrm>
                <a:off x="7104809" y="2765339"/>
                <a:ext cx="1679575" cy="376238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 err="1"/>
                  <a:t>Ciclo</a:t>
                </a:r>
                <a:r>
                  <a:rPr lang="en-US" sz="1800" dirty="0"/>
                  <a:t> de Krebs</a:t>
                </a:r>
              </a:p>
            </p:txBody>
          </p:sp>
          <p:sp>
            <p:nvSpPr>
              <p:cNvPr id="159810" name="Rectangle 66"/>
              <p:cNvSpPr>
                <a:spLocks noChangeArrowheads="1"/>
              </p:cNvSpPr>
              <p:nvPr/>
            </p:nvSpPr>
            <p:spPr bwMode="auto">
              <a:xfrm>
                <a:off x="5547882" y="2941260"/>
                <a:ext cx="1454150" cy="6413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 err="1"/>
                  <a:t>Respirac</a:t>
                </a:r>
                <a:r>
                  <a:rPr lang="en-US" altLang="ja-JP" sz="1800" dirty="0" err="1"/>
                  <a:t>ión</a:t>
                </a:r>
                <a:r>
                  <a:rPr lang="en-US" altLang="ja-JP" sz="1800" dirty="0"/>
                  <a:t> </a:t>
                </a:r>
              </a:p>
              <a:p>
                <a:r>
                  <a:rPr lang="en-US" altLang="ja-JP" sz="1800" dirty="0" err="1"/>
                  <a:t>Mitocondrial</a:t>
                </a:r>
                <a:endParaRPr lang="en-US" sz="1800" dirty="0"/>
              </a:p>
            </p:txBody>
          </p:sp>
          <p:sp>
            <p:nvSpPr>
              <p:cNvPr id="159824" name="Rectangle 80"/>
              <p:cNvSpPr>
                <a:spLocks noChangeArrowheads="1"/>
              </p:cNvSpPr>
              <p:nvPr/>
            </p:nvSpPr>
            <p:spPr bwMode="auto">
              <a:xfrm>
                <a:off x="5660184" y="2379576"/>
                <a:ext cx="10223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 err="1"/>
                  <a:t>Piruvato</a:t>
                </a:r>
                <a:endParaRPr lang="en-US" sz="1800" dirty="0"/>
              </a:p>
            </p:txBody>
          </p:sp>
          <p:sp>
            <p:nvSpPr>
              <p:cNvPr id="159825" name="AutoShape 81"/>
              <p:cNvSpPr>
                <a:spLocks noChangeArrowheads="1"/>
              </p:cNvSpPr>
              <p:nvPr/>
            </p:nvSpPr>
            <p:spPr bwMode="auto">
              <a:xfrm flipH="1" flipV="1">
                <a:off x="6193584" y="2227176"/>
                <a:ext cx="76200" cy="228600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AutoShape 16"/>
              <p:cNvSpPr>
                <a:spLocks noChangeArrowheads="1"/>
              </p:cNvSpPr>
              <p:nvPr/>
            </p:nvSpPr>
            <p:spPr bwMode="auto">
              <a:xfrm flipH="1">
                <a:off x="7444868" y="998908"/>
                <a:ext cx="93603" cy="641733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Text Box 18"/>
              <p:cNvSpPr txBox="1">
                <a:spLocks noChangeArrowheads="1"/>
              </p:cNvSpPr>
              <p:nvPr/>
            </p:nvSpPr>
            <p:spPr bwMode="auto">
              <a:xfrm>
                <a:off x="7314738" y="588058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/>
                  <a:t>O</a:t>
                </a:r>
                <a:r>
                  <a:rPr lang="en-US" sz="1800" baseline="-25000" dirty="0"/>
                  <a:t>2</a:t>
                </a:r>
              </a:p>
            </p:txBody>
          </p:sp>
          <p:sp>
            <p:nvSpPr>
              <p:cNvPr id="85" name="Text Box 18"/>
              <p:cNvSpPr txBox="1">
                <a:spLocks noChangeArrowheads="1"/>
              </p:cNvSpPr>
              <p:nvPr/>
            </p:nvSpPr>
            <p:spPr bwMode="auto">
              <a:xfrm>
                <a:off x="8058909" y="583137"/>
                <a:ext cx="53655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/>
                  <a:t>CO</a:t>
                </a:r>
                <a:r>
                  <a:rPr lang="en-US" sz="1800" baseline="-25000" dirty="0"/>
                  <a:t>2</a:t>
                </a:r>
              </a:p>
            </p:txBody>
          </p:sp>
          <p:sp>
            <p:nvSpPr>
              <p:cNvPr id="87" name="AutoShape 16"/>
              <p:cNvSpPr>
                <a:spLocks noChangeArrowheads="1"/>
              </p:cNvSpPr>
              <p:nvPr/>
            </p:nvSpPr>
            <p:spPr bwMode="auto">
              <a:xfrm flipH="1" flipV="1">
                <a:off x="8260338" y="994564"/>
                <a:ext cx="93603" cy="641733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0" name="Text Box 18"/>
            <p:cNvSpPr txBox="1">
              <a:spLocks noChangeArrowheads="1"/>
            </p:cNvSpPr>
            <p:nvPr/>
          </p:nvSpPr>
          <p:spPr bwMode="auto">
            <a:xfrm>
              <a:off x="7391150" y="3347786"/>
              <a:ext cx="13196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ATP + NADH </a:t>
              </a:r>
            </a:p>
          </p:txBody>
        </p:sp>
        <p:sp>
          <p:nvSpPr>
            <p:cNvPr id="101" name="AutoShape 16"/>
            <p:cNvSpPr>
              <a:spLocks noChangeArrowheads="1"/>
            </p:cNvSpPr>
            <p:nvPr/>
          </p:nvSpPr>
          <p:spPr bwMode="auto">
            <a:xfrm>
              <a:off x="7912748" y="3190624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" name="AutoShape 16"/>
            <p:cNvSpPr>
              <a:spLocks noChangeArrowheads="1"/>
            </p:cNvSpPr>
            <p:nvPr/>
          </p:nvSpPr>
          <p:spPr bwMode="auto">
            <a:xfrm>
              <a:off x="8212196" y="3690592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65"/>
            <p:cNvSpPr>
              <a:spLocks noChangeArrowheads="1"/>
            </p:cNvSpPr>
            <p:nvPr/>
          </p:nvSpPr>
          <p:spPr bwMode="auto">
            <a:xfrm>
              <a:off x="7407159" y="3830962"/>
              <a:ext cx="1266467" cy="64633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err="1"/>
                <a:t>Caden</a:t>
              </a:r>
              <a:r>
                <a:rPr lang="en-US" dirty="0" err="1"/>
                <a:t>a</a:t>
              </a:r>
              <a:r>
                <a:rPr lang="en-US" dirty="0"/>
                <a:t> </a:t>
              </a:r>
            </a:p>
            <a:p>
              <a:pPr algn="ctr"/>
              <a:r>
                <a:rPr lang="en-US" dirty="0" err="1"/>
                <a:t>respiratoria</a:t>
              </a:r>
              <a:endParaRPr lang="en-US" sz="1800" dirty="0"/>
            </a:p>
          </p:txBody>
        </p:sp>
        <p:sp>
          <p:nvSpPr>
            <p:cNvPr id="104" name="AutoShape 73"/>
            <p:cNvSpPr>
              <a:spLocks noChangeArrowheads="1"/>
            </p:cNvSpPr>
            <p:nvPr/>
          </p:nvSpPr>
          <p:spPr bwMode="auto">
            <a:xfrm>
              <a:off x="6915867" y="4100426"/>
              <a:ext cx="381000" cy="76200"/>
            </a:xfrm>
            <a:prstGeom prst="leftArrow">
              <a:avLst>
                <a:gd name="adj1" fmla="val 50000"/>
                <a:gd name="adj2" fmla="val 1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Text Box 18"/>
            <p:cNvSpPr txBox="1">
              <a:spLocks noChangeArrowheads="1"/>
            </p:cNvSpPr>
            <p:nvPr/>
          </p:nvSpPr>
          <p:spPr bwMode="auto">
            <a:xfrm>
              <a:off x="6279866" y="3942318"/>
              <a:ext cx="5319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ATP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183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82" name="Rectangle 38"/>
          <p:cNvSpPr>
            <a:spLocks noChangeArrowheads="1"/>
          </p:cNvSpPr>
          <p:nvPr/>
        </p:nvSpPr>
        <p:spPr bwMode="auto">
          <a:xfrm>
            <a:off x="326184" y="1172693"/>
            <a:ext cx="8763000" cy="468033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9751" name="Rectangle 7"/>
          <p:cNvSpPr>
            <a:spLocks noChangeArrowheads="1"/>
          </p:cNvSpPr>
          <p:nvPr/>
        </p:nvSpPr>
        <p:spPr bwMode="auto">
          <a:xfrm>
            <a:off x="478584" y="1433426"/>
            <a:ext cx="3200400" cy="426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9758" name="Text Box 14"/>
          <p:cNvSpPr txBox="1">
            <a:spLocks noChangeArrowheads="1"/>
          </p:cNvSpPr>
          <p:nvPr/>
        </p:nvSpPr>
        <p:spPr bwMode="auto">
          <a:xfrm>
            <a:off x="4158409" y="2720889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59815" name="Group 71"/>
          <p:cNvGrpSpPr>
            <a:grpSpLocks/>
          </p:cNvGrpSpPr>
          <p:nvPr/>
        </p:nvGrpSpPr>
        <p:grpSpPr bwMode="auto">
          <a:xfrm>
            <a:off x="5355384" y="4633826"/>
            <a:ext cx="3886200" cy="1781175"/>
            <a:chOff x="3264" y="2976"/>
            <a:chExt cx="2448" cy="1122"/>
          </a:xfrm>
        </p:grpSpPr>
        <p:sp>
          <p:nvSpPr>
            <p:cNvPr id="159784" name="AutoShape 40"/>
            <p:cNvSpPr>
              <a:spLocks noChangeArrowheads="1"/>
            </p:cNvSpPr>
            <p:nvPr/>
          </p:nvSpPr>
          <p:spPr bwMode="auto">
            <a:xfrm>
              <a:off x="3264" y="2976"/>
              <a:ext cx="720" cy="48"/>
            </a:xfrm>
            <a:prstGeom prst="rightArrow">
              <a:avLst>
                <a:gd name="adj1" fmla="val 50000"/>
                <a:gd name="adj2" fmla="val 2291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5" name="AutoShape 41"/>
            <p:cNvSpPr>
              <a:spLocks noChangeArrowheads="1"/>
            </p:cNvSpPr>
            <p:nvPr/>
          </p:nvSpPr>
          <p:spPr bwMode="auto">
            <a:xfrm>
              <a:off x="3972" y="3072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6" name="Rectangle 42"/>
            <p:cNvSpPr>
              <a:spLocks noChangeArrowheads="1"/>
            </p:cNvSpPr>
            <p:nvPr/>
          </p:nvSpPr>
          <p:spPr bwMode="auto">
            <a:xfrm>
              <a:off x="3588" y="3244"/>
              <a:ext cx="834" cy="41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S</a:t>
              </a:r>
              <a:r>
                <a:rPr lang="en-US" altLang="ja-JP" sz="1800"/>
                <a:t>íntesis de</a:t>
              </a:r>
            </a:p>
            <a:p>
              <a:r>
                <a:rPr lang="en-US" altLang="ja-JP" sz="1800"/>
                <a:t> Celulosa</a:t>
              </a:r>
              <a:endParaRPr lang="en-US" sz="1800"/>
            </a:p>
          </p:txBody>
        </p:sp>
        <p:sp>
          <p:nvSpPr>
            <p:cNvPr id="159787" name="Oval 43"/>
            <p:cNvSpPr>
              <a:spLocks noChangeArrowheads="1"/>
            </p:cNvSpPr>
            <p:nvPr/>
          </p:nvSpPr>
          <p:spPr bwMode="auto">
            <a:xfrm>
              <a:off x="4560" y="3216"/>
              <a:ext cx="384" cy="3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8" name="AutoShape 44"/>
            <p:cNvSpPr>
              <a:spLocks noChangeArrowheads="1"/>
            </p:cNvSpPr>
            <p:nvPr/>
          </p:nvSpPr>
          <p:spPr bwMode="auto">
            <a:xfrm>
              <a:off x="4512" y="3360"/>
              <a:ext cx="144" cy="48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9" name="Oval 45"/>
            <p:cNvSpPr>
              <a:spLocks noChangeArrowheads="1"/>
            </p:cNvSpPr>
            <p:nvPr/>
          </p:nvSpPr>
          <p:spPr bwMode="auto">
            <a:xfrm>
              <a:off x="5088" y="3408"/>
              <a:ext cx="384" cy="3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1" name="AutoShape 47"/>
            <p:cNvSpPr>
              <a:spLocks noChangeArrowheads="1"/>
            </p:cNvSpPr>
            <p:nvPr/>
          </p:nvSpPr>
          <p:spPr bwMode="auto">
            <a:xfrm>
              <a:off x="5232" y="3696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2" name="Text Box 48"/>
            <p:cNvSpPr txBox="1">
              <a:spLocks noChangeArrowheads="1"/>
            </p:cNvSpPr>
            <p:nvPr/>
          </p:nvSpPr>
          <p:spPr bwMode="auto">
            <a:xfrm>
              <a:off x="4748" y="3867"/>
              <a:ext cx="9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Pared celular</a:t>
              </a:r>
            </a:p>
          </p:txBody>
        </p:sp>
      </p:grpSp>
      <p:grpSp>
        <p:nvGrpSpPr>
          <p:cNvPr id="159814" name="Group 70"/>
          <p:cNvGrpSpPr>
            <a:grpSpLocks/>
          </p:cNvGrpSpPr>
          <p:nvPr/>
        </p:nvGrpSpPr>
        <p:grpSpPr bwMode="auto">
          <a:xfrm>
            <a:off x="661147" y="3719426"/>
            <a:ext cx="4656137" cy="2927350"/>
            <a:chOff x="307" y="2400"/>
            <a:chExt cx="2933" cy="1844"/>
          </a:xfrm>
        </p:grpSpPr>
        <p:sp>
          <p:nvSpPr>
            <p:cNvPr id="159766" name="AutoShape 22"/>
            <p:cNvSpPr>
              <a:spLocks noChangeArrowheads="1"/>
            </p:cNvSpPr>
            <p:nvPr/>
          </p:nvSpPr>
          <p:spPr bwMode="auto">
            <a:xfrm>
              <a:off x="2160" y="2487"/>
              <a:ext cx="144" cy="48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7" name="Rectangle 23"/>
            <p:cNvSpPr>
              <a:spLocks noChangeArrowheads="1"/>
            </p:cNvSpPr>
            <p:nvPr/>
          </p:nvSpPr>
          <p:spPr bwMode="auto">
            <a:xfrm>
              <a:off x="2400" y="2400"/>
              <a:ext cx="7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 err="1"/>
                <a:t>Triosas</a:t>
              </a:r>
              <a:r>
                <a:rPr lang="en-US" sz="1800" dirty="0"/>
                <a:t>-P</a:t>
              </a:r>
            </a:p>
          </p:txBody>
        </p:sp>
        <p:sp>
          <p:nvSpPr>
            <p:cNvPr id="159769" name="Rectangle 25"/>
            <p:cNvSpPr>
              <a:spLocks noChangeArrowheads="1"/>
            </p:cNvSpPr>
            <p:nvPr/>
          </p:nvSpPr>
          <p:spPr bwMode="auto">
            <a:xfrm>
              <a:off x="2420" y="2889"/>
              <a:ext cx="8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Hexosas-P</a:t>
              </a:r>
            </a:p>
          </p:txBody>
        </p:sp>
        <p:sp>
          <p:nvSpPr>
            <p:cNvPr id="159770" name="AutoShape 26"/>
            <p:cNvSpPr>
              <a:spLocks noChangeArrowheads="1"/>
            </p:cNvSpPr>
            <p:nvPr/>
          </p:nvSpPr>
          <p:spPr bwMode="auto">
            <a:xfrm>
              <a:off x="2688" y="2688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78" name="AutoShape 34"/>
            <p:cNvSpPr>
              <a:spLocks noChangeArrowheads="1"/>
            </p:cNvSpPr>
            <p:nvPr/>
          </p:nvSpPr>
          <p:spPr bwMode="auto">
            <a:xfrm>
              <a:off x="2688" y="3120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79" name="AutoShape 35"/>
            <p:cNvSpPr>
              <a:spLocks noChangeArrowheads="1"/>
            </p:cNvSpPr>
            <p:nvPr/>
          </p:nvSpPr>
          <p:spPr bwMode="auto">
            <a:xfrm flipH="1" flipV="1">
              <a:off x="2784" y="3120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0" name="AutoShape 36"/>
            <p:cNvSpPr>
              <a:spLocks noChangeArrowheads="1"/>
            </p:cNvSpPr>
            <p:nvPr/>
          </p:nvSpPr>
          <p:spPr bwMode="auto">
            <a:xfrm flipH="1" flipV="1">
              <a:off x="2784" y="2688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1" name="Rectangle 37"/>
            <p:cNvSpPr>
              <a:spLocks noChangeArrowheads="1"/>
            </p:cNvSpPr>
            <p:nvPr/>
          </p:nvSpPr>
          <p:spPr bwMode="auto">
            <a:xfrm>
              <a:off x="2349" y="3244"/>
              <a:ext cx="874" cy="41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S</a:t>
              </a:r>
              <a:r>
                <a:rPr lang="en-US" altLang="ja-JP" sz="1800"/>
                <a:t>íntesis de </a:t>
              </a:r>
            </a:p>
            <a:p>
              <a:pPr algn="ctr"/>
              <a:r>
                <a:rPr lang="en-US" altLang="ja-JP" sz="1800"/>
                <a:t>Sacarosa</a:t>
              </a:r>
              <a:endParaRPr lang="en-US" sz="1800"/>
            </a:p>
          </p:txBody>
        </p:sp>
        <p:sp>
          <p:nvSpPr>
            <p:cNvPr id="159793" name="AutoShape 49"/>
            <p:cNvSpPr>
              <a:spLocks noChangeArrowheads="1"/>
            </p:cNvSpPr>
            <p:nvPr/>
          </p:nvSpPr>
          <p:spPr bwMode="auto">
            <a:xfrm>
              <a:off x="2736" y="3696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4" name="Rectangle 50"/>
            <p:cNvSpPr>
              <a:spLocks noChangeArrowheads="1"/>
            </p:cNvSpPr>
            <p:nvPr/>
          </p:nvSpPr>
          <p:spPr bwMode="auto">
            <a:xfrm>
              <a:off x="2400" y="3840"/>
              <a:ext cx="7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800"/>
                <a:t> Sacarosa</a:t>
              </a:r>
              <a:endParaRPr lang="en-US" sz="1800"/>
            </a:p>
          </p:txBody>
        </p:sp>
        <p:sp>
          <p:nvSpPr>
            <p:cNvPr id="159796" name="AutoShape 52"/>
            <p:cNvSpPr>
              <a:spLocks noChangeArrowheads="1"/>
            </p:cNvSpPr>
            <p:nvPr/>
          </p:nvSpPr>
          <p:spPr bwMode="auto">
            <a:xfrm flipH="1">
              <a:off x="1728" y="3936"/>
              <a:ext cx="720" cy="48"/>
            </a:xfrm>
            <a:prstGeom prst="rightArrow">
              <a:avLst>
                <a:gd name="adj1" fmla="val 50000"/>
                <a:gd name="adj2" fmla="val 2291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7" name="Rectangle 53"/>
            <p:cNvSpPr>
              <a:spLocks noChangeArrowheads="1"/>
            </p:cNvSpPr>
            <p:nvPr/>
          </p:nvSpPr>
          <p:spPr bwMode="auto">
            <a:xfrm>
              <a:off x="307" y="3840"/>
              <a:ext cx="137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800"/>
                <a:t> Transporte a otros </a:t>
              </a:r>
            </a:p>
            <a:p>
              <a:pPr algn="ctr"/>
              <a:r>
                <a:rPr lang="en-US" altLang="ja-JP" sz="1800"/>
                <a:t>tejidos via floema</a:t>
              </a:r>
              <a:endParaRPr lang="en-US" sz="18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83784" y="2424026"/>
            <a:ext cx="1095375" cy="1295400"/>
            <a:chOff x="3983784" y="2424026"/>
            <a:chExt cx="1095375" cy="1295400"/>
          </a:xfrm>
        </p:grpSpPr>
        <p:sp>
          <p:nvSpPr>
            <p:cNvPr id="159798" name="AutoShape 54"/>
            <p:cNvSpPr>
              <a:spLocks noChangeArrowheads="1"/>
            </p:cNvSpPr>
            <p:nvPr/>
          </p:nvSpPr>
          <p:spPr bwMode="auto">
            <a:xfrm flipH="1" flipV="1">
              <a:off x="4517184" y="349082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9" name="AutoShape 55"/>
            <p:cNvSpPr>
              <a:spLocks noChangeArrowheads="1"/>
            </p:cNvSpPr>
            <p:nvPr/>
          </p:nvSpPr>
          <p:spPr bwMode="auto">
            <a:xfrm flipH="1" flipV="1">
              <a:off x="4517184" y="280502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01" name="Rectangle 57"/>
            <p:cNvSpPr>
              <a:spLocks noChangeArrowheads="1"/>
            </p:cNvSpPr>
            <p:nvPr/>
          </p:nvSpPr>
          <p:spPr bwMode="auto">
            <a:xfrm>
              <a:off x="3983784" y="3109826"/>
              <a:ext cx="1095375" cy="37623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Glic</a:t>
              </a:r>
              <a:r>
                <a:rPr lang="en-US" altLang="ja-JP" sz="1800"/>
                <a:t>ó</a:t>
              </a:r>
              <a:r>
                <a:rPr lang="en-US" sz="1800"/>
                <a:t>lisis</a:t>
              </a:r>
            </a:p>
          </p:txBody>
        </p:sp>
        <p:sp>
          <p:nvSpPr>
            <p:cNvPr id="159802" name="Rectangle 58"/>
            <p:cNvSpPr>
              <a:spLocks noChangeArrowheads="1"/>
            </p:cNvSpPr>
            <p:nvPr/>
          </p:nvSpPr>
          <p:spPr bwMode="auto">
            <a:xfrm>
              <a:off x="3983784" y="2424026"/>
              <a:ext cx="10223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 err="1"/>
                <a:t>Piruvato</a:t>
              </a:r>
              <a:endParaRPr lang="en-US" sz="18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31384" y="1814426"/>
            <a:ext cx="1590675" cy="609600"/>
            <a:chOff x="3831384" y="1814426"/>
            <a:chExt cx="1590675" cy="609600"/>
          </a:xfrm>
        </p:grpSpPr>
        <p:sp>
          <p:nvSpPr>
            <p:cNvPr id="159803" name="AutoShape 59"/>
            <p:cNvSpPr>
              <a:spLocks noChangeArrowheads="1"/>
            </p:cNvSpPr>
            <p:nvPr/>
          </p:nvSpPr>
          <p:spPr bwMode="auto">
            <a:xfrm flipH="1" flipV="1">
              <a:off x="4485434" y="219542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04" name="Rectangle 60"/>
            <p:cNvSpPr>
              <a:spLocks noChangeArrowheads="1"/>
            </p:cNvSpPr>
            <p:nvPr/>
          </p:nvSpPr>
          <p:spPr bwMode="auto">
            <a:xfrm>
              <a:off x="3831384" y="1814426"/>
              <a:ext cx="1590675" cy="376238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 err="1"/>
                <a:t>Fermentaci</a:t>
              </a:r>
              <a:r>
                <a:rPr lang="en-US" altLang="ja-JP" sz="1800" dirty="0" err="1"/>
                <a:t>ón</a:t>
              </a:r>
              <a:endParaRPr lang="en-US" sz="1800" dirty="0"/>
            </a:p>
          </p:txBody>
        </p:sp>
      </p:grpSp>
      <p:sp>
        <p:nvSpPr>
          <p:cNvPr id="64" name="Text Box 18"/>
          <p:cNvSpPr txBox="1">
            <a:spLocks noChangeArrowheads="1"/>
          </p:cNvSpPr>
          <p:nvPr/>
        </p:nvSpPr>
        <p:spPr bwMode="auto">
          <a:xfrm>
            <a:off x="82220" y="576105"/>
            <a:ext cx="536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CO</a:t>
            </a:r>
            <a:r>
              <a:rPr lang="en-US" sz="1800" baseline="-25000" dirty="0"/>
              <a:t>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3226" y="1104198"/>
            <a:ext cx="3342408" cy="3601066"/>
            <a:chOff x="203226" y="1104198"/>
            <a:chExt cx="3342408" cy="3601066"/>
          </a:xfrm>
        </p:grpSpPr>
        <p:sp>
          <p:nvSpPr>
            <p:cNvPr id="159764" name="AutoShape 20"/>
            <p:cNvSpPr>
              <a:spLocks noChangeArrowheads="1"/>
            </p:cNvSpPr>
            <p:nvPr/>
          </p:nvSpPr>
          <p:spPr bwMode="auto">
            <a:xfrm>
              <a:off x="2002584" y="3871826"/>
              <a:ext cx="228600" cy="7620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5" name="Rectangle 21"/>
            <p:cNvSpPr>
              <a:spLocks noChangeArrowheads="1"/>
            </p:cNvSpPr>
            <p:nvPr/>
          </p:nvSpPr>
          <p:spPr bwMode="auto">
            <a:xfrm>
              <a:off x="2383584" y="3733714"/>
              <a:ext cx="11620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Triosas-P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03226" y="1104198"/>
              <a:ext cx="1993033" cy="3601066"/>
              <a:chOff x="203226" y="1104198"/>
              <a:chExt cx="1993033" cy="3601066"/>
            </a:xfrm>
          </p:grpSpPr>
          <p:sp>
            <p:nvSpPr>
              <p:cNvPr id="159752" name="AutoShape 8"/>
              <p:cNvSpPr>
                <a:spLocks noChangeArrowheads="1"/>
              </p:cNvSpPr>
              <p:nvPr/>
            </p:nvSpPr>
            <p:spPr bwMode="auto">
              <a:xfrm>
                <a:off x="707184" y="3414626"/>
                <a:ext cx="914400" cy="914400"/>
              </a:xfrm>
              <a:custGeom>
                <a:avLst/>
                <a:gdLst>
                  <a:gd name="G0" fmla="+- 0 0 0"/>
                  <a:gd name="G1" fmla="+- 2660846 0 0"/>
                  <a:gd name="G2" fmla="+- 0 0 2660846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2660846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2660846"/>
                  <a:gd name="G36" fmla="sin G34 2660846"/>
                  <a:gd name="G37" fmla="+/ 2660846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70 w 21600"/>
                  <a:gd name="T5" fmla="*/ 7052 h 21600"/>
                  <a:gd name="T6" fmla="*/ 16949 w 21600"/>
                  <a:gd name="T7" fmla="*/ 16071 h 21600"/>
                  <a:gd name="T8" fmla="*/ 5735 w 21600"/>
                  <a:gd name="T9" fmla="*/ 8926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cubicBezTo>
                      <a:pt x="5400" y="13782"/>
                      <a:pt x="7817" y="16200"/>
                      <a:pt x="10800" y="16200"/>
                    </a:cubicBezTo>
                    <a:cubicBezTo>
                      <a:pt x="12376" y="16200"/>
                      <a:pt x="13874" y="15511"/>
                      <a:pt x="14899" y="14314"/>
                    </a:cubicBezTo>
                    <a:lnTo>
                      <a:pt x="18999" y="17828"/>
                    </a:lnTo>
                    <a:cubicBezTo>
                      <a:pt x="16948" y="20222"/>
                      <a:pt x="13952" y="21599"/>
                      <a:pt x="10800" y="21599"/>
                    </a:cubicBezTo>
                    <a:cubicBezTo>
                      <a:pt x="4835" y="21600"/>
                      <a:pt x="0" y="16764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61" name="AutoShape 17"/>
              <p:cNvSpPr>
                <a:spLocks noChangeArrowheads="1"/>
              </p:cNvSpPr>
              <p:nvPr/>
            </p:nvSpPr>
            <p:spPr bwMode="auto">
              <a:xfrm>
                <a:off x="1164384" y="3109826"/>
                <a:ext cx="76200" cy="228600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63" name="Rectangle 19"/>
              <p:cNvSpPr>
                <a:spLocks noChangeArrowheads="1"/>
              </p:cNvSpPr>
              <p:nvPr/>
            </p:nvSpPr>
            <p:spPr bwMode="auto">
              <a:xfrm>
                <a:off x="478584" y="4329026"/>
                <a:ext cx="1717675" cy="376238"/>
              </a:xfrm>
              <a:prstGeom prst="rect">
                <a:avLst/>
              </a:prstGeom>
              <a:noFill/>
              <a:ln w="9525">
                <a:solidFill>
                  <a:srgbClr val="00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Ciclo de Calvin</a:t>
                </a:r>
              </a:p>
            </p:txBody>
          </p:sp>
          <p:sp>
            <p:nvSpPr>
              <p:cNvPr id="66" name="AutoShape 16"/>
              <p:cNvSpPr>
                <a:spLocks noChangeArrowheads="1"/>
              </p:cNvSpPr>
              <p:nvPr/>
            </p:nvSpPr>
            <p:spPr bwMode="auto">
              <a:xfrm flipH="1">
                <a:off x="203226" y="1104198"/>
                <a:ext cx="93603" cy="2843828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AutoShape 20"/>
              <p:cNvSpPr>
                <a:spLocks noChangeArrowheads="1"/>
              </p:cNvSpPr>
              <p:nvPr/>
            </p:nvSpPr>
            <p:spPr bwMode="auto">
              <a:xfrm flipV="1">
                <a:off x="296831" y="3857538"/>
                <a:ext cx="364315" cy="90487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1634952" y="562736"/>
            <a:ext cx="3116189" cy="2977732"/>
            <a:chOff x="1634952" y="562736"/>
            <a:chExt cx="3116189" cy="2977732"/>
          </a:xfrm>
        </p:grpSpPr>
        <p:sp>
          <p:nvSpPr>
            <p:cNvPr id="68" name="AutoShape 16"/>
            <p:cNvSpPr>
              <a:spLocks noChangeArrowheads="1"/>
            </p:cNvSpPr>
            <p:nvPr/>
          </p:nvSpPr>
          <p:spPr bwMode="auto">
            <a:xfrm flipH="1">
              <a:off x="2119922" y="1356595"/>
              <a:ext cx="93603" cy="1821493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634952" y="562736"/>
              <a:ext cx="3116189" cy="2977732"/>
              <a:chOff x="1634952" y="562736"/>
              <a:chExt cx="3116189" cy="2977732"/>
            </a:xfrm>
          </p:grpSpPr>
          <p:sp>
            <p:nvSpPr>
              <p:cNvPr id="65" name="Text Box 18"/>
              <p:cNvSpPr txBox="1">
                <a:spLocks noChangeArrowheads="1"/>
              </p:cNvSpPr>
              <p:nvPr/>
            </p:nvSpPr>
            <p:spPr bwMode="auto">
              <a:xfrm>
                <a:off x="3684834" y="562736"/>
                <a:ext cx="103105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N</a:t>
                </a:r>
                <a:r>
                  <a:rPr lang="en-US" sz="1800" dirty="0"/>
                  <a:t>O</a:t>
                </a:r>
                <a:r>
                  <a:rPr lang="en-US" baseline="-25000" dirty="0"/>
                  <a:t>3,</a:t>
                </a:r>
                <a:r>
                  <a:rPr lang="en-US" dirty="0"/>
                  <a:t> SO</a:t>
                </a:r>
                <a:r>
                  <a:rPr lang="en-US" baseline="-25000" dirty="0"/>
                  <a:t>4</a:t>
                </a:r>
                <a:endParaRPr lang="en-US" sz="1800" baseline="-25000" dirty="0"/>
              </a:p>
            </p:txBody>
          </p:sp>
          <p:sp>
            <p:nvSpPr>
              <p:cNvPr id="71" name="AutoShape 73"/>
              <p:cNvSpPr>
                <a:spLocks noChangeArrowheads="1"/>
              </p:cNvSpPr>
              <p:nvPr/>
            </p:nvSpPr>
            <p:spPr bwMode="auto">
              <a:xfrm>
                <a:off x="2167684" y="1279022"/>
                <a:ext cx="1594003" cy="76200"/>
              </a:xfrm>
              <a:prstGeom prst="leftArrow">
                <a:avLst>
                  <a:gd name="adj1" fmla="val 50000"/>
                  <a:gd name="adj2" fmla="val 1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AutoShape 16"/>
              <p:cNvSpPr>
                <a:spLocks noChangeArrowheads="1"/>
              </p:cNvSpPr>
              <p:nvPr/>
            </p:nvSpPr>
            <p:spPr bwMode="auto">
              <a:xfrm flipH="1">
                <a:off x="4137498" y="864613"/>
                <a:ext cx="93603" cy="448507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Text Box 18"/>
              <p:cNvSpPr txBox="1">
                <a:spLocks noChangeArrowheads="1"/>
              </p:cNvSpPr>
              <p:nvPr/>
            </p:nvSpPr>
            <p:spPr bwMode="auto">
              <a:xfrm>
                <a:off x="1634952" y="3139048"/>
                <a:ext cx="97394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NH</a:t>
                </a:r>
                <a:r>
                  <a:rPr lang="en-US" baseline="-25000" dirty="0"/>
                  <a:t>4,</a:t>
                </a:r>
                <a:r>
                  <a:rPr lang="en-US" dirty="0"/>
                  <a:t> SH</a:t>
                </a:r>
                <a:r>
                  <a:rPr lang="en-US" baseline="-25000" dirty="0"/>
                  <a:t>2</a:t>
                </a:r>
                <a:endParaRPr lang="en-US" sz="1800" baseline="-25000" dirty="0"/>
              </a:p>
            </p:txBody>
          </p:sp>
          <p:sp>
            <p:nvSpPr>
              <p:cNvPr id="74" name="AutoShape 17"/>
              <p:cNvSpPr>
                <a:spLocks noChangeArrowheads="1"/>
              </p:cNvSpPr>
              <p:nvPr/>
            </p:nvSpPr>
            <p:spPr bwMode="auto">
              <a:xfrm rot="16200000" flipH="1">
                <a:off x="1962461" y="2761064"/>
                <a:ext cx="76200" cy="228600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Text Box 18"/>
              <p:cNvSpPr txBox="1">
                <a:spLocks noChangeArrowheads="1"/>
              </p:cNvSpPr>
              <p:nvPr/>
            </p:nvSpPr>
            <p:spPr bwMode="auto">
              <a:xfrm>
                <a:off x="3720090" y="1104198"/>
                <a:ext cx="103105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N</a:t>
                </a:r>
                <a:r>
                  <a:rPr lang="en-US" sz="1800" dirty="0"/>
                  <a:t>O3</a:t>
                </a:r>
                <a:r>
                  <a:rPr lang="en-US" baseline="-25000" dirty="0"/>
                  <a:t>,</a:t>
                </a:r>
                <a:r>
                  <a:rPr lang="en-US" dirty="0"/>
                  <a:t> SO</a:t>
                </a:r>
                <a:r>
                  <a:rPr lang="en-US" baseline="-25000" dirty="0"/>
                  <a:t>4</a:t>
                </a:r>
                <a:endParaRPr lang="en-US" sz="1800" baseline="-25000" dirty="0"/>
              </a:p>
            </p:txBody>
          </p:sp>
          <p:sp>
            <p:nvSpPr>
              <p:cNvPr id="77" name="AutoShape 17"/>
              <p:cNvSpPr>
                <a:spLocks noChangeArrowheads="1"/>
              </p:cNvSpPr>
              <p:nvPr/>
            </p:nvSpPr>
            <p:spPr bwMode="auto">
              <a:xfrm rot="16200000" flipH="1">
                <a:off x="2609477" y="3247664"/>
                <a:ext cx="76200" cy="228600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Text Box 18"/>
              <p:cNvSpPr txBox="1">
                <a:spLocks noChangeArrowheads="1"/>
              </p:cNvSpPr>
              <p:nvPr/>
            </p:nvSpPr>
            <p:spPr bwMode="auto">
              <a:xfrm>
                <a:off x="2776584" y="3171136"/>
                <a:ext cx="98510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-NH</a:t>
                </a:r>
                <a:r>
                  <a:rPr lang="en-US" baseline="-25000" dirty="0"/>
                  <a:t>3,</a:t>
                </a:r>
                <a:r>
                  <a:rPr lang="en-US" dirty="0"/>
                  <a:t>-SH</a:t>
                </a:r>
                <a:endParaRPr lang="en-US" sz="1800" baseline="-25000" dirty="0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78584" y="577176"/>
            <a:ext cx="1600200" cy="2444782"/>
            <a:chOff x="478584" y="577176"/>
            <a:chExt cx="1600200" cy="2444782"/>
          </a:xfrm>
        </p:grpSpPr>
        <p:sp>
          <p:nvSpPr>
            <p:cNvPr id="159759" name="Text Box 15"/>
            <p:cNvSpPr txBox="1">
              <a:spLocks noChangeArrowheads="1"/>
            </p:cNvSpPr>
            <p:nvPr/>
          </p:nvSpPr>
          <p:spPr bwMode="auto">
            <a:xfrm>
              <a:off x="630984" y="1509626"/>
              <a:ext cx="1447800" cy="8255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 dirty="0" err="1"/>
                <a:t>Reacciones</a:t>
              </a:r>
              <a:r>
                <a:rPr lang="en-US" sz="1600" dirty="0"/>
                <a:t> </a:t>
              </a:r>
            </a:p>
            <a:p>
              <a:pPr algn="ctr"/>
              <a:r>
                <a:rPr lang="en-US" sz="1600" dirty="0" err="1"/>
                <a:t>Dependientes</a:t>
              </a:r>
              <a:endParaRPr lang="en-US" sz="1600" dirty="0"/>
            </a:p>
            <a:p>
              <a:pPr algn="ctr"/>
              <a:r>
                <a:rPr lang="en-US" sz="1600" dirty="0"/>
                <a:t> de </a:t>
              </a:r>
              <a:r>
                <a:rPr lang="en-US" sz="1600" dirty="0" err="1"/>
                <a:t>luz</a:t>
              </a:r>
              <a:endParaRPr lang="en-US" sz="1600" dirty="0"/>
            </a:p>
          </p:txBody>
        </p:sp>
        <p:sp>
          <p:nvSpPr>
            <p:cNvPr id="159760" name="AutoShape 16"/>
            <p:cNvSpPr>
              <a:spLocks noChangeArrowheads="1"/>
            </p:cNvSpPr>
            <p:nvPr/>
          </p:nvSpPr>
          <p:spPr bwMode="auto">
            <a:xfrm>
              <a:off x="1164384" y="242402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2" name="Text Box 18"/>
            <p:cNvSpPr txBox="1">
              <a:spLocks noChangeArrowheads="1"/>
            </p:cNvSpPr>
            <p:nvPr/>
          </p:nvSpPr>
          <p:spPr bwMode="auto">
            <a:xfrm>
              <a:off x="478584" y="2652626"/>
              <a:ext cx="14389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ATP + NADPH</a:t>
              </a:r>
            </a:p>
          </p:txBody>
        </p:sp>
        <p:sp>
          <p:nvSpPr>
            <p:cNvPr id="80" name="AutoShape 16"/>
            <p:cNvSpPr>
              <a:spLocks noChangeArrowheads="1"/>
            </p:cNvSpPr>
            <p:nvPr/>
          </p:nvSpPr>
          <p:spPr bwMode="auto">
            <a:xfrm flipH="1" flipV="1">
              <a:off x="1275303" y="958155"/>
              <a:ext cx="93603" cy="641733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Text Box 18"/>
            <p:cNvSpPr txBox="1">
              <a:spLocks noChangeArrowheads="1"/>
            </p:cNvSpPr>
            <p:nvPr/>
          </p:nvSpPr>
          <p:spPr bwMode="auto">
            <a:xfrm>
              <a:off x="1161157" y="577176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/>
                <a:t>O</a:t>
              </a:r>
              <a:r>
                <a:rPr lang="en-US" sz="1800" baseline="-25000" dirty="0"/>
                <a:t>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41151" y="1466866"/>
            <a:ext cx="1590233" cy="1323873"/>
            <a:chOff x="2241151" y="1466866"/>
            <a:chExt cx="1590233" cy="1323873"/>
          </a:xfrm>
        </p:grpSpPr>
        <p:sp>
          <p:nvSpPr>
            <p:cNvPr id="159822" name="Text Box 78"/>
            <p:cNvSpPr txBox="1">
              <a:spLocks noChangeArrowheads="1"/>
            </p:cNvSpPr>
            <p:nvPr/>
          </p:nvSpPr>
          <p:spPr bwMode="auto">
            <a:xfrm>
              <a:off x="2351834" y="1916026"/>
              <a:ext cx="11652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800" dirty="0"/>
                <a:t> </a:t>
              </a:r>
              <a:r>
                <a:rPr lang="en-US" altLang="ja-JP" sz="1800" dirty="0" err="1"/>
                <a:t>Shikimato</a:t>
              </a:r>
              <a:endParaRPr lang="en-US" sz="1800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241151" y="1466866"/>
              <a:ext cx="1590233" cy="1323873"/>
              <a:chOff x="2241151" y="1466866"/>
              <a:chExt cx="1590233" cy="1323873"/>
            </a:xfrm>
          </p:grpSpPr>
          <p:sp>
            <p:nvSpPr>
              <p:cNvPr id="159817" name="AutoShape 73"/>
              <p:cNvSpPr>
                <a:spLocks noChangeArrowheads="1"/>
              </p:cNvSpPr>
              <p:nvPr/>
            </p:nvSpPr>
            <p:spPr bwMode="auto">
              <a:xfrm>
                <a:off x="3450384" y="2576426"/>
                <a:ext cx="381000" cy="76200"/>
              </a:xfrm>
              <a:prstGeom prst="leftArrow">
                <a:avLst>
                  <a:gd name="adj1" fmla="val 50000"/>
                  <a:gd name="adj2" fmla="val 1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19" name="Text Box 75"/>
              <p:cNvSpPr txBox="1">
                <a:spLocks noChangeArrowheads="1"/>
              </p:cNvSpPr>
              <p:nvPr/>
            </p:nvSpPr>
            <p:spPr bwMode="auto">
              <a:xfrm>
                <a:off x="2459784" y="2424026"/>
                <a:ext cx="10223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 err="1"/>
                  <a:t>Piruvato</a:t>
                </a:r>
                <a:endParaRPr lang="en-US" sz="1800" dirty="0"/>
              </a:p>
            </p:txBody>
          </p:sp>
          <p:sp>
            <p:nvSpPr>
              <p:cNvPr id="159821" name="AutoShape 77"/>
              <p:cNvSpPr>
                <a:spLocks noChangeArrowheads="1"/>
              </p:cNvSpPr>
              <p:nvPr/>
            </p:nvSpPr>
            <p:spPr bwMode="auto">
              <a:xfrm>
                <a:off x="2916984" y="2271626"/>
                <a:ext cx="76200" cy="228600"/>
              </a:xfrm>
              <a:prstGeom prst="up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AutoShape 77"/>
              <p:cNvSpPr>
                <a:spLocks noChangeArrowheads="1"/>
              </p:cNvSpPr>
              <p:nvPr/>
            </p:nvSpPr>
            <p:spPr bwMode="auto">
              <a:xfrm>
                <a:off x="2949072" y="1782362"/>
                <a:ext cx="76200" cy="228600"/>
              </a:xfrm>
              <a:prstGeom prst="up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Text Box 78"/>
              <p:cNvSpPr txBox="1">
                <a:spLocks noChangeArrowheads="1"/>
              </p:cNvSpPr>
              <p:nvPr/>
            </p:nvSpPr>
            <p:spPr bwMode="auto">
              <a:xfrm>
                <a:off x="2241151" y="1466866"/>
                <a:ext cx="1424038" cy="3693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dirty="0"/>
                  <a:t>Met. </a:t>
                </a:r>
                <a:r>
                  <a:rPr lang="en-US" sz="1800" dirty="0" err="1"/>
                  <a:t>Secund</a:t>
                </a:r>
                <a:r>
                  <a:rPr lang="en-US" sz="1800" dirty="0"/>
                  <a:t>.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469184" y="4176626"/>
            <a:ext cx="3312696" cy="2209800"/>
            <a:chOff x="1469184" y="4176626"/>
            <a:chExt cx="3312696" cy="2209800"/>
          </a:xfrm>
        </p:grpSpPr>
        <p:grpSp>
          <p:nvGrpSpPr>
            <p:cNvPr id="7" name="Group 6"/>
            <p:cNvGrpSpPr/>
            <p:nvPr/>
          </p:nvGrpSpPr>
          <p:grpSpPr>
            <a:xfrm>
              <a:off x="1469184" y="4176626"/>
              <a:ext cx="2444082" cy="1381125"/>
              <a:chOff x="1469184" y="4176626"/>
              <a:chExt cx="2444082" cy="1381125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469184" y="4176626"/>
                <a:ext cx="2324100" cy="1381125"/>
                <a:chOff x="1469184" y="4176626"/>
                <a:chExt cx="2324100" cy="1381125"/>
              </a:xfrm>
            </p:grpSpPr>
            <p:sp>
              <p:nvSpPr>
                <p:cNvPr id="159771" name="Rectangle 27"/>
                <p:cNvSpPr>
                  <a:spLocks noChangeArrowheads="1"/>
                </p:cNvSpPr>
                <p:nvPr/>
              </p:nvSpPr>
              <p:spPr bwMode="auto">
                <a:xfrm>
                  <a:off x="2491534" y="4495714"/>
                  <a:ext cx="1301750" cy="3667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 dirty="0" err="1"/>
                    <a:t>Hexosas</a:t>
                  </a:r>
                  <a:r>
                    <a:rPr lang="en-US" sz="1800" dirty="0"/>
                    <a:t>-P</a:t>
                  </a:r>
                </a:p>
              </p:txBody>
            </p:sp>
            <p:sp>
              <p:nvSpPr>
                <p:cNvPr id="159772" name="AutoShape 28"/>
                <p:cNvSpPr>
                  <a:spLocks noChangeArrowheads="1"/>
                </p:cNvSpPr>
                <p:nvPr/>
              </p:nvSpPr>
              <p:spPr bwMode="auto">
                <a:xfrm>
                  <a:off x="2916984" y="4176626"/>
                  <a:ext cx="76200" cy="22860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773" name="Rectangle 29"/>
                <p:cNvSpPr>
                  <a:spLocks noChangeArrowheads="1"/>
                </p:cNvSpPr>
                <p:nvPr/>
              </p:nvSpPr>
              <p:spPr bwMode="auto">
                <a:xfrm>
                  <a:off x="1469184" y="5181514"/>
                  <a:ext cx="2214563" cy="376237"/>
                </a:xfrm>
                <a:prstGeom prst="rect">
                  <a:avLst/>
                </a:prstGeom>
                <a:noFill/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S</a:t>
                  </a:r>
                  <a:r>
                    <a:rPr lang="en-US" altLang="ja-JP" sz="1800"/>
                    <a:t>íntesis de Almidón</a:t>
                  </a:r>
                  <a:endParaRPr lang="en-US" sz="1800"/>
                </a:p>
              </p:txBody>
            </p:sp>
            <p:sp>
              <p:nvSpPr>
                <p:cNvPr id="159774" name="AutoShape 30"/>
                <p:cNvSpPr>
                  <a:spLocks noChangeArrowheads="1"/>
                </p:cNvSpPr>
                <p:nvPr/>
              </p:nvSpPr>
              <p:spPr bwMode="auto">
                <a:xfrm>
                  <a:off x="2916984" y="4862426"/>
                  <a:ext cx="76200" cy="22860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775" name="AutoShape 31"/>
                <p:cNvSpPr>
                  <a:spLocks noChangeArrowheads="1"/>
                </p:cNvSpPr>
                <p:nvPr/>
              </p:nvSpPr>
              <p:spPr bwMode="auto">
                <a:xfrm flipH="1" flipV="1">
                  <a:off x="2688384" y="4862426"/>
                  <a:ext cx="76200" cy="22860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776" name="AutoShape 32"/>
                <p:cNvSpPr>
                  <a:spLocks noChangeArrowheads="1"/>
                </p:cNvSpPr>
                <p:nvPr/>
              </p:nvSpPr>
              <p:spPr bwMode="auto">
                <a:xfrm flipH="1" flipV="1">
                  <a:off x="2688384" y="4176626"/>
                  <a:ext cx="76200" cy="22860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4" name="AutoShape 73"/>
              <p:cNvSpPr>
                <a:spLocks noChangeArrowheads="1"/>
              </p:cNvSpPr>
              <p:nvPr/>
            </p:nvSpPr>
            <p:spPr bwMode="auto">
              <a:xfrm>
                <a:off x="3532266" y="4667164"/>
                <a:ext cx="381000" cy="76200"/>
              </a:xfrm>
              <a:prstGeom prst="leftArrow">
                <a:avLst>
                  <a:gd name="adj1" fmla="val 50000"/>
                  <a:gd name="adj2" fmla="val 1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8" name="AutoShape 52"/>
            <p:cNvSpPr>
              <a:spLocks noChangeArrowheads="1"/>
            </p:cNvSpPr>
            <p:nvPr/>
          </p:nvSpPr>
          <p:spPr bwMode="auto">
            <a:xfrm>
              <a:off x="2962440" y="6310226"/>
              <a:ext cx="1143000" cy="76200"/>
            </a:xfrm>
            <a:prstGeom prst="rightArrow">
              <a:avLst>
                <a:gd name="adj1" fmla="val 50000"/>
                <a:gd name="adj2" fmla="val 2291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AutoShape 35"/>
            <p:cNvSpPr>
              <a:spLocks noChangeArrowheads="1"/>
            </p:cNvSpPr>
            <p:nvPr/>
          </p:nvSpPr>
          <p:spPr bwMode="auto">
            <a:xfrm flipH="1" flipV="1">
              <a:off x="4705680" y="575710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46024" y="476193"/>
            <a:ext cx="3657600" cy="4090793"/>
            <a:chOff x="5346024" y="476193"/>
            <a:chExt cx="3657600" cy="4090793"/>
          </a:xfrm>
        </p:grpSpPr>
        <p:grpSp>
          <p:nvGrpSpPr>
            <p:cNvPr id="9" name="Group 8"/>
            <p:cNvGrpSpPr/>
            <p:nvPr/>
          </p:nvGrpSpPr>
          <p:grpSpPr>
            <a:xfrm>
              <a:off x="5346024" y="476193"/>
              <a:ext cx="3657600" cy="4090793"/>
              <a:chOff x="5279184" y="583137"/>
              <a:chExt cx="3657600" cy="3898289"/>
            </a:xfrm>
          </p:grpSpPr>
          <p:sp>
            <p:nvSpPr>
              <p:cNvPr id="159800" name="Rectangle 56"/>
              <p:cNvSpPr>
                <a:spLocks noChangeArrowheads="1"/>
              </p:cNvSpPr>
              <p:nvPr/>
            </p:nvSpPr>
            <p:spPr bwMode="auto">
              <a:xfrm>
                <a:off x="5507784" y="1357226"/>
                <a:ext cx="3429000" cy="31242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05" name="AutoShape 61"/>
              <p:cNvSpPr>
                <a:spLocks noChangeArrowheads="1"/>
              </p:cNvSpPr>
              <p:nvPr/>
            </p:nvSpPr>
            <p:spPr bwMode="auto">
              <a:xfrm>
                <a:off x="5279184" y="2585448"/>
                <a:ext cx="381000" cy="106363"/>
              </a:xfrm>
              <a:prstGeom prst="rightArrow">
                <a:avLst>
                  <a:gd name="adj1" fmla="val 50000"/>
                  <a:gd name="adj2" fmla="val 89552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06" name="Rectangle 62"/>
              <p:cNvSpPr>
                <a:spLocks noChangeArrowheads="1"/>
              </p:cNvSpPr>
              <p:nvPr/>
            </p:nvSpPr>
            <p:spPr bwMode="auto">
              <a:xfrm>
                <a:off x="5768134" y="1922376"/>
                <a:ext cx="12636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Acetil-CoA</a:t>
                </a:r>
              </a:p>
            </p:txBody>
          </p:sp>
          <p:sp>
            <p:nvSpPr>
              <p:cNvPr id="159807" name="AutoShape 63"/>
              <p:cNvSpPr>
                <a:spLocks noChangeArrowheads="1"/>
              </p:cNvSpPr>
              <p:nvPr/>
            </p:nvSpPr>
            <p:spPr bwMode="auto">
              <a:xfrm>
                <a:off x="7031784" y="2074776"/>
                <a:ext cx="228600" cy="76200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08" name="AutoShape 64"/>
              <p:cNvSpPr>
                <a:spLocks noChangeArrowheads="1"/>
              </p:cNvSpPr>
              <p:nvPr/>
            </p:nvSpPr>
            <p:spPr bwMode="auto">
              <a:xfrm>
                <a:off x="7412784" y="1769976"/>
                <a:ext cx="914400" cy="914400"/>
              </a:xfrm>
              <a:custGeom>
                <a:avLst/>
                <a:gdLst>
                  <a:gd name="G0" fmla="+- 0 0 0"/>
                  <a:gd name="G1" fmla="+- 2660846 0 0"/>
                  <a:gd name="G2" fmla="+- 0 0 2660846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2660846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2660846"/>
                  <a:gd name="G36" fmla="sin G34 2660846"/>
                  <a:gd name="G37" fmla="+/ 2660846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70 w 21600"/>
                  <a:gd name="T5" fmla="*/ 7052 h 21600"/>
                  <a:gd name="T6" fmla="*/ 16949 w 21600"/>
                  <a:gd name="T7" fmla="*/ 16071 h 21600"/>
                  <a:gd name="T8" fmla="*/ 5735 w 21600"/>
                  <a:gd name="T9" fmla="*/ 8926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cubicBezTo>
                      <a:pt x="5400" y="13782"/>
                      <a:pt x="7817" y="16200"/>
                      <a:pt x="10800" y="16200"/>
                    </a:cubicBezTo>
                    <a:cubicBezTo>
                      <a:pt x="12376" y="16200"/>
                      <a:pt x="13874" y="15511"/>
                      <a:pt x="14899" y="14314"/>
                    </a:cubicBezTo>
                    <a:lnTo>
                      <a:pt x="18999" y="17828"/>
                    </a:lnTo>
                    <a:cubicBezTo>
                      <a:pt x="16948" y="20222"/>
                      <a:pt x="13952" y="21599"/>
                      <a:pt x="10800" y="21599"/>
                    </a:cubicBezTo>
                    <a:cubicBezTo>
                      <a:pt x="4835" y="21600"/>
                      <a:pt x="0" y="16764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09" name="Rectangle 65"/>
              <p:cNvSpPr>
                <a:spLocks noChangeArrowheads="1"/>
              </p:cNvSpPr>
              <p:nvPr/>
            </p:nvSpPr>
            <p:spPr bwMode="auto">
              <a:xfrm>
                <a:off x="7104809" y="2765339"/>
                <a:ext cx="1679575" cy="376238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 err="1"/>
                  <a:t>Ciclo</a:t>
                </a:r>
                <a:r>
                  <a:rPr lang="en-US" sz="1800" dirty="0"/>
                  <a:t> de Krebs</a:t>
                </a:r>
              </a:p>
            </p:txBody>
          </p:sp>
          <p:sp>
            <p:nvSpPr>
              <p:cNvPr id="159810" name="Rectangle 66"/>
              <p:cNvSpPr>
                <a:spLocks noChangeArrowheads="1"/>
              </p:cNvSpPr>
              <p:nvPr/>
            </p:nvSpPr>
            <p:spPr bwMode="auto">
              <a:xfrm>
                <a:off x="5547882" y="2941260"/>
                <a:ext cx="1454150" cy="6413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 err="1"/>
                  <a:t>Respirac</a:t>
                </a:r>
                <a:r>
                  <a:rPr lang="en-US" altLang="ja-JP" sz="1800" dirty="0" err="1"/>
                  <a:t>ión</a:t>
                </a:r>
                <a:r>
                  <a:rPr lang="en-US" altLang="ja-JP" sz="1800" dirty="0"/>
                  <a:t> </a:t>
                </a:r>
              </a:p>
              <a:p>
                <a:r>
                  <a:rPr lang="en-US" altLang="ja-JP" sz="1800" dirty="0" err="1"/>
                  <a:t>Mitocondrial</a:t>
                </a:r>
                <a:endParaRPr lang="en-US" sz="1800" dirty="0"/>
              </a:p>
            </p:txBody>
          </p:sp>
          <p:sp>
            <p:nvSpPr>
              <p:cNvPr id="159824" name="Rectangle 80"/>
              <p:cNvSpPr>
                <a:spLocks noChangeArrowheads="1"/>
              </p:cNvSpPr>
              <p:nvPr/>
            </p:nvSpPr>
            <p:spPr bwMode="auto">
              <a:xfrm>
                <a:off x="5660184" y="2379576"/>
                <a:ext cx="10223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 err="1"/>
                  <a:t>Piruvato</a:t>
                </a:r>
                <a:endParaRPr lang="en-US" sz="1800" dirty="0"/>
              </a:p>
            </p:txBody>
          </p:sp>
          <p:sp>
            <p:nvSpPr>
              <p:cNvPr id="159825" name="AutoShape 81"/>
              <p:cNvSpPr>
                <a:spLocks noChangeArrowheads="1"/>
              </p:cNvSpPr>
              <p:nvPr/>
            </p:nvSpPr>
            <p:spPr bwMode="auto">
              <a:xfrm flipH="1" flipV="1">
                <a:off x="6193584" y="2227176"/>
                <a:ext cx="76200" cy="228600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AutoShape 16"/>
              <p:cNvSpPr>
                <a:spLocks noChangeArrowheads="1"/>
              </p:cNvSpPr>
              <p:nvPr/>
            </p:nvSpPr>
            <p:spPr bwMode="auto">
              <a:xfrm flipH="1">
                <a:off x="7444868" y="998908"/>
                <a:ext cx="93603" cy="641733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Text Box 18"/>
              <p:cNvSpPr txBox="1">
                <a:spLocks noChangeArrowheads="1"/>
              </p:cNvSpPr>
              <p:nvPr/>
            </p:nvSpPr>
            <p:spPr bwMode="auto">
              <a:xfrm>
                <a:off x="7314738" y="588058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/>
                  <a:t>O</a:t>
                </a:r>
                <a:r>
                  <a:rPr lang="en-US" sz="1800" baseline="-25000" dirty="0"/>
                  <a:t>2</a:t>
                </a:r>
              </a:p>
            </p:txBody>
          </p:sp>
          <p:sp>
            <p:nvSpPr>
              <p:cNvPr id="85" name="Text Box 18"/>
              <p:cNvSpPr txBox="1">
                <a:spLocks noChangeArrowheads="1"/>
              </p:cNvSpPr>
              <p:nvPr/>
            </p:nvSpPr>
            <p:spPr bwMode="auto">
              <a:xfrm>
                <a:off x="8058909" y="583137"/>
                <a:ext cx="53655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/>
                  <a:t>CO</a:t>
                </a:r>
                <a:r>
                  <a:rPr lang="en-US" sz="1800" baseline="-25000" dirty="0"/>
                  <a:t>2</a:t>
                </a:r>
              </a:p>
            </p:txBody>
          </p:sp>
          <p:sp>
            <p:nvSpPr>
              <p:cNvPr id="87" name="AutoShape 16"/>
              <p:cNvSpPr>
                <a:spLocks noChangeArrowheads="1"/>
              </p:cNvSpPr>
              <p:nvPr/>
            </p:nvSpPr>
            <p:spPr bwMode="auto">
              <a:xfrm flipH="1" flipV="1">
                <a:off x="8260338" y="994564"/>
                <a:ext cx="93603" cy="641733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0" name="Text Box 18"/>
            <p:cNvSpPr txBox="1">
              <a:spLocks noChangeArrowheads="1"/>
            </p:cNvSpPr>
            <p:nvPr/>
          </p:nvSpPr>
          <p:spPr bwMode="auto">
            <a:xfrm>
              <a:off x="7391150" y="3347786"/>
              <a:ext cx="13196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ATP + NADH </a:t>
              </a:r>
            </a:p>
          </p:txBody>
        </p:sp>
        <p:sp>
          <p:nvSpPr>
            <p:cNvPr id="101" name="AutoShape 16"/>
            <p:cNvSpPr>
              <a:spLocks noChangeArrowheads="1"/>
            </p:cNvSpPr>
            <p:nvPr/>
          </p:nvSpPr>
          <p:spPr bwMode="auto">
            <a:xfrm>
              <a:off x="7912748" y="3190624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" name="AutoShape 16"/>
            <p:cNvSpPr>
              <a:spLocks noChangeArrowheads="1"/>
            </p:cNvSpPr>
            <p:nvPr/>
          </p:nvSpPr>
          <p:spPr bwMode="auto">
            <a:xfrm>
              <a:off x="8212196" y="3690592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65"/>
            <p:cNvSpPr>
              <a:spLocks noChangeArrowheads="1"/>
            </p:cNvSpPr>
            <p:nvPr/>
          </p:nvSpPr>
          <p:spPr bwMode="auto">
            <a:xfrm>
              <a:off x="7407159" y="3830962"/>
              <a:ext cx="1266467" cy="64633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err="1"/>
                <a:t>Caden</a:t>
              </a:r>
              <a:r>
                <a:rPr lang="en-US" dirty="0" err="1"/>
                <a:t>a</a:t>
              </a:r>
              <a:r>
                <a:rPr lang="en-US" dirty="0"/>
                <a:t> </a:t>
              </a:r>
            </a:p>
            <a:p>
              <a:pPr algn="ctr"/>
              <a:r>
                <a:rPr lang="en-US" dirty="0" err="1"/>
                <a:t>respiratoria</a:t>
              </a:r>
              <a:endParaRPr lang="en-US" sz="1800" dirty="0"/>
            </a:p>
          </p:txBody>
        </p:sp>
        <p:sp>
          <p:nvSpPr>
            <p:cNvPr id="104" name="AutoShape 73"/>
            <p:cNvSpPr>
              <a:spLocks noChangeArrowheads="1"/>
            </p:cNvSpPr>
            <p:nvPr/>
          </p:nvSpPr>
          <p:spPr bwMode="auto">
            <a:xfrm>
              <a:off x="6915867" y="4100426"/>
              <a:ext cx="381000" cy="76200"/>
            </a:xfrm>
            <a:prstGeom prst="leftArrow">
              <a:avLst>
                <a:gd name="adj1" fmla="val 50000"/>
                <a:gd name="adj2" fmla="val 1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Text Box 18"/>
            <p:cNvSpPr txBox="1">
              <a:spLocks noChangeArrowheads="1"/>
            </p:cNvSpPr>
            <p:nvPr/>
          </p:nvSpPr>
          <p:spPr bwMode="auto">
            <a:xfrm>
              <a:off x="6279866" y="3942318"/>
              <a:ext cx="5319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ATP </a:t>
              </a:r>
            </a:p>
          </p:txBody>
        </p:sp>
      </p:grpSp>
      <p:sp>
        <p:nvSpPr>
          <p:cNvPr id="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9424" y="-320494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 err="1"/>
              <a:t>Nutrición</a:t>
            </a:r>
            <a:r>
              <a:rPr lang="en-US" sz="4000" dirty="0"/>
              <a:t> mineral</a:t>
            </a:r>
            <a:endParaRPr kumimoji="0" lang="en-US" sz="4000" dirty="0"/>
          </a:p>
        </p:txBody>
      </p:sp>
    </p:spTree>
    <p:extLst>
      <p:ext uri="{BB962C8B-B14F-4D97-AF65-F5344CB8AC3E}">
        <p14:creationId xmlns:p14="http://schemas.microsoft.com/office/powerpoint/2010/main" val="87813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82" name="Rectangle 38"/>
          <p:cNvSpPr>
            <a:spLocks noChangeArrowheads="1"/>
          </p:cNvSpPr>
          <p:nvPr/>
        </p:nvSpPr>
        <p:spPr bwMode="auto">
          <a:xfrm>
            <a:off x="326184" y="1172693"/>
            <a:ext cx="8763000" cy="468033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9751" name="Rectangle 7"/>
          <p:cNvSpPr>
            <a:spLocks noChangeArrowheads="1"/>
          </p:cNvSpPr>
          <p:nvPr/>
        </p:nvSpPr>
        <p:spPr bwMode="auto">
          <a:xfrm>
            <a:off x="478584" y="1433426"/>
            <a:ext cx="3200400" cy="426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9758" name="Text Box 14"/>
          <p:cNvSpPr txBox="1">
            <a:spLocks noChangeArrowheads="1"/>
          </p:cNvSpPr>
          <p:nvPr/>
        </p:nvSpPr>
        <p:spPr bwMode="auto">
          <a:xfrm>
            <a:off x="4158409" y="2720889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59815" name="Group 71"/>
          <p:cNvGrpSpPr>
            <a:grpSpLocks/>
          </p:cNvGrpSpPr>
          <p:nvPr/>
        </p:nvGrpSpPr>
        <p:grpSpPr bwMode="auto">
          <a:xfrm>
            <a:off x="5355384" y="4633826"/>
            <a:ext cx="3886200" cy="1781175"/>
            <a:chOff x="3264" y="2976"/>
            <a:chExt cx="2448" cy="1122"/>
          </a:xfrm>
        </p:grpSpPr>
        <p:sp>
          <p:nvSpPr>
            <p:cNvPr id="159784" name="AutoShape 40"/>
            <p:cNvSpPr>
              <a:spLocks noChangeArrowheads="1"/>
            </p:cNvSpPr>
            <p:nvPr/>
          </p:nvSpPr>
          <p:spPr bwMode="auto">
            <a:xfrm>
              <a:off x="3264" y="2976"/>
              <a:ext cx="720" cy="48"/>
            </a:xfrm>
            <a:prstGeom prst="rightArrow">
              <a:avLst>
                <a:gd name="adj1" fmla="val 50000"/>
                <a:gd name="adj2" fmla="val 2291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5" name="AutoShape 41"/>
            <p:cNvSpPr>
              <a:spLocks noChangeArrowheads="1"/>
            </p:cNvSpPr>
            <p:nvPr/>
          </p:nvSpPr>
          <p:spPr bwMode="auto">
            <a:xfrm>
              <a:off x="3972" y="3072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6" name="Rectangle 42"/>
            <p:cNvSpPr>
              <a:spLocks noChangeArrowheads="1"/>
            </p:cNvSpPr>
            <p:nvPr/>
          </p:nvSpPr>
          <p:spPr bwMode="auto">
            <a:xfrm>
              <a:off x="3588" y="3244"/>
              <a:ext cx="834" cy="41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S</a:t>
              </a:r>
              <a:r>
                <a:rPr lang="en-US" altLang="ja-JP" sz="1800"/>
                <a:t>íntesis de</a:t>
              </a:r>
            </a:p>
            <a:p>
              <a:r>
                <a:rPr lang="en-US" altLang="ja-JP" sz="1800"/>
                <a:t> Celulosa</a:t>
              </a:r>
              <a:endParaRPr lang="en-US" sz="1800"/>
            </a:p>
          </p:txBody>
        </p:sp>
        <p:sp>
          <p:nvSpPr>
            <p:cNvPr id="159787" name="Oval 43"/>
            <p:cNvSpPr>
              <a:spLocks noChangeArrowheads="1"/>
            </p:cNvSpPr>
            <p:nvPr/>
          </p:nvSpPr>
          <p:spPr bwMode="auto">
            <a:xfrm>
              <a:off x="4560" y="3216"/>
              <a:ext cx="384" cy="3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8" name="AutoShape 44"/>
            <p:cNvSpPr>
              <a:spLocks noChangeArrowheads="1"/>
            </p:cNvSpPr>
            <p:nvPr/>
          </p:nvSpPr>
          <p:spPr bwMode="auto">
            <a:xfrm>
              <a:off x="4512" y="3360"/>
              <a:ext cx="144" cy="48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9" name="Oval 45"/>
            <p:cNvSpPr>
              <a:spLocks noChangeArrowheads="1"/>
            </p:cNvSpPr>
            <p:nvPr/>
          </p:nvSpPr>
          <p:spPr bwMode="auto">
            <a:xfrm>
              <a:off x="5088" y="3408"/>
              <a:ext cx="384" cy="3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1" name="AutoShape 47"/>
            <p:cNvSpPr>
              <a:spLocks noChangeArrowheads="1"/>
            </p:cNvSpPr>
            <p:nvPr/>
          </p:nvSpPr>
          <p:spPr bwMode="auto">
            <a:xfrm>
              <a:off x="5232" y="3696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2" name="Text Box 48"/>
            <p:cNvSpPr txBox="1">
              <a:spLocks noChangeArrowheads="1"/>
            </p:cNvSpPr>
            <p:nvPr/>
          </p:nvSpPr>
          <p:spPr bwMode="auto">
            <a:xfrm>
              <a:off x="4748" y="3867"/>
              <a:ext cx="9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Pared celular</a:t>
              </a:r>
            </a:p>
          </p:txBody>
        </p:sp>
      </p:grpSp>
      <p:grpSp>
        <p:nvGrpSpPr>
          <p:cNvPr id="159814" name="Group 70"/>
          <p:cNvGrpSpPr>
            <a:grpSpLocks/>
          </p:cNvGrpSpPr>
          <p:nvPr/>
        </p:nvGrpSpPr>
        <p:grpSpPr bwMode="auto">
          <a:xfrm>
            <a:off x="661147" y="3719426"/>
            <a:ext cx="4656137" cy="2927350"/>
            <a:chOff x="307" y="2400"/>
            <a:chExt cx="2933" cy="1844"/>
          </a:xfrm>
        </p:grpSpPr>
        <p:sp>
          <p:nvSpPr>
            <p:cNvPr id="159766" name="AutoShape 22"/>
            <p:cNvSpPr>
              <a:spLocks noChangeArrowheads="1"/>
            </p:cNvSpPr>
            <p:nvPr/>
          </p:nvSpPr>
          <p:spPr bwMode="auto">
            <a:xfrm>
              <a:off x="2160" y="2487"/>
              <a:ext cx="144" cy="48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7" name="Rectangle 23"/>
            <p:cNvSpPr>
              <a:spLocks noChangeArrowheads="1"/>
            </p:cNvSpPr>
            <p:nvPr/>
          </p:nvSpPr>
          <p:spPr bwMode="auto">
            <a:xfrm>
              <a:off x="2400" y="2400"/>
              <a:ext cx="7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 err="1"/>
                <a:t>Triosas</a:t>
              </a:r>
              <a:r>
                <a:rPr lang="en-US" sz="1800" dirty="0"/>
                <a:t>-P</a:t>
              </a:r>
            </a:p>
          </p:txBody>
        </p:sp>
        <p:sp>
          <p:nvSpPr>
            <p:cNvPr id="159769" name="Rectangle 25"/>
            <p:cNvSpPr>
              <a:spLocks noChangeArrowheads="1"/>
            </p:cNvSpPr>
            <p:nvPr/>
          </p:nvSpPr>
          <p:spPr bwMode="auto">
            <a:xfrm>
              <a:off x="2420" y="2889"/>
              <a:ext cx="8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Hexosas-P</a:t>
              </a:r>
            </a:p>
          </p:txBody>
        </p:sp>
        <p:sp>
          <p:nvSpPr>
            <p:cNvPr id="159770" name="AutoShape 26"/>
            <p:cNvSpPr>
              <a:spLocks noChangeArrowheads="1"/>
            </p:cNvSpPr>
            <p:nvPr/>
          </p:nvSpPr>
          <p:spPr bwMode="auto">
            <a:xfrm>
              <a:off x="2688" y="2688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78" name="AutoShape 34"/>
            <p:cNvSpPr>
              <a:spLocks noChangeArrowheads="1"/>
            </p:cNvSpPr>
            <p:nvPr/>
          </p:nvSpPr>
          <p:spPr bwMode="auto">
            <a:xfrm>
              <a:off x="2688" y="3120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79" name="AutoShape 35"/>
            <p:cNvSpPr>
              <a:spLocks noChangeArrowheads="1"/>
            </p:cNvSpPr>
            <p:nvPr/>
          </p:nvSpPr>
          <p:spPr bwMode="auto">
            <a:xfrm flipH="1" flipV="1">
              <a:off x="2784" y="3120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0" name="AutoShape 36"/>
            <p:cNvSpPr>
              <a:spLocks noChangeArrowheads="1"/>
            </p:cNvSpPr>
            <p:nvPr/>
          </p:nvSpPr>
          <p:spPr bwMode="auto">
            <a:xfrm flipH="1" flipV="1">
              <a:off x="2784" y="2688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1" name="Rectangle 37"/>
            <p:cNvSpPr>
              <a:spLocks noChangeArrowheads="1"/>
            </p:cNvSpPr>
            <p:nvPr/>
          </p:nvSpPr>
          <p:spPr bwMode="auto">
            <a:xfrm>
              <a:off x="2349" y="3244"/>
              <a:ext cx="874" cy="41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S</a:t>
              </a:r>
              <a:r>
                <a:rPr lang="en-US" altLang="ja-JP" sz="1800"/>
                <a:t>íntesis de </a:t>
              </a:r>
            </a:p>
            <a:p>
              <a:pPr algn="ctr"/>
              <a:r>
                <a:rPr lang="en-US" altLang="ja-JP" sz="1800"/>
                <a:t>Sacarosa</a:t>
              </a:r>
              <a:endParaRPr lang="en-US" sz="1800"/>
            </a:p>
          </p:txBody>
        </p:sp>
        <p:sp>
          <p:nvSpPr>
            <p:cNvPr id="159793" name="AutoShape 49"/>
            <p:cNvSpPr>
              <a:spLocks noChangeArrowheads="1"/>
            </p:cNvSpPr>
            <p:nvPr/>
          </p:nvSpPr>
          <p:spPr bwMode="auto">
            <a:xfrm>
              <a:off x="2736" y="3696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4" name="Rectangle 50"/>
            <p:cNvSpPr>
              <a:spLocks noChangeArrowheads="1"/>
            </p:cNvSpPr>
            <p:nvPr/>
          </p:nvSpPr>
          <p:spPr bwMode="auto">
            <a:xfrm>
              <a:off x="2400" y="3840"/>
              <a:ext cx="7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800"/>
                <a:t> Sacarosa</a:t>
              </a:r>
              <a:endParaRPr lang="en-US" sz="1800"/>
            </a:p>
          </p:txBody>
        </p:sp>
        <p:sp>
          <p:nvSpPr>
            <p:cNvPr id="159796" name="AutoShape 52"/>
            <p:cNvSpPr>
              <a:spLocks noChangeArrowheads="1"/>
            </p:cNvSpPr>
            <p:nvPr/>
          </p:nvSpPr>
          <p:spPr bwMode="auto">
            <a:xfrm flipH="1">
              <a:off x="1728" y="3936"/>
              <a:ext cx="720" cy="48"/>
            </a:xfrm>
            <a:prstGeom prst="rightArrow">
              <a:avLst>
                <a:gd name="adj1" fmla="val 50000"/>
                <a:gd name="adj2" fmla="val 2291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7" name="Rectangle 53"/>
            <p:cNvSpPr>
              <a:spLocks noChangeArrowheads="1"/>
            </p:cNvSpPr>
            <p:nvPr/>
          </p:nvSpPr>
          <p:spPr bwMode="auto">
            <a:xfrm>
              <a:off x="307" y="3840"/>
              <a:ext cx="137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800"/>
                <a:t> Transporte a otros </a:t>
              </a:r>
            </a:p>
            <a:p>
              <a:pPr algn="ctr"/>
              <a:r>
                <a:rPr lang="en-US" altLang="ja-JP" sz="1800"/>
                <a:t>tejidos via floema</a:t>
              </a:r>
              <a:endParaRPr lang="en-US" sz="18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83784" y="2424026"/>
            <a:ext cx="1095375" cy="1295400"/>
            <a:chOff x="3983784" y="2424026"/>
            <a:chExt cx="1095375" cy="1295400"/>
          </a:xfrm>
        </p:grpSpPr>
        <p:sp>
          <p:nvSpPr>
            <p:cNvPr id="159798" name="AutoShape 54"/>
            <p:cNvSpPr>
              <a:spLocks noChangeArrowheads="1"/>
            </p:cNvSpPr>
            <p:nvPr/>
          </p:nvSpPr>
          <p:spPr bwMode="auto">
            <a:xfrm flipH="1" flipV="1">
              <a:off x="4517184" y="349082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9" name="AutoShape 55"/>
            <p:cNvSpPr>
              <a:spLocks noChangeArrowheads="1"/>
            </p:cNvSpPr>
            <p:nvPr/>
          </p:nvSpPr>
          <p:spPr bwMode="auto">
            <a:xfrm flipH="1" flipV="1">
              <a:off x="4517184" y="280502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01" name="Rectangle 57"/>
            <p:cNvSpPr>
              <a:spLocks noChangeArrowheads="1"/>
            </p:cNvSpPr>
            <p:nvPr/>
          </p:nvSpPr>
          <p:spPr bwMode="auto">
            <a:xfrm>
              <a:off x="3983784" y="3109826"/>
              <a:ext cx="1095375" cy="37623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Glic</a:t>
              </a:r>
              <a:r>
                <a:rPr lang="en-US" altLang="ja-JP" sz="1800"/>
                <a:t>ó</a:t>
              </a:r>
              <a:r>
                <a:rPr lang="en-US" sz="1800"/>
                <a:t>lisis</a:t>
              </a:r>
            </a:p>
          </p:txBody>
        </p:sp>
        <p:sp>
          <p:nvSpPr>
            <p:cNvPr id="159802" name="Rectangle 58"/>
            <p:cNvSpPr>
              <a:spLocks noChangeArrowheads="1"/>
            </p:cNvSpPr>
            <p:nvPr/>
          </p:nvSpPr>
          <p:spPr bwMode="auto">
            <a:xfrm>
              <a:off x="3983784" y="2424026"/>
              <a:ext cx="10223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 err="1"/>
                <a:t>Piruvato</a:t>
              </a:r>
              <a:endParaRPr lang="en-US" sz="18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31384" y="1814426"/>
            <a:ext cx="1590675" cy="609600"/>
            <a:chOff x="3831384" y="1814426"/>
            <a:chExt cx="1590675" cy="609600"/>
          </a:xfrm>
        </p:grpSpPr>
        <p:sp>
          <p:nvSpPr>
            <p:cNvPr id="159803" name="AutoShape 59"/>
            <p:cNvSpPr>
              <a:spLocks noChangeArrowheads="1"/>
            </p:cNvSpPr>
            <p:nvPr/>
          </p:nvSpPr>
          <p:spPr bwMode="auto">
            <a:xfrm flipH="1" flipV="1">
              <a:off x="4485434" y="219542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04" name="Rectangle 60"/>
            <p:cNvSpPr>
              <a:spLocks noChangeArrowheads="1"/>
            </p:cNvSpPr>
            <p:nvPr/>
          </p:nvSpPr>
          <p:spPr bwMode="auto">
            <a:xfrm>
              <a:off x="3831384" y="1814426"/>
              <a:ext cx="1590675" cy="376238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 err="1"/>
                <a:t>Fermentaci</a:t>
              </a:r>
              <a:r>
                <a:rPr lang="en-US" altLang="ja-JP" sz="1800" dirty="0" err="1"/>
                <a:t>ón</a:t>
              </a:r>
              <a:endParaRPr lang="en-US" sz="1800" dirty="0"/>
            </a:p>
          </p:txBody>
        </p:sp>
      </p:grpSp>
      <p:sp>
        <p:nvSpPr>
          <p:cNvPr id="64" name="Text Box 18"/>
          <p:cNvSpPr txBox="1">
            <a:spLocks noChangeArrowheads="1"/>
          </p:cNvSpPr>
          <p:nvPr/>
        </p:nvSpPr>
        <p:spPr bwMode="auto">
          <a:xfrm>
            <a:off x="82220" y="576105"/>
            <a:ext cx="536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CO</a:t>
            </a:r>
            <a:r>
              <a:rPr lang="en-US" sz="1800" baseline="-25000" dirty="0"/>
              <a:t>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3226" y="1104198"/>
            <a:ext cx="3342408" cy="3601066"/>
            <a:chOff x="203226" y="1104198"/>
            <a:chExt cx="3342408" cy="3601066"/>
          </a:xfrm>
        </p:grpSpPr>
        <p:sp>
          <p:nvSpPr>
            <p:cNvPr id="159764" name="AutoShape 20"/>
            <p:cNvSpPr>
              <a:spLocks noChangeArrowheads="1"/>
            </p:cNvSpPr>
            <p:nvPr/>
          </p:nvSpPr>
          <p:spPr bwMode="auto">
            <a:xfrm>
              <a:off x="2002584" y="3871826"/>
              <a:ext cx="228600" cy="7620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5" name="Rectangle 21"/>
            <p:cNvSpPr>
              <a:spLocks noChangeArrowheads="1"/>
            </p:cNvSpPr>
            <p:nvPr/>
          </p:nvSpPr>
          <p:spPr bwMode="auto">
            <a:xfrm>
              <a:off x="2383584" y="3733714"/>
              <a:ext cx="11620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Triosas-P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03226" y="1104198"/>
              <a:ext cx="1993033" cy="3601066"/>
              <a:chOff x="203226" y="1104198"/>
              <a:chExt cx="1993033" cy="3601066"/>
            </a:xfrm>
          </p:grpSpPr>
          <p:sp>
            <p:nvSpPr>
              <p:cNvPr id="159752" name="AutoShape 8"/>
              <p:cNvSpPr>
                <a:spLocks noChangeArrowheads="1"/>
              </p:cNvSpPr>
              <p:nvPr/>
            </p:nvSpPr>
            <p:spPr bwMode="auto">
              <a:xfrm>
                <a:off x="707184" y="3414626"/>
                <a:ext cx="914400" cy="914400"/>
              </a:xfrm>
              <a:custGeom>
                <a:avLst/>
                <a:gdLst>
                  <a:gd name="G0" fmla="+- 0 0 0"/>
                  <a:gd name="G1" fmla="+- 2660846 0 0"/>
                  <a:gd name="G2" fmla="+- 0 0 2660846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2660846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2660846"/>
                  <a:gd name="G36" fmla="sin G34 2660846"/>
                  <a:gd name="G37" fmla="+/ 2660846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70 w 21600"/>
                  <a:gd name="T5" fmla="*/ 7052 h 21600"/>
                  <a:gd name="T6" fmla="*/ 16949 w 21600"/>
                  <a:gd name="T7" fmla="*/ 16071 h 21600"/>
                  <a:gd name="T8" fmla="*/ 5735 w 21600"/>
                  <a:gd name="T9" fmla="*/ 8926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cubicBezTo>
                      <a:pt x="5400" y="13782"/>
                      <a:pt x="7817" y="16200"/>
                      <a:pt x="10800" y="16200"/>
                    </a:cubicBezTo>
                    <a:cubicBezTo>
                      <a:pt x="12376" y="16200"/>
                      <a:pt x="13874" y="15511"/>
                      <a:pt x="14899" y="14314"/>
                    </a:cubicBezTo>
                    <a:lnTo>
                      <a:pt x="18999" y="17828"/>
                    </a:lnTo>
                    <a:cubicBezTo>
                      <a:pt x="16948" y="20222"/>
                      <a:pt x="13952" y="21599"/>
                      <a:pt x="10800" y="21599"/>
                    </a:cubicBezTo>
                    <a:cubicBezTo>
                      <a:pt x="4835" y="21600"/>
                      <a:pt x="0" y="16764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61" name="AutoShape 17"/>
              <p:cNvSpPr>
                <a:spLocks noChangeArrowheads="1"/>
              </p:cNvSpPr>
              <p:nvPr/>
            </p:nvSpPr>
            <p:spPr bwMode="auto">
              <a:xfrm>
                <a:off x="1164384" y="3109826"/>
                <a:ext cx="76200" cy="228600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63" name="Rectangle 19"/>
              <p:cNvSpPr>
                <a:spLocks noChangeArrowheads="1"/>
              </p:cNvSpPr>
              <p:nvPr/>
            </p:nvSpPr>
            <p:spPr bwMode="auto">
              <a:xfrm>
                <a:off x="478584" y="4329026"/>
                <a:ext cx="1717675" cy="376238"/>
              </a:xfrm>
              <a:prstGeom prst="rect">
                <a:avLst/>
              </a:prstGeom>
              <a:noFill/>
              <a:ln w="9525">
                <a:solidFill>
                  <a:srgbClr val="00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Ciclo de Calvin</a:t>
                </a:r>
              </a:p>
            </p:txBody>
          </p:sp>
          <p:sp>
            <p:nvSpPr>
              <p:cNvPr id="66" name="AutoShape 16"/>
              <p:cNvSpPr>
                <a:spLocks noChangeArrowheads="1"/>
              </p:cNvSpPr>
              <p:nvPr/>
            </p:nvSpPr>
            <p:spPr bwMode="auto">
              <a:xfrm flipH="1">
                <a:off x="203226" y="1104198"/>
                <a:ext cx="93603" cy="2843828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AutoShape 20"/>
              <p:cNvSpPr>
                <a:spLocks noChangeArrowheads="1"/>
              </p:cNvSpPr>
              <p:nvPr/>
            </p:nvSpPr>
            <p:spPr bwMode="auto">
              <a:xfrm flipV="1">
                <a:off x="296831" y="3857538"/>
                <a:ext cx="364315" cy="90487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1634952" y="562736"/>
            <a:ext cx="3080933" cy="2977732"/>
            <a:chOff x="1634952" y="562736"/>
            <a:chExt cx="3080933" cy="2977732"/>
          </a:xfrm>
        </p:grpSpPr>
        <p:sp>
          <p:nvSpPr>
            <p:cNvPr id="68" name="AutoShape 16"/>
            <p:cNvSpPr>
              <a:spLocks noChangeArrowheads="1"/>
            </p:cNvSpPr>
            <p:nvPr/>
          </p:nvSpPr>
          <p:spPr bwMode="auto">
            <a:xfrm flipH="1">
              <a:off x="2119922" y="1356595"/>
              <a:ext cx="93603" cy="1821493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634952" y="562736"/>
              <a:ext cx="3080933" cy="2977732"/>
              <a:chOff x="1634952" y="562736"/>
              <a:chExt cx="3080933" cy="2977732"/>
            </a:xfrm>
          </p:grpSpPr>
          <p:sp>
            <p:nvSpPr>
              <p:cNvPr id="65" name="Text Box 18"/>
              <p:cNvSpPr txBox="1">
                <a:spLocks noChangeArrowheads="1"/>
              </p:cNvSpPr>
              <p:nvPr/>
            </p:nvSpPr>
            <p:spPr bwMode="auto">
              <a:xfrm>
                <a:off x="3684834" y="562736"/>
                <a:ext cx="103105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N</a:t>
                </a:r>
                <a:r>
                  <a:rPr lang="en-US" sz="1800" dirty="0"/>
                  <a:t>O</a:t>
                </a:r>
                <a:r>
                  <a:rPr lang="en-US" baseline="-25000" dirty="0"/>
                  <a:t>3,</a:t>
                </a:r>
                <a:r>
                  <a:rPr lang="en-US" dirty="0"/>
                  <a:t> SO</a:t>
                </a:r>
                <a:r>
                  <a:rPr lang="en-US" baseline="-25000" dirty="0"/>
                  <a:t>4</a:t>
                </a:r>
                <a:endParaRPr lang="en-US" sz="1800" baseline="-25000" dirty="0"/>
              </a:p>
            </p:txBody>
          </p:sp>
          <p:sp>
            <p:nvSpPr>
              <p:cNvPr id="71" name="AutoShape 73"/>
              <p:cNvSpPr>
                <a:spLocks noChangeArrowheads="1"/>
              </p:cNvSpPr>
              <p:nvPr/>
            </p:nvSpPr>
            <p:spPr bwMode="auto">
              <a:xfrm>
                <a:off x="2167684" y="1279022"/>
                <a:ext cx="1594003" cy="76200"/>
              </a:xfrm>
              <a:prstGeom prst="leftArrow">
                <a:avLst>
                  <a:gd name="adj1" fmla="val 50000"/>
                  <a:gd name="adj2" fmla="val 1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AutoShape 16"/>
              <p:cNvSpPr>
                <a:spLocks noChangeArrowheads="1"/>
              </p:cNvSpPr>
              <p:nvPr/>
            </p:nvSpPr>
            <p:spPr bwMode="auto">
              <a:xfrm flipH="1">
                <a:off x="4137498" y="864613"/>
                <a:ext cx="93603" cy="448507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Text Box 18"/>
              <p:cNvSpPr txBox="1">
                <a:spLocks noChangeArrowheads="1"/>
              </p:cNvSpPr>
              <p:nvPr/>
            </p:nvSpPr>
            <p:spPr bwMode="auto">
              <a:xfrm>
                <a:off x="1634952" y="3139048"/>
                <a:ext cx="97394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NH</a:t>
                </a:r>
                <a:r>
                  <a:rPr lang="en-US" baseline="-25000" dirty="0"/>
                  <a:t>4,</a:t>
                </a:r>
                <a:r>
                  <a:rPr lang="en-US" dirty="0"/>
                  <a:t> SH</a:t>
                </a:r>
                <a:r>
                  <a:rPr lang="en-US" baseline="-25000" dirty="0"/>
                  <a:t>2</a:t>
                </a:r>
                <a:endParaRPr lang="en-US" sz="1800" baseline="-25000" dirty="0"/>
              </a:p>
            </p:txBody>
          </p:sp>
          <p:sp>
            <p:nvSpPr>
              <p:cNvPr id="74" name="AutoShape 17"/>
              <p:cNvSpPr>
                <a:spLocks noChangeArrowheads="1"/>
              </p:cNvSpPr>
              <p:nvPr/>
            </p:nvSpPr>
            <p:spPr bwMode="auto">
              <a:xfrm rot="16200000" flipH="1">
                <a:off x="1962461" y="2761064"/>
                <a:ext cx="76200" cy="228600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Text Box 18"/>
              <p:cNvSpPr txBox="1">
                <a:spLocks noChangeArrowheads="1"/>
              </p:cNvSpPr>
              <p:nvPr/>
            </p:nvSpPr>
            <p:spPr bwMode="auto">
              <a:xfrm>
                <a:off x="3720090" y="1104198"/>
                <a:ext cx="99257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N</a:t>
                </a:r>
                <a:r>
                  <a:rPr lang="en-US" sz="1800" dirty="0"/>
                  <a:t>O</a:t>
                </a:r>
                <a:r>
                  <a:rPr lang="en-US" baseline="-25000" dirty="0"/>
                  <a:t>2,</a:t>
                </a:r>
                <a:r>
                  <a:rPr lang="en-US" dirty="0"/>
                  <a:t> SO</a:t>
                </a:r>
                <a:r>
                  <a:rPr lang="en-US" baseline="-25000" dirty="0"/>
                  <a:t>3</a:t>
                </a:r>
                <a:endParaRPr lang="en-US" sz="1800" baseline="-25000" dirty="0"/>
              </a:p>
            </p:txBody>
          </p:sp>
          <p:sp>
            <p:nvSpPr>
              <p:cNvPr id="77" name="AutoShape 17"/>
              <p:cNvSpPr>
                <a:spLocks noChangeArrowheads="1"/>
              </p:cNvSpPr>
              <p:nvPr/>
            </p:nvSpPr>
            <p:spPr bwMode="auto">
              <a:xfrm rot="16200000" flipH="1">
                <a:off x="2609477" y="3247664"/>
                <a:ext cx="76200" cy="228600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Text Box 18"/>
              <p:cNvSpPr txBox="1">
                <a:spLocks noChangeArrowheads="1"/>
              </p:cNvSpPr>
              <p:nvPr/>
            </p:nvSpPr>
            <p:spPr bwMode="auto">
              <a:xfrm>
                <a:off x="2776584" y="3171136"/>
                <a:ext cx="98510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-NH</a:t>
                </a:r>
                <a:r>
                  <a:rPr lang="en-US" baseline="-25000" dirty="0"/>
                  <a:t>3,</a:t>
                </a:r>
                <a:r>
                  <a:rPr lang="en-US" dirty="0"/>
                  <a:t>-SH</a:t>
                </a:r>
                <a:endParaRPr lang="en-US" sz="1800" baseline="-25000" dirty="0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78584" y="577176"/>
            <a:ext cx="1600200" cy="2444782"/>
            <a:chOff x="478584" y="577176"/>
            <a:chExt cx="1600200" cy="2444782"/>
          </a:xfrm>
        </p:grpSpPr>
        <p:sp>
          <p:nvSpPr>
            <p:cNvPr id="159759" name="Text Box 15"/>
            <p:cNvSpPr txBox="1">
              <a:spLocks noChangeArrowheads="1"/>
            </p:cNvSpPr>
            <p:nvPr/>
          </p:nvSpPr>
          <p:spPr bwMode="auto">
            <a:xfrm>
              <a:off x="630984" y="1509626"/>
              <a:ext cx="1447800" cy="8255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 dirty="0" err="1"/>
                <a:t>Reacciones</a:t>
              </a:r>
              <a:r>
                <a:rPr lang="en-US" sz="1600" dirty="0"/>
                <a:t> </a:t>
              </a:r>
            </a:p>
            <a:p>
              <a:pPr algn="ctr"/>
              <a:r>
                <a:rPr lang="en-US" sz="1600" dirty="0" err="1"/>
                <a:t>Dependientes</a:t>
              </a:r>
              <a:endParaRPr lang="en-US" sz="1600" dirty="0"/>
            </a:p>
            <a:p>
              <a:pPr algn="ctr"/>
              <a:r>
                <a:rPr lang="en-US" sz="1600" dirty="0"/>
                <a:t> de </a:t>
              </a:r>
              <a:r>
                <a:rPr lang="en-US" sz="1600" dirty="0" err="1"/>
                <a:t>luz</a:t>
              </a:r>
              <a:endParaRPr lang="en-US" sz="1600" dirty="0"/>
            </a:p>
          </p:txBody>
        </p:sp>
        <p:sp>
          <p:nvSpPr>
            <p:cNvPr id="159760" name="AutoShape 16"/>
            <p:cNvSpPr>
              <a:spLocks noChangeArrowheads="1"/>
            </p:cNvSpPr>
            <p:nvPr/>
          </p:nvSpPr>
          <p:spPr bwMode="auto">
            <a:xfrm>
              <a:off x="1164384" y="242402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2" name="Text Box 18"/>
            <p:cNvSpPr txBox="1">
              <a:spLocks noChangeArrowheads="1"/>
            </p:cNvSpPr>
            <p:nvPr/>
          </p:nvSpPr>
          <p:spPr bwMode="auto">
            <a:xfrm>
              <a:off x="478584" y="2652626"/>
              <a:ext cx="14389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ATP + NADPH</a:t>
              </a:r>
            </a:p>
          </p:txBody>
        </p:sp>
        <p:sp>
          <p:nvSpPr>
            <p:cNvPr id="80" name="AutoShape 16"/>
            <p:cNvSpPr>
              <a:spLocks noChangeArrowheads="1"/>
            </p:cNvSpPr>
            <p:nvPr/>
          </p:nvSpPr>
          <p:spPr bwMode="auto">
            <a:xfrm flipH="1" flipV="1">
              <a:off x="1275303" y="958155"/>
              <a:ext cx="93603" cy="641733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Text Box 18"/>
            <p:cNvSpPr txBox="1">
              <a:spLocks noChangeArrowheads="1"/>
            </p:cNvSpPr>
            <p:nvPr/>
          </p:nvSpPr>
          <p:spPr bwMode="auto">
            <a:xfrm>
              <a:off x="1161157" y="577176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/>
                <a:t>O</a:t>
              </a:r>
              <a:r>
                <a:rPr lang="en-US" sz="1800" baseline="-25000" dirty="0"/>
                <a:t>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46258" y="554720"/>
            <a:ext cx="1120820" cy="763752"/>
            <a:chOff x="4746258" y="554720"/>
            <a:chExt cx="1120820" cy="763752"/>
          </a:xfrm>
        </p:grpSpPr>
        <p:sp>
          <p:nvSpPr>
            <p:cNvPr id="82" name="Text Box 18"/>
            <p:cNvSpPr txBox="1">
              <a:spLocks noChangeArrowheads="1"/>
            </p:cNvSpPr>
            <p:nvPr/>
          </p:nvSpPr>
          <p:spPr bwMode="auto">
            <a:xfrm>
              <a:off x="4746258" y="554720"/>
              <a:ext cx="11208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err="1"/>
                <a:t>Minerales</a:t>
              </a:r>
              <a:endParaRPr lang="en-US" sz="1800" baseline="-25000" dirty="0"/>
            </a:p>
          </p:txBody>
        </p:sp>
        <p:sp>
          <p:nvSpPr>
            <p:cNvPr id="83" name="AutoShape 16"/>
            <p:cNvSpPr>
              <a:spLocks noChangeArrowheads="1"/>
            </p:cNvSpPr>
            <p:nvPr/>
          </p:nvSpPr>
          <p:spPr bwMode="auto">
            <a:xfrm flipH="1">
              <a:off x="5198922" y="869965"/>
              <a:ext cx="93603" cy="448507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41151" y="1466866"/>
            <a:ext cx="1590233" cy="1323873"/>
            <a:chOff x="2241151" y="1466866"/>
            <a:chExt cx="1590233" cy="1323873"/>
          </a:xfrm>
        </p:grpSpPr>
        <p:sp>
          <p:nvSpPr>
            <p:cNvPr id="159822" name="Text Box 78"/>
            <p:cNvSpPr txBox="1">
              <a:spLocks noChangeArrowheads="1"/>
            </p:cNvSpPr>
            <p:nvPr/>
          </p:nvSpPr>
          <p:spPr bwMode="auto">
            <a:xfrm>
              <a:off x="2351834" y="1916026"/>
              <a:ext cx="11652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800" dirty="0"/>
                <a:t> </a:t>
              </a:r>
              <a:r>
                <a:rPr lang="en-US" altLang="ja-JP" sz="1800" dirty="0" err="1"/>
                <a:t>Shikimato</a:t>
              </a:r>
              <a:endParaRPr lang="en-US" sz="1800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241151" y="1466866"/>
              <a:ext cx="1590233" cy="1323873"/>
              <a:chOff x="2241151" y="1466866"/>
              <a:chExt cx="1590233" cy="1323873"/>
            </a:xfrm>
          </p:grpSpPr>
          <p:sp>
            <p:nvSpPr>
              <p:cNvPr id="159817" name="AutoShape 73"/>
              <p:cNvSpPr>
                <a:spLocks noChangeArrowheads="1"/>
              </p:cNvSpPr>
              <p:nvPr/>
            </p:nvSpPr>
            <p:spPr bwMode="auto">
              <a:xfrm>
                <a:off x="3450384" y="2576426"/>
                <a:ext cx="381000" cy="76200"/>
              </a:xfrm>
              <a:prstGeom prst="leftArrow">
                <a:avLst>
                  <a:gd name="adj1" fmla="val 50000"/>
                  <a:gd name="adj2" fmla="val 1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19" name="Text Box 75"/>
              <p:cNvSpPr txBox="1">
                <a:spLocks noChangeArrowheads="1"/>
              </p:cNvSpPr>
              <p:nvPr/>
            </p:nvSpPr>
            <p:spPr bwMode="auto">
              <a:xfrm>
                <a:off x="2459784" y="2424026"/>
                <a:ext cx="10223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 err="1"/>
                  <a:t>Piruvato</a:t>
                </a:r>
                <a:endParaRPr lang="en-US" sz="1800" dirty="0"/>
              </a:p>
            </p:txBody>
          </p:sp>
          <p:sp>
            <p:nvSpPr>
              <p:cNvPr id="159821" name="AutoShape 77"/>
              <p:cNvSpPr>
                <a:spLocks noChangeArrowheads="1"/>
              </p:cNvSpPr>
              <p:nvPr/>
            </p:nvSpPr>
            <p:spPr bwMode="auto">
              <a:xfrm>
                <a:off x="2916984" y="2271626"/>
                <a:ext cx="76200" cy="228600"/>
              </a:xfrm>
              <a:prstGeom prst="up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AutoShape 77"/>
              <p:cNvSpPr>
                <a:spLocks noChangeArrowheads="1"/>
              </p:cNvSpPr>
              <p:nvPr/>
            </p:nvSpPr>
            <p:spPr bwMode="auto">
              <a:xfrm>
                <a:off x="2949072" y="1782362"/>
                <a:ext cx="76200" cy="228600"/>
              </a:xfrm>
              <a:prstGeom prst="up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Text Box 78"/>
              <p:cNvSpPr txBox="1">
                <a:spLocks noChangeArrowheads="1"/>
              </p:cNvSpPr>
              <p:nvPr/>
            </p:nvSpPr>
            <p:spPr bwMode="auto">
              <a:xfrm>
                <a:off x="2241151" y="1466866"/>
                <a:ext cx="1424038" cy="3693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dirty="0"/>
                  <a:t>Met. </a:t>
                </a:r>
                <a:r>
                  <a:rPr lang="en-US" sz="1800" dirty="0" err="1"/>
                  <a:t>Secund</a:t>
                </a:r>
                <a:r>
                  <a:rPr lang="en-US" sz="1800" dirty="0"/>
                  <a:t>.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469184" y="4176626"/>
            <a:ext cx="3312696" cy="2209800"/>
            <a:chOff x="1469184" y="4176626"/>
            <a:chExt cx="3312696" cy="2209800"/>
          </a:xfrm>
        </p:grpSpPr>
        <p:grpSp>
          <p:nvGrpSpPr>
            <p:cNvPr id="7" name="Group 6"/>
            <p:cNvGrpSpPr/>
            <p:nvPr/>
          </p:nvGrpSpPr>
          <p:grpSpPr>
            <a:xfrm>
              <a:off x="1469184" y="4176626"/>
              <a:ext cx="2444082" cy="1381125"/>
              <a:chOff x="1469184" y="4176626"/>
              <a:chExt cx="2444082" cy="1381125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469184" y="4176626"/>
                <a:ext cx="2324100" cy="1381125"/>
                <a:chOff x="1469184" y="4176626"/>
                <a:chExt cx="2324100" cy="1381125"/>
              </a:xfrm>
            </p:grpSpPr>
            <p:sp>
              <p:nvSpPr>
                <p:cNvPr id="159771" name="Rectangle 27"/>
                <p:cNvSpPr>
                  <a:spLocks noChangeArrowheads="1"/>
                </p:cNvSpPr>
                <p:nvPr/>
              </p:nvSpPr>
              <p:spPr bwMode="auto">
                <a:xfrm>
                  <a:off x="2491534" y="4495714"/>
                  <a:ext cx="1301750" cy="3667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 dirty="0" err="1"/>
                    <a:t>Hexosas</a:t>
                  </a:r>
                  <a:r>
                    <a:rPr lang="en-US" sz="1800" dirty="0"/>
                    <a:t>-P</a:t>
                  </a:r>
                </a:p>
              </p:txBody>
            </p:sp>
            <p:sp>
              <p:nvSpPr>
                <p:cNvPr id="159772" name="AutoShape 28"/>
                <p:cNvSpPr>
                  <a:spLocks noChangeArrowheads="1"/>
                </p:cNvSpPr>
                <p:nvPr/>
              </p:nvSpPr>
              <p:spPr bwMode="auto">
                <a:xfrm>
                  <a:off x="2916984" y="4176626"/>
                  <a:ext cx="76200" cy="22860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773" name="Rectangle 29"/>
                <p:cNvSpPr>
                  <a:spLocks noChangeArrowheads="1"/>
                </p:cNvSpPr>
                <p:nvPr/>
              </p:nvSpPr>
              <p:spPr bwMode="auto">
                <a:xfrm>
                  <a:off x="1469184" y="5181514"/>
                  <a:ext cx="2214563" cy="376237"/>
                </a:xfrm>
                <a:prstGeom prst="rect">
                  <a:avLst/>
                </a:prstGeom>
                <a:noFill/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S</a:t>
                  </a:r>
                  <a:r>
                    <a:rPr lang="en-US" altLang="ja-JP" sz="1800"/>
                    <a:t>íntesis de Almidón</a:t>
                  </a:r>
                  <a:endParaRPr lang="en-US" sz="1800"/>
                </a:p>
              </p:txBody>
            </p:sp>
            <p:sp>
              <p:nvSpPr>
                <p:cNvPr id="159774" name="AutoShape 30"/>
                <p:cNvSpPr>
                  <a:spLocks noChangeArrowheads="1"/>
                </p:cNvSpPr>
                <p:nvPr/>
              </p:nvSpPr>
              <p:spPr bwMode="auto">
                <a:xfrm>
                  <a:off x="2916984" y="4862426"/>
                  <a:ext cx="76200" cy="22860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775" name="AutoShape 31"/>
                <p:cNvSpPr>
                  <a:spLocks noChangeArrowheads="1"/>
                </p:cNvSpPr>
                <p:nvPr/>
              </p:nvSpPr>
              <p:spPr bwMode="auto">
                <a:xfrm flipH="1" flipV="1">
                  <a:off x="2688384" y="4862426"/>
                  <a:ext cx="76200" cy="22860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776" name="AutoShape 32"/>
                <p:cNvSpPr>
                  <a:spLocks noChangeArrowheads="1"/>
                </p:cNvSpPr>
                <p:nvPr/>
              </p:nvSpPr>
              <p:spPr bwMode="auto">
                <a:xfrm flipH="1" flipV="1">
                  <a:off x="2688384" y="4176626"/>
                  <a:ext cx="76200" cy="22860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4" name="AutoShape 73"/>
              <p:cNvSpPr>
                <a:spLocks noChangeArrowheads="1"/>
              </p:cNvSpPr>
              <p:nvPr/>
            </p:nvSpPr>
            <p:spPr bwMode="auto">
              <a:xfrm>
                <a:off x="3532266" y="4667164"/>
                <a:ext cx="381000" cy="76200"/>
              </a:xfrm>
              <a:prstGeom prst="leftArrow">
                <a:avLst>
                  <a:gd name="adj1" fmla="val 50000"/>
                  <a:gd name="adj2" fmla="val 1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8" name="AutoShape 52"/>
            <p:cNvSpPr>
              <a:spLocks noChangeArrowheads="1"/>
            </p:cNvSpPr>
            <p:nvPr/>
          </p:nvSpPr>
          <p:spPr bwMode="auto">
            <a:xfrm>
              <a:off x="2962440" y="6310226"/>
              <a:ext cx="1143000" cy="76200"/>
            </a:xfrm>
            <a:prstGeom prst="rightArrow">
              <a:avLst>
                <a:gd name="adj1" fmla="val 50000"/>
                <a:gd name="adj2" fmla="val 2291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AutoShape 35"/>
            <p:cNvSpPr>
              <a:spLocks noChangeArrowheads="1"/>
            </p:cNvSpPr>
            <p:nvPr/>
          </p:nvSpPr>
          <p:spPr bwMode="auto">
            <a:xfrm flipH="1" flipV="1">
              <a:off x="4705680" y="575710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46024" y="476193"/>
            <a:ext cx="3657600" cy="4090793"/>
            <a:chOff x="5346024" y="476193"/>
            <a:chExt cx="3657600" cy="4090793"/>
          </a:xfrm>
        </p:grpSpPr>
        <p:grpSp>
          <p:nvGrpSpPr>
            <p:cNvPr id="9" name="Group 8"/>
            <p:cNvGrpSpPr/>
            <p:nvPr/>
          </p:nvGrpSpPr>
          <p:grpSpPr>
            <a:xfrm>
              <a:off x="5346024" y="476193"/>
              <a:ext cx="3657600" cy="4090793"/>
              <a:chOff x="5279184" y="583137"/>
              <a:chExt cx="3657600" cy="3898289"/>
            </a:xfrm>
          </p:grpSpPr>
          <p:sp>
            <p:nvSpPr>
              <p:cNvPr id="159800" name="Rectangle 56"/>
              <p:cNvSpPr>
                <a:spLocks noChangeArrowheads="1"/>
              </p:cNvSpPr>
              <p:nvPr/>
            </p:nvSpPr>
            <p:spPr bwMode="auto">
              <a:xfrm>
                <a:off x="5507784" y="1357226"/>
                <a:ext cx="3429000" cy="31242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05" name="AutoShape 61"/>
              <p:cNvSpPr>
                <a:spLocks noChangeArrowheads="1"/>
              </p:cNvSpPr>
              <p:nvPr/>
            </p:nvSpPr>
            <p:spPr bwMode="auto">
              <a:xfrm>
                <a:off x="5279184" y="2585448"/>
                <a:ext cx="381000" cy="106363"/>
              </a:xfrm>
              <a:prstGeom prst="rightArrow">
                <a:avLst>
                  <a:gd name="adj1" fmla="val 50000"/>
                  <a:gd name="adj2" fmla="val 89552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06" name="Rectangle 62"/>
              <p:cNvSpPr>
                <a:spLocks noChangeArrowheads="1"/>
              </p:cNvSpPr>
              <p:nvPr/>
            </p:nvSpPr>
            <p:spPr bwMode="auto">
              <a:xfrm>
                <a:off x="5768134" y="1922376"/>
                <a:ext cx="12636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Acetil-CoA</a:t>
                </a:r>
              </a:p>
            </p:txBody>
          </p:sp>
          <p:sp>
            <p:nvSpPr>
              <p:cNvPr id="159807" name="AutoShape 63"/>
              <p:cNvSpPr>
                <a:spLocks noChangeArrowheads="1"/>
              </p:cNvSpPr>
              <p:nvPr/>
            </p:nvSpPr>
            <p:spPr bwMode="auto">
              <a:xfrm>
                <a:off x="7031784" y="2074776"/>
                <a:ext cx="228600" cy="76200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08" name="AutoShape 64"/>
              <p:cNvSpPr>
                <a:spLocks noChangeArrowheads="1"/>
              </p:cNvSpPr>
              <p:nvPr/>
            </p:nvSpPr>
            <p:spPr bwMode="auto">
              <a:xfrm>
                <a:off x="7412784" y="1769976"/>
                <a:ext cx="914400" cy="914400"/>
              </a:xfrm>
              <a:custGeom>
                <a:avLst/>
                <a:gdLst>
                  <a:gd name="G0" fmla="+- 0 0 0"/>
                  <a:gd name="G1" fmla="+- 2660846 0 0"/>
                  <a:gd name="G2" fmla="+- 0 0 2660846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2660846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2660846"/>
                  <a:gd name="G36" fmla="sin G34 2660846"/>
                  <a:gd name="G37" fmla="+/ 2660846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70 w 21600"/>
                  <a:gd name="T5" fmla="*/ 7052 h 21600"/>
                  <a:gd name="T6" fmla="*/ 16949 w 21600"/>
                  <a:gd name="T7" fmla="*/ 16071 h 21600"/>
                  <a:gd name="T8" fmla="*/ 5735 w 21600"/>
                  <a:gd name="T9" fmla="*/ 8926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cubicBezTo>
                      <a:pt x="5400" y="13782"/>
                      <a:pt x="7817" y="16200"/>
                      <a:pt x="10800" y="16200"/>
                    </a:cubicBezTo>
                    <a:cubicBezTo>
                      <a:pt x="12376" y="16200"/>
                      <a:pt x="13874" y="15511"/>
                      <a:pt x="14899" y="14314"/>
                    </a:cubicBezTo>
                    <a:lnTo>
                      <a:pt x="18999" y="17828"/>
                    </a:lnTo>
                    <a:cubicBezTo>
                      <a:pt x="16948" y="20222"/>
                      <a:pt x="13952" y="21599"/>
                      <a:pt x="10800" y="21599"/>
                    </a:cubicBezTo>
                    <a:cubicBezTo>
                      <a:pt x="4835" y="21600"/>
                      <a:pt x="0" y="16764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09" name="Rectangle 65"/>
              <p:cNvSpPr>
                <a:spLocks noChangeArrowheads="1"/>
              </p:cNvSpPr>
              <p:nvPr/>
            </p:nvSpPr>
            <p:spPr bwMode="auto">
              <a:xfrm>
                <a:off x="7104809" y="2765339"/>
                <a:ext cx="1679575" cy="376238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 err="1"/>
                  <a:t>Ciclo</a:t>
                </a:r>
                <a:r>
                  <a:rPr lang="en-US" sz="1800" dirty="0"/>
                  <a:t> de Krebs</a:t>
                </a:r>
              </a:p>
            </p:txBody>
          </p:sp>
          <p:sp>
            <p:nvSpPr>
              <p:cNvPr id="159810" name="Rectangle 66"/>
              <p:cNvSpPr>
                <a:spLocks noChangeArrowheads="1"/>
              </p:cNvSpPr>
              <p:nvPr/>
            </p:nvSpPr>
            <p:spPr bwMode="auto">
              <a:xfrm>
                <a:off x="5547882" y="2941260"/>
                <a:ext cx="1454150" cy="6413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 err="1"/>
                  <a:t>Respirac</a:t>
                </a:r>
                <a:r>
                  <a:rPr lang="en-US" altLang="ja-JP" sz="1800" dirty="0" err="1"/>
                  <a:t>ión</a:t>
                </a:r>
                <a:r>
                  <a:rPr lang="en-US" altLang="ja-JP" sz="1800" dirty="0"/>
                  <a:t> </a:t>
                </a:r>
              </a:p>
              <a:p>
                <a:r>
                  <a:rPr lang="en-US" altLang="ja-JP" sz="1800" dirty="0" err="1"/>
                  <a:t>Mitocondrial</a:t>
                </a:r>
                <a:endParaRPr lang="en-US" sz="1800" dirty="0"/>
              </a:p>
            </p:txBody>
          </p:sp>
          <p:sp>
            <p:nvSpPr>
              <p:cNvPr id="159824" name="Rectangle 80"/>
              <p:cNvSpPr>
                <a:spLocks noChangeArrowheads="1"/>
              </p:cNvSpPr>
              <p:nvPr/>
            </p:nvSpPr>
            <p:spPr bwMode="auto">
              <a:xfrm>
                <a:off x="5660184" y="2379576"/>
                <a:ext cx="10223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 err="1"/>
                  <a:t>Piruvato</a:t>
                </a:r>
                <a:endParaRPr lang="en-US" sz="1800" dirty="0"/>
              </a:p>
            </p:txBody>
          </p:sp>
          <p:sp>
            <p:nvSpPr>
              <p:cNvPr id="159825" name="AutoShape 81"/>
              <p:cNvSpPr>
                <a:spLocks noChangeArrowheads="1"/>
              </p:cNvSpPr>
              <p:nvPr/>
            </p:nvSpPr>
            <p:spPr bwMode="auto">
              <a:xfrm flipH="1" flipV="1">
                <a:off x="6193584" y="2227176"/>
                <a:ext cx="76200" cy="228600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AutoShape 16"/>
              <p:cNvSpPr>
                <a:spLocks noChangeArrowheads="1"/>
              </p:cNvSpPr>
              <p:nvPr/>
            </p:nvSpPr>
            <p:spPr bwMode="auto">
              <a:xfrm flipH="1">
                <a:off x="7444868" y="998908"/>
                <a:ext cx="93603" cy="641733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Text Box 18"/>
              <p:cNvSpPr txBox="1">
                <a:spLocks noChangeArrowheads="1"/>
              </p:cNvSpPr>
              <p:nvPr/>
            </p:nvSpPr>
            <p:spPr bwMode="auto">
              <a:xfrm>
                <a:off x="7314738" y="588058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/>
                  <a:t>O</a:t>
                </a:r>
                <a:r>
                  <a:rPr lang="en-US" sz="1800" baseline="-25000" dirty="0"/>
                  <a:t>2</a:t>
                </a:r>
              </a:p>
            </p:txBody>
          </p:sp>
          <p:sp>
            <p:nvSpPr>
              <p:cNvPr id="85" name="Text Box 18"/>
              <p:cNvSpPr txBox="1">
                <a:spLocks noChangeArrowheads="1"/>
              </p:cNvSpPr>
              <p:nvPr/>
            </p:nvSpPr>
            <p:spPr bwMode="auto">
              <a:xfrm>
                <a:off x="8058909" y="583137"/>
                <a:ext cx="53655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/>
                  <a:t>CO</a:t>
                </a:r>
                <a:r>
                  <a:rPr lang="en-US" sz="1800" baseline="-25000" dirty="0"/>
                  <a:t>2</a:t>
                </a:r>
              </a:p>
            </p:txBody>
          </p:sp>
          <p:sp>
            <p:nvSpPr>
              <p:cNvPr id="87" name="AutoShape 16"/>
              <p:cNvSpPr>
                <a:spLocks noChangeArrowheads="1"/>
              </p:cNvSpPr>
              <p:nvPr/>
            </p:nvSpPr>
            <p:spPr bwMode="auto">
              <a:xfrm flipH="1" flipV="1">
                <a:off x="8260338" y="994564"/>
                <a:ext cx="93603" cy="641733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0" name="Text Box 18"/>
            <p:cNvSpPr txBox="1">
              <a:spLocks noChangeArrowheads="1"/>
            </p:cNvSpPr>
            <p:nvPr/>
          </p:nvSpPr>
          <p:spPr bwMode="auto">
            <a:xfrm>
              <a:off x="7391150" y="3347786"/>
              <a:ext cx="13196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ATP + NADH </a:t>
              </a:r>
            </a:p>
          </p:txBody>
        </p:sp>
        <p:sp>
          <p:nvSpPr>
            <p:cNvPr id="101" name="AutoShape 16"/>
            <p:cNvSpPr>
              <a:spLocks noChangeArrowheads="1"/>
            </p:cNvSpPr>
            <p:nvPr/>
          </p:nvSpPr>
          <p:spPr bwMode="auto">
            <a:xfrm>
              <a:off x="7912748" y="3190624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" name="AutoShape 16"/>
            <p:cNvSpPr>
              <a:spLocks noChangeArrowheads="1"/>
            </p:cNvSpPr>
            <p:nvPr/>
          </p:nvSpPr>
          <p:spPr bwMode="auto">
            <a:xfrm>
              <a:off x="8212196" y="3690592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65"/>
            <p:cNvSpPr>
              <a:spLocks noChangeArrowheads="1"/>
            </p:cNvSpPr>
            <p:nvPr/>
          </p:nvSpPr>
          <p:spPr bwMode="auto">
            <a:xfrm>
              <a:off x="7407159" y="3830962"/>
              <a:ext cx="1266467" cy="64633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err="1"/>
                <a:t>Caden</a:t>
              </a:r>
              <a:r>
                <a:rPr lang="en-US" dirty="0" err="1"/>
                <a:t>a</a:t>
              </a:r>
              <a:r>
                <a:rPr lang="en-US" dirty="0"/>
                <a:t> </a:t>
              </a:r>
            </a:p>
            <a:p>
              <a:pPr algn="ctr"/>
              <a:r>
                <a:rPr lang="en-US" dirty="0" err="1"/>
                <a:t>respiratoria</a:t>
              </a:r>
              <a:endParaRPr lang="en-US" sz="1800" dirty="0"/>
            </a:p>
          </p:txBody>
        </p:sp>
        <p:sp>
          <p:nvSpPr>
            <p:cNvPr id="104" name="AutoShape 73"/>
            <p:cNvSpPr>
              <a:spLocks noChangeArrowheads="1"/>
            </p:cNvSpPr>
            <p:nvPr/>
          </p:nvSpPr>
          <p:spPr bwMode="auto">
            <a:xfrm>
              <a:off x="6915867" y="4100426"/>
              <a:ext cx="381000" cy="76200"/>
            </a:xfrm>
            <a:prstGeom prst="leftArrow">
              <a:avLst>
                <a:gd name="adj1" fmla="val 50000"/>
                <a:gd name="adj2" fmla="val 1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Text Box 18"/>
            <p:cNvSpPr txBox="1">
              <a:spLocks noChangeArrowheads="1"/>
            </p:cNvSpPr>
            <p:nvPr/>
          </p:nvSpPr>
          <p:spPr bwMode="auto">
            <a:xfrm>
              <a:off x="6279866" y="3942318"/>
              <a:ext cx="5319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ATP </a:t>
              </a:r>
            </a:p>
          </p:txBody>
        </p:sp>
      </p:grpSp>
      <p:sp>
        <p:nvSpPr>
          <p:cNvPr id="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9424" y="-320494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 err="1"/>
              <a:t>Nutrición</a:t>
            </a:r>
            <a:r>
              <a:rPr lang="en-US" sz="4000" dirty="0"/>
              <a:t> mineral</a:t>
            </a:r>
            <a:endParaRPr kumimoji="0" lang="en-US" sz="4000" dirty="0"/>
          </a:p>
        </p:txBody>
      </p:sp>
    </p:spTree>
    <p:extLst>
      <p:ext uri="{BB962C8B-B14F-4D97-AF65-F5344CB8AC3E}">
        <p14:creationId xmlns:p14="http://schemas.microsoft.com/office/powerpoint/2010/main" val="89359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82" name="Rectangle 38"/>
          <p:cNvSpPr>
            <a:spLocks noChangeArrowheads="1"/>
          </p:cNvSpPr>
          <p:nvPr/>
        </p:nvSpPr>
        <p:spPr bwMode="auto">
          <a:xfrm>
            <a:off x="326184" y="1172693"/>
            <a:ext cx="8763000" cy="468033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9751" name="Rectangle 7"/>
          <p:cNvSpPr>
            <a:spLocks noChangeArrowheads="1"/>
          </p:cNvSpPr>
          <p:nvPr/>
        </p:nvSpPr>
        <p:spPr bwMode="auto">
          <a:xfrm>
            <a:off x="478584" y="1433426"/>
            <a:ext cx="3200400" cy="426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9758" name="Text Box 14"/>
          <p:cNvSpPr txBox="1">
            <a:spLocks noChangeArrowheads="1"/>
          </p:cNvSpPr>
          <p:nvPr/>
        </p:nvSpPr>
        <p:spPr bwMode="auto">
          <a:xfrm>
            <a:off x="4158409" y="2720889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59815" name="Group 71"/>
          <p:cNvGrpSpPr>
            <a:grpSpLocks/>
          </p:cNvGrpSpPr>
          <p:nvPr/>
        </p:nvGrpSpPr>
        <p:grpSpPr bwMode="auto">
          <a:xfrm>
            <a:off x="5355384" y="4633826"/>
            <a:ext cx="3886200" cy="1781175"/>
            <a:chOff x="3264" y="2976"/>
            <a:chExt cx="2448" cy="1122"/>
          </a:xfrm>
        </p:grpSpPr>
        <p:sp>
          <p:nvSpPr>
            <p:cNvPr id="159784" name="AutoShape 40"/>
            <p:cNvSpPr>
              <a:spLocks noChangeArrowheads="1"/>
            </p:cNvSpPr>
            <p:nvPr/>
          </p:nvSpPr>
          <p:spPr bwMode="auto">
            <a:xfrm>
              <a:off x="3264" y="2976"/>
              <a:ext cx="720" cy="48"/>
            </a:xfrm>
            <a:prstGeom prst="rightArrow">
              <a:avLst>
                <a:gd name="adj1" fmla="val 50000"/>
                <a:gd name="adj2" fmla="val 2291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5" name="AutoShape 41"/>
            <p:cNvSpPr>
              <a:spLocks noChangeArrowheads="1"/>
            </p:cNvSpPr>
            <p:nvPr/>
          </p:nvSpPr>
          <p:spPr bwMode="auto">
            <a:xfrm>
              <a:off x="3972" y="3072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6" name="Rectangle 42"/>
            <p:cNvSpPr>
              <a:spLocks noChangeArrowheads="1"/>
            </p:cNvSpPr>
            <p:nvPr/>
          </p:nvSpPr>
          <p:spPr bwMode="auto">
            <a:xfrm>
              <a:off x="3588" y="3244"/>
              <a:ext cx="834" cy="41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S</a:t>
              </a:r>
              <a:r>
                <a:rPr lang="en-US" altLang="ja-JP" sz="1800"/>
                <a:t>íntesis de</a:t>
              </a:r>
            </a:p>
            <a:p>
              <a:r>
                <a:rPr lang="en-US" altLang="ja-JP" sz="1800"/>
                <a:t> Celulosa</a:t>
              </a:r>
              <a:endParaRPr lang="en-US" sz="1800"/>
            </a:p>
          </p:txBody>
        </p:sp>
        <p:sp>
          <p:nvSpPr>
            <p:cNvPr id="159787" name="Oval 43"/>
            <p:cNvSpPr>
              <a:spLocks noChangeArrowheads="1"/>
            </p:cNvSpPr>
            <p:nvPr/>
          </p:nvSpPr>
          <p:spPr bwMode="auto">
            <a:xfrm>
              <a:off x="4560" y="3216"/>
              <a:ext cx="384" cy="3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8" name="AutoShape 44"/>
            <p:cNvSpPr>
              <a:spLocks noChangeArrowheads="1"/>
            </p:cNvSpPr>
            <p:nvPr/>
          </p:nvSpPr>
          <p:spPr bwMode="auto">
            <a:xfrm>
              <a:off x="4512" y="3360"/>
              <a:ext cx="144" cy="48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9" name="Oval 45"/>
            <p:cNvSpPr>
              <a:spLocks noChangeArrowheads="1"/>
            </p:cNvSpPr>
            <p:nvPr/>
          </p:nvSpPr>
          <p:spPr bwMode="auto">
            <a:xfrm>
              <a:off x="5088" y="3408"/>
              <a:ext cx="384" cy="3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1" name="AutoShape 47"/>
            <p:cNvSpPr>
              <a:spLocks noChangeArrowheads="1"/>
            </p:cNvSpPr>
            <p:nvPr/>
          </p:nvSpPr>
          <p:spPr bwMode="auto">
            <a:xfrm>
              <a:off x="5232" y="3696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2" name="Text Box 48"/>
            <p:cNvSpPr txBox="1">
              <a:spLocks noChangeArrowheads="1"/>
            </p:cNvSpPr>
            <p:nvPr/>
          </p:nvSpPr>
          <p:spPr bwMode="auto">
            <a:xfrm>
              <a:off x="4748" y="3867"/>
              <a:ext cx="9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Pared celular</a:t>
              </a:r>
            </a:p>
          </p:txBody>
        </p:sp>
      </p:grpSp>
      <p:grpSp>
        <p:nvGrpSpPr>
          <p:cNvPr id="159814" name="Group 70"/>
          <p:cNvGrpSpPr>
            <a:grpSpLocks/>
          </p:cNvGrpSpPr>
          <p:nvPr/>
        </p:nvGrpSpPr>
        <p:grpSpPr bwMode="auto">
          <a:xfrm>
            <a:off x="661147" y="3719426"/>
            <a:ext cx="4656137" cy="2927350"/>
            <a:chOff x="307" y="2400"/>
            <a:chExt cx="2933" cy="1844"/>
          </a:xfrm>
        </p:grpSpPr>
        <p:sp>
          <p:nvSpPr>
            <p:cNvPr id="159766" name="AutoShape 22"/>
            <p:cNvSpPr>
              <a:spLocks noChangeArrowheads="1"/>
            </p:cNvSpPr>
            <p:nvPr/>
          </p:nvSpPr>
          <p:spPr bwMode="auto">
            <a:xfrm>
              <a:off x="2160" y="2487"/>
              <a:ext cx="144" cy="48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7" name="Rectangle 23"/>
            <p:cNvSpPr>
              <a:spLocks noChangeArrowheads="1"/>
            </p:cNvSpPr>
            <p:nvPr/>
          </p:nvSpPr>
          <p:spPr bwMode="auto">
            <a:xfrm>
              <a:off x="2400" y="2400"/>
              <a:ext cx="7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 err="1"/>
                <a:t>Triosas</a:t>
              </a:r>
              <a:r>
                <a:rPr lang="en-US" sz="1800" dirty="0"/>
                <a:t>-P</a:t>
              </a:r>
            </a:p>
          </p:txBody>
        </p:sp>
        <p:sp>
          <p:nvSpPr>
            <p:cNvPr id="159769" name="Rectangle 25"/>
            <p:cNvSpPr>
              <a:spLocks noChangeArrowheads="1"/>
            </p:cNvSpPr>
            <p:nvPr/>
          </p:nvSpPr>
          <p:spPr bwMode="auto">
            <a:xfrm>
              <a:off x="2420" y="2889"/>
              <a:ext cx="8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Hexosas-P</a:t>
              </a:r>
            </a:p>
          </p:txBody>
        </p:sp>
        <p:sp>
          <p:nvSpPr>
            <p:cNvPr id="159770" name="AutoShape 26"/>
            <p:cNvSpPr>
              <a:spLocks noChangeArrowheads="1"/>
            </p:cNvSpPr>
            <p:nvPr/>
          </p:nvSpPr>
          <p:spPr bwMode="auto">
            <a:xfrm>
              <a:off x="2688" y="2688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78" name="AutoShape 34"/>
            <p:cNvSpPr>
              <a:spLocks noChangeArrowheads="1"/>
            </p:cNvSpPr>
            <p:nvPr/>
          </p:nvSpPr>
          <p:spPr bwMode="auto">
            <a:xfrm>
              <a:off x="2688" y="3120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79" name="AutoShape 35"/>
            <p:cNvSpPr>
              <a:spLocks noChangeArrowheads="1"/>
            </p:cNvSpPr>
            <p:nvPr/>
          </p:nvSpPr>
          <p:spPr bwMode="auto">
            <a:xfrm flipH="1" flipV="1">
              <a:off x="2784" y="3120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0" name="AutoShape 36"/>
            <p:cNvSpPr>
              <a:spLocks noChangeArrowheads="1"/>
            </p:cNvSpPr>
            <p:nvPr/>
          </p:nvSpPr>
          <p:spPr bwMode="auto">
            <a:xfrm flipH="1" flipV="1">
              <a:off x="2784" y="2688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1" name="Rectangle 37"/>
            <p:cNvSpPr>
              <a:spLocks noChangeArrowheads="1"/>
            </p:cNvSpPr>
            <p:nvPr/>
          </p:nvSpPr>
          <p:spPr bwMode="auto">
            <a:xfrm>
              <a:off x="2349" y="3244"/>
              <a:ext cx="874" cy="41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S</a:t>
              </a:r>
              <a:r>
                <a:rPr lang="en-US" altLang="ja-JP" sz="1800"/>
                <a:t>íntesis de </a:t>
              </a:r>
            </a:p>
            <a:p>
              <a:pPr algn="ctr"/>
              <a:r>
                <a:rPr lang="en-US" altLang="ja-JP" sz="1800"/>
                <a:t>Sacarosa</a:t>
              </a:r>
              <a:endParaRPr lang="en-US" sz="1800"/>
            </a:p>
          </p:txBody>
        </p:sp>
        <p:sp>
          <p:nvSpPr>
            <p:cNvPr id="159793" name="AutoShape 49"/>
            <p:cNvSpPr>
              <a:spLocks noChangeArrowheads="1"/>
            </p:cNvSpPr>
            <p:nvPr/>
          </p:nvSpPr>
          <p:spPr bwMode="auto">
            <a:xfrm>
              <a:off x="2736" y="3696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4" name="Rectangle 50"/>
            <p:cNvSpPr>
              <a:spLocks noChangeArrowheads="1"/>
            </p:cNvSpPr>
            <p:nvPr/>
          </p:nvSpPr>
          <p:spPr bwMode="auto">
            <a:xfrm>
              <a:off x="2400" y="3840"/>
              <a:ext cx="7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800"/>
                <a:t> Sacarosa</a:t>
              </a:r>
              <a:endParaRPr lang="en-US" sz="1800"/>
            </a:p>
          </p:txBody>
        </p:sp>
        <p:sp>
          <p:nvSpPr>
            <p:cNvPr id="159796" name="AutoShape 52"/>
            <p:cNvSpPr>
              <a:spLocks noChangeArrowheads="1"/>
            </p:cNvSpPr>
            <p:nvPr/>
          </p:nvSpPr>
          <p:spPr bwMode="auto">
            <a:xfrm flipH="1">
              <a:off x="1728" y="3936"/>
              <a:ext cx="720" cy="48"/>
            </a:xfrm>
            <a:prstGeom prst="rightArrow">
              <a:avLst>
                <a:gd name="adj1" fmla="val 50000"/>
                <a:gd name="adj2" fmla="val 2291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7" name="Rectangle 53"/>
            <p:cNvSpPr>
              <a:spLocks noChangeArrowheads="1"/>
            </p:cNvSpPr>
            <p:nvPr/>
          </p:nvSpPr>
          <p:spPr bwMode="auto">
            <a:xfrm>
              <a:off x="307" y="3840"/>
              <a:ext cx="137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800"/>
                <a:t> Transporte a otros </a:t>
              </a:r>
            </a:p>
            <a:p>
              <a:pPr algn="ctr"/>
              <a:r>
                <a:rPr lang="en-US" altLang="ja-JP" sz="1800"/>
                <a:t>tejidos via floema</a:t>
              </a:r>
              <a:endParaRPr lang="en-US" sz="18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83784" y="2424026"/>
            <a:ext cx="1095375" cy="1295400"/>
            <a:chOff x="3983784" y="2424026"/>
            <a:chExt cx="1095375" cy="1295400"/>
          </a:xfrm>
        </p:grpSpPr>
        <p:sp>
          <p:nvSpPr>
            <p:cNvPr id="159798" name="AutoShape 54"/>
            <p:cNvSpPr>
              <a:spLocks noChangeArrowheads="1"/>
            </p:cNvSpPr>
            <p:nvPr/>
          </p:nvSpPr>
          <p:spPr bwMode="auto">
            <a:xfrm flipH="1" flipV="1">
              <a:off x="4517184" y="349082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9" name="AutoShape 55"/>
            <p:cNvSpPr>
              <a:spLocks noChangeArrowheads="1"/>
            </p:cNvSpPr>
            <p:nvPr/>
          </p:nvSpPr>
          <p:spPr bwMode="auto">
            <a:xfrm flipH="1" flipV="1">
              <a:off x="4517184" y="280502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01" name="Rectangle 57"/>
            <p:cNvSpPr>
              <a:spLocks noChangeArrowheads="1"/>
            </p:cNvSpPr>
            <p:nvPr/>
          </p:nvSpPr>
          <p:spPr bwMode="auto">
            <a:xfrm>
              <a:off x="3983784" y="3109826"/>
              <a:ext cx="1095375" cy="37623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Glic</a:t>
              </a:r>
              <a:r>
                <a:rPr lang="en-US" altLang="ja-JP" sz="1800"/>
                <a:t>ó</a:t>
              </a:r>
              <a:r>
                <a:rPr lang="en-US" sz="1800"/>
                <a:t>lisis</a:t>
              </a:r>
            </a:p>
          </p:txBody>
        </p:sp>
        <p:sp>
          <p:nvSpPr>
            <p:cNvPr id="159802" name="Rectangle 58"/>
            <p:cNvSpPr>
              <a:spLocks noChangeArrowheads="1"/>
            </p:cNvSpPr>
            <p:nvPr/>
          </p:nvSpPr>
          <p:spPr bwMode="auto">
            <a:xfrm>
              <a:off x="3983784" y="2424026"/>
              <a:ext cx="10223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 err="1"/>
                <a:t>Piruvato</a:t>
              </a:r>
              <a:endParaRPr lang="en-US" sz="18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31384" y="1814426"/>
            <a:ext cx="1590675" cy="609600"/>
            <a:chOff x="3831384" y="1814426"/>
            <a:chExt cx="1590675" cy="609600"/>
          </a:xfrm>
        </p:grpSpPr>
        <p:sp>
          <p:nvSpPr>
            <p:cNvPr id="159803" name="AutoShape 59"/>
            <p:cNvSpPr>
              <a:spLocks noChangeArrowheads="1"/>
            </p:cNvSpPr>
            <p:nvPr/>
          </p:nvSpPr>
          <p:spPr bwMode="auto">
            <a:xfrm flipH="1" flipV="1">
              <a:off x="4485434" y="219542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04" name="Rectangle 60"/>
            <p:cNvSpPr>
              <a:spLocks noChangeArrowheads="1"/>
            </p:cNvSpPr>
            <p:nvPr/>
          </p:nvSpPr>
          <p:spPr bwMode="auto">
            <a:xfrm>
              <a:off x="3831384" y="1814426"/>
              <a:ext cx="1590675" cy="376238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 err="1"/>
                <a:t>Fermentaci</a:t>
              </a:r>
              <a:r>
                <a:rPr lang="en-US" altLang="ja-JP" sz="1800" dirty="0" err="1"/>
                <a:t>ón</a:t>
              </a:r>
              <a:endParaRPr lang="en-US" sz="1800" dirty="0"/>
            </a:p>
          </p:txBody>
        </p:sp>
      </p:grpSp>
      <p:sp>
        <p:nvSpPr>
          <p:cNvPr id="64" name="Text Box 18"/>
          <p:cNvSpPr txBox="1">
            <a:spLocks noChangeArrowheads="1"/>
          </p:cNvSpPr>
          <p:nvPr/>
        </p:nvSpPr>
        <p:spPr bwMode="auto">
          <a:xfrm>
            <a:off x="82220" y="576105"/>
            <a:ext cx="536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CO</a:t>
            </a:r>
            <a:r>
              <a:rPr lang="en-US" sz="1800" baseline="-25000" dirty="0"/>
              <a:t>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3226" y="1104198"/>
            <a:ext cx="3342408" cy="3601066"/>
            <a:chOff x="203226" y="1104198"/>
            <a:chExt cx="3342408" cy="3601066"/>
          </a:xfrm>
        </p:grpSpPr>
        <p:sp>
          <p:nvSpPr>
            <p:cNvPr id="159764" name="AutoShape 20"/>
            <p:cNvSpPr>
              <a:spLocks noChangeArrowheads="1"/>
            </p:cNvSpPr>
            <p:nvPr/>
          </p:nvSpPr>
          <p:spPr bwMode="auto">
            <a:xfrm>
              <a:off x="2002584" y="3871826"/>
              <a:ext cx="228600" cy="7620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5" name="Rectangle 21"/>
            <p:cNvSpPr>
              <a:spLocks noChangeArrowheads="1"/>
            </p:cNvSpPr>
            <p:nvPr/>
          </p:nvSpPr>
          <p:spPr bwMode="auto">
            <a:xfrm>
              <a:off x="2383584" y="3733714"/>
              <a:ext cx="11620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Triosas-P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03226" y="1104198"/>
              <a:ext cx="1993033" cy="3601066"/>
              <a:chOff x="203226" y="1104198"/>
              <a:chExt cx="1993033" cy="3601066"/>
            </a:xfrm>
          </p:grpSpPr>
          <p:sp>
            <p:nvSpPr>
              <p:cNvPr id="159752" name="AutoShape 8"/>
              <p:cNvSpPr>
                <a:spLocks noChangeArrowheads="1"/>
              </p:cNvSpPr>
              <p:nvPr/>
            </p:nvSpPr>
            <p:spPr bwMode="auto">
              <a:xfrm>
                <a:off x="707184" y="3414626"/>
                <a:ext cx="914400" cy="914400"/>
              </a:xfrm>
              <a:custGeom>
                <a:avLst/>
                <a:gdLst>
                  <a:gd name="G0" fmla="+- 0 0 0"/>
                  <a:gd name="G1" fmla="+- 2660846 0 0"/>
                  <a:gd name="G2" fmla="+- 0 0 2660846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2660846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2660846"/>
                  <a:gd name="G36" fmla="sin G34 2660846"/>
                  <a:gd name="G37" fmla="+/ 2660846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70 w 21600"/>
                  <a:gd name="T5" fmla="*/ 7052 h 21600"/>
                  <a:gd name="T6" fmla="*/ 16949 w 21600"/>
                  <a:gd name="T7" fmla="*/ 16071 h 21600"/>
                  <a:gd name="T8" fmla="*/ 5735 w 21600"/>
                  <a:gd name="T9" fmla="*/ 8926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cubicBezTo>
                      <a:pt x="5400" y="13782"/>
                      <a:pt x="7817" y="16200"/>
                      <a:pt x="10800" y="16200"/>
                    </a:cubicBezTo>
                    <a:cubicBezTo>
                      <a:pt x="12376" y="16200"/>
                      <a:pt x="13874" y="15511"/>
                      <a:pt x="14899" y="14314"/>
                    </a:cubicBezTo>
                    <a:lnTo>
                      <a:pt x="18999" y="17828"/>
                    </a:lnTo>
                    <a:cubicBezTo>
                      <a:pt x="16948" y="20222"/>
                      <a:pt x="13952" y="21599"/>
                      <a:pt x="10800" y="21599"/>
                    </a:cubicBezTo>
                    <a:cubicBezTo>
                      <a:pt x="4835" y="21600"/>
                      <a:pt x="0" y="16764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61" name="AutoShape 17"/>
              <p:cNvSpPr>
                <a:spLocks noChangeArrowheads="1"/>
              </p:cNvSpPr>
              <p:nvPr/>
            </p:nvSpPr>
            <p:spPr bwMode="auto">
              <a:xfrm>
                <a:off x="1164384" y="3109826"/>
                <a:ext cx="76200" cy="228600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63" name="Rectangle 19"/>
              <p:cNvSpPr>
                <a:spLocks noChangeArrowheads="1"/>
              </p:cNvSpPr>
              <p:nvPr/>
            </p:nvSpPr>
            <p:spPr bwMode="auto">
              <a:xfrm>
                <a:off x="478584" y="4329026"/>
                <a:ext cx="1717675" cy="376238"/>
              </a:xfrm>
              <a:prstGeom prst="rect">
                <a:avLst/>
              </a:prstGeom>
              <a:noFill/>
              <a:ln w="9525">
                <a:solidFill>
                  <a:srgbClr val="00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Ciclo de Calvin</a:t>
                </a:r>
              </a:p>
            </p:txBody>
          </p:sp>
          <p:sp>
            <p:nvSpPr>
              <p:cNvPr id="66" name="AutoShape 16"/>
              <p:cNvSpPr>
                <a:spLocks noChangeArrowheads="1"/>
              </p:cNvSpPr>
              <p:nvPr/>
            </p:nvSpPr>
            <p:spPr bwMode="auto">
              <a:xfrm flipH="1">
                <a:off x="203226" y="1104198"/>
                <a:ext cx="93603" cy="2843828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AutoShape 20"/>
              <p:cNvSpPr>
                <a:spLocks noChangeArrowheads="1"/>
              </p:cNvSpPr>
              <p:nvPr/>
            </p:nvSpPr>
            <p:spPr bwMode="auto">
              <a:xfrm flipV="1">
                <a:off x="296831" y="3857538"/>
                <a:ext cx="364315" cy="90487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1634952" y="562736"/>
            <a:ext cx="3080933" cy="2977732"/>
            <a:chOff x="1634952" y="562736"/>
            <a:chExt cx="3080933" cy="2977732"/>
          </a:xfrm>
        </p:grpSpPr>
        <p:sp>
          <p:nvSpPr>
            <p:cNvPr id="68" name="AutoShape 16"/>
            <p:cNvSpPr>
              <a:spLocks noChangeArrowheads="1"/>
            </p:cNvSpPr>
            <p:nvPr/>
          </p:nvSpPr>
          <p:spPr bwMode="auto">
            <a:xfrm flipH="1">
              <a:off x="2119922" y="1356595"/>
              <a:ext cx="93603" cy="1821493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634952" y="562736"/>
              <a:ext cx="3080933" cy="2977732"/>
              <a:chOff x="1634952" y="562736"/>
              <a:chExt cx="3080933" cy="2977732"/>
            </a:xfrm>
          </p:grpSpPr>
          <p:sp>
            <p:nvSpPr>
              <p:cNvPr id="65" name="Text Box 18"/>
              <p:cNvSpPr txBox="1">
                <a:spLocks noChangeArrowheads="1"/>
              </p:cNvSpPr>
              <p:nvPr/>
            </p:nvSpPr>
            <p:spPr bwMode="auto">
              <a:xfrm>
                <a:off x="3684834" y="562736"/>
                <a:ext cx="103105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N</a:t>
                </a:r>
                <a:r>
                  <a:rPr lang="en-US" sz="1800" dirty="0"/>
                  <a:t>O</a:t>
                </a:r>
                <a:r>
                  <a:rPr lang="en-US" baseline="-25000" dirty="0"/>
                  <a:t>3,</a:t>
                </a:r>
                <a:r>
                  <a:rPr lang="en-US" dirty="0"/>
                  <a:t> SO</a:t>
                </a:r>
                <a:r>
                  <a:rPr lang="en-US" baseline="-25000" dirty="0"/>
                  <a:t>4</a:t>
                </a:r>
                <a:endParaRPr lang="en-US" sz="1800" baseline="-25000" dirty="0"/>
              </a:p>
            </p:txBody>
          </p:sp>
          <p:sp>
            <p:nvSpPr>
              <p:cNvPr id="71" name="AutoShape 73"/>
              <p:cNvSpPr>
                <a:spLocks noChangeArrowheads="1"/>
              </p:cNvSpPr>
              <p:nvPr/>
            </p:nvSpPr>
            <p:spPr bwMode="auto">
              <a:xfrm>
                <a:off x="2167684" y="1279022"/>
                <a:ext cx="1594003" cy="76200"/>
              </a:xfrm>
              <a:prstGeom prst="leftArrow">
                <a:avLst>
                  <a:gd name="adj1" fmla="val 50000"/>
                  <a:gd name="adj2" fmla="val 1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AutoShape 16"/>
              <p:cNvSpPr>
                <a:spLocks noChangeArrowheads="1"/>
              </p:cNvSpPr>
              <p:nvPr/>
            </p:nvSpPr>
            <p:spPr bwMode="auto">
              <a:xfrm flipH="1">
                <a:off x="4137498" y="864613"/>
                <a:ext cx="93603" cy="448507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Text Box 18"/>
              <p:cNvSpPr txBox="1">
                <a:spLocks noChangeArrowheads="1"/>
              </p:cNvSpPr>
              <p:nvPr/>
            </p:nvSpPr>
            <p:spPr bwMode="auto">
              <a:xfrm>
                <a:off x="1634952" y="3139048"/>
                <a:ext cx="97394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NH</a:t>
                </a:r>
                <a:r>
                  <a:rPr lang="en-US" baseline="-25000" dirty="0"/>
                  <a:t>4,</a:t>
                </a:r>
                <a:r>
                  <a:rPr lang="en-US" dirty="0"/>
                  <a:t> SH</a:t>
                </a:r>
                <a:r>
                  <a:rPr lang="en-US" baseline="-25000" dirty="0"/>
                  <a:t>2</a:t>
                </a:r>
                <a:endParaRPr lang="en-US" sz="1800" baseline="-25000" dirty="0"/>
              </a:p>
            </p:txBody>
          </p:sp>
          <p:sp>
            <p:nvSpPr>
              <p:cNvPr id="74" name="AutoShape 17"/>
              <p:cNvSpPr>
                <a:spLocks noChangeArrowheads="1"/>
              </p:cNvSpPr>
              <p:nvPr/>
            </p:nvSpPr>
            <p:spPr bwMode="auto">
              <a:xfrm rot="16200000" flipH="1">
                <a:off x="1962461" y="2761064"/>
                <a:ext cx="76200" cy="228600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Text Box 18"/>
              <p:cNvSpPr txBox="1">
                <a:spLocks noChangeArrowheads="1"/>
              </p:cNvSpPr>
              <p:nvPr/>
            </p:nvSpPr>
            <p:spPr bwMode="auto">
              <a:xfrm>
                <a:off x="3720090" y="1104198"/>
                <a:ext cx="99257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N</a:t>
                </a:r>
                <a:r>
                  <a:rPr lang="en-US" sz="1800" dirty="0"/>
                  <a:t>O</a:t>
                </a:r>
                <a:r>
                  <a:rPr lang="en-US" baseline="-25000" dirty="0"/>
                  <a:t>2,</a:t>
                </a:r>
                <a:r>
                  <a:rPr lang="en-US" dirty="0"/>
                  <a:t> SO</a:t>
                </a:r>
                <a:r>
                  <a:rPr lang="en-US" baseline="-25000" dirty="0"/>
                  <a:t>3</a:t>
                </a:r>
                <a:endParaRPr lang="en-US" sz="1800" baseline="-25000" dirty="0"/>
              </a:p>
            </p:txBody>
          </p:sp>
          <p:sp>
            <p:nvSpPr>
              <p:cNvPr id="77" name="AutoShape 17"/>
              <p:cNvSpPr>
                <a:spLocks noChangeArrowheads="1"/>
              </p:cNvSpPr>
              <p:nvPr/>
            </p:nvSpPr>
            <p:spPr bwMode="auto">
              <a:xfrm rot="16200000" flipH="1">
                <a:off x="2609477" y="3247664"/>
                <a:ext cx="76200" cy="228600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Text Box 18"/>
              <p:cNvSpPr txBox="1">
                <a:spLocks noChangeArrowheads="1"/>
              </p:cNvSpPr>
              <p:nvPr/>
            </p:nvSpPr>
            <p:spPr bwMode="auto">
              <a:xfrm>
                <a:off x="2776584" y="3171136"/>
                <a:ext cx="98510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-NH</a:t>
                </a:r>
                <a:r>
                  <a:rPr lang="en-US" baseline="-25000" dirty="0"/>
                  <a:t>3,</a:t>
                </a:r>
                <a:r>
                  <a:rPr lang="en-US" dirty="0"/>
                  <a:t>-SH</a:t>
                </a:r>
                <a:endParaRPr lang="en-US" sz="1800" baseline="-25000" dirty="0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78584" y="577176"/>
            <a:ext cx="1600200" cy="2444782"/>
            <a:chOff x="478584" y="577176"/>
            <a:chExt cx="1600200" cy="2444782"/>
          </a:xfrm>
        </p:grpSpPr>
        <p:sp>
          <p:nvSpPr>
            <p:cNvPr id="159759" name="Text Box 15"/>
            <p:cNvSpPr txBox="1">
              <a:spLocks noChangeArrowheads="1"/>
            </p:cNvSpPr>
            <p:nvPr/>
          </p:nvSpPr>
          <p:spPr bwMode="auto">
            <a:xfrm>
              <a:off x="630984" y="1509626"/>
              <a:ext cx="1447800" cy="8255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 dirty="0" err="1"/>
                <a:t>Reacciones</a:t>
              </a:r>
              <a:r>
                <a:rPr lang="en-US" sz="1600" dirty="0"/>
                <a:t> </a:t>
              </a:r>
            </a:p>
            <a:p>
              <a:pPr algn="ctr"/>
              <a:r>
                <a:rPr lang="en-US" sz="1600" dirty="0" err="1"/>
                <a:t>Dependientes</a:t>
              </a:r>
              <a:endParaRPr lang="en-US" sz="1600" dirty="0"/>
            </a:p>
            <a:p>
              <a:pPr algn="ctr"/>
              <a:r>
                <a:rPr lang="en-US" sz="1600" dirty="0"/>
                <a:t> de </a:t>
              </a:r>
              <a:r>
                <a:rPr lang="en-US" sz="1600" dirty="0" err="1"/>
                <a:t>luz</a:t>
              </a:r>
              <a:endParaRPr lang="en-US" sz="1600" dirty="0"/>
            </a:p>
          </p:txBody>
        </p:sp>
        <p:sp>
          <p:nvSpPr>
            <p:cNvPr id="159760" name="AutoShape 16"/>
            <p:cNvSpPr>
              <a:spLocks noChangeArrowheads="1"/>
            </p:cNvSpPr>
            <p:nvPr/>
          </p:nvSpPr>
          <p:spPr bwMode="auto">
            <a:xfrm>
              <a:off x="1164384" y="242402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2" name="Text Box 18"/>
            <p:cNvSpPr txBox="1">
              <a:spLocks noChangeArrowheads="1"/>
            </p:cNvSpPr>
            <p:nvPr/>
          </p:nvSpPr>
          <p:spPr bwMode="auto">
            <a:xfrm>
              <a:off x="478584" y="2652626"/>
              <a:ext cx="14389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ATP + NADPH</a:t>
              </a:r>
            </a:p>
          </p:txBody>
        </p:sp>
        <p:sp>
          <p:nvSpPr>
            <p:cNvPr id="80" name="AutoShape 16"/>
            <p:cNvSpPr>
              <a:spLocks noChangeArrowheads="1"/>
            </p:cNvSpPr>
            <p:nvPr/>
          </p:nvSpPr>
          <p:spPr bwMode="auto">
            <a:xfrm flipH="1" flipV="1">
              <a:off x="1275303" y="958155"/>
              <a:ext cx="93603" cy="641733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Text Box 18"/>
            <p:cNvSpPr txBox="1">
              <a:spLocks noChangeArrowheads="1"/>
            </p:cNvSpPr>
            <p:nvPr/>
          </p:nvSpPr>
          <p:spPr bwMode="auto">
            <a:xfrm>
              <a:off x="1161157" y="577176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/>
                <a:t>O</a:t>
              </a:r>
              <a:r>
                <a:rPr lang="en-US" sz="1800" baseline="-25000" dirty="0"/>
                <a:t>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83493" y="554720"/>
            <a:ext cx="1120820" cy="763752"/>
            <a:chOff x="4746258" y="554720"/>
            <a:chExt cx="1120820" cy="763752"/>
          </a:xfrm>
        </p:grpSpPr>
        <p:sp>
          <p:nvSpPr>
            <p:cNvPr id="82" name="Text Box 18"/>
            <p:cNvSpPr txBox="1">
              <a:spLocks noChangeArrowheads="1"/>
            </p:cNvSpPr>
            <p:nvPr/>
          </p:nvSpPr>
          <p:spPr bwMode="auto">
            <a:xfrm>
              <a:off x="4746258" y="554720"/>
              <a:ext cx="11208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err="1"/>
                <a:t>Minerales</a:t>
              </a:r>
              <a:endParaRPr lang="en-US" sz="1800" baseline="-25000" dirty="0"/>
            </a:p>
          </p:txBody>
        </p:sp>
        <p:sp>
          <p:nvSpPr>
            <p:cNvPr id="83" name="AutoShape 16"/>
            <p:cNvSpPr>
              <a:spLocks noChangeArrowheads="1"/>
            </p:cNvSpPr>
            <p:nvPr/>
          </p:nvSpPr>
          <p:spPr bwMode="auto">
            <a:xfrm flipH="1">
              <a:off x="5198922" y="869965"/>
              <a:ext cx="93603" cy="448507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41151" y="1466866"/>
            <a:ext cx="1590233" cy="1323873"/>
            <a:chOff x="2241151" y="1466866"/>
            <a:chExt cx="1590233" cy="1323873"/>
          </a:xfrm>
        </p:grpSpPr>
        <p:sp>
          <p:nvSpPr>
            <p:cNvPr id="159822" name="Text Box 78"/>
            <p:cNvSpPr txBox="1">
              <a:spLocks noChangeArrowheads="1"/>
            </p:cNvSpPr>
            <p:nvPr/>
          </p:nvSpPr>
          <p:spPr bwMode="auto">
            <a:xfrm>
              <a:off x="2351834" y="1916026"/>
              <a:ext cx="11652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800" dirty="0"/>
                <a:t> </a:t>
              </a:r>
              <a:r>
                <a:rPr lang="en-US" altLang="ja-JP" sz="1800" dirty="0" err="1"/>
                <a:t>Shikimato</a:t>
              </a:r>
              <a:endParaRPr lang="en-US" sz="1800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241151" y="1466866"/>
              <a:ext cx="1590233" cy="1323873"/>
              <a:chOff x="2241151" y="1466866"/>
              <a:chExt cx="1590233" cy="1323873"/>
            </a:xfrm>
          </p:grpSpPr>
          <p:sp>
            <p:nvSpPr>
              <p:cNvPr id="159817" name="AutoShape 73"/>
              <p:cNvSpPr>
                <a:spLocks noChangeArrowheads="1"/>
              </p:cNvSpPr>
              <p:nvPr/>
            </p:nvSpPr>
            <p:spPr bwMode="auto">
              <a:xfrm>
                <a:off x="3450384" y="2576426"/>
                <a:ext cx="381000" cy="76200"/>
              </a:xfrm>
              <a:prstGeom prst="leftArrow">
                <a:avLst>
                  <a:gd name="adj1" fmla="val 50000"/>
                  <a:gd name="adj2" fmla="val 1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19" name="Text Box 75"/>
              <p:cNvSpPr txBox="1">
                <a:spLocks noChangeArrowheads="1"/>
              </p:cNvSpPr>
              <p:nvPr/>
            </p:nvSpPr>
            <p:spPr bwMode="auto">
              <a:xfrm>
                <a:off x="2459784" y="2424026"/>
                <a:ext cx="10223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 err="1"/>
                  <a:t>Piruvato</a:t>
                </a:r>
                <a:endParaRPr lang="en-US" sz="1800" dirty="0"/>
              </a:p>
            </p:txBody>
          </p:sp>
          <p:sp>
            <p:nvSpPr>
              <p:cNvPr id="159821" name="AutoShape 77"/>
              <p:cNvSpPr>
                <a:spLocks noChangeArrowheads="1"/>
              </p:cNvSpPr>
              <p:nvPr/>
            </p:nvSpPr>
            <p:spPr bwMode="auto">
              <a:xfrm>
                <a:off x="2916984" y="2271626"/>
                <a:ext cx="76200" cy="228600"/>
              </a:xfrm>
              <a:prstGeom prst="up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AutoShape 77"/>
              <p:cNvSpPr>
                <a:spLocks noChangeArrowheads="1"/>
              </p:cNvSpPr>
              <p:nvPr/>
            </p:nvSpPr>
            <p:spPr bwMode="auto">
              <a:xfrm>
                <a:off x="2949072" y="1782362"/>
                <a:ext cx="76200" cy="228600"/>
              </a:xfrm>
              <a:prstGeom prst="up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Text Box 78"/>
              <p:cNvSpPr txBox="1">
                <a:spLocks noChangeArrowheads="1"/>
              </p:cNvSpPr>
              <p:nvPr/>
            </p:nvSpPr>
            <p:spPr bwMode="auto">
              <a:xfrm>
                <a:off x="2241151" y="1466866"/>
                <a:ext cx="1424038" cy="3693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dirty="0"/>
                  <a:t>Met. </a:t>
                </a:r>
                <a:r>
                  <a:rPr lang="en-US" sz="1800" dirty="0" err="1"/>
                  <a:t>Secund</a:t>
                </a:r>
                <a:r>
                  <a:rPr lang="en-US" sz="1800" dirty="0"/>
                  <a:t>.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469184" y="4176626"/>
            <a:ext cx="3312696" cy="2209800"/>
            <a:chOff x="1469184" y="4176626"/>
            <a:chExt cx="3312696" cy="2209800"/>
          </a:xfrm>
        </p:grpSpPr>
        <p:grpSp>
          <p:nvGrpSpPr>
            <p:cNvPr id="7" name="Group 6"/>
            <p:cNvGrpSpPr/>
            <p:nvPr/>
          </p:nvGrpSpPr>
          <p:grpSpPr>
            <a:xfrm>
              <a:off x="1469184" y="4176626"/>
              <a:ext cx="2444082" cy="1381125"/>
              <a:chOff x="1469184" y="4176626"/>
              <a:chExt cx="2444082" cy="1381125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469184" y="4176626"/>
                <a:ext cx="2324100" cy="1381125"/>
                <a:chOff x="1469184" y="4176626"/>
                <a:chExt cx="2324100" cy="1381125"/>
              </a:xfrm>
            </p:grpSpPr>
            <p:sp>
              <p:nvSpPr>
                <p:cNvPr id="159771" name="Rectangle 27"/>
                <p:cNvSpPr>
                  <a:spLocks noChangeArrowheads="1"/>
                </p:cNvSpPr>
                <p:nvPr/>
              </p:nvSpPr>
              <p:spPr bwMode="auto">
                <a:xfrm>
                  <a:off x="2491534" y="4495714"/>
                  <a:ext cx="1301750" cy="3667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 dirty="0" err="1"/>
                    <a:t>Hexosas</a:t>
                  </a:r>
                  <a:r>
                    <a:rPr lang="en-US" sz="1800" dirty="0"/>
                    <a:t>-P</a:t>
                  </a:r>
                </a:p>
              </p:txBody>
            </p:sp>
            <p:sp>
              <p:nvSpPr>
                <p:cNvPr id="159772" name="AutoShape 28"/>
                <p:cNvSpPr>
                  <a:spLocks noChangeArrowheads="1"/>
                </p:cNvSpPr>
                <p:nvPr/>
              </p:nvSpPr>
              <p:spPr bwMode="auto">
                <a:xfrm>
                  <a:off x="2916984" y="4176626"/>
                  <a:ext cx="76200" cy="22860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773" name="Rectangle 29"/>
                <p:cNvSpPr>
                  <a:spLocks noChangeArrowheads="1"/>
                </p:cNvSpPr>
                <p:nvPr/>
              </p:nvSpPr>
              <p:spPr bwMode="auto">
                <a:xfrm>
                  <a:off x="1469184" y="5181514"/>
                  <a:ext cx="2214563" cy="376237"/>
                </a:xfrm>
                <a:prstGeom prst="rect">
                  <a:avLst/>
                </a:prstGeom>
                <a:noFill/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S</a:t>
                  </a:r>
                  <a:r>
                    <a:rPr lang="en-US" altLang="ja-JP" sz="1800"/>
                    <a:t>íntesis de Almidón</a:t>
                  </a:r>
                  <a:endParaRPr lang="en-US" sz="1800"/>
                </a:p>
              </p:txBody>
            </p:sp>
            <p:sp>
              <p:nvSpPr>
                <p:cNvPr id="159774" name="AutoShape 30"/>
                <p:cNvSpPr>
                  <a:spLocks noChangeArrowheads="1"/>
                </p:cNvSpPr>
                <p:nvPr/>
              </p:nvSpPr>
              <p:spPr bwMode="auto">
                <a:xfrm>
                  <a:off x="2916984" y="4862426"/>
                  <a:ext cx="76200" cy="22860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775" name="AutoShape 31"/>
                <p:cNvSpPr>
                  <a:spLocks noChangeArrowheads="1"/>
                </p:cNvSpPr>
                <p:nvPr/>
              </p:nvSpPr>
              <p:spPr bwMode="auto">
                <a:xfrm flipH="1" flipV="1">
                  <a:off x="2688384" y="4862426"/>
                  <a:ext cx="76200" cy="22860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776" name="AutoShape 32"/>
                <p:cNvSpPr>
                  <a:spLocks noChangeArrowheads="1"/>
                </p:cNvSpPr>
                <p:nvPr/>
              </p:nvSpPr>
              <p:spPr bwMode="auto">
                <a:xfrm flipH="1" flipV="1">
                  <a:off x="2688384" y="4176626"/>
                  <a:ext cx="76200" cy="22860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4" name="AutoShape 73"/>
              <p:cNvSpPr>
                <a:spLocks noChangeArrowheads="1"/>
              </p:cNvSpPr>
              <p:nvPr/>
            </p:nvSpPr>
            <p:spPr bwMode="auto">
              <a:xfrm>
                <a:off x="3532266" y="4667164"/>
                <a:ext cx="381000" cy="76200"/>
              </a:xfrm>
              <a:prstGeom prst="leftArrow">
                <a:avLst>
                  <a:gd name="adj1" fmla="val 50000"/>
                  <a:gd name="adj2" fmla="val 1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8" name="AutoShape 52"/>
            <p:cNvSpPr>
              <a:spLocks noChangeArrowheads="1"/>
            </p:cNvSpPr>
            <p:nvPr/>
          </p:nvSpPr>
          <p:spPr bwMode="auto">
            <a:xfrm>
              <a:off x="2962440" y="6310226"/>
              <a:ext cx="1143000" cy="76200"/>
            </a:xfrm>
            <a:prstGeom prst="rightArrow">
              <a:avLst>
                <a:gd name="adj1" fmla="val 50000"/>
                <a:gd name="adj2" fmla="val 2291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AutoShape 35"/>
            <p:cNvSpPr>
              <a:spLocks noChangeArrowheads="1"/>
            </p:cNvSpPr>
            <p:nvPr/>
          </p:nvSpPr>
          <p:spPr bwMode="auto">
            <a:xfrm flipH="1" flipV="1">
              <a:off x="4705680" y="575710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46024" y="476193"/>
            <a:ext cx="3657600" cy="4090793"/>
            <a:chOff x="5346024" y="476193"/>
            <a:chExt cx="3657600" cy="4090793"/>
          </a:xfrm>
        </p:grpSpPr>
        <p:grpSp>
          <p:nvGrpSpPr>
            <p:cNvPr id="9" name="Group 8"/>
            <p:cNvGrpSpPr/>
            <p:nvPr/>
          </p:nvGrpSpPr>
          <p:grpSpPr>
            <a:xfrm>
              <a:off x="5346024" y="476193"/>
              <a:ext cx="3657600" cy="4090793"/>
              <a:chOff x="5279184" y="583137"/>
              <a:chExt cx="3657600" cy="3898289"/>
            </a:xfrm>
          </p:grpSpPr>
          <p:sp>
            <p:nvSpPr>
              <p:cNvPr id="159800" name="Rectangle 56"/>
              <p:cNvSpPr>
                <a:spLocks noChangeArrowheads="1"/>
              </p:cNvSpPr>
              <p:nvPr/>
            </p:nvSpPr>
            <p:spPr bwMode="auto">
              <a:xfrm>
                <a:off x="5507784" y="1357226"/>
                <a:ext cx="3429000" cy="31242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05" name="AutoShape 61"/>
              <p:cNvSpPr>
                <a:spLocks noChangeArrowheads="1"/>
              </p:cNvSpPr>
              <p:nvPr/>
            </p:nvSpPr>
            <p:spPr bwMode="auto">
              <a:xfrm>
                <a:off x="5279184" y="2585448"/>
                <a:ext cx="381000" cy="106363"/>
              </a:xfrm>
              <a:prstGeom prst="rightArrow">
                <a:avLst>
                  <a:gd name="adj1" fmla="val 50000"/>
                  <a:gd name="adj2" fmla="val 89552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06" name="Rectangle 62"/>
              <p:cNvSpPr>
                <a:spLocks noChangeArrowheads="1"/>
              </p:cNvSpPr>
              <p:nvPr/>
            </p:nvSpPr>
            <p:spPr bwMode="auto">
              <a:xfrm>
                <a:off x="5768134" y="1922376"/>
                <a:ext cx="12636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Acetil-CoA</a:t>
                </a:r>
              </a:p>
            </p:txBody>
          </p:sp>
          <p:sp>
            <p:nvSpPr>
              <p:cNvPr id="159807" name="AutoShape 63"/>
              <p:cNvSpPr>
                <a:spLocks noChangeArrowheads="1"/>
              </p:cNvSpPr>
              <p:nvPr/>
            </p:nvSpPr>
            <p:spPr bwMode="auto">
              <a:xfrm>
                <a:off x="7031784" y="2074776"/>
                <a:ext cx="228600" cy="76200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08" name="AutoShape 64"/>
              <p:cNvSpPr>
                <a:spLocks noChangeArrowheads="1"/>
              </p:cNvSpPr>
              <p:nvPr/>
            </p:nvSpPr>
            <p:spPr bwMode="auto">
              <a:xfrm>
                <a:off x="7412784" y="1769976"/>
                <a:ext cx="914400" cy="914400"/>
              </a:xfrm>
              <a:custGeom>
                <a:avLst/>
                <a:gdLst>
                  <a:gd name="G0" fmla="+- 0 0 0"/>
                  <a:gd name="G1" fmla="+- 2660846 0 0"/>
                  <a:gd name="G2" fmla="+- 0 0 2660846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2660846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2660846"/>
                  <a:gd name="G36" fmla="sin G34 2660846"/>
                  <a:gd name="G37" fmla="+/ 2660846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70 w 21600"/>
                  <a:gd name="T5" fmla="*/ 7052 h 21600"/>
                  <a:gd name="T6" fmla="*/ 16949 w 21600"/>
                  <a:gd name="T7" fmla="*/ 16071 h 21600"/>
                  <a:gd name="T8" fmla="*/ 5735 w 21600"/>
                  <a:gd name="T9" fmla="*/ 8926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cubicBezTo>
                      <a:pt x="5400" y="13782"/>
                      <a:pt x="7817" y="16200"/>
                      <a:pt x="10800" y="16200"/>
                    </a:cubicBezTo>
                    <a:cubicBezTo>
                      <a:pt x="12376" y="16200"/>
                      <a:pt x="13874" y="15511"/>
                      <a:pt x="14899" y="14314"/>
                    </a:cubicBezTo>
                    <a:lnTo>
                      <a:pt x="18999" y="17828"/>
                    </a:lnTo>
                    <a:cubicBezTo>
                      <a:pt x="16948" y="20222"/>
                      <a:pt x="13952" y="21599"/>
                      <a:pt x="10800" y="21599"/>
                    </a:cubicBezTo>
                    <a:cubicBezTo>
                      <a:pt x="4835" y="21600"/>
                      <a:pt x="0" y="16764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09" name="Rectangle 65"/>
              <p:cNvSpPr>
                <a:spLocks noChangeArrowheads="1"/>
              </p:cNvSpPr>
              <p:nvPr/>
            </p:nvSpPr>
            <p:spPr bwMode="auto">
              <a:xfrm>
                <a:off x="7104809" y="2765339"/>
                <a:ext cx="1679575" cy="376238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 err="1"/>
                  <a:t>Ciclo</a:t>
                </a:r>
                <a:r>
                  <a:rPr lang="en-US" sz="1800" dirty="0"/>
                  <a:t> de Krebs</a:t>
                </a:r>
              </a:p>
            </p:txBody>
          </p:sp>
          <p:sp>
            <p:nvSpPr>
              <p:cNvPr id="159810" name="Rectangle 66"/>
              <p:cNvSpPr>
                <a:spLocks noChangeArrowheads="1"/>
              </p:cNvSpPr>
              <p:nvPr/>
            </p:nvSpPr>
            <p:spPr bwMode="auto">
              <a:xfrm>
                <a:off x="5547882" y="2941260"/>
                <a:ext cx="1454150" cy="6413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 err="1"/>
                  <a:t>Respirac</a:t>
                </a:r>
                <a:r>
                  <a:rPr lang="en-US" altLang="ja-JP" sz="1800" dirty="0" err="1"/>
                  <a:t>ión</a:t>
                </a:r>
                <a:r>
                  <a:rPr lang="en-US" altLang="ja-JP" sz="1800" dirty="0"/>
                  <a:t> </a:t>
                </a:r>
              </a:p>
              <a:p>
                <a:r>
                  <a:rPr lang="en-US" altLang="ja-JP" sz="1800" dirty="0" err="1"/>
                  <a:t>Mitocondrial</a:t>
                </a:r>
                <a:endParaRPr lang="en-US" sz="1800" dirty="0"/>
              </a:p>
            </p:txBody>
          </p:sp>
          <p:sp>
            <p:nvSpPr>
              <p:cNvPr id="159824" name="Rectangle 80"/>
              <p:cNvSpPr>
                <a:spLocks noChangeArrowheads="1"/>
              </p:cNvSpPr>
              <p:nvPr/>
            </p:nvSpPr>
            <p:spPr bwMode="auto">
              <a:xfrm>
                <a:off x="5660184" y="2379576"/>
                <a:ext cx="10223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 err="1"/>
                  <a:t>Piruvato</a:t>
                </a:r>
                <a:endParaRPr lang="en-US" sz="1800" dirty="0"/>
              </a:p>
            </p:txBody>
          </p:sp>
          <p:sp>
            <p:nvSpPr>
              <p:cNvPr id="159825" name="AutoShape 81"/>
              <p:cNvSpPr>
                <a:spLocks noChangeArrowheads="1"/>
              </p:cNvSpPr>
              <p:nvPr/>
            </p:nvSpPr>
            <p:spPr bwMode="auto">
              <a:xfrm flipH="1" flipV="1">
                <a:off x="6193584" y="2227176"/>
                <a:ext cx="76200" cy="228600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AutoShape 16"/>
              <p:cNvSpPr>
                <a:spLocks noChangeArrowheads="1"/>
              </p:cNvSpPr>
              <p:nvPr/>
            </p:nvSpPr>
            <p:spPr bwMode="auto">
              <a:xfrm flipH="1">
                <a:off x="7444868" y="998908"/>
                <a:ext cx="93603" cy="641733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Text Box 18"/>
              <p:cNvSpPr txBox="1">
                <a:spLocks noChangeArrowheads="1"/>
              </p:cNvSpPr>
              <p:nvPr/>
            </p:nvSpPr>
            <p:spPr bwMode="auto">
              <a:xfrm>
                <a:off x="7314738" y="588058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/>
                  <a:t>O</a:t>
                </a:r>
                <a:r>
                  <a:rPr lang="en-US" sz="1800" baseline="-25000" dirty="0"/>
                  <a:t>2</a:t>
                </a:r>
              </a:p>
            </p:txBody>
          </p:sp>
          <p:sp>
            <p:nvSpPr>
              <p:cNvPr id="85" name="Text Box 18"/>
              <p:cNvSpPr txBox="1">
                <a:spLocks noChangeArrowheads="1"/>
              </p:cNvSpPr>
              <p:nvPr/>
            </p:nvSpPr>
            <p:spPr bwMode="auto">
              <a:xfrm>
                <a:off x="8058909" y="583137"/>
                <a:ext cx="53655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/>
                  <a:t>CO</a:t>
                </a:r>
                <a:r>
                  <a:rPr lang="en-US" sz="1800" baseline="-25000" dirty="0"/>
                  <a:t>2</a:t>
                </a:r>
              </a:p>
            </p:txBody>
          </p:sp>
          <p:sp>
            <p:nvSpPr>
              <p:cNvPr id="87" name="AutoShape 16"/>
              <p:cNvSpPr>
                <a:spLocks noChangeArrowheads="1"/>
              </p:cNvSpPr>
              <p:nvPr/>
            </p:nvSpPr>
            <p:spPr bwMode="auto">
              <a:xfrm flipH="1" flipV="1">
                <a:off x="8260338" y="994564"/>
                <a:ext cx="93603" cy="641733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0" name="Text Box 18"/>
            <p:cNvSpPr txBox="1">
              <a:spLocks noChangeArrowheads="1"/>
            </p:cNvSpPr>
            <p:nvPr/>
          </p:nvSpPr>
          <p:spPr bwMode="auto">
            <a:xfrm>
              <a:off x="7391150" y="3347786"/>
              <a:ext cx="13196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ATP + NADH </a:t>
              </a:r>
            </a:p>
          </p:txBody>
        </p:sp>
        <p:sp>
          <p:nvSpPr>
            <p:cNvPr id="101" name="AutoShape 16"/>
            <p:cNvSpPr>
              <a:spLocks noChangeArrowheads="1"/>
            </p:cNvSpPr>
            <p:nvPr/>
          </p:nvSpPr>
          <p:spPr bwMode="auto">
            <a:xfrm>
              <a:off x="7912748" y="3190624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" name="AutoShape 16"/>
            <p:cNvSpPr>
              <a:spLocks noChangeArrowheads="1"/>
            </p:cNvSpPr>
            <p:nvPr/>
          </p:nvSpPr>
          <p:spPr bwMode="auto">
            <a:xfrm>
              <a:off x="8212196" y="3690592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65"/>
            <p:cNvSpPr>
              <a:spLocks noChangeArrowheads="1"/>
            </p:cNvSpPr>
            <p:nvPr/>
          </p:nvSpPr>
          <p:spPr bwMode="auto">
            <a:xfrm>
              <a:off x="7407159" y="3830962"/>
              <a:ext cx="1266467" cy="64633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err="1"/>
                <a:t>Caden</a:t>
              </a:r>
              <a:r>
                <a:rPr lang="en-US" dirty="0" err="1"/>
                <a:t>a</a:t>
              </a:r>
              <a:r>
                <a:rPr lang="en-US" dirty="0"/>
                <a:t> </a:t>
              </a:r>
            </a:p>
            <a:p>
              <a:pPr algn="ctr"/>
              <a:r>
                <a:rPr lang="en-US" dirty="0" err="1"/>
                <a:t>respiratoria</a:t>
              </a:r>
              <a:endParaRPr lang="en-US" sz="1800" dirty="0"/>
            </a:p>
          </p:txBody>
        </p:sp>
        <p:sp>
          <p:nvSpPr>
            <p:cNvPr id="104" name="AutoShape 73"/>
            <p:cNvSpPr>
              <a:spLocks noChangeArrowheads="1"/>
            </p:cNvSpPr>
            <p:nvPr/>
          </p:nvSpPr>
          <p:spPr bwMode="auto">
            <a:xfrm>
              <a:off x="6915867" y="4100426"/>
              <a:ext cx="381000" cy="76200"/>
            </a:xfrm>
            <a:prstGeom prst="leftArrow">
              <a:avLst>
                <a:gd name="adj1" fmla="val 50000"/>
                <a:gd name="adj2" fmla="val 1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Text Box 18"/>
            <p:cNvSpPr txBox="1">
              <a:spLocks noChangeArrowheads="1"/>
            </p:cNvSpPr>
            <p:nvPr/>
          </p:nvSpPr>
          <p:spPr bwMode="auto">
            <a:xfrm>
              <a:off x="6279866" y="3942318"/>
              <a:ext cx="5319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ATP 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464122" y="-2"/>
            <a:ext cx="684812" cy="1599890"/>
            <a:chOff x="4464122" y="-2"/>
            <a:chExt cx="684812" cy="1599890"/>
          </a:xfrm>
        </p:grpSpPr>
        <p:sp>
          <p:nvSpPr>
            <p:cNvPr id="109" name="Text Box 18"/>
            <p:cNvSpPr txBox="1">
              <a:spLocks noChangeArrowheads="1"/>
            </p:cNvSpPr>
            <p:nvPr/>
          </p:nvSpPr>
          <p:spPr bwMode="auto">
            <a:xfrm>
              <a:off x="4464122" y="-2"/>
              <a:ext cx="6848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dirty="0"/>
                <a:t>Agua</a:t>
              </a:r>
            </a:p>
          </p:txBody>
        </p:sp>
        <p:sp>
          <p:nvSpPr>
            <p:cNvPr id="110" name="AutoShape 16"/>
            <p:cNvSpPr>
              <a:spLocks noChangeArrowheads="1"/>
            </p:cNvSpPr>
            <p:nvPr/>
          </p:nvSpPr>
          <p:spPr bwMode="auto">
            <a:xfrm flipH="1">
              <a:off x="4705680" y="366386"/>
              <a:ext cx="208954" cy="1233502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094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82" name="Rectangle 38"/>
          <p:cNvSpPr>
            <a:spLocks noChangeArrowheads="1"/>
          </p:cNvSpPr>
          <p:nvPr/>
        </p:nvSpPr>
        <p:spPr bwMode="auto">
          <a:xfrm>
            <a:off x="326184" y="1172693"/>
            <a:ext cx="8763000" cy="468033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9751" name="Rectangle 7"/>
          <p:cNvSpPr>
            <a:spLocks noChangeArrowheads="1"/>
          </p:cNvSpPr>
          <p:nvPr/>
        </p:nvSpPr>
        <p:spPr bwMode="auto">
          <a:xfrm>
            <a:off x="478584" y="1433426"/>
            <a:ext cx="3200400" cy="426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9758" name="Text Box 14"/>
          <p:cNvSpPr txBox="1">
            <a:spLocks noChangeArrowheads="1"/>
          </p:cNvSpPr>
          <p:nvPr/>
        </p:nvSpPr>
        <p:spPr bwMode="auto">
          <a:xfrm>
            <a:off x="4158409" y="2720889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59815" name="Group 71"/>
          <p:cNvGrpSpPr>
            <a:grpSpLocks/>
          </p:cNvGrpSpPr>
          <p:nvPr/>
        </p:nvGrpSpPr>
        <p:grpSpPr bwMode="auto">
          <a:xfrm>
            <a:off x="5355384" y="4633826"/>
            <a:ext cx="3886200" cy="1781175"/>
            <a:chOff x="3264" y="2976"/>
            <a:chExt cx="2448" cy="1122"/>
          </a:xfrm>
        </p:grpSpPr>
        <p:sp>
          <p:nvSpPr>
            <p:cNvPr id="159784" name="AutoShape 40"/>
            <p:cNvSpPr>
              <a:spLocks noChangeArrowheads="1"/>
            </p:cNvSpPr>
            <p:nvPr/>
          </p:nvSpPr>
          <p:spPr bwMode="auto">
            <a:xfrm>
              <a:off x="3264" y="2976"/>
              <a:ext cx="720" cy="48"/>
            </a:xfrm>
            <a:prstGeom prst="rightArrow">
              <a:avLst>
                <a:gd name="adj1" fmla="val 50000"/>
                <a:gd name="adj2" fmla="val 2291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5" name="AutoShape 41"/>
            <p:cNvSpPr>
              <a:spLocks noChangeArrowheads="1"/>
            </p:cNvSpPr>
            <p:nvPr/>
          </p:nvSpPr>
          <p:spPr bwMode="auto">
            <a:xfrm>
              <a:off x="3972" y="3072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6" name="Rectangle 42"/>
            <p:cNvSpPr>
              <a:spLocks noChangeArrowheads="1"/>
            </p:cNvSpPr>
            <p:nvPr/>
          </p:nvSpPr>
          <p:spPr bwMode="auto">
            <a:xfrm>
              <a:off x="3588" y="3244"/>
              <a:ext cx="834" cy="41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S</a:t>
              </a:r>
              <a:r>
                <a:rPr lang="en-US" altLang="ja-JP" sz="1800"/>
                <a:t>íntesis de</a:t>
              </a:r>
            </a:p>
            <a:p>
              <a:r>
                <a:rPr lang="en-US" altLang="ja-JP" sz="1800"/>
                <a:t> Celulosa</a:t>
              </a:r>
              <a:endParaRPr lang="en-US" sz="1800"/>
            </a:p>
          </p:txBody>
        </p:sp>
        <p:sp>
          <p:nvSpPr>
            <p:cNvPr id="159787" name="Oval 43"/>
            <p:cNvSpPr>
              <a:spLocks noChangeArrowheads="1"/>
            </p:cNvSpPr>
            <p:nvPr/>
          </p:nvSpPr>
          <p:spPr bwMode="auto">
            <a:xfrm>
              <a:off x="4560" y="3216"/>
              <a:ext cx="384" cy="3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8" name="AutoShape 44"/>
            <p:cNvSpPr>
              <a:spLocks noChangeArrowheads="1"/>
            </p:cNvSpPr>
            <p:nvPr/>
          </p:nvSpPr>
          <p:spPr bwMode="auto">
            <a:xfrm>
              <a:off x="4512" y="3360"/>
              <a:ext cx="144" cy="48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9" name="Oval 45"/>
            <p:cNvSpPr>
              <a:spLocks noChangeArrowheads="1"/>
            </p:cNvSpPr>
            <p:nvPr/>
          </p:nvSpPr>
          <p:spPr bwMode="auto">
            <a:xfrm>
              <a:off x="5088" y="3408"/>
              <a:ext cx="384" cy="3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1" name="AutoShape 47"/>
            <p:cNvSpPr>
              <a:spLocks noChangeArrowheads="1"/>
            </p:cNvSpPr>
            <p:nvPr/>
          </p:nvSpPr>
          <p:spPr bwMode="auto">
            <a:xfrm>
              <a:off x="5232" y="3696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2" name="Text Box 48"/>
            <p:cNvSpPr txBox="1">
              <a:spLocks noChangeArrowheads="1"/>
            </p:cNvSpPr>
            <p:nvPr/>
          </p:nvSpPr>
          <p:spPr bwMode="auto">
            <a:xfrm>
              <a:off x="4748" y="3867"/>
              <a:ext cx="9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Pared celular</a:t>
              </a:r>
            </a:p>
          </p:txBody>
        </p:sp>
      </p:grpSp>
      <p:grpSp>
        <p:nvGrpSpPr>
          <p:cNvPr id="159814" name="Group 70"/>
          <p:cNvGrpSpPr>
            <a:grpSpLocks/>
          </p:cNvGrpSpPr>
          <p:nvPr/>
        </p:nvGrpSpPr>
        <p:grpSpPr bwMode="auto">
          <a:xfrm>
            <a:off x="661147" y="3719426"/>
            <a:ext cx="4656137" cy="2927350"/>
            <a:chOff x="307" y="2400"/>
            <a:chExt cx="2933" cy="1844"/>
          </a:xfrm>
        </p:grpSpPr>
        <p:sp>
          <p:nvSpPr>
            <p:cNvPr id="159766" name="AutoShape 22"/>
            <p:cNvSpPr>
              <a:spLocks noChangeArrowheads="1"/>
            </p:cNvSpPr>
            <p:nvPr/>
          </p:nvSpPr>
          <p:spPr bwMode="auto">
            <a:xfrm>
              <a:off x="2160" y="2487"/>
              <a:ext cx="144" cy="48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7" name="Rectangle 23"/>
            <p:cNvSpPr>
              <a:spLocks noChangeArrowheads="1"/>
            </p:cNvSpPr>
            <p:nvPr/>
          </p:nvSpPr>
          <p:spPr bwMode="auto">
            <a:xfrm>
              <a:off x="2400" y="2400"/>
              <a:ext cx="7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 err="1"/>
                <a:t>Triosas</a:t>
              </a:r>
              <a:r>
                <a:rPr lang="en-US" sz="1800" dirty="0"/>
                <a:t>-P</a:t>
              </a:r>
            </a:p>
          </p:txBody>
        </p:sp>
        <p:sp>
          <p:nvSpPr>
            <p:cNvPr id="159769" name="Rectangle 25"/>
            <p:cNvSpPr>
              <a:spLocks noChangeArrowheads="1"/>
            </p:cNvSpPr>
            <p:nvPr/>
          </p:nvSpPr>
          <p:spPr bwMode="auto">
            <a:xfrm>
              <a:off x="2420" y="2889"/>
              <a:ext cx="8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Hexosas-P</a:t>
              </a:r>
            </a:p>
          </p:txBody>
        </p:sp>
        <p:sp>
          <p:nvSpPr>
            <p:cNvPr id="159770" name="AutoShape 26"/>
            <p:cNvSpPr>
              <a:spLocks noChangeArrowheads="1"/>
            </p:cNvSpPr>
            <p:nvPr/>
          </p:nvSpPr>
          <p:spPr bwMode="auto">
            <a:xfrm>
              <a:off x="2688" y="2688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78" name="AutoShape 34"/>
            <p:cNvSpPr>
              <a:spLocks noChangeArrowheads="1"/>
            </p:cNvSpPr>
            <p:nvPr/>
          </p:nvSpPr>
          <p:spPr bwMode="auto">
            <a:xfrm>
              <a:off x="2688" y="3120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79" name="AutoShape 35"/>
            <p:cNvSpPr>
              <a:spLocks noChangeArrowheads="1"/>
            </p:cNvSpPr>
            <p:nvPr/>
          </p:nvSpPr>
          <p:spPr bwMode="auto">
            <a:xfrm flipH="1" flipV="1">
              <a:off x="2784" y="3120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0" name="AutoShape 36"/>
            <p:cNvSpPr>
              <a:spLocks noChangeArrowheads="1"/>
            </p:cNvSpPr>
            <p:nvPr/>
          </p:nvSpPr>
          <p:spPr bwMode="auto">
            <a:xfrm flipH="1" flipV="1">
              <a:off x="2784" y="2688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1" name="Rectangle 37"/>
            <p:cNvSpPr>
              <a:spLocks noChangeArrowheads="1"/>
            </p:cNvSpPr>
            <p:nvPr/>
          </p:nvSpPr>
          <p:spPr bwMode="auto">
            <a:xfrm>
              <a:off x="2349" y="3244"/>
              <a:ext cx="874" cy="41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S</a:t>
              </a:r>
              <a:r>
                <a:rPr lang="en-US" altLang="ja-JP" sz="1800"/>
                <a:t>íntesis de </a:t>
              </a:r>
            </a:p>
            <a:p>
              <a:pPr algn="ctr"/>
              <a:r>
                <a:rPr lang="en-US" altLang="ja-JP" sz="1800"/>
                <a:t>Sacarosa</a:t>
              </a:r>
              <a:endParaRPr lang="en-US" sz="1800"/>
            </a:p>
          </p:txBody>
        </p:sp>
        <p:sp>
          <p:nvSpPr>
            <p:cNvPr id="159793" name="AutoShape 49"/>
            <p:cNvSpPr>
              <a:spLocks noChangeArrowheads="1"/>
            </p:cNvSpPr>
            <p:nvPr/>
          </p:nvSpPr>
          <p:spPr bwMode="auto">
            <a:xfrm>
              <a:off x="2736" y="3696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4" name="Rectangle 50"/>
            <p:cNvSpPr>
              <a:spLocks noChangeArrowheads="1"/>
            </p:cNvSpPr>
            <p:nvPr/>
          </p:nvSpPr>
          <p:spPr bwMode="auto">
            <a:xfrm>
              <a:off x="2400" y="3840"/>
              <a:ext cx="7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800"/>
                <a:t> Sacarosa</a:t>
              </a:r>
              <a:endParaRPr lang="en-US" sz="1800"/>
            </a:p>
          </p:txBody>
        </p:sp>
        <p:sp>
          <p:nvSpPr>
            <p:cNvPr id="159796" name="AutoShape 52"/>
            <p:cNvSpPr>
              <a:spLocks noChangeArrowheads="1"/>
            </p:cNvSpPr>
            <p:nvPr/>
          </p:nvSpPr>
          <p:spPr bwMode="auto">
            <a:xfrm flipH="1">
              <a:off x="1728" y="3936"/>
              <a:ext cx="720" cy="48"/>
            </a:xfrm>
            <a:prstGeom prst="rightArrow">
              <a:avLst>
                <a:gd name="adj1" fmla="val 50000"/>
                <a:gd name="adj2" fmla="val 2291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7" name="Rectangle 53"/>
            <p:cNvSpPr>
              <a:spLocks noChangeArrowheads="1"/>
            </p:cNvSpPr>
            <p:nvPr/>
          </p:nvSpPr>
          <p:spPr bwMode="auto">
            <a:xfrm>
              <a:off x="307" y="3840"/>
              <a:ext cx="137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800"/>
                <a:t> Transporte a otros </a:t>
              </a:r>
            </a:p>
            <a:p>
              <a:pPr algn="ctr"/>
              <a:r>
                <a:rPr lang="en-US" altLang="ja-JP" sz="1800"/>
                <a:t>tejidos via floema</a:t>
              </a:r>
              <a:endParaRPr lang="en-US" sz="18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83784" y="2424026"/>
            <a:ext cx="1095375" cy="1295400"/>
            <a:chOff x="3983784" y="2424026"/>
            <a:chExt cx="1095375" cy="1295400"/>
          </a:xfrm>
        </p:grpSpPr>
        <p:sp>
          <p:nvSpPr>
            <p:cNvPr id="159798" name="AutoShape 54"/>
            <p:cNvSpPr>
              <a:spLocks noChangeArrowheads="1"/>
            </p:cNvSpPr>
            <p:nvPr/>
          </p:nvSpPr>
          <p:spPr bwMode="auto">
            <a:xfrm flipH="1" flipV="1">
              <a:off x="4517184" y="349082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9" name="AutoShape 55"/>
            <p:cNvSpPr>
              <a:spLocks noChangeArrowheads="1"/>
            </p:cNvSpPr>
            <p:nvPr/>
          </p:nvSpPr>
          <p:spPr bwMode="auto">
            <a:xfrm flipH="1" flipV="1">
              <a:off x="4517184" y="280502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01" name="Rectangle 57"/>
            <p:cNvSpPr>
              <a:spLocks noChangeArrowheads="1"/>
            </p:cNvSpPr>
            <p:nvPr/>
          </p:nvSpPr>
          <p:spPr bwMode="auto">
            <a:xfrm>
              <a:off x="3983784" y="3109826"/>
              <a:ext cx="1095375" cy="37623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Glic</a:t>
              </a:r>
              <a:r>
                <a:rPr lang="en-US" altLang="ja-JP" sz="1800"/>
                <a:t>ó</a:t>
              </a:r>
              <a:r>
                <a:rPr lang="en-US" sz="1800"/>
                <a:t>lisis</a:t>
              </a:r>
            </a:p>
          </p:txBody>
        </p:sp>
        <p:sp>
          <p:nvSpPr>
            <p:cNvPr id="159802" name="Rectangle 58"/>
            <p:cNvSpPr>
              <a:spLocks noChangeArrowheads="1"/>
            </p:cNvSpPr>
            <p:nvPr/>
          </p:nvSpPr>
          <p:spPr bwMode="auto">
            <a:xfrm>
              <a:off x="3983784" y="2424026"/>
              <a:ext cx="10223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 err="1"/>
                <a:t>Piruvato</a:t>
              </a:r>
              <a:endParaRPr lang="en-US" sz="18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31384" y="1814426"/>
            <a:ext cx="1590675" cy="609600"/>
            <a:chOff x="3831384" y="1814426"/>
            <a:chExt cx="1590675" cy="609600"/>
          </a:xfrm>
        </p:grpSpPr>
        <p:sp>
          <p:nvSpPr>
            <p:cNvPr id="159803" name="AutoShape 59"/>
            <p:cNvSpPr>
              <a:spLocks noChangeArrowheads="1"/>
            </p:cNvSpPr>
            <p:nvPr/>
          </p:nvSpPr>
          <p:spPr bwMode="auto">
            <a:xfrm flipH="1" flipV="1">
              <a:off x="4485434" y="219542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04" name="Rectangle 60"/>
            <p:cNvSpPr>
              <a:spLocks noChangeArrowheads="1"/>
            </p:cNvSpPr>
            <p:nvPr/>
          </p:nvSpPr>
          <p:spPr bwMode="auto">
            <a:xfrm>
              <a:off x="3831384" y="1814426"/>
              <a:ext cx="1590675" cy="376238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 err="1"/>
                <a:t>Fermentaci</a:t>
              </a:r>
              <a:r>
                <a:rPr lang="en-US" altLang="ja-JP" sz="1800" dirty="0" err="1"/>
                <a:t>ón</a:t>
              </a:r>
              <a:endParaRPr lang="en-US" sz="1800" dirty="0"/>
            </a:p>
          </p:txBody>
        </p:sp>
      </p:grpSp>
      <p:sp>
        <p:nvSpPr>
          <p:cNvPr id="64" name="Text Box 18"/>
          <p:cNvSpPr txBox="1">
            <a:spLocks noChangeArrowheads="1"/>
          </p:cNvSpPr>
          <p:nvPr/>
        </p:nvSpPr>
        <p:spPr bwMode="auto">
          <a:xfrm>
            <a:off x="82220" y="576105"/>
            <a:ext cx="536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CO</a:t>
            </a:r>
            <a:r>
              <a:rPr lang="en-US" sz="1800" baseline="-25000" dirty="0"/>
              <a:t>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3226" y="1104198"/>
            <a:ext cx="3342408" cy="3601066"/>
            <a:chOff x="203226" y="1104198"/>
            <a:chExt cx="3342408" cy="3601066"/>
          </a:xfrm>
        </p:grpSpPr>
        <p:sp>
          <p:nvSpPr>
            <p:cNvPr id="159764" name="AutoShape 20"/>
            <p:cNvSpPr>
              <a:spLocks noChangeArrowheads="1"/>
            </p:cNvSpPr>
            <p:nvPr/>
          </p:nvSpPr>
          <p:spPr bwMode="auto">
            <a:xfrm>
              <a:off x="2002584" y="3871826"/>
              <a:ext cx="228600" cy="7620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5" name="Rectangle 21"/>
            <p:cNvSpPr>
              <a:spLocks noChangeArrowheads="1"/>
            </p:cNvSpPr>
            <p:nvPr/>
          </p:nvSpPr>
          <p:spPr bwMode="auto">
            <a:xfrm>
              <a:off x="2383584" y="3733714"/>
              <a:ext cx="11620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Triosas-P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03226" y="1104198"/>
              <a:ext cx="1993033" cy="3601066"/>
              <a:chOff x="203226" y="1104198"/>
              <a:chExt cx="1993033" cy="3601066"/>
            </a:xfrm>
          </p:grpSpPr>
          <p:sp>
            <p:nvSpPr>
              <p:cNvPr id="159752" name="AutoShape 8"/>
              <p:cNvSpPr>
                <a:spLocks noChangeArrowheads="1"/>
              </p:cNvSpPr>
              <p:nvPr/>
            </p:nvSpPr>
            <p:spPr bwMode="auto">
              <a:xfrm>
                <a:off x="707184" y="3414626"/>
                <a:ext cx="914400" cy="914400"/>
              </a:xfrm>
              <a:custGeom>
                <a:avLst/>
                <a:gdLst>
                  <a:gd name="G0" fmla="+- 0 0 0"/>
                  <a:gd name="G1" fmla="+- 2660846 0 0"/>
                  <a:gd name="G2" fmla="+- 0 0 2660846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2660846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2660846"/>
                  <a:gd name="G36" fmla="sin G34 2660846"/>
                  <a:gd name="G37" fmla="+/ 2660846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70 w 21600"/>
                  <a:gd name="T5" fmla="*/ 7052 h 21600"/>
                  <a:gd name="T6" fmla="*/ 16949 w 21600"/>
                  <a:gd name="T7" fmla="*/ 16071 h 21600"/>
                  <a:gd name="T8" fmla="*/ 5735 w 21600"/>
                  <a:gd name="T9" fmla="*/ 8926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cubicBezTo>
                      <a:pt x="5400" y="13782"/>
                      <a:pt x="7817" y="16200"/>
                      <a:pt x="10800" y="16200"/>
                    </a:cubicBezTo>
                    <a:cubicBezTo>
                      <a:pt x="12376" y="16200"/>
                      <a:pt x="13874" y="15511"/>
                      <a:pt x="14899" y="14314"/>
                    </a:cubicBezTo>
                    <a:lnTo>
                      <a:pt x="18999" y="17828"/>
                    </a:lnTo>
                    <a:cubicBezTo>
                      <a:pt x="16948" y="20222"/>
                      <a:pt x="13952" y="21599"/>
                      <a:pt x="10800" y="21599"/>
                    </a:cubicBezTo>
                    <a:cubicBezTo>
                      <a:pt x="4835" y="21600"/>
                      <a:pt x="0" y="16764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61" name="AutoShape 17"/>
              <p:cNvSpPr>
                <a:spLocks noChangeArrowheads="1"/>
              </p:cNvSpPr>
              <p:nvPr/>
            </p:nvSpPr>
            <p:spPr bwMode="auto">
              <a:xfrm>
                <a:off x="1164384" y="3109826"/>
                <a:ext cx="76200" cy="228600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63" name="Rectangle 19"/>
              <p:cNvSpPr>
                <a:spLocks noChangeArrowheads="1"/>
              </p:cNvSpPr>
              <p:nvPr/>
            </p:nvSpPr>
            <p:spPr bwMode="auto">
              <a:xfrm>
                <a:off x="478584" y="4329026"/>
                <a:ext cx="1717675" cy="376238"/>
              </a:xfrm>
              <a:prstGeom prst="rect">
                <a:avLst/>
              </a:prstGeom>
              <a:noFill/>
              <a:ln w="9525">
                <a:solidFill>
                  <a:srgbClr val="00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Ciclo de Calvin</a:t>
                </a:r>
              </a:p>
            </p:txBody>
          </p:sp>
          <p:sp>
            <p:nvSpPr>
              <p:cNvPr id="66" name="AutoShape 16"/>
              <p:cNvSpPr>
                <a:spLocks noChangeArrowheads="1"/>
              </p:cNvSpPr>
              <p:nvPr/>
            </p:nvSpPr>
            <p:spPr bwMode="auto">
              <a:xfrm flipH="1">
                <a:off x="203226" y="1104198"/>
                <a:ext cx="93603" cy="2843828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AutoShape 20"/>
              <p:cNvSpPr>
                <a:spLocks noChangeArrowheads="1"/>
              </p:cNvSpPr>
              <p:nvPr/>
            </p:nvSpPr>
            <p:spPr bwMode="auto">
              <a:xfrm flipV="1">
                <a:off x="296831" y="3857538"/>
                <a:ext cx="364315" cy="90487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1634952" y="562736"/>
            <a:ext cx="3080933" cy="2977732"/>
            <a:chOff x="1634952" y="562736"/>
            <a:chExt cx="3080933" cy="2977732"/>
          </a:xfrm>
        </p:grpSpPr>
        <p:sp>
          <p:nvSpPr>
            <p:cNvPr id="68" name="AutoShape 16"/>
            <p:cNvSpPr>
              <a:spLocks noChangeArrowheads="1"/>
            </p:cNvSpPr>
            <p:nvPr/>
          </p:nvSpPr>
          <p:spPr bwMode="auto">
            <a:xfrm flipH="1">
              <a:off x="2119922" y="1356595"/>
              <a:ext cx="93603" cy="1821493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634952" y="562736"/>
              <a:ext cx="3080933" cy="2977732"/>
              <a:chOff x="1634952" y="562736"/>
              <a:chExt cx="3080933" cy="2977732"/>
            </a:xfrm>
          </p:grpSpPr>
          <p:sp>
            <p:nvSpPr>
              <p:cNvPr id="65" name="Text Box 18"/>
              <p:cNvSpPr txBox="1">
                <a:spLocks noChangeArrowheads="1"/>
              </p:cNvSpPr>
              <p:nvPr/>
            </p:nvSpPr>
            <p:spPr bwMode="auto">
              <a:xfrm>
                <a:off x="3684834" y="562736"/>
                <a:ext cx="103105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N</a:t>
                </a:r>
                <a:r>
                  <a:rPr lang="en-US" sz="1800" dirty="0"/>
                  <a:t>O</a:t>
                </a:r>
                <a:r>
                  <a:rPr lang="en-US" baseline="-25000" dirty="0"/>
                  <a:t>3,</a:t>
                </a:r>
                <a:r>
                  <a:rPr lang="en-US" dirty="0"/>
                  <a:t> SO</a:t>
                </a:r>
                <a:r>
                  <a:rPr lang="en-US" baseline="-25000" dirty="0"/>
                  <a:t>4</a:t>
                </a:r>
                <a:endParaRPr lang="en-US" sz="1800" baseline="-25000" dirty="0"/>
              </a:p>
            </p:txBody>
          </p:sp>
          <p:sp>
            <p:nvSpPr>
              <p:cNvPr id="71" name="AutoShape 73"/>
              <p:cNvSpPr>
                <a:spLocks noChangeArrowheads="1"/>
              </p:cNvSpPr>
              <p:nvPr/>
            </p:nvSpPr>
            <p:spPr bwMode="auto">
              <a:xfrm>
                <a:off x="2167684" y="1279022"/>
                <a:ext cx="1594003" cy="76200"/>
              </a:xfrm>
              <a:prstGeom prst="leftArrow">
                <a:avLst>
                  <a:gd name="adj1" fmla="val 50000"/>
                  <a:gd name="adj2" fmla="val 1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AutoShape 16"/>
              <p:cNvSpPr>
                <a:spLocks noChangeArrowheads="1"/>
              </p:cNvSpPr>
              <p:nvPr/>
            </p:nvSpPr>
            <p:spPr bwMode="auto">
              <a:xfrm flipH="1">
                <a:off x="4137498" y="864613"/>
                <a:ext cx="93603" cy="448507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Text Box 18"/>
              <p:cNvSpPr txBox="1">
                <a:spLocks noChangeArrowheads="1"/>
              </p:cNvSpPr>
              <p:nvPr/>
            </p:nvSpPr>
            <p:spPr bwMode="auto">
              <a:xfrm>
                <a:off x="1634952" y="3139048"/>
                <a:ext cx="97394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NH</a:t>
                </a:r>
                <a:r>
                  <a:rPr lang="en-US" baseline="-25000" dirty="0"/>
                  <a:t>4,</a:t>
                </a:r>
                <a:r>
                  <a:rPr lang="en-US" dirty="0"/>
                  <a:t> SH</a:t>
                </a:r>
                <a:r>
                  <a:rPr lang="en-US" baseline="-25000" dirty="0"/>
                  <a:t>2</a:t>
                </a:r>
                <a:endParaRPr lang="en-US" sz="1800" baseline="-25000" dirty="0"/>
              </a:p>
            </p:txBody>
          </p:sp>
          <p:sp>
            <p:nvSpPr>
              <p:cNvPr id="74" name="AutoShape 17"/>
              <p:cNvSpPr>
                <a:spLocks noChangeArrowheads="1"/>
              </p:cNvSpPr>
              <p:nvPr/>
            </p:nvSpPr>
            <p:spPr bwMode="auto">
              <a:xfrm rot="16200000" flipH="1">
                <a:off x="1962461" y="2761064"/>
                <a:ext cx="76200" cy="228600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Text Box 18"/>
              <p:cNvSpPr txBox="1">
                <a:spLocks noChangeArrowheads="1"/>
              </p:cNvSpPr>
              <p:nvPr/>
            </p:nvSpPr>
            <p:spPr bwMode="auto">
              <a:xfrm>
                <a:off x="3720090" y="1104198"/>
                <a:ext cx="99257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N</a:t>
                </a:r>
                <a:r>
                  <a:rPr lang="en-US" sz="1800" dirty="0"/>
                  <a:t>O</a:t>
                </a:r>
                <a:r>
                  <a:rPr lang="en-US" baseline="-25000" dirty="0"/>
                  <a:t>2,</a:t>
                </a:r>
                <a:r>
                  <a:rPr lang="en-US" dirty="0"/>
                  <a:t> SO</a:t>
                </a:r>
                <a:r>
                  <a:rPr lang="en-US" baseline="-25000" dirty="0"/>
                  <a:t>3</a:t>
                </a:r>
                <a:endParaRPr lang="en-US" sz="1800" baseline="-25000" dirty="0"/>
              </a:p>
            </p:txBody>
          </p:sp>
          <p:sp>
            <p:nvSpPr>
              <p:cNvPr id="77" name="AutoShape 17"/>
              <p:cNvSpPr>
                <a:spLocks noChangeArrowheads="1"/>
              </p:cNvSpPr>
              <p:nvPr/>
            </p:nvSpPr>
            <p:spPr bwMode="auto">
              <a:xfrm rot="16200000" flipH="1">
                <a:off x="2609477" y="3247664"/>
                <a:ext cx="76200" cy="228600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Text Box 18"/>
              <p:cNvSpPr txBox="1">
                <a:spLocks noChangeArrowheads="1"/>
              </p:cNvSpPr>
              <p:nvPr/>
            </p:nvSpPr>
            <p:spPr bwMode="auto">
              <a:xfrm>
                <a:off x="2776584" y="3171136"/>
                <a:ext cx="98510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-NH</a:t>
                </a:r>
                <a:r>
                  <a:rPr lang="en-US" baseline="-25000" dirty="0"/>
                  <a:t>3,</a:t>
                </a:r>
                <a:r>
                  <a:rPr lang="en-US" dirty="0"/>
                  <a:t>-SH</a:t>
                </a:r>
                <a:endParaRPr lang="en-US" sz="1800" baseline="-25000" dirty="0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78584" y="577176"/>
            <a:ext cx="1600200" cy="2444782"/>
            <a:chOff x="478584" y="577176"/>
            <a:chExt cx="1600200" cy="2444782"/>
          </a:xfrm>
        </p:grpSpPr>
        <p:sp>
          <p:nvSpPr>
            <p:cNvPr id="159759" name="Text Box 15"/>
            <p:cNvSpPr txBox="1">
              <a:spLocks noChangeArrowheads="1"/>
            </p:cNvSpPr>
            <p:nvPr/>
          </p:nvSpPr>
          <p:spPr bwMode="auto">
            <a:xfrm>
              <a:off x="630984" y="1509626"/>
              <a:ext cx="1447800" cy="8255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 dirty="0" err="1"/>
                <a:t>Reacciones</a:t>
              </a:r>
              <a:r>
                <a:rPr lang="en-US" sz="1600" dirty="0"/>
                <a:t> </a:t>
              </a:r>
            </a:p>
            <a:p>
              <a:pPr algn="ctr"/>
              <a:r>
                <a:rPr lang="en-US" sz="1600" dirty="0" err="1"/>
                <a:t>Dependientes</a:t>
              </a:r>
              <a:endParaRPr lang="en-US" sz="1600" dirty="0"/>
            </a:p>
            <a:p>
              <a:pPr algn="ctr"/>
              <a:r>
                <a:rPr lang="en-US" sz="1600" dirty="0"/>
                <a:t> de </a:t>
              </a:r>
              <a:r>
                <a:rPr lang="en-US" sz="1600" dirty="0" err="1"/>
                <a:t>luz</a:t>
              </a:r>
              <a:endParaRPr lang="en-US" sz="1600" dirty="0"/>
            </a:p>
          </p:txBody>
        </p:sp>
        <p:sp>
          <p:nvSpPr>
            <p:cNvPr id="159760" name="AutoShape 16"/>
            <p:cNvSpPr>
              <a:spLocks noChangeArrowheads="1"/>
            </p:cNvSpPr>
            <p:nvPr/>
          </p:nvSpPr>
          <p:spPr bwMode="auto">
            <a:xfrm>
              <a:off x="1164384" y="242402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2" name="Text Box 18"/>
            <p:cNvSpPr txBox="1">
              <a:spLocks noChangeArrowheads="1"/>
            </p:cNvSpPr>
            <p:nvPr/>
          </p:nvSpPr>
          <p:spPr bwMode="auto">
            <a:xfrm>
              <a:off x="478584" y="2652626"/>
              <a:ext cx="14389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ATP + NADPH</a:t>
              </a:r>
            </a:p>
          </p:txBody>
        </p:sp>
        <p:sp>
          <p:nvSpPr>
            <p:cNvPr id="80" name="AutoShape 16"/>
            <p:cNvSpPr>
              <a:spLocks noChangeArrowheads="1"/>
            </p:cNvSpPr>
            <p:nvPr/>
          </p:nvSpPr>
          <p:spPr bwMode="auto">
            <a:xfrm flipH="1" flipV="1">
              <a:off x="1275303" y="958155"/>
              <a:ext cx="93603" cy="641733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Text Box 18"/>
            <p:cNvSpPr txBox="1">
              <a:spLocks noChangeArrowheads="1"/>
            </p:cNvSpPr>
            <p:nvPr/>
          </p:nvSpPr>
          <p:spPr bwMode="auto">
            <a:xfrm>
              <a:off x="1161157" y="577176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/>
                <a:t>O</a:t>
              </a:r>
              <a:r>
                <a:rPr lang="en-US" sz="1800" baseline="-25000" dirty="0"/>
                <a:t>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83493" y="554720"/>
            <a:ext cx="1120820" cy="763752"/>
            <a:chOff x="4746258" y="554720"/>
            <a:chExt cx="1120820" cy="763752"/>
          </a:xfrm>
        </p:grpSpPr>
        <p:sp>
          <p:nvSpPr>
            <p:cNvPr id="82" name="Text Box 18"/>
            <p:cNvSpPr txBox="1">
              <a:spLocks noChangeArrowheads="1"/>
            </p:cNvSpPr>
            <p:nvPr/>
          </p:nvSpPr>
          <p:spPr bwMode="auto">
            <a:xfrm>
              <a:off x="4746258" y="554720"/>
              <a:ext cx="11208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err="1"/>
                <a:t>Minerales</a:t>
              </a:r>
              <a:endParaRPr lang="en-US" sz="1800" baseline="-25000" dirty="0"/>
            </a:p>
          </p:txBody>
        </p:sp>
        <p:sp>
          <p:nvSpPr>
            <p:cNvPr id="83" name="AutoShape 16"/>
            <p:cNvSpPr>
              <a:spLocks noChangeArrowheads="1"/>
            </p:cNvSpPr>
            <p:nvPr/>
          </p:nvSpPr>
          <p:spPr bwMode="auto">
            <a:xfrm flipH="1">
              <a:off x="5198922" y="869965"/>
              <a:ext cx="93603" cy="448507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41151" y="1466866"/>
            <a:ext cx="1590233" cy="1323873"/>
            <a:chOff x="2241151" y="1466866"/>
            <a:chExt cx="1590233" cy="1323873"/>
          </a:xfrm>
        </p:grpSpPr>
        <p:sp>
          <p:nvSpPr>
            <p:cNvPr id="159822" name="Text Box 78"/>
            <p:cNvSpPr txBox="1">
              <a:spLocks noChangeArrowheads="1"/>
            </p:cNvSpPr>
            <p:nvPr/>
          </p:nvSpPr>
          <p:spPr bwMode="auto">
            <a:xfrm>
              <a:off x="2351834" y="1916026"/>
              <a:ext cx="11652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800" dirty="0"/>
                <a:t> </a:t>
              </a:r>
              <a:r>
                <a:rPr lang="en-US" altLang="ja-JP" sz="1800" dirty="0" err="1"/>
                <a:t>Shikimato</a:t>
              </a:r>
              <a:endParaRPr lang="en-US" sz="1800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241151" y="1466866"/>
              <a:ext cx="1590233" cy="1323873"/>
              <a:chOff x="2241151" y="1466866"/>
              <a:chExt cx="1590233" cy="1323873"/>
            </a:xfrm>
          </p:grpSpPr>
          <p:sp>
            <p:nvSpPr>
              <p:cNvPr id="159817" name="AutoShape 73"/>
              <p:cNvSpPr>
                <a:spLocks noChangeArrowheads="1"/>
              </p:cNvSpPr>
              <p:nvPr/>
            </p:nvSpPr>
            <p:spPr bwMode="auto">
              <a:xfrm>
                <a:off x="3450384" y="2576426"/>
                <a:ext cx="381000" cy="76200"/>
              </a:xfrm>
              <a:prstGeom prst="leftArrow">
                <a:avLst>
                  <a:gd name="adj1" fmla="val 50000"/>
                  <a:gd name="adj2" fmla="val 1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19" name="Text Box 75"/>
              <p:cNvSpPr txBox="1">
                <a:spLocks noChangeArrowheads="1"/>
              </p:cNvSpPr>
              <p:nvPr/>
            </p:nvSpPr>
            <p:spPr bwMode="auto">
              <a:xfrm>
                <a:off x="2459784" y="2424026"/>
                <a:ext cx="10223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 err="1"/>
                  <a:t>Piruvato</a:t>
                </a:r>
                <a:endParaRPr lang="en-US" sz="1800" dirty="0"/>
              </a:p>
            </p:txBody>
          </p:sp>
          <p:sp>
            <p:nvSpPr>
              <p:cNvPr id="159821" name="AutoShape 77"/>
              <p:cNvSpPr>
                <a:spLocks noChangeArrowheads="1"/>
              </p:cNvSpPr>
              <p:nvPr/>
            </p:nvSpPr>
            <p:spPr bwMode="auto">
              <a:xfrm>
                <a:off x="2916984" y="2271626"/>
                <a:ext cx="76200" cy="228600"/>
              </a:xfrm>
              <a:prstGeom prst="up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AutoShape 77"/>
              <p:cNvSpPr>
                <a:spLocks noChangeArrowheads="1"/>
              </p:cNvSpPr>
              <p:nvPr/>
            </p:nvSpPr>
            <p:spPr bwMode="auto">
              <a:xfrm>
                <a:off x="2949072" y="1782362"/>
                <a:ext cx="76200" cy="228600"/>
              </a:xfrm>
              <a:prstGeom prst="up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Text Box 78"/>
              <p:cNvSpPr txBox="1">
                <a:spLocks noChangeArrowheads="1"/>
              </p:cNvSpPr>
              <p:nvPr/>
            </p:nvSpPr>
            <p:spPr bwMode="auto">
              <a:xfrm>
                <a:off x="2241151" y="1466866"/>
                <a:ext cx="1424038" cy="3693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dirty="0"/>
                  <a:t>Met. </a:t>
                </a:r>
                <a:r>
                  <a:rPr lang="en-US" sz="1800" dirty="0" err="1"/>
                  <a:t>Secund</a:t>
                </a:r>
                <a:r>
                  <a:rPr lang="en-US" sz="1800" dirty="0"/>
                  <a:t>.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469184" y="4176626"/>
            <a:ext cx="3312696" cy="2209800"/>
            <a:chOff x="1469184" y="4176626"/>
            <a:chExt cx="3312696" cy="2209800"/>
          </a:xfrm>
        </p:grpSpPr>
        <p:grpSp>
          <p:nvGrpSpPr>
            <p:cNvPr id="7" name="Group 6"/>
            <p:cNvGrpSpPr/>
            <p:nvPr/>
          </p:nvGrpSpPr>
          <p:grpSpPr>
            <a:xfrm>
              <a:off x="1469184" y="4176626"/>
              <a:ext cx="2444082" cy="1381125"/>
              <a:chOff x="1469184" y="4176626"/>
              <a:chExt cx="2444082" cy="1381125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469184" y="4176626"/>
                <a:ext cx="2324100" cy="1381125"/>
                <a:chOff x="1469184" y="4176626"/>
                <a:chExt cx="2324100" cy="1381125"/>
              </a:xfrm>
            </p:grpSpPr>
            <p:sp>
              <p:nvSpPr>
                <p:cNvPr id="159771" name="Rectangle 27"/>
                <p:cNvSpPr>
                  <a:spLocks noChangeArrowheads="1"/>
                </p:cNvSpPr>
                <p:nvPr/>
              </p:nvSpPr>
              <p:spPr bwMode="auto">
                <a:xfrm>
                  <a:off x="2491534" y="4495714"/>
                  <a:ext cx="1301750" cy="3667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 dirty="0" err="1"/>
                    <a:t>Hexosas</a:t>
                  </a:r>
                  <a:r>
                    <a:rPr lang="en-US" sz="1800" dirty="0"/>
                    <a:t>-P</a:t>
                  </a:r>
                </a:p>
              </p:txBody>
            </p:sp>
            <p:sp>
              <p:nvSpPr>
                <p:cNvPr id="159772" name="AutoShape 28"/>
                <p:cNvSpPr>
                  <a:spLocks noChangeArrowheads="1"/>
                </p:cNvSpPr>
                <p:nvPr/>
              </p:nvSpPr>
              <p:spPr bwMode="auto">
                <a:xfrm>
                  <a:off x="2916984" y="4176626"/>
                  <a:ext cx="76200" cy="22860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773" name="Rectangle 29"/>
                <p:cNvSpPr>
                  <a:spLocks noChangeArrowheads="1"/>
                </p:cNvSpPr>
                <p:nvPr/>
              </p:nvSpPr>
              <p:spPr bwMode="auto">
                <a:xfrm>
                  <a:off x="1469184" y="5181514"/>
                  <a:ext cx="2214563" cy="376237"/>
                </a:xfrm>
                <a:prstGeom prst="rect">
                  <a:avLst/>
                </a:prstGeom>
                <a:noFill/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S</a:t>
                  </a:r>
                  <a:r>
                    <a:rPr lang="en-US" altLang="ja-JP" sz="1800"/>
                    <a:t>íntesis de Almidón</a:t>
                  </a:r>
                  <a:endParaRPr lang="en-US" sz="1800"/>
                </a:p>
              </p:txBody>
            </p:sp>
            <p:sp>
              <p:nvSpPr>
                <p:cNvPr id="159774" name="AutoShape 30"/>
                <p:cNvSpPr>
                  <a:spLocks noChangeArrowheads="1"/>
                </p:cNvSpPr>
                <p:nvPr/>
              </p:nvSpPr>
              <p:spPr bwMode="auto">
                <a:xfrm>
                  <a:off x="2916984" y="4862426"/>
                  <a:ext cx="76200" cy="22860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775" name="AutoShape 31"/>
                <p:cNvSpPr>
                  <a:spLocks noChangeArrowheads="1"/>
                </p:cNvSpPr>
                <p:nvPr/>
              </p:nvSpPr>
              <p:spPr bwMode="auto">
                <a:xfrm flipH="1" flipV="1">
                  <a:off x="2688384" y="4862426"/>
                  <a:ext cx="76200" cy="22860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776" name="AutoShape 32"/>
                <p:cNvSpPr>
                  <a:spLocks noChangeArrowheads="1"/>
                </p:cNvSpPr>
                <p:nvPr/>
              </p:nvSpPr>
              <p:spPr bwMode="auto">
                <a:xfrm flipH="1" flipV="1">
                  <a:off x="2688384" y="4176626"/>
                  <a:ext cx="76200" cy="22860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4" name="AutoShape 73"/>
              <p:cNvSpPr>
                <a:spLocks noChangeArrowheads="1"/>
              </p:cNvSpPr>
              <p:nvPr/>
            </p:nvSpPr>
            <p:spPr bwMode="auto">
              <a:xfrm>
                <a:off x="3532266" y="4667164"/>
                <a:ext cx="381000" cy="76200"/>
              </a:xfrm>
              <a:prstGeom prst="leftArrow">
                <a:avLst>
                  <a:gd name="adj1" fmla="val 50000"/>
                  <a:gd name="adj2" fmla="val 1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8" name="AutoShape 52"/>
            <p:cNvSpPr>
              <a:spLocks noChangeArrowheads="1"/>
            </p:cNvSpPr>
            <p:nvPr/>
          </p:nvSpPr>
          <p:spPr bwMode="auto">
            <a:xfrm>
              <a:off x="2962440" y="6310226"/>
              <a:ext cx="1143000" cy="76200"/>
            </a:xfrm>
            <a:prstGeom prst="rightArrow">
              <a:avLst>
                <a:gd name="adj1" fmla="val 50000"/>
                <a:gd name="adj2" fmla="val 2291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AutoShape 35"/>
            <p:cNvSpPr>
              <a:spLocks noChangeArrowheads="1"/>
            </p:cNvSpPr>
            <p:nvPr/>
          </p:nvSpPr>
          <p:spPr bwMode="auto">
            <a:xfrm flipH="1" flipV="1">
              <a:off x="4705680" y="575710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46024" y="476193"/>
            <a:ext cx="3657600" cy="4090793"/>
            <a:chOff x="5346024" y="476193"/>
            <a:chExt cx="3657600" cy="4090793"/>
          </a:xfrm>
        </p:grpSpPr>
        <p:grpSp>
          <p:nvGrpSpPr>
            <p:cNvPr id="9" name="Group 8"/>
            <p:cNvGrpSpPr/>
            <p:nvPr/>
          </p:nvGrpSpPr>
          <p:grpSpPr>
            <a:xfrm>
              <a:off x="5346024" y="476193"/>
              <a:ext cx="3657600" cy="4090793"/>
              <a:chOff x="5279184" y="583137"/>
              <a:chExt cx="3657600" cy="3898289"/>
            </a:xfrm>
          </p:grpSpPr>
          <p:sp>
            <p:nvSpPr>
              <p:cNvPr id="159800" name="Rectangle 56"/>
              <p:cNvSpPr>
                <a:spLocks noChangeArrowheads="1"/>
              </p:cNvSpPr>
              <p:nvPr/>
            </p:nvSpPr>
            <p:spPr bwMode="auto">
              <a:xfrm>
                <a:off x="5507784" y="1357226"/>
                <a:ext cx="3429000" cy="31242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05" name="AutoShape 61"/>
              <p:cNvSpPr>
                <a:spLocks noChangeArrowheads="1"/>
              </p:cNvSpPr>
              <p:nvPr/>
            </p:nvSpPr>
            <p:spPr bwMode="auto">
              <a:xfrm>
                <a:off x="5279184" y="2585448"/>
                <a:ext cx="381000" cy="106363"/>
              </a:xfrm>
              <a:prstGeom prst="rightArrow">
                <a:avLst>
                  <a:gd name="adj1" fmla="val 50000"/>
                  <a:gd name="adj2" fmla="val 89552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06" name="Rectangle 62"/>
              <p:cNvSpPr>
                <a:spLocks noChangeArrowheads="1"/>
              </p:cNvSpPr>
              <p:nvPr/>
            </p:nvSpPr>
            <p:spPr bwMode="auto">
              <a:xfrm>
                <a:off x="5768134" y="1922376"/>
                <a:ext cx="12636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Acetil-CoA</a:t>
                </a:r>
              </a:p>
            </p:txBody>
          </p:sp>
          <p:sp>
            <p:nvSpPr>
              <p:cNvPr id="159807" name="AutoShape 63"/>
              <p:cNvSpPr>
                <a:spLocks noChangeArrowheads="1"/>
              </p:cNvSpPr>
              <p:nvPr/>
            </p:nvSpPr>
            <p:spPr bwMode="auto">
              <a:xfrm>
                <a:off x="7031784" y="2074776"/>
                <a:ext cx="228600" cy="76200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08" name="AutoShape 64"/>
              <p:cNvSpPr>
                <a:spLocks noChangeArrowheads="1"/>
              </p:cNvSpPr>
              <p:nvPr/>
            </p:nvSpPr>
            <p:spPr bwMode="auto">
              <a:xfrm>
                <a:off x="7412784" y="1769976"/>
                <a:ext cx="914400" cy="914400"/>
              </a:xfrm>
              <a:custGeom>
                <a:avLst/>
                <a:gdLst>
                  <a:gd name="G0" fmla="+- 0 0 0"/>
                  <a:gd name="G1" fmla="+- 2660846 0 0"/>
                  <a:gd name="G2" fmla="+- 0 0 2660846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2660846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2660846"/>
                  <a:gd name="G36" fmla="sin G34 2660846"/>
                  <a:gd name="G37" fmla="+/ 2660846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70 w 21600"/>
                  <a:gd name="T5" fmla="*/ 7052 h 21600"/>
                  <a:gd name="T6" fmla="*/ 16949 w 21600"/>
                  <a:gd name="T7" fmla="*/ 16071 h 21600"/>
                  <a:gd name="T8" fmla="*/ 5735 w 21600"/>
                  <a:gd name="T9" fmla="*/ 8926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cubicBezTo>
                      <a:pt x="5400" y="13782"/>
                      <a:pt x="7817" y="16200"/>
                      <a:pt x="10800" y="16200"/>
                    </a:cubicBezTo>
                    <a:cubicBezTo>
                      <a:pt x="12376" y="16200"/>
                      <a:pt x="13874" y="15511"/>
                      <a:pt x="14899" y="14314"/>
                    </a:cubicBezTo>
                    <a:lnTo>
                      <a:pt x="18999" y="17828"/>
                    </a:lnTo>
                    <a:cubicBezTo>
                      <a:pt x="16948" y="20222"/>
                      <a:pt x="13952" y="21599"/>
                      <a:pt x="10800" y="21599"/>
                    </a:cubicBezTo>
                    <a:cubicBezTo>
                      <a:pt x="4835" y="21600"/>
                      <a:pt x="0" y="16764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09" name="Rectangle 65"/>
              <p:cNvSpPr>
                <a:spLocks noChangeArrowheads="1"/>
              </p:cNvSpPr>
              <p:nvPr/>
            </p:nvSpPr>
            <p:spPr bwMode="auto">
              <a:xfrm>
                <a:off x="7104809" y="2765339"/>
                <a:ext cx="1679575" cy="376238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 err="1"/>
                  <a:t>Ciclo</a:t>
                </a:r>
                <a:r>
                  <a:rPr lang="en-US" sz="1800" dirty="0"/>
                  <a:t> de Krebs</a:t>
                </a:r>
              </a:p>
            </p:txBody>
          </p:sp>
          <p:sp>
            <p:nvSpPr>
              <p:cNvPr id="159810" name="Rectangle 66"/>
              <p:cNvSpPr>
                <a:spLocks noChangeArrowheads="1"/>
              </p:cNvSpPr>
              <p:nvPr/>
            </p:nvSpPr>
            <p:spPr bwMode="auto">
              <a:xfrm>
                <a:off x="5547882" y="2941260"/>
                <a:ext cx="1454150" cy="6413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 err="1"/>
                  <a:t>Respirac</a:t>
                </a:r>
                <a:r>
                  <a:rPr lang="en-US" altLang="ja-JP" sz="1800" dirty="0" err="1"/>
                  <a:t>ión</a:t>
                </a:r>
                <a:r>
                  <a:rPr lang="en-US" altLang="ja-JP" sz="1800" dirty="0"/>
                  <a:t> </a:t>
                </a:r>
              </a:p>
              <a:p>
                <a:r>
                  <a:rPr lang="en-US" altLang="ja-JP" sz="1800" dirty="0" err="1"/>
                  <a:t>Mitocondrial</a:t>
                </a:r>
                <a:endParaRPr lang="en-US" sz="1800" dirty="0"/>
              </a:p>
            </p:txBody>
          </p:sp>
          <p:sp>
            <p:nvSpPr>
              <p:cNvPr id="159824" name="Rectangle 80"/>
              <p:cNvSpPr>
                <a:spLocks noChangeArrowheads="1"/>
              </p:cNvSpPr>
              <p:nvPr/>
            </p:nvSpPr>
            <p:spPr bwMode="auto">
              <a:xfrm>
                <a:off x="5660184" y="2379576"/>
                <a:ext cx="10223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 err="1"/>
                  <a:t>Piruvato</a:t>
                </a:r>
                <a:endParaRPr lang="en-US" sz="1800" dirty="0"/>
              </a:p>
            </p:txBody>
          </p:sp>
          <p:sp>
            <p:nvSpPr>
              <p:cNvPr id="159825" name="AutoShape 81"/>
              <p:cNvSpPr>
                <a:spLocks noChangeArrowheads="1"/>
              </p:cNvSpPr>
              <p:nvPr/>
            </p:nvSpPr>
            <p:spPr bwMode="auto">
              <a:xfrm flipH="1" flipV="1">
                <a:off x="6193584" y="2227176"/>
                <a:ext cx="76200" cy="228600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AutoShape 16"/>
              <p:cNvSpPr>
                <a:spLocks noChangeArrowheads="1"/>
              </p:cNvSpPr>
              <p:nvPr/>
            </p:nvSpPr>
            <p:spPr bwMode="auto">
              <a:xfrm flipH="1">
                <a:off x="7444868" y="998908"/>
                <a:ext cx="93603" cy="641733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Text Box 18"/>
              <p:cNvSpPr txBox="1">
                <a:spLocks noChangeArrowheads="1"/>
              </p:cNvSpPr>
              <p:nvPr/>
            </p:nvSpPr>
            <p:spPr bwMode="auto">
              <a:xfrm>
                <a:off x="7314738" y="588058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/>
                  <a:t>O</a:t>
                </a:r>
                <a:r>
                  <a:rPr lang="en-US" sz="1800" baseline="-25000" dirty="0"/>
                  <a:t>2</a:t>
                </a:r>
              </a:p>
            </p:txBody>
          </p:sp>
          <p:sp>
            <p:nvSpPr>
              <p:cNvPr id="85" name="Text Box 18"/>
              <p:cNvSpPr txBox="1">
                <a:spLocks noChangeArrowheads="1"/>
              </p:cNvSpPr>
              <p:nvPr/>
            </p:nvSpPr>
            <p:spPr bwMode="auto">
              <a:xfrm>
                <a:off x="8058909" y="583137"/>
                <a:ext cx="53655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/>
                  <a:t>CO</a:t>
                </a:r>
                <a:r>
                  <a:rPr lang="en-US" sz="1800" baseline="-25000" dirty="0"/>
                  <a:t>2</a:t>
                </a:r>
              </a:p>
            </p:txBody>
          </p:sp>
          <p:sp>
            <p:nvSpPr>
              <p:cNvPr id="87" name="AutoShape 16"/>
              <p:cNvSpPr>
                <a:spLocks noChangeArrowheads="1"/>
              </p:cNvSpPr>
              <p:nvPr/>
            </p:nvSpPr>
            <p:spPr bwMode="auto">
              <a:xfrm flipH="1" flipV="1">
                <a:off x="8260338" y="994564"/>
                <a:ext cx="93603" cy="641733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0" name="Text Box 18"/>
            <p:cNvSpPr txBox="1">
              <a:spLocks noChangeArrowheads="1"/>
            </p:cNvSpPr>
            <p:nvPr/>
          </p:nvSpPr>
          <p:spPr bwMode="auto">
            <a:xfrm>
              <a:off x="7391150" y="3347786"/>
              <a:ext cx="13196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ATP + NADH </a:t>
              </a:r>
            </a:p>
          </p:txBody>
        </p:sp>
        <p:sp>
          <p:nvSpPr>
            <p:cNvPr id="101" name="AutoShape 16"/>
            <p:cNvSpPr>
              <a:spLocks noChangeArrowheads="1"/>
            </p:cNvSpPr>
            <p:nvPr/>
          </p:nvSpPr>
          <p:spPr bwMode="auto">
            <a:xfrm>
              <a:off x="7912748" y="3190624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" name="AutoShape 16"/>
            <p:cNvSpPr>
              <a:spLocks noChangeArrowheads="1"/>
            </p:cNvSpPr>
            <p:nvPr/>
          </p:nvSpPr>
          <p:spPr bwMode="auto">
            <a:xfrm>
              <a:off x="8212196" y="3690592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65"/>
            <p:cNvSpPr>
              <a:spLocks noChangeArrowheads="1"/>
            </p:cNvSpPr>
            <p:nvPr/>
          </p:nvSpPr>
          <p:spPr bwMode="auto">
            <a:xfrm>
              <a:off x="7407159" y="3830962"/>
              <a:ext cx="1266467" cy="64633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err="1"/>
                <a:t>Caden</a:t>
              </a:r>
              <a:r>
                <a:rPr lang="en-US" dirty="0" err="1"/>
                <a:t>a</a:t>
              </a:r>
              <a:r>
                <a:rPr lang="en-US" dirty="0"/>
                <a:t> </a:t>
              </a:r>
            </a:p>
            <a:p>
              <a:pPr algn="ctr"/>
              <a:r>
                <a:rPr lang="en-US" dirty="0" err="1"/>
                <a:t>respiratoria</a:t>
              </a:r>
              <a:endParaRPr lang="en-US" sz="1800" dirty="0"/>
            </a:p>
          </p:txBody>
        </p:sp>
        <p:sp>
          <p:nvSpPr>
            <p:cNvPr id="104" name="AutoShape 73"/>
            <p:cNvSpPr>
              <a:spLocks noChangeArrowheads="1"/>
            </p:cNvSpPr>
            <p:nvPr/>
          </p:nvSpPr>
          <p:spPr bwMode="auto">
            <a:xfrm>
              <a:off x="6915867" y="4100426"/>
              <a:ext cx="381000" cy="76200"/>
            </a:xfrm>
            <a:prstGeom prst="leftArrow">
              <a:avLst>
                <a:gd name="adj1" fmla="val 50000"/>
                <a:gd name="adj2" fmla="val 1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Text Box 18"/>
            <p:cNvSpPr txBox="1">
              <a:spLocks noChangeArrowheads="1"/>
            </p:cNvSpPr>
            <p:nvPr/>
          </p:nvSpPr>
          <p:spPr bwMode="auto">
            <a:xfrm>
              <a:off x="6279866" y="3942318"/>
              <a:ext cx="5319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ATP 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464122" y="-2"/>
            <a:ext cx="684812" cy="1599890"/>
            <a:chOff x="4464122" y="-2"/>
            <a:chExt cx="684812" cy="1599890"/>
          </a:xfrm>
        </p:grpSpPr>
        <p:sp>
          <p:nvSpPr>
            <p:cNvPr id="109" name="Text Box 18"/>
            <p:cNvSpPr txBox="1">
              <a:spLocks noChangeArrowheads="1"/>
            </p:cNvSpPr>
            <p:nvPr/>
          </p:nvSpPr>
          <p:spPr bwMode="auto">
            <a:xfrm>
              <a:off x="4464122" y="-2"/>
              <a:ext cx="6848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dirty="0"/>
                <a:t>Agua</a:t>
              </a:r>
            </a:p>
          </p:txBody>
        </p:sp>
        <p:sp>
          <p:nvSpPr>
            <p:cNvPr id="110" name="AutoShape 16"/>
            <p:cNvSpPr>
              <a:spLocks noChangeArrowheads="1"/>
            </p:cNvSpPr>
            <p:nvPr/>
          </p:nvSpPr>
          <p:spPr bwMode="auto">
            <a:xfrm flipH="1">
              <a:off x="4705680" y="366386"/>
              <a:ext cx="208954" cy="1233502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12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33" y="68671"/>
            <a:ext cx="2515169" cy="368383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81533" y="464453"/>
            <a:ext cx="694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aseline="30000" dirty="0"/>
              <a:t>14</a:t>
            </a:r>
            <a:r>
              <a:rPr lang="es-ES_tradnl" dirty="0"/>
              <a:t>CO</a:t>
            </a:r>
            <a:r>
              <a:rPr lang="es-ES_tradnl" baseline="-25000" dirty="0"/>
              <a:t>2</a:t>
            </a:r>
          </a:p>
        </p:txBody>
      </p:sp>
      <p:grpSp>
        <p:nvGrpSpPr>
          <p:cNvPr id="10" name="Agrupar 9"/>
          <p:cNvGrpSpPr/>
          <p:nvPr/>
        </p:nvGrpSpPr>
        <p:grpSpPr>
          <a:xfrm>
            <a:off x="1209742" y="3525270"/>
            <a:ext cx="3104504" cy="388599"/>
            <a:chOff x="1052579" y="4739714"/>
            <a:chExt cx="3104504" cy="388599"/>
          </a:xfrm>
        </p:grpSpPr>
        <p:sp>
          <p:nvSpPr>
            <p:cNvPr id="6" name="CuadroTexto 5"/>
            <p:cNvSpPr txBox="1"/>
            <p:nvPr/>
          </p:nvSpPr>
          <p:spPr>
            <a:xfrm flipH="1">
              <a:off x="3438280" y="4739714"/>
              <a:ext cx="7188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baseline="30000"/>
                <a:t>14</a:t>
              </a:r>
              <a:r>
                <a:rPr lang="es-ES_tradnl"/>
                <a:t>C ?</a:t>
              </a:r>
              <a:endParaRPr lang="es-ES_tradnl" baseline="-25000" dirty="0"/>
            </a:p>
          </p:txBody>
        </p:sp>
        <p:sp>
          <p:nvSpPr>
            <p:cNvPr id="7" name="Flecha derecha 6"/>
            <p:cNvSpPr/>
            <p:nvPr/>
          </p:nvSpPr>
          <p:spPr>
            <a:xfrm>
              <a:off x="1052579" y="4763015"/>
              <a:ext cx="519953" cy="32272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8" name="CuadroTexto 7"/>
            <p:cNvSpPr txBox="1"/>
            <p:nvPr/>
          </p:nvSpPr>
          <p:spPr>
            <a:xfrm flipH="1">
              <a:off x="1607223" y="4739714"/>
              <a:ext cx="1356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err="1"/>
                <a:t>Almid</a:t>
              </a:r>
              <a:r>
                <a:rPr lang="de-DE" dirty="0" err="1"/>
                <a:t>ó</a:t>
              </a:r>
              <a:r>
                <a:rPr lang="es-ES_tradnl" dirty="0"/>
                <a:t>n</a:t>
              </a:r>
            </a:p>
          </p:txBody>
        </p:sp>
        <p:sp>
          <p:nvSpPr>
            <p:cNvPr id="9" name="Flecha derecha 8"/>
            <p:cNvSpPr/>
            <p:nvPr/>
          </p:nvSpPr>
          <p:spPr>
            <a:xfrm>
              <a:off x="2669207" y="4805584"/>
              <a:ext cx="519953" cy="32272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3346323" y="1171570"/>
            <a:ext cx="55538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u="sng" dirty="0"/>
              <a:t>Experimento: </a:t>
            </a:r>
            <a:r>
              <a:rPr lang="es-ES_tradnl" dirty="0"/>
              <a:t>se coloca una planta de papa  en presencia de 14CO2 radioactivo durante cierto tiempo y luego se retira. </a:t>
            </a:r>
          </a:p>
          <a:p>
            <a:pPr marL="342900" indent="-342900">
              <a:buAutoNum type="arabicPeriod"/>
            </a:pPr>
            <a:r>
              <a:rPr lang="es-ES_tradnl" dirty="0"/>
              <a:t>Si extrae el </a:t>
            </a:r>
            <a:r>
              <a:rPr lang="es-ES_tradnl" dirty="0" err="1"/>
              <a:t>almid</a:t>
            </a:r>
            <a:r>
              <a:rPr lang="de-DE" dirty="0" err="1"/>
              <a:t>ó</a:t>
            </a:r>
            <a:r>
              <a:rPr lang="es-ES_tradnl" dirty="0"/>
              <a:t>n de los </a:t>
            </a:r>
            <a:r>
              <a:rPr lang="es-ES_tradnl" dirty="0" err="1"/>
              <a:t>tub</a:t>
            </a:r>
            <a:r>
              <a:rPr lang="de-DE" dirty="0" err="1"/>
              <a:t>é</a:t>
            </a:r>
            <a:r>
              <a:rPr lang="es-ES_tradnl" dirty="0" err="1"/>
              <a:t>rculos</a:t>
            </a:r>
            <a:r>
              <a:rPr lang="es-ES_tradnl" dirty="0"/>
              <a:t> que se formaron encontrar</a:t>
            </a:r>
            <a:r>
              <a:rPr lang="de-DE" dirty="0" err="1"/>
              <a:t>á</a:t>
            </a:r>
            <a:r>
              <a:rPr lang="es-ES_tradnl" dirty="0"/>
              <a:t> radioactividad de 14C?</a:t>
            </a:r>
          </a:p>
          <a:p>
            <a:pPr marL="342900" indent="-342900">
              <a:buAutoNum type="arabicPeriod"/>
            </a:pPr>
            <a:endParaRPr lang="es-ES_tradnl" dirty="0"/>
          </a:p>
          <a:p>
            <a:pPr marL="342900" indent="-342900">
              <a:buAutoNum type="arabicPeriod"/>
            </a:pPr>
            <a:r>
              <a:rPr lang="es-ES_tradnl" dirty="0"/>
              <a:t>Ocurrir</a:t>
            </a:r>
            <a:r>
              <a:rPr lang="de-DE" dirty="0" err="1"/>
              <a:t>í</a:t>
            </a:r>
            <a:r>
              <a:rPr lang="es-ES_tradnl" dirty="0"/>
              <a:t>a si la planta se mantuvo en oscuridad?</a:t>
            </a:r>
          </a:p>
          <a:p>
            <a:pPr marL="342900" indent="-342900">
              <a:buAutoNum type="arabicPeriod"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921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82" name="Rectangle 38"/>
          <p:cNvSpPr>
            <a:spLocks noChangeArrowheads="1"/>
          </p:cNvSpPr>
          <p:nvPr/>
        </p:nvSpPr>
        <p:spPr bwMode="auto">
          <a:xfrm>
            <a:off x="326184" y="1172693"/>
            <a:ext cx="8763000" cy="468033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9751" name="Rectangle 7"/>
          <p:cNvSpPr>
            <a:spLocks noChangeArrowheads="1"/>
          </p:cNvSpPr>
          <p:nvPr/>
        </p:nvSpPr>
        <p:spPr bwMode="auto">
          <a:xfrm>
            <a:off x="478584" y="1433426"/>
            <a:ext cx="3200400" cy="426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9758" name="Text Box 14"/>
          <p:cNvSpPr txBox="1">
            <a:spLocks noChangeArrowheads="1"/>
          </p:cNvSpPr>
          <p:nvPr/>
        </p:nvSpPr>
        <p:spPr bwMode="auto">
          <a:xfrm>
            <a:off x="4158409" y="2720889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59815" name="Group 71"/>
          <p:cNvGrpSpPr>
            <a:grpSpLocks/>
          </p:cNvGrpSpPr>
          <p:nvPr/>
        </p:nvGrpSpPr>
        <p:grpSpPr bwMode="auto">
          <a:xfrm>
            <a:off x="5355384" y="4633826"/>
            <a:ext cx="3886200" cy="1781175"/>
            <a:chOff x="3264" y="2976"/>
            <a:chExt cx="2448" cy="1122"/>
          </a:xfrm>
        </p:grpSpPr>
        <p:sp>
          <p:nvSpPr>
            <p:cNvPr id="159784" name="AutoShape 40"/>
            <p:cNvSpPr>
              <a:spLocks noChangeArrowheads="1"/>
            </p:cNvSpPr>
            <p:nvPr/>
          </p:nvSpPr>
          <p:spPr bwMode="auto">
            <a:xfrm>
              <a:off x="3264" y="2976"/>
              <a:ext cx="720" cy="48"/>
            </a:xfrm>
            <a:prstGeom prst="rightArrow">
              <a:avLst>
                <a:gd name="adj1" fmla="val 50000"/>
                <a:gd name="adj2" fmla="val 2291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5" name="AutoShape 41"/>
            <p:cNvSpPr>
              <a:spLocks noChangeArrowheads="1"/>
            </p:cNvSpPr>
            <p:nvPr/>
          </p:nvSpPr>
          <p:spPr bwMode="auto">
            <a:xfrm>
              <a:off x="3972" y="3072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6" name="Rectangle 42"/>
            <p:cNvSpPr>
              <a:spLocks noChangeArrowheads="1"/>
            </p:cNvSpPr>
            <p:nvPr/>
          </p:nvSpPr>
          <p:spPr bwMode="auto">
            <a:xfrm>
              <a:off x="3588" y="3244"/>
              <a:ext cx="834" cy="41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S</a:t>
              </a:r>
              <a:r>
                <a:rPr lang="en-US" altLang="ja-JP" sz="1800"/>
                <a:t>íntesis de</a:t>
              </a:r>
            </a:p>
            <a:p>
              <a:r>
                <a:rPr lang="en-US" altLang="ja-JP" sz="1800"/>
                <a:t> Celulosa</a:t>
              </a:r>
              <a:endParaRPr lang="en-US" sz="1800"/>
            </a:p>
          </p:txBody>
        </p:sp>
        <p:sp>
          <p:nvSpPr>
            <p:cNvPr id="159787" name="Oval 43"/>
            <p:cNvSpPr>
              <a:spLocks noChangeArrowheads="1"/>
            </p:cNvSpPr>
            <p:nvPr/>
          </p:nvSpPr>
          <p:spPr bwMode="auto">
            <a:xfrm>
              <a:off x="4560" y="3216"/>
              <a:ext cx="384" cy="3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8" name="AutoShape 44"/>
            <p:cNvSpPr>
              <a:spLocks noChangeArrowheads="1"/>
            </p:cNvSpPr>
            <p:nvPr/>
          </p:nvSpPr>
          <p:spPr bwMode="auto">
            <a:xfrm>
              <a:off x="4512" y="3360"/>
              <a:ext cx="144" cy="48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9" name="Oval 45"/>
            <p:cNvSpPr>
              <a:spLocks noChangeArrowheads="1"/>
            </p:cNvSpPr>
            <p:nvPr/>
          </p:nvSpPr>
          <p:spPr bwMode="auto">
            <a:xfrm>
              <a:off x="5088" y="3408"/>
              <a:ext cx="384" cy="3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1" name="AutoShape 47"/>
            <p:cNvSpPr>
              <a:spLocks noChangeArrowheads="1"/>
            </p:cNvSpPr>
            <p:nvPr/>
          </p:nvSpPr>
          <p:spPr bwMode="auto">
            <a:xfrm>
              <a:off x="5232" y="3696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2" name="Text Box 48"/>
            <p:cNvSpPr txBox="1">
              <a:spLocks noChangeArrowheads="1"/>
            </p:cNvSpPr>
            <p:nvPr/>
          </p:nvSpPr>
          <p:spPr bwMode="auto">
            <a:xfrm>
              <a:off x="4748" y="3867"/>
              <a:ext cx="9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Pared celular</a:t>
              </a:r>
            </a:p>
          </p:txBody>
        </p:sp>
      </p:grpSp>
      <p:grpSp>
        <p:nvGrpSpPr>
          <p:cNvPr id="159814" name="Group 70"/>
          <p:cNvGrpSpPr>
            <a:grpSpLocks/>
          </p:cNvGrpSpPr>
          <p:nvPr/>
        </p:nvGrpSpPr>
        <p:grpSpPr bwMode="auto">
          <a:xfrm>
            <a:off x="661147" y="3719426"/>
            <a:ext cx="4656137" cy="2927350"/>
            <a:chOff x="307" y="2400"/>
            <a:chExt cx="2933" cy="1844"/>
          </a:xfrm>
        </p:grpSpPr>
        <p:sp>
          <p:nvSpPr>
            <p:cNvPr id="159766" name="AutoShape 22"/>
            <p:cNvSpPr>
              <a:spLocks noChangeArrowheads="1"/>
            </p:cNvSpPr>
            <p:nvPr/>
          </p:nvSpPr>
          <p:spPr bwMode="auto">
            <a:xfrm>
              <a:off x="2160" y="2487"/>
              <a:ext cx="144" cy="48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7" name="Rectangle 23"/>
            <p:cNvSpPr>
              <a:spLocks noChangeArrowheads="1"/>
            </p:cNvSpPr>
            <p:nvPr/>
          </p:nvSpPr>
          <p:spPr bwMode="auto">
            <a:xfrm>
              <a:off x="2400" y="2400"/>
              <a:ext cx="7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 err="1"/>
                <a:t>Triosas</a:t>
              </a:r>
              <a:r>
                <a:rPr lang="en-US" sz="1800" dirty="0"/>
                <a:t>-P</a:t>
              </a:r>
            </a:p>
          </p:txBody>
        </p:sp>
        <p:sp>
          <p:nvSpPr>
            <p:cNvPr id="159769" name="Rectangle 25"/>
            <p:cNvSpPr>
              <a:spLocks noChangeArrowheads="1"/>
            </p:cNvSpPr>
            <p:nvPr/>
          </p:nvSpPr>
          <p:spPr bwMode="auto">
            <a:xfrm>
              <a:off x="2420" y="2889"/>
              <a:ext cx="8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Hexosas-P</a:t>
              </a:r>
            </a:p>
          </p:txBody>
        </p:sp>
        <p:sp>
          <p:nvSpPr>
            <p:cNvPr id="159770" name="AutoShape 26"/>
            <p:cNvSpPr>
              <a:spLocks noChangeArrowheads="1"/>
            </p:cNvSpPr>
            <p:nvPr/>
          </p:nvSpPr>
          <p:spPr bwMode="auto">
            <a:xfrm>
              <a:off x="2688" y="2688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78" name="AutoShape 34"/>
            <p:cNvSpPr>
              <a:spLocks noChangeArrowheads="1"/>
            </p:cNvSpPr>
            <p:nvPr/>
          </p:nvSpPr>
          <p:spPr bwMode="auto">
            <a:xfrm>
              <a:off x="2688" y="3120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79" name="AutoShape 35"/>
            <p:cNvSpPr>
              <a:spLocks noChangeArrowheads="1"/>
            </p:cNvSpPr>
            <p:nvPr/>
          </p:nvSpPr>
          <p:spPr bwMode="auto">
            <a:xfrm flipH="1" flipV="1">
              <a:off x="2784" y="3120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0" name="AutoShape 36"/>
            <p:cNvSpPr>
              <a:spLocks noChangeArrowheads="1"/>
            </p:cNvSpPr>
            <p:nvPr/>
          </p:nvSpPr>
          <p:spPr bwMode="auto">
            <a:xfrm flipH="1" flipV="1">
              <a:off x="2784" y="2688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1" name="Rectangle 37"/>
            <p:cNvSpPr>
              <a:spLocks noChangeArrowheads="1"/>
            </p:cNvSpPr>
            <p:nvPr/>
          </p:nvSpPr>
          <p:spPr bwMode="auto">
            <a:xfrm>
              <a:off x="2349" y="3244"/>
              <a:ext cx="874" cy="41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S</a:t>
              </a:r>
              <a:r>
                <a:rPr lang="en-US" altLang="ja-JP" sz="1800"/>
                <a:t>íntesis de </a:t>
              </a:r>
            </a:p>
            <a:p>
              <a:pPr algn="ctr"/>
              <a:r>
                <a:rPr lang="en-US" altLang="ja-JP" sz="1800"/>
                <a:t>Sacarosa</a:t>
              </a:r>
              <a:endParaRPr lang="en-US" sz="1800"/>
            </a:p>
          </p:txBody>
        </p:sp>
        <p:sp>
          <p:nvSpPr>
            <p:cNvPr id="159793" name="AutoShape 49"/>
            <p:cNvSpPr>
              <a:spLocks noChangeArrowheads="1"/>
            </p:cNvSpPr>
            <p:nvPr/>
          </p:nvSpPr>
          <p:spPr bwMode="auto">
            <a:xfrm>
              <a:off x="2736" y="3696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4" name="Rectangle 50"/>
            <p:cNvSpPr>
              <a:spLocks noChangeArrowheads="1"/>
            </p:cNvSpPr>
            <p:nvPr/>
          </p:nvSpPr>
          <p:spPr bwMode="auto">
            <a:xfrm>
              <a:off x="2400" y="3840"/>
              <a:ext cx="7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800"/>
                <a:t> Sacarosa</a:t>
              </a:r>
              <a:endParaRPr lang="en-US" sz="1800"/>
            </a:p>
          </p:txBody>
        </p:sp>
        <p:sp>
          <p:nvSpPr>
            <p:cNvPr id="159796" name="AutoShape 52"/>
            <p:cNvSpPr>
              <a:spLocks noChangeArrowheads="1"/>
            </p:cNvSpPr>
            <p:nvPr/>
          </p:nvSpPr>
          <p:spPr bwMode="auto">
            <a:xfrm flipH="1">
              <a:off x="1728" y="3936"/>
              <a:ext cx="720" cy="48"/>
            </a:xfrm>
            <a:prstGeom prst="rightArrow">
              <a:avLst>
                <a:gd name="adj1" fmla="val 50000"/>
                <a:gd name="adj2" fmla="val 2291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7" name="Rectangle 53"/>
            <p:cNvSpPr>
              <a:spLocks noChangeArrowheads="1"/>
            </p:cNvSpPr>
            <p:nvPr/>
          </p:nvSpPr>
          <p:spPr bwMode="auto">
            <a:xfrm>
              <a:off x="307" y="3840"/>
              <a:ext cx="137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800"/>
                <a:t> Transporte a otros </a:t>
              </a:r>
            </a:p>
            <a:p>
              <a:pPr algn="ctr"/>
              <a:r>
                <a:rPr lang="en-US" altLang="ja-JP" sz="1800"/>
                <a:t>tejidos via floema</a:t>
              </a:r>
              <a:endParaRPr lang="en-US" sz="18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83784" y="2424026"/>
            <a:ext cx="1095375" cy="1295400"/>
            <a:chOff x="3983784" y="2424026"/>
            <a:chExt cx="1095375" cy="1295400"/>
          </a:xfrm>
        </p:grpSpPr>
        <p:sp>
          <p:nvSpPr>
            <p:cNvPr id="159798" name="AutoShape 54"/>
            <p:cNvSpPr>
              <a:spLocks noChangeArrowheads="1"/>
            </p:cNvSpPr>
            <p:nvPr/>
          </p:nvSpPr>
          <p:spPr bwMode="auto">
            <a:xfrm flipH="1" flipV="1">
              <a:off x="4517184" y="349082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9" name="AutoShape 55"/>
            <p:cNvSpPr>
              <a:spLocks noChangeArrowheads="1"/>
            </p:cNvSpPr>
            <p:nvPr/>
          </p:nvSpPr>
          <p:spPr bwMode="auto">
            <a:xfrm flipH="1" flipV="1">
              <a:off x="4517184" y="280502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01" name="Rectangle 57"/>
            <p:cNvSpPr>
              <a:spLocks noChangeArrowheads="1"/>
            </p:cNvSpPr>
            <p:nvPr/>
          </p:nvSpPr>
          <p:spPr bwMode="auto">
            <a:xfrm>
              <a:off x="3983784" y="3109826"/>
              <a:ext cx="1095375" cy="37623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Glic</a:t>
              </a:r>
              <a:r>
                <a:rPr lang="en-US" altLang="ja-JP" sz="1800"/>
                <a:t>ó</a:t>
              </a:r>
              <a:r>
                <a:rPr lang="en-US" sz="1800"/>
                <a:t>lisis</a:t>
              </a:r>
            </a:p>
          </p:txBody>
        </p:sp>
        <p:sp>
          <p:nvSpPr>
            <p:cNvPr id="159802" name="Rectangle 58"/>
            <p:cNvSpPr>
              <a:spLocks noChangeArrowheads="1"/>
            </p:cNvSpPr>
            <p:nvPr/>
          </p:nvSpPr>
          <p:spPr bwMode="auto">
            <a:xfrm>
              <a:off x="3983784" y="2424026"/>
              <a:ext cx="10223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 err="1"/>
                <a:t>Piruvato</a:t>
              </a:r>
              <a:endParaRPr lang="en-US" sz="18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31384" y="1814426"/>
            <a:ext cx="1590675" cy="609600"/>
            <a:chOff x="3831384" y="1814426"/>
            <a:chExt cx="1590675" cy="609600"/>
          </a:xfrm>
        </p:grpSpPr>
        <p:sp>
          <p:nvSpPr>
            <p:cNvPr id="159803" name="AutoShape 59"/>
            <p:cNvSpPr>
              <a:spLocks noChangeArrowheads="1"/>
            </p:cNvSpPr>
            <p:nvPr/>
          </p:nvSpPr>
          <p:spPr bwMode="auto">
            <a:xfrm flipH="1" flipV="1">
              <a:off x="4485434" y="219542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04" name="Rectangle 60"/>
            <p:cNvSpPr>
              <a:spLocks noChangeArrowheads="1"/>
            </p:cNvSpPr>
            <p:nvPr/>
          </p:nvSpPr>
          <p:spPr bwMode="auto">
            <a:xfrm>
              <a:off x="3831384" y="1814426"/>
              <a:ext cx="1590675" cy="376238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 err="1"/>
                <a:t>Fermentaci</a:t>
              </a:r>
              <a:r>
                <a:rPr lang="en-US" altLang="ja-JP" sz="1800" dirty="0" err="1"/>
                <a:t>ón</a:t>
              </a:r>
              <a:endParaRPr lang="en-US" sz="1800" dirty="0"/>
            </a:p>
          </p:txBody>
        </p:sp>
      </p:grpSp>
      <p:sp>
        <p:nvSpPr>
          <p:cNvPr id="64" name="Text Box 18"/>
          <p:cNvSpPr txBox="1">
            <a:spLocks noChangeArrowheads="1"/>
          </p:cNvSpPr>
          <p:nvPr/>
        </p:nvSpPr>
        <p:spPr bwMode="auto">
          <a:xfrm>
            <a:off x="82220" y="576105"/>
            <a:ext cx="536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CO</a:t>
            </a:r>
            <a:r>
              <a:rPr lang="en-US" sz="1800" baseline="-25000" dirty="0"/>
              <a:t>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3226" y="1104198"/>
            <a:ext cx="3342408" cy="3601066"/>
            <a:chOff x="203226" y="1104198"/>
            <a:chExt cx="3342408" cy="3601066"/>
          </a:xfrm>
        </p:grpSpPr>
        <p:sp>
          <p:nvSpPr>
            <p:cNvPr id="159764" name="AutoShape 20"/>
            <p:cNvSpPr>
              <a:spLocks noChangeArrowheads="1"/>
            </p:cNvSpPr>
            <p:nvPr/>
          </p:nvSpPr>
          <p:spPr bwMode="auto">
            <a:xfrm>
              <a:off x="2002584" y="3871826"/>
              <a:ext cx="228600" cy="7620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5" name="Rectangle 21"/>
            <p:cNvSpPr>
              <a:spLocks noChangeArrowheads="1"/>
            </p:cNvSpPr>
            <p:nvPr/>
          </p:nvSpPr>
          <p:spPr bwMode="auto">
            <a:xfrm>
              <a:off x="2383584" y="3733714"/>
              <a:ext cx="11620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Triosas-P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03226" y="1104198"/>
              <a:ext cx="1993033" cy="3601066"/>
              <a:chOff x="203226" y="1104198"/>
              <a:chExt cx="1993033" cy="3601066"/>
            </a:xfrm>
          </p:grpSpPr>
          <p:sp>
            <p:nvSpPr>
              <p:cNvPr id="159752" name="AutoShape 8"/>
              <p:cNvSpPr>
                <a:spLocks noChangeArrowheads="1"/>
              </p:cNvSpPr>
              <p:nvPr/>
            </p:nvSpPr>
            <p:spPr bwMode="auto">
              <a:xfrm>
                <a:off x="707184" y="3414626"/>
                <a:ext cx="914400" cy="914400"/>
              </a:xfrm>
              <a:custGeom>
                <a:avLst/>
                <a:gdLst>
                  <a:gd name="G0" fmla="+- 0 0 0"/>
                  <a:gd name="G1" fmla="+- 2660846 0 0"/>
                  <a:gd name="G2" fmla="+- 0 0 2660846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2660846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2660846"/>
                  <a:gd name="G36" fmla="sin G34 2660846"/>
                  <a:gd name="G37" fmla="+/ 2660846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70 w 21600"/>
                  <a:gd name="T5" fmla="*/ 7052 h 21600"/>
                  <a:gd name="T6" fmla="*/ 16949 w 21600"/>
                  <a:gd name="T7" fmla="*/ 16071 h 21600"/>
                  <a:gd name="T8" fmla="*/ 5735 w 21600"/>
                  <a:gd name="T9" fmla="*/ 8926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cubicBezTo>
                      <a:pt x="5400" y="13782"/>
                      <a:pt x="7817" y="16200"/>
                      <a:pt x="10800" y="16200"/>
                    </a:cubicBezTo>
                    <a:cubicBezTo>
                      <a:pt x="12376" y="16200"/>
                      <a:pt x="13874" y="15511"/>
                      <a:pt x="14899" y="14314"/>
                    </a:cubicBezTo>
                    <a:lnTo>
                      <a:pt x="18999" y="17828"/>
                    </a:lnTo>
                    <a:cubicBezTo>
                      <a:pt x="16948" y="20222"/>
                      <a:pt x="13952" y="21599"/>
                      <a:pt x="10800" y="21599"/>
                    </a:cubicBezTo>
                    <a:cubicBezTo>
                      <a:pt x="4835" y="21600"/>
                      <a:pt x="0" y="16764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61" name="AutoShape 17"/>
              <p:cNvSpPr>
                <a:spLocks noChangeArrowheads="1"/>
              </p:cNvSpPr>
              <p:nvPr/>
            </p:nvSpPr>
            <p:spPr bwMode="auto">
              <a:xfrm>
                <a:off x="1164384" y="3109826"/>
                <a:ext cx="76200" cy="228600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63" name="Rectangle 19"/>
              <p:cNvSpPr>
                <a:spLocks noChangeArrowheads="1"/>
              </p:cNvSpPr>
              <p:nvPr/>
            </p:nvSpPr>
            <p:spPr bwMode="auto">
              <a:xfrm>
                <a:off x="478584" y="4329026"/>
                <a:ext cx="1717675" cy="376238"/>
              </a:xfrm>
              <a:prstGeom prst="rect">
                <a:avLst/>
              </a:prstGeom>
              <a:noFill/>
              <a:ln w="9525">
                <a:solidFill>
                  <a:srgbClr val="00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Ciclo de Calvin</a:t>
                </a:r>
              </a:p>
            </p:txBody>
          </p:sp>
          <p:sp>
            <p:nvSpPr>
              <p:cNvPr id="66" name="AutoShape 16"/>
              <p:cNvSpPr>
                <a:spLocks noChangeArrowheads="1"/>
              </p:cNvSpPr>
              <p:nvPr/>
            </p:nvSpPr>
            <p:spPr bwMode="auto">
              <a:xfrm flipH="1">
                <a:off x="203226" y="1104198"/>
                <a:ext cx="93603" cy="2843828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AutoShape 20"/>
              <p:cNvSpPr>
                <a:spLocks noChangeArrowheads="1"/>
              </p:cNvSpPr>
              <p:nvPr/>
            </p:nvSpPr>
            <p:spPr bwMode="auto">
              <a:xfrm flipV="1">
                <a:off x="296831" y="3857538"/>
                <a:ext cx="364315" cy="90487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1634952" y="562736"/>
            <a:ext cx="3080933" cy="2977732"/>
            <a:chOff x="1634952" y="562736"/>
            <a:chExt cx="3080933" cy="2977732"/>
          </a:xfrm>
        </p:grpSpPr>
        <p:sp>
          <p:nvSpPr>
            <p:cNvPr id="68" name="AutoShape 16"/>
            <p:cNvSpPr>
              <a:spLocks noChangeArrowheads="1"/>
            </p:cNvSpPr>
            <p:nvPr/>
          </p:nvSpPr>
          <p:spPr bwMode="auto">
            <a:xfrm flipH="1">
              <a:off x="2119922" y="1356595"/>
              <a:ext cx="93603" cy="1821493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634952" y="562736"/>
              <a:ext cx="3080933" cy="2977732"/>
              <a:chOff x="1634952" y="562736"/>
              <a:chExt cx="3080933" cy="2977732"/>
            </a:xfrm>
          </p:grpSpPr>
          <p:sp>
            <p:nvSpPr>
              <p:cNvPr id="65" name="Text Box 18"/>
              <p:cNvSpPr txBox="1">
                <a:spLocks noChangeArrowheads="1"/>
              </p:cNvSpPr>
              <p:nvPr/>
            </p:nvSpPr>
            <p:spPr bwMode="auto">
              <a:xfrm>
                <a:off x="3684834" y="562736"/>
                <a:ext cx="103105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N</a:t>
                </a:r>
                <a:r>
                  <a:rPr lang="en-US" sz="1800" dirty="0"/>
                  <a:t>O</a:t>
                </a:r>
                <a:r>
                  <a:rPr lang="en-US" baseline="-25000" dirty="0"/>
                  <a:t>3,</a:t>
                </a:r>
                <a:r>
                  <a:rPr lang="en-US" dirty="0"/>
                  <a:t> SO</a:t>
                </a:r>
                <a:r>
                  <a:rPr lang="en-US" baseline="-25000" dirty="0"/>
                  <a:t>4</a:t>
                </a:r>
                <a:endParaRPr lang="en-US" sz="1800" baseline="-25000" dirty="0"/>
              </a:p>
            </p:txBody>
          </p:sp>
          <p:sp>
            <p:nvSpPr>
              <p:cNvPr id="71" name="AutoShape 73"/>
              <p:cNvSpPr>
                <a:spLocks noChangeArrowheads="1"/>
              </p:cNvSpPr>
              <p:nvPr/>
            </p:nvSpPr>
            <p:spPr bwMode="auto">
              <a:xfrm>
                <a:off x="2167684" y="1279022"/>
                <a:ext cx="1594003" cy="76200"/>
              </a:xfrm>
              <a:prstGeom prst="leftArrow">
                <a:avLst>
                  <a:gd name="adj1" fmla="val 50000"/>
                  <a:gd name="adj2" fmla="val 1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AutoShape 16"/>
              <p:cNvSpPr>
                <a:spLocks noChangeArrowheads="1"/>
              </p:cNvSpPr>
              <p:nvPr/>
            </p:nvSpPr>
            <p:spPr bwMode="auto">
              <a:xfrm flipH="1">
                <a:off x="4137498" y="864613"/>
                <a:ext cx="93603" cy="448507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Text Box 18"/>
              <p:cNvSpPr txBox="1">
                <a:spLocks noChangeArrowheads="1"/>
              </p:cNvSpPr>
              <p:nvPr/>
            </p:nvSpPr>
            <p:spPr bwMode="auto">
              <a:xfrm>
                <a:off x="1634952" y="3139048"/>
                <a:ext cx="97394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NH</a:t>
                </a:r>
                <a:r>
                  <a:rPr lang="en-US" baseline="-25000" dirty="0"/>
                  <a:t>4,</a:t>
                </a:r>
                <a:r>
                  <a:rPr lang="en-US" dirty="0"/>
                  <a:t> SH</a:t>
                </a:r>
                <a:r>
                  <a:rPr lang="en-US" baseline="-25000" dirty="0"/>
                  <a:t>2</a:t>
                </a:r>
                <a:endParaRPr lang="en-US" sz="1800" baseline="-25000" dirty="0"/>
              </a:p>
            </p:txBody>
          </p:sp>
          <p:sp>
            <p:nvSpPr>
              <p:cNvPr id="74" name="AutoShape 17"/>
              <p:cNvSpPr>
                <a:spLocks noChangeArrowheads="1"/>
              </p:cNvSpPr>
              <p:nvPr/>
            </p:nvSpPr>
            <p:spPr bwMode="auto">
              <a:xfrm rot="16200000" flipH="1">
                <a:off x="1962461" y="2761064"/>
                <a:ext cx="76200" cy="228600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Text Box 18"/>
              <p:cNvSpPr txBox="1">
                <a:spLocks noChangeArrowheads="1"/>
              </p:cNvSpPr>
              <p:nvPr/>
            </p:nvSpPr>
            <p:spPr bwMode="auto">
              <a:xfrm>
                <a:off x="3720090" y="1104198"/>
                <a:ext cx="99257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N</a:t>
                </a:r>
                <a:r>
                  <a:rPr lang="en-US" sz="1800" dirty="0"/>
                  <a:t>O</a:t>
                </a:r>
                <a:r>
                  <a:rPr lang="en-US" baseline="-25000" dirty="0"/>
                  <a:t>2,</a:t>
                </a:r>
                <a:r>
                  <a:rPr lang="en-US" dirty="0"/>
                  <a:t> SO</a:t>
                </a:r>
                <a:r>
                  <a:rPr lang="en-US" baseline="-25000" dirty="0"/>
                  <a:t>3</a:t>
                </a:r>
                <a:endParaRPr lang="en-US" sz="1800" baseline="-25000" dirty="0"/>
              </a:p>
            </p:txBody>
          </p:sp>
          <p:sp>
            <p:nvSpPr>
              <p:cNvPr id="77" name="AutoShape 17"/>
              <p:cNvSpPr>
                <a:spLocks noChangeArrowheads="1"/>
              </p:cNvSpPr>
              <p:nvPr/>
            </p:nvSpPr>
            <p:spPr bwMode="auto">
              <a:xfrm rot="16200000" flipH="1">
                <a:off x="2609477" y="3247664"/>
                <a:ext cx="76200" cy="228600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Text Box 18"/>
              <p:cNvSpPr txBox="1">
                <a:spLocks noChangeArrowheads="1"/>
              </p:cNvSpPr>
              <p:nvPr/>
            </p:nvSpPr>
            <p:spPr bwMode="auto">
              <a:xfrm>
                <a:off x="2776584" y="3171136"/>
                <a:ext cx="98510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-NH</a:t>
                </a:r>
                <a:r>
                  <a:rPr lang="en-US" baseline="-25000" dirty="0"/>
                  <a:t>3,</a:t>
                </a:r>
                <a:r>
                  <a:rPr lang="en-US" dirty="0"/>
                  <a:t>-SH</a:t>
                </a:r>
                <a:endParaRPr lang="en-US" sz="1800" baseline="-25000" dirty="0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78584" y="577176"/>
            <a:ext cx="1600200" cy="2444782"/>
            <a:chOff x="478584" y="577176"/>
            <a:chExt cx="1600200" cy="2444782"/>
          </a:xfrm>
        </p:grpSpPr>
        <p:sp>
          <p:nvSpPr>
            <p:cNvPr id="159759" name="Text Box 15"/>
            <p:cNvSpPr txBox="1">
              <a:spLocks noChangeArrowheads="1"/>
            </p:cNvSpPr>
            <p:nvPr/>
          </p:nvSpPr>
          <p:spPr bwMode="auto">
            <a:xfrm>
              <a:off x="630984" y="1509626"/>
              <a:ext cx="1447800" cy="8255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 dirty="0" err="1"/>
                <a:t>Reacciones</a:t>
              </a:r>
              <a:r>
                <a:rPr lang="en-US" sz="1600" dirty="0"/>
                <a:t> </a:t>
              </a:r>
            </a:p>
            <a:p>
              <a:pPr algn="ctr"/>
              <a:r>
                <a:rPr lang="en-US" sz="1600" dirty="0" err="1"/>
                <a:t>Dependientes</a:t>
              </a:r>
              <a:endParaRPr lang="en-US" sz="1600" dirty="0"/>
            </a:p>
            <a:p>
              <a:pPr algn="ctr"/>
              <a:r>
                <a:rPr lang="en-US" sz="1600" dirty="0"/>
                <a:t> de </a:t>
              </a:r>
              <a:r>
                <a:rPr lang="en-US" sz="1600" dirty="0" err="1"/>
                <a:t>luz</a:t>
              </a:r>
              <a:endParaRPr lang="en-US" sz="1600" dirty="0"/>
            </a:p>
          </p:txBody>
        </p:sp>
        <p:sp>
          <p:nvSpPr>
            <p:cNvPr id="159760" name="AutoShape 16"/>
            <p:cNvSpPr>
              <a:spLocks noChangeArrowheads="1"/>
            </p:cNvSpPr>
            <p:nvPr/>
          </p:nvSpPr>
          <p:spPr bwMode="auto">
            <a:xfrm>
              <a:off x="1164384" y="242402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2" name="Text Box 18"/>
            <p:cNvSpPr txBox="1">
              <a:spLocks noChangeArrowheads="1"/>
            </p:cNvSpPr>
            <p:nvPr/>
          </p:nvSpPr>
          <p:spPr bwMode="auto">
            <a:xfrm>
              <a:off x="478584" y="2652626"/>
              <a:ext cx="14389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ATP + NADPH</a:t>
              </a:r>
            </a:p>
          </p:txBody>
        </p:sp>
        <p:sp>
          <p:nvSpPr>
            <p:cNvPr id="80" name="AutoShape 16"/>
            <p:cNvSpPr>
              <a:spLocks noChangeArrowheads="1"/>
            </p:cNvSpPr>
            <p:nvPr/>
          </p:nvSpPr>
          <p:spPr bwMode="auto">
            <a:xfrm flipH="1" flipV="1">
              <a:off x="1275303" y="958155"/>
              <a:ext cx="93603" cy="641733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Text Box 18"/>
            <p:cNvSpPr txBox="1">
              <a:spLocks noChangeArrowheads="1"/>
            </p:cNvSpPr>
            <p:nvPr/>
          </p:nvSpPr>
          <p:spPr bwMode="auto">
            <a:xfrm>
              <a:off x="1161157" y="577176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/>
                <a:t>O</a:t>
              </a:r>
              <a:r>
                <a:rPr lang="en-US" sz="1800" baseline="-25000" dirty="0"/>
                <a:t>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83493" y="554720"/>
            <a:ext cx="1120820" cy="763752"/>
            <a:chOff x="4746258" y="554720"/>
            <a:chExt cx="1120820" cy="763752"/>
          </a:xfrm>
        </p:grpSpPr>
        <p:sp>
          <p:nvSpPr>
            <p:cNvPr id="82" name="Text Box 18"/>
            <p:cNvSpPr txBox="1">
              <a:spLocks noChangeArrowheads="1"/>
            </p:cNvSpPr>
            <p:nvPr/>
          </p:nvSpPr>
          <p:spPr bwMode="auto">
            <a:xfrm>
              <a:off x="4746258" y="554720"/>
              <a:ext cx="11208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err="1"/>
                <a:t>Minerales</a:t>
              </a:r>
              <a:endParaRPr lang="en-US" sz="1800" baseline="-25000" dirty="0"/>
            </a:p>
          </p:txBody>
        </p:sp>
        <p:sp>
          <p:nvSpPr>
            <p:cNvPr id="83" name="AutoShape 16"/>
            <p:cNvSpPr>
              <a:spLocks noChangeArrowheads="1"/>
            </p:cNvSpPr>
            <p:nvPr/>
          </p:nvSpPr>
          <p:spPr bwMode="auto">
            <a:xfrm flipH="1">
              <a:off x="5198922" y="869965"/>
              <a:ext cx="93603" cy="448507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41151" y="1466866"/>
            <a:ext cx="1590233" cy="1323873"/>
            <a:chOff x="2241151" y="1466866"/>
            <a:chExt cx="1590233" cy="1323873"/>
          </a:xfrm>
        </p:grpSpPr>
        <p:sp>
          <p:nvSpPr>
            <p:cNvPr id="159822" name="Text Box 78"/>
            <p:cNvSpPr txBox="1">
              <a:spLocks noChangeArrowheads="1"/>
            </p:cNvSpPr>
            <p:nvPr/>
          </p:nvSpPr>
          <p:spPr bwMode="auto">
            <a:xfrm>
              <a:off x="2351834" y="1916026"/>
              <a:ext cx="11652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800" dirty="0"/>
                <a:t> </a:t>
              </a:r>
              <a:r>
                <a:rPr lang="en-US" altLang="ja-JP" sz="1800" dirty="0" err="1"/>
                <a:t>Shikimato</a:t>
              </a:r>
              <a:endParaRPr lang="en-US" sz="1800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241151" y="1466866"/>
              <a:ext cx="1590233" cy="1323873"/>
              <a:chOff x="2241151" y="1466866"/>
              <a:chExt cx="1590233" cy="1323873"/>
            </a:xfrm>
          </p:grpSpPr>
          <p:sp>
            <p:nvSpPr>
              <p:cNvPr id="159817" name="AutoShape 73"/>
              <p:cNvSpPr>
                <a:spLocks noChangeArrowheads="1"/>
              </p:cNvSpPr>
              <p:nvPr/>
            </p:nvSpPr>
            <p:spPr bwMode="auto">
              <a:xfrm>
                <a:off x="3450384" y="2576426"/>
                <a:ext cx="381000" cy="76200"/>
              </a:xfrm>
              <a:prstGeom prst="leftArrow">
                <a:avLst>
                  <a:gd name="adj1" fmla="val 50000"/>
                  <a:gd name="adj2" fmla="val 1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19" name="Text Box 75"/>
              <p:cNvSpPr txBox="1">
                <a:spLocks noChangeArrowheads="1"/>
              </p:cNvSpPr>
              <p:nvPr/>
            </p:nvSpPr>
            <p:spPr bwMode="auto">
              <a:xfrm>
                <a:off x="2459784" y="2424026"/>
                <a:ext cx="10223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 err="1"/>
                  <a:t>Piruvato</a:t>
                </a:r>
                <a:endParaRPr lang="en-US" sz="1800" dirty="0"/>
              </a:p>
            </p:txBody>
          </p:sp>
          <p:sp>
            <p:nvSpPr>
              <p:cNvPr id="159821" name="AutoShape 77"/>
              <p:cNvSpPr>
                <a:spLocks noChangeArrowheads="1"/>
              </p:cNvSpPr>
              <p:nvPr/>
            </p:nvSpPr>
            <p:spPr bwMode="auto">
              <a:xfrm>
                <a:off x="2916984" y="2271626"/>
                <a:ext cx="76200" cy="228600"/>
              </a:xfrm>
              <a:prstGeom prst="up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AutoShape 77"/>
              <p:cNvSpPr>
                <a:spLocks noChangeArrowheads="1"/>
              </p:cNvSpPr>
              <p:nvPr/>
            </p:nvSpPr>
            <p:spPr bwMode="auto">
              <a:xfrm>
                <a:off x="2949072" y="1782362"/>
                <a:ext cx="76200" cy="228600"/>
              </a:xfrm>
              <a:prstGeom prst="up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Text Box 78"/>
              <p:cNvSpPr txBox="1">
                <a:spLocks noChangeArrowheads="1"/>
              </p:cNvSpPr>
              <p:nvPr/>
            </p:nvSpPr>
            <p:spPr bwMode="auto">
              <a:xfrm>
                <a:off x="2241151" y="1466866"/>
                <a:ext cx="1424038" cy="3693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dirty="0"/>
                  <a:t>Met. </a:t>
                </a:r>
                <a:r>
                  <a:rPr lang="en-US" sz="1800" dirty="0" err="1"/>
                  <a:t>Secund</a:t>
                </a:r>
                <a:r>
                  <a:rPr lang="en-US" sz="1800" dirty="0"/>
                  <a:t>.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469184" y="4176626"/>
            <a:ext cx="3312696" cy="2209800"/>
            <a:chOff x="1469184" y="4176626"/>
            <a:chExt cx="3312696" cy="2209800"/>
          </a:xfrm>
        </p:grpSpPr>
        <p:grpSp>
          <p:nvGrpSpPr>
            <p:cNvPr id="7" name="Group 6"/>
            <p:cNvGrpSpPr/>
            <p:nvPr/>
          </p:nvGrpSpPr>
          <p:grpSpPr>
            <a:xfrm>
              <a:off x="1469184" y="4176626"/>
              <a:ext cx="2444082" cy="1381125"/>
              <a:chOff x="1469184" y="4176626"/>
              <a:chExt cx="2444082" cy="1381125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469184" y="4176626"/>
                <a:ext cx="2324100" cy="1381125"/>
                <a:chOff x="1469184" y="4176626"/>
                <a:chExt cx="2324100" cy="1381125"/>
              </a:xfrm>
            </p:grpSpPr>
            <p:sp>
              <p:nvSpPr>
                <p:cNvPr id="159771" name="Rectangle 27"/>
                <p:cNvSpPr>
                  <a:spLocks noChangeArrowheads="1"/>
                </p:cNvSpPr>
                <p:nvPr/>
              </p:nvSpPr>
              <p:spPr bwMode="auto">
                <a:xfrm>
                  <a:off x="2491534" y="4495714"/>
                  <a:ext cx="1301750" cy="3667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 dirty="0" err="1"/>
                    <a:t>Hexosas</a:t>
                  </a:r>
                  <a:r>
                    <a:rPr lang="en-US" sz="1800" dirty="0"/>
                    <a:t>-P</a:t>
                  </a:r>
                </a:p>
              </p:txBody>
            </p:sp>
            <p:sp>
              <p:nvSpPr>
                <p:cNvPr id="159772" name="AutoShape 28"/>
                <p:cNvSpPr>
                  <a:spLocks noChangeArrowheads="1"/>
                </p:cNvSpPr>
                <p:nvPr/>
              </p:nvSpPr>
              <p:spPr bwMode="auto">
                <a:xfrm>
                  <a:off x="2916984" y="4176626"/>
                  <a:ext cx="76200" cy="22860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773" name="Rectangle 29"/>
                <p:cNvSpPr>
                  <a:spLocks noChangeArrowheads="1"/>
                </p:cNvSpPr>
                <p:nvPr/>
              </p:nvSpPr>
              <p:spPr bwMode="auto">
                <a:xfrm>
                  <a:off x="1469184" y="5181514"/>
                  <a:ext cx="2214563" cy="376237"/>
                </a:xfrm>
                <a:prstGeom prst="rect">
                  <a:avLst/>
                </a:prstGeom>
                <a:noFill/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S</a:t>
                  </a:r>
                  <a:r>
                    <a:rPr lang="en-US" altLang="ja-JP" sz="1800"/>
                    <a:t>íntesis de Almidón</a:t>
                  </a:r>
                  <a:endParaRPr lang="en-US" sz="1800"/>
                </a:p>
              </p:txBody>
            </p:sp>
            <p:sp>
              <p:nvSpPr>
                <p:cNvPr id="159774" name="AutoShape 30"/>
                <p:cNvSpPr>
                  <a:spLocks noChangeArrowheads="1"/>
                </p:cNvSpPr>
                <p:nvPr/>
              </p:nvSpPr>
              <p:spPr bwMode="auto">
                <a:xfrm>
                  <a:off x="2916984" y="4862426"/>
                  <a:ext cx="76200" cy="22860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775" name="AutoShape 31"/>
                <p:cNvSpPr>
                  <a:spLocks noChangeArrowheads="1"/>
                </p:cNvSpPr>
                <p:nvPr/>
              </p:nvSpPr>
              <p:spPr bwMode="auto">
                <a:xfrm flipH="1" flipV="1">
                  <a:off x="2688384" y="4862426"/>
                  <a:ext cx="76200" cy="22860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776" name="AutoShape 32"/>
                <p:cNvSpPr>
                  <a:spLocks noChangeArrowheads="1"/>
                </p:cNvSpPr>
                <p:nvPr/>
              </p:nvSpPr>
              <p:spPr bwMode="auto">
                <a:xfrm flipH="1" flipV="1">
                  <a:off x="2688384" y="4176626"/>
                  <a:ext cx="76200" cy="22860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4" name="AutoShape 73"/>
              <p:cNvSpPr>
                <a:spLocks noChangeArrowheads="1"/>
              </p:cNvSpPr>
              <p:nvPr/>
            </p:nvSpPr>
            <p:spPr bwMode="auto">
              <a:xfrm>
                <a:off x="3532266" y="4667164"/>
                <a:ext cx="381000" cy="76200"/>
              </a:xfrm>
              <a:prstGeom prst="leftArrow">
                <a:avLst>
                  <a:gd name="adj1" fmla="val 50000"/>
                  <a:gd name="adj2" fmla="val 1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8" name="AutoShape 52"/>
            <p:cNvSpPr>
              <a:spLocks noChangeArrowheads="1"/>
            </p:cNvSpPr>
            <p:nvPr/>
          </p:nvSpPr>
          <p:spPr bwMode="auto">
            <a:xfrm>
              <a:off x="2962440" y="6310226"/>
              <a:ext cx="1143000" cy="76200"/>
            </a:xfrm>
            <a:prstGeom prst="rightArrow">
              <a:avLst>
                <a:gd name="adj1" fmla="val 50000"/>
                <a:gd name="adj2" fmla="val 2291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AutoShape 35"/>
            <p:cNvSpPr>
              <a:spLocks noChangeArrowheads="1"/>
            </p:cNvSpPr>
            <p:nvPr/>
          </p:nvSpPr>
          <p:spPr bwMode="auto">
            <a:xfrm flipH="1" flipV="1">
              <a:off x="4705680" y="575710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46024" y="476193"/>
            <a:ext cx="3657600" cy="4090793"/>
            <a:chOff x="5346024" y="476193"/>
            <a:chExt cx="3657600" cy="4090793"/>
          </a:xfrm>
        </p:grpSpPr>
        <p:grpSp>
          <p:nvGrpSpPr>
            <p:cNvPr id="9" name="Group 8"/>
            <p:cNvGrpSpPr/>
            <p:nvPr/>
          </p:nvGrpSpPr>
          <p:grpSpPr>
            <a:xfrm>
              <a:off x="5346024" y="476193"/>
              <a:ext cx="3657600" cy="4090793"/>
              <a:chOff x="5279184" y="583137"/>
              <a:chExt cx="3657600" cy="3898289"/>
            </a:xfrm>
          </p:grpSpPr>
          <p:sp>
            <p:nvSpPr>
              <p:cNvPr id="159800" name="Rectangle 56"/>
              <p:cNvSpPr>
                <a:spLocks noChangeArrowheads="1"/>
              </p:cNvSpPr>
              <p:nvPr/>
            </p:nvSpPr>
            <p:spPr bwMode="auto">
              <a:xfrm>
                <a:off x="5507784" y="1357226"/>
                <a:ext cx="3429000" cy="31242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05" name="AutoShape 61"/>
              <p:cNvSpPr>
                <a:spLocks noChangeArrowheads="1"/>
              </p:cNvSpPr>
              <p:nvPr/>
            </p:nvSpPr>
            <p:spPr bwMode="auto">
              <a:xfrm>
                <a:off x="5279184" y="2585448"/>
                <a:ext cx="381000" cy="106363"/>
              </a:xfrm>
              <a:prstGeom prst="rightArrow">
                <a:avLst>
                  <a:gd name="adj1" fmla="val 50000"/>
                  <a:gd name="adj2" fmla="val 89552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06" name="Rectangle 62"/>
              <p:cNvSpPr>
                <a:spLocks noChangeArrowheads="1"/>
              </p:cNvSpPr>
              <p:nvPr/>
            </p:nvSpPr>
            <p:spPr bwMode="auto">
              <a:xfrm>
                <a:off x="5768134" y="1922376"/>
                <a:ext cx="12636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Acetil-CoA</a:t>
                </a:r>
              </a:p>
            </p:txBody>
          </p:sp>
          <p:sp>
            <p:nvSpPr>
              <p:cNvPr id="159807" name="AutoShape 63"/>
              <p:cNvSpPr>
                <a:spLocks noChangeArrowheads="1"/>
              </p:cNvSpPr>
              <p:nvPr/>
            </p:nvSpPr>
            <p:spPr bwMode="auto">
              <a:xfrm>
                <a:off x="7031784" y="2074776"/>
                <a:ext cx="228600" cy="76200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08" name="AutoShape 64"/>
              <p:cNvSpPr>
                <a:spLocks noChangeArrowheads="1"/>
              </p:cNvSpPr>
              <p:nvPr/>
            </p:nvSpPr>
            <p:spPr bwMode="auto">
              <a:xfrm>
                <a:off x="7412784" y="1769976"/>
                <a:ext cx="914400" cy="914400"/>
              </a:xfrm>
              <a:custGeom>
                <a:avLst/>
                <a:gdLst>
                  <a:gd name="G0" fmla="+- 0 0 0"/>
                  <a:gd name="G1" fmla="+- 2660846 0 0"/>
                  <a:gd name="G2" fmla="+- 0 0 2660846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2660846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2660846"/>
                  <a:gd name="G36" fmla="sin G34 2660846"/>
                  <a:gd name="G37" fmla="+/ 2660846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70 w 21600"/>
                  <a:gd name="T5" fmla="*/ 7052 h 21600"/>
                  <a:gd name="T6" fmla="*/ 16949 w 21600"/>
                  <a:gd name="T7" fmla="*/ 16071 h 21600"/>
                  <a:gd name="T8" fmla="*/ 5735 w 21600"/>
                  <a:gd name="T9" fmla="*/ 8926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cubicBezTo>
                      <a:pt x="5400" y="13782"/>
                      <a:pt x="7817" y="16200"/>
                      <a:pt x="10800" y="16200"/>
                    </a:cubicBezTo>
                    <a:cubicBezTo>
                      <a:pt x="12376" y="16200"/>
                      <a:pt x="13874" y="15511"/>
                      <a:pt x="14899" y="14314"/>
                    </a:cubicBezTo>
                    <a:lnTo>
                      <a:pt x="18999" y="17828"/>
                    </a:lnTo>
                    <a:cubicBezTo>
                      <a:pt x="16948" y="20222"/>
                      <a:pt x="13952" y="21599"/>
                      <a:pt x="10800" y="21599"/>
                    </a:cubicBezTo>
                    <a:cubicBezTo>
                      <a:pt x="4835" y="21600"/>
                      <a:pt x="0" y="16764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09" name="Rectangle 65"/>
              <p:cNvSpPr>
                <a:spLocks noChangeArrowheads="1"/>
              </p:cNvSpPr>
              <p:nvPr/>
            </p:nvSpPr>
            <p:spPr bwMode="auto">
              <a:xfrm>
                <a:off x="7104809" y="2765339"/>
                <a:ext cx="1679575" cy="376238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 err="1"/>
                  <a:t>Ciclo</a:t>
                </a:r>
                <a:r>
                  <a:rPr lang="en-US" sz="1800" dirty="0"/>
                  <a:t> de Krebs</a:t>
                </a:r>
              </a:p>
            </p:txBody>
          </p:sp>
          <p:sp>
            <p:nvSpPr>
              <p:cNvPr id="159810" name="Rectangle 66"/>
              <p:cNvSpPr>
                <a:spLocks noChangeArrowheads="1"/>
              </p:cNvSpPr>
              <p:nvPr/>
            </p:nvSpPr>
            <p:spPr bwMode="auto">
              <a:xfrm>
                <a:off x="5547882" y="2941260"/>
                <a:ext cx="1454150" cy="6413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 err="1"/>
                  <a:t>Respirac</a:t>
                </a:r>
                <a:r>
                  <a:rPr lang="en-US" altLang="ja-JP" sz="1800" dirty="0" err="1"/>
                  <a:t>ión</a:t>
                </a:r>
                <a:r>
                  <a:rPr lang="en-US" altLang="ja-JP" sz="1800" dirty="0"/>
                  <a:t> </a:t>
                </a:r>
              </a:p>
              <a:p>
                <a:r>
                  <a:rPr lang="en-US" altLang="ja-JP" sz="1800" dirty="0" err="1"/>
                  <a:t>Mitocondrial</a:t>
                </a:r>
                <a:endParaRPr lang="en-US" sz="1800" dirty="0"/>
              </a:p>
            </p:txBody>
          </p:sp>
          <p:sp>
            <p:nvSpPr>
              <p:cNvPr id="159824" name="Rectangle 80"/>
              <p:cNvSpPr>
                <a:spLocks noChangeArrowheads="1"/>
              </p:cNvSpPr>
              <p:nvPr/>
            </p:nvSpPr>
            <p:spPr bwMode="auto">
              <a:xfrm>
                <a:off x="5660184" y="2379576"/>
                <a:ext cx="10223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 err="1"/>
                  <a:t>Piruvato</a:t>
                </a:r>
                <a:endParaRPr lang="en-US" sz="1800" dirty="0"/>
              </a:p>
            </p:txBody>
          </p:sp>
          <p:sp>
            <p:nvSpPr>
              <p:cNvPr id="159825" name="AutoShape 81"/>
              <p:cNvSpPr>
                <a:spLocks noChangeArrowheads="1"/>
              </p:cNvSpPr>
              <p:nvPr/>
            </p:nvSpPr>
            <p:spPr bwMode="auto">
              <a:xfrm flipH="1" flipV="1">
                <a:off x="6193584" y="2227176"/>
                <a:ext cx="76200" cy="228600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AutoShape 16"/>
              <p:cNvSpPr>
                <a:spLocks noChangeArrowheads="1"/>
              </p:cNvSpPr>
              <p:nvPr/>
            </p:nvSpPr>
            <p:spPr bwMode="auto">
              <a:xfrm flipH="1">
                <a:off x="7444868" y="998908"/>
                <a:ext cx="93603" cy="641733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Text Box 18"/>
              <p:cNvSpPr txBox="1">
                <a:spLocks noChangeArrowheads="1"/>
              </p:cNvSpPr>
              <p:nvPr/>
            </p:nvSpPr>
            <p:spPr bwMode="auto">
              <a:xfrm>
                <a:off x="7314738" y="588058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/>
                  <a:t>O</a:t>
                </a:r>
                <a:r>
                  <a:rPr lang="en-US" sz="1800" baseline="-25000" dirty="0"/>
                  <a:t>2</a:t>
                </a:r>
              </a:p>
            </p:txBody>
          </p:sp>
          <p:sp>
            <p:nvSpPr>
              <p:cNvPr id="85" name="Text Box 18"/>
              <p:cNvSpPr txBox="1">
                <a:spLocks noChangeArrowheads="1"/>
              </p:cNvSpPr>
              <p:nvPr/>
            </p:nvSpPr>
            <p:spPr bwMode="auto">
              <a:xfrm>
                <a:off x="8058909" y="583137"/>
                <a:ext cx="53655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/>
                  <a:t>CO</a:t>
                </a:r>
                <a:r>
                  <a:rPr lang="en-US" sz="1800" baseline="-25000" dirty="0"/>
                  <a:t>2</a:t>
                </a:r>
              </a:p>
            </p:txBody>
          </p:sp>
          <p:sp>
            <p:nvSpPr>
              <p:cNvPr id="87" name="AutoShape 16"/>
              <p:cNvSpPr>
                <a:spLocks noChangeArrowheads="1"/>
              </p:cNvSpPr>
              <p:nvPr/>
            </p:nvSpPr>
            <p:spPr bwMode="auto">
              <a:xfrm flipH="1" flipV="1">
                <a:off x="8260338" y="994564"/>
                <a:ext cx="93603" cy="641733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0" name="Text Box 18"/>
            <p:cNvSpPr txBox="1">
              <a:spLocks noChangeArrowheads="1"/>
            </p:cNvSpPr>
            <p:nvPr/>
          </p:nvSpPr>
          <p:spPr bwMode="auto">
            <a:xfrm>
              <a:off x="7391150" y="3347786"/>
              <a:ext cx="13196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ATP + NADH </a:t>
              </a:r>
            </a:p>
          </p:txBody>
        </p:sp>
        <p:sp>
          <p:nvSpPr>
            <p:cNvPr id="101" name="AutoShape 16"/>
            <p:cNvSpPr>
              <a:spLocks noChangeArrowheads="1"/>
            </p:cNvSpPr>
            <p:nvPr/>
          </p:nvSpPr>
          <p:spPr bwMode="auto">
            <a:xfrm>
              <a:off x="7912748" y="3190624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" name="AutoShape 16"/>
            <p:cNvSpPr>
              <a:spLocks noChangeArrowheads="1"/>
            </p:cNvSpPr>
            <p:nvPr/>
          </p:nvSpPr>
          <p:spPr bwMode="auto">
            <a:xfrm>
              <a:off x="8212196" y="3690592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65"/>
            <p:cNvSpPr>
              <a:spLocks noChangeArrowheads="1"/>
            </p:cNvSpPr>
            <p:nvPr/>
          </p:nvSpPr>
          <p:spPr bwMode="auto">
            <a:xfrm>
              <a:off x="7407159" y="3830962"/>
              <a:ext cx="1266467" cy="64633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err="1"/>
                <a:t>Caden</a:t>
              </a:r>
              <a:r>
                <a:rPr lang="en-US" dirty="0" err="1"/>
                <a:t>a</a:t>
              </a:r>
              <a:r>
                <a:rPr lang="en-US" dirty="0"/>
                <a:t> </a:t>
              </a:r>
            </a:p>
            <a:p>
              <a:pPr algn="ctr"/>
              <a:r>
                <a:rPr lang="en-US" dirty="0" err="1"/>
                <a:t>respiratoria</a:t>
              </a:r>
              <a:endParaRPr lang="en-US" sz="1800" dirty="0"/>
            </a:p>
          </p:txBody>
        </p:sp>
        <p:sp>
          <p:nvSpPr>
            <p:cNvPr id="104" name="AutoShape 73"/>
            <p:cNvSpPr>
              <a:spLocks noChangeArrowheads="1"/>
            </p:cNvSpPr>
            <p:nvPr/>
          </p:nvSpPr>
          <p:spPr bwMode="auto">
            <a:xfrm>
              <a:off x="6915867" y="4100426"/>
              <a:ext cx="381000" cy="76200"/>
            </a:xfrm>
            <a:prstGeom prst="leftArrow">
              <a:avLst>
                <a:gd name="adj1" fmla="val 50000"/>
                <a:gd name="adj2" fmla="val 1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Text Box 18"/>
            <p:cNvSpPr txBox="1">
              <a:spLocks noChangeArrowheads="1"/>
            </p:cNvSpPr>
            <p:nvPr/>
          </p:nvSpPr>
          <p:spPr bwMode="auto">
            <a:xfrm>
              <a:off x="6279866" y="3942318"/>
              <a:ext cx="5319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ATP 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464122" y="-2"/>
            <a:ext cx="684812" cy="1599890"/>
            <a:chOff x="4464122" y="-2"/>
            <a:chExt cx="684812" cy="1599890"/>
          </a:xfrm>
        </p:grpSpPr>
        <p:sp>
          <p:nvSpPr>
            <p:cNvPr id="109" name="Text Box 18"/>
            <p:cNvSpPr txBox="1">
              <a:spLocks noChangeArrowheads="1"/>
            </p:cNvSpPr>
            <p:nvPr/>
          </p:nvSpPr>
          <p:spPr bwMode="auto">
            <a:xfrm>
              <a:off x="4464122" y="-2"/>
              <a:ext cx="6848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dirty="0"/>
                <a:t>Agua</a:t>
              </a:r>
            </a:p>
          </p:txBody>
        </p:sp>
        <p:sp>
          <p:nvSpPr>
            <p:cNvPr id="110" name="AutoShape 16"/>
            <p:cNvSpPr>
              <a:spLocks noChangeArrowheads="1"/>
            </p:cNvSpPr>
            <p:nvPr/>
          </p:nvSpPr>
          <p:spPr bwMode="auto">
            <a:xfrm flipH="1">
              <a:off x="4705680" y="366386"/>
              <a:ext cx="208954" cy="1233502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836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863860" y="239032"/>
            <a:ext cx="7624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Cu</a:t>
            </a:r>
            <a:r>
              <a:rPr lang="de-DE" sz="2400" dirty="0" err="1"/>
              <a:t>ál</a:t>
            </a:r>
            <a:r>
              <a:rPr lang="de-DE" sz="2400" dirty="0"/>
              <a:t> es </a:t>
            </a:r>
            <a:r>
              <a:rPr lang="de-DE" sz="2400" dirty="0" err="1"/>
              <a:t>el</a:t>
            </a:r>
            <a:r>
              <a:rPr lang="de-DE" sz="2400" dirty="0"/>
              <a:t> </a:t>
            </a:r>
            <a:r>
              <a:rPr lang="de-DE" sz="2400" dirty="0" err="1"/>
              <a:t>sentido</a:t>
            </a:r>
            <a:r>
              <a:rPr lang="de-DE" sz="2400" dirty="0"/>
              <a:t> de </a:t>
            </a:r>
            <a:r>
              <a:rPr lang="de-DE" sz="2400" dirty="0" err="1"/>
              <a:t>hacer</a:t>
            </a:r>
            <a:r>
              <a:rPr lang="de-DE" sz="2400" dirty="0"/>
              <a:t> </a:t>
            </a:r>
            <a:r>
              <a:rPr lang="de-DE" sz="2400" dirty="0" err="1"/>
              <a:t>y</a:t>
            </a:r>
            <a:r>
              <a:rPr lang="de-DE" sz="2400" dirty="0"/>
              <a:t> </a:t>
            </a:r>
            <a:r>
              <a:rPr lang="de-DE" sz="2400" dirty="0" err="1"/>
              <a:t>estudiar</a:t>
            </a:r>
            <a:r>
              <a:rPr lang="de-DE" sz="2400" dirty="0"/>
              <a:t> </a:t>
            </a:r>
            <a:r>
              <a:rPr lang="de-DE" sz="2400" dirty="0" err="1"/>
              <a:t>mapas</a:t>
            </a:r>
            <a:r>
              <a:rPr lang="de-DE" sz="2400" dirty="0"/>
              <a:t> (</a:t>
            </a:r>
            <a:r>
              <a:rPr lang="de-DE" sz="2400" dirty="0" err="1"/>
              <a:t>metabólicos</a:t>
            </a:r>
            <a:r>
              <a:rPr lang="de-DE" sz="2400" dirty="0"/>
              <a:t>)?</a:t>
            </a:r>
            <a:endParaRPr lang="en-US" sz="2400" dirty="0"/>
          </a:p>
        </p:txBody>
      </p:sp>
      <p:sp>
        <p:nvSpPr>
          <p:cNvPr id="4" name="Rectangle 2"/>
          <p:cNvSpPr/>
          <p:nvPr/>
        </p:nvSpPr>
        <p:spPr>
          <a:xfrm>
            <a:off x="183712" y="1464601"/>
            <a:ext cx="31561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Respuesta</a:t>
            </a:r>
            <a:r>
              <a:rPr lang="en-US" sz="2400" dirty="0"/>
              <a:t> 1</a:t>
            </a:r>
          </a:p>
          <a:p>
            <a:r>
              <a:rPr lang="en-US" sz="2400" dirty="0" err="1"/>
              <a:t>Representar</a:t>
            </a:r>
            <a:r>
              <a:rPr lang="en-US" sz="2400" dirty="0"/>
              <a:t> la </a:t>
            </a:r>
            <a:r>
              <a:rPr lang="en-US" sz="2400" dirty="0" err="1"/>
              <a:t>realidad</a:t>
            </a:r>
            <a:r>
              <a:rPr lang="en-US" sz="2400" dirty="0"/>
              <a:t>,</a:t>
            </a:r>
          </a:p>
          <a:p>
            <a:r>
              <a:rPr lang="en-US" sz="2400" dirty="0" err="1"/>
              <a:t>reproducir</a:t>
            </a:r>
            <a:r>
              <a:rPr lang="en-US" sz="2400" dirty="0"/>
              <a:t> la </a:t>
            </a:r>
            <a:r>
              <a:rPr lang="en-US" sz="2400" dirty="0" err="1"/>
              <a:t>realidad</a:t>
            </a:r>
            <a:endParaRPr lang="en-US" sz="2400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183" y="762493"/>
            <a:ext cx="4366250" cy="2604546"/>
          </a:xfrm>
          <a:prstGeom prst="rect">
            <a:avLst/>
          </a:prstGeom>
        </p:spPr>
      </p:pic>
      <p:sp>
        <p:nvSpPr>
          <p:cNvPr id="6" name="Rectangle 2"/>
          <p:cNvSpPr/>
          <p:nvPr/>
        </p:nvSpPr>
        <p:spPr>
          <a:xfrm>
            <a:off x="183712" y="4637959"/>
            <a:ext cx="392145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Respuesta</a:t>
            </a:r>
            <a:r>
              <a:rPr lang="en-US" sz="2400" dirty="0"/>
              <a:t> 2</a:t>
            </a:r>
          </a:p>
          <a:p>
            <a:r>
              <a:rPr lang="en-US" sz="2400" dirty="0" err="1"/>
              <a:t>Disponer</a:t>
            </a:r>
            <a:r>
              <a:rPr lang="en-US" sz="2400" dirty="0"/>
              <a:t> de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herramienta</a:t>
            </a:r>
            <a:r>
              <a:rPr lang="en-US" sz="2400" dirty="0"/>
              <a:t> </a:t>
            </a:r>
          </a:p>
          <a:p>
            <a:r>
              <a:rPr lang="en-US" sz="2400" dirty="0"/>
              <a:t>para </a:t>
            </a:r>
            <a:r>
              <a:rPr lang="en-US" sz="2400" dirty="0" err="1"/>
              <a:t>tomar</a:t>
            </a:r>
            <a:r>
              <a:rPr lang="en-US" sz="2400" dirty="0"/>
              <a:t> </a:t>
            </a:r>
            <a:r>
              <a:rPr lang="en-US" sz="2400" dirty="0" err="1"/>
              <a:t>decisiones</a:t>
            </a:r>
            <a:endParaRPr lang="en-US" sz="2400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228" y="3618249"/>
            <a:ext cx="3753569" cy="32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6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82" name="Rectangle 38"/>
          <p:cNvSpPr>
            <a:spLocks noChangeArrowheads="1"/>
          </p:cNvSpPr>
          <p:nvPr/>
        </p:nvSpPr>
        <p:spPr bwMode="auto">
          <a:xfrm>
            <a:off x="326184" y="1172693"/>
            <a:ext cx="8763000" cy="468033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9751" name="Rectangle 7"/>
          <p:cNvSpPr>
            <a:spLocks noChangeArrowheads="1"/>
          </p:cNvSpPr>
          <p:nvPr/>
        </p:nvSpPr>
        <p:spPr bwMode="auto">
          <a:xfrm>
            <a:off x="478584" y="1433426"/>
            <a:ext cx="3200400" cy="426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9758" name="Text Box 14"/>
          <p:cNvSpPr txBox="1">
            <a:spLocks noChangeArrowheads="1"/>
          </p:cNvSpPr>
          <p:nvPr/>
        </p:nvSpPr>
        <p:spPr bwMode="auto">
          <a:xfrm>
            <a:off x="4158409" y="2720889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59815" name="Group 71"/>
          <p:cNvGrpSpPr>
            <a:grpSpLocks/>
          </p:cNvGrpSpPr>
          <p:nvPr/>
        </p:nvGrpSpPr>
        <p:grpSpPr bwMode="auto">
          <a:xfrm>
            <a:off x="5355384" y="4633826"/>
            <a:ext cx="3886200" cy="1781175"/>
            <a:chOff x="3264" y="2976"/>
            <a:chExt cx="2448" cy="1122"/>
          </a:xfrm>
        </p:grpSpPr>
        <p:sp>
          <p:nvSpPr>
            <p:cNvPr id="159784" name="AutoShape 40"/>
            <p:cNvSpPr>
              <a:spLocks noChangeArrowheads="1"/>
            </p:cNvSpPr>
            <p:nvPr/>
          </p:nvSpPr>
          <p:spPr bwMode="auto">
            <a:xfrm>
              <a:off x="3264" y="2976"/>
              <a:ext cx="720" cy="48"/>
            </a:xfrm>
            <a:prstGeom prst="rightArrow">
              <a:avLst>
                <a:gd name="adj1" fmla="val 50000"/>
                <a:gd name="adj2" fmla="val 2291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5" name="AutoShape 41"/>
            <p:cNvSpPr>
              <a:spLocks noChangeArrowheads="1"/>
            </p:cNvSpPr>
            <p:nvPr/>
          </p:nvSpPr>
          <p:spPr bwMode="auto">
            <a:xfrm>
              <a:off x="3972" y="3072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6" name="Rectangle 42"/>
            <p:cNvSpPr>
              <a:spLocks noChangeArrowheads="1"/>
            </p:cNvSpPr>
            <p:nvPr/>
          </p:nvSpPr>
          <p:spPr bwMode="auto">
            <a:xfrm>
              <a:off x="3588" y="3244"/>
              <a:ext cx="834" cy="41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S</a:t>
              </a:r>
              <a:r>
                <a:rPr lang="en-US" altLang="ja-JP" sz="1800"/>
                <a:t>íntesis de</a:t>
              </a:r>
            </a:p>
            <a:p>
              <a:r>
                <a:rPr lang="en-US" altLang="ja-JP" sz="1800"/>
                <a:t> Celulosa</a:t>
              </a:r>
              <a:endParaRPr lang="en-US" sz="1800"/>
            </a:p>
          </p:txBody>
        </p:sp>
        <p:sp>
          <p:nvSpPr>
            <p:cNvPr id="159787" name="Oval 43"/>
            <p:cNvSpPr>
              <a:spLocks noChangeArrowheads="1"/>
            </p:cNvSpPr>
            <p:nvPr/>
          </p:nvSpPr>
          <p:spPr bwMode="auto">
            <a:xfrm>
              <a:off x="4560" y="3216"/>
              <a:ext cx="384" cy="3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8" name="AutoShape 44"/>
            <p:cNvSpPr>
              <a:spLocks noChangeArrowheads="1"/>
            </p:cNvSpPr>
            <p:nvPr/>
          </p:nvSpPr>
          <p:spPr bwMode="auto">
            <a:xfrm>
              <a:off x="4512" y="3360"/>
              <a:ext cx="144" cy="48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9" name="Oval 45"/>
            <p:cNvSpPr>
              <a:spLocks noChangeArrowheads="1"/>
            </p:cNvSpPr>
            <p:nvPr/>
          </p:nvSpPr>
          <p:spPr bwMode="auto">
            <a:xfrm>
              <a:off x="5088" y="3408"/>
              <a:ext cx="384" cy="3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1" name="AutoShape 47"/>
            <p:cNvSpPr>
              <a:spLocks noChangeArrowheads="1"/>
            </p:cNvSpPr>
            <p:nvPr/>
          </p:nvSpPr>
          <p:spPr bwMode="auto">
            <a:xfrm>
              <a:off x="5232" y="3696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2" name="Text Box 48"/>
            <p:cNvSpPr txBox="1">
              <a:spLocks noChangeArrowheads="1"/>
            </p:cNvSpPr>
            <p:nvPr/>
          </p:nvSpPr>
          <p:spPr bwMode="auto">
            <a:xfrm>
              <a:off x="4748" y="3867"/>
              <a:ext cx="9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Pared celular</a:t>
              </a:r>
            </a:p>
          </p:txBody>
        </p:sp>
      </p:grpSp>
      <p:grpSp>
        <p:nvGrpSpPr>
          <p:cNvPr id="159814" name="Group 70"/>
          <p:cNvGrpSpPr>
            <a:grpSpLocks/>
          </p:cNvGrpSpPr>
          <p:nvPr/>
        </p:nvGrpSpPr>
        <p:grpSpPr bwMode="auto">
          <a:xfrm>
            <a:off x="661147" y="3719426"/>
            <a:ext cx="4656137" cy="2927350"/>
            <a:chOff x="307" y="2400"/>
            <a:chExt cx="2933" cy="1844"/>
          </a:xfrm>
        </p:grpSpPr>
        <p:sp>
          <p:nvSpPr>
            <p:cNvPr id="159766" name="AutoShape 22"/>
            <p:cNvSpPr>
              <a:spLocks noChangeArrowheads="1"/>
            </p:cNvSpPr>
            <p:nvPr/>
          </p:nvSpPr>
          <p:spPr bwMode="auto">
            <a:xfrm>
              <a:off x="2160" y="2487"/>
              <a:ext cx="144" cy="48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7" name="Rectangle 23"/>
            <p:cNvSpPr>
              <a:spLocks noChangeArrowheads="1"/>
            </p:cNvSpPr>
            <p:nvPr/>
          </p:nvSpPr>
          <p:spPr bwMode="auto">
            <a:xfrm>
              <a:off x="2400" y="2400"/>
              <a:ext cx="7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 err="1"/>
                <a:t>Triosas</a:t>
              </a:r>
              <a:r>
                <a:rPr lang="en-US" sz="1800" dirty="0"/>
                <a:t>-P</a:t>
              </a:r>
            </a:p>
          </p:txBody>
        </p:sp>
        <p:sp>
          <p:nvSpPr>
            <p:cNvPr id="159769" name="Rectangle 25"/>
            <p:cNvSpPr>
              <a:spLocks noChangeArrowheads="1"/>
            </p:cNvSpPr>
            <p:nvPr/>
          </p:nvSpPr>
          <p:spPr bwMode="auto">
            <a:xfrm>
              <a:off x="2420" y="2889"/>
              <a:ext cx="8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Hexosas-P</a:t>
              </a:r>
            </a:p>
          </p:txBody>
        </p:sp>
        <p:sp>
          <p:nvSpPr>
            <p:cNvPr id="159770" name="AutoShape 26"/>
            <p:cNvSpPr>
              <a:spLocks noChangeArrowheads="1"/>
            </p:cNvSpPr>
            <p:nvPr/>
          </p:nvSpPr>
          <p:spPr bwMode="auto">
            <a:xfrm>
              <a:off x="2688" y="2688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78" name="AutoShape 34"/>
            <p:cNvSpPr>
              <a:spLocks noChangeArrowheads="1"/>
            </p:cNvSpPr>
            <p:nvPr/>
          </p:nvSpPr>
          <p:spPr bwMode="auto">
            <a:xfrm>
              <a:off x="2688" y="3120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79" name="AutoShape 35"/>
            <p:cNvSpPr>
              <a:spLocks noChangeArrowheads="1"/>
            </p:cNvSpPr>
            <p:nvPr/>
          </p:nvSpPr>
          <p:spPr bwMode="auto">
            <a:xfrm flipH="1" flipV="1">
              <a:off x="2784" y="3120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0" name="AutoShape 36"/>
            <p:cNvSpPr>
              <a:spLocks noChangeArrowheads="1"/>
            </p:cNvSpPr>
            <p:nvPr/>
          </p:nvSpPr>
          <p:spPr bwMode="auto">
            <a:xfrm flipH="1" flipV="1">
              <a:off x="2784" y="2688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1" name="Rectangle 37"/>
            <p:cNvSpPr>
              <a:spLocks noChangeArrowheads="1"/>
            </p:cNvSpPr>
            <p:nvPr/>
          </p:nvSpPr>
          <p:spPr bwMode="auto">
            <a:xfrm>
              <a:off x="2349" y="3244"/>
              <a:ext cx="874" cy="41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S</a:t>
              </a:r>
              <a:r>
                <a:rPr lang="en-US" altLang="ja-JP" sz="1800"/>
                <a:t>íntesis de </a:t>
              </a:r>
            </a:p>
            <a:p>
              <a:pPr algn="ctr"/>
              <a:r>
                <a:rPr lang="en-US" altLang="ja-JP" sz="1800"/>
                <a:t>Sacarosa</a:t>
              </a:r>
              <a:endParaRPr lang="en-US" sz="1800"/>
            </a:p>
          </p:txBody>
        </p:sp>
        <p:sp>
          <p:nvSpPr>
            <p:cNvPr id="159793" name="AutoShape 49"/>
            <p:cNvSpPr>
              <a:spLocks noChangeArrowheads="1"/>
            </p:cNvSpPr>
            <p:nvPr/>
          </p:nvSpPr>
          <p:spPr bwMode="auto">
            <a:xfrm>
              <a:off x="2736" y="3696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4" name="Rectangle 50"/>
            <p:cNvSpPr>
              <a:spLocks noChangeArrowheads="1"/>
            </p:cNvSpPr>
            <p:nvPr/>
          </p:nvSpPr>
          <p:spPr bwMode="auto">
            <a:xfrm>
              <a:off x="2400" y="3840"/>
              <a:ext cx="7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800"/>
                <a:t> Sacarosa</a:t>
              </a:r>
              <a:endParaRPr lang="en-US" sz="1800"/>
            </a:p>
          </p:txBody>
        </p:sp>
        <p:sp>
          <p:nvSpPr>
            <p:cNvPr id="159796" name="AutoShape 52"/>
            <p:cNvSpPr>
              <a:spLocks noChangeArrowheads="1"/>
            </p:cNvSpPr>
            <p:nvPr/>
          </p:nvSpPr>
          <p:spPr bwMode="auto">
            <a:xfrm flipH="1">
              <a:off x="1728" y="3936"/>
              <a:ext cx="720" cy="48"/>
            </a:xfrm>
            <a:prstGeom prst="rightArrow">
              <a:avLst>
                <a:gd name="adj1" fmla="val 50000"/>
                <a:gd name="adj2" fmla="val 2291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7" name="Rectangle 53"/>
            <p:cNvSpPr>
              <a:spLocks noChangeArrowheads="1"/>
            </p:cNvSpPr>
            <p:nvPr/>
          </p:nvSpPr>
          <p:spPr bwMode="auto">
            <a:xfrm>
              <a:off x="307" y="3840"/>
              <a:ext cx="137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800"/>
                <a:t> Transporte a otros </a:t>
              </a:r>
            </a:p>
            <a:p>
              <a:pPr algn="ctr"/>
              <a:r>
                <a:rPr lang="en-US" altLang="ja-JP" sz="1800"/>
                <a:t>tejidos via floema</a:t>
              </a:r>
              <a:endParaRPr lang="en-US" sz="18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83784" y="2424026"/>
            <a:ext cx="1095375" cy="1295400"/>
            <a:chOff x="3983784" y="2424026"/>
            <a:chExt cx="1095375" cy="1295400"/>
          </a:xfrm>
        </p:grpSpPr>
        <p:sp>
          <p:nvSpPr>
            <p:cNvPr id="159798" name="AutoShape 54"/>
            <p:cNvSpPr>
              <a:spLocks noChangeArrowheads="1"/>
            </p:cNvSpPr>
            <p:nvPr/>
          </p:nvSpPr>
          <p:spPr bwMode="auto">
            <a:xfrm flipH="1" flipV="1">
              <a:off x="4517184" y="349082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9" name="AutoShape 55"/>
            <p:cNvSpPr>
              <a:spLocks noChangeArrowheads="1"/>
            </p:cNvSpPr>
            <p:nvPr/>
          </p:nvSpPr>
          <p:spPr bwMode="auto">
            <a:xfrm flipH="1" flipV="1">
              <a:off x="4517184" y="280502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01" name="Rectangle 57"/>
            <p:cNvSpPr>
              <a:spLocks noChangeArrowheads="1"/>
            </p:cNvSpPr>
            <p:nvPr/>
          </p:nvSpPr>
          <p:spPr bwMode="auto">
            <a:xfrm>
              <a:off x="3983784" y="3109826"/>
              <a:ext cx="1095375" cy="37623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Glic</a:t>
              </a:r>
              <a:r>
                <a:rPr lang="en-US" altLang="ja-JP" sz="1800"/>
                <a:t>ó</a:t>
              </a:r>
              <a:r>
                <a:rPr lang="en-US" sz="1800"/>
                <a:t>lisis</a:t>
              </a:r>
            </a:p>
          </p:txBody>
        </p:sp>
        <p:sp>
          <p:nvSpPr>
            <p:cNvPr id="159802" name="Rectangle 58"/>
            <p:cNvSpPr>
              <a:spLocks noChangeArrowheads="1"/>
            </p:cNvSpPr>
            <p:nvPr/>
          </p:nvSpPr>
          <p:spPr bwMode="auto">
            <a:xfrm>
              <a:off x="3983784" y="2424026"/>
              <a:ext cx="10223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 err="1"/>
                <a:t>Piruvato</a:t>
              </a:r>
              <a:endParaRPr lang="en-US" sz="18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31384" y="1814426"/>
            <a:ext cx="1590675" cy="609600"/>
            <a:chOff x="3831384" y="1814426"/>
            <a:chExt cx="1590675" cy="609600"/>
          </a:xfrm>
        </p:grpSpPr>
        <p:sp>
          <p:nvSpPr>
            <p:cNvPr id="159803" name="AutoShape 59"/>
            <p:cNvSpPr>
              <a:spLocks noChangeArrowheads="1"/>
            </p:cNvSpPr>
            <p:nvPr/>
          </p:nvSpPr>
          <p:spPr bwMode="auto">
            <a:xfrm flipH="1" flipV="1">
              <a:off x="4485434" y="219542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04" name="Rectangle 60"/>
            <p:cNvSpPr>
              <a:spLocks noChangeArrowheads="1"/>
            </p:cNvSpPr>
            <p:nvPr/>
          </p:nvSpPr>
          <p:spPr bwMode="auto">
            <a:xfrm>
              <a:off x="3831384" y="1814426"/>
              <a:ext cx="1590675" cy="376238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 err="1"/>
                <a:t>Fermentaci</a:t>
              </a:r>
              <a:r>
                <a:rPr lang="en-US" altLang="ja-JP" sz="1800" dirty="0" err="1"/>
                <a:t>ón</a:t>
              </a:r>
              <a:endParaRPr lang="en-US" sz="1800" dirty="0"/>
            </a:p>
          </p:txBody>
        </p:sp>
      </p:grpSp>
      <p:sp>
        <p:nvSpPr>
          <p:cNvPr id="64" name="Text Box 18"/>
          <p:cNvSpPr txBox="1">
            <a:spLocks noChangeArrowheads="1"/>
          </p:cNvSpPr>
          <p:nvPr/>
        </p:nvSpPr>
        <p:spPr bwMode="auto">
          <a:xfrm>
            <a:off x="82220" y="576105"/>
            <a:ext cx="536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CO</a:t>
            </a:r>
            <a:r>
              <a:rPr lang="en-US" sz="1800" baseline="-25000" dirty="0"/>
              <a:t>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3226" y="1104198"/>
            <a:ext cx="3342408" cy="3601066"/>
            <a:chOff x="203226" y="1104198"/>
            <a:chExt cx="3342408" cy="3601066"/>
          </a:xfrm>
        </p:grpSpPr>
        <p:sp>
          <p:nvSpPr>
            <p:cNvPr id="159764" name="AutoShape 20"/>
            <p:cNvSpPr>
              <a:spLocks noChangeArrowheads="1"/>
            </p:cNvSpPr>
            <p:nvPr/>
          </p:nvSpPr>
          <p:spPr bwMode="auto">
            <a:xfrm>
              <a:off x="2002584" y="3871826"/>
              <a:ext cx="228600" cy="7620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5" name="Rectangle 21"/>
            <p:cNvSpPr>
              <a:spLocks noChangeArrowheads="1"/>
            </p:cNvSpPr>
            <p:nvPr/>
          </p:nvSpPr>
          <p:spPr bwMode="auto">
            <a:xfrm>
              <a:off x="2383584" y="3733714"/>
              <a:ext cx="11620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Triosas-P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03226" y="1104198"/>
              <a:ext cx="1993033" cy="3601066"/>
              <a:chOff x="203226" y="1104198"/>
              <a:chExt cx="1993033" cy="3601066"/>
            </a:xfrm>
          </p:grpSpPr>
          <p:sp>
            <p:nvSpPr>
              <p:cNvPr id="159752" name="AutoShape 8"/>
              <p:cNvSpPr>
                <a:spLocks noChangeArrowheads="1"/>
              </p:cNvSpPr>
              <p:nvPr/>
            </p:nvSpPr>
            <p:spPr bwMode="auto">
              <a:xfrm>
                <a:off x="707184" y="3414626"/>
                <a:ext cx="914400" cy="914400"/>
              </a:xfrm>
              <a:custGeom>
                <a:avLst/>
                <a:gdLst>
                  <a:gd name="G0" fmla="+- 0 0 0"/>
                  <a:gd name="G1" fmla="+- 2660846 0 0"/>
                  <a:gd name="G2" fmla="+- 0 0 2660846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2660846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2660846"/>
                  <a:gd name="G36" fmla="sin G34 2660846"/>
                  <a:gd name="G37" fmla="+/ 2660846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70 w 21600"/>
                  <a:gd name="T5" fmla="*/ 7052 h 21600"/>
                  <a:gd name="T6" fmla="*/ 16949 w 21600"/>
                  <a:gd name="T7" fmla="*/ 16071 h 21600"/>
                  <a:gd name="T8" fmla="*/ 5735 w 21600"/>
                  <a:gd name="T9" fmla="*/ 8926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cubicBezTo>
                      <a:pt x="5400" y="13782"/>
                      <a:pt x="7817" y="16200"/>
                      <a:pt x="10800" y="16200"/>
                    </a:cubicBezTo>
                    <a:cubicBezTo>
                      <a:pt x="12376" y="16200"/>
                      <a:pt x="13874" y="15511"/>
                      <a:pt x="14899" y="14314"/>
                    </a:cubicBezTo>
                    <a:lnTo>
                      <a:pt x="18999" y="17828"/>
                    </a:lnTo>
                    <a:cubicBezTo>
                      <a:pt x="16948" y="20222"/>
                      <a:pt x="13952" y="21599"/>
                      <a:pt x="10800" y="21599"/>
                    </a:cubicBezTo>
                    <a:cubicBezTo>
                      <a:pt x="4835" y="21600"/>
                      <a:pt x="0" y="16764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61" name="AutoShape 17"/>
              <p:cNvSpPr>
                <a:spLocks noChangeArrowheads="1"/>
              </p:cNvSpPr>
              <p:nvPr/>
            </p:nvSpPr>
            <p:spPr bwMode="auto">
              <a:xfrm>
                <a:off x="1164384" y="3109826"/>
                <a:ext cx="76200" cy="228600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63" name="Rectangle 19"/>
              <p:cNvSpPr>
                <a:spLocks noChangeArrowheads="1"/>
              </p:cNvSpPr>
              <p:nvPr/>
            </p:nvSpPr>
            <p:spPr bwMode="auto">
              <a:xfrm>
                <a:off x="478584" y="4329026"/>
                <a:ext cx="1717675" cy="376238"/>
              </a:xfrm>
              <a:prstGeom prst="rect">
                <a:avLst/>
              </a:prstGeom>
              <a:noFill/>
              <a:ln w="9525">
                <a:solidFill>
                  <a:srgbClr val="00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Ciclo de Calvin</a:t>
                </a:r>
              </a:p>
            </p:txBody>
          </p:sp>
          <p:sp>
            <p:nvSpPr>
              <p:cNvPr id="66" name="AutoShape 16"/>
              <p:cNvSpPr>
                <a:spLocks noChangeArrowheads="1"/>
              </p:cNvSpPr>
              <p:nvPr/>
            </p:nvSpPr>
            <p:spPr bwMode="auto">
              <a:xfrm flipH="1">
                <a:off x="203226" y="1104198"/>
                <a:ext cx="93603" cy="2843828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AutoShape 20"/>
              <p:cNvSpPr>
                <a:spLocks noChangeArrowheads="1"/>
              </p:cNvSpPr>
              <p:nvPr/>
            </p:nvSpPr>
            <p:spPr bwMode="auto">
              <a:xfrm flipV="1">
                <a:off x="296831" y="3857538"/>
                <a:ext cx="364315" cy="90487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1634952" y="562736"/>
            <a:ext cx="3080933" cy="2977732"/>
            <a:chOff x="1634952" y="562736"/>
            <a:chExt cx="3080933" cy="2977732"/>
          </a:xfrm>
        </p:grpSpPr>
        <p:sp>
          <p:nvSpPr>
            <p:cNvPr id="68" name="AutoShape 16"/>
            <p:cNvSpPr>
              <a:spLocks noChangeArrowheads="1"/>
            </p:cNvSpPr>
            <p:nvPr/>
          </p:nvSpPr>
          <p:spPr bwMode="auto">
            <a:xfrm flipH="1">
              <a:off x="2119922" y="1356595"/>
              <a:ext cx="93603" cy="1821493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634952" y="562736"/>
              <a:ext cx="3080933" cy="2977732"/>
              <a:chOff x="1634952" y="562736"/>
              <a:chExt cx="3080933" cy="2977732"/>
            </a:xfrm>
          </p:grpSpPr>
          <p:sp>
            <p:nvSpPr>
              <p:cNvPr id="65" name="Text Box 18"/>
              <p:cNvSpPr txBox="1">
                <a:spLocks noChangeArrowheads="1"/>
              </p:cNvSpPr>
              <p:nvPr/>
            </p:nvSpPr>
            <p:spPr bwMode="auto">
              <a:xfrm>
                <a:off x="3684834" y="562736"/>
                <a:ext cx="103105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N</a:t>
                </a:r>
                <a:r>
                  <a:rPr lang="en-US" sz="1800" dirty="0"/>
                  <a:t>O</a:t>
                </a:r>
                <a:r>
                  <a:rPr lang="en-US" baseline="-25000" dirty="0"/>
                  <a:t>3,</a:t>
                </a:r>
                <a:r>
                  <a:rPr lang="en-US" dirty="0"/>
                  <a:t> SO</a:t>
                </a:r>
                <a:r>
                  <a:rPr lang="en-US" baseline="-25000" dirty="0"/>
                  <a:t>4</a:t>
                </a:r>
                <a:endParaRPr lang="en-US" sz="1800" baseline="-25000" dirty="0"/>
              </a:p>
            </p:txBody>
          </p:sp>
          <p:sp>
            <p:nvSpPr>
              <p:cNvPr id="71" name="AutoShape 73"/>
              <p:cNvSpPr>
                <a:spLocks noChangeArrowheads="1"/>
              </p:cNvSpPr>
              <p:nvPr/>
            </p:nvSpPr>
            <p:spPr bwMode="auto">
              <a:xfrm>
                <a:off x="2167684" y="1279022"/>
                <a:ext cx="1594003" cy="76200"/>
              </a:xfrm>
              <a:prstGeom prst="leftArrow">
                <a:avLst>
                  <a:gd name="adj1" fmla="val 50000"/>
                  <a:gd name="adj2" fmla="val 1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AutoShape 16"/>
              <p:cNvSpPr>
                <a:spLocks noChangeArrowheads="1"/>
              </p:cNvSpPr>
              <p:nvPr/>
            </p:nvSpPr>
            <p:spPr bwMode="auto">
              <a:xfrm flipH="1">
                <a:off x="4137498" y="864613"/>
                <a:ext cx="93603" cy="448507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Text Box 18"/>
              <p:cNvSpPr txBox="1">
                <a:spLocks noChangeArrowheads="1"/>
              </p:cNvSpPr>
              <p:nvPr/>
            </p:nvSpPr>
            <p:spPr bwMode="auto">
              <a:xfrm>
                <a:off x="1634952" y="3139048"/>
                <a:ext cx="97394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NH</a:t>
                </a:r>
                <a:r>
                  <a:rPr lang="en-US" baseline="-25000" dirty="0"/>
                  <a:t>4,</a:t>
                </a:r>
                <a:r>
                  <a:rPr lang="en-US" dirty="0"/>
                  <a:t> SH</a:t>
                </a:r>
                <a:r>
                  <a:rPr lang="en-US" baseline="-25000" dirty="0"/>
                  <a:t>2</a:t>
                </a:r>
                <a:endParaRPr lang="en-US" sz="1800" baseline="-25000" dirty="0"/>
              </a:p>
            </p:txBody>
          </p:sp>
          <p:sp>
            <p:nvSpPr>
              <p:cNvPr id="74" name="AutoShape 17"/>
              <p:cNvSpPr>
                <a:spLocks noChangeArrowheads="1"/>
              </p:cNvSpPr>
              <p:nvPr/>
            </p:nvSpPr>
            <p:spPr bwMode="auto">
              <a:xfrm rot="16200000" flipH="1">
                <a:off x="1962461" y="2761064"/>
                <a:ext cx="76200" cy="228600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Text Box 18"/>
              <p:cNvSpPr txBox="1">
                <a:spLocks noChangeArrowheads="1"/>
              </p:cNvSpPr>
              <p:nvPr/>
            </p:nvSpPr>
            <p:spPr bwMode="auto">
              <a:xfrm>
                <a:off x="3720090" y="1104198"/>
                <a:ext cx="99257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N</a:t>
                </a:r>
                <a:r>
                  <a:rPr lang="en-US" sz="1800" dirty="0"/>
                  <a:t>O</a:t>
                </a:r>
                <a:r>
                  <a:rPr lang="en-US" baseline="-25000" dirty="0"/>
                  <a:t>2,</a:t>
                </a:r>
                <a:r>
                  <a:rPr lang="en-US" dirty="0"/>
                  <a:t> SO</a:t>
                </a:r>
                <a:r>
                  <a:rPr lang="en-US" baseline="-25000" dirty="0"/>
                  <a:t>3</a:t>
                </a:r>
                <a:endParaRPr lang="en-US" sz="1800" baseline="-25000" dirty="0"/>
              </a:p>
            </p:txBody>
          </p:sp>
          <p:sp>
            <p:nvSpPr>
              <p:cNvPr id="77" name="AutoShape 17"/>
              <p:cNvSpPr>
                <a:spLocks noChangeArrowheads="1"/>
              </p:cNvSpPr>
              <p:nvPr/>
            </p:nvSpPr>
            <p:spPr bwMode="auto">
              <a:xfrm rot="16200000" flipH="1">
                <a:off x="2609477" y="3247664"/>
                <a:ext cx="76200" cy="228600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Text Box 18"/>
              <p:cNvSpPr txBox="1">
                <a:spLocks noChangeArrowheads="1"/>
              </p:cNvSpPr>
              <p:nvPr/>
            </p:nvSpPr>
            <p:spPr bwMode="auto">
              <a:xfrm>
                <a:off x="2776584" y="3171136"/>
                <a:ext cx="98510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-NH</a:t>
                </a:r>
                <a:r>
                  <a:rPr lang="en-US" baseline="-25000" dirty="0"/>
                  <a:t>3,</a:t>
                </a:r>
                <a:r>
                  <a:rPr lang="en-US" dirty="0"/>
                  <a:t>-SH</a:t>
                </a:r>
                <a:endParaRPr lang="en-US" sz="1800" baseline="-25000" dirty="0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78584" y="577176"/>
            <a:ext cx="1600200" cy="2444782"/>
            <a:chOff x="478584" y="577176"/>
            <a:chExt cx="1600200" cy="2444782"/>
          </a:xfrm>
        </p:grpSpPr>
        <p:sp>
          <p:nvSpPr>
            <p:cNvPr id="159759" name="Text Box 15"/>
            <p:cNvSpPr txBox="1">
              <a:spLocks noChangeArrowheads="1"/>
            </p:cNvSpPr>
            <p:nvPr/>
          </p:nvSpPr>
          <p:spPr bwMode="auto">
            <a:xfrm>
              <a:off x="630984" y="1509626"/>
              <a:ext cx="1447800" cy="8255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 dirty="0" err="1"/>
                <a:t>Reacciones</a:t>
              </a:r>
              <a:r>
                <a:rPr lang="en-US" sz="1600" dirty="0"/>
                <a:t> </a:t>
              </a:r>
            </a:p>
            <a:p>
              <a:pPr algn="ctr"/>
              <a:r>
                <a:rPr lang="en-US" sz="1600" dirty="0" err="1"/>
                <a:t>Dependientes</a:t>
              </a:r>
              <a:endParaRPr lang="en-US" sz="1600" dirty="0"/>
            </a:p>
            <a:p>
              <a:pPr algn="ctr"/>
              <a:r>
                <a:rPr lang="en-US" sz="1600" dirty="0"/>
                <a:t> de </a:t>
              </a:r>
              <a:r>
                <a:rPr lang="en-US" sz="1600" dirty="0" err="1"/>
                <a:t>luz</a:t>
              </a:r>
              <a:endParaRPr lang="en-US" sz="1600" dirty="0"/>
            </a:p>
          </p:txBody>
        </p:sp>
        <p:sp>
          <p:nvSpPr>
            <p:cNvPr id="159760" name="AutoShape 16"/>
            <p:cNvSpPr>
              <a:spLocks noChangeArrowheads="1"/>
            </p:cNvSpPr>
            <p:nvPr/>
          </p:nvSpPr>
          <p:spPr bwMode="auto">
            <a:xfrm>
              <a:off x="1164384" y="242402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2" name="Text Box 18"/>
            <p:cNvSpPr txBox="1">
              <a:spLocks noChangeArrowheads="1"/>
            </p:cNvSpPr>
            <p:nvPr/>
          </p:nvSpPr>
          <p:spPr bwMode="auto">
            <a:xfrm>
              <a:off x="478584" y="2652626"/>
              <a:ext cx="14389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ATP + NADPH</a:t>
              </a:r>
            </a:p>
          </p:txBody>
        </p:sp>
        <p:sp>
          <p:nvSpPr>
            <p:cNvPr id="80" name="AutoShape 16"/>
            <p:cNvSpPr>
              <a:spLocks noChangeArrowheads="1"/>
            </p:cNvSpPr>
            <p:nvPr/>
          </p:nvSpPr>
          <p:spPr bwMode="auto">
            <a:xfrm flipH="1" flipV="1">
              <a:off x="1275303" y="958155"/>
              <a:ext cx="93603" cy="641733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Text Box 18"/>
            <p:cNvSpPr txBox="1">
              <a:spLocks noChangeArrowheads="1"/>
            </p:cNvSpPr>
            <p:nvPr/>
          </p:nvSpPr>
          <p:spPr bwMode="auto">
            <a:xfrm>
              <a:off x="1161157" y="577176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/>
                <a:t>O</a:t>
              </a:r>
              <a:r>
                <a:rPr lang="en-US" sz="1800" baseline="-25000" dirty="0"/>
                <a:t>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83493" y="554720"/>
            <a:ext cx="1120820" cy="763752"/>
            <a:chOff x="4746258" y="554720"/>
            <a:chExt cx="1120820" cy="763752"/>
          </a:xfrm>
        </p:grpSpPr>
        <p:sp>
          <p:nvSpPr>
            <p:cNvPr id="82" name="Text Box 18"/>
            <p:cNvSpPr txBox="1">
              <a:spLocks noChangeArrowheads="1"/>
            </p:cNvSpPr>
            <p:nvPr/>
          </p:nvSpPr>
          <p:spPr bwMode="auto">
            <a:xfrm>
              <a:off x="4746258" y="554720"/>
              <a:ext cx="11208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err="1"/>
                <a:t>Minerales</a:t>
              </a:r>
              <a:endParaRPr lang="en-US" sz="1800" baseline="-25000" dirty="0"/>
            </a:p>
          </p:txBody>
        </p:sp>
        <p:sp>
          <p:nvSpPr>
            <p:cNvPr id="83" name="AutoShape 16"/>
            <p:cNvSpPr>
              <a:spLocks noChangeArrowheads="1"/>
            </p:cNvSpPr>
            <p:nvPr/>
          </p:nvSpPr>
          <p:spPr bwMode="auto">
            <a:xfrm flipH="1">
              <a:off x="5198922" y="869965"/>
              <a:ext cx="93603" cy="448507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41151" y="1466866"/>
            <a:ext cx="1590233" cy="1323873"/>
            <a:chOff x="2241151" y="1466866"/>
            <a:chExt cx="1590233" cy="1323873"/>
          </a:xfrm>
        </p:grpSpPr>
        <p:sp>
          <p:nvSpPr>
            <p:cNvPr id="159822" name="Text Box 78"/>
            <p:cNvSpPr txBox="1">
              <a:spLocks noChangeArrowheads="1"/>
            </p:cNvSpPr>
            <p:nvPr/>
          </p:nvSpPr>
          <p:spPr bwMode="auto">
            <a:xfrm>
              <a:off x="2351834" y="1916026"/>
              <a:ext cx="11652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800" dirty="0"/>
                <a:t> </a:t>
              </a:r>
              <a:r>
                <a:rPr lang="en-US" altLang="ja-JP" sz="1800" dirty="0" err="1"/>
                <a:t>Shikimato</a:t>
              </a:r>
              <a:endParaRPr lang="en-US" sz="1800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241151" y="1466866"/>
              <a:ext cx="1590233" cy="1323873"/>
              <a:chOff x="2241151" y="1466866"/>
              <a:chExt cx="1590233" cy="1323873"/>
            </a:xfrm>
          </p:grpSpPr>
          <p:sp>
            <p:nvSpPr>
              <p:cNvPr id="159817" name="AutoShape 73"/>
              <p:cNvSpPr>
                <a:spLocks noChangeArrowheads="1"/>
              </p:cNvSpPr>
              <p:nvPr/>
            </p:nvSpPr>
            <p:spPr bwMode="auto">
              <a:xfrm>
                <a:off x="3450384" y="2576426"/>
                <a:ext cx="381000" cy="76200"/>
              </a:xfrm>
              <a:prstGeom prst="leftArrow">
                <a:avLst>
                  <a:gd name="adj1" fmla="val 50000"/>
                  <a:gd name="adj2" fmla="val 1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19" name="Text Box 75"/>
              <p:cNvSpPr txBox="1">
                <a:spLocks noChangeArrowheads="1"/>
              </p:cNvSpPr>
              <p:nvPr/>
            </p:nvSpPr>
            <p:spPr bwMode="auto">
              <a:xfrm>
                <a:off x="2459784" y="2424026"/>
                <a:ext cx="10223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 err="1"/>
                  <a:t>Piruvato</a:t>
                </a:r>
                <a:endParaRPr lang="en-US" sz="1800" dirty="0"/>
              </a:p>
            </p:txBody>
          </p:sp>
          <p:sp>
            <p:nvSpPr>
              <p:cNvPr id="159821" name="AutoShape 77"/>
              <p:cNvSpPr>
                <a:spLocks noChangeArrowheads="1"/>
              </p:cNvSpPr>
              <p:nvPr/>
            </p:nvSpPr>
            <p:spPr bwMode="auto">
              <a:xfrm>
                <a:off x="2916984" y="2271626"/>
                <a:ext cx="76200" cy="228600"/>
              </a:xfrm>
              <a:prstGeom prst="up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AutoShape 77"/>
              <p:cNvSpPr>
                <a:spLocks noChangeArrowheads="1"/>
              </p:cNvSpPr>
              <p:nvPr/>
            </p:nvSpPr>
            <p:spPr bwMode="auto">
              <a:xfrm>
                <a:off x="2949072" y="1782362"/>
                <a:ext cx="76200" cy="228600"/>
              </a:xfrm>
              <a:prstGeom prst="up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Text Box 78"/>
              <p:cNvSpPr txBox="1">
                <a:spLocks noChangeArrowheads="1"/>
              </p:cNvSpPr>
              <p:nvPr/>
            </p:nvSpPr>
            <p:spPr bwMode="auto">
              <a:xfrm>
                <a:off x="2241151" y="1466866"/>
                <a:ext cx="1424038" cy="3693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dirty="0"/>
                  <a:t>Met. </a:t>
                </a:r>
                <a:r>
                  <a:rPr lang="en-US" sz="1800" dirty="0" err="1"/>
                  <a:t>Secund</a:t>
                </a:r>
                <a:r>
                  <a:rPr lang="en-US" sz="1800" dirty="0"/>
                  <a:t>.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469184" y="4176626"/>
            <a:ext cx="3312696" cy="2209800"/>
            <a:chOff x="1469184" y="4176626"/>
            <a:chExt cx="3312696" cy="2209800"/>
          </a:xfrm>
        </p:grpSpPr>
        <p:grpSp>
          <p:nvGrpSpPr>
            <p:cNvPr id="7" name="Group 6"/>
            <p:cNvGrpSpPr/>
            <p:nvPr/>
          </p:nvGrpSpPr>
          <p:grpSpPr>
            <a:xfrm>
              <a:off x="1469184" y="4176626"/>
              <a:ext cx="2444082" cy="1381125"/>
              <a:chOff x="1469184" y="4176626"/>
              <a:chExt cx="2444082" cy="1381125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469184" y="4176626"/>
                <a:ext cx="2324100" cy="1381125"/>
                <a:chOff x="1469184" y="4176626"/>
                <a:chExt cx="2324100" cy="1381125"/>
              </a:xfrm>
            </p:grpSpPr>
            <p:sp>
              <p:nvSpPr>
                <p:cNvPr id="159771" name="Rectangle 27"/>
                <p:cNvSpPr>
                  <a:spLocks noChangeArrowheads="1"/>
                </p:cNvSpPr>
                <p:nvPr/>
              </p:nvSpPr>
              <p:spPr bwMode="auto">
                <a:xfrm>
                  <a:off x="2491534" y="4495714"/>
                  <a:ext cx="1301750" cy="3667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 dirty="0" err="1"/>
                    <a:t>Hexosas</a:t>
                  </a:r>
                  <a:r>
                    <a:rPr lang="en-US" sz="1800" dirty="0"/>
                    <a:t>-P</a:t>
                  </a:r>
                </a:p>
              </p:txBody>
            </p:sp>
            <p:sp>
              <p:nvSpPr>
                <p:cNvPr id="159772" name="AutoShape 28"/>
                <p:cNvSpPr>
                  <a:spLocks noChangeArrowheads="1"/>
                </p:cNvSpPr>
                <p:nvPr/>
              </p:nvSpPr>
              <p:spPr bwMode="auto">
                <a:xfrm>
                  <a:off x="2916984" y="4176626"/>
                  <a:ext cx="76200" cy="22860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773" name="Rectangle 29"/>
                <p:cNvSpPr>
                  <a:spLocks noChangeArrowheads="1"/>
                </p:cNvSpPr>
                <p:nvPr/>
              </p:nvSpPr>
              <p:spPr bwMode="auto">
                <a:xfrm>
                  <a:off x="1469184" y="5181514"/>
                  <a:ext cx="2214563" cy="376237"/>
                </a:xfrm>
                <a:prstGeom prst="rect">
                  <a:avLst/>
                </a:prstGeom>
                <a:noFill/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S</a:t>
                  </a:r>
                  <a:r>
                    <a:rPr lang="en-US" altLang="ja-JP" sz="1800"/>
                    <a:t>íntesis de Almidón</a:t>
                  </a:r>
                  <a:endParaRPr lang="en-US" sz="1800"/>
                </a:p>
              </p:txBody>
            </p:sp>
            <p:sp>
              <p:nvSpPr>
                <p:cNvPr id="159774" name="AutoShape 30"/>
                <p:cNvSpPr>
                  <a:spLocks noChangeArrowheads="1"/>
                </p:cNvSpPr>
                <p:nvPr/>
              </p:nvSpPr>
              <p:spPr bwMode="auto">
                <a:xfrm>
                  <a:off x="2916984" y="4862426"/>
                  <a:ext cx="76200" cy="22860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775" name="AutoShape 31"/>
                <p:cNvSpPr>
                  <a:spLocks noChangeArrowheads="1"/>
                </p:cNvSpPr>
                <p:nvPr/>
              </p:nvSpPr>
              <p:spPr bwMode="auto">
                <a:xfrm flipH="1" flipV="1">
                  <a:off x="2688384" y="4862426"/>
                  <a:ext cx="76200" cy="22860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776" name="AutoShape 32"/>
                <p:cNvSpPr>
                  <a:spLocks noChangeArrowheads="1"/>
                </p:cNvSpPr>
                <p:nvPr/>
              </p:nvSpPr>
              <p:spPr bwMode="auto">
                <a:xfrm flipH="1" flipV="1">
                  <a:off x="2688384" y="4176626"/>
                  <a:ext cx="76200" cy="228600"/>
                </a:xfrm>
                <a:prstGeom prst="downArrow">
                  <a:avLst>
                    <a:gd name="adj1" fmla="val 50000"/>
                    <a:gd name="adj2" fmla="val 7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4" name="AutoShape 73"/>
              <p:cNvSpPr>
                <a:spLocks noChangeArrowheads="1"/>
              </p:cNvSpPr>
              <p:nvPr/>
            </p:nvSpPr>
            <p:spPr bwMode="auto">
              <a:xfrm>
                <a:off x="3532266" y="4667164"/>
                <a:ext cx="381000" cy="76200"/>
              </a:xfrm>
              <a:prstGeom prst="leftArrow">
                <a:avLst>
                  <a:gd name="adj1" fmla="val 50000"/>
                  <a:gd name="adj2" fmla="val 1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8" name="AutoShape 52"/>
            <p:cNvSpPr>
              <a:spLocks noChangeArrowheads="1"/>
            </p:cNvSpPr>
            <p:nvPr/>
          </p:nvSpPr>
          <p:spPr bwMode="auto">
            <a:xfrm>
              <a:off x="2962440" y="6310226"/>
              <a:ext cx="1143000" cy="76200"/>
            </a:xfrm>
            <a:prstGeom prst="rightArrow">
              <a:avLst>
                <a:gd name="adj1" fmla="val 50000"/>
                <a:gd name="adj2" fmla="val 2291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AutoShape 35"/>
            <p:cNvSpPr>
              <a:spLocks noChangeArrowheads="1"/>
            </p:cNvSpPr>
            <p:nvPr/>
          </p:nvSpPr>
          <p:spPr bwMode="auto">
            <a:xfrm flipH="1" flipV="1">
              <a:off x="4705680" y="5757106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46024" y="476193"/>
            <a:ext cx="3657600" cy="4090793"/>
            <a:chOff x="5346024" y="476193"/>
            <a:chExt cx="3657600" cy="4090793"/>
          </a:xfrm>
        </p:grpSpPr>
        <p:grpSp>
          <p:nvGrpSpPr>
            <p:cNvPr id="9" name="Group 8"/>
            <p:cNvGrpSpPr/>
            <p:nvPr/>
          </p:nvGrpSpPr>
          <p:grpSpPr>
            <a:xfrm>
              <a:off x="5346024" y="476193"/>
              <a:ext cx="3657600" cy="4090793"/>
              <a:chOff x="5279184" y="583137"/>
              <a:chExt cx="3657600" cy="3898289"/>
            </a:xfrm>
          </p:grpSpPr>
          <p:sp>
            <p:nvSpPr>
              <p:cNvPr id="159800" name="Rectangle 56"/>
              <p:cNvSpPr>
                <a:spLocks noChangeArrowheads="1"/>
              </p:cNvSpPr>
              <p:nvPr/>
            </p:nvSpPr>
            <p:spPr bwMode="auto">
              <a:xfrm>
                <a:off x="5507784" y="1357226"/>
                <a:ext cx="3429000" cy="31242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05" name="AutoShape 61"/>
              <p:cNvSpPr>
                <a:spLocks noChangeArrowheads="1"/>
              </p:cNvSpPr>
              <p:nvPr/>
            </p:nvSpPr>
            <p:spPr bwMode="auto">
              <a:xfrm>
                <a:off x="5279184" y="2585448"/>
                <a:ext cx="381000" cy="106363"/>
              </a:xfrm>
              <a:prstGeom prst="rightArrow">
                <a:avLst>
                  <a:gd name="adj1" fmla="val 50000"/>
                  <a:gd name="adj2" fmla="val 89552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06" name="Rectangle 62"/>
              <p:cNvSpPr>
                <a:spLocks noChangeArrowheads="1"/>
              </p:cNvSpPr>
              <p:nvPr/>
            </p:nvSpPr>
            <p:spPr bwMode="auto">
              <a:xfrm>
                <a:off x="5768134" y="1922376"/>
                <a:ext cx="12636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Acetil-CoA</a:t>
                </a:r>
              </a:p>
            </p:txBody>
          </p:sp>
          <p:sp>
            <p:nvSpPr>
              <p:cNvPr id="159807" name="AutoShape 63"/>
              <p:cNvSpPr>
                <a:spLocks noChangeArrowheads="1"/>
              </p:cNvSpPr>
              <p:nvPr/>
            </p:nvSpPr>
            <p:spPr bwMode="auto">
              <a:xfrm>
                <a:off x="7031784" y="2074776"/>
                <a:ext cx="228600" cy="76200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08" name="AutoShape 64"/>
              <p:cNvSpPr>
                <a:spLocks noChangeArrowheads="1"/>
              </p:cNvSpPr>
              <p:nvPr/>
            </p:nvSpPr>
            <p:spPr bwMode="auto">
              <a:xfrm>
                <a:off x="7412784" y="1769976"/>
                <a:ext cx="914400" cy="914400"/>
              </a:xfrm>
              <a:custGeom>
                <a:avLst/>
                <a:gdLst>
                  <a:gd name="G0" fmla="+- 0 0 0"/>
                  <a:gd name="G1" fmla="+- 2660846 0 0"/>
                  <a:gd name="G2" fmla="+- 0 0 2660846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2660846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2660846"/>
                  <a:gd name="G36" fmla="sin G34 2660846"/>
                  <a:gd name="G37" fmla="+/ 2660846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670 w 21600"/>
                  <a:gd name="T5" fmla="*/ 7052 h 21600"/>
                  <a:gd name="T6" fmla="*/ 16949 w 21600"/>
                  <a:gd name="T7" fmla="*/ 16071 h 21600"/>
                  <a:gd name="T8" fmla="*/ 5735 w 21600"/>
                  <a:gd name="T9" fmla="*/ 8926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cubicBezTo>
                      <a:pt x="5400" y="13782"/>
                      <a:pt x="7817" y="16200"/>
                      <a:pt x="10800" y="16200"/>
                    </a:cubicBezTo>
                    <a:cubicBezTo>
                      <a:pt x="12376" y="16200"/>
                      <a:pt x="13874" y="15511"/>
                      <a:pt x="14899" y="14314"/>
                    </a:cubicBezTo>
                    <a:lnTo>
                      <a:pt x="18999" y="17828"/>
                    </a:lnTo>
                    <a:cubicBezTo>
                      <a:pt x="16948" y="20222"/>
                      <a:pt x="13952" y="21599"/>
                      <a:pt x="10800" y="21599"/>
                    </a:cubicBezTo>
                    <a:cubicBezTo>
                      <a:pt x="4835" y="21600"/>
                      <a:pt x="0" y="16764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09" name="Rectangle 65"/>
              <p:cNvSpPr>
                <a:spLocks noChangeArrowheads="1"/>
              </p:cNvSpPr>
              <p:nvPr/>
            </p:nvSpPr>
            <p:spPr bwMode="auto">
              <a:xfrm>
                <a:off x="7104809" y="2765339"/>
                <a:ext cx="1679575" cy="376238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 err="1"/>
                  <a:t>Ciclo</a:t>
                </a:r>
                <a:r>
                  <a:rPr lang="en-US" sz="1800" dirty="0"/>
                  <a:t> de Krebs</a:t>
                </a:r>
              </a:p>
            </p:txBody>
          </p:sp>
          <p:sp>
            <p:nvSpPr>
              <p:cNvPr id="159810" name="Rectangle 66"/>
              <p:cNvSpPr>
                <a:spLocks noChangeArrowheads="1"/>
              </p:cNvSpPr>
              <p:nvPr/>
            </p:nvSpPr>
            <p:spPr bwMode="auto">
              <a:xfrm>
                <a:off x="5547882" y="2941260"/>
                <a:ext cx="1454150" cy="6413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 err="1"/>
                  <a:t>Respirac</a:t>
                </a:r>
                <a:r>
                  <a:rPr lang="en-US" altLang="ja-JP" sz="1800" dirty="0" err="1"/>
                  <a:t>ión</a:t>
                </a:r>
                <a:r>
                  <a:rPr lang="en-US" altLang="ja-JP" sz="1800" dirty="0"/>
                  <a:t> </a:t>
                </a:r>
              </a:p>
              <a:p>
                <a:r>
                  <a:rPr lang="en-US" altLang="ja-JP" sz="1800" dirty="0" err="1"/>
                  <a:t>Mitocondrial</a:t>
                </a:r>
                <a:endParaRPr lang="en-US" sz="1800" dirty="0"/>
              </a:p>
            </p:txBody>
          </p:sp>
          <p:sp>
            <p:nvSpPr>
              <p:cNvPr id="159824" name="Rectangle 80"/>
              <p:cNvSpPr>
                <a:spLocks noChangeArrowheads="1"/>
              </p:cNvSpPr>
              <p:nvPr/>
            </p:nvSpPr>
            <p:spPr bwMode="auto">
              <a:xfrm>
                <a:off x="5660184" y="2379576"/>
                <a:ext cx="10223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 err="1"/>
                  <a:t>Piruvato</a:t>
                </a:r>
                <a:endParaRPr lang="en-US" sz="1800" dirty="0"/>
              </a:p>
            </p:txBody>
          </p:sp>
          <p:sp>
            <p:nvSpPr>
              <p:cNvPr id="159825" name="AutoShape 81"/>
              <p:cNvSpPr>
                <a:spLocks noChangeArrowheads="1"/>
              </p:cNvSpPr>
              <p:nvPr/>
            </p:nvSpPr>
            <p:spPr bwMode="auto">
              <a:xfrm flipH="1" flipV="1">
                <a:off x="6193584" y="2227176"/>
                <a:ext cx="76200" cy="228600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AutoShape 16"/>
              <p:cNvSpPr>
                <a:spLocks noChangeArrowheads="1"/>
              </p:cNvSpPr>
              <p:nvPr/>
            </p:nvSpPr>
            <p:spPr bwMode="auto">
              <a:xfrm flipH="1">
                <a:off x="7444868" y="998908"/>
                <a:ext cx="93603" cy="641733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Text Box 18"/>
              <p:cNvSpPr txBox="1">
                <a:spLocks noChangeArrowheads="1"/>
              </p:cNvSpPr>
              <p:nvPr/>
            </p:nvSpPr>
            <p:spPr bwMode="auto">
              <a:xfrm>
                <a:off x="7314738" y="588058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/>
                  <a:t>O</a:t>
                </a:r>
                <a:r>
                  <a:rPr lang="en-US" sz="1800" baseline="-25000" dirty="0"/>
                  <a:t>2</a:t>
                </a:r>
              </a:p>
            </p:txBody>
          </p:sp>
          <p:sp>
            <p:nvSpPr>
              <p:cNvPr id="85" name="Text Box 18"/>
              <p:cNvSpPr txBox="1">
                <a:spLocks noChangeArrowheads="1"/>
              </p:cNvSpPr>
              <p:nvPr/>
            </p:nvSpPr>
            <p:spPr bwMode="auto">
              <a:xfrm>
                <a:off x="8058909" y="583137"/>
                <a:ext cx="53655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/>
                  <a:t>CO</a:t>
                </a:r>
                <a:r>
                  <a:rPr lang="en-US" sz="1800" baseline="-25000" dirty="0"/>
                  <a:t>2</a:t>
                </a:r>
              </a:p>
            </p:txBody>
          </p:sp>
          <p:sp>
            <p:nvSpPr>
              <p:cNvPr id="87" name="AutoShape 16"/>
              <p:cNvSpPr>
                <a:spLocks noChangeArrowheads="1"/>
              </p:cNvSpPr>
              <p:nvPr/>
            </p:nvSpPr>
            <p:spPr bwMode="auto">
              <a:xfrm flipH="1" flipV="1">
                <a:off x="8260338" y="994564"/>
                <a:ext cx="93603" cy="641733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0" name="Text Box 18"/>
            <p:cNvSpPr txBox="1">
              <a:spLocks noChangeArrowheads="1"/>
            </p:cNvSpPr>
            <p:nvPr/>
          </p:nvSpPr>
          <p:spPr bwMode="auto">
            <a:xfrm>
              <a:off x="7391150" y="3347786"/>
              <a:ext cx="13196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ATP + NADH </a:t>
              </a:r>
            </a:p>
          </p:txBody>
        </p:sp>
        <p:sp>
          <p:nvSpPr>
            <p:cNvPr id="101" name="AutoShape 16"/>
            <p:cNvSpPr>
              <a:spLocks noChangeArrowheads="1"/>
            </p:cNvSpPr>
            <p:nvPr/>
          </p:nvSpPr>
          <p:spPr bwMode="auto">
            <a:xfrm>
              <a:off x="7912748" y="3190624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" name="AutoShape 16"/>
            <p:cNvSpPr>
              <a:spLocks noChangeArrowheads="1"/>
            </p:cNvSpPr>
            <p:nvPr/>
          </p:nvSpPr>
          <p:spPr bwMode="auto">
            <a:xfrm>
              <a:off x="8212196" y="3690592"/>
              <a:ext cx="76200" cy="2286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65"/>
            <p:cNvSpPr>
              <a:spLocks noChangeArrowheads="1"/>
            </p:cNvSpPr>
            <p:nvPr/>
          </p:nvSpPr>
          <p:spPr bwMode="auto">
            <a:xfrm>
              <a:off x="7407159" y="3830962"/>
              <a:ext cx="1266467" cy="64633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err="1"/>
                <a:t>Caden</a:t>
              </a:r>
              <a:r>
                <a:rPr lang="en-US" dirty="0" err="1"/>
                <a:t>a</a:t>
              </a:r>
              <a:r>
                <a:rPr lang="en-US" dirty="0"/>
                <a:t> </a:t>
              </a:r>
            </a:p>
            <a:p>
              <a:pPr algn="ctr"/>
              <a:r>
                <a:rPr lang="en-US" dirty="0" err="1"/>
                <a:t>respiratoria</a:t>
              </a:r>
              <a:endParaRPr lang="en-US" sz="1800" dirty="0"/>
            </a:p>
          </p:txBody>
        </p:sp>
        <p:sp>
          <p:nvSpPr>
            <p:cNvPr id="104" name="AutoShape 73"/>
            <p:cNvSpPr>
              <a:spLocks noChangeArrowheads="1"/>
            </p:cNvSpPr>
            <p:nvPr/>
          </p:nvSpPr>
          <p:spPr bwMode="auto">
            <a:xfrm>
              <a:off x="6915867" y="4100426"/>
              <a:ext cx="381000" cy="76200"/>
            </a:xfrm>
            <a:prstGeom prst="leftArrow">
              <a:avLst>
                <a:gd name="adj1" fmla="val 50000"/>
                <a:gd name="adj2" fmla="val 1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Text Box 18"/>
            <p:cNvSpPr txBox="1">
              <a:spLocks noChangeArrowheads="1"/>
            </p:cNvSpPr>
            <p:nvPr/>
          </p:nvSpPr>
          <p:spPr bwMode="auto">
            <a:xfrm>
              <a:off x="6279866" y="3942318"/>
              <a:ext cx="5319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ATP 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464122" y="-2"/>
            <a:ext cx="684812" cy="1599890"/>
            <a:chOff x="4464122" y="-2"/>
            <a:chExt cx="684812" cy="1599890"/>
          </a:xfrm>
        </p:grpSpPr>
        <p:sp>
          <p:nvSpPr>
            <p:cNvPr id="109" name="Text Box 18"/>
            <p:cNvSpPr txBox="1">
              <a:spLocks noChangeArrowheads="1"/>
            </p:cNvSpPr>
            <p:nvPr/>
          </p:nvSpPr>
          <p:spPr bwMode="auto">
            <a:xfrm>
              <a:off x="4464122" y="-2"/>
              <a:ext cx="6848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dirty="0"/>
                <a:t>Agua</a:t>
              </a:r>
            </a:p>
          </p:txBody>
        </p:sp>
        <p:sp>
          <p:nvSpPr>
            <p:cNvPr id="110" name="AutoShape 16"/>
            <p:cNvSpPr>
              <a:spLocks noChangeArrowheads="1"/>
            </p:cNvSpPr>
            <p:nvPr/>
          </p:nvSpPr>
          <p:spPr bwMode="auto">
            <a:xfrm flipH="1">
              <a:off x="4705680" y="366386"/>
              <a:ext cx="208954" cy="1233502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73351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33" y="68671"/>
            <a:ext cx="2515169" cy="368383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81533" y="464453"/>
            <a:ext cx="694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aseline="30000" dirty="0"/>
              <a:t>14</a:t>
            </a:r>
            <a:r>
              <a:rPr lang="es-ES_tradnl" dirty="0"/>
              <a:t>CO</a:t>
            </a:r>
            <a:r>
              <a:rPr lang="es-ES_tradnl" baseline="-25000" dirty="0"/>
              <a:t>2</a:t>
            </a:r>
          </a:p>
        </p:txBody>
      </p:sp>
      <p:grpSp>
        <p:nvGrpSpPr>
          <p:cNvPr id="10" name="Agrupar 9"/>
          <p:cNvGrpSpPr/>
          <p:nvPr/>
        </p:nvGrpSpPr>
        <p:grpSpPr>
          <a:xfrm>
            <a:off x="1209742" y="3525270"/>
            <a:ext cx="3104504" cy="388599"/>
            <a:chOff x="1052579" y="4739714"/>
            <a:chExt cx="3104504" cy="388599"/>
          </a:xfrm>
        </p:grpSpPr>
        <p:sp>
          <p:nvSpPr>
            <p:cNvPr id="6" name="CuadroTexto 5"/>
            <p:cNvSpPr txBox="1"/>
            <p:nvPr/>
          </p:nvSpPr>
          <p:spPr>
            <a:xfrm flipH="1">
              <a:off x="3438280" y="4739714"/>
              <a:ext cx="7188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baseline="30000"/>
                <a:t>14</a:t>
              </a:r>
              <a:r>
                <a:rPr lang="es-ES_tradnl"/>
                <a:t>C ?</a:t>
              </a:r>
              <a:endParaRPr lang="es-ES_tradnl" baseline="-25000" dirty="0"/>
            </a:p>
          </p:txBody>
        </p:sp>
        <p:sp>
          <p:nvSpPr>
            <p:cNvPr id="7" name="Flecha derecha 6"/>
            <p:cNvSpPr/>
            <p:nvPr/>
          </p:nvSpPr>
          <p:spPr>
            <a:xfrm>
              <a:off x="1052579" y="4763015"/>
              <a:ext cx="519953" cy="32272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8" name="CuadroTexto 7"/>
            <p:cNvSpPr txBox="1"/>
            <p:nvPr/>
          </p:nvSpPr>
          <p:spPr>
            <a:xfrm flipH="1">
              <a:off x="1607223" y="4739714"/>
              <a:ext cx="1356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err="1"/>
                <a:t>Almid</a:t>
              </a:r>
              <a:r>
                <a:rPr lang="de-DE" dirty="0" err="1"/>
                <a:t>ó</a:t>
              </a:r>
              <a:r>
                <a:rPr lang="es-ES_tradnl" dirty="0"/>
                <a:t>n</a:t>
              </a:r>
            </a:p>
          </p:txBody>
        </p:sp>
        <p:sp>
          <p:nvSpPr>
            <p:cNvPr id="9" name="Flecha derecha 8"/>
            <p:cNvSpPr/>
            <p:nvPr/>
          </p:nvSpPr>
          <p:spPr>
            <a:xfrm>
              <a:off x="2669207" y="4805584"/>
              <a:ext cx="519953" cy="32272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3346323" y="1171570"/>
            <a:ext cx="55538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u="sng" dirty="0"/>
              <a:t>Experimento: </a:t>
            </a:r>
            <a:r>
              <a:rPr lang="es-ES_tradnl" dirty="0"/>
              <a:t>se coloca una planta de papa  en presencia de 14CO2 radioactivo durante cierto tiempo y luego se retira. </a:t>
            </a:r>
          </a:p>
          <a:p>
            <a:pPr marL="342900" indent="-342900">
              <a:buAutoNum type="arabicPeriod"/>
            </a:pPr>
            <a:r>
              <a:rPr lang="es-ES_tradnl" dirty="0"/>
              <a:t>Si extrae el </a:t>
            </a:r>
            <a:r>
              <a:rPr lang="es-ES_tradnl" dirty="0" err="1"/>
              <a:t>almid</a:t>
            </a:r>
            <a:r>
              <a:rPr lang="de-DE" dirty="0" err="1"/>
              <a:t>ó</a:t>
            </a:r>
            <a:r>
              <a:rPr lang="es-ES_tradnl" dirty="0"/>
              <a:t>n de los </a:t>
            </a:r>
            <a:r>
              <a:rPr lang="es-ES_tradnl" dirty="0" err="1"/>
              <a:t>tuberculos</a:t>
            </a:r>
            <a:r>
              <a:rPr lang="es-ES_tradnl" dirty="0"/>
              <a:t> que se formaron encontrar</a:t>
            </a:r>
            <a:r>
              <a:rPr lang="de-DE" dirty="0" err="1"/>
              <a:t>á</a:t>
            </a:r>
            <a:r>
              <a:rPr lang="es-ES_tradnl" dirty="0"/>
              <a:t> radioactividad de 14C?</a:t>
            </a:r>
          </a:p>
          <a:p>
            <a:endParaRPr lang="es-ES_tradnl" dirty="0"/>
          </a:p>
          <a:p>
            <a:pPr marL="342900" indent="-342900">
              <a:buAutoNum type="arabicPeriod"/>
            </a:pPr>
            <a:r>
              <a:rPr lang="es-ES_tradnl" dirty="0"/>
              <a:t>Ocurrir</a:t>
            </a:r>
            <a:r>
              <a:rPr lang="de-DE" dirty="0" err="1"/>
              <a:t>í</a:t>
            </a:r>
            <a:r>
              <a:rPr lang="es-ES_tradnl" dirty="0"/>
              <a:t>a si la planta se mantuvo en oscuridad?</a:t>
            </a:r>
          </a:p>
          <a:p>
            <a:pPr marL="342900" indent="-342900">
              <a:buAutoNum type="arabicPeriod"/>
            </a:pPr>
            <a:endParaRPr lang="es-ES_tradnl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69396" y="4267568"/>
            <a:ext cx="8330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3. </a:t>
            </a:r>
            <a:r>
              <a:rPr lang="de-DE" dirty="0" err="1"/>
              <a:t>Qué</a:t>
            </a:r>
            <a:r>
              <a:rPr lang="de-DE" dirty="0"/>
              <a:t> </a:t>
            </a:r>
            <a:r>
              <a:rPr lang="de-DE" dirty="0" err="1"/>
              <a:t>ocurriría</a:t>
            </a:r>
            <a:r>
              <a:rPr lang="de-DE" dirty="0"/>
              <a:t> si la </a:t>
            </a:r>
            <a:r>
              <a:rPr lang="de-DE" dirty="0" err="1"/>
              <a:t>planta</a:t>
            </a:r>
            <a:r>
              <a:rPr lang="de-DE" dirty="0"/>
              <a:t> </a:t>
            </a:r>
            <a:r>
              <a:rPr lang="de-DE" dirty="0" err="1"/>
              <a:t>está</a:t>
            </a:r>
            <a:r>
              <a:rPr lang="de-DE" dirty="0"/>
              <a:t> en </a:t>
            </a:r>
            <a:r>
              <a:rPr lang="de-DE" dirty="0" err="1"/>
              <a:t>deficit</a:t>
            </a:r>
            <a:r>
              <a:rPr lang="de-DE" dirty="0"/>
              <a:t> </a:t>
            </a:r>
            <a:r>
              <a:rPr lang="de-DE" dirty="0" err="1"/>
              <a:t>hídrico</a:t>
            </a:r>
            <a:r>
              <a:rPr lang="de-DE" dirty="0"/>
              <a:t>?</a:t>
            </a:r>
          </a:p>
          <a:p>
            <a:endParaRPr lang="de-DE" dirty="0"/>
          </a:p>
          <a:p>
            <a:r>
              <a:rPr lang="de-DE" dirty="0"/>
              <a:t>4. </a:t>
            </a:r>
            <a:r>
              <a:rPr lang="de-DE" dirty="0" err="1"/>
              <a:t>Cómo</a:t>
            </a:r>
            <a:r>
              <a:rPr lang="de-DE" dirty="0"/>
              <a:t> se </a:t>
            </a:r>
            <a:r>
              <a:rPr lang="de-DE" dirty="0" err="1"/>
              <a:t>regula</a:t>
            </a:r>
            <a:r>
              <a:rPr lang="de-DE" dirty="0"/>
              <a:t> la </a:t>
            </a:r>
            <a:r>
              <a:rPr lang="de-DE" dirty="0" err="1"/>
              <a:t>cantidad</a:t>
            </a:r>
            <a:r>
              <a:rPr lang="de-DE" dirty="0"/>
              <a:t> de </a:t>
            </a:r>
            <a:r>
              <a:rPr lang="de-DE" dirty="0" err="1"/>
              <a:t>carbono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va</a:t>
            </a:r>
            <a:r>
              <a:rPr lang="de-DE" dirty="0"/>
              <a:t> a </a:t>
            </a:r>
            <a:r>
              <a:rPr lang="de-DE" dirty="0" err="1"/>
              <a:t>parar</a:t>
            </a:r>
            <a:r>
              <a:rPr lang="de-DE" dirty="0"/>
              <a:t> a </a:t>
            </a:r>
            <a:r>
              <a:rPr lang="de-DE" dirty="0" err="1"/>
              <a:t>vías</a:t>
            </a:r>
            <a:r>
              <a:rPr lang="de-DE" dirty="0"/>
              <a:t> </a:t>
            </a:r>
            <a:r>
              <a:rPr lang="de-DE" dirty="0" err="1"/>
              <a:t>anabólicas</a:t>
            </a:r>
            <a:r>
              <a:rPr lang="de-DE" dirty="0"/>
              <a:t> o </a:t>
            </a:r>
            <a:r>
              <a:rPr lang="de-DE" dirty="0" err="1"/>
              <a:t>vías</a:t>
            </a:r>
            <a:r>
              <a:rPr lang="de-DE" dirty="0"/>
              <a:t> </a:t>
            </a:r>
            <a:r>
              <a:rPr lang="de-DE" dirty="0" err="1"/>
              <a:t>catabólicas</a:t>
            </a:r>
            <a:r>
              <a:rPr lang="de-DE" dirty="0"/>
              <a:t>?</a:t>
            </a:r>
          </a:p>
          <a:p>
            <a:endParaRPr lang="es-ES_tradnl" dirty="0"/>
          </a:p>
          <a:p>
            <a:r>
              <a:rPr lang="es-ES_tradnl" dirty="0"/>
              <a:t>5. C</a:t>
            </a:r>
            <a:r>
              <a:rPr lang="de-DE" dirty="0" err="1"/>
              <a:t>ó</a:t>
            </a:r>
            <a:r>
              <a:rPr lang="es-ES_tradnl" dirty="0" err="1"/>
              <a:t>mo</a:t>
            </a:r>
            <a:r>
              <a:rPr lang="es-ES_tradnl" dirty="0"/>
              <a:t> se transporta la Sacarosa a larga distancia?</a:t>
            </a:r>
          </a:p>
          <a:p>
            <a:endParaRPr lang="es-ES_tradnl" dirty="0"/>
          </a:p>
          <a:p>
            <a:r>
              <a:rPr lang="es-ES_tradnl" dirty="0"/>
              <a:t>6. Llegar</a:t>
            </a:r>
            <a:r>
              <a:rPr lang="de-DE" dirty="0" err="1"/>
              <a:t>ía</a:t>
            </a:r>
            <a:r>
              <a:rPr lang="de-DE" dirty="0"/>
              <a:t> 14C </a:t>
            </a:r>
            <a:r>
              <a:rPr lang="de-DE" dirty="0" err="1"/>
              <a:t>también</a:t>
            </a:r>
            <a:r>
              <a:rPr lang="de-DE" dirty="0"/>
              <a:t> al </a:t>
            </a:r>
            <a:r>
              <a:rPr lang="de-DE" dirty="0" err="1"/>
              <a:t>aminoacido</a:t>
            </a:r>
            <a:r>
              <a:rPr lang="de-DE" dirty="0"/>
              <a:t> </a:t>
            </a:r>
            <a:r>
              <a:rPr lang="de-DE" dirty="0" err="1"/>
              <a:t>Triptofano</a:t>
            </a:r>
            <a:r>
              <a:rPr lang="de-DE" dirty="0"/>
              <a:t>? </a:t>
            </a:r>
            <a:r>
              <a:rPr lang="de-DE" dirty="0" err="1"/>
              <a:t>Por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vias</a:t>
            </a:r>
            <a:r>
              <a:rPr lang="de-DE" dirty="0"/>
              <a:t>?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5473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00075" y="414337"/>
            <a:ext cx="7741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dirty="0" err="1"/>
              <a:t>Qu</a:t>
            </a:r>
            <a:r>
              <a:rPr lang="de-DE" sz="3600" dirty="0" err="1"/>
              <a:t>é</a:t>
            </a:r>
            <a:r>
              <a:rPr lang="es-ES_tradnl" sz="3600" dirty="0"/>
              <a:t> vamos a ver en las </a:t>
            </a:r>
            <a:r>
              <a:rPr lang="es-ES_tradnl" sz="3600" dirty="0" err="1"/>
              <a:t>pr</a:t>
            </a:r>
            <a:r>
              <a:rPr lang="de-DE" sz="3600" dirty="0" err="1"/>
              <a:t>óximas</a:t>
            </a:r>
            <a:r>
              <a:rPr lang="de-DE" sz="3600" dirty="0"/>
              <a:t> </a:t>
            </a:r>
            <a:r>
              <a:rPr lang="de-DE" sz="3600" dirty="0" err="1"/>
              <a:t>clases</a:t>
            </a:r>
            <a:r>
              <a:rPr lang="de-DE" sz="3600" dirty="0"/>
              <a:t>?</a:t>
            </a:r>
            <a:endParaRPr lang="es-ES_tradnl" sz="3600" dirty="0"/>
          </a:p>
        </p:txBody>
      </p:sp>
      <p:grpSp>
        <p:nvGrpSpPr>
          <p:cNvPr id="13" name="Agrupar 12"/>
          <p:cNvGrpSpPr/>
          <p:nvPr/>
        </p:nvGrpSpPr>
        <p:grpSpPr>
          <a:xfrm>
            <a:off x="-612576" y="1124744"/>
            <a:ext cx="10490522" cy="4824536"/>
            <a:chOff x="-612576" y="1124744"/>
            <a:chExt cx="10490522" cy="4824536"/>
          </a:xfrm>
        </p:grpSpPr>
        <p:pic>
          <p:nvPicPr>
            <p:cNvPr id="6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26764" y="1124744"/>
              <a:ext cx="5109532" cy="4250159"/>
            </a:xfrm>
            <a:prstGeom prst="rect">
              <a:avLst/>
            </a:prstGeom>
          </p:spPr>
        </p:pic>
        <p:sp>
          <p:nvSpPr>
            <p:cNvPr id="7" name="TextBox 5"/>
            <p:cNvSpPr txBox="1"/>
            <p:nvPr/>
          </p:nvSpPr>
          <p:spPr>
            <a:xfrm>
              <a:off x="-612576" y="3175570"/>
              <a:ext cx="3050899" cy="613470"/>
            </a:xfrm>
            <a:prstGeom prst="downArrow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Estímulos</a:t>
              </a:r>
              <a:endParaRPr lang="en-US" dirty="0"/>
            </a:p>
          </p:txBody>
        </p:sp>
        <p:sp>
          <p:nvSpPr>
            <p:cNvPr id="8" name="Right Arrow 6"/>
            <p:cNvSpPr/>
            <p:nvPr/>
          </p:nvSpPr>
          <p:spPr bwMode="auto">
            <a:xfrm>
              <a:off x="206075" y="3717032"/>
              <a:ext cx="1584176" cy="216024"/>
            </a:xfrm>
            <a:prstGeom prst="rightArrow">
              <a:avLst/>
            </a:prstGeom>
            <a:solidFill>
              <a:srgbClr val="C0504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TextBox 7"/>
            <p:cNvSpPr txBox="1"/>
            <p:nvPr/>
          </p:nvSpPr>
          <p:spPr>
            <a:xfrm>
              <a:off x="6588224" y="3103562"/>
              <a:ext cx="3289722" cy="613470"/>
            </a:xfrm>
            <a:prstGeom prst="downArrow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Respuesta</a:t>
              </a:r>
              <a:endParaRPr lang="en-US" dirty="0"/>
            </a:p>
          </p:txBody>
        </p:sp>
        <p:sp>
          <p:nvSpPr>
            <p:cNvPr id="10" name="Right Arrow 8"/>
            <p:cNvSpPr/>
            <p:nvPr/>
          </p:nvSpPr>
          <p:spPr bwMode="auto">
            <a:xfrm>
              <a:off x="7452320" y="3717032"/>
              <a:ext cx="1584176" cy="216024"/>
            </a:xfrm>
            <a:prstGeom prst="rightArrow">
              <a:avLst/>
            </a:prstGeom>
            <a:solidFill>
              <a:srgbClr val="C0504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11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712" y="1146186"/>
              <a:ext cx="5328592" cy="4803094"/>
            </a:xfrm>
            <a:prstGeom prst="rect">
              <a:avLst/>
            </a:prstGeom>
          </p:spPr>
        </p:pic>
        <p:sp>
          <p:nvSpPr>
            <p:cNvPr id="12" name="TextBox 9"/>
            <p:cNvSpPr txBox="1"/>
            <p:nvPr/>
          </p:nvSpPr>
          <p:spPr>
            <a:xfrm>
              <a:off x="1979712" y="3247578"/>
              <a:ext cx="5832648" cy="613470"/>
            </a:xfrm>
            <a:prstGeom prst="downArrow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PROCESAMIENTO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073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00075" y="300033"/>
            <a:ext cx="7741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dirty="0" err="1"/>
              <a:t>Qu</a:t>
            </a:r>
            <a:r>
              <a:rPr lang="de-DE" sz="3600" dirty="0" err="1"/>
              <a:t>é</a:t>
            </a:r>
            <a:r>
              <a:rPr lang="es-ES_tradnl" sz="3600" dirty="0"/>
              <a:t> vamos a ver en las </a:t>
            </a:r>
            <a:r>
              <a:rPr lang="es-ES_tradnl" sz="3600" dirty="0" err="1"/>
              <a:t>pr</a:t>
            </a:r>
            <a:r>
              <a:rPr lang="de-DE" sz="3600" dirty="0" err="1"/>
              <a:t>óximas</a:t>
            </a:r>
            <a:r>
              <a:rPr lang="de-DE" sz="3600" dirty="0"/>
              <a:t> </a:t>
            </a:r>
            <a:r>
              <a:rPr lang="de-DE" sz="3600" dirty="0" err="1"/>
              <a:t>clases</a:t>
            </a:r>
            <a:r>
              <a:rPr lang="de-DE" sz="3600" dirty="0"/>
              <a:t>?</a:t>
            </a:r>
            <a:endParaRPr lang="es-ES_tradnl" sz="3600" dirty="0"/>
          </a:p>
        </p:txBody>
      </p:sp>
      <p:sp>
        <p:nvSpPr>
          <p:cNvPr id="2" name="CuadroTexto 1"/>
          <p:cNvSpPr txBox="1"/>
          <p:nvPr/>
        </p:nvSpPr>
        <p:spPr>
          <a:xfrm flipH="1">
            <a:off x="600075" y="946364"/>
            <a:ext cx="78009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s-ES_tradnl" sz="2400" dirty="0"/>
              <a:t>Se</a:t>
            </a:r>
            <a:r>
              <a:rPr lang="de-DE" sz="2400" dirty="0" err="1"/>
              <a:t>ñalización</a:t>
            </a:r>
            <a:r>
              <a:rPr lang="de-DE" sz="2400" dirty="0"/>
              <a:t>. </a:t>
            </a:r>
            <a:r>
              <a:rPr lang="de-DE" sz="2400" dirty="0" err="1"/>
              <a:t>Estimulos</a:t>
            </a:r>
            <a:r>
              <a:rPr lang="de-DE" sz="2400" dirty="0"/>
              <a:t>, </a:t>
            </a:r>
            <a:r>
              <a:rPr lang="de-DE" sz="2400" dirty="0" err="1"/>
              <a:t>procesamiento</a:t>
            </a:r>
            <a:r>
              <a:rPr lang="de-DE" sz="2400" dirty="0"/>
              <a:t> y </a:t>
            </a:r>
            <a:r>
              <a:rPr lang="de-DE" sz="2400" dirty="0" err="1"/>
              <a:t>respuestas</a:t>
            </a:r>
            <a:endParaRPr lang="de-DE" sz="2400" dirty="0"/>
          </a:p>
          <a:p>
            <a:pPr marL="457200" indent="-457200">
              <a:buAutoNum type="arabicPeriod"/>
            </a:pPr>
            <a:endParaRPr lang="de-DE" sz="2400" dirty="0"/>
          </a:p>
          <a:p>
            <a:pPr marL="457200" indent="-457200">
              <a:buAutoNum type="arabicPeriod"/>
            </a:pPr>
            <a:r>
              <a:rPr lang="de-DE" sz="2400" dirty="0" err="1"/>
              <a:t>Señalización</a:t>
            </a:r>
            <a:r>
              <a:rPr lang="de-DE" sz="2400" dirty="0"/>
              <a:t> y </a:t>
            </a:r>
            <a:r>
              <a:rPr lang="de-DE" sz="2400" dirty="0" err="1"/>
              <a:t>respuestas</a:t>
            </a:r>
            <a:r>
              <a:rPr lang="de-DE" sz="2400" dirty="0"/>
              <a:t> a </a:t>
            </a:r>
            <a:r>
              <a:rPr lang="de-DE" sz="2400" dirty="0" err="1"/>
              <a:t>hormonas</a:t>
            </a:r>
            <a:r>
              <a:rPr lang="de-DE" sz="2400" dirty="0"/>
              <a:t>: </a:t>
            </a:r>
            <a:r>
              <a:rPr lang="de-DE" sz="2400" dirty="0" err="1"/>
              <a:t>Auxinas</a:t>
            </a:r>
            <a:r>
              <a:rPr lang="de-DE" sz="2400" dirty="0"/>
              <a:t>, </a:t>
            </a:r>
            <a:r>
              <a:rPr lang="de-DE" sz="2400" dirty="0" err="1"/>
              <a:t>Citocininas</a:t>
            </a:r>
            <a:r>
              <a:rPr lang="de-DE" sz="2400" dirty="0"/>
              <a:t>, </a:t>
            </a:r>
            <a:r>
              <a:rPr lang="de-DE" sz="2400" dirty="0" err="1"/>
              <a:t>Etileno</a:t>
            </a:r>
            <a:r>
              <a:rPr lang="de-DE" sz="2400" dirty="0"/>
              <a:t>.</a:t>
            </a:r>
          </a:p>
          <a:p>
            <a:pPr marL="342900" indent="-342900">
              <a:buAutoNum type="arabicPeriod"/>
            </a:pPr>
            <a:endParaRPr lang="de-DE" sz="2400" dirty="0"/>
          </a:p>
          <a:p>
            <a:pPr marL="342900" indent="-342900">
              <a:buFontTx/>
              <a:buAutoNum type="arabicPeriod"/>
            </a:pPr>
            <a:r>
              <a:rPr lang="de-DE" sz="2400" dirty="0" err="1"/>
              <a:t>Señalización</a:t>
            </a:r>
            <a:r>
              <a:rPr lang="de-DE" sz="2400" dirty="0"/>
              <a:t> y </a:t>
            </a:r>
            <a:r>
              <a:rPr lang="de-DE" sz="2400" dirty="0" err="1"/>
              <a:t>respuestas</a:t>
            </a:r>
            <a:r>
              <a:rPr lang="de-DE" sz="2400" dirty="0"/>
              <a:t> a </a:t>
            </a:r>
            <a:r>
              <a:rPr lang="de-DE" sz="2400" dirty="0" err="1"/>
              <a:t>hormonas</a:t>
            </a:r>
            <a:r>
              <a:rPr lang="de-DE" sz="2400" dirty="0"/>
              <a:t>: </a:t>
            </a:r>
            <a:r>
              <a:rPr lang="de-DE" sz="2400" dirty="0" err="1"/>
              <a:t>Acido</a:t>
            </a:r>
            <a:r>
              <a:rPr lang="de-DE" sz="2400" dirty="0"/>
              <a:t> </a:t>
            </a:r>
            <a:r>
              <a:rPr lang="de-DE" sz="2400" dirty="0" err="1"/>
              <a:t>Absícico</a:t>
            </a:r>
            <a:r>
              <a:rPr lang="de-DE" sz="2400" dirty="0"/>
              <a:t>, </a:t>
            </a:r>
            <a:r>
              <a:rPr lang="de-DE" sz="2400" dirty="0" err="1"/>
              <a:t>Acido</a:t>
            </a:r>
            <a:r>
              <a:rPr lang="de-DE" sz="2400" dirty="0"/>
              <a:t> </a:t>
            </a:r>
            <a:r>
              <a:rPr lang="de-DE" sz="2400" dirty="0" err="1"/>
              <a:t>Giberélico</a:t>
            </a:r>
            <a:r>
              <a:rPr lang="de-DE" sz="2400" dirty="0"/>
              <a:t>, </a:t>
            </a:r>
            <a:r>
              <a:rPr lang="de-DE" sz="2400" dirty="0" err="1"/>
              <a:t>Brasinoesteroides</a:t>
            </a:r>
            <a:endParaRPr lang="de-DE" sz="2400" dirty="0"/>
          </a:p>
          <a:p>
            <a:pPr marL="342900" indent="-342900">
              <a:buFontTx/>
              <a:buAutoNum type="arabicPeriod"/>
            </a:pPr>
            <a:endParaRPr lang="de-DE" sz="2400" dirty="0"/>
          </a:p>
          <a:p>
            <a:pPr marL="342900" indent="-342900">
              <a:buFontTx/>
              <a:buAutoNum type="arabicPeriod"/>
            </a:pPr>
            <a:r>
              <a:rPr lang="de-DE" sz="2400" dirty="0" err="1"/>
              <a:t>Señalización</a:t>
            </a:r>
            <a:r>
              <a:rPr lang="de-DE" sz="2400" dirty="0"/>
              <a:t> y </a:t>
            </a:r>
            <a:r>
              <a:rPr lang="de-DE" sz="2400" dirty="0" err="1"/>
              <a:t>respuestas</a:t>
            </a:r>
            <a:r>
              <a:rPr lang="de-DE" sz="2400" dirty="0"/>
              <a:t> a la </a:t>
            </a:r>
            <a:r>
              <a:rPr lang="de-DE" sz="2400" dirty="0" err="1"/>
              <a:t>luz</a:t>
            </a:r>
            <a:r>
              <a:rPr lang="de-DE" sz="2400" dirty="0"/>
              <a:t>. </a:t>
            </a:r>
            <a:r>
              <a:rPr lang="de-DE" sz="2400" dirty="0" err="1"/>
              <a:t>Fotoreceptores</a:t>
            </a:r>
            <a:r>
              <a:rPr lang="de-DE" sz="2400" dirty="0"/>
              <a:t>.</a:t>
            </a:r>
          </a:p>
          <a:p>
            <a:endParaRPr lang="de-DE" sz="2400" dirty="0"/>
          </a:p>
          <a:p>
            <a:r>
              <a:rPr lang="de-DE" sz="2400" dirty="0"/>
              <a:t>5. </a:t>
            </a:r>
            <a:r>
              <a:rPr lang="de-DE" sz="2400" dirty="0" err="1"/>
              <a:t>Desarrollo</a:t>
            </a:r>
            <a:r>
              <a:rPr lang="de-DE" sz="2400" dirty="0"/>
              <a:t> </a:t>
            </a:r>
            <a:r>
              <a:rPr lang="de-DE" sz="2400" dirty="0" err="1"/>
              <a:t>embrionario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6. </a:t>
            </a:r>
            <a:r>
              <a:rPr lang="de-DE" sz="2400" dirty="0" err="1"/>
              <a:t>Desarrollo</a:t>
            </a:r>
            <a:r>
              <a:rPr lang="de-DE" sz="2400" dirty="0"/>
              <a:t> </a:t>
            </a:r>
            <a:r>
              <a:rPr lang="de-DE" sz="2400" dirty="0" err="1"/>
              <a:t>vegetativo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7. </a:t>
            </a:r>
            <a:r>
              <a:rPr lang="de-DE" sz="2400" dirty="0" err="1"/>
              <a:t>Desarrollo</a:t>
            </a:r>
            <a:r>
              <a:rPr lang="de-DE" sz="2400" dirty="0"/>
              <a:t> </a:t>
            </a:r>
            <a:r>
              <a:rPr lang="de-DE" sz="2400" dirty="0" err="1"/>
              <a:t>reproductivo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974600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469" y="1349366"/>
            <a:ext cx="1198902" cy="1198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4" y="182879"/>
            <a:ext cx="9110596" cy="6468523"/>
          </a:xfrm>
          <a:prstGeom prst="rect">
            <a:avLst/>
          </a:prstGeom>
        </p:spPr>
      </p:pic>
      <p:sp>
        <p:nvSpPr>
          <p:cNvPr id="4" name="TextBox 1"/>
          <p:cNvSpPr txBox="1"/>
          <p:nvPr/>
        </p:nvSpPr>
        <p:spPr>
          <a:xfrm>
            <a:off x="3028920" y="5451073"/>
            <a:ext cx="54233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Lectura</a:t>
            </a:r>
            <a:r>
              <a:rPr lang="en-US" dirty="0"/>
              <a:t> </a:t>
            </a:r>
            <a:r>
              <a:rPr lang="en-US" dirty="0" err="1"/>
              <a:t>Recomendada</a:t>
            </a:r>
            <a:r>
              <a:rPr lang="en-US" dirty="0"/>
              <a:t>: </a:t>
            </a:r>
            <a:r>
              <a:rPr lang="en-US" dirty="0" err="1"/>
              <a:t>Funes</a:t>
            </a:r>
            <a:r>
              <a:rPr lang="en-US" dirty="0"/>
              <a:t>, el </a:t>
            </a:r>
            <a:r>
              <a:rPr lang="en-US" dirty="0" err="1"/>
              <a:t>memorioso</a:t>
            </a:r>
            <a:r>
              <a:rPr lang="en-US" dirty="0"/>
              <a:t>. J.L. Borges</a:t>
            </a:r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dirty="0" err="1"/>
              <a:t>Pensar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olvidar</a:t>
            </a:r>
            <a:r>
              <a:rPr lang="en-US" dirty="0"/>
              <a:t> </a:t>
            </a:r>
            <a:r>
              <a:rPr lang="en-US" dirty="0" err="1"/>
              <a:t>diferencias</a:t>
            </a:r>
            <a:r>
              <a:rPr lang="en-US" dirty="0"/>
              <a:t>,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generalizar</a:t>
            </a:r>
            <a:r>
              <a:rPr lang="en-US" dirty="0"/>
              <a:t>, </a:t>
            </a:r>
            <a:r>
              <a:rPr lang="en-US" dirty="0" err="1"/>
              <a:t>abstraer</a:t>
            </a:r>
            <a:r>
              <a:rPr lang="en-US" dirty="0"/>
              <a:t>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42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1922"/>
            <a:ext cx="9144000" cy="54545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3600" y="239032"/>
            <a:ext cx="61008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KEGG Pathway Maps        (</a:t>
            </a:r>
            <a:r>
              <a:rPr lang="en-US" sz="2400" b="1" dirty="0" err="1"/>
              <a:t>Mapas</a:t>
            </a:r>
            <a:r>
              <a:rPr lang="en-US" sz="2400" b="1" dirty="0"/>
              <a:t> </a:t>
            </a:r>
            <a:r>
              <a:rPr lang="en-US" sz="2400" b="1" dirty="0" err="1"/>
              <a:t>Metabólicos</a:t>
            </a:r>
            <a:r>
              <a:rPr lang="en-US" sz="2400" b="1" dirty="0"/>
              <a:t>)</a:t>
            </a:r>
          </a:p>
          <a:p>
            <a:r>
              <a:rPr lang="en-US" sz="2400" i="1" dirty="0" err="1"/>
              <a:t>www.genome.jp</a:t>
            </a:r>
            <a:r>
              <a:rPr lang="en-US" sz="2400" i="1" dirty="0"/>
              <a:t>/</a:t>
            </a:r>
            <a:r>
              <a:rPr lang="en-US" sz="2400" i="1" dirty="0" err="1"/>
              <a:t>kegg</a:t>
            </a:r>
            <a:r>
              <a:rPr lang="en-US" sz="2400" i="1" dirty="0"/>
              <a:t>/</a:t>
            </a:r>
            <a:r>
              <a:rPr lang="en-US" sz="2400" i="1" dirty="0" err="1"/>
              <a:t>pathway.html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9685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9544"/>
            <a:ext cx="9144000" cy="54612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7926" y="102552"/>
            <a:ext cx="4803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KEGG Pathway Maps – Map 0230-</a:t>
            </a:r>
          </a:p>
          <a:p>
            <a:r>
              <a:rPr lang="en-US" sz="2400" i="1" dirty="0" err="1"/>
              <a:t>www.genome.jp</a:t>
            </a:r>
            <a:r>
              <a:rPr lang="en-US" sz="2400" i="1" dirty="0"/>
              <a:t>/</a:t>
            </a:r>
            <a:r>
              <a:rPr lang="en-US" sz="2400" i="1" dirty="0" err="1"/>
              <a:t>kegg</a:t>
            </a:r>
            <a:r>
              <a:rPr lang="en-US" sz="2400" i="1" dirty="0"/>
              <a:t>/</a:t>
            </a:r>
            <a:r>
              <a:rPr lang="en-US" sz="2400" i="1" dirty="0" err="1"/>
              <a:t>pathway.html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2119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61966" y="-8537021"/>
            <a:ext cx="28587571" cy="17074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7926" y="102552"/>
            <a:ext cx="4803894" cy="830997"/>
          </a:xfrm>
          <a:prstGeom prst="rect">
            <a:avLst/>
          </a:prstGeom>
          <a:solidFill>
            <a:srgbClr val="C0504D"/>
          </a:solidFill>
        </p:spPr>
        <p:txBody>
          <a:bodyPr wrap="none">
            <a:spAutoFit/>
          </a:bodyPr>
          <a:lstStyle/>
          <a:p>
            <a:r>
              <a:rPr lang="en-US" sz="2400" b="1" dirty="0"/>
              <a:t>KEGG Pathway Maps – Map 0230-</a:t>
            </a:r>
          </a:p>
          <a:p>
            <a:r>
              <a:rPr lang="en-US" sz="2400" i="1" dirty="0" err="1"/>
              <a:t>www.genome.jp</a:t>
            </a:r>
            <a:r>
              <a:rPr lang="en-US" sz="2400" i="1" dirty="0"/>
              <a:t>/</a:t>
            </a:r>
            <a:r>
              <a:rPr lang="en-US" sz="2400" i="1" dirty="0" err="1"/>
              <a:t>kegg</a:t>
            </a:r>
            <a:r>
              <a:rPr lang="en-US" sz="2400" i="1" dirty="0"/>
              <a:t>/</a:t>
            </a:r>
            <a:r>
              <a:rPr lang="en-US" sz="2400" i="1" dirty="0" err="1"/>
              <a:t>pathway.html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9443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7109" y="1432209"/>
            <a:ext cx="36599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KEGG Pathway Maps</a:t>
            </a:r>
          </a:p>
          <a:p>
            <a:r>
              <a:rPr lang="en-US" i="1" dirty="0" err="1"/>
              <a:t>www.genome.jp</a:t>
            </a:r>
            <a:r>
              <a:rPr lang="en-US" i="1" dirty="0"/>
              <a:t>/</a:t>
            </a:r>
            <a:r>
              <a:rPr lang="en-US" i="1" dirty="0" err="1"/>
              <a:t>kegg</a:t>
            </a:r>
            <a:r>
              <a:rPr lang="en-US" i="1" dirty="0"/>
              <a:t>/</a:t>
            </a:r>
            <a:r>
              <a:rPr lang="en-US" i="1" dirty="0" err="1"/>
              <a:t>pathway.html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37109" y="2177973"/>
            <a:ext cx="34547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National Center for Biotechnology</a:t>
            </a:r>
          </a:p>
          <a:p>
            <a:r>
              <a:rPr lang="en-US" dirty="0"/>
              <a:t>https://</a:t>
            </a:r>
            <a:r>
              <a:rPr lang="en-US" dirty="0" err="1"/>
              <a:t>www.ncbi.nlm.nih.gov</a:t>
            </a:r>
            <a:r>
              <a:rPr lang="en-US" dirty="0"/>
              <a:t>/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0032" y="3012857"/>
            <a:ext cx="43851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TAIR –The Arabidopsis Information resource</a:t>
            </a:r>
          </a:p>
          <a:p>
            <a:r>
              <a:rPr lang="en-US" dirty="0"/>
              <a:t>https://</a:t>
            </a:r>
            <a:r>
              <a:rPr lang="en-US" dirty="0" err="1"/>
              <a:t>www.arabidopsis.org</a:t>
            </a:r>
            <a:r>
              <a:rPr lang="en-US" dirty="0"/>
              <a:t>/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0032" y="3809916"/>
            <a:ext cx="44981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 Arabidopsis </a:t>
            </a:r>
            <a:r>
              <a:rPr lang="en-US" b="1" dirty="0" err="1"/>
              <a:t>eFP</a:t>
            </a:r>
            <a:r>
              <a:rPr lang="en-US" b="1" dirty="0"/>
              <a:t> Browser</a:t>
            </a:r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bar.utoronto.ca</a:t>
            </a:r>
            <a:r>
              <a:rPr lang="en-US" dirty="0"/>
              <a:t>/</a:t>
            </a:r>
            <a:r>
              <a:rPr lang="en-US" dirty="0" err="1"/>
              <a:t>efp</a:t>
            </a:r>
            <a:r>
              <a:rPr lang="en-US" dirty="0"/>
              <a:t>/</a:t>
            </a:r>
            <a:r>
              <a:rPr lang="en-US" dirty="0" err="1"/>
              <a:t>cgi</a:t>
            </a:r>
            <a:r>
              <a:rPr lang="en-US" dirty="0"/>
              <a:t>-bin/</a:t>
            </a:r>
            <a:r>
              <a:rPr lang="en-US" dirty="0" err="1"/>
              <a:t>efpWeb.cgi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79962" y="368300"/>
            <a:ext cx="7423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Algunas</a:t>
            </a:r>
            <a:r>
              <a:rPr lang="en-US" sz="2400" dirty="0"/>
              <a:t> </a:t>
            </a:r>
            <a:r>
              <a:rPr lang="en-US" sz="2400" dirty="0" err="1"/>
              <a:t>fuentes</a:t>
            </a:r>
            <a:r>
              <a:rPr lang="en-US" sz="2400" dirty="0"/>
              <a:t> </a:t>
            </a:r>
            <a:r>
              <a:rPr lang="en-US" sz="2400" dirty="0" err="1"/>
              <a:t>útiles</a:t>
            </a:r>
            <a:r>
              <a:rPr lang="en-US" sz="2400" dirty="0"/>
              <a:t> </a:t>
            </a:r>
            <a:r>
              <a:rPr lang="en-US" sz="2400" dirty="0" err="1"/>
              <a:t>para</a:t>
            </a:r>
            <a:r>
              <a:rPr lang="en-US" sz="2400" dirty="0"/>
              <a:t> </a:t>
            </a:r>
            <a:r>
              <a:rPr lang="en-US" sz="2400" dirty="0" err="1"/>
              <a:t>obtener</a:t>
            </a:r>
            <a:r>
              <a:rPr lang="en-US" sz="2400" dirty="0"/>
              <a:t> </a:t>
            </a:r>
            <a:r>
              <a:rPr lang="en-US" sz="2400" dirty="0" err="1"/>
              <a:t>información</a:t>
            </a:r>
            <a:r>
              <a:rPr lang="en-US" sz="2400" dirty="0"/>
              <a:t> </a:t>
            </a:r>
            <a:r>
              <a:rPr lang="en-US" sz="2400" dirty="0" err="1"/>
              <a:t>detallada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369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7109" y="1432209"/>
            <a:ext cx="4906023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Genómica</a:t>
            </a:r>
            <a:r>
              <a:rPr lang="en-US" sz="2400" b="1" dirty="0"/>
              <a:t>				</a:t>
            </a:r>
            <a:r>
              <a:rPr lang="en-US" sz="2400" b="1" dirty="0" err="1"/>
              <a:t>Genomas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 err="1"/>
              <a:t>Transcriptomica</a:t>
            </a:r>
            <a:r>
              <a:rPr lang="en-US" sz="2400" b="1" dirty="0"/>
              <a:t>		</a:t>
            </a:r>
            <a:r>
              <a:rPr lang="en-US" sz="2400" b="1" dirty="0" err="1"/>
              <a:t>Transcriptomas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 err="1"/>
              <a:t>Proteomica</a:t>
            </a:r>
            <a:r>
              <a:rPr lang="en-US" sz="2400" b="1" dirty="0"/>
              <a:t>			</a:t>
            </a:r>
            <a:r>
              <a:rPr lang="en-US" sz="2400" b="1" dirty="0" err="1"/>
              <a:t>Proteomas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 err="1"/>
              <a:t>Metabolomica</a:t>
            </a:r>
            <a:r>
              <a:rPr lang="en-US" sz="2400" b="1" dirty="0"/>
              <a:t>		</a:t>
            </a:r>
            <a:r>
              <a:rPr lang="en-US" sz="2400" b="1" dirty="0" err="1"/>
              <a:t>Metabolomas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79962" y="368300"/>
            <a:ext cx="71896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Que son las </a:t>
            </a:r>
            <a:r>
              <a:rPr lang="en-US" sz="4000" dirty="0" err="1"/>
              <a:t>Disciplinas</a:t>
            </a:r>
            <a:r>
              <a:rPr lang="en-US" sz="4000" dirty="0"/>
              <a:t> “</a:t>
            </a:r>
            <a:r>
              <a:rPr lang="en-US" sz="4000" dirty="0" err="1"/>
              <a:t>Omicas</a:t>
            </a:r>
            <a:r>
              <a:rPr lang="en-US" sz="4000" dirty="0"/>
              <a:t>”?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63C579A-FA29-AEF4-646E-6B9066FD5CA4}"/>
              </a:ext>
            </a:extLst>
          </p:cNvPr>
          <p:cNvSpPr/>
          <p:nvPr/>
        </p:nvSpPr>
        <p:spPr>
          <a:xfrm>
            <a:off x="1189509" y="5000461"/>
            <a:ext cx="4308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Fosforilomica</a:t>
            </a:r>
            <a:r>
              <a:rPr lang="en-US" sz="2400" b="1" dirty="0"/>
              <a:t>			</a:t>
            </a:r>
            <a:r>
              <a:rPr lang="en-US" sz="2400" b="1" dirty="0" err="1"/>
              <a:t>Fosforoma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1825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1743</Words>
  <Application>Microsoft Office PowerPoint</Application>
  <PresentationFormat>Presentación en pantalla (4:3)</PresentationFormat>
  <Paragraphs>606</Paragraphs>
  <Slides>33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7" baseType="lpstr">
      <vt:lpstr>Arial</vt:lpstr>
      <vt:lpstr>Calibri</vt:lpstr>
      <vt:lpstr>Linux Libertine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Fotosíntesis:</vt:lpstr>
      <vt:lpstr>Fotosíntesis</vt:lpstr>
      <vt:lpstr>Destino de Fotoasimilados</vt:lpstr>
      <vt:lpstr>Destino de Fotoasimilados</vt:lpstr>
      <vt:lpstr>Destino de Fotoasimilados</vt:lpstr>
      <vt:lpstr>Destino de Fotoasimilados</vt:lpstr>
      <vt:lpstr>Destino de Fotoasimilados</vt:lpstr>
      <vt:lpstr>Destino de Fotoasimilados</vt:lpstr>
      <vt:lpstr>Destino de Fotoasimilados</vt:lpstr>
      <vt:lpstr>Nutrición mineral</vt:lpstr>
      <vt:lpstr>Nutrición mineral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Saavedra</dc:creator>
  <cp:lastModifiedBy>Marcelo Desimone</cp:lastModifiedBy>
  <cp:revision>27</cp:revision>
  <dcterms:created xsi:type="dcterms:W3CDTF">2019-05-28T14:20:42Z</dcterms:created>
  <dcterms:modified xsi:type="dcterms:W3CDTF">2025-05-15T21:10:47Z</dcterms:modified>
</cp:coreProperties>
</file>